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6.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8.xml" ContentType="application/vnd.openxmlformats-officedocument.presentationml.tags+xml"/>
  <Override PartName="/ppt/notesSlides/notesSlide23.xml" ContentType="application/vnd.openxmlformats-officedocument.presentationml.notesSlide+xml"/>
  <Override PartName="/ppt/tags/tag99.xml" ContentType="application/vnd.openxmlformats-officedocument.presentationml.tags+xml"/>
  <Override PartName="/ppt/notesSlides/notesSlide24.xml" ContentType="application/vnd.openxmlformats-officedocument.presentationml.notesSlide+xml"/>
  <Override PartName="/ppt/tags/tag100.xml" ContentType="application/vnd.openxmlformats-officedocument.presentationml.tags+xml"/>
  <Override PartName="/ppt/notesSlides/notesSlide25.xml" ContentType="application/vnd.openxmlformats-officedocument.presentationml.notesSlide+xml"/>
  <Override PartName="/ppt/tags/tag101.xml" ContentType="application/vnd.openxmlformats-officedocument.presentationml.tags+xml"/>
  <Override PartName="/ppt/notesSlides/notesSlide2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7.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8.xml" ContentType="application/vnd.openxmlformats-officedocument.presentationml.notesSlide+xml"/>
  <Override PartName="/ppt/tags/tag111.xml" ContentType="application/vnd.openxmlformats-officedocument.presentationml.tags+xml"/>
  <Override PartName="/ppt/notesSlides/notesSlide29.xml" ContentType="application/vnd.openxmlformats-officedocument.presentationml.notesSlide+xml"/>
  <Override PartName="/ppt/tags/tag112.xml" ContentType="application/vnd.openxmlformats-officedocument.presentationml.tags+xml"/>
  <Override PartName="/ppt/notesSlides/notesSlide30.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31.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32.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33.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34.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35.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36.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39.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42.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43.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44.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45.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46.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notesSlides/notesSlide54.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55.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56.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57.xml" ContentType="application/vnd.openxmlformats-officedocument.presentationml.notesSlide+xml"/>
  <Override PartName="/ppt/tags/tag246.xml" ContentType="application/vnd.openxmlformats-officedocument.presentationml.tags+xml"/>
  <Override PartName="/ppt/notesSlides/notesSlide58.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59.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60.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61.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62.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63.xml" ContentType="application/vnd.openxmlformats-officedocument.presentationml.notesSlide+xml"/>
  <Override PartName="/ppt/tags/tag450.xml" ContentType="application/vnd.openxmlformats-officedocument.presentationml.tags+xml"/>
  <Override PartName="/ppt/tags/tag451.xml" ContentType="application/vnd.openxmlformats-officedocument.presentationml.tags+xml"/>
  <Override PartName="/ppt/notesSlides/notesSlide64.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notesSlides/notesSlide67.xml" ContentType="application/vnd.openxmlformats-officedocument.presentationml.notesSlide+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notesSlides/notesSlide68.xml" ContentType="application/vnd.openxmlformats-officedocument.presentationml.notesSlide+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notesSlides/notesSlide69.xml" ContentType="application/vnd.openxmlformats-officedocument.presentationml.notesSlide+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notesSlides/notesSlide70.xml" ContentType="application/vnd.openxmlformats-officedocument.presentationml.notesSlide+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632.xml" ContentType="application/vnd.openxmlformats-officedocument.presentationml.tags+xml"/>
  <Override PartName="/ppt/notesSlides/notesSlide73.xml" ContentType="application/vnd.openxmlformats-officedocument.presentationml.notesSlide+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notesSlides/notesSlide74.xml" ContentType="application/vnd.openxmlformats-officedocument.presentationml.notesSlide+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notesSlides/notesSlide75.xml" ContentType="application/vnd.openxmlformats-officedocument.presentationml.notesSlide+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notesSlides/notesSlide76.xml" ContentType="application/vnd.openxmlformats-officedocument.presentationml.notesSlide+xml"/>
  <Override PartName="/ppt/tags/tag649.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650.xml" ContentType="application/vnd.openxmlformats-officedocument.presentationml.tags+xml"/>
  <Override PartName="/ppt/notesSlides/notesSlide83.xml" ContentType="application/vnd.openxmlformats-officedocument.presentationml.notesSlide+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notesSlides/notesSlide84.xml" ContentType="application/vnd.openxmlformats-officedocument.presentationml.notesSlide+xml"/>
  <Override PartName="/ppt/tags/tag654.xml" ContentType="application/vnd.openxmlformats-officedocument.presentationml.tags+xml"/>
  <Override PartName="/ppt/notesSlides/notesSlide85.xml" ContentType="application/vnd.openxmlformats-officedocument.presentationml.notesSlide+xml"/>
  <Override PartName="/ppt/tags/tag655.xml" ContentType="application/vnd.openxmlformats-officedocument.presentationml.tags+xml"/>
  <Override PartName="/ppt/tags/tag656.xml" ContentType="application/vnd.openxmlformats-officedocument.presentationml.tags+xml"/>
  <Override PartName="/ppt/notesSlides/notesSlide86.xml" ContentType="application/vnd.openxmlformats-officedocument.presentationml.notesSlide+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notesSlides/notesSlide87.xml" ContentType="application/vnd.openxmlformats-officedocument.presentationml.notesSlide+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notesSlides/notesSlide88.xml" ContentType="application/vnd.openxmlformats-officedocument.presentationml.notesSlide+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notesSlides/notesSlide92.xml" ContentType="application/vnd.openxmlformats-officedocument.presentationml.notesSlid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notesSlides/notesSlide93.xml" ContentType="application/vnd.openxmlformats-officedocument.presentationml.notesSlide+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notesSlides/notesSlide94.xml" ContentType="application/vnd.openxmlformats-officedocument.presentationml.notesSlide+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4"/>
  </p:notesMasterIdLst>
  <p:sldIdLst>
    <p:sldId id="3341" r:id="rId2"/>
    <p:sldId id="3419" r:id="rId3"/>
    <p:sldId id="3420" r:id="rId4"/>
    <p:sldId id="3366" r:id="rId5"/>
    <p:sldId id="3343" r:id="rId6"/>
    <p:sldId id="3342" r:id="rId7"/>
    <p:sldId id="3417" r:id="rId8"/>
    <p:sldId id="3344" r:id="rId9"/>
    <p:sldId id="3345" r:id="rId10"/>
    <p:sldId id="407" r:id="rId11"/>
    <p:sldId id="3365" r:id="rId12"/>
    <p:sldId id="332" r:id="rId13"/>
    <p:sldId id="397" r:id="rId14"/>
    <p:sldId id="399" r:id="rId15"/>
    <p:sldId id="398" r:id="rId16"/>
    <p:sldId id="400" r:id="rId17"/>
    <p:sldId id="405" r:id="rId18"/>
    <p:sldId id="3346" r:id="rId19"/>
    <p:sldId id="3347" r:id="rId20"/>
    <p:sldId id="335" r:id="rId21"/>
    <p:sldId id="406" r:id="rId22"/>
    <p:sldId id="3367" r:id="rId23"/>
    <p:sldId id="295" r:id="rId24"/>
    <p:sldId id="333" r:id="rId25"/>
    <p:sldId id="366" r:id="rId26"/>
    <p:sldId id="365" r:id="rId27"/>
    <p:sldId id="418" r:id="rId28"/>
    <p:sldId id="334" r:id="rId29"/>
    <p:sldId id="362" r:id="rId30"/>
    <p:sldId id="3348" r:id="rId31"/>
    <p:sldId id="370" r:id="rId32"/>
    <p:sldId id="3349" r:id="rId33"/>
    <p:sldId id="3350" r:id="rId34"/>
    <p:sldId id="3369" r:id="rId35"/>
    <p:sldId id="3351" r:id="rId36"/>
    <p:sldId id="3409" r:id="rId37"/>
    <p:sldId id="3352" r:id="rId38"/>
    <p:sldId id="3353" r:id="rId39"/>
    <p:sldId id="3354" r:id="rId40"/>
    <p:sldId id="3407" r:id="rId41"/>
    <p:sldId id="3355" r:id="rId42"/>
    <p:sldId id="3356" r:id="rId43"/>
    <p:sldId id="3408" r:id="rId44"/>
    <p:sldId id="357" r:id="rId45"/>
    <p:sldId id="3357" r:id="rId46"/>
    <p:sldId id="3358" r:id="rId47"/>
    <p:sldId id="3359" r:id="rId48"/>
    <p:sldId id="3360" r:id="rId49"/>
    <p:sldId id="3361" r:id="rId50"/>
    <p:sldId id="378" r:id="rId51"/>
    <p:sldId id="3368" r:id="rId52"/>
    <p:sldId id="411" r:id="rId53"/>
    <p:sldId id="408" r:id="rId54"/>
    <p:sldId id="409" r:id="rId55"/>
    <p:sldId id="410" r:id="rId56"/>
    <p:sldId id="412" r:id="rId57"/>
    <p:sldId id="413" r:id="rId58"/>
    <p:sldId id="415" r:id="rId59"/>
    <p:sldId id="416" r:id="rId60"/>
    <p:sldId id="424" r:id="rId61"/>
    <p:sldId id="414" r:id="rId62"/>
    <p:sldId id="419" r:id="rId63"/>
    <p:sldId id="421" r:id="rId64"/>
    <p:sldId id="422" r:id="rId65"/>
    <p:sldId id="457" r:id="rId66"/>
    <p:sldId id="3423" r:id="rId67"/>
    <p:sldId id="458" r:id="rId68"/>
    <p:sldId id="466" r:id="rId69"/>
    <p:sldId id="467" r:id="rId70"/>
    <p:sldId id="430" r:id="rId71"/>
    <p:sldId id="417" r:id="rId72"/>
    <p:sldId id="3398" r:id="rId73"/>
    <p:sldId id="339" r:id="rId74"/>
    <p:sldId id="340" r:id="rId75"/>
    <p:sldId id="342" r:id="rId76"/>
    <p:sldId id="3372" r:id="rId77"/>
    <p:sldId id="343" r:id="rId78"/>
    <p:sldId id="3373" r:id="rId79"/>
    <p:sldId id="3374" r:id="rId80"/>
    <p:sldId id="423" r:id="rId81"/>
    <p:sldId id="3375" r:id="rId82"/>
    <p:sldId id="389" r:id="rId83"/>
    <p:sldId id="358" r:id="rId84"/>
    <p:sldId id="3376" r:id="rId85"/>
    <p:sldId id="352" r:id="rId86"/>
    <p:sldId id="3377" r:id="rId87"/>
    <p:sldId id="355" r:id="rId88"/>
    <p:sldId id="3378" r:id="rId89"/>
    <p:sldId id="3385" r:id="rId90"/>
    <p:sldId id="3390" r:id="rId91"/>
    <p:sldId id="3391" r:id="rId92"/>
    <p:sldId id="384" r:id="rId93"/>
    <p:sldId id="3392" r:id="rId94"/>
    <p:sldId id="3422" r:id="rId95"/>
    <p:sldId id="3386" r:id="rId96"/>
    <p:sldId id="390" r:id="rId97"/>
    <p:sldId id="392" r:id="rId98"/>
    <p:sldId id="3394" r:id="rId99"/>
    <p:sldId id="3395" r:id="rId100"/>
    <p:sldId id="3396" r:id="rId101"/>
    <p:sldId id="3397" r:id="rId102"/>
    <p:sldId id="401" r:id="rId103"/>
    <p:sldId id="403" r:id="rId104"/>
    <p:sldId id="404" r:id="rId105"/>
    <p:sldId id="402" r:id="rId106"/>
    <p:sldId id="3399" r:id="rId107"/>
    <p:sldId id="438" r:id="rId108"/>
    <p:sldId id="463" r:id="rId109"/>
    <p:sldId id="439" r:id="rId110"/>
    <p:sldId id="440" r:id="rId111"/>
    <p:sldId id="442" r:id="rId112"/>
    <p:sldId id="443" r:id="rId113"/>
    <p:sldId id="444" r:id="rId114"/>
    <p:sldId id="446" r:id="rId115"/>
    <p:sldId id="445" r:id="rId116"/>
    <p:sldId id="447" r:id="rId117"/>
    <p:sldId id="448" r:id="rId118"/>
    <p:sldId id="449" r:id="rId119"/>
    <p:sldId id="450" r:id="rId120"/>
    <p:sldId id="3370" r:id="rId121"/>
    <p:sldId id="3418" r:id="rId122"/>
    <p:sldId id="3411" r:id="rId123"/>
    <p:sldId id="314" r:id="rId124"/>
    <p:sldId id="304" r:id="rId125"/>
    <p:sldId id="264" r:id="rId126"/>
    <p:sldId id="3401" r:id="rId127"/>
    <p:sldId id="283" r:id="rId128"/>
    <p:sldId id="3402" r:id="rId129"/>
    <p:sldId id="3413" r:id="rId130"/>
    <p:sldId id="291" r:id="rId131"/>
    <p:sldId id="3412" r:id="rId132"/>
    <p:sldId id="3410" r:id="rId133"/>
    <p:sldId id="315" r:id="rId134"/>
    <p:sldId id="319" r:id="rId135"/>
    <p:sldId id="324" r:id="rId136"/>
    <p:sldId id="320" r:id="rId137"/>
    <p:sldId id="323" r:id="rId138"/>
    <p:sldId id="3414" r:id="rId139"/>
    <p:sldId id="3415" r:id="rId140"/>
    <p:sldId id="312" r:id="rId141"/>
    <p:sldId id="336" r:id="rId142"/>
    <p:sldId id="329" r:id="rId143"/>
    <p:sldId id="3416" r:id="rId144"/>
    <p:sldId id="344" r:id="rId145"/>
    <p:sldId id="337" r:id="rId146"/>
    <p:sldId id="345" r:id="rId147"/>
    <p:sldId id="338" r:id="rId148"/>
    <p:sldId id="347" r:id="rId149"/>
    <p:sldId id="346" r:id="rId150"/>
    <p:sldId id="3336" r:id="rId151"/>
    <p:sldId id="348" r:id="rId152"/>
    <p:sldId id="3338" r:id="rId153"/>
    <p:sldId id="3337" r:id="rId154"/>
    <p:sldId id="3323" r:id="rId155"/>
    <p:sldId id="351" r:id="rId156"/>
    <p:sldId id="3403" r:id="rId157"/>
    <p:sldId id="3332" r:id="rId158"/>
    <p:sldId id="353" r:id="rId159"/>
    <p:sldId id="372" r:id="rId160"/>
    <p:sldId id="308" r:id="rId161"/>
    <p:sldId id="361" r:id="rId162"/>
    <p:sldId id="373" r:id="rId163"/>
    <p:sldId id="374" r:id="rId164"/>
    <p:sldId id="375" r:id="rId165"/>
    <p:sldId id="388" r:id="rId166"/>
    <p:sldId id="367" r:id="rId167"/>
    <p:sldId id="360" r:id="rId168"/>
    <p:sldId id="371" r:id="rId169"/>
    <p:sldId id="369" r:id="rId170"/>
    <p:sldId id="368" r:id="rId171"/>
    <p:sldId id="376" r:id="rId172"/>
    <p:sldId id="363" r:id="rId173"/>
    <p:sldId id="281" r:id="rId174"/>
    <p:sldId id="377" r:id="rId175"/>
    <p:sldId id="3310" r:id="rId176"/>
    <p:sldId id="3309" r:id="rId177"/>
    <p:sldId id="3308" r:id="rId178"/>
    <p:sldId id="391" r:id="rId179"/>
    <p:sldId id="3303" r:id="rId180"/>
    <p:sldId id="3306" r:id="rId181"/>
    <p:sldId id="3299" r:id="rId182"/>
    <p:sldId id="393" r:id="rId183"/>
    <p:sldId id="394" r:id="rId184"/>
    <p:sldId id="395" r:id="rId185"/>
    <p:sldId id="3300" r:id="rId186"/>
    <p:sldId id="3301" r:id="rId187"/>
    <p:sldId id="380" r:id="rId188"/>
    <p:sldId id="3302" r:id="rId189"/>
    <p:sldId id="3324" r:id="rId190"/>
    <p:sldId id="381" r:id="rId191"/>
    <p:sldId id="382" r:id="rId192"/>
    <p:sldId id="386" r:id="rId193"/>
    <p:sldId id="387" r:id="rId194"/>
    <p:sldId id="3296" r:id="rId195"/>
    <p:sldId id="3298" r:id="rId196"/>
    <p:sldId id="3311" r:id="rId197"/>
    <p:sldId id="383" r:id="rId198"/>
    <p:sldId id="3304" r:id="rId199"/>
    <p:sldId id="3305" r:id="rId200"/>
    <p:sldId id="3404" r:id="rId201"/>
    <p:sldId id="385" r:id="rId202"/>
    <p:sldId id="302" r:id="rId203"/>
    <p:sldId id="284" r:id="rId204"/>
    <p:sldId id="3307" r:id="rId205"/>
    <p:sldId id="3314" r:id="rId206"/>
    <p:sldId id="3339" r:id="rId207"/>
    <p:sldId id="364" r:id="rId208"/>
    <p:sldId id="3312" r:id="rId209"/>
    <p:sldId id="3405" r:id="rId210"/>
    <p:sldId id="3315" r:id="rId211"/>
    <p:sldId id="3319" r:id="rId212"/>
    <p:sldId id="3317" r:id="rId213"/>
    <p:sldId id="3424" r:id="rId214"/>
    <p:sldId id="3320" r:id="rId215"/>
    <p:sldId id="322" r:id="rId216"/>
    <p:sldId id="282" r:id="rId217"/>
    <p:sldId id="3400" r:id="rId218"/>
    <p:sldId id="3325" r:id="rId219"/>
    <p:sldId id="3329" r:id="rId220"/>
    <p:sldId id="3326" r:id="rId221"/>
    <p:sldId id="3328" r:id="rId222"/>
    <p:sldId id="3331" r:id="rId223"/>
    <p:sldId id="269" r:id="rId224"/>
    <p:sldId id="275" r:id="rId225"/>
    <p:sldId id="277" r:id="rId226"/>
    <p:sldId id="278" r:id="rId227"/>
    <p:sldId id="3333" r:id="rId228"/>
    <p:sldId id="3334" r:id="rId229"/>
    <p:sldId id="3335" r:id="rId230"/>
    <p:sldId id="272" r:id="rId231"/>
    <p:sldId id="3421" r:id="rId232"/>
    <p:sldId id="261" r:id="rId23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045315E-72CE-43CF-8482-8E3B52D5CA55}">
          <p14:sldIdLst>
            <p14:sldId id="3341"/>
            <p14:sldId id="3419"/>
            <p14:sldId id="3420"/>
            <p14:sldId id="3366"/>
            <p14:sldId id="3343"/>
            <p14:sldId id="3342"/>
            <p14:sldId id="3417"/>
            <p14:sldId id="3344"/>
            <p14:sldId id="3345"/>
            <p14:sldId id="407"/>
          </p14:sldIdLst>
        </p14:section>
        <p14:section name="Early methods" id="{35DED05F-9827-48E4-8B50-D0B49478F92F}">
          <p14:sldIdLst>
            <p14:sldId id="3365"/>
            <p14:sldId id="332"/>
            <p14:sldId id="397"/>
            <p14:sldId id="399"/>
            <p14:sldId id="398"/>
            <p14:sldId id="400"/>
            <p14:sldId id="405"/>
            <p14:sldId id="3346"/>
            <p14:sldId id="3347"/>
            <p14:sldId id="335"/>
            <p14:sldId id="406"/>
          </p14:sldIdLst>
        </p14:section>
        <p14:section name="Intro GNNs" id="{91D5E346-59F5-4226-ACA4-6EF2765B2252}">
          <p14:sldIdLst>
            <p14:sldId id="3367"/>
            <p14:sldId id="295"/>
            <p14:sldId id="333"/>
            <p14:sldId id="366"/>
            <p14:sldId id="365"/>
            <p14:sldId id="418"/>
            <p14:sldId id="334"/>
            <p14:sldId id="362"/>
            <p14:sldId id="3348"/>
            <p14:sldId id="370"/>
            <p14:sldId id="3349"/>
            <p14:sldId id="3350"/>
          </p14:sldIdLst>
        </p14:section>
        <p14:section name="INTRO Spectral" id="{CE09AD7C-902A-4C5D-8BD7-2B952C8928B1}">
          <p14:sldIdLst>
            <p14:sldId id="3369"/>
            <p14:sldId id="3351"/>
            <p14:sldId id="3409"/>
            <p14:sldId id="3352"/>
            <p14:sldId id="3353"/>
            <p14:sldId id="3354"/>
            <p14:sldId id="3407"/>
            <p14:sldId id="3355"/>
            <p14:sldId id="3356"/>
            <p14:sldId id="3408"/>
            <p14:sldId id="357"/>
            <p14:sldId id="3357"/>
            <p14:sldId id="3358"/>
            <p14:sldId id="3359"/>
            <p14:sldId id="3360"/>
            <p14:sldId id="3361"/>
            <p14:sldId id="378"/>
          </p14:sldIdLst>
        </p14:section>
        <p14:section name="Transformers" id="{C807362F-42BA-4216-A9AA-9C3265D4965A}">
          <p14:sldIdLst>
            <p14:sldId id="3368"/>
            <p14:sldId id="411"/>
            <p14:sldId id="408"/>
            <p14:sldId id="409"/>
            <p14:sldId id="410"/>
            <p14:sldId id="412"/>
            <p14:sldId id="413"/>
            <p14:sldId id="415"/>
            <p14:sldId id="416"/>
            <p14:sldId id="424"/>
            <p14:sldId id="414"/>
            <p14:sldId id="419"/>
            <p14:sldId id="421"/>
            <p14:sldId id="422"/>
            <p14:sldId id="457"/>
            <p14:sldId id="3423"/>
            <p14:sldId id="458"/>
            <p14:sldId id="466"/>
            <p14:sldId id="467"/>
            <p14:sldId id="430"/>
            <p14:sldId id="417"/>
          </p14:sldIdLst>
        </p14:section>
        <p14:section name="Expresiveness" id="{F3398DBC-F6B5-4724-B13D-C08D0E1AB71C}">
          <p14:sldIdLst>
            <p14:sldId id="3398"/>
            <p14:sldId id="339"/>
            <p14:sldId id="340"/>
            <p14:sldId id="342"/>
            <p14:sldId id="3372"/>
            <p14:sldId id="343"/>
            <p14:sldId id="3373"/>
            <p14:sldId id="3374"/>
            <p14:sldId id="423"/>
            <p14:sldId id="3375"/>
            <p14:sldId id="389"/>
            <p14:sldId id="358"/>
            <p14:sldId id="3376"/>
            <p14:sldId id="352"/>
            <p14:sldId id="3377"/>
            <p14:sldId id="355"/>
            <p14:sldId id="3378"/>
            <p14:sldId id="3385"/>
            <p14:sldId id="3390"/>
            <p14:sldId id="3391"/>
            <p14:sldId id="384"/>
            <p14:sldId id="3392"/>
            <p14:sldId id="3422"/>
            <p14:sldId id="3386"/>
            <p14:sldId id="390"/>
            <p14:sldId id="392"/>
            <p14:sldId id="3394"/>
            <p14:sldId id="3395"/>
            <p14:sldId id="3396"/>
            <p14:sldId id="3397"/>
            <p14:sldId id="401"/>
            <p14:sldId id="403"/>
            <p14:sldId id="404"/>
            <p14:sldId id="402"/>
          </p14:sldIdLst>
        </p14:section>
        <p14:section name="GENERALIZABILITY" id="{746286DF-62ED-4788-B367-58F247407D4A}">
          <p14:sldIdLst>
            <p14:sldId id="3399"/>
            <p14:sldId id="438"/>
            <p14:sldId id="463"/>
            <p14:sldId id="439"/>
            <p14:sldId id="440"/>
            <p14:sldId id="442"/>
            <p14:sldId id="443"/>
            <p14:sldId id="444"/>
            <p14:sldId id="446"/>
            <p14:sldId id="445"/>
            <p14:sldId id="447"/>
            <p14:sldId id="448"/>
            <p14:sldId id="449"/>
            <p14:sldId id="450"/>
          </p14:sldIdLst>
        </p14:section>
        <p14:section name="Over-Problems-Intro" id="{3B8E3011-4C86-4B80-8917-69BD476CAB0C}">
          <p14:sldIdLst>
            <p14:sldId id="3370"/>
            <p14:sldId id="3418"/>
            <p14:sldId id="3411"/>
            <p14:sldId id="314"/>
            <p14:sldId id="304"/>
            <p14:sldId id="264"/>
          </p14:sldIdLst>
        </p14:section>
        <p14:section name="UR" id="{A269081F-6827-4194-B8EF-CA41526B981E}">
          <p14:sldIdLst>
            <p14:sldId id="3401"/>
            <p14:sldId id="283"/>
          </p14:sldIdLst>
        </p14:section>
        <p14:section name="Ov-Smoothing" id="{4BBCD656-7A4B-4BAF-AE88-6C873BC5029D}">
          <p14:sldIdLst>
            <p14:sldId id="3402"/>
            <p14:sldId id="3413"/>
            <p14:sldId id="291"/>
            <p14:sldId id="3412"/>
            <p14:sldId id="3410"/>
            <p14:sldId id="315"/>
            <p14:sldId id="319"/>
            <p14:sldId id="324"/>
            <p14:sldId id="320"/>
            <p14:sldId id="323"/>
            <p14:sldId id="3414"/>
            <p14:sldId id="3415"/>
            <p14:sldId id="312"/>
            <p14:sldId id="336"/>
            <p14:sldId id="329"/>
            <p14:sldId id="3416"/>
            <p14:sldId id="344"/>
            <p14:sldId id="337"/>
            <p14:sldId id="345"/>
            <p14:sldId id="338"/>
            <p14:sldId id="347"/>
            <p14:sldId id="346"/>
            <p14:sldId id="3336"/>
            <p14:sldId id="348"/>
            <p14:sldId id="3338"/>
            <p14:sldId id="3337"/>
            <p14:sldId id="3323"/>
            <p14:sldId id="351"/>
          </p14:sldIdLst>
        </p14:section>
        <p14:section name="Ov-squashing" id="{729E0481-C82B-498A-9DD2-96BD06708B3E}">
          <p14:sldIdLst>
            <p14:sldId id="3403"/>
            <p14:sldId id="3332"/>
            <p14:sldId id="353"/>
            <p14:sldId id="372"/>
            <p14:sldId id="308"/>
            <p14:sldId id="361"/>
            <p14:sldId id="373"/>
            <p14:sldId id="374"/>
            <p14:sldId id="375"/>
            <p14:sldId id="388"/>
            <p14:sldId id="367"/>
            <p14:sldId id="360"/>
            <p14:sldId id="371"/>
            <p14:sldId id="369"/>
            <p14:sldId id="368"/>
            <p14:sldId id="376"/>
            <p14:sldId id="363"/>
            <p14:sldId id="281"/>
            <p14:sldId id="377"/>
          </p14:sldIdLst>
        </p14:section>
        <p14:section name="Rewiring" id="{76CF3DEA-FB7D-48D3-BCA5-C081823F0E8A}">
          <p14:sldIdLst>
            <p14:sldId id="3310"/>
            <p14:sldId id="3309"/>
            <p14:sldId id="3308"/>
            <p14:sldId id="391"/>
            <p14:sldId id="3303"/>
            <p14:sldId id="3306"/>
            <p14:sldId id="3299"/>
            <p14:sldId id="393"/>
            <p14:sldId id="394"/>
            <p14:sldId id="395"/>
            <p14:sldId id="3300"/>
            <p14:sldId id="3301"/>
            <p14:sldId id="380"/>
            <p14:sldId id="3302"/>
            <p14:sldId id="3324"/>
            <p14:sldId id="381"/>
            <p14:sldId id="382"/>
            <p14:sldId id="386"/>
            <p14:sldId id="387"/>
            <p14:sldId id="3296"/>
            <p14:sldId id="3298"/>
            <p14:sldId id="3311"/>
            <p14:sldId id="383"/>
            <p14:sldId id="3304"/>
            <p14:sldId id="3305"/>
            <p14:sldId id="3404"/>
            <p14:sldId id="385"/>
            <p14:sldId id="302"/>
            <p14:sldId id="284"/>
          </p14:sldIdLst>
        </p14:section>
        <p14:section name="Virtual nodes" id="{27478501-9907-4A4C-B26F-B30C75715D45}">
          <p14:sldIdLst>
            <p14:sldId id="3307"/>
            <p14:sldId id="3314"/>
          </p14:sldIdLst>
        </p14:section>
        <p14:section name="Advanced architectures" id="{C7C92192-6DCF-426D-989E-D171C0C42094}">
          <p14:sldIdLst>
            <p14:sldId id="3339"/>
            <p14:sldId id="364"/>
            <p14:sldId id="3312"/>
          </p14:sldIdLst>
        </p14:section>
        <p14:section name="Trade-off OSM-OSQ" id="{05C2275C-FFA3-4D4B-8EB6-0C244AEDFD7C}">
          <p14:sldIdLst>
            <p14:sldId id="3405"/>
            <p14:sldId id="3315"/>
            <p14:sldId id="3319"/>
            <p14:sldId id="3317"/>
            <p14:sldId id="3424"/>
            <p14:sldId id="3320"/>
            <p14:sldId id="322"/>
            <p14:sldId id="282"/>
          </p14:sldIdLst>
        </p14:section>
        <p14:section name="Critical with problems" id="{8F5F3BE3-6498-4CCD-9A3F-6B3942A811C4}">
          <p14:sldIdLst>
            <p14:sldId id="3400"/>
            <p14:sldId id="3325"/>
            <p14:sldId id="3329"/>
            <p14:sldId id="3326"/>
            <p14:sldId id="3328"/>
            <p14:sldId id="3331"/>
            <p14:sldId id="269"/>
          </p14:sldIdLst>
        </p14:section>
        <p14:section name="Conclussions and Future" id="{36936177-1138-4AF8-9183-CE2623EBB38E}">
          <p14:sldIdLst>
            <p14:sldId id="275"/>
            <p14:sldId id="277"/>
            <p14:sldId id="278"/>
          </p14:sldIdLst>
        </p14:section>
        <p14:section name="References" id="{9A85884E-F680-4D43-8D07-EAC3E6DFBD4F}">
          <p14:sldIdLst>
            <p14:sldId id="3333"/>
            <p14:sldId id="3334"/>
            <p14:sldId id="3335"/>
            <p14:sldId id="272"/>
          </p14:sldIdLst>
        </p14:section>
        <p14:section name="Panel" id="{69651C66-4BBD-4C27-A0BA-972A1A458016}">
          <p14:sldIdLst>
            <p14:sldId id="3421"/>
            <p14:sldId id="261"/>
          </p14:sldIdLst>
        </p14:section>
      </p14:sectionLst>
    </p:ext>
    <p:ext uri="{EFAFB233-063F-42B5-8137-9DF3F51BA10A}">
      <p15:sldGuideLst xmlns:p15="http://schemas.microsoft.com/office/powerpoint/2012/main">
        <p15:guide id="1" orient="horz" pos="436" userDrawn="1">
          <p15:clr>
            <a:srgbClr val="A4A3A4"/>
          </p15:clr>
        </p15:guide>
        <p15:guide id="2" pos="574" userDrawn="1">
          <p15:clr>
            <a:srgbClr val="A4A3A4"/>
          </p15:clr>
        </p15:guide>
        <p15:guide id="3" pos="7083" userDrawn="1">
          <p15:clr>
            <a:srgbClr val="A4A3A4"/>
          </p15:clr>
        </p15:guide>
        <p15:guide id="4" pos="22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EEC"/>
    <a:srgbClr val="FEFFFB"/>
    <a:srgbClr val="F7FEE2"/>
    <a:srgbClr val="595959"/>
    <a:srgbClr val="F2FECA"/>
    <a:srgbClr val="00FF80"/>
    <a:srgbClr val="0000FF"/>
    <a:srgbClr val="FFFFFF"/>
    <a:srgbClr val="A2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43" autoAdjust="0"/>
    <p:restoredTop sz="88107" autoAdjust="0"/>
  </p:normalViewPr>
  <p:slideViewPr>
    <p:cSldViewPr snapToGrid="0" showGuides="1">
      <p:cViewPr varScale="1">
        <p:scale>
          <a:sx n="75" d="100"/>
          <a:sy n="75" d="100"/>
        </p:scale>
        <p:origin x="768" y="43"/>
      </p:cViewPr>
      <p:guideLst>
        <p:guide orient="horz" pos="436"/>
        <p:guide pos="574"/>
        <p:guide pos="7083"/>
        <p:guide pos="2207"/>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tableStyles" Target="tableStyle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A4389-1AD8-4938-AD95-F185C46F9278}" type="datetimeFigureOut">
              <a:rPr lang="es-ES" smtClean="0"/>
              <a:t>12/08/2024</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8B042-4773-4CAD-8BD1-EDA0796F75C6}" type="slidenum">
              <a:rPr lang="es-ES" smtClean="0"/>
              <a:t>‹#›</a:t>
            </a:fld>
            <a:endParaRPr lang="es-ES"/>
          </a:p>
        </p:txBody>
      </p:sp>
    </p:spTree>
    <p:extLst>
      <p:ext uri="{BB962C8B-B14F-4D97-AF65-F5344CB8AC3E}">
        <p14:creationId xmlns:p14="http://schemas.microsoft.com/office/powerpoint/2010/main" val="3959806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a:t>
            </a:fld>
            <a:endParaRPr lang="es-ES"/>
          </a:p>
        </p:txBody>
      </p:sp>
    </p:spTree>
    <p:extLst>
      <p:ext uri="{BB962C8B-B14F-4D97-AF65-F5344CB8AC3E}">
        <p14:creationId xmlns:p14="http://schemas.microsoft.com/office/powerpoint/2010/main" val="4187568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NP-HARD? </a:t>
            </a:r>
            <a:r>
              <a:rPr lang="en-US" b="1" dirty="0">
                <a:sym typeface="Wingdings" panose="05000000000000000000" pitchFamily="2" charset="2"/>
              </a:rPr>
              <a:t> Bounded by Fiedler</a:t>
            </a:r>
            <a:endParaRPr lang="en-US" b="1" dirty="0"/>
          </a:p>
          <a:p>
            <a:pPr marL="171450" indent="-171450">
              <a:buFont typeface="Arial" panose="020B0604020202020204" pitchFamily="34" charset="0"/>
              <a:buChar char="•"/>
            </a:pPr>
            <a:r>
              <a:rPr lang="en-US" dirty="0"/>
              <a:t>Inequality with second eigenvalue</a:t>
            </a:r>
          </a:p>
          <a:p>
            <a:pPr marL="171450" indent="-171450">
              <a:buFont typeface="Arial" panose="020B0604020202020204" pitchFamily="34" charset="0"/>
              <a:buChar char="•"/>
            </a:pPr>
            <a:r>
              <a:rPr lang="en-US" dirty="0"/>
              <a:t>Why? </a:t>
            </a:r>
            <a:r>
              <a:rPr lang="en-US" dirty="0">
                <a:sym typeface="Wingdings" panose="05000000000000000000" pitchFamily="2" charset="2"/>
              </a:rPr>
              <a:t> we can encode 2 the solution to </a:t>
            </a:r>
            <a:r>
              <a:rPr lang="en-US" dirty="0" err="1">
                <a:sym typeface="Wingdings" panose="05000000000000000000" pitchFamily="2" charset="2"/>
              </a:rPr>
              <a:t>cheeger</a:t>
            </a:r>
            <a:r>
              <a:rPr lang="en-US" dirty="0">
                <a:sym typeface="Wingdings" panose="05000000000000000000" pitchFamily="2" charset="2"/>
              </a:rPr>
              <a:t> with a vectors</a:t>
            </a:r>
          </a:p>
          <a:p>
            <a:pPr marL="171450" indent="-171450">
              <a:buFont typeface="Arial" panose="020B0604020202020204" pitchFamily="34" charset="0"/>
              <a:buChar char="•"/>
            </a:pPr>
            <a:r>
              <a:rPr lang="en-US" dirty="0">
                <a:sym typeface="Wingdings" panose="05000000000000000000" pitchFamily="2" charset="2"/>
              </a:rPr>
              <a:t>Then the “loss” of that problem is exactly the numerator of the Rayleigh coefficient for the case that it must be orthogonal to 1, i.e., of the solution to the second eigenvector.</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40</a:t>
            </a:fld>
            <a:endParaRPr lang="es-ES"/>
          </a:p>
        </p:txBody>
      </p:sp>
    </p:spTree>
    <p:extLst>
      <p:ext uri="{BB962C8B-B14F-4D97-AF65-F5344CB8AC3E}">
        <p14:creationId xmlns:p14="http://schemas.microsoft.com/office/powerpoint/2010/main" val="2601756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0" dirty="0">
                <a:solidFill>
                  <a:srgbClr val="515151"/>
                </a:solidFill>
                <a:effectLst/>
                <a:highlight>
                  <a:srgbClr val="FFFFFF"/>
                </a:highlight>
                <a:latin typeface="PT Serif" panose="020A0603040505020204" pitchFamily="18" charset="0"/>
              </a:rPr>
              <a:t>Increase the inter community edges</a:t>
            </a:r>
            <a:endParaRPr lang="en-US" b="1" dirty="0"/>
          </a:p>
        </p:txBody>
      </p:sp>
      <p:sp>
        <p:nvSpPr>
          <p:cNvPr id="4" name="Slide Number Placeholder 3"/>
          <p:cNvSpPr>
            <a:spLocks noGrp="1"/>
          </p:cNvSpPr>
          <p:nvPr>
            <p:ph type="sldNum" sz="quarter" idx="5"/>
          </p:nvPr>
        </p:nvSpPr>
        <p:spPr/>
        <p:txBody>
          <a:bodyPr/>
          <a:lstStyle/>
          <a:p>
            <a:fld id="{7948B042-4773-4CAD-8BD1-EDA0796F75C6}" type="slidenum">
              <a:rPr lang="es-ES" smtClean="0"/>
              <a:t>41</a:t>
            </a:fld>
            <a:endParaRPr lang="es-ES"/>
          </a:p>
        </p:txBody>
      </p:sp>
    </p:spTree>
    <p:extLst>
      <p:ext uri="{BB962C8B-B14F-4D97-AF65-F5344CB8AC3E}">
        <p14:creationId xmlns:p14="http://schemas.microsoft.com/office/powerpoint/2010/main" val="1564528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ea typeface="+mn-lt"/>
                <a:cs typeface="+mn-lt"/>
              </a:rPr>
              <a:t>We introduce a metric that will appear in different parts of the presentation.</a:t>
            </a:r>
          </a:p>
          <a:p>
            <a:endParaRPr lang="en-US" sz="2400" b="1" dirty="0">
              <a:ea typeface="+mn-lt"/>
              <a:cs typeface="+mn-lt"/>
            </a:endParaRPr>
          </a:p>
          <a:p>
            <a:r>
              <a:rPr lang="en-US" sz="2400" b="1" dirty="0">
                <a:ea typeface="+mn-lt"/>
                <a:cs typeface="+mn-lt"/>
              </a:rPr>
              <a:t>Pairwise distance</a:t>
            </a:r>
          </a:p>
          <a:p>
            <a:endParaRPr lang="en-US" sz="2400" b="1" dirty="0">
              <a:ea typeface="+mn-lt"/>
              <a:cs typeface="+mn-lt"/>
            </a:endParaRPr>
          </a:p>
          <a:p>
            <a:r>
              <a:rPr lang="en-US" sz="2400" b="1" dirty="0">
                <a:ea typeface="+mn-lt"/>
                <a:cs typeface="+mn-lt"/>
              </a:rPr>
              <a:t>ER or CT is the expected number of steps that a random walker takes to go back and forth in a pair of nodes.</a:t>
            </a:r>
          </a:p>
          <a:p>
            <a:pPr marL="342900" indent="-342900">
              <a:buFont typeface="Arial" panose="020B0604020202020204" pitchFamily="34" charset="0"/>
              <a:buChar char="•"/>
            </a:pPr>
            <a:r>
              <a:rPr lang="en-US" sz="2400" b="0" dirty="0">
                <a:cs typeface="Calibri"/>
              </a:rPr>
              <a:t>Adding an edge that does not change the SP distances, drastically changes the ER.</a:t>
            </a:r>
          </a:p>
        </p:txBody>
      </p:sp>
      <p:sp>
        <p:nvSpPr>
          <p:cNvPr id="4" name="Slide Number Placeholder 3"/>
          <p:cNvSpPr>
            <a:spLocks noGrp="1"/>
          </p:cNvSpPr>
          <p:nvPr>
            <p:ph type="sldNum" sz="quarter" idx="5"/>
          </p:nvPr>
        </p:nvSpPr>
        <p:spPr/>
        <p:txBody>
          <a:bodyPr/>
          <a:lstStyle/>
          <a:p>
            <a:fld id="{7948B042-4773-4CAD-8BD1-EDA0796F75C6}" type="slidenum">
              <a:rPr lang="es-ES" smtClean="0"/>
              <a:t>42</a:t>
            </a:fld>
            <a:endParaRPr lang="es-ES"/>
          </a:p>
        </p:txBody>
      </p:sp>
    </p:spTree>
    <p:extLst>
      <p:ext uri="{BB962C8B-B14F-4D97-AF65-F5344CB8AC3E}">
        <p14:creationId xmlns:p14="http://schemas.microsoft.com/office/powerpoint/2010/main" val="2272080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ea typeface="+mn-lt"/>
                <a:cs typeface="+mn-lt"/>
              </a:rPr>
              <a:t>How do we compute it?</a:t>
            </a:r>
          </a:p>
          <a:p>
            <a:pPr marL="342900" indent="-342900">
              <a:buFont typeface="Arial" panose="020B0604020202020204" pitchFamily="34" charset="0"/>
              <a:buChar char="•"/>
            </a:pPr>
            <a:r>
              <a:rPr lang="en-US" sz="2400" b="0" dirty="0">
                <a:ea typeface="+mn-lt"/>
                <a:cs typeface="+mn-lt"/>
              </a:rPr>
              <a:t>Spectrally as the weighted difference of eigenvectors</a:t>
            </a:r>
          </a:p>
          <a:p>
            <a:pPr marL="342900" indent="-342900">
              <a:buFont typeface="Arial" panose="020B0604020202020204" pitchFamily="34" charset="0"/>
              <a:buChar char="•"/>
            </a:pPr>
            <a:r>
              <a:rPr lang="en-US" sz="2400" b="0" dirty="0">
                <a:ea typeface="+mn-lt"/>
                <a:cs typeface="+mn-lt"/>
              </a:rPr>
              <a:t>Using the Pseudo-inverse </a:t>
            </a:r>
            <a:r>
              <a:rPr lang="en-US" sz="2400" b="0" dirty="0">
                <a:ea typeface="+mn-lt"/>
                <a:cs typeface="+mn-lt"/>
                <a:sym typeface="Wingdings" panose="05000000000000000000" pitchFamily="2" charset="2"/>
              </a:rPr>
              <a:t> one-hot encoded vector difference</a:t>
            </a:r>
            <a:endParaRPr lang="en-US" sz="2400" b="0" dirty="0">
              <a:ea typeface="+mn-lt"/>
              <a:cs typeface="+mn-lt"/>
            </a:endParaRPr>
          </a:p>
          <a:p>
            <a:pPr marL="342900" indent="-342900">
              <a:buFont typeface="Arial" panose="020B0604020202020204" pitchFamily="34" charset="0"/>
              <a:buChar char="•"/>
            </a:pPr>
            <a:endParaRPr lang="en-US" sz="2400" b="0" dirty="0">
              <a:cs typeface="Calibri"/>
            </a:endParaRPr>
          </a:p>
        </p:txBody>
      </p:sp>
      <p:sp>
        <p:nvSpPr>
          <p:cNvPr id="4" name="Slide Number Placeholder 3"/>
          <p:cNvSpPr>
            <a:spLocks noGrp="1"/>
          </p:cNvSpPr>
          <p:nvPr>
            <p:ph type="sldNum" sz="quarter" idx="5"/>
          </p:nvPr>
        </p:nvSpPr>
        <p:spPr/>
        <p:txBody>
          <a:bodyPr/>
          <a:lstStyle/>
          <a:p>
            <a:fld id="{7948B042-4773-4CAD-8BD1-EDA0796F75C6}" type="slidenum">
              <a:rPr lang="es-ES" smtClean="0"/>
              <a:t>43</a:t>
            </a:fld>
            <a:endParaRPr lang="es-ES"/>
          </a:p>
        </p:txBody>
      </p:sp>
    </p:spTree>
    <p:extLst>
      <p:ext uri="{BB962C8B-B14F-4D97-AF65-F5344CB8AC3E}">
        <p14:creationId xmlns:p14="http://schemas.microsoft.com/office/powerpoint/2010/main" val="2432354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Ilustration</a:t>
            </a:r>
            <a:r>
              <a:rPr lang="en-US" dirty="0"/>
              <a:t> what do I mean but expected number of steps by a RW</a:t>
            </a:r>
          </a:p>
        </p:txBody>
      </p:sp>
      <p:sp>
        <p:nvSpPr>
          <p:cNvPr id="4" name="Slide Number Placeholder 3"/>
          <p:cNvSpPr>
            <a:spLocks noGrp="1"/>
          </p:cNvSpPr>
          <p:nvPr>
            <p:ph type="sldNum" sz="quarter" idx="5"/>
          </p:nvPr>
        </p:nvSpPr>
        <p:spPr/>
        <p:txBody>
          <a:bodyPr/>
          <a:lstStyle/>
          <a:p>
            <a:fld id="{7948B042-4773-4CAD-8BD1-EDA0796F75C6}" type="slidenum">
              <a:rPr lang="es-ES" smtClean="0"/>
              <a:t>45</a:t>
            </a:fld>
            <a:endParaRPr lang="es-ES"/>
          </a:p>
        </p:txBody>
      </p:sp>
    </p:spTree>
    <p:extLst>
      <p:ext uri="{BB962C8B-B14F-4D97-AF65-F5344CB8AC3E}">
        <p14:creationId xmlns:p14="http://schemas.microsoft.com/office/powerpoint/2010/main" val="2481428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120</a:t>
            </a:fld>
            <a:endParaRPr lang="es-ES"/>
          </a:p>
        </p:txBody>
      </p:sp>
    </p:spTree>
    <p:extLst>
      <p:ext uri="{BB962C8B-B14F-4D97-AF65-F5344CB8AC3E}">
        <p14:creationId xmlns:p14="http://schemas.microsoft.com/office/powerpoint/2010/main" val="2411446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GNNs, as commented before, arise to leverage the </a:t>
            </a:r>
            <a:r>
              <a:rPr lang="en-US" b="1" dirty="0"/>
              <a:t>information</a:t>
            </a:r>
            <a:r>
              <a:rPr lang="en-US" dirty="0"/>
              <a:t> in the structure on the graph, otherwise, we will just use the </a:t>
            </a:r>
            <a:r>
              <a:rPr lang="en-US" b="1" dirty="0"/>
              <a:t>feature nodes</a:t>
            </a:r>
            <a:r>
              <a:rPr lang="en-US" dirty="0"/>
              <a:t>.</a:t>
            </a:r>
          </a:p>
          <a:p>
            <a:pPr marL="628650" lvl="1" indent="-171450">
              <a:buFont typeface="Arial" panose="020B0604020202020204" pitchFamily="34" charset="0"/>
              <a:buChar char="•"/>
            </a:pPr>
            <a:r>
              <a:rPr lang="en-US" b="1" dirty="0"/>
              <a:t>Develop</a:t>
            </a:r>
            <a:r>
              <a:rPr lang="en-US" dirty="0"/>
              <a:t> </a:t>
            </a:r>
            <a:r>
              <a:rPr lang="en-US" b="1" dirty="0"/>
              <a:t>GNNs</a:t>
            </a:r>
            <a:r>
              <a:rPr lang="en-US" dirty="0"/>
              <a:t> </a:t>
            </a:r>
            <a:r>
              <a:rPr lang="en-US" b="1" dirty="0"/>
              <a:t>to</a:t>
            </a:r>
            <a:r>
              <a:rPr lang="en-US" dirty="0"/>
              <a:t> </a:t>
            </a:r>
            <a:r>
              <a:rPr lang="en-US" b="1" dirty="0"/>
              <a:t>Leverage</a:t>
            </a:r>
            <a:r>
              <a:rPr lang="en-US" dirty="0"/>
              <a:t> topology: connections, position of nodes </a:t>
            </a:r>
            <a:r>
              <a:rPr lang="en-US" dirty="0" err="1"/>
              <a:t>i.e</a:t>
            </a:r>
            <a:r>
              <a:rPr lang="en-US" dirty="0"/>
              <a:t>, (meaningful) </a:t>
            </a:r>
            <a:r>
              <a:rPr lang="en-US" b="1" dirty="0"/>
              <a:t>Manifold constructed by the graph</a:t>
            </a:r>
            <a:r>
              <a:rPr lang="en-US" b="0" dirty="0"/>
              <a:t>. </a:t>
            </a:r>
            <a:r>
              <a:rPr lang="en-US" b="0" dirty="0">
                <a:sym typeface="Wingdings" panose="05000000000000000000" pitchFamily="2" charset="2"/>
              </a:rPr>
              <a:t> Useful for inference</a:t>
            </a:r>
          </a:p>
          <a:p>
            <a:pPr marL="628650" lvl="1" indent="-171450">
              <a:buFont typeface="Arial" panose="020B0604020202020204" pitchFamily="34" charset="0"/>
              <a:buChar char="•"/>
            </a:pPr>
            <a:r>
              <a:rPr lang="en-US" b="1" dirty="0">
                <a:sym typeface="Wingdings" panose="05000000000000000000" pitchFamily="2" charset="2"/>
              </a:rPr>
              <a:t>ASSUMPTION of first works: LOCALITY-SMOOTHNESS  </a:t>
            </a:r>
            <a:r>
              <a:rPr lang="en-US" b="1" dirty="0" err="1">
                <a:sym typeface="Wingdings" panose="05000000000000000000" pitchFamily="2" charset="2"/>
              </a:rPr>
              <a:t>semisupervised</a:t>
            </a:r>
            <a:endParaRPr lang="en-US" b="1" dirty="0"/>
          </a:p>
          <a:p>
            <a:pPr marL="628650" lvl="1" indent="-171450">
              <a:buFont typeface="Arial" panose="020B0604020202020204" pitchFamily="34" charset="0"/>
              <a:buChar char="•"/>
            </a:pPr>
            <a:r>
              <a:rPr lang="en-US" dirty="0"/>
              <a:t>Interaction between atoms, transportation routes, friendship networks…</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dirty="0"/>
              <a:t>How GNNs leverage the structure? </a:t>
            </a:r>
            <a:r>
              <a:rPr lang="en-US" dirty="0">
                <a:sym typeface="Wingdings" panose="05000000000000000000" pitchFamily="2" charset="2"/>
              </a:rPr>
              <a:t> </a:t>
            </a:r>
            <a:r>
              <a:rPr lang="en-US" b="1" dirty="0">
                <a:sym typeface="Wingdings" panose="05000000000000000000" pitchFamily="2" charset="2"/>
              </a:rPr>
              <a:t>Diffusion of information </a:t>
            </a:r>
            <a:r>
              <a:rPr lang="en-US" dirty="0">
                <a:sym typeface="Wingdings" panose="05000000000000000000" pitchFamily="2" charset="2"/>
              </a:rPr>
              <a:t>over edges or graph manifold</a:t>
            </a:r>
          </a:p>
          <a:p>
            <a:pPr marL="628650" lvl="1" indent="-171450">
              <a:buFont typeface="Arial" panose="020B0604020202020204" pitchFamily="34" charset="0"/>
              <a:buChar char="•"/>
            </a:pPr>
            <a:r>
              <a:rPr lang="en-US" dirty="0">
                <a:sym typeface="Wingdings" panose="05000000000000000000" pitchFamily="2" charset="2"/>
              </a:rPr>
              <a:t>repeated computation in practice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NimbusRomNo9L-Regu"/>
              </a:rPr>
              <a:t>k-Layer reaches the up to k-hop neighborhood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b="1" dirty="0"/>
          </a:p>
        </p:txBody>
      </p:sp>
      <p:sp>
        <p:nvSpPr>
          <p:cNvPr id="4" name="Slide Number Placeholder 3"/>
          <p:cNvSpPr>
            <a:spLocks noGrp="1"/>
          </p:cNvSpPr>
          <p:nvPr>
            <p:ph type="sldNum" sz="quarter" idx="5"/>
          </p:nvPr>
        </p:nvSpPr>
        <p:spPr/>
        <p:txBody>
          <a:bodyPr/>
          <a:lstStyle/>
          <a:p>
            <a:fld id="{7948B042-4773-4CAD-8BD1-EDA0796F75C6}" type="slidenum">
              <a:rPr lang="es-ES" smtClean="0"/>
              <a:t>121</a:t>
            </a:fld>
            <a:endParaRPr lang="es-ES"/>
          </a:p>
        </p:txBody>
      </p:sp>
    </p:spTree>
    <p:extLst>
      <p:ext uri="{BB962C8B-B14F-4D97-AF65-F5344CB8AC3E}">
        <p14:creationId xmlns:p14="http://schemas.microsoft.com/office/powerpoint/2010/main" val="378297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NimbusRomNo9L-Regu"/>
              </a:rPr>
              <a:t>Locality-smoothness assumption is not always good?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NimbusRomNo9L-Regu"/>
              </a:rPr>
              <a:t>This methodology, although very effective in many applications, it has been shown to be </a:t>
            </a:r>
            <a:r>
              <a:rPr lang="en-US" b="1" dirty="0">
                <a:latin typeface="NimbusRomNo9L-Regu"/>
              </a:rPr>
              <a:t>challenging in some tasks in applications that are not strictly local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NimbusRomNo9L-Regu"/>
              </a:rPr>
              <a:t>Long range </a:t>
            </a:r>
            <a:r>
              <a:rPr lang="en-US" dirty="0">
                <a:latin typeface="NimbusRomNo9L-Regu"/>
              </a:rPr>
              <a:t>(information of </a:t>
            </a:r>
            <a:r>
              <a:rPr lang="en-US" i="1" dirty="0">
                <a:latin typeface="NimbusRomNo9L-Regu"/>
              </a:rPr>
              <a:t>A</a:t>
            </a:r>
            <a:r>
              <a:rPr lang="en-US" dirty="0">
                <a:latin typeface="NimbusRomNo9L-Regu"/>
              </a:rPr>
              <a:t> is important, but depends on nodes far away form each other)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NimbusRomNo9L-Regu"/>
              </a:rPr>
              <a:t>Graph CLF of a chain that depends on the interaction between edge nodes (no homophilic) (g-b-b-b-…-b-b-b-g)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err="1">
                <a:latin typeface="NimbusRomNo9L-Regu"/>
              </a:rPr>
              <a:t>Heterophilc</a:t>
            </a:r>
            <a:endParaRPr lang="en-US" b="1" dirty="0">
              <a:latin typeface="NimbusRomNo9L-Regu"/>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NimbusRomNo9L-Regu"/>
              </a:rPr>
              <a:t>Noce </a:t>
            </a:r>
            <a:r>
              <a:rPr lang="en-US" dirty="0" err="1">
                <a:latin typeface="NimbusRomNo9L-Regu"/>
              </a:rPr>
              <a:t>clf</a:t>
            </a:r>
            <a:r>
              <a:rPr lang="en-US" dirty="0">
                <a:latin typeface="NimbusRomNo9L-Regu"/>
              </a:rPr>
              <a:t> with alternate node chain (g-b-g-b-g-b…)</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I’m going to talk about 3 specific problems that arise in GNNs from the Graph diffusion behavior on graphs</a:t>
            </a:r>
            <a:r>
              <a:rPr lang="en-US" dirty="0"/>
              <a:t>.</a:t>
            </a:r>
          </a:p>
          <a:p>
            <a:pPr marL="628650" lvl="1" indent="-171450">
              <a:buFont typeface="Arial" panose="020B0604020202020204" pitchFamily="34" charset="0"/>
              <a:buChar char="•"/>
            </a:pPr>
            <a:r>
              <a:rPr lang="en-US" b="1" dirty="0"/>
              <a:t>Intersection of GNNs and Random Walks, PPR or Heat Kernel</a:t>
            </a:r>
          </a:p>
          <a:p>
            <a:pPr marL="628650" lvl="1" indent="-171450">
              <a:buFont typeface="Arial" panose="020B0604020202020204" pitchFamily="34" charset="0"/>
              <a:buChar char="•"/>
            </a:pPr>
            <a:r>
              <a:rPr lang="en-US" b="1" dirty="0"/>
              <a:t>Characteristic of Diffusion of information of graphs, lead to this 3 specific problems</a:t>
            </a:r>
            <a:endParaRPr lang="es-ES" b="1" dirty="0"/>
          </a:p>
        </p:txBody>
      </p:sp>
      <p:sp>
        <p:nvSpPr>
          <p:cNvPr id="4" name="Slide Number Placeholder 3"/>
          <p:cNvSpPr>
            <a:spLocks noGrp="1"/>
          </p:cNvSpPr>
          <p:nvPr>
            <p:ph type="sldNum" sz="quarter" idx="5"/>
          </p:nvPr>
        </p:nvSpPr>
        <p:spPr/>
        <p:txBody>
          <a:bodyPr/>
          <a:lstStyle/>
          <a:p>
            <a:fld id="{7948B042-4773-4CAD-8BD1-EDA0796F75C6}" type="slidenum">
              <a:rPr lang="es-ES" smtClean="0"/>
              <a:t>122</a:t>
            </a:fld>
            <a:endParaRPr lang="es-ES"/>
          </a:p>
        </p:txBody>
      </p:sp>
    </p:spTree>
    <p:extLst>
      <p:ext uri="{BB962C8B-B14F-4D97-AF65-F5344CB8AC3E}">
        <p14:creationId xmlns:p14="http://schemas.microsoft.com/office/powerpoint/2010/main" val="3471986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Long-Range</a:t>
            </a:r>
            <a:r>
              <a:rPr lang="en-US" sz="1200" b="0" dirty="0"/>
              <a:t>: nodes depend on long range node interactions</a:t>
            </a:r>
            <a:endParaRPr lang="en-US" sz="600" dirty="0"/>
          </a:p>
          <a:p>
            <a:endParaRPr lang="en-US" dirty="0"/>
          </a:p>
        </p:txBody>
      </p:sp>
      <p:sp>
        <p:nvSpPr>
          <p:cNvPr id="4" name="Slide Number Placeholder 3"/>
          <p:cNvSpPr>
            <a:spLocks noGrp="1"/>
          </p:cNvSpPr>
          <p:nvPr>
            <p:ph type="sldNum" sz="quarter" idx="5"/>
          </p:nvPr>
        </p:nvSpPr>
        <p:spPr/>
        <p:txBody>
          <a:bodyPr/>
          <a:lstStyle/>
          <a:p>
            <a:fld id="{0DB97F07-B415-4A19-A4E6-E7E2EDCE170B}" type="slidenum">
              <a:rPr lang="en-US" smtClean="0"/>
              <a:t>123</a:t>
            </a:fld>
            <a:endParaRPr lang="en-US"/>
          </a:p>
        </p:txBody>
      </p:sp>
    </p:spTree>
    <p:extLst>
      <p:ext uri="{BB962C8B-B14F-4D97-AF65-F5344CB8AC3E}">
        <p14:creationId xmlns:p14="http://schemas.microsoft.com/office/powerpoint/2010/main" val="2843130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Long-Range</a:t>
            </a:r>
            <a:r>
              <a:rPr lang="en-US" sz="1200" b="0" dirty="0"/>
              <a:t>: nodes depend on long range node interactions</a:t>
            </a:r>
            <a:endParaRPr lang="en-US" sz="12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Homophily</a:t>
            </a:r>
            <a:r>
              <a:rPr lang="en-US" sz="1200" dirty="0"/>
              <a:t> metrics measure how the </a:t>
            </a:r>
            <a:r>
              <a:rPr lang="en-US" sz="1200" b="1" dirty="0"/>
              <a:t>graph structure aligns with the nodes’ signals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Specifically, 1-hop metrics (most used): how many neighbors have the same label as I have.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H_ij</a:t>
            </a:r>
            <a:r>
              <a:rPr lang="en-US" dirty="0"/>
              <a:t>: Compatibility matrix. </a:t>
            </a:r>
            <a:r>
              <a:rPr lang="en-US" sz="600" dirty="0"/>
              <a:t>Fraction of outgoing E </a:t>
            </a:r>
            <a:r>
              <a:rPr lang="en-US" sz="600" b="1" dirty="0"/>
              <a:t>to</a:t>
            </a:r>
            <a:r>
              <a:rPr lang="en-US" sz="600" dirty="0"/>
              <a:t> nodes in class j </a:t>
            </a:r>
            <a:r>
              <a:rPr lang="en-US" sz="600" b="1" dirty="0"/>
              <a:t>among all </a:t>
            </a:r>
            <a:r>
              <a:rPr lang="en-US" sz="600" dirty="0"/>
              <a:t>outgoing E </a:t>
            </a:r>
            <a:r>
              <a:rPr lang="en-US" sz="600" b="1" dirty="0"/>
              <a:t>from</a:t>
            </a:r>
            <a:r>
              <a:rPr lang="en-US" sz="600" dirty="0"/>
              <a:t> nodes in class 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dirty="0"/>
          </a:p>
          <a:p>
            <a:endParaRPr lang="en-US" dirty="0"/>
          </a:p>
        </p:txBody>
      </p:sp>
      <p:sp>
        <p:nvSpPr>
          <p:cNvPr id="4" name="Slide Number Placeholder 3"/>
          <p:cNvSpPr>
            <a:spLocks noGrp="1"/>
          </p:cNvSpPr>
          <p:nvPr>
            <p:ph type="sldNum" sz="quarter" idx="5"/>
          </p:nvPr>
        </p:nvSpPr>
        <p:spPr/>
        <p:txBody>
          <a:bodyPr/>
          <a:lstStyle/>
          <a:p>
            <a:fld id="{0DB97F07-B415-4A19-A4E6-E7E2EDCE170B}" type="slidenum">
              <a:rPr lang="en-US" smtClean="0"/>
              <a:t>124</a:t>
            </a:fld>
            <a:endParaRPr lang="en-US"/>
          </a:p>
        </p:txBody>
      </p:sp>
    </p:spTree>
    <p:extLst>
      <p:ext uri="{BB962C8B-B14F-4D97-AF65-F5344CB8AC3E}">
        <p14:creationId xmlns:p14="http://schemas.microsoft.com/office/powerpoint/2010/main" val="1782954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8B042-4773-4CAD-8BD1-EDA0796F75C6}" type="slidenum">
              <a:rPr lang="es-ES" smtClean="0"/>
              <a:t>2</a:t>
            </a:fld>
            <a:endParaRPr lang="es-ES"/>
          </a:p>
        </p:txBody>
      </p:sp>
    </p:spTree>
    <p:extLst>
      <p:ext uri="{BB962C8B-B14F-4D97-AF65-F5344CB8AC3E}">
        <p14:creationId xmlns:p14="http://schemas.microsoft.com/office/powerpoint/2010/main" val="1045006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Under reaching</a:t>
            </a:r>
            <a:r>
              <a:rPr lang="en-US" dirty="0"/>
              <a:t>: no reach</a:t>
            </a:r>
          </a:p>
          <a:p>
            <a:pPr marL="171450" indent="-171450">
              <a:buFont typeface="Arial" panose="020B0604020202020204" pitchFamily="34" charset="0"/>
              <a:buChar char="•"/>
            </a:pPr>
            <a:r>
              <a:rPr lang="en-US" b="1" dirty="0"/>
              <a:t>Over-smoothing</a:t>
            </a:r>
            <a:r>
              <a:rPr lang="en-US" dirty="0"/>
              <a:t>: </a:t>
            </a:r>
            <a:r>
              <a:rPr lang="en-US" dirty="0">
                <a:sym typeface="Wingdings" panose="05000000000000000000" pitchFamily="2" charset="2"/>
              </a:rPr>
              <a:t>as we increase k (</a:t>
            </a:r>
            <a:r>
              <a:rPr lang="en-US" dirty="0"/>
              <a:t>many repeated computations) </a:t>
            </a:r>
            <a:r>
              <a:rPr lang="en-US" dirty="0">
                <a:sym typeface="Wingdings" panose="05000000000000000000" pitchFamily="2" charset="2"/>
              </a:rPr>
              <a:t> nodes indistinguishable</a:t>
            </a:r>
          </a:p>
          <a:p>
            <a:pPr marL="171450" indent="-171450">
              <a:buFont typeface="Arial" panose="020B0604020202020204" pitchFamily="34" charset="0"/>
              <a:buChar char="•"/>
            </a:pPr>
            <a:r>
              <a:rPr lang="en-US" b="1" dirty="0">
                <a:sym typeface="Wingdings" panose="05000000000000000000" pitchFamily="2" charset="2"/>
              </a:rPr>
              <a:t>Over-squashing</a:t>
            </a:r>
            <a:r>
              <a:rPr lang="en-US" dirty="0">
                <a:sym typeface="Wingdings" panose="05000000000000000000" pitchFamily="2" charset="2"/>
              </a:rPr>
              <a:t>:  as we increase k message of many nodes are merged into one single embedding due to bottlenecks in the graph.</a:t>
            </a:r>
          </a:p>
          <a:p>
            <a:pPr marL="171450" indent="-171450">
              <a:buFont typeface="Arial" panose="020B0604020202020204" pitchFamily="34" charset="0"/>
              <a:buChar char="•"/>
            </a:pPr>
            <a:endParaRPr lang="en-US" dirty="0">
              <a:sym typeface="Wingdings" panose="05000000000000000000" pitchFamily="2" charset="2"/>
            </a:endParaRPr>
          </a:p>
          <a:p>
            <a:pPr marL="0" indent="0">
              <a:buFont typeface="Arial" panose="020B0604020202020204" pitchFamily="34" charset="0"/>
              <a:buNone/>
            </a:pPr>
            <a:r>
              <a:rPr lang="en-US" b="1" dirty="0">
                <a:sym typeface="Wingdings" panose="05000000000000000000" pitchFamily="2" charset="2"/>
              </a:rPr>
              <a:t>Detail of the problems</a:t>
            </a:r>
            <a:r>
              <a:rPr lang="en-US" dirty="0">
                <a:sym typeface="Wingdings" panose="05000000000000000000" pitchFamily="2" charset="2"/>
              </a:rPr>
              <a:t>: how they arise, how we measure it and how we solve it.</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125</a:t>
            </a:fld>
            <a:endParaRPr lang="es-ES"/>
          </a:p>
        </p:txBody>
      </p:sp>
    </p:spTree>
    <p:extLst>
      <p:ext uri="{BB962C8B-B14F-4D97-AF65-F5344CB8AC3E}">
        <p14:creationId xmlns:p14="http://schemas.microsoft.com/office/powerpoint/2010/main" val="204613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Explained from expressiveness (Barceló 22) and Diffusion (Alon 2022)</a:t>
            </a:r>
          </a:p>
          <a:p>
            <a:pPr marL="171450" indent="-171450">
              <a:buFont typeface="Arial" panose="020B0604020202020204" pitchFamily="34" charset="0"/>
              <a:buChar char="•"/>
            </a:pPr>
            <a:r>
              <a:rPr lang="en-US" b="0" dirty="0"/>
              <a:t>Nodes are not aware VS node signal does not reach</a:t>
            </a:r>
          </a:p>
          <a:p>
            <a:pPr marL="171450" indent="-171450">
              <a:buFont typeface="Arial" panose="020B0604020202020204" pitchFamily="34" charset="0"/>
              <a:buChar char="•"/>
            </a:pPr>
            <a:r>
              <a:rPr lang="en-US" b="0" dirty="0"/>
              <a:t>for every fixed number of layers K, local information cannot travel farther than distance Kalong edges</a:t>
            </a:r>
          </a:p>
          <a:p>
            <a:pPr marL="0" indent="0">
              <a:buFont typeface="Arial" panose="020B0604020202020204" pitchFamily="34" charset="0"/>
              <a:buNone/>
            </a:pPr>
            <a:endParaRPr lang="en-US" b="0" dirty="0"/>
          </a:p>
          <a:p>
            <a:r>
              <a:rPr lang="en-US" b="1" dirty="0"/>
              <a:t>Does increasing K and reaching all the nodes solves all the problems? :( No</a:t>
            </a:r>
          </a:p>
          <a:p>
            <a:pPr marL="171450" indent="-171450">
              <a:buFont typeface="Arial" panose="020B0604020202020204" pitchFamily="34" charset="0"/>
              <a:buChar char="•"/>
            </a:pPr>
            <a:r>
              <a:rPr lang="en-US" dirty="0"/>
              <a:t>Increasing the steps to reach K-hop nodes will node representations become indistinguishable.</a:t>
            </a:r>
          </a:p>
          <a:p>
            <a:pPr marL="171450" indent="-171450">
              <a:buFont typeface="Arial" panose="020B0604020202020204" pitchFamily="34" charset="0"/>
              <a:buChar char="•"/>
            </a:pPr>
            <a:r>
              <a:rPr lang="en-US" dirty="0"/>
              <a:t>Information might be over-squashed along the way </a:t>
            </a:r>
            <a:r>
              <a:rPr lang="en-US" dirty="0" err="1"/>
              <a:t>dut</a:t>
            </a:r>
            <a:r>
              <a:rPr lang="en-US" dirty="0"/>
              <a:t> to bottlenecks in the topology of the graph</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7948B042-4773-4CAD-8BD1-EDA0796F75C6}" type="slidenum">
              <a:rPr lang="es-ES" smtClean="0"/>
              <a:t>127</a:t>
            </a:fld>
            <a:endParaRPr lang="es-ES"/>
          </a:p>
        </p:txBody>
      </p:sp>
    </p:spTree>
    <p:extLst>
      <p:ext uri="{BB962C8B-B14F-4D97-AF65-F5344CB8AC3E}">
        <p14:creationId xmlns:p14="http://schemas.microsoft.com/office/powerpoint/2010/main" val="3073853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128</a:t>
            </a:fld>
            <a:endParaRPr lang="es-ES"/>
          </a:p>
        </p:txBody>
      </p:sp>
    </p:spTree>
    <p:extLst>
      <p:ext uri="{BB962C8B-B14F-4D97-AF65-F5344CB8AC3E}">
        <p14:creationId xmlns:p14="http://schemas.microsoft.com/office/powerpoint/2010/main" val="412111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Exponential convergence of the node-dissimilarity measure to zero as k increases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Increasing the steps to reach K-hop nodes will node representations become indistinguishable </a:t>
            </a:r>
          </a:p>
          <a:p>
            <a:pPr marL="628650" lvl="1"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This is a result of information between two nodes being combined and</a:t>
            </a:r>
            <a:r>
              <a:rPr lang="en-US" b="1" i="0" dirty="0">
                <a:solidFill>
                  <a:srgbClr val="515151"/>
                </a:solidFill>
                <a:effectLst/>
                <a:highlight>
                  <a:srgbClr val="FFFFFF"/>
                </a:highlight>
                <a:latin typeface="PT Serif" panose="020A0603040505020204" pitchFamily="18" charset="0"/>
              </a:rPr>
              <a:t> passed along back and forth over many iterations.</a:t>
            </a:r>
          </a:p>
          <a:p>
            <a:pPr marL="628650" lvl="1" indent="-171450">
              <a:buFont typeface="Arial" panose="020B0604020202020204" pitchFamily="34" charset="0"/>
              <a:buChar char="•"/>
            </a:pPr>
            <a:r>
              <a:rPr lang="en-US" b="1" i="0" dirty="0">
                <a:solidFill>
                  <a:srgbClr val="515151"/>
                </a:solidFill>
                <a:effectLst/>
                <a:highlight>
                  <a:srgbClr val="FFFFFF"/>
                </a:highlight>
                <a:latin typeface="PT Serif" panose="020A0603040505020204" pitchFamily="18" charset="0"/>
              </a:rPr>
              <a:t>Tendency of node features to approach the same value</a:t>
            </a:r>
          </a:p>
        </p:txBody>
      </p:sp>
      <p:sp>
        <p:nvSpPr>
          <p:cNvPr id="4" name="Slide Number Placeholder 3"/>
          <p:cNvSpPr>
            <a:spLocks noGrp="1"/>
          </p:cNvSpPr>
          <p:nvPr>
            <p:ph type="sldNum" sz="quarter" idx="5"/>
          </p:nvPr>
        </p:nvSpPr>
        <p:spPr/>
        <p:txBody>
          <a:bodyPr/>
          <a:lstStyle/>
          <a:p>
            <a:fld id="{7948B042-4773-4CAD-8BD1-EDA0796F75C6}" type="slidenum">
              <a:rPr lang="es-ES" smtClean="0"/>
              <a:t>129</a:t>
            </a:fld>
            <a:endParaRPr lang="es-ES"/>
          </a:p>
        </p:txBody>
      </p:sp>
    </p:spTree>
    <p:extLst>
      <p:ext uri="{BB962C8B-B14F-4D97-AF65-F5344CB8AC3E}">
        <p14:creationId xmlns:p14="http://schemas.microsoft.com/office/powerpoint/2010/main" val="2888333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i="0" dirty="0">
                <a:solidFill>
                  <a:srgbClr val="515151"/>
                </a:solidFill>
                <a:effectLst/>
                <a:highlight>
                  <a:srgbClr val="FFFFFF"/>
                </a:highlight>
                <a:latin typeface="PT Serif" panose="020A0603040505020204" pitchFamily="18" charset="0"/>
              </a:rPr>
              <a:t>Too much mixing of features and signals </a:t>
            </a:r>
            <a:r>
              <a:rPr lang="en-US" b="1" i="0" dirty="0">
                <a:solidFill>
                  <a:srgbClr val="515151"/>
                </a:solidFill>
                <a:effectLst/>
                <a:highlight>
                  <a:srgbClr val="FFFFFF"/>
                </a:highlight>
                <a:latin typeface="PT Serif" panose="020A0603040505020204" pitchFamily="18" charset="0"/>
                <a:sym typeface="Wingdings" panose="05000000000000000000" pitchFamily="2" charset="2"/>
              </a:rPr>
              <a:t> loss of relevant information</a:t>
            </a:r>
          </a:p>
          <a:p>
            <a:pPr marL="171450" lvl="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sym typeface="Wingdings" panose="05000000000000000000" pitchFamily="2" charset="2"/>
              </a:rPr>
              <a:t>Many mixing iterations</a:t>
            </a:r>
          </a:p>
          <a:p>
            <a:pPr marL="171450" lvl="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sym typeface="Wingdings" panose="05000000000000000000" pitchFamily="2" charset="2"/>
              </a:rPr>
              <a:t>Graph topology makes mixing easier</a:t>
            </a:r>
          </a:p>
          <a:p>
            <a:pPr marL="171450" lvl="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sym typeface="Wingdings" panose="05000000000000000000" pitchFamily="2" charset="2"/>
              </a:rPr>
              <a:t>GNN message passing mechanism and weights will have a role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Layer-wise exponential convergence of the node-similarity measure μ to zero</a:t>
            </a:r>
          </a:p>
          <a:p>
            <a:pPr marL="0" lvl="0" indent="0">
              <a:buFont typeface="Arial" panose="020B0604020202020204" pitchFamily="34" charset="0"/>
              <a:buNone/>
            </a:pPr>
            <a:endParaRPr lang="en-US" b="0" i="0" dirty="0">
              <a:solidFill>
                <a:srgbClr val="515151"/>
              </a:solidFill>
              <a:effectLst/>
              <a:highlight>
                <a:srgbClr val="FFFFFF"/>
              </a:highlight>
              <a:latin typeface="PT Serif" panose="020A0603040505020204" pitchFamily="18" charset="0"/>
              <a:sym typeface="Wingdings" panose="05000000000000000000" pitchFamily="2" charset="2"/>
            </a:endParaRPr>
          </a:p>
          <a:p>
            <a:pPr marL="171450" lvl="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7948B042-4773-4CAD-8BD1-EDA0796F75C6}" type="slidenum">
              <a:rPr lang="es-ES" smtClean="0"/>
              <a:t>130</a:t>
            </a:fld>
            <a:endParaRPr lang="es-ES"/>
          </a:p>
        </p:txBody>
      </p:sp>
    </p:spTree>
    <p:extLst>
      <p:ext uri="{BB962C8B-B14F-4D97-AF65-F5344CB8AC3E}">
        <p14:creationId xmlns:p14="http://schemas.microsoft.com/office/powerpoint/2010/main" val="512334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It happens when we stack many layers and THORETICALLY </a:t>
            </a:r>
            <a:r>
              <a:rPr lang="en-US" b="1" i="0" dirty="0">
                <a:solidFill>
                  <a:srgbClr val="515151"/>
                </a:solidFill>
                <a:effectLst/>
                <a:highlight>
                  <a:srgbClr val="FFFFFF"/>
                </a:highlight>
                <a:latin typeface="PT Serif" panose="020A0603040505020204" pitchFamily="18" charset="0"/>
              </a:rPr>
              <a:t>no matter what is the radius of our problem. </a:t>
            </a:r>
          </a:p>
          <a:p>
            <a:pPr marL="628650" lvl="1"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However, if our problem has a small radius, few layers will be enough and then OSM won’t happen. </a:t>
            </a:r>
          </a:p>
          <a:p>
            <a:pPr marL="171450" lvl="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We will see how this have been studied</a:t>
            </a:r>
          </a:p>
        </p:txBody>
      </p:sp>
      <p:sp>
        <p:nvSpPr>
          <p:cNvPr id="4" name="Slide Number Placeholder 3"/>
          <p:cNvSpPr>
            <a:spLocks noGrp="1"/>
          </p:cNvSpPr>
          <p:nvPr>
            <p:ph type="sldNum" sz="quarter" idx="5"/>
          </p:nvPr>
        </p:nvSpPr>
        <p:spPr/>
        <p:txBody>
          <a:bodyPr/>
          <a:lstStyle/>
          <a:p>
            <a:fld id="{7948B042-4773-4CAD-8BD1-EDA0796F75C6}" type="slidenum">
              <a:rPr lang="es-ES" smtClean="0"/>
              <a:t>131</a:t>
            </a:fld>
            <a:endParaRPr lang="es-ES"/>
          </a:p>
        </p:txBody>
      </p:sp>
    </p:spTree>
    <p:extLst>
      <p:ext uri="{BB962C8B-B14F-4D97-AF65-F5344CB8AC3E}">
        <p14:creationId xmlns:p14="http://schemas.microsoft.com/office/powerpoint/2010/main" val="1483064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Spoiler: here it </a:t>
            </a:r>
            <a:r>
              <a:rPr lang="en-US" b="0" i="0" dirty="0" err="1">
                <a:solidFill>
                  <a:srgbClr val="515151"/>
                </a:solidFill>
                <a:effectLst/>
                <a:highlight>
                  <a:srgbClr val="FFFFFF"/>
                </a:highlight>
                <a:latin typeface="PT Serif" panose="020A0603040505020204" pitchFamily="18" charset="0"/>
              </a:rPr>
              <a:t>it</a:t>
            </a:r>
            <a:r>
              <a:rPr lang="en-US" b="0" i="0" dirty="0">
                <a:solidFill>
                  <a:srgbClr val="515151"/>
                </a:solidFill>
                <a:effectLst/>
                <a:highlight>
                  <a:srgbClr val="FFFFFF"/>
                </a:highlight>
                <a:latin typeface="PT Serif" panose="020A0603040505020204" pitchFamily="18" charset="0"/>
              </a:rPr>
              <a:t> shown how the Accuracy drops as layers increase</a:t>
            </a:r>
          </a:p>
          <a:p>
            <a:pPr marL="17145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Spoiler 2: there are ways to solve it</a:t>
            </a:r>
            <a:endParaRPr lang="en-US" b="1" dirty="0"/>
          </a:p>
        </p:txBody>
      </p:sp>
      <p:sp>
        <p:nvSpPr>
          <p:cNvPr id="4" name="Slide Number Placeholder 3"/>
          <p:cNvSpPr>
            <a:spLocks noGrp="1"/>
          </p:cNvSpPr>
          <p:nvPr>
            <p:ph type="sldNum" sz="quarter" idx="5"/>
          </p:nvPr>
        </p:nvSpPr>
        <p:spPr/>
        <p:txBody>
          <a:bodyPr/>
          <a:lstStyle/>
          <a:p>
            <a:fld id="{7948B042-4773-4CAD-8BD1-EDA0796F75C6}" type="slidenum">
              <a:rPr lang="es-ES" smtClean="0"/>
              <a:t>132</a:t>
            </a:fld>
            <a:endParaRPr lang="es-ES"/>
          </a:p>
        </p:txBody>
      </p:sp>
    </p:spTree>
    <p:extLst>
      <p:ext uri="{BB962C8B-B14F-4D97-AF65-F5344CB8AC3E}">
        <p14:creationId xmlns:p14="http://schemas.microsoft.com/office/powerpoint/2010/main" val="2876181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solidFill>
                  <a:srgbClr val="515151"/>
                </a:solidFill>
                <a:effectLst/>
                <a:highlight>
                  <a:srgbClr val="FFFFFF"/>
                </a:highlight>
                <a:latin typeface="PT Serif" panose="020A0603040505020204" pitchFamily="18" charset="0"/>
              </a:rPr>
              <a:t>How do we measure this similarity?</a:t>
            </a:r>
          </a:p>
          <a:p>
            <a:pPr marL="17145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There has been previous work where they measure by the average distance between embeddings</a:t>
            </a:r>
          </a:p>
          <a:p>
            <a:pPr marL="17145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However, Dirichlet energy has been proposed to measure as the </a:t>
            </a:r>
            <a:r>
              <a:rPr lang="en-US" b="1" i="0" dirty="0">
                <a:solidFill>
                  <a:srgbClr val="515151"/>
                </a:solidFill>
                <a:effectLst/>
                <a:highlight>
                  <a:srgbClr val="FFFFFF"/>
                </a:highlight>
                <a:latin typeface="PT Serif" panose="020A0603040505020204" pitchFamily="18" charset="0"/>
              </a:rPr>
              <a:t>variability of a node signal CONSTRAINED the structure of a graph.</a:t>
            </a:r>
          </a:p>
          <a:p>
            <a:pPr marL="628650" lvl="1" indent="-171450">
              <a:buFont typeface="Arial" panose="020B0604020202020204" pitchFamily="34" charset="0"/>
              <a:buChar char="•"/>
            </a:pPr>
            <a:r>
              <a:rPr lang="en-US" b="1" i="0" dirty="0">
                <a:solidFill>
                  <a:srgbClr val="515151"/>
                </a:solidFill>
                <a:effectLst/>
                <a:highlight>
                  <a:srgbClr val="FFFFFF"/>
                </a:highlight>
                <a:latin typeface="PT Serif" panose="020A0603040505020204" pitchFamily="18" charset="0"/>
              </a:rPr>
              <a:t>Principled</a:t>
            </a:r>
            <a:r>
              <a:rPr lang="en-US" b="0" i="0" dirty="0">
                <a:solidFill>
                  <a:srgbClr val="515151"/>
                </a:solidFill>
                <a:effectLst/>
                <a:highlight>
                  <a:srgbClr val="FFFFFF"/>
                </a:highlight>
                <a:latin typeface="PT Serif" panose="020A0603040505020204" pitchFamily="18" charset="0"/>
              </a:rPr>
              <a:t>: connection with diffusion and spectrum. It will allow us to draw conclusion on why and how </a:t>
            </a:r>
            <a:r>
              <a:rPr lang="en-US" b="0" i="0" dirty="0" err="1">
                <a:solidFill>
                  <a:srgbClr val="515151"/>
                </a:solidFill>
                <a:effectLst/>
                <a:highlight>
                  <a:srgbClr val="FFFFFF"/>
                </a:highlight>
                <a:latin typeface="PT Serif" panose="020A0603040505020204" pitchFamily="18" charset="0"/>
              </a:rPr>
              <a:t>oversmoothing</a:t>
            </a:r>
            <a:r>
              <a:rPr lang="en-US" b="0" i="0" dirty="0">
                <a:solidFill>
                  <a:srgbClr val="515151"/>
                </a:solidFill>
                <a:effectLst/>
                <a:highlight>
                  <a:srgbClr val="FFFFFF"/>
                </a:highlight>
                <a:latin typeface="PT Serif" panose="020A0603040505020204" pitchFamily="18" charset="0"/>
              </a:rPr>
              <a:t> happens</a:t>
            </a:r>
          </a:p>
        </p:txBody>
      </p:sp>
      <p:sp>
        <p:nvSpPr>
          <p:cNvPr id="4" name="Slide Number Placeholder 3"/>
          <p:cNvSpPr>
            <a:spLocks noGrp="1"/>
          </p:cNvSpPr>
          <p:nvPr>
            <p:ph type="sldNum" sz="quarter" idx="5"/>
          </p:nvPr>
        </p:nvSpPr>
        <p:spPr/>
        <p:txBody>
          <a:bodyPr/>
          <a:lstStyle/>
          <a:p>
            <a:fld id="{7948B042-4773-4CAD-8BD1-EDA0796F75C6}" type="slidenum">
              <a:rPr lang="es-ES" smtClean="0"/>
              <a:t>133</a:t>
            </a:fld>
            <a:endParaRPr lang="es-ES"/>
          </a:p>
        </p:txBody>
      </p:sp>
    </p:spTree>
    <p:extLst>
      <p:ext uri="{BB962C8B-B14F-4D97-AF65-F5344CB8AC3E}">
        <p14:creationId xmlns:p14="http://schemas.microsoft.com/office/powerpoint/2010/main" val="529674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515151"/>
                </a:solidFill>
                <a:effectLst/>
                <a:highlight>
                  <a:srgbClr val="FFFFFF"/>
                </a:highlight>
                <a:latin typeface="PT Serif" panose="020A0603040505020204" pitchFamily="18" charset="0"/>
              </a:rPr>
              <a:t>Before we look into why and when over-smoothing happens…</a:t>
            </a:r>
          </a:p>
          <a:p>
            <a:pPr marL="17145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Intuition and connection of eigenvectors and Dirichlet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dirty="0">
                <a:solidFill>
                  <a:srgbClr val="000000"/>
                </a:solidFill>
                <a:effectLst/>
                <a:latin typeface="Helvetica Neue"/>
              </a:rPr>
              <a:t>Previous conclusion: DE measures the “smoothness”, and eigenvectors of the </a:t>
            </a:r>
            <a:r>
              <a:rPr lang="en-US" sz="1200" b="1" i="0" u="none" strike="noStrike" dirty="0" err="1">
                <a:solidFill>
                  <a:srgbClr val="000000"/>
                </a:solidFill>
                <a:effectLst/>
                <a:latin typeface="Helvetica Neue"/>
              </a:rPr>
              <a:t>normL</a:t>
            </a:r>
            <a:r>
              <a:rPr lang="en-US" sz="1200" b="1" i="0" u="none" strike="noStrike" dirty="0">
                <a:solidFill>
                  <a:srgbClr val="000000"/>
                </a:solidFill>
                <a:effectLst/>
                <a:latin typeface="Helvetica Neue"/>
              </a:rPr>
              <a:t> are minimizers of the DE.</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7948B042-4773-4CAD-8BD1-EDA0796F75C6}" type="slidenum">
              <a:rPr lang="es-ES" smtClean="0"/>
              <a:t>134</a:t>
            </a:fld>
            <a:endParaRPr lang="es-ES"/>
          </a:p>
        </p:txBody>
      </p:sp>
    </p:spTree>
    <p:extLst>
      <p:ext uri="{BB962C8B-B14F-4D97-AF65-F5344CB8AC3E}">
        <p14:creationId xmlns:p14="http://schemas.microsoft.com/office/powerpoint/2010/main" val="1026145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0" dirty="0">
                <a:solidFill>
                  <a:srgbClr val="515151"/>
                </a:solidFill>
                <a:effectLst/>
                <a:highlight>
                  <a:srgbClr val="FFFFFF"/>
                </a:highlight>
                <a:latin typeface="PT Serif" panose="020A0603040505020204" pitchFamily="18" charset="0"/>
              </a:rPr>
              <a:t>Before we look into why and when over-smoothing happens</a:t>
            </a:r>
            <a:endParaRPr lang="en-US" b="1" dirty="0"/>
          </a:p>
        </p:txBody>
      </p:sp>
      <p:sp>
        <p:nvSpPr>
          <p:cNvPr id="4" name="Slide Number Placeholder 3"/>
          <p:cNvSpPr>
            <a:spLocks noGrp="1"/>
          </p:cNvSpPr>
          <p:nvPr>
            <p:ph type="sldNum" sz="quarter" idx="5"/>
          </p:nvPr>
        </p:nvSpPr>
        <p:spPr/>
        <p:txBody>
          <a:bodyPr/>
          <a:lstStyle/>
          <a:p>
            <a:fld id="{7948B042-4773-4CAD-8BD1-EDA0796F75C6}" type="slidenum">
              <a:rPr lang="es-ES" smtClean="0"/>
              <a:t>135</a:t>
            </a:fld>
            <a:endParaRPr lang="es-ES"/>
          </a:p>
        </p:txBody>
      </p:sp>
    </p:spTree>
    <p:extLst>
      <p:ext uri="{BB962C8B-B14F-4D97-AF65-F5344CB8AC3E}">
        <p14:creationId xmlns:p14="http://schemas.microsoft.com/office/powerpoint/2010/main" val="87237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3</a:t>
            </a:fld>
            <a:endParaRPr lang="es-ES"/>
          </a:p>
        </p:txBody>
      </p:sp>
    </p:spTree>
    <p:extLst>
      <p:ext uri="{BB962C8B-B14F-4D97-AF65-F5344CB8AC3E}">
        <p14:creationId xmlns:p14="http://schemas.microsoft.com/office/powerpoint/2010/main" val="2398372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Helvetica Neue"/>
              </a:rPr>
              <a:t>What happens with DE as k increases?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dirty="0">
                <a:solidFill>
                  <a:srgbClr val="000000"/>
                </a:solidFill>
                <a:effectLst/>
                <a:latin typeface="Helvetica Neue"/>
              </a:rPr>
              <a:t>Previous conclusion: DE measures the “smoothness”, and eigenvectors of the </a:t>
            </a:r>
            <a:r>
              <a:rPr lang="en-US" sz="1200" b="1" i="0" u="none" strike="noStrike" dirty="0" err="1">
                <a:solidFill>
                  <a:srgbClr val="000000"/>
                </a:solidFill>
                <a:effectLst/>
                <a:latin typeface="Helvetica Neue"/>
              </a:rPr>
              <a:t>normL</a:t>
            </a:r>
            <a:r>
              <a:rPr lang="en-US" sz="1200" b="1" i="0" u="none" strike="noStrike" dirty="0">
                <a:solidFill>
                  <a:srgbClr val="000000"/>
                </a:solidFill>
                <a:effectLst/>
                <a:latin typeface="Helvetica Neue"/>
              </a:rPr>
              <a:t> are minimizers of the DE.</a:t>
            </a:r>
          </a:p>
          <a:p>
            <a:pPr marL="17145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Once we have a better intuition of DE, </a:t>
            </a:r>
            <a:r>
              <a:rPr lang="en-US" b="1" i="0" dirty="0">
                <a:solidFill>
                  <a:srgbClr val="515151"/>
                </a:solidFill>
                <a:effectLst/>
                <a:highlight>
                  <a:srgbClr val="FFFFFF"/>
                </a:highlight>
                <a:latin typeface="PT Serif" panose="020A0603040505020204" pitchFamily="18" charset="0"/>
              </a:rPr>
              <a:t>how DE behaves in a GNN training</a:t>
            </a:r>
          </a:p>
          <a:p>
            <a:pPr marL="17145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In Fig. 1 DE for three popular GNN models</a:t>
            </a:r>
          </a:p>
          <a:p>
            <a:pPr marL="628650" lvl="1"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i.e., GCN, GAT and the </a:t>
            </a:r>
          </a:p>
          <a:p>
            <a:pPr marL="628650" lvl="1"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We can see that all three GNN architectures over-smooth, with both </a:t>
            </a:r>
            <a:r>
              <a:rPr lang="en-US" b="1" i="0" dirty="0">
                <a:solidFill>
                  <a:srgbClr val="515151"/>
                </a:solidFill>
                <a:effectLst/>
                <a:highlight>
                  <a:srgbClr val="FFFFFF"/>
                </a:highlight>
                <a:latin typeface="PT Serif" panose="020A0603040505020204" pitchFamily="18" charset="0"/>
              </a:rPr>
              <a:t>layer-wise measures converging exponentially fast to zero for increasing </a:t>
            </a:r>
            <a:r>
              <a:rPr lang="en-US" b="1" i="0" dirty="0" err="1">
                <a:solidFill>
                  <a:srgbClr val="515151"/>
                </a:solidFill>
                <a:effectLst/>
                <a:highlight>
                  <a:srgbClr val="FFFFFF"/>
                </a:highlight>
                <a:latin typeface="PT Serif" panose="020A0603040505020204" pitchFamily="18" charset="0"/>
              </a:rPr>
              <a:t>gnumber</a:t>
            </a:r>
            <a:r>
              <a:rPr lang="en-US" b="1" i="0" dirty="0">
                <a:solidFill>
                  <a:srgbClr val="515151"/>
                </a:solidFill>
                <a:effectLst/>
                <a:highlight>
                  <a:srgbClr val="FFFFFF"/>
                </a:highlight>
                <a:latin typeface="PT Serif" panose="020A0603040505020204" pitchFamily="18" charset="0"/>
              </a:rPr>
              <a:t> of layers</a:t>
            </a:r>
          </a:p>
          <a:p>
            <a:pPr marL="171450" lvl="0" indent="-171450">
              <a:buFont typeface="Arial" panose="020B0604020202020204" pitchFamily="34" charset="0"/>
              <a:buChar char="•"/>
            </a:pPr>
            <a:r>
              <a:rPr lang="en-US" b="0" i="0" dirty="0">
                <a:solidFill>
                  <a:srgbClr val="515151"/>
                </a:solidFill>
                <a:effectLst/>
                <a:highlight>
                  <a:srgbClr val="FFFFFF"/>
                </a:highlight>
                <a:latin typeface="PT Serif" panose="020A0603040505020204" pitchFamily="18" charset="0"/>
              </a:rPr>
              <a:t>In my figure – the more dense the graph is, the faster DE goes down</a:t>
            </a:r>
          </a:p>
        </p:txBody>
      </p:sp>
      <p:sp>
        <p:nvSpPr>
          <p:cNvPr id="4" name="Slide Number Placeholder 3"/>
          <p:cNvSpPr>
            <a:spLocks noGrp="1"/>
          </p:cNvSpPr>
          <p:nvPr>
            <p:ph type="sldNum" sz="quarter" idx="5"/>
          </p:nvPr>
        </p:nvSpPr>
        <p:spPr/>
        <p:txBody>
          <a:bodyPr/>
          <a:lstStyle/>
          <a:p>
            <a:fld id="{7948B042-4773-4CAD-8BD1-EDA0796F75C6}" type="slidenum">
              <a:rPr lang="es-ES" smtClean="0"/>
              <a:t>136</a:t>
            </a:fld>
            <a:endParaRPr lang="es-ES"/>
          </a:p>
        </p:txBody>
      </p:sp>
    </p:spTree>
    <p:extLst>
      <p:ext uri="{BB962C8B-B14F-4D97-AF65-F5344CB8AC3E}">
        <p14:creationId xmlns:p14="http://schemas.microsoft.com/office/powerpoint/2010/main" val="4257984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Random walk transition matrix that is repeatedly applied to a node feature, thus converging to a stationary distribution and washing away all the feature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Over-smoothing as a random walk transition matrix that is repeatedly applied to a node feature, thus converging to a stationary distribution and washing away all the feature information.</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Laplacian smoothing </a:t>
            </a:r>
            <a:r>
              <a:rPr lang="en-US" b="0" dirty="0"/>
              <a:t>many times, the features of the nodes in the (connected) graph would converge to similar values.</a:t>
            </a:r>
          </a:p>
        </p:txBody>
      </p:sp>
      <p:sp>
        <p:nvSpPr>
          <p:cNvPr id="4" name="Slide Number Placeholder 3"/>
          <p:cNvSpPr>
            <a:spLocks noGrp="1"/>
          </p:cNvSpPr>
          <p:nvPr>
            <p:ph type="sldNum" sz="quarter" idx="5"/>
          </p:nvPr>
        </p:nvSpPr>
        <p:spPr/>
        <p:txBody>
          <a:bodyPr/>
          <a:lstStyle/>
          <a:p>
            <a:fld id="{7948B042-4773-4CAD-8BD1-EDA0796F75C6}" type="slidenum">
              <a:rPr lang="es-ES" smtClean="0"/>
              <a:t>137</a:t>
            </a:fld>
            <a:endParaRPr lang="es-ES"/>
          </a:p>
        </p:txBody>
      </p:sp>
    </p:spTree>
    <p:extLst>
      <p:ext uri="{BB962C8B-B14F-4D97-AF65-F5344CB8AC3E}">
        <p14:creationId xmlns:p14="http://schemas.microsoft.com/office/powerpoint/2010/main" val="2343108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which rate?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after s steps, </a:t>
            </a:r>
            <a:r>
              <a:rPr lang="en-US" b="0" dirty="0"/>
              <a:t>the L2 </a:t>
            </a:r>
            <a:r>
              <a:rPr lang="en-US" b="1" dirty="0"/>
              <a:t>distance</a:t>
            </a:r>
            <a:r>
              <a:rPr lang="en-US" b="0" dirty="0"/>
              <a:t> between </a:t>
            </a:r>
            <a:r>
              <a:rPr lang="en-US" b="0" dirty="0" err="1"/>
              <a:t>fP^s</a:t>
            </a:r>
            <a:r>
              <a:rPr lang="en-US" b="0" dirty="0"/>
              <a:t> and \pi is </a:t>
            </a:r>
            <a:r>
              <a:rPr lang="en-US" b="1" dirty="0"/>
              <a:t>at most the upper bound </a:t>
            </a:r>
            <a:r>
              <a:rPr lang="en-US" b="1" dirty="0">
                <a:sym typeface="Wingdings" panose="05000000000000000000" pitchFamily="2" charset="2"/>
              </a:rPr>
              <a:t> Inversely proportional to the spectral gap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anose="05000000000000000000" pitchFamily="2" charset="2"/>
              </a:rPr>
              <a:t>The higher the spectral gap</a:t>
            </a:r>
            <a:r>
              <a:rPr lang="en-US" b="0" dirty="0">
                <a:sym typeface="Wingdings" panose="05000000000000000000" pitchFamily="2" charset="2"/>
              </a:rPr>
              <a:t>, the smaller the upper bound so </a:t>
            </a:r>
            <a:r>
              <a:rPr lang="en-US" b="1" dirty="0">
                <a:sym typeface="Wingdings" panose="05000000000000000000" pitchFamily="2" charset="2"/>
              </a:rPr>
              <a:t>the fastest the convergence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anose="05000000000000000000" pitchFamily="2" charset="2"/>
              </a:rPr>
              <a:t>The more layers k, the fastest the convergence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Message Passing converge exponentially to a stationary distribution when stacking several layers. AND the convergence of this exponential function depends on the spectral gap.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Conclusion: </a:t>
            </a:r>
            <a:r>
              <a:rPr lang="en-US" dirty="0"/>
              <a:t>. The rate of convergence depends on the structure and can be bounded by the spectral gap.</a:t>
            </a:r>
            <a:endParaRPr lang="en-US" b="1" dirty="0"/>
          </a:p>
        </p:txBody>
      </p:sp>
      <p:sp>
        <p:nvSpPr>
          <p:cNvPr id="4" name="Slide Number Placeholder 3"/>
          <p:cNvSpPr>
            <a:spLocks noGrp="1"/>
          </p:cNvSpPr>
          <p:nvPr>
            <p:ph type="sldNum" sz="quarter" idx="5"/>
          </p:nvPr>
        </p:nvSpPr>
        <p:spPr/>
        <p:txBody>
          <a:bodyPr/>
          <a:lstStyle/>
          <a:p>
            <a:fld id="{7948B042-4773-4CAD-8BD1-EDA0796F75C6}" type="slidenum">
              <a:rPr lang="es-ES" smtClean="0"/>
              <a:t>138</a:t>
            </a:fld>
            <a:endParaRPr lang="es-ES"/>
          </a:p>
        </p:txBody>
      </p:sp>
    </p:spTree>
    <p:extLst>
      <p:ext uri="{BB962C8B-B14F-4D97-AF65-F5344CB8AC3E}">
        <p14:creationId xmlns:p14="http://schemas.microsoft.com/office/powerpoint/2010/main" val="424067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Averaging network in heat equation</a:t>
            </a:r>
          </a:p>
          <a:p>
            <a:pPr marL="171450" indent="-171450">
              <a:buFont typeface="Arial" panose="020B0604020202020204" pitchFamily="34" charset="0"/>
              <a:buChar char="•"/>
            </a:pPr>
            <a:r>
              <a:rPr lang="en-US" b="0" dirty="0"/>
              <a:t>dynamical system ̇governed by the </a:t>
            </a:r>
            <a:r>
              <a:rPr lang="en-US" b="1" dirty="0"/>
              <a:t>Laplacian (D-A)</a:t>
            </a:r>
            <a:r>
              <a:rPr lang="en-US" b="0" dirty="0"/>
              <a:t>.</a:t>
            </a:r>
          </a:p>
          <a:p>
            <a:pPr marL="171450" indent="-171450">
              <a:buFont typeface="Arial" panose="020B0604020202020204" pitchFamily="34" charset="0"/>
              <a:buChar char="•"/>
            </a:pPr>
            <a:r>
              <a:rPr lang="en-US" b="0" dirty="0"/>
              <a:t>This system carries out </a:t>
            </a:r>
            <a:r>
              <a:rPr lang="en-US" b="1" dirty="0"/>
              <a:t>(asymptotic) averaging</a:t>
            </a:r>
            <a:r>
              <a:rPr lang="en-US" b="0" dirty="0"/>
              <a:t>, which converges to 11T /n as t → ∞,so x(t) = e−</a:t>
            </a:r>
            <a:r>
              <a:rPr lang="en-US" b="0" dirty="0" err="1"/>
              <a:t>tGx</a:t>
            </a:r>
            <a:r>
              <a:rPr lang="en-US" b="0" dirty="0"/>
              <a:t>(0) converges to 11T x(0)/n.</a:t>
            </a:r>
          </a:p>
        </p:txBody>
      </p:sp>
      <p:sp>
        <p:nvSpPr>
          <p:cNvPr id="4" name="Slide Number Placeholder 3"/>
          <p:cNvSpPr>
            <a:spLocks noGrp="1"/>
          </p:cNvSpPr>
          <p:nvPr>
            <p:ph type="sldNum" sz="quarter" idx="5"/>
          </p:nvPr>
        </p:nvSpPr>
        <p:spPr/>
        <p:txBody>
          <a:bodyPr/>
          <a:lstStyle/>
          <a:p>
            <a:fld id="{7948B042-4773-4CAD-8BD1-EDA0796F75C6}" type="slidenum">
              <a:rPr lang="es-ES" smtClean="0"/>
              <a:t>139</a:t>
            </a:fld>
            <a:endParaRPr lang="es-ES"/>
          </a:p>
        </p:txBody>
      </p:sp>
    </p:spTree>
    <p:extLst>
      <p:ext uri="{BB962C8B-B14F-4D97-AF65-F5344CB8AC3E}">
        <p14:creationId xmlns:p14="http://schemas.microsoft.com/office/powerpoint/2010/main" val="4105617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a:t>At which rate?</a:t>
            </a:r>
          </a:p>
          <a:p>
            <a:pPr marL="171450" indent="-171450">
              <a:buFont typeface="Arial" panose="020B0604020202020204" pitchFamily="34" charset="0"/>
              <a:buChar char="•"/>
            </a:pPr>
            <a:r>
              <a:rPr lang="en-US" b="0" dirty="0"/>
              <a:t>The </a:t>
            </a:r>
            <a:r>
              <a:rPr lang="en-US" b="1" dirty="0"/>
              <a:t>eigenvalues λ2, . . . , </a:t>
            </a:r>
            <a:r>
              <a:rPr lang="en-US" b="1" dirty="0" err="1"/>
              <a:t>λn</a:t>
            </a:r>
            <a:r>
              <a:rPr lang="en-US" b="1" dirty="0"/>
              <a:t> of G determine the rate </a:t>
            </a:r>
            <a:r>
              <a:rPr lang="en-US" b="0" dirty="0"/>
              <a:t>at which the averaging takes place. </a:t>
            </a:r>
          </a:p>
          <a:p>
            <a:pPr marL="171450" indent="-171450">
              <a:buFont typeface="Arial" panose="020B0604020202020204" pitchFamily="34" charset="0"/>
              <a:buChar char="•"/>
            </a:pPr>
            <a:r>
              <a:rPr lang="en-US" b="1" dirty="0"/>
              <a:t>The eigenvectors v2, . . . , </a:t>
            </a:r>
            <a:r>
              <a:rPr lang="en-US" b="1" dirty="0" err="1"/>
              <a:t>vn</a:t>
            </a:r>
            <a:r>
              <a:rPr lang="en-US" b="1" dirty="0"/>
              <a:t> are the modes of the system</a:t>
            </a:r>
            <a:r>
              <a:rPr lang="en-US" b="0" dirty="0"/>
              <a:t>, </a:t>
            </a:r>
          </a:p>
          <a:p>
            <a:pPr marL="628650" lvl="1" indent="-171450">
              <a:buFont typeface="Arial" panose="020B0604020202020204" pitchFamily="34" charset="0"/>
              <a:buChar char="•"/>
            </a:pPr>
            <a:r>
              <a:rPr lang="en-US" dirty="0"/>
              <a:t>Each mode corresponds to a specific frequency of oscillation or directions in which the signal evolves according to the eigenvalues.</a:t>
            </a:r>
            <a:endParaRPr lang="en-US" b="0" dirty="0"/>
          </a:p>
          <a:p>
            <a:pPr marL="171450" indent="-171450">
              <a:buFont typeface="Arial" panose="020B0604020202020204" pitchFamily="34" charset="0"/>
              <a:buChar char="•"/>
            </a:pPr>
            <a:r>
              <a:rPr lang="en-US" b="1" dirty="0"/>
              <a:t>Time constants (time for mode k to decay by a factor e) are given by </a:t>
            </a:r>
            <a:r>
              <a:rPr lang="en-US" b="1" dirty="0" err="1"/>
              <a:t>T_k</a:t>
            </a:r>
            <a:r>
              <a:rPr lang="en-US" b="1" dirty="0"/>
              <a:t> = 1/</a:t>
            </a:r>
            <a:r>
              <a:rPr lang="en-US" b="1" dirty="0" err="1"/>
              <a:t>λ_k</a:t>
            </a:r>
            <a:r>
              <a:rPr lang="en-US" b="1" dirty="0"/>
              <a:t>.</a:t>
            </a:r>
          </a:p>
          <a:p>
            <a:pPr marL="628650" lvl="1" indent="-171450">
              <a:buFont typeface="Arial" panose="020B0604020202020204" pitchFamily="34" charset="0"/>
              <a:buChar char="•"/>
            </a:pPr>
            <a:r>
              <a:rPr lang="en-US" b="0" dirty="0"/>
              <a:t>Lambda_2 is the </a:t>
            </a:r>
            <a:r>
              <a:rPr lang="en-US" b="0" dirty="0" err="1"/>
              <a:t>smalles</a:t>
            </a:r>
            <a:r>
              <a:rPr lang="en-US" b="0" dirty="0"/>
              <a:t> eigenvalue </a:t>
            </a:r>
            <a:r>
              <a:rPr lang="en-US" b="0" dirty="0">
                <a:sym typeface="Wingdings" panose="05000000000000000000" pitchFamily="2" charset="2"/>
              </a:rPr>
              <a:t> the higher the spectral gap, the lower the time constant.</a:t>
            </a:r>
            <a:endParaRPr lang="en-US" b="0" dirty="0"/>
          </a:p>
          <a:p>
            <a:pPr marL="171450" indent="-171450">
              <a:buFont typeface="Arial" panose="020B0604020202020204" pitchFamily="34" charset="0"/>
              <a:buChar char="•"/>
            </a:pPr>
            <a:r>
              <a:rPr lang="en-US" b="0" dirty="0"/>
              <a:t>Therefore, </a:t>
            </a:r>
            <a:r>
              <a:rPr lang="en-US" b="1" dirty="0" err="1"/>
              <a:t>R_tot</a:t>
            </a:r>
            <a:r>
              <a:rPr lang="en-US" b="1" dirty="0"/>
              <a:t> is proportional to the sum of the time constants of the averaging system</a:t>
            </a:r>
            <a:r>
              <a:rPr lang="en-US" b="0" dirty="0"/>
              <a:t>.</a:t>
            </a:r>
          </a:p>
        </p:txBody>
      </p:sp>
      <p:sp>
        <p:nvSpPr>
          <p:cNvPr id="4" name="Slide Number Placeholder 3"/>
          <p:cNvSpPr>
            <a:spLocks noGrp="1"/>
          </p:cNvSpPr>
          <p:nvPr>
            <p:ph type="sldNum" sz="quarter" idx="5"/>
          </p:nvPr>
        </p:nvSpPr>
        <p:spPr/>
        <p:txBody>
          <a:bodyPr/>
          <a:lstStyle/>
          <a:p>
            <a:fld id="{7948B042-4773-4CAD-8BD1-EDA0796F75C6}" type="slidenum">
              <a:rPr lang="es-ES" smtClean="0"/>
              <a:t>140</a:t>
            </a:fld>
            <a:endParaRPr lang="es-ES"/>
          </a:p>
        </p:txBody>
      </p:sp>
    </p:spTree>
    <p:extLst>
      <p:ext uri="{BB962C8B-B14F-4D97-AF65-F5344CB8AC3E}">
        <p14:creationId xmlns:p14="http://schemas.microsoft.com/office/powerpoint/2010/main" val="798891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u="none" strike="noStrike" dirty="0">
                <a:solidFill>
                  <a:srgbClr val="783F04"/>
                </a:solidFill>
                <a:effectLst/>
                <a:latin typeface="Lexend" pitchFamily="2" charset="0"/>
              </a:rPr>
              <a:t>GCN is Laplacian smoothing WHY?</a:t>
            </a:r>
          </a:p>
          <a:p>
            <a:pPr marL="0" indent="0">
              <a:buFont typeface="Arial" panose="020B0604020202020204" pitchFamily="34" charset="0"/>
              <a:buNone/>
            </a:pPr>
            <a:r>
              <a:rPr lang="en-US" sz="1200" b="1" i="0" u="none" strike="noStrike" dirty="0">
                <a:solidFill>
                  <a:srgbClr val="783F04"/>
                </a:solidFill>
                <a:effectLst/>
                <a:latin typeface="Lexend" pitchFamily="2" charset="0"/>
              </a:rPr>
              <a:t>GCN is an augmented heat diffusion process with an additional  weight matrix W and a nonlinearity σ</a:t>
            </a:r>
            <a:endParaRPr lang="en-US" b="0" dirty="0"/>
          </a:p>
        </p:txBody>
      </p:sp>
      <p:sp>
        <p:nvSpPr>
          <p:cNvPr id="4" name="Slide Number Placeholder 3"/>
          <p:cNvSpPr>
            <a:spLocks noGrp="1"/>
          </p:cNvSpPr>
          <p:nvPr>
            <p:ph type="sldNum" sz="quarter" idx="5"/>
          </p:nvPr>
        </p:nvSpPr>
        <p:spPr/>
        <p:txBody>
          <a:bodyPr/>
          <a:lstStyle/>
          <a:p>
            <a:fld id="{7948B042-4773-4CAD-8BD1-EDA0796F75C6}" type="slidenum">
              <a:rPr lang="es-ES" smtClean="0"/>
              <a:t>141</a:t>
            </a:fld>
            <a:endParaRPr lang="es-ES"/>
          </a:p>
        </p:txBody>
      </p:sp>
    </p:spTree>
    <p:extLst>
      <p:ext uri="{BB962C8B-B14F-4D97-AF65-F5344CB8AC3E}">
        <p14:creationId xmlns:p14="http://schemas.microsoft.com/office/powerpoint/2010/main" val="1642783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1" i="0" u="none" strike="noStrike" dirty="0">
                <a:solidFill>
                  <a:srgbClr val="000000"/>
                </a:solidFill>
                <a:effectLst/>
                <a:latin typeface="Helvetica Neue"/>
              </a:rPr>
              <a:t>Several works (</a:t>
            </a:r>
            <a:r>
              <a:rPr lang="en-US" sz="1800" b="1" i="0" u="none" strike="noStrike" dirty="0" err="1">
                <a:solidFill>
                  <a:srgbClr val="000000"/>
                </a:solidFill>
                <a:effectLst/>
                <a:latin typeface="Helvetica Neue"/>
              </a:rPr>
              <a:t>Oono</a:t>
            </a:r>
            <a:r>
              <a:rPr lang="en-US" sz="1800" b="1" i="0" u="none" strike="noStrike" dirty="0">
                <a:solidFill>
                  <a:srgbClr val="000000"/>
                </a:solidFill>
                <a:effectLst/>
                <a:latin typeface="Helvetica Neue"/>
              </a:rPr>
              <a:t>, Li…) Here I focus on some of the first works analyzing it from the DE perspective.</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Study the effect of </a:t>
            </a:r>
            <a:r>
              <a:rPr lang="en-US" sz="1800" b="1" i="0" u="none" strike="noStrike" dirty="0">
                <a:solidFill>
                  <a:srgbClr val="000000"/>
                </a:solidFill>
                <a:effectLst/>
                <a:latin typeface="Helvetica Neue"/>
              </a:rPr>
              <a:t>neural feature transformation </a:t>
            </a:r>
            <a:r>
              <a:rPr lang="en-US" sz="1800" b="0" i="0" u="none" strike="noStrike" dirty="0">
                <a:solidFill>
                  <a:srgbClr val="000000"/>
                </a:solidFill>
                <a:effectLst/>
                <a:latin typeface="Helvetica Neue"/>
              </a:rPr>
              <a:t>and </a:t>
            </a:r>
            <a:r>
              <a:rPr lang="en-US" sz="1800" b="1" i="0" u="none" strike="noStrike" dirty="0">
                <a:solidFill>
                  <a:srgbClr val="000000"/>
                </a:solidFill>
                <a:effectLst/>
                <a:latin typeface="Helvetica Neue"/>
              </a:rPr>
              <a:t>non-linearity </a:t>
            </a:r>
            <a:r>
              <a:rPr lang="en-US" sz="1800" b="0" i="0" u="none" strike="noStrike" dirty="0">
                <a:solidFill>
                  <a:srgbClr val="000000"/>
                </a:solidFill>
                <a:effectLst/>
                <a:latin typeface="Helvetica Neue"/>
              </a:rPr>
              <a:t>in a </a:t>
            </a:r>
            <a:r>
              <a:rPr lang="en-US" sz="1800" b="1" i="0" u="none" strike="noStrike" dirty="0">
                <a:solidFill>
                  <a:srgbClr val="000000"/>
                </a:solidFill>
                <a:effectLst/>
                <a:latin typeface="Helvetica Neue"/>
              </a:rPr>
              <a:t>GCN</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Use </a:t>
            </a:r>
            <a:r>
              <a:rPr lang="en-US" sz="1800" b="1" i="0" u="none" strike="noStrike" dirty="0">
                <a:solidFill>
                  <a:srgbClr val="000000"/>
                </a:solidFill>
                <a:effectLst/>
                <a:latin typeface="Helvetica Neue"/>
              </a:rPr>
              <a:t>matrix</a:t>
            </a:r>
            <a:r>
              <a:rPr lang="en-US" sz="1800" b="0" i="0" u="none" strike="noStrike" dirty="0">
                <a:solidFill>
                  <a:srgbClr val="000000"/>
                </a:solidFill>
                <a:effectLst/>
                <a:latin typeface="Helvetica Neue"/>
              </a:rPr>
              <a:t> </a:t>
            </a:r>
            <a:r>
              <a:rPr lang="en-US" sz="1800" b="1" i="0" u="none" strike="noStrike" dirty="0">
                <a:solidFill>
                  <a:srgbClr val="000000"/>
                </a:solidFill>
                <a:effectLst/>
                <a:latin typeface="Helvetica Neue"/>
              </a:rPr>
              <a:t>P </a:t>
            </a:r>
            <a:r>
              <a:rPr lang="en-US" sz="1800" b="1" i="0" u="none" strike="noStrike" dirty="0">
                <a:solidFill>
                  <a:srgbClr val="000000"/>
                </a:solidFill>
                <a:effectLst/>
                <a:latin typeface="Helvetica Neue"/>
                <a:sym typeface="Wingdings" panose="05000000000000000000" pitchFamily="2" charset="2"/>
              </a:rPr>
              <a:t> transition probability matric of a GCN</a:t>
            </a:r>
            <a:r>
              <a:rPr lang="en-US" sz="1800" b="0" i="0" u="none" strike="noStrike" dirty="0">
                <a:solidFill>
                  <a:srgbClr val="000000"/>
                </a:solidFill>
                <a:effectLst/>
                <a:latin typeface="Helvetica Neue"/>
                <a:sym typeface="Wingdings" panose="05000000000000000000" pitchFamily="2" charset="2"/>
              </a:rPr>
              <a:t>.</a:t>
            </a:r>
          </a:p>
          <a:p>
            <a:pPr marL="0" indent="0"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Helvetica Neue"/>
              <a:sym typeface="Wingdings" panose="05000000000000000000" pitchFamily="2" charset="2"/>
            </a:endParaRPr>
          </a:p>
          <a:p>
            <a:pPr marL="0" indent="0" rtl="0" fontAlgn="base">
              <a:spcBef>
                <a:spcPts val="0"/>
              </a:spcBef>
              <a:spcAft>
                <a:spcPts val="0"/>
              </a:spcAft>
              <a:buFont typeface="Arial" panose="020B0604020202020204" pitchFamily="34" charset="0"/>
              <a:buNone/>
            </a:pPr>
            <a:r>
              <a:rPr lang="en-US" sz="1800" b="1" i="0" u="none" strike="noStrike" dirty="0">
                <a:solidFill>
                  <a:srgbClr val="000000"/>
                </a:solidFill>
                <a:effectLst/>
                <a:latin typeface="Helvetica Neue"/>
                <a:sym typeface="Wingdings" panose="05000000000000000000" pitchFamily="2" charset="2"/>
              </a:rPr>
              <a:t>How DE evolves from one layer and the next one?</a:t>
            </a:r>
          </a:p>
          <a:p>
            <a:pPr marL="0" indent="0"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Helvetica Neue"/>
            </a:endParaRPr>
          </a:p>
          <a:p>
            <a:pPr marL="0" indent="0" rtl="0" fontAlgn="base">
              <a:spcBef>
                <a:spcPts val="0"/>
              </a:spcBef>
              <a:spcAft>
                <a:spcPts val="0"/>
              </a:spcAft>
              <a:buFont typeface="Arial" panose="020B0604020202020204" pitchFamily="34" charset="0"/>
              <a:buNone/>
            </a:pPr>
            <a:r>
              <a:rPr lang="en-US" sz="1800" b="1" i="0" u="none" strike="noStrike" dirty="0">
                <a:solidFill>
                  <a:srgbClr val="000000"/>
                </a:solidFill>
                <a:effectLst/>
                <a:latin typeface="Helvetica Neue"/>
              </a:rPr>
              <a:t>Analysis of each element: individual effect from one layer to the next one of each element</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1st, no matter The DE of the previous layer is an upper bound of the DE of the next layer (structure, weight or non-linearity)</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2</a:t>
            </a:r>
            <a:r>
              <a:rPr lang="en-US" sz="1800" b="0" i="0" u="none" strike="noStrike" baseline="30000" dirty="0">
                <a:solidFill>
                  <a:srgbClr val="000000"/>
                </a:solidFill>
                <a:effectLst/>
                <a:latin typeface="Helvetica Neue"/>
              </a:rPr>
              <a:t>nd</a:t>
            </a:r>
            <a:r>
              <a:rPr lang="en-US" sz="1800" b="0" i="0" u="none" strike="noStrike" dirty="0">
                <a:solidFill>
                  <a:srgbClr val="000000"/>
                </a:solidFill>
                <a:effectLst/>
                <a:latin typeface="Helvetica Neue"/>
              </a:rPr>
              <a:t>, weight matrix norm upper bounds the DE</a:t>
            </a:r>
          </a:p>
          <a:p>
            <a:pPr marL="285750" indent="-285750"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Helvetica Neue"/>
            </a:endParaRPr>
          </a:p>
        </p:txBody>
      </p:sp>
      <p:sp>
        <p:nvSpPr>
          <p:cNvPr id="4" name="Slide Number Placeholder 3"/>
          <p:cNvSpPr>
            <a:spLocks noGrp="1"/>
          </p:cNvSpPr>
          <p:nvPr>
            <p:ph type="sldNum" sz="quarter" idx="5"/>
          </p:nvPr>
        </p:nvSpPr>
        <p:spPr/>
        <p:txBody>
          <a:bodyPr/>
          <a:lstStyle/>
          <a:p>
            <a:fld id="{7948B042-4773-4CAD-8BD1-EDA0796F75C6}" type="slidenum">
              <a:rPr lang="es-ES" smtClean="0"/>
              <a:t>142</a:t>
            </a:fld>
            <a:endParaRPr lang="es-ES"/>
          </a:p>
        </p:txBody>
      </p:sp>
    </p:spTree>
    <p:extLst>
      <p:ext uri="{BB962C8B-B14F-4D97-AF65-F5344CB8AC3E}">
        <p14:creationId xmlns:p14="http://schemas.microsoft.com/office/powerpoint/2010/main" val="455527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spcBef>
                <a:spcPts val="0"/>
              </a:spcBef>
              <a:spcAft>
                <a:spcPts val="0"/>
              </a:spcAft>
              <a:buFont typeface="Arial" panose="020B0604020202020204" pitchFamily="34" charset="0"/>
              <a:buNone/>
            </a:pPr>
            <a:r>
              <a:rPr lang="en-US" sz="1800" b="1" i="0" u="none" strike="noStrike" dirty="0">
                <a:solidFill>
                  <a:srgbClr val="000000"/>
                </a:solidFill>
                <a:effectLst/>
                <a:latin typeface="Helvetica Neue"/>
              </a:rPr>
              <a:t>Analysis all together (they remove non-linearity):</a:t>
            </a:r>
            <a:endParaRPr lang="en-US" sz="2800" i="0" u="none" strike="noStrike" dirty="0">
              <a:solidFill>
                <a:srgbClr val="000000"/>
              </a:solidFill>
              <a:effectLst/>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800" i="0" u="none" strike="noStrike" dirty="0">
                <a:solidFill>
                  <a:srgbClr val="000000"/>
                </a:solidFill>
                <a:effectLst/>
              </a:rPr>
              <a:t>Interactions between the eigenvalues of W weight matrices and those of the graph Laplacian</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dirty="0">
                <a:solidFill>
                  <a:srgbClr val="000000"/>
                </a:solidFill>
                <a:effectLst/>
              </a:rPr>
              <a:t>Lambda</a:t>
            </a:r>
            <a:r>
              <a:rPr lang="en-US" sz="2800" i="0" u="none" strike="noStrike" dirty="0">
                <a:solidFill>
                  <a:srgbClr val="000000"/>
                </a:solidFill>
                <a:effectLst/>
              </a:rPr>
              <a:t> </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800" i="0" u="none" strike="noStrike" dirty="0">
                <a:solidFill>
                  <a:srgbClr val="000000"/>
                </a:solidFill>
                <a:effectLst/>
              </a:rPr>
              <a:t>The more connected the graph is </a:t>
            </a:r>
            <a:r>
              <a:rPr lang="en-US" sz="2800" i="0" u="none" strike="noStrike" dirty="0">
                <a:solidFill>
                  <a:srgbClr val="000000"/>
                </a:solidFill>
                <a:effectLst/>
                <a:sym typeface="Wingdings" panose="05000000000000000000" pitchFamily="2" charset="2"/>
              </a:rPr>
              <a:t></a:t>
            </a:r>
            <a:r>
              <a:rPr lang="en-US" sz="2800" i="0" u="none" strike="noStrike" dirty="0">
                <a:solidFill>
                  <a:srgbClr val="000000"/>
                </a:solidFill>
                <a:effectLst/>
              </a:rPr>
              <a:t> The smaller the upper bound is </a:t>
            </a:r>
            <a:r>
              <a:rPr lang="en-US" sz="2800" i="0" u="none" strike="noStrike" dirty="0">
                <a:solidFill>
                  <a:srgbClr val="000000"/>
                </a:solidFill>
                <a:effectLst/>
                <a:sym typeface="Wingdings" panose="05000000000000000000" pitchFamily="2" charset="2"/>
              </a:rPr>
              <a:t></a:t>
            </a:r>
            <a:r>
              <a:rPr lang="en-US" sz="2800" i="0" u="none" strike="noStrike" dirty="0">
                <a:solidFill>
                  <a:srgbClr val="000000"/>
                </a:solidFill>
                <a:effectLst/>
              </a:rPr>
              <a:t> the higher the difference between one layer and the other </a:t>
            </a:r>
            <a:r>
              <a:rPr lang="en-US" sz="2800" i="0" u="none" strike="noStrike" dirty="0">
                <a:solidFill>
                  <a:srgbClr val="000000"/>
                </a:solidFill>
                <a:effectLst/>
                <a:sym typeface="Wingdings" panose="05000000000000000000" pitchFamily="2" charset="2"/>
              </a:rPr>
              <a:t> more over-smoothing (faster convergence)</a:t>
            </a:r>
            <a:endParaRPr lang="en-US" sz="2800" i="0" u="none" strike="noStrike" dirty="0">
              <a:solidFill>
                <a:srgbClr val="000000"/>
              </a:solidFill>
              <a:effectLst/>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800" i="0" u="none" strike="noStrike" dirty="0">
                <a:solidFill>
                  <a:srgbClr val="000000"/>
                </a:solidFill>
                <a:effectLst/>
              </a:rPr>
              <a:t>The less connected </a:t>
            </a:r>
            <a:r>
              <a:rPr lang="en-US" sz="2800" i="0" u="none" strike="noStrike" dirty="0">
                <a:solidFill>
                  <a:srgbClr val="000000"/>
                </a:solidFill>
                <a:effectLst/>
                <a:sym typeface="Wingdings" panose="05000000000000000000" pitchFamily="2" charset="2"/>
              </a:rPr>
              <a:t> </a:t>
            </a:r>
            <a:r>
              <a:rPr lang="en-US" sz="2800" i="0" u="none" strike="noStrike" dirty="0">
                <a:solidFill>
                  <a:srgbClr val="000000"/>
                </a:solidFill>
                <a:effectLst/>
              </a:rPr>
              <a:t>The lower eigenvalues are </a:t>
            </a:r>
            <a:r>
              <a:rPr lang="en-US" sz="2800" i="0" u="none" strike="noStrike" dirty="0">
                <a:solidFill>
                  <a:srgbClr val="000000"/>
                </a:solidFill>
                <a:effectLst/>
                <a:sym typeface="Wingdings" panose="05000000000000000000" pitchFamily="2" charset="2"/>
              </a:rPr>
              <a:t> the closer the upper bound is to the DE of the previous layer</a:t>
            </a:r>
            <a:r>
              <a:rPr lang="en-US" sz="2800" i="0" u="none" strike="noStrike" dirty="0">
                <a:solidFill>
                  <a:srgbClr val="000000"/>
                </a:solidFill>
                <a:effectLst/>
              </a:rPr>
              <a:t> the tighter the upper bound will be </a:t>
            </a:r>
            <a:r>
              <a:rPr lang="en-US" sz="2800" i="0" u="none" strike="noStrike" dirty="0">
                <a:solidFill>
                  <a:srgbClr val="000000"/>
                </a:solidFill>
                <a:effectLst/>
                <a:sym typeface="Wingdings" panose="05000000000000000000" pitchFamily="2" charset="2"/>
              </a:rPr>
              <a:t> less over-smoothing (slower convergence)</a:t>
            </a:r>
            <a:r>
              <a:rPr lang="en-US" sz="2800" i="0" u="none" strike="noStrike" dirty="0">
                <a:solidFill>
                  <a:srgbClr val="000000"/>
                </a:solidFill>
                <a:effectLst/>
              </a:rPr>
              <a:t> </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800" dirty="0"/>
              <a:t>In the extreme case where all the edges are dropped in any a graph, L becomes a zero matrix. As a result, we have eigenvalue λ=0 and maximize the upper bound.</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800" b="1" dirty="0"/>
              <a:t>HOWEVER</a:t>
            </a:r>
            <a:r>
              <a:rPr lang="en-US" sz="2800" dirty="0"/>
              <a:t>, </a:t>
            </a:r>
            <a:r>
              <a:rPr lang="en-US" sz="2800" dirty="0" err="1"/>
              <a:t>Erdos</a:t>
            </a:r>
            <a:r>
              <a:rPr lang="en-US" sz="2800" dirty="0"/>
              <a:t>–</a:t>
            </a:r>
            <a:r>
              <a:rPr lang="en-US" sz="2800" dirty="0" err="1"/>
              <a:t>Rényi</a:t>
            </a:r>
            <a:r>
              <a:rPr lang="en-US" sz="2800" dirty="0"/>
              <a:t> graph with dense connections, the eigenvalues of matrix  L converge to 1 with high probability.</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dirty="0">
                <a:solidFill>
                  <a:srgbClr val="000000"/>
                </a:solidFill>
                <a:effectLst/>
                <a:latin typeface="Helvetica Neue"/>
              </a:rPr>
              <a:t>Weight matrix</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dirty="0">
                <a:solidFill>
                  <a:srgbClr val="000000"/>
                </a:solidFill>
                <a:effectLst/>
                <a:latin typeface="Helvetica Neue"/>
              </a:rPr>
              <a:t>s(k) max is the squares of the maximum singular value of weight matrix W</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dirty="0">
                <a:solidFill>
                  <a:srgbClr val="000000"/>
                </a:solidFill>
                <a:effectLst/>
                <a:latin typeface="Helvetica Neue"/>
              </a:rPr>
              <a:t>channel-mixing </a:t>
            </a:r>
            <a:r>
              <a:rPr lang="en-US" sz="2800" b="1" i="0" u="none" strike="noStrike" dirty="0">
                <a:solidFill>
                  <a:srgbClr val="000000"/>
                </a:solidFill>
                <a:effectLst/>
                <a:latin typeface="Helvetica Neue"/>
              </a:rPr>
              <a:t>W encodes attractive interactions between connected nodes via its positive </a:t>
            </a:r>
            <a:r>
              <a:rPr lang="en-US" sz="2800" b="1" i="0" u="none" strike="noStrike" dirty="0" err="1">
                <a:solidFill>
                  <a:srgbClr val="000000"/>
                </a:solidFill>
                <a:effectLst/>
                <a:latin typeface="Helvetica Neue"/>
              </a:rPr>
              <a:t>eigsingular</a:t>
            </a:r>
            <a:r>
              <a:rPr lang="en-US" sz="2800" b="1" i="0" u="none" strike="noStrike" dirty="0">
                <a:solidFill>
                  <a:srgbClr val="000000"/>
                </a:solidFill>
                <a:effectLst/>
                <a:latin typeface="Helvetica Neue"/>
              </a:rPr>
              <a:t> values </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2800" b="0" i="0" u="none" strike="noStrike" dirty="0">
                <a:solidFill>
                  <a:srgbClr val="000000"/>
                </a:solidFill>
                <a:effectLst/>
                <a:latin typeface="Helvetica Neue"/>
              </a:rPr>
              <a:t>More interaction </a:t>
            </a:r>
            <a:r>
              <a:rPr lang="en-US" sz="2800" b="0" i="0" u="none" strike="noStrike" dirty="0">
                <a:solidFill>
                  <a:srgbClr val="000000"/>
                </a:solidFill>
                <a:effectLst/>
                <a:latin typeface="Helvetica Neue"/>
                <a:sym typeface="Wingdings" panose="05000000000000000000" pitchFamily="2" charset="2"/>
              </a:rPr>
              <a:t> more mixing  strength of mixing</a:t>
            </a:r>
            <a:endParaRPr lang="en-US" sz="2800" b="0" i="0" u="none" strike="noStrike" dirty="0">
              <a:solidFill>
                <a:srgbClr val="000000"/>
              </a:solidFill>
              <a:effectLst/>
              <a:latin typeface="Helvetica Neue"/>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2800" dirty="0"/>
          </a:p>
          <a:p>
            <a:pPr marL="285750" indent="-285750" rtl="0" fontAlgn="base">
              <a:spcBef>
                <a:spcPts val="0"/>
              </a:spcBef>
              <a:spcAft>
                <a:spcPts val="0"/>
              </a:spcAft>
              <a:buFont typeface="Arial" panose="020B0604020202020204" pitchFamily="34" charset="0"/>
              <a:buChar char="•"/>
            </a:pPr>
            <a:endParaRPr lang="en-US" sz="1800" b="0" i="0" u="none" strike="noStrike" dirty="0">
              <a:solidFill>
                <a:srgbClr val="000000"/>
              </a:solidFill>
              <a:effectLst/>
              <a:latin typeface="Helvetica Neue"/>
            </a:endParaRPr>
          </a:p>
          <a:p>
            <a:pPr marL="0" indent="0" rtl="0" fontAlgn="base">
              <a:spcBef>
                <a:spcPts val="0"/>
              </a:spcBef>
              <a:spcAft>
                <a:spcPts val="0"/>
              </a:spcAft>
              <a:buFont typeface="Arial" panose="020B0604020202020204" pitchFamily="34" charset="0"/>
              <a:buNone/>
            </a:pPr>
            <a:r>
              <a:rPr lang="en-US" sz="1800" b="1" i="0" u="none" strike="noStrike" dirty="0">
                <a:solidFill>
                  <a:srgbClr val="000000"/>
                </a:solidFill>
                <a:effectLst/>
                <a:latin typeface="Helvetica Neue"/>
              </a:rPr>
              <a:t>Conclusion</a:t>
            </a:r>
          </a:p>
          <a:p>
            <a:pPr marL="285750" indent="-285750"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Helvetica Neue"/>
              </a:rPr>
              <a:t>Cai et al prove that Dirichlet energy decreases exponentially with respect to the number of layers.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chemeClr val="tx1"/>
                </a:solidFill>
              </a:rPr>
              <a:t>The node embeddings created by a GCN will converge to a fixed point which depending on the topology of the graph and the  weight matrix</a:t>
            </a:r>
            <a:endParaRPr lang="en-US" sz="1800" b="1" i="0" u="none" strike="noStrike" dirty="0">
              <a:solidFill>
                <a:srgbClr val="000000"/>
              </a:solidFill>
              <a:effectLst/>
              <a:latin typeface="Helvetica Neue"/>
            </a:endParaRP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DE measures the “smoothness” and eigenvectors </a:t>
            </a:r>
            <a:r>
              <a:rPr lang="en-US" sz="1800" b="0" i="0" u="none" strike="noStrike" dirty="0" err="1">
                <a:solidFill>
                  <a:srgbClr val="000000"/>
                </a:solidFill>
                <a:effectLst/>
                <a:latin typeface="Helvetica Neue"/>
              </a:rPr>
              <a:t>normL</a:t>
            </a:r>
            <a:r>
              <a:rPr lang="en-US" sz="1800" b="0" i="0" u="none" strike="noStrike" dirty="0">
                <a:solidFill>
                  <a:srgbClr val="000000"/>
                </a:solidFill>
                <a:effectLst/>
                <a:latin typeface="Helvetica Neue"/>
              </a:rPr>
              <a:t> are minimizers of the DE.</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Helvetica Neue"/>
            </a:endParaRP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Helvetica Neue"/>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Helvetica Neue"/>
              </a:rPr>
              <a:t>Details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Helvetica Neue"/>
              </a:rPr>
              <a:t>Note that the eigenvalues of ∆˜ vary with the real-world graphs, and locate within range [0, 2)</a:t>
            </a:r>
          </a:p>
          <a:p>
            <a:pPr marL="285750" indent="-285750">
              <a:buFont typeface="Arial" panose="020B0604020202020204" pitchFamily="34" charset="0"/>
              <a:buChar char="•"/>
            </a:pPr>
            <a:r>
              <a:rPr lang="en-US" sz="1800" b="1" i="0" u="none" strike="noStrike" dirty="0">
                <a:solidFill>
                  <a:srgbClr val="000000"/>
                </a:solidFill>
                <a:effectLst/>
                <a:latin typeface="Helvetica Neue"/>
              </a:rPr>
              <a:t>The sparse the graph is → The lower eigenvalues are, the more tight the upper bound will be, the less changes in </a:t>
            </a:r>
            <a:r>
              <a:rPr lang="en-US" sz="1800" b="1" i="0" u="none" strike="noStrike" dirty="0" err="1">
                <a:solidFill>
                  <a:srgbClr val="000000"/>
                </a:solidFill>
                <a:effectLst/>
                <a:latin typeface="Helvetica Neue"/>
              </a:rPr>
              <a:t>dirichlet</a:t>
            </a:r>
            <a:r>
              <a:rPr lang="en-US" sz="1800" b="1" i="0" u="none" strike="noStrike" dirty="0">
                <a:solidFill>
                  <a:srgbClr val="000000"/>
                </a:solidFill>
                <a:effectLst/>
                <a:latin typeface="Helvetica Neue"/>
              </a:rPr>
              <a:t> energies between one layer and another will happen, the less over-smoothing? (in terms of slower convergence to Dirichlet=0) →  slow down the decrease of Dirichlet energy in subsequent GNN layers, since higher values of Dirichlet energy per layer correspond to lower over-smoothing  </a:t>
            </a:r>
            <a:r>
              <a:rPr lang="en-US" sz="1800" b="1" i="0" u="none" strike="noStrike" dirty="0">
                <a:solidFill>
                  <a:srgbClr val="783F04"/>
                </a:solidFill>
                <a:effectLst/>
                <a:latin typeface="Lexend" pitchFamily="2" charset="0"/>
              </a:rPr>
              <a:t>(</a:t>
            </a:r>
            <a:r>
              <a:rPr lang="en-US" sz="1800" b="1" i="0" u="none" strike="noStrike" dirty="0" err="1">
                <a:solidFill>
                  <a:srgbClr val="783F04"/>
                </a:solidFill>
                <a:effectLst/>
                <a:latin typeface="Lexend" pitchFamily="2" charset="0"/>
              </a:rPr>
              <a:t>cai</a:t>
            </a:r>
            <a:r>
              <a:rPr lang="en-US" sz="1800" b="1" i="0" u="none" strike="noStrike" dirty="0">
                <a:solidFill>
                  <a:srgbClr val="783F04"/>
                </a:solidFill>
                <a:effectLst/>
                <a:latin typeface="Lexend" pitchFamily="2" charset="0"/>
              </a:rPr>
              <a:t> et al)</a:t>
            </a:r>
          </a:p>
          <a:p>
            <a:pPr marL="285750" indent="-285750">
              <a:buFont typeface="Arial" panose="020B0604020202020204" pitchFamily="34" charset="0"/>
              <a:buChar char="•"/>
            </a:pPr>
            <a:endParaRPr lang="en-US" sz="1800" b="1" i="0" u="none" strike="noStrike" dirty="0">
              <a:solidFill>
                <a:srgbClr val="783F04"/>
              </a:solidFill>
              <a:effectLst/>
              <a:latin typeface="Lexend" pitchFamily="2" charset="0"/>
            </a:endParaRPr>
          </a:p>
        </p:txBody>
      </p:sp>
      <p:sp>
        <p:nvSpPr>
          <p:cNvPr id="4" name="Slide Number Placeholder 3"/>
          <p:cNvSpPr>
            <a:spLocks noGrp="1"/>
          </p:cNvSpPr>
          <p:nvPr>
            <p:ph type="sldNum" sz="quarter" idx="5"/>
          </p:nvPr>
        </p:nvSpPr>
        <p:spPr/>
        <p:txBody>
          <a:bodyPr/>
          <a:lstStyle/>
          <a:p>
            <a:fld id="{7948B042-4773-4CAD-8BD1-EDA0796F75C6}" type="slidenum">
              <a:rPr lang="es-ES" smtClean="0"/>
              <a:t>143</a:t>
            </a:fld>
            <a:endParaRPr lang="es-ES"/>
          </a:p>
        </p:txBody>
      </p:sp>
    </p:spTree>
    <p:extLst>
      <p:ext uri="{BB962C8B-B14F-4D97-AF65-F5344CB8AC3E}">
        <p14:creationId xmlns:p14="http://schemas.microsoft.com/office/powerpoint/2010/main" val="2481174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SHORT: Over-smoothing effect is fragile and varies a lot – effect of aggregation function </a:t>
            </a:r>
          </a:p>
          <a:p>
            <a:endParaRPr lang="en-US" noProof="0" dirty="0"/>
          </a:p>
          <a:p>
            <a:r>
              <a:rPr lang="en-US" noProof="0" dirty="0"/>
              <a:t>Empirical example of how these plays role in life. GCN in CORA</a:t>
            </a:r>
          </a:p>
          <a:p>
            <a:endParaRPr lang="en-US" noProof="0" dirty="0"/>
          </a:p>
          <a:p>
            <a:r>
              <a:rPr lang="en-US" noProof="0" dirty="0"/>
              <a:t>First 2 figures, evolution of DE per epoch in X-axis and per layer in different color.</a:t>
            </a:r>
          </a:p>
          <a:p>
            <a:pPr marL="171450" indent="-171450">
              <a:buFont typeface="Arial" panose="020B0604020202020204" pitchFamily="34" charset="0"/>
              <a:buChar char="•"/>
            </a:pPr>
            <a:r>
              <a:rPr lang="en-US" noProof="0" dirty="0"/>
              <a:t>With ADD – DE not converges for ADD. It explodes between layers.</a:t>
            </a:r>
          </a:p>
          <a:p>
            <a:pPr marL="0" indent="0">
              <a:buFont typeface="Arial" panose="020B0604020202020204" pitchFamily="34" charset="0"/>
              <a:buNone/>
            </a:pPr>
            <a:endParaRPr lang="en-US" noProof="0" dirty="0"/>
          </a:p>
          <a:p>
            <a:pPr marL="0" indent="0">
              <a:buFont typeface="Arial" panose="020B0604020202020204" pitchFamily="34" charset="0"/>
              <a:buNone/>
            </a:pPr>
            <a:r>
              <a:rPr lang="en-US" noProof="0" dirty="0"/>
              <a:t>Last figure, accuracy VS GCN depth accounting for the DE of the last layers</a:t>
            </a:r>
          </a:p>
          <a:p>
            <a:pPr marL="171450" indent="-171450">
              <a:buFont typeface="Arial" panose="020B0604020202020204" pitchFamily="34" charset="0"/>
              <a:buChar char="•"/>
            </a:pPr>
            <a:r>
              <a:rPr lang="en-US" noProof="0" dirty="0"/>
              <a:t>Both cases bad accuracy but one OSM and other no – OSM measured as right now is not the cause of OSM</a:t>
            </a:r>
          </a:p>
          <a:p>
            <a:pPr marL="0" indent="0">
              <a:buFont typeface="Arial" panose="020B0604020202020204" pitchFamily="34" charset="0"/>
              <a:buNone/>
            </a:pPr>
            <a:endParaRPr lang="en-US" noProof="0" dirty="0"/>
          </a:p>
          <a:p>
            <a:endParaRPr lang="en-US" noProof="0" dirty="0"/>
          </a:p>
        </p:txBody>
      </p:sp>
      <p:sp>
        <p:nvSpPr>
          <p:cNvPr id="4" name="Slide Number Placeholder 3"/>
          <p:cNvSpPr>
            <a:spLocks noGrp="1"/>
          </p:cNvSpPr>
          <p:nvPr>
            <p:ph type="sldNum" sz="quarter" idx="5"/>
          </p:nvPr>
        </p:nvSpPr>
        <p:spPr/>
        <p:txBody>
          <a:bodyPr/>
          <a:lstStyle/>
          <a:p>
            <a:fld id="{7948B042-4773-4CAD-8BD1-EDA0796F75C6}" type="slidenum">
              <a:rPr lang="es-ES" smtClean="0"/>
              <a:t>144</a:t>
            </a:fld>
            <a:endParaRPr lang="es-ES"/>
          </a:p>
        </p:txBody>
      </p:sp>
    </p:spTree>
    <p:extLst>
      <p:ext uri="{BB962C8B-B14F-4D97-AF65-F5344CB8AC3E}">
        <p14:creationId xmlns:p14="http://schemas.microsoft.com/office/powerpoint/2010/main" val="3358663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SHORT: OSM analysis is fragile because in </a:t>
            </a:r>
            <a:r>
              <a:rPr lang="en-US" b="1" dirty="0" err="1"/>
              <a:t>practique</a:t>
            </a:r>
            <a:r>
              <a:rPr lang="en-US" b="1" dirty="0"/>
              <a:t> GNNs use different dynamics and ML elements</a:t>
            </a:r>
          </a:p>
          <a:p>
            <a:r>
              <a:rPr lang="en-US" b="1" dirty="0"/>
              <a:t>	Category of </a:t>
            </a:r>
            <a:r>
              <a:rPr lang="en-US" b="1" dirty="0" err="1"/>
              <a:t>gnn</a:t>
            </a:r>
            <a:r>
              <a:rPr lang="en-US" b="1" dirty="0"/>
              <a:t> behavior – LFD or HFD</a:t>
            </a:r>
          </a:p>
          <a:p>
            <a:r>
              <a:rPr lang="en-US" b="1" dirty="0"/>
              <a:t>	Solve not using low pass filter</a:t>
            </a:r>
          </a:p>
          <a:p>
            <a:endParaRPr lang="en-US" b="1" dirty="0"/>
          </a:p>
          <a:p>
            <a:r>
              <a:rPr lang="en-US" b="1" dirty="0"/>
              <a:t>But– you would be wondering that GNN have a lot of different parts in the architecture form different MP procedures to different losses to different ML tricks.</a:t>
            </a:r>
          </a:p>
          <a:p>
            <a:pPr marL="171450" indent="-171450">
              <a:buFont typeface="Arial" panose="020B0604020202020204" pitchFamily="34" charset="0"/>
              <a:buChar char="•"/>
            </a:pPr>
            <a:r>
              <a:rPr lang="en-US" dirty="0"/>
              <a:t>However, The smoothing is only proven for those cases (SLIDE).</a:t>
            </a:r>
          </a:p>
          <a:p>
            <a:pPr marL="0" indent="0">
              <a:buFont typeface="Arial" panose="020B0604020202020204" pitchFamily="34" charset="0"/>
              <a:buNone/>
            </a:pPr>
            <a:r>
              <a:rPr lang="en-US" dirty="0"/>
              <a:t>Therefore, some of those procedures that we add in GNNs (normalization, skip connections, aggregation functions)</a:t>
            </a:r>
          </a:p>
          <a:p>
            <a:pPr marL="171450" indent="-171450">
              <a:buFont typeface="Arial" panose="020B0604020202020204" pitchFamily="34" charset="0"/>
              <a:buChar char="•"/>
            </a:pPr>
            <a:r>
              <a:rPr lang="en-US" dirty="0"/>
              <a:t>Over-smoothing is not proven to happen</a:t>
            </a:r>
          </a:p>
          <a:p>
            <a:pPr marL="171450" indent="-171450">
              <a:buFont typeface="Arial" panose="020B0604020202020204" pitchFamily="34" charset="0"/>
              <a:buChar char="•"/>
            </a:pPr>
            <a:r>
              <a:rPr lang="en-US" dirty="0"/>
              <a:t>They will even fix OSM </a:t>
            </a:r>
            <a:r>
              <a:rPr lang="en-US" dirty="0">
                <a:sym typeface="Wingdings" panose="05000000000000000000" pitchFamily="2" charset="2"/>
              </a:rPr>
              <a:t> </a:t>
            </a:r>
            <a:r>
              <a:rPr lang="en-US" b="1" dirty="0">
                <a:sym typeface="Wingdings" panose="05000000000000000000" pitchFamily="2" charset="2"/>
              </a:rPr>
              <a:t>and they do! (Let’s see the solutions)</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Explanation</a:t>
            </a:r>
            <a:r>
              <a:rPr lang="en-US" dirty="0"/>
              <a:t>: In general, we can define that a GNN (whatever components have)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LFD if RQ goes to 0</a:t>
            </a:r>
            <a:r>
              <a:rPr lang="en-US" dirty="0"/>
              <a:t>: </a:t>
            </a:r>
            <a:r>
              <a:rPr lang="en-US" b="0" dirty="0"/>
              <a:t>If this RQ goes to 0 ,then the lowest frequency component is dominating the dynamics diffusion – low </a:t>
            </a:r>
            <a:r>
              <a:rPr lang="en-US" b="0" dirty="0" err="1"/>
              <a:t>eigens</a:t>
            </a:r>
            <a:endParaRPr lang="en-US"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Li et al. (2018) showed that the graph convolution of GCN is a special form of Laplacian smoothing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HFD if RQ goes to \</a:t>
            </a:r>
            <a:r>
              <a:rPr lang="en-US" b="1" dirty="0" err="1"/>
              <a:t>lambda_max</a:t>
            </a:r>
            <a:r>
              <a:rPr lang="en-US" b="1" dirty="0"/>
              <a:t>:</a:t>
            </a:r>
            <a:r>
              <a:rPr lang="en-US" dirty="0"/>
              <a:t> </a:t>
            </a:r>
            <a:r>
              <a:rPr lang="en-US" b="0" dirty="0"/>
              <a:t>If RQ goes to the maximum, then the dynamics is dominated by the highest frequencies – high </a:t>
            </a:r>
            <a:r>
              <a:rPr lang="en-US" b="0" dirty="0" err="1"/>
              <a:t>eigens</a:t>
            </a:r>
            <a:r>
              <a:rPr lang="en-US" b="0" dirty="0"/>
              <a:t> </a:t>
            </a:r>
            <a:endParaRPr lang="en-US" dirty="0"/>
          </a:p>
          <a:p>
            <a:pPr marL="171450" indent="-171450">
              <a:buFont typeface="Arial" panose="020B0604020202020204" pitchFamily="34" charset="0"/>
              <a:buChar char="•"/>
            </a:pPr>
            <a:r>
              <a:rPr lang="en-US" b="1" dirty="0"/>
              <a:t>When are they LFD or HFD </a:t>
            </a:r>
            <a:r>
              <a:rPr lang="en-US" dirty="0">
                <a:sym typeface="Wingdings" panose="05000000000000000000" pitchFamily="2" charset="2"/>
              </a:rPr>
              <a:t> </a:t>
            </a:r>
            <a:r>
              <a:rPr lang="en-US" b="1" dirty="0">
                <a:sym typeface="Wingdings" panose="05000000000000000000" pitchFamily="2" charset="2"/>
              </a:rPr>
              <a:t>for most of the X</a:t>
            </a:r>
            <a:r>
              <a:rPr lang="en-US" dirty="0">
                <a:sym typeface="Wingdings" panose="05000000000000000000" pitchFamily="2" charset="2"/>
              </a:rPr>
              <a:t>  </a:t>
            </a:r>
            <a:r>
              <a:rPr lang="en-US" b="1" dirty="0">
                <a:sym typeface="Wingdings" panose="05000000000000000000" pitchFamily="2" charset="2"/>
              </a:rPr>
              <a:t>relation between eigenvalues of W and eigenvalue of the graph.</a:t>
            </a:r>
            <a:r>
              <a:rPr lang="en-US" dirty="0">
                <a:sym typeface="Wingdings" panose="05000000000000000000" pitchFamily="2" charset="2"/>
              </a:rPr>
              <a:t> </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For more details go to Di Giovanni 2023 paper in TMLR: </a:t>
            </a:r>
            <a:r>
              <a:rPr lang="en-US" b="0" dirty="0"/>
              <a:t>in-depth explanation, and way of fixing it</a:t>
            </a:r>
            <a:endParaRPr lang="en-US" b="1" dirty="0"/>
          </a:p>
        </p:txBody>
      </p:sp>
      <p:sp>
        <p:nvSpPr>
          <p:cNvPr id="4" name="Slide Number Placeholder 3"/>
          <p:cNvSpPr>
            <a:spLocks noGrp="1"/>
          </p:cNvSpPr>
          <p:nvPr>
            <p:ph type="sldNum" sz="quarter" idx="5"/>
          </p:nvPr>
        </p:nvSpPr>
        <p:spPr/>
        <p:txBody>
          <a:bodyPr/>
          <a:lstStyle/>
          <a:p>
            <a:fld id="{7948B042-4773-4CAD-8BD1-EDA0796F75C6}" type="slidenum">
              <a:rPr lang="es-ES" smtClean="0"/>
              <a:t>145</a:t>
            </a:fld>
            <a:endParaRPr lang="es-ES"/>
          </a:p>
        </p:txBody>
      </p:sp>
    </p:spTree>
    <p:extLst>
      <p:ext uri="{BB962C8B-B14F-4D97-AF65-F5344CB8AC3E}">
        <p14:creationId xmlns:p14="http://schemas.microsoft.com/office/powerpoint/2010/main" val="198241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going to introduce some concepts and metrics that will appear all throughout the presentation</a:t>
            </a:r>
          </a:p>
          <a:p>
            <a:pPr marL="171450" indent="-171450">
              <a:buFont typeface="Arial" panose="020B0604020202020204" pitchFamily="34" charset="0"/>
              <a:buChar char="•"/>
            </a:pPr>
            <a:r>
              <a:rPr lang="en-US" dirty="0"/>
              <a:t>Those concepts are related with the eigenvalues and eigenvectors of the graph Laplacian, i.e. the spectrum of the graph</a:t>
            </a:r>
          </a:p>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34</a:t>
            </a:fld>
            <a:endParaRPr lang="es-ES"/>
          </a:p>
        </p:txBody>
      </p:sp>
    </p:spTree>
    <p:extLst>
      <p:ext uri="{BB962C8B-B14F-4D97-AF65-F5344CB8AC3E}">
        <p14:creationId xmlns:p14="http://schemas.microsoft.com/office/powerpoint/2010/main" val="14924773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t>We choose one function that DOES NOT OSM WRT DE BUT DOES WRT RW</a:t>
            </a:r>
          </a:p>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146</a:t>
            </a:fld>
            <a:endParaRPr lang="es-ES"/>
          </a:p>
        </p:txBody>
      </p:sp>
    </p:spTree>
    <p:extLst>
      <p:ext uri="{BB962C8B-B14F-4D97-AF65-F5344CB8AC3E}">
        <p14:creationId xmlns:p14="http://schemas.microsoft.com/office/powerpoint/2010/main" val="620249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Parts</a:t>
            </a:r>
          </a:p>
          <a:p>
            <a:pPr marL="171450" indent="-171450">
              <a:buFont typeface="Arial" panose="020B0604020202020204" pitchFamily="34" charset="0"/>
              <a:buChar char="•"/>
            </a:pPr>
            <a:r>
              <a:rPr lang="en-US" dirty="0"/>
              <a:t>Graph structure </a:t>
            </a:r>
            <a:r>
              <a:rPr lang="en-US" dirty="0">
                <a:sym typeface="Wingdings" panose="05000000000000000000" pitchFamily="2" charset="2"/>
              </a:rPr>
              <a:t> Sparsification</a:t>
            </a:r>
            <a:endParaRPr lang="en-US" dirty="0"/>
          </a:p>
          <a:p>
            <a:pPr marL="171450" indent="-171450">
              <a:buFont typeface="Arial" panose="020B0604020202020204" pitchFamily="34" charset="0"/>
              <a:buChar char="•"/>
            </a:pPr>
            <a:r>
              <a:rPr lang="en-US" dirty="0"/>
              <a:t>Weight matrix and message passing mechanism </a:t>
            </a:r>
            <a:r>
              <a:rPr lang="en-US" dirty="0">
                <a:sym typeface="Wingdings" panose="05000000000000000000" pitchFamily="2" charset="2"/>
              </a:rPr>
              <a:t> </a:t>
            </a:r>
            <a:r>
              <a:rPr lang="en-US" dirty="0" err="1">
                <a:sym typeface="Wingdings" panose="05000000000000000000" pitchFamily="2" charset="2"/>
              </a:rPr>
              <a:t>SkipCon</a:t>
            </a:r>
            <a:r>
              <a:rPr lang="en-US" dirty="0">
                <a:sym typeface="Wingdings" panose="05000000000000000000" pitchFamily="2" charset="2"/>
              </a:rPr>
              <a:t> and new losses (</a:t>
            </a:r>
            <a:r>
              <a:rPr lang="en-US" dirty="0" err="1">
                <a:sym typeface="Wingdings" panose="05000000000000000000" pitchFamily="2" charset="2"/>
              </a:rPr>
              <a:t>graff</a:t>
            </a:r>
            <a:r>
              <a:rPr lang="en-US" dirty="0">
                <a:sym typeface="Wingdings" panose="05000000000000000000" pitchFamily="2" charset="2"/>
              </a:rPr>
              <a:t> – adaptative – neural sheaf)</a:t>
            </a:r>
            <a:endParaRPr lang="en-US" dirty="0"/>
          </a:p>
          <a:p>
            <a:pPr marL="171450" indent="-171450">
              <a:buFont typeface="Arial" panose="020B0604020202020204" pitchFamily="34" charset="0"/>
              <a:buChar char="•"/>
            </a:pPr>
            <a:r>
              <a:rPr lang="en-US" dirty="0"/>
              <a:t>ML </a:t>
            </a:r>
            <a:r>
              <a:rPr lang="en-US" dirty="0" err="1"/>
              <a:t>trikcs</a:t>
            </a:r>
            <a:r>
              <a:rPr lang="en-US" dirty="0"/>
              <a:t> </a:t>
            </a:r>
            <a:r>
              <a:rPr lang="en-US" dirty="0">
                <a:sym typeface="Wingdings" panose="05000000000000000000" pitchFamily="2" charset="2"/>
              </a:rPr>
              <a:t> Normalization and </a:t>
            </a:r>
            <a:r>
              <a:rPr lang="en-US" dirty="0" err="1">
                <a:sym typeface="Wingdings" panose="05000000000000000000" pitchFamily="2" charset="2"/>
              </a:rPr>
              <a:t>SkipCon</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147</a:t>
            </a:fld>
            <a:endParaRPr lang="es-ES"/>
          </a:p>
        </p:txBody>
      </p:sp>
    </p:spTree>
    <p:extLst>
      <p:ext uri="{BB962C8B-B14F-4D97-AF65-F5344CB8AC3E}">
        <p14:creationId xmlns:p14="http://schemas.microsoft.com/office/powerpoint/2010/main" val="145201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dirty="0" err="1"/>
              <a:t>Directly</a:t>
            </a:r>
            <a:r>
              <a:rPr lang="es-ES" dirty="0"/>
              <a:t> </a:t>
            </a:r>
            <a:r>
              <a:rPr lang="es-ES" dirty="0" err="1"/>
              <a:t>normalize</a:t>
            </a:r>
            <a:r>
              <a:rPr lang="es-ES" dirty="0"/>
              <a:t> </a:t>
            </a:r>
            <a:r>
              <a:rPr lang="es-ES" dirty="0" err="1"/>
              <a:t>the</a:t>
            </a:r>
            <a:r>
              <a:rPr lang="es-ES" dirty="0"/>
              <a:t> </a:t>
            </a:r>
            <a:r>
              <a:rPr lang="es-ES" dirty="0" err="1"/>
              <a:t>embeddings</a:t>
            </a:r>
            <a:r>
              <a:rPr lang="es-ES" dirty="0"/>
              <a:t> </a:t>
            </a:r>
            <a:r>
              <a:rPr lang="es-ES" dirty="0" err="1"/>
              <a:t>to</a:t>
            </a:r>
            <a:r>
              <a:rPr lang="es-ES" dirty="0"/>
              <a:t> </a:t>
            </a:r>
            <a:r>
              <a:rPr lang="es-ES" dirty="0" err="1"/>
              <a:t>avoid</a:t>
            </a:r>
            <a:r>
              <a:rPr lang="es-ES" dirty="0"/>
              <a:t> DE</a:t>
            </a:r>
          </a:p>
          <a:p>
            <a:pPr marL="171450" indent="-171450">
              <a:buFont typeface="Arial" panose="020B0604020202020204" pitchFamily="34" charset="0"/>
              <a:buChar char="•"/>
            </a:pPr>
            <a:endParaRPr lang="es-ES" dirty="0"/>
          </a:p>
          <a:p>
            <a:pPr marL="171450" indent="-171450">
              <a:buFont typeface="Arial" panose="020B0604020202020204" pitchFamily="34" charset="0"/>
              <a:buChar char="•"/>
            </a:pPr>
            <a:r>
              <a:rPr lang="es-ES" dirty="0"/>
              <a:t>DGN: </a:t>
            </a:r>
          </a:p>
          <a:p>
            <a:pPr marL="628650" lvl="1" indent="-171450">
              <a:buFont typeface="Arial" panose="020B0604020202020204" pitchFamily="34" charset="0"/>
              <a:buChar char="•"/>
            </a:pPr>
            <a:r>
              <a:rPr lang="en-US" sz="1200" b="0" i="0" u="none" strike="noStrike" baseline="0" dirty="0">
                <a:latin typeface="NimbusRomNo9L-Regu"/>
              </a:rPr>
              <a:t>normalize within groups of the same labeled nodes, leading to Differentiable Group Normalization </a:t>
            </a:r>
          </a:p>
          <a:p>
            <a:pPr marL="628650" lvl="1" indent="-171450">
              <a:buFont typeface="Arial" panose="020B0604020202020204" pitchFamily="34" charset="0"/>
              <a:buChar char="•"/>
            </a:pPr>
            <a:r>
              <a:rPr lang="en-US" dirty="0"/>
              <a:t>they learn to maintain the node pair distance in the node batch or group</a:t>
            </a:r>
            <a:endParaRPr lang="es-ES" dirty="0"/>
          </a:p>
          <a:p>
            <a:pPr marL="171450" indent="-171450">
              <a:buFont typeface="Arial" panose="020B0604020202020204" pitchFamily="34" charset="0"/>
              <a:buChar char="•"/>
            </a:pPr>
            <a:endParaRPr lang="es-ES" dirty="0"/>
          </a:p>
        </p:txBody>
      </p:sp>
      <p:sp>
        <p:nvSpPr>
          <p:cNvPr id="4" name="Slide Number Placeholder 3"/>
          <p:cNvSpPr>
            <a:spLocks noGrp="1"/>
          </p:cNvSpPr>
          <p:nvPr>
            <p:ph type="sldNum" sz="quarter" idx="5"/>
          </p:nvPr>
        </p:nvSpPr>
        <p:spPr/>
        <p:txBody>
          <a:bodyPr/>
          <a:lstStyle/>
          <a:p>
            <a:fld id="{7948B042-4773-4CAD-8BD1-EDA0796F75C6}" type="slidenum">
              <a:rPr lang="es-ES" smtClean="0"/>
              <a:t>148</a:t>
            </a:fld>
            <a:endParaRPr lang="es-ES"/>
          </a:p>
        </p:txBody>
      </p:sp>
    </p:spTree>
    <p:extLst>
      <p:ext uri="{BB962C8B-B14F-4D97-AF65-F5344CB8AC3E}">
        <p14:creationId xmlns:p14="http://schemas.microsoft.com/office/powerpoint/2010/main" val="11523400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eliminating an edge of the graph, all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𝑅</m:t>
                        </m:r>
                      </m:e>
                      <m:sub>
                        <m:r>
                          <a:rPr lang="en-US" i="1" dirty="0" smtClean="0">
                            <a:latin typeface="Cambria Math" panose="02040503050406030204" pitchFamily="18" charset="0"/>
                          </a:rPr>
                          <m:t>𝑢</m:t>
                        </m:r>
                        <m:r>
                          <a:rPr lang="en-US" i="1" dirty="0" err="1">
                            <a:latin typeface="Cambria Math" panose="02040503050406030204" pitchFamily="18" charset="0"/>
                          </a:rPr>
                          <m:t>𝑣</m:t>
                        </m:r>
                      </m:sub>
                    </m:sSub>
                  </m:oMath>
                </a14:m>
                <a:r>
                  <a:rPr lang="en-US" dirty="0"/>
                  <a:t>’s are equal or higher  </a:t>
                </a:r>
                <a:r>
                  <a:rPr lang="en-US" dirty="0">
                    <a:sym typeface="Wingdings" panose="05000000000000000000" pitchFamily="2" charset="2"/>
                  </a:rPr>
                  <a:t> Reduce the lower</a:t>
                </a:r>
                <a:r>
                  <a:rPr lang="en-US" baseline="0" dirty="0">
                    <a:sym typeface="Wingdings" panose="05000000000000000000" pitchFamily="2" charset="2"/>
                  </a:rPr>
                  <a:t> bound of spectral gap  the lower the less OSM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ym typeface="Wingdings" panose="05000000000000000000" pitchFamily="2" charset="2"/>
                  </a:rPr>
                  <a:t>When reducing the maximum degree  Reduce upper bound of spectral gap</a:t>
                </a:r>
                <a:endParaRPr lang="en-US" dirty="0"/>
              </a:p>
              <a:p>
                <a:pPr marL="171450" indent="-171450">
                  <a:buFont typeface="Arial" panose="020B0604020202020204" pitchFamily="34" charset="0"/>
                  <a:buChar char="•"/>
                </a:pPr>
                <a:endParaRPr lang="en-US" dirty="0"/>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eliminating an edge of the graph, all </a:t>
                </a:r>
                <a:r>
                  <a:rPr lang="en-US" i="0" dirty="0">
                    <a:latin typeface="Cambria Math" panose="02040503050406030204" pitchFamily="18" charset="0"/>
                  </a:rPr>
                  <a:t>𝑅_𝑢</a:t>
                </a:r>
                <a:r>
                  <a:rPr lang="en-US" i="0" dirty="0" err="1">
                    <a:latin typeface="Cambria Math" panose="02040503050406030204" pitchFamily="18" charset="0"/>
                  </a:rPr>
                  <a:t>𝑣</a:t>
                </a:r>
                <a:r>
                  <a:rPr lang="en-US" dirty="0"/>
                  <a:t>’s are equal or higher  </a:t>
                </a:r>
                <a:r>
                  <a:rPr lang="en-US" dirty="0">
                    <a:sym typeface="Wingdings" panose="05000000000000000000" pitchFamily="2" charset="2"/>
                  </a:rPr>
                  <a:t> Reduce the lower</a:t>
                </a:r>
                <a:r>
                  <a:rPr lang="en-US" baseline="0" dirty="0">
                    <a:sym typeface="Wingdings" panose="05000000000000000000" pitchFamily="2" charset="2"/>
                  </a:rPr>
                  <a:t> bound of spectral gap  the lower the less OSM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ym typeface="Wingdings" panose="05000000000000000000" pitchFamily="2" charset="2"/>
                  </a:rPr>
                  <a:t>When reducing the maximum degree  Reduce upper bound of spectral gap</a:t>
                </a:r>
                <a:endParaRPr lang="en-US" dirty="0"/>
              </a:p>
              <a:p>
                <a:pPr marL="171450" indent="-171450">
                  <a:buFont typeface="Arial" panose="020B0604020202020204" pitchFamily="34" charset="0"/>
                  <a:buChar char="•"/>
                </a:pPr>
                <a:endParaRPr lang="en-US" dirty="0"/>
              </a:p>
            </p:txBody>
          </p:sp>
        </mc:Fallback>
      </mc:AlternateContent>
      <p:sp>
        <p:nvSpPr>
          <p:cNvPr id="4" name="Slide Number Placeholder 3"/>
          <p:cNvSpPr>
            <a:spLocks noGrp="1"/>
          </p:cNvSpPr>
          <p:nvPr>
            <p:ph type="sldNum" sz="quarter" idx="5"/>
          </p:nvPr>
        </p:nvSpPr>
        <p:spPr/>
        <p:txBody>
          <a:bodyPr/>
          <a:lstStyle/>
          <a:p>
            <a:fld id="{7948B042-4773-4CAD-8BD1-EDA0796F75C6}" type="slidenum">
              <a:rPr lang="es-ES" smtClean="0"/>
              <a:t>149</a:t>
            </a:fld>
            <a:endParaRPr lang="es-ES"/>
          </a:p>
        </p:txBody>
      </p:sp>
    </p:spTree>
    <p:extLst>
      <p:ext uri="{BB962C8B-B14F-4D97-AF65-F5344CB8AC3E}">
        <p14:creationId xmlns:p14="http://schemas.microsoft.com/office/powerpoint/2010/main" val="4166305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eliminating an edge of the graph, all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𝑅</m:t>
                        </m:r>
                      </m:e>
                      <m:sub>
                        <m:r>
                          <a:rPr lang="en-US" i="1" dirty="0" smtClean="0">
                            <a:latin typeface="Cambria Math" panose="02040503050406030204" pitchFamily="18" charset="0"/>
                          </a:rPr>
                          <m:t>𝑢</m:t>
                        </m:r>
                        <m:r>
                          <a:rPr lang="en-US" i="1" dirty="0" err="1">
                            <a:latin typeface="Cambria Math" panose="02040503050406030204" pitchFamily="18" charset="0"/>
                          </a:rPr>
                          <m:t>𝑣</m:t>
                        </m:r>
                      </m:sub>
                    </m:sSub>
                  </m:oMath>
                </a14:m>
                <a:r>
                  <a:rPr lang="en-US" dirty="0"/>
                  <a:t>’s are equal or higher  </a:t>
                </a:r>
                <a:r>
                  <a:rPr lang="en-US" dirty="0">
                    <a:sym typeface="Wingdings" panose="05000000000000000000" pitchFamily="2" charset="2"/>
                  </a:rPr>
                  <a:t> Reduce the lower</a:t>
                </a:r>
                <a:r>
                  <a:rPr lang="en-US" baseline="0" dirty="0">
                    <a:sym typeface="Wingdings" panose="05000000000000000000" pitchFamily="2" charset="2"/>
                  </a:rPr>
                  <a:t> bound of spectral gap  the lower the less OSM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ym typeface="Wingdings" panose="05000000000000000000" pitchFamily="2" charset="2"/>
                  </a:rPr>
                  <a:t>When reducing the maximum degree  Reduce upper bound of spectral gap</a:t>
                </a:r>
                <a:endParaRPr lang="en-US" dirty="0"/>
              </a:p>
              <a:p>
                <a:pPr marL="171450" indent="-171450">
                  <a:buFont typeface="Arial" panose="020B0604020202020204" pitchFamily="34" charset="0"/>
                  <a:buChar char="•"/>
                </a:pPr>
                <a:endParaRPr lang="en-US" dirty="0"/>
              </a:p>
            </p:txBody>
          </p:sp>
        </mc:Choice>
        <mc:Fallback xmlns="">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eliminating an edge of the graph, all </a:t>
                </a:r>
                <a:r>
                  <a:rPr lang="en-US" i="0" dirty="0">
                    <a:latin typeface="Cambria Math" panose="02040503050406030204" pitchFamily="18" charset="0"/>
                  </a:rPr>
                  <a:t>𝑅_𝑢</a:t>
                </a:r>
                <a:r>
                  <a:rPr lang="en-US" i="0" dirty="0" err="1">
                    <a:latin typeface="Cambria Math" panose="02040503050406030204" pitchFamily="18" charset="0"/>
                  </a:rPr>
                  <a:t>𝑣</a:t>
                </a:r>
                <a:r>
                  <a:rPr lang="en-US" dirty="0"/>
                  <a:t>’s are equal or higher  </a:t>
                </a:r>
                <a:r>
                  <a:rPr lang="en-US" dirty="0">
                    <a:sym typeface="Wingdings" panose="05000000000000000000" pitchFamily="2" charset="2"/>
                  </a:rPr>
                  <a:t> Reduce the lower</a:t>
                </a:r>
                <a:r>
                  <a:rPr lang="en-US" baseline="0" dirty="0">
                    <a:sym typeface="Wingdings" panose="05000000000000000000" pitchFamily="2" charset="2"/>
                  </a:rPr>
                  <a:t> bound of spectral gap  the lower the less OSM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ym typeface="Wingdings" panose="05000000000000000000" pitchFamily="2" charset="2"/>
                  </a:rPr>
                  <a:t>When reducing the maximum degree  Reduce upper bound of spectral gap</a:t>
                </a:r>
                <a:endParaRPr lang="en-US" dirty="0"/>
              </a:p>
              <a:p>
                <a:pPr marL="171450" indent="-171450">
                  <a:buFont typeface="Arial" panose="020B0604020202020204" pitchFamily="34" charset="0"/>
                  <a:buChar char="•"/>
                </a:pPr>
                <a:endParaRPr lang="en-US" dirty="0"/>
              </a:p>
            </p:txBody>
          </p:sp>
        </mc:Fallback>
      </mc:AlternateContent>
      <p:sp>
        <p:nvSpPr>
          <p:cNvPr id="4" name="Slide Number Placeholder 3"/>
          <p:cNvSpPr>
            <a:spLocks noGrp="1"/>
          </p:cNvSpPr>
          <p:nvPr>
            <p:ph type="sldNum" sz="quarter" idx="5"/>
          </p:nvPr>
        </p:nvSpPr>
        <p:spPr/>
        <p:txBody>
          <a:bodyPr/>
          <a:lstStyle/>
          <a:p>
            <a:fld id="{7948B042-4773-4CAD-8BD1-EDA0796F75C6}" type="slidenum">
              <a:rPr lang="es-ES" smtClean="0"/>
              <a:t>150</a:t>
            </a:fld>
            <a:endParaRPr lang="es-ES"/>
          </a:p>
        </p:txBody>
      </p:sp>
    </p:spTree>
    <p:extLst>
      <p:ext uri="{BB962C8B-B14F-4D97-AF65-F5344CB8AC3E}">
        <p14:creationId xmlns:p14="http://schemas.microsoft.com/office/powerpoint/2010/main" val="2317982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NimbusRomNo9L-Regu"/>
              </a:rPr>
              <a:t>Similar approaches aggregate not just the initial node features but all node features of every layer of a deep GNN at the final layer. </a:t>
            </a:r>
          </a:p>
        </p:txBody>
      </p:sp>
      <p:sp>
        <p:nvSpPr>
          <p:cNvPr id="4" name="Slide Number Placeholder 3"/>
          <p:cNvSpPr>
            <a:spLocks noGrp="1"/>
          </p:cNvSpPr>
          <p:nvPr>
            <p:ph type="sldNum" sz="quarter" idx="5"/>
          </p:nvPr>
        </p:nvSpPr>
        <p:spPr/>
        <p:txBody>
          <a:bodyPr/>
          <a:lstStyle/>
          <a:p>
            <a:fld id="{7948B042-4773-4CAD-8BD1-EDA0796F75C6}" type="slidenum">
              <a:rPr lang="es-ES" smtClean="0"/>
              <a:t>151</a:t>
            </a:fld>
            <a:endParaRPr lang="es-ES"/>
          </a:p>
        </p:txBody>
      </p:sp>
    </p:spTree>
    <p:extLst>
      <p:ext uri="{BB962C8B-B14F-4D97-AF65-F5344CB8AC3E}">
        <p14:creationId xmlns:p14="http://schemas.microsoft.com/office/powerpoint/2010/main" val="34018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NimbusRomNo9L-Regu"/>
              </a:rPr>
              <a:t>Similar approaches aggregate not just the initial node features but all node features of every layer of a deep GNN at the final layer.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a:latin typeface="NimbusRomNo9L-Regu"/>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GCNII:</a:t>
            </a:r>
            <a:r>
              <a:rPr lang="en-US" b="1" dirty="0"/>
              <a:t> </a:t>
            </a:r>
            <a:r>
              <a:rPr lang="en-US" dirty="0"/>
              <a:t>It is an extension of the vanilla GCN model with two simple techniques at each layer:</a:t>
            </a:r>
            <a:endParaRPr lang="en-US" sz="1200" b="0" i="0" u="none" strike="noStrike" baseline="0" dirty="0">
              <a:latin typeface="NimbusRomNo9L-Regu"/>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Residual connection</a:t>
            </a:r>
            <a:r>
              <a:rPr lang="en-US" sz="1200" b="0" i="0" u="none" strike="noStrike" baseline="0" dirty="0">
                <a:latin typeface="NimbusRomNo9L-Regu"/>
              </a:rPr>
              <a:t> to input features (slow down convergence on the features).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ORTHOGONAL NORMALIZATION. identity mapping </a:t>
            </a:r>
            <a:r>
              <a:rPr lang="en-US" sz="1200" b="0" i="0" u="none" strike="noStrike" baseline="0" dirty="0">
                <a:latin typeface="NimbusRomNo9L-Regu"/>
              </a:rPr>
              <a:t>added to trainable weights W (slow down convergence because of the structure of W</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dirty="0">
                <a:highlight>
                  <a:srgbClr val="FFFF00"/>
                </a:highlight>
              </a:rPr>
              <a:t>force the norm of W to be small. </a:t>
            </a:r>
            <a:r>
              <a:rPr lang="en-US" dirty="0"/>
              <a:t>Consequently, the singular values of I+W will be close to 1. Therefore, the maximum singular value will also be close to 1, which implies that </a:t>
            </a:r>
            <a:r>
              <a:rPr lang="en-US" dirty="0" err="1"/>
              <a:t>sK</a:t>
            </a:r>
            <a:r>
              <a:rPr lang="en-US" dirty="0"/>
              <a:t> is large, and the information loss is relieved.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EGNN does it in the loss as a </a:t>
            </a:r>
            <a:r>
              <a:rPr lang="en-US" b="1" dirty="0" err="1"/>
              <a:t>regularizer</a:t>
            </a:r>
            <a:r>
              <a:rPr lang="en-US" b="1" dirty="0"/>
              <a:t> </a:t>
            </a:r>
            <a:r>
              <a:rPr lang="en-US" dirty="0"/>
              <a:t>rather than in the message 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general: (from “Bag of tricks” paper)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 residual connection connecting to the last layer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 initial connection connecting to the initial layer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3) dense connection connecting to all the preceding layers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4) jumping connection combining all the preceding layers only at the final graph convolutional layer.</a:t>
            </a:r>
          </a:p>
        </p:txBody>
      </p:sp>
      <p:sp>
        <p:nvSpPr>
          <p:cNvPr id="4" name="Slide Number Placeholder 3"/>
          <p:cNvSpPr>
            <a:spLocks noGrp="1"/>
          </p:cNvSpPr>
          <p:nvPr>
            <p:ph type="sldNum" sz="quarter" idx="5"/>
          </p:nvPr>
        </p:nvSpPr>
        <p:spPr/>
        <p:txBody>
          <a:bodyPr/>
          <a:lstStyle/>
          <a:p>
            <a:fld id="{7948B042-4773-4CAD-8BD1-EDA0796F75C6}" type="slidenum">
              <a:rPr lang="es-ES" smtClean="0"/>
              <a:t>152</a:t>
            </a:fld>
            <a:endParaRPr lang="es-ES"/>
          </a:p>
        </p:txBody>
      </p:sp>
    </p:spTree>
    <p:extLst>
      <p:ext uri="{BB962C8B-B14F-4D97-AF65-F5344CB8AC3E}">
        <p14:creationId xmlns:p14="http://schemas.microsoft.com/office/powerpoint/2010/main" val="143717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NimbusRomNo9L-Regu"/>
              </a:rPr>
              <a:t>Similar approaches aggregate not just the initial node features but all node features of every layer of a deep GNN at the final layer.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a:latin typeface="NimbusRomNo9L-Regu"/>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GCNII:</a:t>
            </a:r>
            <a:r>
              <a:rPr lang="en-US" b="1" dirty="0"/>
              <a:t> </a:t>
            </a:r>
            <a:r>
              <a:rPr lang="en-US" dirty="0"/>
              <a:t>It is an extension of the vanilla GCN model with two simple techniques at each layer:</a:t>
            </a:r>
            <a:endParaRPr lang="en-US" sz="1200" b="0" i="0" u="none" strike="noStrike" baseline="0" dirty="0">
              <a:latin typeface="NimbusRomNo9L-Regu"/>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Residual connection</a:t>
            </a:r>
            <a:r>
              <a:rPr lang="en-US" sz="1200" b="0" i="0" u="none" strike="noStrike" baseline="0" dirty="0">
                <a:latin typeface="NimbusRomNo9L-Regu"/>
              </a:rPr>
              <a:t> to input features (slow down convergence on the features).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ORTHOGONAL NORMALIZATION. identity mapping </a:t>
            </a:r>
            <a:r>
              <a:rPr lang="en-US" sz="1200" b="0" i="0" u="none" strike="noStrike" baseline="0" dirty="0">
                <a:latin typeface="NimbusRomNo9L-Regu"/>
              </a:rPr>
              <a:t>added to trainable weights W (slow down convergence because of the structure of W</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force the norm of W to be small. Consequently, the singular values of I+W will be close to 1. Therefore, the maximum singular value will also be close to 1, which implies that </a:t>
            </a:r>
            <a:r>
              <a:rPr lang="en-US" dirty="0" err="1"/>
              <a:t>sK</a:t>
            </a:r>
            <a:r>
              <a:rPr lang="en-US" dirty="0"/>
              <a:t> is large, and the information loss is relieved.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EGNN does it in the loss as a </a:t>
            </a:r>
            <a:r>
              <a:rPr lang="en-US" b="1" dirty="0" err="1"/>
              <a:t>regularizer</a:t>
            </a:r>
            <a:r>
              <a:rPr lang="en-US" b="1" dirty="0"/>
              <a:t> </a:t>
            </a:r>
            <a:r>
              <a:rPr lang="en-US" dirty="0"/>
              <a:t>rather than in the message passing.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general: (from “Bag of tricks” paper)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 residual connection connecting to the last layer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 initial connection connecting to the initial layer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3) dense connection connecting to all the preceding layers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4) jumping connection combining all the preceding layers only at the final graph convolutional layer.</a:t>
            </a:r>
          </a:p>
        </p:txBody>
      </p:sp>
      <p:sp>
        <p:nvSpPr>
          <p:cNvPr id="4" name="Slide Number Placeholder 3"/>
          <p:cNvSpPr>
            <a:spLocks noGrp="1"/>
          </p:cNvSpPr>
          <p:nvPr>
            <p:ph type="sldNum" sz="quarter" idx="5"/>
          </p:nvPr>
        </p:nvSpPr>
        <p:spPr/>
        <p:txBody>
          <a:bodyPr/>
          <a:lstStyle/>
          <a:p>
            <a:fld id="{7948B042-4773-4CAD-8BD1-EDA0796F75C6}" type="slidenum">
              <a:rPr lang="es-ES" smtClean="0"/>
              <a:t>153</a:t>
            </a:fld>
            <a:endParaRPr lang="es-ES"/>
          </a:p>
        </p:txBody>
      </p:sp>
    </p:spTree>
    <p:extLst>
      <p:ext uri="{BB962C8B-B14F-4D97-AF65-F5344CB8AC3E}">
        <p14:creationId xmlns:p14="http://schemas.microsoft.com/office/powerpoint/2010/main" val="2238580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GAT </a:t>
            </a:r>
          </a:p>
          <a:p>
            <a:pPr marL="171450" indent="-171450">
              <a:buFont typeface="Arial" panose="020B0604020202020204" pitchFamily="34" charset="0"/>
              <a:buChar char="•"/>
            </a:pPr>
            <a:r>
              <a:rPr lang="en-US" dirty="0"/>
              <a:t>Adaptative ERRICA</a:t>
            </a:r>
          </a:p>
          <a:p>
            <a:pPr marL="171450" indent="-171450">
              <a:buFont typeface="Arial" panose="020B0604020202020204" pitchFamily="34" charset="0"/>
              <a:buChar char="•"/>
            </a:pPr>
            <a:r>
              <a:rPr lang="en-US" dirty="0"/>
              <a:t>Advanced spectral filters</a:t>
            </a:r>
          </a:p>
          <a:p>
            <a:pPr marL="171450" indent="-171450">
              <a:buFont typeface="Arial" panose="020B0604020202020204" pitchFamily="34" charset="0"/>
              <a:buChar char="•"/>
            </a:pPr>
            <a:r>
              <a:rPr lang="en-US" dirty="0"/>
              <a:t>Physics informed ODE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GRAND [Chamberlain et al 2021b] linked the graph heat equation and related PDEs to the GNNs’ propagation.</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HKGCN [Zhao et al 21] and G-MHKG [Shao et al 23] deploy the graph heat kernel to enhance GNN performance via homophily graphs.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154</a:t>
            </a:fld>
            <a:endParaRPr lang="es-ES"/>
          </a:p>
        </p:txBody>
      </p:sp>
    </p:spTree>
    <p:extLst>
      <p:ext uri="{BB962C8B-B14F-4D97-AF65-F5344CB8AC3E}">
        <p14:creationId xmlns:p14="http://schemas.microsoft.com/office/powerpoint/2010/main" val="3603394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156</a:t>
            </a:fld>
            <a:endParaRPr lang="es-ES"/>
          </a:p>
        </p:txBody>
      </p:sp>
    </p:spTree>
    <p:extLst>
      <p:ext uri="{BB962C8B-B14F-4D97-AF65-F5344CB8AC3E}">
        <p14:creationId xmlns:p14="http://schemas.microsoft.com/office/powerpoint/2010/main" val="97878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going to introduce some concepts and metrics that will appear all throughout the presentation</a:t>
            </a:r>
          </a:p>
          <a:p>
            <a:pPr marL="171450" indent="-171450">
              <a:buFont typeface="Arial" panose="020B0604020202020204" pitchFamily="34" charset="0"/>
              <a:buChar char="•"/>
            </a:pPr>
            <a:r>
              <a:rPr lang="en-US" dirty="0"/>
              <a:t>Those concepts are related with the eigenvalues and eigenvectors of the graph Laplacian, i.e. the spectrum of the graph</a:t>
            </a:r>
          </a:p>
        </p:txBody>
      </p:sp>
      <p:sp>
        <p:nvSpPr>
          <p:cNvPr id="4" name="Slide Number Placeholder 3"/>
          <p:cNvSpPr>
            <a:spLocks noGrp="1"/>
          </p:cNvSpPr>
          <p:nvPr>
            <p:ph type="sldNum" sz="quarter" idx="5"/>
          </p:nvPr>
        </p:nvSpPr>
        <p:spPr/>
        <p:txBody>
          <a:bodyPr/>
          <a:lstStyle/>
          <a:p>
            <a:fld id="{7948B042-4773-4CAD-8BD1-EDA0796F75C6}" type="slidenum">
              <a:rPr lang="es-ES" smtClean="0"/>
              <a:t>35</a:t>
            </a:fld>
            <a:endParaRPr lang="es-ES"/>
          </a:p>
        </p:txBody>
      </p:sp>
    </p:spTree>
    <p:extLst>
      <p:ext uri="{BB962C8B-B14F-4D97-AF65-F5344CB8AC3E}">
        <p14:creationId xmlns:p14="http://schemas.microsoft.com/office/powerpoint/2010/main" val="4151808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157</a:t>
            </a:fld>
            <a:endParaRPr lang="es-ES"/>
          </a:p>
        </p:txBody>
      </p:sp>
    </p:spTree>
    <p:extLst>
      <p:ext uri="{BB962C8B-B14F-4D97-AF65-F5344CB8AC3E}">
        <p14:creationId xmlns:p14="http://schemas.microsoft.com/office/powerpoint/2010/main" val="2624500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The stacking of MPNN layers exponentially increases the receptive field of nodes.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As we increase k – more nodes send me info that have to be compressed on the same fixed size vector.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Example tree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Even worse when bottlenecks </a:t>
            </a:r>
            <a:r>
              <a:rPr lang="en-US" sz="1200" b="1" i="0" u="none" strike="noStrike" baseline="0" dirty="0">
                <a:latin typeface="NimbusRomNo9L-Regu"/>
                <a:sym typeface="Wingdings" panose="05000000000000000000" pitchFamily="2" charset="2"/>
              </a:rPr>
              <a:t> unique paths, lots of nodes</a:t>
            </a:r>
            <a:br>
              <a:rPr lang="en-US" sz="1200" b="1" i="0" u="none" strike="noStrike" baseline="0" dirty="0">
                <a:latin typeface="NimbusRomNo9L-Regu"/>
              </a:rPr>
            </a:br>
            <a:endParaRPr lang="en-US" sz="1200" b="1" i="0" u="none" strike="noStrike" baseline="0" dirty="0">
              <a:latin typeface="NimbusRomNo9L-Regu"/>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This large volume of message propagation from fixed-sized node representations ultimately results in information loss.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NimbusRomNo9L-Regu"/>
              </a:rPr>
              <a:t>Growing amount of information into the same vector space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baseline="0" dirty="0">
              <a:latin typeface="NimbusRomNo9L-Regu"/>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Formula – Normalized adjacency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NimbusRomNo9L-Regu"/>
              </a:rPr>
              <a:t>Normalized signal strength between 2 nodes in the graph.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baseline="0" dirty="0">
              <a:latin typeface="NimbusRomNo9L-Regu"/>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baseline="0" dirty="0">
                <a:latin typeface="NimbusRomNo9L-Regu"/>
              </a:rPr>
              <a:t>The</a:t>
            </a:r>
            <a:r>
              <a:rPr lang="en-US" sz="1200" b="1" i="0" u="none" strike="noStrike" baseline="0" dirty="0">
                <a:latin typeface="NimbusSanL-Regu"/>
              </a:rPr>
              <a:t> </a:t>
            </a:r>
            <a:r>
              <a:rPr lang="en-US" sz="1200" b="1" i="0" u="none" strike="noStrike" baseline="0" dirty="0">
                <a:latin typeface="NimbusRomNo9L-Regu"/>
              </a:rPr>
              <a:t>OSQ phenomenon is better understood by the existence of bottlenecks in graph topology</a:t>
            </a:r>
            <a:r>
              <a:rPr lang="en-US" sz="1200" b="0" i="0" u="none" strike="noStrike" baseline="0" dirty="0">
                <a:latin typeface="NimbusRomNo9L-Regu"/>
              </a:rPr>
              <a:t>, primarily characterized by edges that serve as connections</a:t>
            </a:r>
            <a:r>
              <a:rPr lang="en-US" sz="1200" b="0" i="0" u="none" strike="noStrike" baseline="0" dirty="0">
                <a:latin typeface="NimbusSanL-Regu"/>
              </a:rPr>
              <a:t> </a:t>
            </a:r>
            <a:r>
              <a:rPr lang="en-US" sz="1200" b="0" i="0" u="none" strike="noStrike" baseline="0" dirty="0">
                <a:latin typeface="NimbusRomNo9L-Regu"/>
              </a:rPr>
              <a:t>between distinct clusters.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latin typeface="NimbusRomNo9L-Regu"/>
              </a:rPr>
              <a:t>OSQ heavily affects the information flow and model performance in</a:t>
            </a:r>
            <a:r>
              <a:rPr lang="es-ES" sz="1200" b="0" i="0" u="none" strike="noStrike" baseline="0" dirty="0">
                <a:latin typeface="NimbusSanL-Regu"/>
              </a:rPr>
              <a:t> </a:t>
            </a:r>
            <a:r>
              <a:rPr lang="es-ES" sz="1200" b="0" i="0" u="none" strike="noStrike" baseline="0" dirty="0" err="1">
                <a:latin typeface="NimbusRomNo9L-Regu"/>
              </a:rPr>
              <a:t>long-range</a:t>
            </a:r>
            <a:r>
              <a:rPr lang="es-ES" sz="1200" b="0" i="0" u="none" strike="noStrike" baseline="0" dirty="0">
                <a:latin typeface="NimbusRomNo9L-Regu"/>
              </a:rPr>
              <a:t> </a:t>
            </a:r>
            <a:r>
              <a:rPr lang="es-ES" sz="1200" b="0" i="0" u="none" strike="noStrike" baseline="0" dirty="0" err="1">
                <a:latin typeface="NimbusRomNo9L-Regu"/>
              </a:rPr>
              <a:t>interactions</a:t>
            </a:r>
            <a:r>
              <a:rPr lang="es-ES" sz="1200" b="0" i="0" u="none" strike="noStrike" baseline="0" dirty="0">
                <a:latin typeface="NimbusRomNo9L-Regu"/>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Over-squashing is an issue </a:t>
            </a:r>
            <a:r>
              <a:rPr lang="en-US" dirty="0" err="1"/>
              <a:t>iff</a:t>
            </a:r>
            <a:r>
              <a:rPr lang="en-US" dirty="0"/>
              <a:t> the given task is a function of long-range relations</a:t>
            </a:r>
          </a:p>
          <a:p>
            <a:pPr lvl="1"/>
            <a:r>
              <a:rPr lang="en-US" dirty="0"/>
              <a:t>The over-squashing phenomenon is independent of the chosen MPNN architecture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dirty="0">
              <a:latin typeface="NimbusRomNo9L-Regu"/>
            </a:endParaRPr>
          </a:p>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158</a:t>
            </a:fld>
            <a:endParaRPr lang="es-ES"/>
          </a:p>
        </p:txBody>
      </p:sp>
    </p:spTree>
    <p:extLst>
      <p:ext uri="{BB962C8B-B14F-4D97-AF65-F5344CB8AC3E}">
        <p14:creationId xmlns:p14="http://schemas.microsoft.com/office/powerpoint/2010/main" val="2342379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The</a:t>
            </a:r>
            <a:r>
              <a:rPr lang="es-ES" dirty="0"/>
              <a:t> </a:t>
            </a:r>
            <a:r>
              <a:rPr lang="es-ES" dirty="0" err="1"/>
              <a:t>goal</a:t>
            </a:r>
            <a:r>
              <a:rPr lang="es-ES" dirty="0"/>
              <a:t> </a:t>
            </a:r>
            <a:r>
              <a:rPr lang="es-ES" dirty="0" err="1"/>
              <a:t>is</a:t>
            </a:r>
            <a:r>
              <a:rPr lang="es-ES" dirty="0"/>
              <a:t> </a:t>
            </a:r>
            <a:r>
              <a:rPr lang="es-ES" dirty="0" err="1"/>
              <a:t>to</a:t>
            </a:r>
            <a:r>
              <a:rPr lang="es-ES" dirty="0"/>
              <a:t> </a:t>
            </a:r>
            <a:r>
              <a:rPr lang="es-ES" dirty="0" err="1"/>
              <a:t>predict</a:t>
            </a:r>
            <a:r>
              <a:rPr lang="es-ES" dirty="0"/>
              <a:t>, </a:t>
            </a:r>
            <a:r>
              <a:rPr lang="es-ES" dirty="0" err="1"/>
              <a:t>gor</a:t>
            </a:r>
            <a:r>
              <a:rPr lang="es-ES" dirty="0"/>
              <a:t> a </a:t>
            </a:r>
            <a:r>
              <a:rPr lang="es-ES" dirty="0" err="1"/>
              <a:t>given</a:t>
            </a:r>
            <a:r>
              <a:rPr lang="es-ES" dirty="0"/>
              <a:t> </a:t>
            </a:r>
            <a:r>
              <a:rPr lang="es-ES" dirty="0" err="1"/>
              <a:t>node</a:t>
            </a:r>
            <a:r>
              <a:rPr lang="es-ES" dirty="0"/>
              <a:t>, </a:t>
            </a:r>
            <a:r>
              <a:rPr lang="es-ES" dirty="0" err="1"/>
              <a:t>the</a:t>
            </a:r>
            <a:r>
              <a:rPr lang="es-ES" dirty="0"/>
              <a:t> </a:t>
            </a:r>
            <a:r>
              <a:rPr lang="es-ES" dirty="0" err="1"/>
              <a:t>label</a:t>
            </a:r>
            <a:r>
              <a:rPr lang="es-ES" dirty="0"/>
              <a:t> </a:t>
            </a:r>
            <a:r>
              <a:rPr lang="es-ES" dirty="0" err="1"/>
              <a:t>of</a:t>
            </a:r>
            <a:r>
              <a:rPr lang="es-ES" dirty="0"/>
              <a:t> </a:t>
            </a:r>
            <a:r>
              <a:rPr lang="es-ES" dirty="0" err="1"/>
              <a:t>the</a:t>
            </a:r>
            <a:r>
              <a:rPr lang="es-ES" dirty="0"/>
              <a:t> </a:t>
            </a:r>
            <a:r>
              <a:rPr lang="es-ES" dirty="0" err="1"/>
              <a:t>other</a:t>
            </a:r>
            <a:r>
              <a:rPr lang="es-ES" dirty="0"/>
              <a:t> </a:t>
            </a:r>
            <a:r>
              <a:rPr lang="es-ES" dirty="0" err="1"/>
              <a:t>node</a:t>
            </a:r>
            <a:r>
              <a:rPr lang="es-ES" dirty="0"/>
              <a:t> </a:t>
            </a:r>
            <a:r>
              <a:rPr lang="es-ES" dirty="0" err="1"/>
              <a:t>that</a:t>
            </a:r>
            <a:r>
              <a:rPr lang="es-ES" dirty="0"/>
              <a:t> has </a:t>
            </a:r>
            <a:r>
              <a:rPr lang="es-ES" dirty="0" err="1"/>
              <a:t>the</a:t>
            </a:r>
            <a:r>
              <a:rPr lang="es-ES" dirty="0"/>
              <a:t> </a:t>
            </a:r>
            <a:r>
              <a:rPr lang="es-ES" dirty="0" err="1"/>
              <a:t>same</a:t>
            </a:r>
            <a:r>
              <a:rPr lang="es-ES" dirty="0"/>
              <a:t> # </a:t>
            </a:r>
            <a:r>
              <a:rPr lang="es-ES" dirty="0" err="1"/>
              <a:t>neighbors</a:t>
            </a:r>
            <a:endParaRPr lang="es-ES" dirty="0"/>
          </a:p>
          <a:p>
            <a:pPr marL="171450" indent="-171450">
              <a:buFontTx/>
              <a:buChar char="-"/>
            </a:pPr>
            <a:r>
              <a:rPr lang="es-ES" dirty="0" err="1"/>
              <a:t>Controllable</a:t>
            </a:r>
            <a:r>
              <a:rPr lang="es-ES" dirty="0"/>
              <a:t> Depth</a:t>
            </a:r>
          </a:p>
          <a:p>
            <a:pPr marL="171450" indent="-171450">
              <a:buFontTx/>
              <a:buChar char="-"/>
            </a:pPr>
            <a:r>
              <a:rPr lang="es-ES" dirty="0" err="1"/>
              <a:t>The</a:t>
            </a:r>
            <a:r>
              <a:rPr lang="es-ES" dirty="0"/>
              <a:t> </a:t>
            </a:r>
            <a:r>
              <a:rPr lang="es-ES" dirty="0" err="1"/>
              <a:t>deeper</a:t>
            </a:r>
            <a:r>
              <a:rPr lang="es-ES" dirty="0"/>
              <a:t> </a:t>
            </a:r>
            <a:r>
              <a:rPr lang="es-ES" dirty="0" err="1"/>
              <a:t>the</a:t>
            </a:r>
            <a:r>
              <a:rPr lang="es-ES" dirty="0"/>
              <a:t> les </a:t>
            </a:r>
            <a:r>
              <a:rPr lang="es-ES" dirty="0" err="1"/>
              <a:t>accuracy</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159</a:t>
            </a:fld>
            <a:endParaRPr lang="es-ES"/>
          </a:p>
        </p:txBody>
      </p:sp>
    </p:spTree>
    <p:extLst>
      <p:ext uri="{BB962C8B-B14F-4D97-AF65-F5344CB8AC3E}">
        <p14:creationId xmlns:p14="http://schemas.microsoft.com/office/powerpoint/2010/main" val="30520657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noProof="0" dirty="0"/>
              <a:t>Can we identify if there is a bottleneck in the graph?</a:t>
            </a:r>
          </a:p>
          <a:p>
            <a:pPr marL="171450" indent="-171450">
              <a:buFont typeface="Arial" panose="020B0604020202020204" pitchFamily="34" charset="0"/>
              <a:buChar char="•"/>
            </a:pPr>
            <a:r>
              <a:rPr lang="en-US" dirty="0"/>
              <a:t>can we identify the edges responsible for bottlenecks?</a:t>
            </a:r>
          </a:p>
        </p:txBody>
      </p:sp>
      <p:sp>
        <p:nvSpPr>
          <p:cNvPr id="4" name="Slide Number Placeholder 3"/>
          <p:cNvSpPr>
            <a:spLocks noGrp="1"/>
          </p:cNvSpPr>
          <p:nvPr>
            <p:ph type="sldNum" sz="quarter" idx="5"/>
          </p:nvPr>
        </p:nvSpPr>
        <p:spPr/>
        <p:txBody>
          <a:bodyPr/>
          <a:lstStyle/>
          <a:p>
            <a:fld id="{7948B042-4773-4CAD-8BD1-EDA0796F75C6}" type="slidenum">
              <a:rPr lang="es-ES" smtClean="0"/>
              <a:t>160</a:t>
            </a:fld>
            <a:endParaRPr lang="es-ES"/>
          </a:p>
        </p:txBody>
      </p:sp>
    </p:spTree>
    <p:extLst>
      <p:ext uri="{BB962C8B-B14F-4D97-AF65-F5344CB8AC3E}">
        <p14:creationId xmlns:p14="http://schemas.microsoft.com/office/powerpoint/2010/main" val="26112557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noProof="0" dirty="0"/>
              <a:t>Cheeger</a:t>
            </a:r>
          </a:p>
          <a:p>
            <a:pPr marL="628650" lvl="1" indent="-171450">
              <a:buFont typeface="Arial" panose="020B0604020202020204" pitchFamily="34" charset="0"/>
              <a:buChar char="•"/>
            </a:pPr>
            <a:r>
              <a:rPr lang="en-US" noProof="0" dirty="0"/>
              <a:t>Cheeger measures the </a:t>
            </a:r>
            <a:r>
              <a:rPr lang="en-US" noProof="0" dirty="0" err="1"/>
              <a:t>minimun</a:t>
            </a:r>
            <a:r>
              <a:rPr lang="en-US" noProof="0" dirty="0"/>
              <a:t> set of nodes to disconnect the graph </a:t>
            </a:r>
            <a:r>
              <a:rPr lang="en-US" noProof="0" dirty="0">
                <a:sym typeface="Wingdings" panose="05000000000000000000" pitchFamily="2" charset="2"/>
              </a:rPr>
              <a:t> explain formula</a:t>
            </a:r>
          </a:p>
          <a:p>
            <a:pPr marL="628650" lvl="1" indent="-171450">
              <a:buFont typeface="Arial" panose="020B0604020202020204" pitchFamily="34" charset="0"/>
              <a:buChar char="•"/>
            </a:pPr>
            <a:r>
              <a:rPr lang="en-US" noProof="0" dirty="0">
                <a:sym typeface="Wingdings" panose="05000000000000000000" pitchFamily="2" charset="2"/>
              </a:rPr>
              <a:t>Measures the bottleneck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This problem in NP-hard  spectral gap approximates it (see </a:t>
            </a:r>
            <a:r>
              <a:rPr lang="en-US" sz="1200" dirty="0"/>
              <a:t>How to in FOSR app A.2</a:t>
            </a:r>
            <a:r>
              <a:rPr lang="en-US" noProof="0" dirty="0">
                <a:sym typeface="Wingdings" panose="05000000000000000000" pitchFamily="2" charset="2"/>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sym typeface="Wingdings" panose="05000000000000000000" pitchFamily="2" charset="2"/>
              </a:rPr>
              <a:t>Spectral gap and Cheeger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This bound tell us that Cheeger is approximated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Explanation –&gt; think about the eigen as a minimizer of energy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Write numerator (partial S) in terms of one-hot encoded vector about the community of each node.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err="1">
                <a:sym typeface="Wingdings" panose="05000000000000000000" pitchFamily="2" charset="2"/>
              </a:rPr>
              <a:t>Lovász</a:t>
            </a:r>
            <a:r>
              <a:rPr lang="en-US" b="1" noProof="0" dirty="0">
                <a:sym typeface="Wingdings" panose="05000000000000000000" pitchFamily="2" charset="2"/>
              </a:rPr>
              <a:t> bound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intuition is that graphs with large 𝜆2 ∝ ℎ𝐺 have short CT distances and thus they have better information flow.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higher hg, the lower the </a:t>
            </a:r>
            <a:r>
              <a:rPr lang="en-US" noProof="0" dirty="0" err="1"/>
              <a:t>Rmax</a:t>
            </a:r>
            <a:r>
              <a:rPr lang="en-US" noProof="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higher the </a:t>
            </a:r>
            <a:r>
              <a:rPr lang="en-US" noProof="0" dirty="0" err="1"/>
              <a:t>bottlenect</a:t>
            </a:r>
            <a:r>
              <a:rPr lang="en-US" noProof="0" dirty="0"/>
              <a:t>, the lower </a:t>
            </a:r>
            <a:r>
              <a:rPr lang="en-US" noProof="0" dirty="0" err="1"/>
              <a:t>Rtot</a:t>
            </a:r>
            <a:r>
              <a:rPr lang="en-US" noProof="0" dirty="0"/>
              <a:t> (expected </a:t>
            </a:r>
            <a:r>
              <a:rPr lang="en-US" noProof="0" dirty="0" err="1"/>
              <a:t>distrance</a:t>
            </a:r>
            <a:r>
              <a:rPr lang="en-US" noProof="0" dirty="0"/>
              <a:t> between 2 nodes)</a:t>
            </a:r>
          </a:p>
          <a:p>
            <a:endParaRPr lang="en-US" noProof="0" dirty="0"/>
          </a:p>
        </p:txBody>
      </p:sp>
      <p:sp>
        <p:nvSpPr>
          <p:cNvPr id="4" name="Slide Number Placeholder 3"/>
          <p:cNvSpPr>
            <a:spLocks noGrp="1"/>
          </p:cNvSpPr>
          <p:nvPr>
            <p:ph type="sldNum" sz="quarter" idx="5"/>
          </p:nvPr>
        </p:nvSpPr>
        <p:spPr/>
        <p:txBody>
          <a:bodyPr/>
          <a:lstStyle/>
          <a:p>
            <a:fld id="{7948B042-4773-4CAD-8BD1-EDA0796F75C6}" type="slidenum">
              <a:rPr lang="es-ES" smtClean="0"/>
              <a:t>161</a:t>
            </a:fld>
            <a:endParaRPr lang="es-ES"/>
          </a:p>
        </p:txBody>
      </p:sp>
    </p:spTree>
    <p:extLst>
      <p:ext uri="{BB962C8B-B14F-4D97-AF65-F5344CB8AC3E}">
        <p14:creationId xmlns:p14="http://schemas.microsoft.com/office/powerpoint/2010/main" val="34567653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noProof="0" dirty="0"/>
              <a:t>Cheeger</a:t>
            </a:r>
          </a:p>
          <a:p>
            <a:pPr marL="628650" lvl="1" indent="-171450">
              <a:buFont typeface="Arial" panose="020B0604020202020204" pitchFamily="34" charset="0"/>
              <a:buChar char="•"/>
            </a:pPr>
            <a:r>
              <a:rPr lang="en-US" noProof="0" dirty="0"/>
              <a:t>Cheeger measures the </a:t>
            </a:r>
            <a:r>
              <a:rPr lang="en-US" noProof="0" dirty="0" err="1"/>
              <a:t>minimun</a:t>
            </a:r>
            <a:r>
              <a:rPr lang="en-US" noProof="0" dirty="0"/>
              <a:t> set of nodes to disconnect the graph </a:t>
            </a:r>
            <a:r>
              <a:rPr lang="en-US" noProof="0" dirty="0">
                <a:sym typeface="Wingdings" panose="05000000000000000000" pitchFamily="2" charset="2"/>
              </a:rPr>
              <a:t> explain formula</a:t>
            </a:r>
          </a:p>
          <a:p>
            <a:pPr marL="628650" lvl="1" indent="-171450">
              <a:buFont typeface="Arial" panose="020B0604020202020204" pitchFamily="34" charset="0"/>
              <a:buChar char="•"/>
            </a:pPr>
            <a:r>
              <a:rPr lang="en-US" noProof="0" dirty="0">
                <a:sym typeface="Wingdings" panose="05000000000000000000" pitchFamily="2" charset="2"/>
              </a:rPr>
              <a:t>Measures the bottleneck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This problem in NP-hard  spectral gap approximates it (see </a:t>
            </a:r>
            <a:r>
              <a:rPr lang="en-US" sz="1200" dirty="0"/>
              <a:t>How to in FOSR app A.2</a:t>
            </a:r>
            <a:r>
              <a:rPr lang="en-US" noProof="0" dirty="0">
                <a:sym typeface="Wingdings" panose="05000000000000000000" pitchFamily="2" charset="2"/>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sym typeface="Wingdings" panose="05000000000000000000" pitchFamily="2" charset="2"/>
              </a:rPr>
              <a:t>Spectral gap and Cheeger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This bound tell us that Cheeger is approximated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Explanation –&gt; think about the eigen as a minimizer of energy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Write numerator (partial S) in terms of one-hot encoded vector about the community of each node.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err="1">
                <a:sym typeface="Wingdings" panose="05000000000000000000" pitchFamily="2" charset="2"/>
              </a:rPr>
              <a:t>Lovász</a:t>
            </a:r>
            <a:r>
              <a:rPr lang="en-US" b="1" noProof="0" dirty="0">
                <a:sym typeface="Wingdings" panose="05000000000000000000" pitchFamily="2" charset="2"/>
              </a:rPr>
              <a:t> bound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intuition is that graphs with large 𝜆2 ∝ ℎ𝐺 have short CT distances and thus they have better information flow.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higher hg, the lower the </a:t>
            </a:r>
            <a:r>
              <a:rPr lang="en-US" noProof="0" dirty="0" err="1"/>
              <a:t>Rmax</a:t>
            </a:r>
            <a:r>
              <a:rPr lang="en-US" noProof="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higher the </a:t>
            </a:r>
            <a:r>
              <a:rPr lang="en-US" noProof="0" dirty="0" err="1"/>
              <a:t>bottlenect</a:t>
            </a:r>
            <a:r>
              <a:rPr lang="en-US" noProof="0" dirty="0"/>
              <a:t>, the lower </a:t>
            </a:r>
            <a:r>
              <a:rPr lang="en-US" noProof="0" dirty="0" err="1"/>
              <a:t>Rtot</a:t>
            </a:r>
            <a:r>
              <a:rPr lang="en-US" noProof="0" dirty="0"/>
              <a:t> (expected </a:t>
            </a:r>
            <a:r>
              <a:rPr lang="en-US" noProof="0" dirty="0" err="1"/>
              <a:t>distrance</a:t>
            </a:r>
            <a:r>
              <a:rPr lang="en-US" noProof="0" dirty="0"/>
              <a:t> between 2 nodes)</a:t>
            </a:r>
          </a:p>
          <a:p>
            <a:endParaRPr lang="en-US" noProof="0" dirty="0"/>
          </a:p>
        </p:txBody>
      </p:sp>
      <p:sp>
        <p:nvSpPr>
          <p:cNvPr id="4" name="Slide Number Placeholder 3"/>
          <p:cNvSpPr>
            <a:spLocks noGrp="1"/>
          </p:cNvSpPr>
          <p:nvPr>
            <p:ph type="sldNum" sz="quarter" idx="5"/>
          </p:nvPr>
        </p:nvSpPr>
        <p:spPr/>
        <p:txBody>
          <a:bodyPr/>
          <a:lstStyle/>
          <a:p>
            <a:fld id="{7948B042-4773-4CAD-8BD1-EDA0796F75C6}" type="slidenum">
              <a:rPr lang="es-ES" smtClean="0"/>
              <a:t>162</a:t>
            </a:fld>
            <a:endParaRPr lang="es-ES"/>
          </a:p>
        </p:txBody>
      </p:sp>
    </p:spTree>
    <p:extLst>
      <p:ext uri="{BB962C8B-B14F-4D97-AF65-F5344CB8AC3E}">
        <p14:creationId xmlns:p14="http://schemas.microsoft.com/office/powerpoint/2010/main" val="17765209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noProof="0" dirty="0"/>
              <a:t>Cheeger</a:t>
            </a:r>
          </a:p>
          <a:p>
            <a:pPr marL="628650" lvl="1" indent="-171450">
              <a:buFont typeface="Arial" panose="020B0604020202020204" pitchFamily="34" charset="0"/>
              <a:buChar char="•"/>
            </a:pPr>
            <a:r>
              <a:rPr lang="en-US" noProof="0" dirty="0"/>
              <a:t>Cheeger measures the </a:t>
            </a:r>
            <a:r>
              <a:rPr lang="en-US" noProof="0" dirty="0" err="1"/>
              <a:t>minimun</a:t>
            </a:r>
            <a:r>
              <a:rPr lang="en-US" noProof="0" dirty="0"/>
              <a:t> set of nodes to disconnect the graph </a:t>
            </a:r>
            <a:r>
              <a:rPr lang="en-US" noProof="0" dirty="0">
                <a:sym typeface="Wingdings" panose="05000000000000000000" pitchFamily="2" charset="2"/>
              </a:rPr>
              <a:t> explain formula</a:t>
            </a:r>
          </a:p>
          <a:p>
            <a:pPr marL="628650" lvl="1" indent="-171450">
              <a:buFont typeface="Arial" panose="020B0604020202020204" pitchFamily="34" charset="0"/>
              <a:buChar char="•"/>
            </a:pPr>
            <a:r>
              <a:rPr lang="en-US" noProof="0" dirty="0">
                <a:sym typeface="Wingdings" panose="05000000000000000000" pitchFamily="2" charset="2"/>
              </a:rPr>
              <a:t>Measures the bottleneck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This problem in NP-hard  spectral gap approximates it (see </a:t>
            </a:r>
            <a:r>
              <a:rPr lang="en-US" sz="1200" dirty="0"/>
              <a:t>How to in FOSR app A.2</a:t>
            </a:r>
            <a:r>
              <a:rPr lang="en-US" noProof="0" dirty="0">
                <a:sym typeface="Wingdings" panose="05000000000000000000" pitchFamily="2" charset="2"/>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sym typeface="Wingdings" panose="05000000000000000000" pitchFamily="2" charset="2"/>
              </a:rPr>
              <a:t>Spectral gap and Cheeger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This bound tell us that Cheeger is approximated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Explanation –&gt; think about the eigen as a minimizer of energy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Write numerator (partial S) in terms of one-hot encoded vector about the community of each node.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err="1">
                <a:sym typeface="Wingdings" panose="05000000000000000000" pitchFamily="2" charset="2"/>
              </a:rPr>
              <a:t>Lovász</a:t>
            </a:r>
            <a:r>
              <a:rPr lang="en-US" b="1" noProof="0" dirty="0">
                <a:sym typeface="Wingdings" panose="05000000000000000000" pitchFamily="2" charset="2"/>
              </a:rPr>
              <a:t> bound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intuition is that graphs with large 𝜆2 ∝ ℎ𝐺 have short CT distances and thus they have better information flow.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higher hg, the lower the </a:t>
            </a:r>
            <a:r>
              <a:rPr lang="en-US" noProof="0" dirty="0" err="1"/>
              <a:t>Rmax</a:t>
            </a:r>
            <a:r>
              <a:rPr lang="en-US" noProof="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higher the </a:t>
            </a:r>
            <a:r>
              <a:rPr lang="en-US" noProof="0" dirty="0" err="1"/>
              <a:t>bottlenect</a:t>
            </a:r>
            <a:r>
              <a:rPr lang="en-US" noProof="0" dirty="0"/>
              <a:t>, the lower </a:t>
            </a:r>
            <a:r>
              <a:rPr lang="en-US" noProof="0" dirty="0" err="1"/>
              <a:t>Rtot</a:t>
            </a:r>
            <a:r>
              <a:rPr lang="en-US" noProof="0" dirty="0"/>
              <a:t> (expected </a:t>
            </a:r>
            <a:r>
              <a:rPr lang="en-US" noProof="0" dirty="0" err="1"/>
              <a:t>distrance</a:t>
            </a:r>
            <a:r>
              <a:rPr lang="en-US" noProof="0" dirty="0"/>
              <a:t> between 2 nodes)</a:t>
            </a:r>
          </a:p>
          <a:p>
            <a:endParaRPr lang="en-US" noProof="0" dirty="0"/>
          </a:p>
        </p:txBody>
      </p:sp>
      <p:sp>
        <p:nvSpPr>
          <p:cNvPr id="4" name="Slide Number Placeholder 3"/>
          <p:cNvSpPr>
            <a:spLocks noGrp="1"/>
          </p:cNvSpPr>
          <p:nvPr>
            <p:ph type="sldNum" sz="quarter" idx="5"/>
          </p:nvPr>
        </p:nvSpPr>
        <p:spPr/>
        <p:txBody>
          <a:bodyPr/>
          <a:lstStyle/>
          <a:p>
            <a:fld id="{7948B042-4773-4CAD-8BD1-EDA0796F75C6}" type="slidenum">
              <a:rPr lang="es-ES" smtClean="0"/>
              <a:t>163</a:t>
            </a:fld>
            <a:endParaRPr lang="es-ES"/>
          </a:p>
        </p:txBody>
      </p:sp>
    </p:spTree>
    <p:extLst>
      <p:ext uri="{BB962C8B-B14F-4D97-AF65-F5344CB8AC3E}">
        <p14:creationId xmlns:p14="http://schemas.microsoft.com/office/powerpoint/2010/main" val="3052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noProof="0" dirty="0"/>
              <a:t>Cheeger</a:t>
            </a:r>
          </a:p>
          <a:p>
            <a:pPr marL="628650" lvl="1" indent="-171450">
              <a:buFont typeface="Arial" panose="020B0604020202020204" pitchFamily="34" charset="0"/>
              <a:buChar char="•"/>
            </a:pPr>
            <a:r>
              <a:rPr lang="en-US" noProof="0" dirty="0"/>
              <a:t>Cheeger measures the </a:t>
            </a:r>
            <a:r>
              <a:rPr lang="en-US" noProof="0" dirty="0" err="1"/>
              <a:t>minimun</a:t>
            </a:r>
            <a:r>
              <a:rPr lang="en-US" noProof="0" dirty="0"/>
              <a:t> set of nodes to disconnect the graph </a:t>
            </a:r>
            <a:r>
              <a:rPr lang="en-US" noProof="0" dirty="0">
                <a:sym typeface="Wingdings" panose="05000000000000000000" pitchFamily="2" charset="2"/>
              </a:rPr>
              <a:t> explain formula</a:t>
            </a:r>
          </a:p>
          <a:p>
            <a:pPr marL="628650" lvl="1" indent="-171450">
              <a:buFont typeface="Arial" panose="020B0604020202020204" pitchFamily="34" charset="0"/>
              <a:buChar char="•"/>
            </a:pPr>
            <a:r>
              <a:rPr lang="en-US" noProof="0" dirty="0">
                <a:sym typeface="Wingdings" panose="05000000000000000000" pitchFamily="2" charset="2"/>
              </a:rPr>
              <a:t>Measures the bottleneck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This problem in NP-hard  spectral gap approximates it (see </a:t>
            </a:r>
            <a:r>
              <a:rPr lang="en-US" sz="1200" dirty="0"/>
              <a:t>How to in FOSR app A.2</a:t>
            </a:r>
            <a:r>
              <a:rPr lang="en-US" noProof="0" dirty="0">
                <a:sym typeface="Wingdings" panose="05000000000000000000" pitchFamily="2" charset="2"/>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a:sym typeface="Wingdings" panose="05000000000000000000" pitchFamily="2" charset="2"/>
              </a:rPr>
              <a:t>Spectral gap and Cheeger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This bound tell us that Cheeger is approximated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Explanation –&gt; think about the eigen as a minimizer of energy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sym typeface="Wingdings" panose="05000000000000000000" pitchFamily="2" charset="2"/>
              </a:rPr>
              <a:t>Write numerator (partial S) in terms of one-hot encoded vector about the community of each node.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noProof="0" dirty="0" err="1">
                <a:sym typeface="Wingdings" panose="05000000000000000000" pitchFamily="2" charset="2"/>
              </a:rPr>
              <a:t>Lovász</a:t>
            </a:r>
            <a:r>
              <a:rPr lang="en-US" b="1" noProof="0" dirty="0">
                <a:sym typeface="Wingdings" panose="05000000000000000000" pitchFamily="2" charset="2"/>
              </a:rPr>
              <a:t> bound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intuition is that graphs with large 𝜆2 ∝ ℎ𝐺 have short CT distances and thus they have better information flow.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higher hg, the lower the </a:t>
            </a:r>
            <a:r>
              <a:rPr lang="en-US" noProof="0" dirty="0" err="1"/>
              <a:t>Rmax</a:t>
            </a:r>
            <a:r>
              <a:rPr lang="en-US" noProof="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The higher the </a:t>
            </a:r>
            <a:r>
              <a:rPr lang="en-US" noProof="0" dirty="0" err="1"/>
              <a:t>bottlenect</a:t>
            </a:r>
            <a:r>
              <a:rPr lang="en-US" noProof="0" dirty="0"/>
              <a:t>, the lower </a:t>
            </a:r>
            <a:r>
              <a:rPr lang="en-US" noProof="0" dirty="0" err="1"/>
              <a:t>Rtot</a:t>
            </a:r>
            <a:r>
              <a:rPr lang="en-US" noProof="0" dirty="0"/>
              <a:t> (expected </a:t>
            </a:r>
            <a:r>
              <a:rPr lang="en-US" noProof="0" dirty="0" err="1"/>
              <a:t>distrance</a:t>
            </a:r>
            <a:r>
              <a:rPr lang="en-US" noProof="0" dirty="0"/>
              <a:t> between 2 nodes)</a:t>
            </a:r>
          </a:p>
          <a:p>
            <a:endParaRPr lang="en-US" noProof="0" dirty="0"/>
          </a:p>
        </p:txBody>
      </p:sp>
      <p:sp>
        <p:nvSpPr>
          <p:cNvPr id="4" name="Slide Number Placeholder 3"/>
          <p:cNvSpPr>
            <a:spLocks noGrp="1"/>
          </p:cNvSpPr>
          <p:nvPr>
            <p:ph type="sldNum" sz="quarter" idx="5"/>
          </p:nvPr>
        </p:nvSpPr>
        <p:spPr/>
        <p:txBody>
          <a:bodyPr/>
          <a:lstStyle/>
          <a:p>
            <a:fld id="{7948B042-4773-4CAD-8BD1-EDA0796F75C6}" type="slidenum">
              <a:rPr lang="es-ES" smtClean="0"/>
              <a:t>164</a:t>
            </a:fld>
            <a:endParaRPr lang="es-ES"/>
          </a:p>
        </p:txBody>
      </p:sp>
    </p:spTree>
    <p:extLst>
      <p:ext uri="{BB962C8B-B14F-4D97-AF65-F5344CB8AC3E}">
        <p14:creationId xmlns:p14="http://schemas.microsoft.com/office/powerpoint/2010/main" val="594027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u="sng" dirty="0"/>
              <a:t>Jacobian</a:t>
            </a:r>
            <a:r>
              <a:rPr lang="en-US" dirty="0"/>
              <a:t>: Influence of features of layer 0 of node u ON the features of node v at layer r. </a:t>
            </a:r>
          </a:p>
          <a:p>
            <a:pPr marL="628650" lvl="1" indent="-171450">
              <a:buFont typeface="Arial" panose="020B0604020202020204" pitchFamily="34" charset="0"/>
              <a:buChar char="•"/>
            </a:pPr>
            <a:r>
              <a:rPr lang="en-US" dirty="0" err="1"/>
              <a:t>pG,K</a:t>
            </a:r>
            <a:r>
              <a:rPr lang="en-US" dirty="0"/>
              <a:t> (</a:t>
            </a:r>
            <a:r>
              <a:rPr lang="en-US" dirty="0" err="1"/>
              <a:t>u|v</a:t>
            </a:r>
            <a:r>
              <a:rPr lang="en-US" dirty="0"/>
              <a:t>) denotes the probability of visiting node v on a length-</a:t>
            </a:r>
            <a:r>
              <a:rPr lang="en-US" dirty="0" err="1"/>
              <a:t>Krandom</a:t>
            </a:r>
            <a:r>
              <a:rPr lang="en-US" dirty="0"/>
              <a:t> walk starting from node u</a:t>
            </a:r>
          </a:p>
          <a:p>
            <a:pPr marL="628650" lvl="1" indent="-171450">
              <a:buFont typeface="Arial" panose="020B0604020202020204" pitchFamily="34" charset="0"/>
              <a:buChar char="•"/>
            </a:pPr>
            <a:r>
              <a:rPr lang="en-US" dirty="0"/>
              <a:t>An important consequence of this, however, is that as K → ∞ the influence of every </a:t>
            </a:r>
            <a:r>
              <a:rPr lang="en-US" dirty="0" err="1"/>
              <a:t>nodea</a:t>
            </a:r>
            <a:r>
              <a:rPr lang="en-US" dirty="0"/>
              <a:t> </a:t>
            </a:r>
            <a:r>
              <a:rPr lang="en-US" dirty="0" err="1"/>
              <a:t>pproaches</a:t>
            </a:r>
            <a:r>
              <a:rPr lang="en-US" dirty="0"/>
              <a:t> the stationary distribution of random walks over the graph, meaning that local neighborhood information is lost</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b="1" i="1" u="sng" dirty="0">
                <a:sym typeface="Wingdings" panose="05000000000000000000" pitchFamily="2" charset="2"/>
              </a:rPr>
              <a:t>J metric</a:t>
            </a:r>
            <a:r>
              <a:rPr lang="en-US" dirty="0">
                <a:sym typeface="Wingdings" panose="05000000000000000000" pitchFamily="2" charset="2"/>
              </a:rPr>
              <a:t>: </a:t>
            </a:r>
            <a:r>
              <a:rPr lang="en-US" b="1" dirty="0">
                <a:sym typeface="Wingdings" panose="05000000000000000000" pitchFamily="2" charset="2"/>
              </a:rPr>
              <a:t>Symmetric Jacobian obstruction</a:t>
            </a:r>
            <a:r>
              <a:rPr lang="en-US" dirty="0">
                <a:sym typeface="Wingdings" panose="05000000000000000000" pitchFamily="2" charset="2"/>
              </a:rPr>
              <a:t>: </a:t>
            </a:r>
          </a:p>
          <a:p>
            <a:pPr marL="628650" lvl="1" indent="-171450">
              <a:buFont typeface="Arial" panose="020B0604020202020204" pitchFamily="34" charset="0"/>
              <a:buChar char="•"/>
            </a:pPr>
            <a:r>
              <a:rPr lang="en-US" dirty="0">
                <a:sym typeface="Wingdings" panose="05000000000000000000" pitchFamily="2" charset="2"/>
              </a:rPr>
              <a:t>Jacobian gives a quantity, but compare with what?  Xu normalize over all nodes BUT more meaningful  self and degree normalization AND symmetric</a:t>
            </a:r>
          </a:p>
          <a:p>
            <a:pPr marL="628650" lvl="1" indent="-171450">
              <a:buFont typeface="Arial" panose="020B0604020202020204" pitchFamily="34" charset="0"/>
              <a:buChar char="•"/>
            </a:pPr>
            <a:r>
              <a:rPr lang="en-US" dirty="0">
                <a:sym typeface="Wingdings" panose="05000000000000000000" pitchFamily="2" charset="2"/>
              </a:rPr>
              <a:t>What is each term?</a:t>
            </a:r>
          </a:p>
          <a:p>
            <a:pPr marL="1085850" lvl="2" indent="-171450">
              <a:buFont typeface="Arial" panose="020B0604020202020204" pitchFamily="34" charset="0"/>
              <a:buChar char="•"/>
            </a:pPr>
            <a:r>
              <a:rPr lang="en-US" dirty="0">
                <a:sym typeface="Wingdings" panose="05000000000000000000" pitchFamily="2" charset="2"/>
              </a:rPr>
              <a:t>difference between the self influence from layer k to layer m AND u-v k-to-m influence.</a:t>
            </a:r>
          </a:p>
          <a:p>
            <a:pPr marL="1085850" lvl="2" indent="-171450">
              <a:buFont typeface="Arial" panose="020B0604020202020204" pitchFamily="34" charset="0"/>
              <a:buChar char="•"/>
            </a:pPr>
            <a:r>
              <a:rPr lang="en-US" dirty="0">
                <a:sym typeface="Wingdings" panose="05000000000000000000" pitchFamily="2" charset="2"/>
              </a:rPr>
              <a:t>Symmetric</a:t>
            </a:r>
          </a:p>
          <a:p>
            <a:pPr marL="628650" lvl="1" indent="-171450">
              <a:buFont typeface="Arial" panose="020B0604020202020204" pitchFamily="34" charset="0"/>
              <a:buChar char="•"/>
            </a:pPr>
            <a:r>
              <a:rPr lang="en-US" b="1" dirty="0">
                <a:sym typeface="Wingdings" panose="05000000000000000000" pitchFamily="2" charset="2"/>
              </a:rPr>
              <a:t>Value intuition. The larger the worse communication.</a:t>
            </a:r>
            <a:endParaRPr lang="en-US" b="1" dirty="0"/>
          </a:p>
          <a:p>
            <a:pPr marL="1085850" lvl="2" indent="-171450">
              <a:buFont typeface="Arial" panose="020B0604020202020204" pitchFamily="34" charset="0"/>
              <a:buChar char="•"/>
            </a:pPr>
            <a:r>
              <a:rPr lang="en-US" dirty="0"/>
              <a:t>J larger if nodes v and u are failing to communicate in the MPNN (self more influential than pairwise)</a:t>
            </a:r>
          </a:p>
          <a:p>
            <a:pPr marL="1085850" lvl="2" indent="-171450">
              <a:buFont typeface="Arial" panose="020B0604020202020204" pitchFamily="34" charset="0"/>
              <a:buChar char="•"/>
            </a:pPr>
            <a:r>
              <a:rPr lang="en-US" dirty="0"/>
              <a:t>J smaller </a:t>
            </a:r>
            <a:r>
              <a:rPr lang="en-US" dirty="0">
                <a:sym typeface="Wingdings" panose="05000000000000000000" pitchFamily="2" charset="2"/>
              </a:rPr>
              <a:t> sensitive to each other information</a:t>
            </a:r>
            <a:br>
              <a:rPr lang="en-US" dirty="0">
                <a:sym typeface="Wingdings" panose="05000000000000000000" pitchFamily="2" charset="2"/>
              </a:rPr>
            </a:br>
            <a:endParaRPr lang="en-US" dirty="0">
              <a:sym typeface="Wingdings" panose="05000000000000000000" pitchFamily="2" charset="2"/>
            </a:endParaRPr>
          </a:p>
          <a:p>
            <a:pPr marL="171450" lvl="0" indent="-171450">
              <a:buFont typeface="Arial" panose="020B0604020202020204" pitchFamily="34" charset="0"/>
              <a:buChar char="•"/>
            </a:pPr>
            <a:r>
              <a:rPr lang="en-US" b="1" i="1" u="sng" dirty="0">
                <a:sym typeface="Wingdings" panose="05000000000000000000" pitchFamily="2" charset="2"/>
              </a:rPr>
              <a:t>O metric</a:t>
            </a:r>
            <a:r>
              <a:rPr lang="en-US" dirty="0">
                <a:sym typeface="Wingdings" panose="05000000000000000000" pitchFamily="2" charset="2"/>
              </a:rPr>
              <a:t>, generalization for up to k-layers</a:t>
            </a:r>
          </a:p>
          <a:p>
            <a:pPr marL="628650" lvl="1" indent="-171450">
              <a:buFont typeface="Arial" panose="020B0604020202020204" pitchFamily="34" charset="0"/>
              <a:buChar char="•"/>
            </a:pPr>
            <a:r>
              <a:rPr lang="en-US" dirty="0">
                <a:sym typeface="Wingdings" panose="05000000000000000000" pitchFamily="2" charset="2"/>
              </a:rPr>
              <a:t>Same: smaller if both are influential and higher if they are not. The higher the worse.</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165</a:t>
            </a:fld>
            <a:endParaRPr lang="es-ES"/>
          </a:p>
        </p:txBody>
      </p:sp>
    </p:spTree>
    <p:extLst>
      <p:ext uri="{BB962C8B-B14F-4D97-AF65-F5344CB8AC3E}">
        <p14:creationId xmlns:p14="http://schemas.microsoft.com/office/powerpoint/2010/main" val="2954722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u="sng" dirty="0"/>
              <a:t>Jacobian</a:t>
            </a:r>
            <a:r>
              <a:rPr lang="en-US" dirty="0"/>
              <a:t>: Influence of features of layer 0 of node u ON the features of node v at layer r. </a:t>
            </a:r>
          </a:p>
          <a:p>
            <a:pPr marL="628650" lvl="1" indent="-171450">
              <a:buFont typeface="Arial" panose="020B0604020202020204" pitchFamily="34" charset="0"/>
              <a:buChar char="•"/>
            </a:pPr>
            <a:r>
              <a:rPr lang="en-US" dirty="0" err="1"/>
              <a:t>pG,K</a:t>
            </a:r>
            <a:r>
              <a:rPr lang="en-US" dirty="0"/>
              <a:t> (</a:t>
            </a:r>
            <a:r>
              <a:rPr lang="en-US" dirty="0" err="1"/>
              <a:t>u|v</a:t>
            </a:r>
            <a:r>
              <a:rPr lang="en-US" dirty="0"/>
              <a:t>) denotes the probability of visiting node v on a length-</a:t>
            </a:r>
            <a:r>
              <a:rPr lang="en-US" dirty="0" err="1"/>
              <a:t>Krandom</a:t>
            </a:r>
            <a:r>
              <a:rPr lang="en-US" dirty="0"/>
              <a:t> walk starting from node u</a:t>
            </a:r>
          </a:p>
          <a:p>
            <a:pPr marL="628650" lvl="1" indent="-171450">
              <a:buFont typeface="Arial" panose="020B0604020202020204" pitchFamily="34" charset="0"/>
              <a:buChar char="•"/>
            </a:pPr>
            <a:r>
              <a:rPr lang="en-US" dirty="0"/>
              <a:t>An important consequence of this, however, is that as K → ∞ the influence of every </a:t>
            </a:r>
            <a:r>
              <a:rPr lang="en-US" dirty="0" err="1"/>
              <a:t>nodea</a:t>
            </a:r>
            <a:r>
              <a:rPr lang="en-US" dirty="0"/>
              <a:t> </a:t>
            </a:r>
            <a:r>
              <a:rPr lang="en-US" dirty="0" err="1"/>
              <a:t>pproaches</a:t>
            </a:r>
            <a:r>
              <a:rPr lang="en-US" dirty="0"/>
              <a:t> the stationary distribution of random walks over the graph, meaning that local neighborhood information is lost</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b="1" i="1" u="sng" dirty="0">
                <a:sym typeface="Wingdings" panose="05000000000000000000" pitchFamily="2" charset="2"/>
              </a:rPr>
              <a:t>J metric</a:t>
            </a:r>
            <a:r>
              <a:rPr lang="en-US" dirty="0">
                <a:sym typeface="Wingdings" panose="05000000000000000000" pitchFamily="2" charset="2"/>
              </a:rPr>
              <a:t>: </a:t>
            </a:r>
            <a:r>
              <a:rPr lang="en-US" b="1" dirty="0">
                <a:sym typeface="Wingdings" panose="05000000000000000000" pitchFamily="2" charset="2"/>
              </a:rPr>
              <a:t>Symmetric Jacobian obstruction</a:t>
            </a:r>
            <a:r>
              <a:rPr lang="en-US" dirty="0">
                <a:sym typeface="Wingdings" panose="05000000000000000000" pitchFamily="2" charset="2"/>
              </a:rPr>
              <a:t>: </a:t>
            </a:r>
          </a:p>
          <a:p>
            <a:pPr marL="628650" lvl="1" indent="-171450">
              <a:buFont typeface="Arial" panose="020B0604020202020204" pitchFamily="34" charset="0"/>
              <a:buChar char="•"/>
            </a:pPr>
            <a:r>
              <a:rPr lang="en-US" dirty="0">
                <a:sym typeface="Wingdings" panose="05000000000000000000" pitchFamily="2" charset="2"/>
              </a:rPr>
              <a:t>Jacobian gives a quantity, but compare with what?  Xu normalize over all nodes BUT more meaningful  self and degree normalization AND symmetric</a:t>
            </a:r>
          </a:p>
          <a:p>
            <a:pPr marL="628650" lvl="1" indent="-171450">
              <a:buFont typeface="Arial" panose="020B0604020202020204" pitchFamily="34" charset="0"/>
              <a:buChar char="•"/>
            </a:pPr>
            <a:r>
              <a:rPr lang="en-US" dirty="0">
                <a:sym typeface="Wingdings" panose="05000000000000000000" pitchFamily="2" charset="2"/>
              </a:rPr>
              <a:t>What is each term?</a:t>
            </a:r>
          </a:p>
          <a:p>
            <a:pPr marL="1085850" lvl="2" indent="-171450">
              <a:buFont typeface="Arial" panose="020B0604020202020204" pitchFamily="34" charset="0"/>
              <a:buChar char="•"/>
            </a:pPr>
            <a:r>
              <a:rPr lang="en-US" dirty="0">
                <a:sym typeface="Wingdings" panose="05000000000000000000" pitchFamily="2" charset="2"/>
              </a:rPr>
              <a:t>difference between the self influence from layer k to layer m AND u-v k-to-m influence.</a:t>
            </a:r>
          </a:p>
          <a:p>
            <a:pPr marL="1085850" lvl="2" indent="-171450">
              <a:buFont typeface="Arial" panose="020B0604020202020204" pitchFamily="34" charset="0"/>
              <a:buChar char="•"/>
            </a:pPr>
            <a:r>
              <a:rPr lang="en-US" dirty="0">
                <a:sym typeface="Wingdings" panose="05000000000000000000" pitchFamily="2" charset="2"/>
              </a:rPr>
              <a:t>Symmetric</a:t>
            </a:r>
          </a:p>
          <a:p>
            <a:pPr marL="628650" lvl="1" indent="-171450">
              <a:buFont typeface="Arial" panose="020B0604020202020204" pitchFamily="34" charset="0"/>
              <a:buChar char="•"/>
            </a:pPr>
            <a:r>
              <a:rPr lang="en-US" b="1" dirty="0">
                <a:sym typeface="Wingdings" panose="05000000000000000000" pitchFamily="2" charset="2"/>
              </a:rPr>
              <a:t>Value intuition. The larger the worse communication.</a:t>
            </a:r>
            <a:endParaRPr lang="en-US" b="1" dirty="0"/>
          </a:p>
          <a:p>
            <a:pPr marL="1085850" lvl="2" indent="-171450">
              <a:buFont typeface="Arial" panose="020B0604020202020204" pitchFamily="34" charset="0"/>
              <a:buChar char="•"/>
            </a:pPr>
            <a:r>
              <a:rPr lang="en-US" dirty="0"/>
              <a:t>J larger if nodes v and u are failing to communicate in the MPNN (self more influential than pairwise)</a:t>
            </a:r>
          </a:p>
          <a:p>
            <a:pPr marL="1085850" lvl="2" indent="-171450">
              <a:buFont typeface="Arial" panose="020B0604020202020204" pitchFamily="34" charset="0"/>
              <a:buChar char="•"/>
            </a:pPr>
            <a:r>
              <a:rPr lang="en-US" dirty="0"/>
              <a:t>J smaller </a:t>
            </a:r>
            <a:r>
              <a:rPr lang="en-US" dirty="0">
                <a:sym typeface="Wingdings" panose="05000000000000000000" pitchFamily="2" charset="2"/>
              </a:rPr>
              <a:t> sensitive to each other information</a:t>
            </a:r>
            <a:br>
              <a:rPr lang="en-US" dirty="0">
                <a:sym typeface="Wingdings" panose="05000000000000000000" pitchFamily="2" charset="2"/>
              </a:rPr>
            </a:br>
            <a:endParaRPr lang="en-US" dirty="0">
              <a:sym typeface="Wingdings" panose="05000000000000000000" pitchFamily="2" charset="2"/>
            </a:endParaRPr>
          </a:p>
          <a:p>
            <a:pPr marL="171450" lvl="0" indent="-171450">
              <a:buFont typeface="Arial" panose="020B0604020202020204" pitchFamily="34" charset="0"/>
              <a:buChar char="•"/>
            </a:pPr>
            <a:r>
              <a:rPr lang="en-US" b="1" i="1" u="sng" dirty="0">
                <a:sym typeface="Wingdings" panose="05000000000000000000" pitchFamily="2" charset="2"/>
              </a:rPr>
              <a:t>O metric</a:t>
            </a:r>
            <a:r>
              <a:rPr lang="en-US" dirty="0">
                <a:sym typeface="Wingdings" panose="05000000000000000000" pitchFamily="2" charset="2"/>
              </a:rPr>
              <a:t>, generalization for up to k-layers</a:t>
            </a:r>
          </a:p>
          <a:p>
            <a:pPr marL="628650" lvl="1" indent="-171450">
              <a:buFont typeface="Arial" panose="020B0604020202020204" pitchFamily="34" charset="0"/>
              <a:buChar char="•"/>
            </a:pPr>
            <a:r>
              <a:rPr lang="en-US" dirty="0">
                <a:sym typeface="Wingdings" panose="05000000000000000000" pitchFamily="2" charset="2"/>
              </a:rPr>
              <a:t>Same: smaller if both are influential and higher if they are not. The higher the worse.</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166</a:t>
            </a:fld>
            <a:endParaRPr lang="es-ES"/>
          </a:p>
        </p:txBody>
      </p:sp>
    </p:spTree>
    <p:extLst>
      <p:ext uri="{BB962C8B-B14F-4D97-AF65-F5344CB8AC3E}">
        <p14:creationId xmlns:p14="http://schemas.microsoft.com/office/powerpoint/2010/main" val="36204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Eigenvectors and eigenvalues</a:t>
            </a:r>
          </a:p>
          <a:p>
            <a:pPr marL="171450" indent="-171450">
              <a:buFont typeface="Arial" panose="020B0604020202020204" pitchFamily="34" charset="0"/>
              <a:buChar char="•"/>
            </a:pPr>
            <a:r>
              <a:rPr lang="en-US" b="0" dirty="0"/>
              <a:t>Laplacian Matrix of the graph: L=D-A or normalized L</a:t>
            </a:r>
          </a:p>
          <a:p>
            <a:pPr marL="171450" indent="-171450">
              <a:buFont typeface="Arial" panose="020B0604020202020204" pitchFamily="34" charset="0"/>
              <a:buChar char="•"/>
            </a:pPr>
            <a:r>
              <a:rPr lang="en-US" b="0" dirty="0"/>
              <a:t>We can see them as a decomposition of the Graph Laplacian</a:t>
            </a:r>
          </a:p>
          <a:p>
            <a:pPr marL="171450" indent="-171450">
              <a:buFont typeface="Arial" panose="020B0604020202020204" pitchFamily="34" charset="0"/>
              <a:buChar char="•"/>
            </a:pPr>
            <a:r>
              <a:rPr lang="en-US" b="0" dirty="0"/>
              <a:t>Symmetric. Positive semidefinite</a:t>
            </a:r>
          </a:p>
        </p:txBody>
      </p:sp>
      <p:sp>
        <p:nvSpPr>
          <p:cNvPr id="4" name="Slide Number Placeholder 3"/>
          <p:cNvSpPr>
            <a:spLocks noGrp="1"/>
          </p:cNvSpPr>
          <p:nvPr>
            <p:ph type="sldNum" sz="quarter" idx="5"/>
          </p:nvPr>
        </p:nvSpPr>
        <p:spPr/>
        <p:txBody>
          <a:bodyPr/>
          <a:lstStyle/>
          <a:p>
            <a:fld id="{7948B042-4773-4CAD-8BD1-EDA0796F75C6}" type="slidenum">
              <a:rPr lang="es-ES" smtClean="0"/>
              <a:t>36</a:t>
            </a:fld>
            <a:endParaRPr lang="es-ES"/>
          </a:p>
        </p:txBody>
      </p:sp>
    </p:spTree>
    <p:extLst>
      <p:ext uri="{BB962C8B-B14F-4D97-AF65-F5344CB8AC3E}">
        <p14:creationId xmlns:p14="http://schemas.microsoft.com/office/powerpoint/2010/main" val="3837077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u="sng" dirty="0"/>
              <a:t>Jacobian</a:t>
            </a:r>
            <a:r>
              <a:rPr lang="en-US" dirty="0"/>
              <a:t>: Influence of features of layer 0 of node u ON the features of node v at layer r. </a:t>
            </a:r>
          </a:p>
          <a:p>
            <a:pPr marL="628650" lvl="1" indent="-171450">
              <a:buFont typeface="Arial" panose="020B0604020202020204" pitchFamily="34" charset="0"/>
              <a:buChar char="•"/>
            </a:pPr>
            <a:r>
              <a:rPr lang="en-US" dirty="0" err="1"/>
              <a:t>pG,K</a:t>
            </a:r>
            <a:r>
              <a:rPr lang="en-US" dirty="0"/>
              <a:t> (</a:t>
            </a:r>
            <a:r>
              <a:rPr lang="en-US" dirty="0" err="1"/>
              <a:t>u|v</a:t>
            </a:r>
            <a:r>
              <a:rPr lang="en-US" dirty="0"/>
              <a:t>) denotes the probability of visiting node v on a length-</a:t>
            </a:r>
            <a:r>
              <a:rPr lang="en-US" dirty="0" err="1"/>
              <a:t>Krandom</a:t>
            </a:r>
            <a:r>
              <a:rPr lang="en-US" dirty="0"/>
              <a:t> walk starting from node u</a:t>
            </a:r>
          </a:p>
          <a:p>
            <a:pPr marL="628650" lvl="1" indent="-171450">
              <a:buFont typeface="Arial" panose="020B0604020202020204" pitchFamily="34" charset="0"/>
              <a:buChar char="•"/>
            </a:pPr>
            <a:r>
              <a:rPr lang="en-US" dirty="0"/>
              <a:t>An important consequence of this, however, is that as K → ∞ the influence of every </a:t>
            </a:r>
            <a:r>
              <a:rPr lang="en-US" dirty="0" err="1"/>
              <a:t>nodea</a:t>
            </a:r>
            <a:r>
              <a:rPr lang="en-US" dirty="0"/>
              <a:t> </a:t>
            </a:r>
            <a:r>
              <a:rPr lang="en-US" dirty="0" err="1"/>
              <a:t>pproaches</a:t>
            </a:r>
            <a:r>
              <a:rPr lang="en-US" dirty="0"/>
              <a:t> the stationary distribution of random walks over the graph, meaning that local neighborhood information is lost</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b="1" i="1" u="sng" dirty="0">
                <a:sym typeface="Wingdings" panose="05000000000000000000" pitchFamily="2" charset="2"/>
              </a:rPr>
              <a:t>J metric</a:t>
            </a:r>
            <a:r>
              <a:rPr lang="en-US" dirty="0">
                <a:sym typeface="Wingdings" panose="05000000000000000000" pitchFamily="2" charset="2"/>
              </a:rPr>
              <a:t>: </a:t>
            </a:r>
            <a:r>
              <a:rPr lang="en-US" b="1" dirty="0">
                <a:sym typeface="Wingdings" panose="05000000000000000000" pitchFamily="2" charset="2"/>
              </a:rPr>
              <a:t>Symmetric Jacobian obstruction</a:t>
            </a:r>
            <a:r>
              <a:rPr lang="en-US" dirty="0">
                <a:sym typeface="Wingdings" panose="05000000000000000000" pitchFamily="2" charset="2"/>
              </a:rPr>
              <a:t>: </a:t>
            </a:r>
          </a:p>
          <a:p>
            <a:pPr marL="628650" lvl="1" indent="-171450">
              <a:buFont typeface="Arial" panose="020B0604020202020204" pitchFamily="34" charset="0"/>
              <a:buChar char="•"/>
            </a:pPr>
            <a:r>
              <a:rPr lang="en-US" dirty="0">
                <a:sym typeface="Wingdings" panose="05000000000000000000" pitchFamily="2" charset="2"/>
              </a:rPr>
              <a:t>Jacobian gives a quantity, but compare with what?  Xu normalize over all nodes BUT more meaningful  self and degree normalization AND symmetric</a:t>
            </a:r>
          </a:p>
          <a:p>
            <a:pPr marL="628650" lvl="1" indent="-171450">
              <a:buFont typeface="Arial" panose="020B0604020202020204" pitchFamily="34" charset="0"/>
              <a:buChar char="•"/>
            </a:pPr>
            <a:r>
              <a:rPr lang="en-US" dirty="0">
                <a:sym typeface="Wingdings" panose="05000000000000000000" pitchFamily="2" charset="2"/>
              </a:rPr>
              <a:t>What is each term?</a:t>
            </a:r>
          </a:p>
          <a:p>
            <a:pPr marL="1085850" lvl="2" indent="-171450">
              <a:buFont typeface="Arial" panose="020B0604020202020204" pitchFamily="34" charset="0"/>
              <a:buChar char="•"/>
            </a:pPr>
            <a:r>
              <a:rPr lang="en-US" dirty="0">
                <a:sym typeface="Wingdings" panose="05000000000000000000" pitchFamily="2" charset="2"/>
              </a:rPr>
              <a:t>difference between the self influence from layer k to layer m AND u-v k-to-m influence.</a:t>
            </a:r>
          </a:p>
          <a:p>
            <a:pPr marL="1085850" lvl="2" indent="-171450">
              <a:buFont typeface="Arial" panose="020B0604020202020204" pitchFamily="34" charset="0"/>
              <a:buChar char="•"/>
            </a:pPr>
            <a:r>
              <a:rPr lang="en-US" dirty="0">
                <a:sym typeface="Wingdings" panose="05000000000000000000" pitchFamily="2" charset="2"/>
              </a:rPr>
              <a:t>Symmetric</a:t>
            </a:r>
          </a:p>
          <a:p>
            <a:pPr marL="628650" lvl="1" indent="-171450">
              <a:buFont typeface="Arial" panose="020B0604020202020204" pitchFamily="34" charset="0"/>
              <a:buChar char="•"/>
            </a:pPr>
            <a:r>
              <a:rPr lang="en-US" b="1" dirty="0">
                <a:sym typeface="Wingdings" panose="05000000000000000000" pitchFamily="2" charset="2"/>
              </a:rPr>
              <a:t>Value intuition. The larger the worse communication.</a:t>
            </a:r>
            <a:endParaRPr lang="en-US" b="1" dirty="0"/>
          </a:p>
          <a:p>
            <a:pPr marL="1085850" lvl="2" indent="-171450">
              <a:buFont typeface="Arial" panose="020B0604020202020204" pitchFamily="34" charset="0"/>
              <a:buChar char="•"/>
            </a:pPr>
            <a:r>
              <a:rPr lang="en-US" dirty="0"/>
              <a:t>J larger if nodes v and u are failing to communicate in the MPNN (self more influential than pairwise)</a:t>
            </a:r>
          </a:p>
          <a:p>
            <a:pPr marL="1085850" lvl="2" indent="-171450">
              <a:buFont typeface="Arial" panose="020B0604020202020204" pitchFamily="34" charset="0"/>
              <a:buChar char="•"/>
            </a:pPr>
            <a:r>
              <a:rPr lang="en-US" dirty="0"/>
              <a:t>J smaller </a:t>
            </a:r>
            <a:r>
              <a:rPr lang="en-US" dirty="0">
                <a:sym typeface="Wingdings" panose="05000000000000000000" pitchFamily="2" charset="2"/>
              </a:rPr>
              <a:t> sensitive to each other information</a:t>
            </a:r>
            <a:br>
              <a:rPr lang="en-US" dirty="0">
                <a:sym typeface="Wingdings" panose="05000000000000000000" pitchFamily="2" charset="2"/>
              </a:rPr>
            </a:br>
            <a:endParaRPr lang="en-US" dirty="0">
              <a:sym typeface="Wingdings" panose="05000000000000000000" pitchFamily="2" charset="2"/>
            </a:endParaRPr>
          </a:p>
          <a:p>
            <a:pPr marL="171450" lvl="0" indent="-171450">
              <a:buFont typeface="Arial" panose="020B0604020202020204" pitchFamily="34" charset="0"/>
              <a:buChar char="•"/>
            </a:pPr>
            <a:r>
              <a:rPr lang="en-US" b="1" i="1" u="sng" dirty="0">
                <a:sym typeface="Wingdings" panose="05000000000000000000" pitchFamily="2" charset="2"/>
              </a:rPr>
              <a:t>O metric</a:t>
            </a:r>
            <a:r>
              <a:rPr lang="en-US" dirty="0">
                <a:sym typeface="Wingdings" panose="05000000000000000000" pitchFamily="2" charset="2"/>
              </a:rPr>
              <a:t>, generalization for up to k-layers</a:t>
            </a:r>
          </a:p>
          <a:p>
            <a:pPr marL="628650" lvl="1" indent="-171450">
              <a:buFont typeface="Arial" panose="020B0604020202020204" pitchFamily="34" charset="0"/>
              <a:buChar char="•"/>
            </a:pPr>
            <a:r>
              <a:rPr lang="en-US" dirty="0">
                <a:sym typeface="Wingdings" panose="05000000000000000000" pitchFamily="2" charset="2"/>
              </a:rPr>
              <a:t>Same: smaller if both are influential and higher if they are not. The higher the worse.</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167</a:t>
            </a:fld>
            <a:endParaRPr lang="es-ES"/>
          </a:p>
        </p:txBody>
      </p:sp>
    </p:spTree>
    <p:extLst>
      <p:ext uri="{BB962C8B-B14F-4D97-AF65-F5344CB8AC3E}">
        <p14:creationId xmlns:p14="http://schemas.microsoft.com/office/powerpoint/2010/main" val="2555390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u="sng" dirty="0"/>
              <a:t>Jacobian</a:t>
            </a:r>
            <a:r>
              <a:rPr lang="en-US" dirty="0"/>
              <a:t>: Influence of features of layer 0 of node u ON the features of node v at layer r. </a:t>
            </a:r>
          </a:p>
          <a:p>
            <a:pPr marL="628650" lvl="1" indent="-171450">
              <a:buFont typeface="Arial" panose="020B0604020202020204" pitchFamily="34" charset="0"/>
              <a:buChar char="•"/>
            </a:pPr>
            <a:r>
              <a:rPr lang="en-US" dirty="0" err="1"/>
              <a:t>pG,K</a:t>
            </a:r>
            <a:r>
              <a:rPr lang="en-US" dirty="0"/>
              <a:t> (</a:t>
            </a:r>
            <a:r>
              <a:rPr lang="en-US" dirty="0" err="1"/>
              <a:t>u|v</a:t>
            </a:r>
            <a:r>
              <a:rPr lang="en-US" dirty="0"/>
              <a:t>) denotes the probability of visiting node v on a length-</a:t>
            </a:r>
            <a:r>
              <a:rPr lang="en-US" dirty="0" err="1"/>
              <a:t>Krandom</a:t>
            </a:r>
            <a:r>
              <a:rPr lang="en-US" dirty="0"/>
              <a:t> walk starting from node u</a:t>
            </a:r>
          </a:p>
          <a:p>
            <a:pPr marL="628650" lvl="1" indent="-171450">
              <a:buFont typeface="Arial" panose="020B0604020202020204" pitchFamily="34" charset="0"/>
              <a:buChar char="•"/>
            </a:pPr>
            <a:r>
              <a:rPr lang="en-US" dirty="0"/>
              <a:t>An important consequence of this, however, is that as K → ∞ the influence of every </a:t>
            </a:r>
            <a:r>
              <a:rPr lang="en-US" dirty="0" err="1"/>
              <a:t>nodea</a:t>
            </a:r>
            <a:r>
              <a:rPr lang="en-US" dirty="0"/>
              <a:t> </a:t>
            </a:r>
            <a:r>
              <a:rPr lang="en-US" dirty="0" err="1"/>
              <a:t>pproaches</a:t>
            </a:r>
            <a:r>
              <a:rPr lang="en-US" dirty="0"/>
              <a:t> the stationary distribution of random walks over the graph, meaning that local neighborhood information is lost</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b="1" i="1" u="sng" dirty="0">
                <a:sym typeface="Wingdings" panose="05000000000000000000" pitchFamily="2" charset="2"/>
              </a:rPr>
              <a:t>J metric</a:t>
            </a:r>
            <a:r>
              <a:rPr lang="en-US" dirty="0">
                <a:sym typeface="Wingdings" panose="05000000000000000000" pitchFamily="2" charset="2"/>
              </a:rPr>
              <a:t>: </a:t>
            </a:r>
            <a:r>
              <a:rPr lang="en-US" b="1" dirty="0">
                <a:sym typeface="Wingdings" panose="05000000000000000000" pitchFamily="2" charset="2"/>
              </a:rPr>
              <a:t>Symmetric Jacobian obstruction</a:t>
            </a:r>
            <a:r>
              <a:rPr lang="en-US" dirty="0">
                <a:sym typeface="Wingdings" panose="05000000000000000000" pitchFamily="2" charset="2"/>
              </a:rPr>
              <a:t>: </a:t>
            </a:r>
          </a:p>
          <a:p>
            <a:pPr marL="628650" lvl="1" indent="-171450">
              <a:buFont typeface="Arial" panose="020B0604020202020204" pitchFamily="34" charset="0"/>
              <a:buChar char="•"/>
            </a:pPr>
            <a:r>
              <a:rPr lang="en-US" dirty="0">
                <a:sym typeface="Wingdings" panose="05000000000000000000" pitchFamily="2" charset="2"/>
              </a:rPr>
              <a:t>Jacobian gives a quantity, but compare with what?  Xu normalize over all nodes BUT more meaningful  self and degree normalization AND symmetric</a:t>
            </a:r>
          </a:p>
          <a:p>
            <a:pPr marL="628650" lvl="1" indent="-171450">
              <a:buFont typeface="Arial" panose="020B0604020202020204" pitchFamily="34" charset="0"/>
              <a:buChar char="•"/>
            </a:pPr>
            <a:r>
              <a:rPr lang="en-US" dirty="0">
                <a:sym typeface="Wingdings" panose="05000000000000000000" pitchFamily="2" charset="2"/>
              </a:rPr>
              <a:t>What is each term?</a:t>
            </a:r>
          </a:p>
          <a:p>
            <a:pPr marL="1085850" lvl="2" indent="-171450">
              <a:buFont typeface="Arial" panose="020B0604020202020204" pitchFamily="34" charset="0"/>
              <a:buChar char="•"/>
            </a:pPr>
            <a:r>
              <a:rPr lang="en-US" dirty="0">
                <a:sym typeface="Wingdings" panose="05000000000000000000" pitchFamily="2" charset="2"/>
              </a:rPr>
              <a:t>difference between the self influence from layer k to layer m AND u-v k-to-m influence.</a:t>
            </a:r>
          </a:p>
          <a:p>
            <a:pPr marL="1085850" lvl="2" indent="-171450">
              <a:buFont typeface="Arial" panose="020B0604020202020204" pitchFamily="34" charset="0"/>
              <a:buChar char="•"/>
            </a:pPr>
            <a:r>
              <a:rPr lang="en-US" dirty="0">
                <a:sym typeface="Wingdings" panose="05000000000000000000" pitchFamily="2" charset="2"/>
              </a:rPr>
              <a:t>Symmetric</a:t>
            </a:r>
          </a:p>
          <a:p>
            <a:pPr marL="628650" lvl="1" indent="-171450">
              <a:buFont typeface="Arial" panose="020B0604020202020204" pitchFamily="34" charset="0"/>
              <a:buChar char="•"/>
            </a:pPr>
            <a:r>
              <a:rPr lang="en-US" b="1" dirty="0">
                <a:sym typeface="Wingdings" panose="05000000000000000000" pitchFamily="2" charset="2"/>
              </a:rPr>
              <a:t>Value intuition. The larger the worse communication.</a:t>
            </a:r>
            <a:endParaRPr lang="en-US" b="1" dirty="0"/>
          </a:p>
          <a:p>
            <a:pPr marL="1085850" lvl="2" indent="-171450">
              <a:buFont typeface="Arial" panose="020B0604020202020204" pitchFamily="34" charset="0"/>
              <a:buChar char="•"/>
            </a:pPr>
            <a:r>
              <a:rPr lang="en-US" dirty="0"/>
              <a:t>J larger if nodes v and u are failing to communicate in the MPNN (self more influential than pairwise)</a:t>
            </a:r>
          </a:p>
          <a:p>
            <a:pPr marL="1085850" lvl="2" indent="-171450">
              <a:buFont typeface="Arial" panose="020B0604020202020204" pitchFamily="34" charset="0"/>
              <a:buChar char="•"/>
            </a:pPr>
            <a:r>
              <a:rPr lang="en-US" dirty="0"/>
              <a:t>J smaller </a:t>
            </a:r>
            <a:r>
              <a:rPr lang="en-US" dirty="0">
                <a:sym typeface="Wingdings" panose="05000000000000000000" pitchFamily="2" charset="2"/>
              </a:rPr>
              <a:t> sensitive to each other information</a:t>
            </a:r>
            <a:br>
              <a:rPr lang="en-US" dirty="0">
                <a:sym typeface="Wingdings" panose="05000000000000000000" pitchFamily="2" charset="2"/>
              </a:rPr>
            </a:br>
            <a:endParaRPr lang="en-US" dirty="0">
              <a:sym typeface="Wingdings" panose="05000000000000000000" pitchFamily="2" charset="2"/>
            </a:endParaRPr>
          </a:p>
          <a:p>
            <a:pPr marL="171450" lvl="0" indent="-171450">
              <a:buFont typeface="Arial" panose="020B0604020202020204" pitchFamily="34" charset="0"/>
              <a:buChar char="•"/>
            </a:pPr>
            <a:r>
              <a:rPr lang="en-US" b="1" i="1" u="sng" dirty="0">
                <a:sym typeface="Wingdings" panose="05000000000000000000" pitchFamily="2" charset="2"/>
              </a:rPr>
              <a:t>O metric</a:t>
            </a:r>
            <a:r>
              <a:rPr lang="en-US" dirty="0">
                <a:sym typeface="Wingdings" panose="05000000000000000000" pitchFamily="2" charset="2"/>
              </a:rPr>
              <a:t>, generalization for up to k-layers</a:t>
            </a:r>
          </a:p>
          <a:p>
            <a:pPr marL="628650" lvl="1" indent="-171450">
              <a:buFont typeface="Arial" panose="020B0604020202020204" pitchFamily="34" charset="0"/>
              <a:buChar char="•"/>
            </a:pPr>
            <a:r>
              <a:rPr lang="en-US" dirty="0">
                <a:sym typeface="Wingdings" panose="05000000000000000000" pitchFamily="2" charset="2"/>
              </a:rPr>
              <a:t>Same: smaller if both are influential and higher if they are not. The higher the worse.</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168</a:t>
            </a:fld>
            <a:endParaRPr lang="es-ES"/>
          </a:p>
        </p:txBody>
      </p:sp>
    </p:spTree>
    <p:extLst>
      <p:ext uri="{BB962C8B-B14F-4D97-AF65-F5344CB8AC3E}">
        <p14:creationId xmlns:p14="http://schemas.microsoft.com/office/powerpoint/2010/main" val="1951382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u="sng" dirty="0"/>
              <a:t>Jacobian</a:t>
            </a:r>
            <a:r>
              <a:rPr lang="en-US" dirty="0"/>
              <a:t>: Influence of features of layer 0 of node u ON the features of node v at layer r. </a:t>
            </a:r>
          </a:p>
          <a:p>
            <a:pPr marL="628650" lvl="1" indent="-171450">
              <a:buFont typeface="Arial" panose="020B0604020202020204" pitchFamily="34" charset="0"/>
              <a:buChar char="•"/>
            </a:pPr>
            <a:r>
              <a:rPr lang="en-US" dirty="0" err="1"/>
              <a:t>pG,K</a:t>
            </a:r>
            <a:r>
              <a:rPr lang="en-US" dirty="0"/>
              <a:t> (</a:t>
            </a:r>
            <a:r>
              <a:rPr lang="en-US" dirty="0" err="1"/>
              <a:t>u|v</a:t>
            </a:r>
            <a:r>
              <a:rPr lang="en-US" dirty="0"/>
              <a:t>) denotes the probability of visiting node v on a length-</a:t>
            </a:r>
            <a:r>
              <a:rPr lang="en-US" dirty="0" err="1"/>
              <a:t>Krandom</a:t>
            </a:r>
            <a:r>
              <a:rPr lang="en-US" dirty="0"/>
              <a:t> walk starting from node u</a:t>
            </a:r>
          </a:p>
          <a:p>
            <a:pPr marL="628650" lvl="1" indent="-171450">
              <a:buFont typeface="Arial" panose="020B0604020202020204" pitchFamily="34" charset="0"/>
              <a:buChar char="•"/>
            </a:pPr>
            <a:r>
              <a:rPr lang="en-US" dirty="0"/>
              <a:t>An important consequence of this, however, is that as K → ∞ the influence of every </a:t>
            </a:r>
            <a:r>
              <a:rPr lang="en-US" dirty="0" err="1"/>
              <a:t>nodea</a:t>
            </a:r>
            <a:r>
              <a:rPr lang="en-US" dirty="0"/>
              <a:t> </a:t>
            </a:r>
            <a:r>
              <a:rPr lang="en-US" dirty="0" err="1"/>
              <a:t>pproaches</a:t>
            </a:r>
            <a:r>
              <a:rPr lang="en-US" dirty="0"/>
              <a:t> the stationary distribution of random walks over the graph, meaning that local neighborhood information is lost</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b="1" i="1" u="sng" dirty="0">
                <a:sym typeface="Wingdings" panose="05000000000000000000" pitchFamily="2" charset="2"/>
              </a:rPr>
              <a:t>J metric</a:t>
            </a:r>
            <a:r>
              <a:rPr lang="en-US" dirty="0">
                <a:sym typeface="Wingdings" panose="05000000000000000000" pitchFamily="2" charset="2"/>
              </a:rPr>
              <a:t>: </a:t>
            </a:r>
            <a:r>
              <a:rPr lang="en-US" b="1" dirty="0">
                <a:sym typeface="Wingdings" panose="05000000000000000000" pitchFamily="2" charset="2"/>
              </a:rPr>
              <a:t>Symmetric Jacobian obstruction</a:t>
            </a:r>
            <a:r>
              <a:rPr lang="en-US" dirty="0">
                <a:sym typeface="Wingdings" panose="05000000000000000000" pitchFamily="2" charset="2"/>
              </a:rPr>
              <a:t>: </a:t>
            </a:r>
          </a:p>
          <a:p>
            <a:pPr marL="628650" lvl="1" indent="-171450">
              <a:buFont typeface="Arial" panose="020B0604020202020204" pitchFamily="34" charset="0"/>
              <a:buChar char="•"/>
            </a:pPr>
            <a:r>
              <a:rPr lang="en-US" dirty="0">
                <a:sym typeface="Wingdings" panose="05000000000000000000" pitchFamily="2" charset="2"/>
              </a:rPr>
              <a:t>Jacobian gives a quantity, but compare with what?  Xu normalize over all nodes BUT more meaningful  self and degree normalization AND symmetric</a:t>
            </a:r>
          </a:p>
          <a:p>
            <a:pPr marL="628650" lvl="1" indent="-171450">
              <a:buFont typeface="Arial" panose="020B0604020202020204" pitchFamily="34" charset="0"/>
              <a:buChar char="•"/>
            </a:pPr>
            <a:r>
              <a:rPr lang="en-US" dirty="0">
                <a:sym typeface="Wingdings" panose="05000000000000000000" pitchFamily="2" charset="2"/>
              </a:rPr>
              <a:t>What is each term?</a:t>
            </a:r>
          </a:p>
          <a:p>
            <a:pPr marL="1085850" lvl="2" indent="-171450">
              <a:buFont typeface="Arial" panose="020B0604020202020204" pitchFamily="34" charset="0"/>
              <a:buChar char="•"/>
            </a:pPr>
            <a:r>
              <a:rPr lang="en-US" dirty="0">
                <a:sym typeface="Wingdings" panose="05000000000000000000" pitchFamily="2" charset="2"/>
              </a:rPr>
              <a:t>difference between the self influence from layer k to layer m AND u-v k-to-m influence.</a:t>
            </a:r>
          </a:p>
          <a:p>
            <a:pPr marL="1085850" lvl="2" indent="-171450">
              <a:buFont typeface="Arial" panose="020B0604020202020204" pitchFamily="34" charset="0"/>
              <a:buChar char="•"/>
            </a:pPr>
            <a:r>
              <a:rPr lang="en-US" dirty="0">
                <a:sym typeface="Wingdings" panose="05000000000000000000" pitchFamily="2" charset="2"/>
              </a:rPr>
              <a:t>Symmetric</a:t>
            </a:r>
          </a:p>
          <a:p>
            <a:pPr marL="628650" lvl="1" indent="-171450">
              <a:buFont typeface="Arial" panose="020B0604020202020204" pitchFamily="34" charset="0"/>
              <a:buChar char="•"/>
            </a:pPr>
            <a:r>
              <a:rPr lang="en-US" b="1" dirty="0">
                <a:sym typeface="Wingdings" panose="05000000000000000000" pitchFamily="2" charset="2"/>
              </a:rPr>
              <a:t>Value intuition. The larger the worse communication.</a:t>
            </a:r>
            <a:endParaRPr lang="en-US" b="1" dirty="0"/>
          </a:p>
          <a:p>
            <a:pPr marL="1085850" lvl="2" indent="-171450">
              <a:buFont typeface="Arial" panose="020B0604020202020204" pitchFamily="34" charset="0"/>
              <a:buChar char="•"/>
            </a:pPr>
            <a:r>
              <a:rPr lang="en-US" dirty="0"/>
              <a:t>J larger if nodes v and u are failing to communicate in the MPNN (self more influential than pairwise)</a:t>
            </a:r>
          </a:p>
          <a:p>
            <a:pPr marL="1085850" lvl="2" indent="-171450">
              <a:buFont typeface="Arial" panose="020B0604020202020204" pitchFamily="34" charset="0"/>
              <a:buChar char="•"/>
            </a:pPr>
            <a:r>
              <a:rPr lang="en-US" dirty="0"/>
              <a:t>J smaller </a:t>
            </a:r>
            <a:r>
              <a:rPr lang="en-US" dirty="0">
                <a:sym typeface="Wingdings" panose="05000000000000000000" pitchFamily="2" charset="2"/>
              </a:rPr>
              <a:t> sensitive to each other information</a:t>
            </a:r>
            <a:br>
              <a:rPr lang="en-US" dirty="0">
                <a:sym typeface="Wingdings" panose="05000000000000000000" pitchFamily="2" charset="2"/>
              </a:rPr>
            </a:br>
            <a:endParaRPr lang="en-US" dirty="0">
              <a:sym typeface="Wingdings" panose="05000000000000000000" pitchFamily="2" charset="2"/>
            </a:endParaRPr>
          </a:p>
          <a:p>
            <a:pPr marL="171450" lvl="0" indent="-171450">
              <a:buFont typeface="Arial" panose="020B0604020202020204" pitchFamily="34" charset="0"/>
              <a:buChar char="•"/>
            </a:pPr>
            <a:r>
              <a:rPr lang="en-US" b="1" i="1" u="sng" dirty="0">
                <a:sym typeface="Wingdings" panose="05000000000000000000" pitchFamily="2" charset="2"/>
              </a:rPr>
              <a:t>O metric</a:t>
            </a:r>
            <a:r>
              <a:rPr lang="en-US" dirty="0">
                <a:sym typeface="Wingdings" panose="05000000000000000000" pitchFamily="2" charset="2"/>
              </a:rPr>
              <a:t>, generalization for up to k-layers</a:t>
            </a:r>
          </a:p>
          <a:p>
            <a:pPr marL="628650" lvl="1" indent="-171450">
              <a:buFont typeface="Arial" panose="020B0604020202020204" pitchFamily="34" charset="0"/>
              <a:buChar char="•"/>
            </a:pPr>
            <a:r>
              <a:rPr lang="en-US" dirty="0">
                <a:sym typeface="Wingdings" panose="05000000000000000000" pitchFamily="2" charset="2"/>
              </a:rPr>
              <a:t>Same: smaller if both are influential and higher if they are not. The higher the worse.</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169</a:t>
            </a:fld>
            <a:endParaRPr lang="es-ES"/>
          </a:p>
        </p:txBody>
      </p:sp>
    </p:spTree>
    <p:extLst>
      <p:ext uri="{BB962C8B-B14F-4D97-AF65-F5344CB8AC3E}">
        <p14:creationId xmlns:p14="http://schemas.microsoft.com/office/powerpoint/2010/main" val="32314429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u="sng" dirty="0"/>
              <a:t>Jacobian</a:t>
            </a:r>
            <a:r>
              <a:rPr lang="en-US" dirty="0"/>
              <a:t>: Influence of features of layer 0 of node u ON the features of node v at layer r. </a:t>
            </a:r>
          </a:p>
          <a:p>
            <a:pPr marL="628650" lvl="1" indent="-171450">
              <a:buFont typeface="Arial" panose="020B0604020202020204" pitchFamily="34" charset="0"/>
              <a:buChar char="•"/>
            </a:pPr>
            <a:r>
              <a:rPr lang="en-US" dirty="0" err="1"/>
              <a:t>pG,K</a:t>
            </a:r>
            <a:r>
              <a:rPr lang="en-US" dirty="0"/>
              <a:t> (</a:t>
            </a:r>
            <a:r>
              <a:rPr lang="en-US" dirty="0" err="1"/>
              <a:t>u|v</a:t>
            </a:r>
            <a:r>
              <a:rPr lang="en-US" dirty="0"/>
              <a:t>) denotes the probability of visiting node v on a length-</a:t>
            </a:r>
            <a:r>
              <a:rPr lang="en-US" dirty="0" err="1"/>
              <a:t>Krandom</a:t>
            </a:r>
            <a:r>
              <a:rPr lang="en-US" dirty="0"/>
              <a:t> walk starting from node u</a:t>
            </a:r>
          </a:p>
          <a:p>
            <a:pPr marL="628650" lvl="1" indent="-171450">
              <a:buFont typeface="Arial" panose="020B0604020202020204" pitchFamily="34" charset="0"/>
              <a:buChar char="•"/>
            </a:pPr>
            <a:r>
              <a:rPr lang="en-US" dirty="0"/>
              <a:t>An important consequence of this, however, is that as K → ∞ the influence of every </a:t>
            </a:r>
            <a:r>
              <a:rPr lang="en-US" dirty="0" err="1"/>
              <a:t>nodea</a:t>
            </a:r>
            <a:r>
              <a:rPr lang="en-US" dirty="0"/>
              <a:t> </a:t>
            </a:r>
            <a:r>
              <a:rPr lang="en-US" dirty="0" err="1"/>
              <a:t>pproaches</a:t>
            </a:r>
            <a:r>
              <a:rPr lang="en-US" dirty="0"/>
              <a:t> the stationary distribution of random walks over the graph, meaning that local neighborhood information is lost</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b="1" i="1" u="sng" dirty="0">
                <a:sym typeface="Wingdings" panose="05000000000000000000" pitchFamily="2" charset="2"/>
              </a:rPr>
              <a:t>J metric</a:t>
            </a:r>
            <a:r>
              <a:rPr lang="en-US" dirty="0">
                <a:sym typeface="Wingdings" panose="05000000000000000000" pitchFamily="2" charset="2"/>
              </a:rPr>
              <a:t>: </a:t>
            </a:r>
            <a:r>
              <a:rPr lang="en-US" b="1" dirty="0">
                <a:sym typeface="Wingdings" panose="05000000000000000000" pitchFamily="2" charset="2"/>
              </a:rPr>
              <a:t>Symmetric Jacobian obstruction</a:t>
            </a:r>
            <a:r>
              <a:rPr lang="en-US" dirty="0">
                <a:sym typeface="Wingdings" panose="05000000000000000000" pitchFamily="2" charset="2"/>
              </a:rPr>
              <a:t>: </a:t>
            </a:r>
          </a:p>
          <a:p>
            <a:pPr marL="628650" lvl="1" indent="-171450">
              <a:buFont typeface="Arial" panose="020B0604020202020204" pitchFamily="34" charset="0"/>
              <a:buChar char="•"/>
            </a:pPr>
            <a:r>
              <a:rPr lang="en-US" dirty="0">
                <a:sym typeface="Wingdings" panose="05000000000000000000" pitchFamily="2" charset="2"/>
              </a:rPr>
              <a:t>Jacobian gives a quantity, but compare with what?  Xu normalize over all nodes BUT more meaningful  self and degree normalization AND symmetric</a:t>
            </a:r>
          </a:p>
          <a:p>
            <a:pPr marL="628650" lvl="1" indent="-171450">
              <a:buFont typeface="Arial" panose="020B0604020202020204" pitchFamily="34" charset="0"/>
              <a:buChar char="•"/>
            </a:pPr>
            <a:r>
              <a:rPr lang="en-US" dirty="0">
                <a:sym typeface="Wingdings" panose="05000000000000000000" pitchFamily="2" charset="2"/>
              </a:rPr>
              <a:t>What is each term?</a:t>
            </a:r>
          </a:p>
          <a:p>
            <a:pPr marL="1085850" lvl="2" indent="-171450">
              <a:buFont typeface="Arial" panose="020B0604020202020204" pitchFamily="34" charset="0"/>
              <a:buChar char="•"/>
            </a:pPr>
            <a:r>
              <a:rPr lang="en-US" dirty="0">
                <a:sym typeface="Wingdings" panose="05000000000000000000" pitchFamily="2" charset="2"/>
              </a:rPr>
              <a:t>difference between the self influence from layer k to layer m AND u-v k-to-m influence.</a:t>
            </a:r>
          </a:p>
          <a:p>
            <a:pPr marL="1085850" lvl="2" indent="-171450">
              <a:buFont typeface="Arial" panose="020B0604020202020204" pitchFamily="34" charset="0"/>
              <a:buChar char="•"/>
            </a:pPr>
            <a:r>
              <a:rPr lang="en-US" dirty="0">
                <a:sym typeface="Wingdings" panose="05000000000000000000" pitchFamily="2" charset="2"/>
              </a:rPr>
              <a:t>Symmetric</a:t>
            </a:r>
          </a:p>
          <a:p>
            <a:pPr marL="628650" lvl="1" indent="-171450">
              <a:buFont typeface="Arial" panose="020B0604020202020204" pitchFamily="34" charset="0"/>
              <a:buChar char="•"/>
            </a:pPr>
            <a:r>
              <a:rPr lang="en-US" b="1" dirty="0">
                <a:sym typeface="Wingdings" panose="05000000000000000000" pitchFamily="2" charset="2"/>
              </a:rPr>
              <a:t>Value intuition. The larger the worse communication.</a:t>
            </a:r>
            <a:endParaRPr lang="en-US" b="1" dirty="0"/>
          </a:p>
          <a:p>
            <a:pPr marL="1085850" lvl="2" indent="-171450">
              <a:buFont typeface="Arial" panose="020B0604020202020204" pitchFamily="34" charset="0"/>
              <a:buChar char="•"/>
            </a:pPr>
            <a:r>
              <a:rPr lang="en-US" dirty="0"/>
              <a:t>J larger if nodes v and u are failing to communicate in the MPNN (self more influential than pairwise)</a:t>
            </a:r>
          </a:p>
          <a:p>
            <a:pPr marL="1085850" lvl="2" indent="-171450">
              <a:buFont typeface="Arial" panose="020B0604020202020204" pitchFamily="34" charset="0"/>
              <a:buChar char="•"/>
            </a:pPr>
            <a:r>
              <a:rPr lang="en-US" dirty="0"/>
              <a:t>J smaller </a:t>
            </a:r>
            <a:r>
              <a:rPr lang="en-US" dirty="0">
                <a:sym typeface="Wingdings" panose="05000000000000000000" pitchFamily="2" charset="2"/>
              </a:rPr>
              <a:t> sensitive to each other information</a:t>
            </a:r>
            <a:br>
              <a:rPr lang="en-US" dirty="0">
                <a:sym typeface="Wingdings" panose="05000000000000000000" pitchFamily="2" charset="2"/>
              </a:rPr>
            </a:br>
            <a:endParaRPr lang="en-US" dirty="0">
              <a:sym typeface="Wingdings" panose="05000000000000000000" pitchFamily="2" charset="2"/>
            </a:endParaRPr>
          </a:p>
          <a:p>
            <a:pPr marL="171450" lvl="0" indent="-171450">
              <a:buFont typeface="Arial" panose="020B0604020202020204" pitchFamily="34" charset="0"/>
              <a:buChar char="•"/>
            </a:pPr>
            <a:r>
              <a:rPr lang="en-US" b="1" i="1" u="sng" dirty="0">
                <a:sym typeface="Wingdings" panose="05000000000000000000" pitchFamily="2" charset="2"/>
              </a:rPr>
              <a:t>O metric</a:t>
            </a:r>
            <a:r>
              <a:rPr lang="en-US" dirty="0">
                <a:sym typeface="Wingdings" panose="05000000000000000000" pitchFamily="2" charset="2"/>
              </a:rPr>
              <a:t>, generalization for up to k-layers</a:t>
            </a:r>
          </a:p>
          <a:p>
            <a:pPr marL="628650" lvl="1" indent="-171450">
              <a:buFont typeface="Arial" panose="020B0604020202020204" pitchFamily="34" charset="0"/>
              <a:buChar char="•"/>
            </a:pPr>
            <a:r>
              <a:rPr lang="en-US" dirty="0">
                <a:sym typeface="Wingdings" panose="05000000000000000000" pitchFamily="2" charset="2"/>
              </a:rPr>
              <a:t>Same: smaller if both are influential and higher if they are not. The higher the worse.</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170</a:t>
            </a:fld>
            <a:endParaRPr lang="es-ES"/>
          </a:p>
        </p:txBody>
      </p:sp>
    </p:spTree>
    <p:extLst>
      <p:ext uri="{BB962C8B-B14F-4D97-AF65-F5344CB8AC3E}">
        <p14:creationId xmlns:p14="http://schemas.microsoft.com/office/powerpoint/2010/main" val="16523434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Jacobian bounded by:</a:t>
            </a:r>
          </a:p>
          <a:p>
            <a:pPr marL="628650" lvl="1" indent="-171450">
              <a:buFont typeface="Arial" panose="020B0604020202020204" pitchFamily="34" charset="0"/>
              <a:buChar char="•"/>
            </a:pPr>
            <a:r>
              <a:rPr lang="en-US" dirty="0"/>
              <a:t>parameters depending in the nonlinear functions</a:t>
            </a:r>
          </a:p>
          <a:p>
            <a:pPr marL="628650" lvl="1" indent="-171450">
              <a:buFont typeface="Arial" panose="020B0604020202020204" pitchFamily="34" charset="0"/>
              <a:buChar char="•"/>
            </a:pPr>
            <a:r>
              <a:rPr lang="en-US" dirty="0"/>
              <a:t>Topology </a:t>
            </a:r>
            <a:r>
              <a:rPr lang="en-US" dirty="0">
                <a:sym typeface="Wingdings" panose="05000000000000000000" pitchFamily="2" charset="2"/>
              </a:rPr>
              <a:t> number of paths of length r between u and v</a:t>
            </a:r>
          </a:p>
          <a:p>
            <a:pPr marL="171450" lvl="0" indent="-171450">
              <a:buFont typeface="Arial" panose="020B0604020202020204" pitchFamily="34" charset="0"/>
              <a:buChar char="•"/>
            </a:pPr>
            <a:r>
              <a:rPr lang="en-US" dirty="0">
                <a:sym typeface="Wingdings" panose="05000000000000000000" pitchFamily="2" charset="2"/>
              </a:rPr>
              <a:t>Jacob Obstruction bounded by: </a:t>
            </a:r>
            <a:endParaRPr lang="en-US" b="0" dirty="0">
              <a:sym typeface="Wingdings" panose="05000000000000000000" pitchFamily="2" charset="2"/>
            </a:endParaRPr>
          </a:p>
          <a:p>
            <a:pPr marL="628650" lvl="1" indent="-171450">
              <a:buFont typeface="Arial" panose="020B0604020202020204" pitchFamily="34" charset="0"/>
              <a:buChar char="•"/>
            </a:pPr>
            <a:r>
              <a:rPr lang="en-US" b="1" dirty="0">
                <a:sym typeface="Wingdings" panose="05000000000000000000" pitchFamily="2" charset="2"/>
              </a:rPr>
              <a:t>Value intuition. The larger the worse communication.</a:t>
            </a:r>
            <a:endParaRPr lang="en-US" b="1" dirty="0"/>
          </a:p>
          <a:p>
            <a:pPr marL="1085850" lvl="2" indent="-171450">
              <a:buFont typeface="Arial" panose="020B0604020202020204" pitchFamily="34" charset="0"/>
              <a:buChar char="•"/>
            </a:pPr>
            <a:r>
              <a:rPr lang="en-US" dirty="0"/>
              <a:t>J larger if node </a:t>
            </a:r>
            <a:r>
              <a:rPr lang="en-US" dirty="0" err="1"/>
              <a:t>sv</a:t>
            </a:r>
            <a:r>
              <a:rPr lang="en-US" dirty="0"/>
              <a:t>, u are failing to communicate in the MPNN (self more influential than pairwise)</a:t>
            </a:r>
          </a:p>
          <a:p>
            <a:pPr marL="1085850" lvl="2" indent="-171450">
              <a:buFont typeface="Arial" panose="020B0604020202020204" pitchFamily="34" charset="0"/>
              <a:buChar char="•"/>
            </a:pPr>
            <a:r>
              <a:rPr lang="en-US" dirty="0"/>
              <a:t>J smaller </a:t>
            </a:r>
            <a:r>
              <a:rPr lang="en-US" dirty="0">
                <a:sym typeface="Wingdings" panose="05000000000000000000" pitchFamily="2" charset="2"/>
              </a:rPr>
              <a:t> sensitive to each other information</a:t>
            </a:r>
          </a:p>
          <a:p>
            <a:pPr marL="628650" lvl="1" indent="-171450">
              <a:buFont typeface="Arial" panose="020B0604020202020204" pitchFamily="34" charset="0"/>
              <a:buChar char="•"/>
            </a:pPr>
            <a:r>
              <a:rPr lang="en-US" dirty="0">
                <a:sym typeface="Wingdings" panose="05000000000000000000" pitchFamily="2" charset="2"/>
              </a:rPr>
              <a:t>Bounds:</a:t>
            </a:r>
          </a:p>
          <a:p>
            <a:pPr marL="1085850" lvl="2" indent="-171450">
              <a:buFont typeface="Arial" panose="020B0604020202020204" pitchFamily="34" charset="0"/>
              <a:buChar char="•"/>
            </a:pPr>
            <a:r>
              <a:rPr lang="en-US" dirty="0">
                <a:sym typeface="Wingdings" panose="05000000000000000000" pitchFamily="2" charset="2"/>
              </a:rPr>
              <a:t>Bounds also incorporate concepts about the depth, the width of W and also about the degrees of the graph.</a:t>
            </a:r>
          </a:p>
          <a:p>
            <a:pPr marL="1085850" lvl="2" indent="-171450">
              <a:buFont typeface="Arial" panose="020B0604020202020204" pitchFamily="34" charset="0"/>
              <a:buChar char="•"/>
            </a:pPr>
            <a:r>
              <a:rPr lang="en-US" dirty="0">
                <a:sym typeface="Wingdings" panose="05000000000000000000" pitchFamily="2" charset="2"/>
              </a:rPr>
              <a:t>However, we focus on the effective resistance.</a:t>
            </a:r>
          </a:p>
          <a:p>
            <a:pPr marL="1085850" lvl="2" indent="-171450">
              <a:buFont typeface="Arial" panose="020B0604020202020204" pitchFamily="34" charset="0"/>
              <a:buChar char="•"/>
            </a:pPr>
            <a:endParaRPr lang="en-US" dirty="0">
              <a:sym typeface="Wingdings" panose="05000000000000000000" pitchFamily="2" charset="2"/>
            </a:endParaRPr>
          </a:p>
          <a:p>
            <a:pPr marL="171450" lvl="0" indent="-171450">
              <a:buFont typeface="Arial" panose="020B0604020202020204" pitchFamily="34" charset="0"/>
              <a:buChar char="•"/>
            </a:pPr>
            <a:r>
              <a:rPr lang="en-US" dirty="0">
                <a:sym typeface="Wingdings" panose="05000000000000000000" pitchFamily="2" charset="2"/>
              </a:rPr>
              <a:t>O metric, generalization for up to k-layers</a:t>
            </a:r>
          </a:p>
          <a:p>
            <a:pPr marL="628650" lvl="1" indent="-171450">
              <a:buFont typeface="Arial" panose="020B0604020202020204" pitchFamily="34" charset="0"/>
              <a:buChar char="•"/>
            </a:pPr>
            <a:r>
              <a:rPr lang="en-US" dirty="0">
                <a:sym typeface="Wingdings" panose="05000000000000000000" pitchFamily="2" charset="2"/>
              </a:rPr>
              <a:t>Same: smaller if both are influential and higher if they are not. The higher the worse.</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171</a:t>
            </a:fld>
            <a:endParaRPr lang="es-ES"/>
          </a:p>
        </p:txBody>
      </p:sp>
    </p:spTree>
    <p:extLst>
      <p:ext uri="{BB962C8B-B14F-4D97-AF65-F5344CB8AC3E}">
        <p14:creationId xmlns:p14="http://schemas.microsoft.com/office/powerpoint/2010/main" val="41071727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Jacobian bounded by:</a:t>
            </a:r>
          </a:p>
          <a:p>
            <a:pPr marL="628650" lvl="1" indent="-171450">
              <a:buFont typeface="Arial" panose="020B0604020202020204" pitchFamily="34" charset="0"/>
              <a:buChar char="•"/>
            </a:pPr>
            <a:r>
              <a:rPr lang="en-US" dirty="0"/>
              <a:t>parameters depending in the nonlinear functions</a:t>
            </a:r>
          </a:p>
          <a:p>
            <a:pPr marL="628650" lvl="1" indent="-171450">
              <a:buFont typeface="Arial" panose="020B0604020202020204" pitchFamily="34" charset="0"/>
              <a:buChar char="•"/>
            </a:pPr>
            <a:r>
              <a:rPr lang="en-US" dirty="0"/>
              <a:t>Topology </a:t>
            </a:r>
            <a:r>
              <a:rPr lang="en-US" dirty="0">
                <a:sym typeface="Wingdings" panose="05000000000000000000" pitchFamily="2" charset="2"/>
              </a:rPr>
              <a:t> number of paths of length r between u and v</a:t>
            </a:r>
          </a:p>
          <a:p>
            <a:pPr marL="171450" lvl="0" indent="-171450">
              <a:buFont typeface="Arial" panose="020B0604020202020204" pitchFamily="34" charset="0"/>
              <a:buChar char="•"/>
            </a:pPr>
            <a:r>
              <a:rPr lang="en-US" dirty="0">
                <a:sym typeface="Wingdings" panose="05000000000000000000" pitchFamily="2" charset="2"/>
              </a:rPr>
              <a:t>Jacob Obstruction bounded by: </a:t>
            </a:r>
            <a:endParaRPr lang="en-US" b="0" dirty="0">
              <a:sym typeface="Wingdings" panose="05000000000000000000" pitchFamily="2" charset="2"/>
            </a:endParaRPr>
          </a:p>
          <a:p>
            <a:pPr marL="628650" lvl="1" indent="-171450">
              <a:buFont typeface="Arial" panose="020B0604020202020204" pitchFamily="34" charset="0"/>
              <a:buChar char="•"/>
            </a:pPr>
            <a:r>
              <a:rPr lang="en-US" b="1" dirty="0">
                <a:sym typeface="Wingdings" panose="05000000000000000000" pitchFamily="2" charset="2"/>
              </a:rPr>
              <a:t>Value intuition. The larger the worse communication.</a:t>
            </a:r>
            <a:endParaRPr lang="en-US" b="1" dirty="0"/>
          </a:p>
          <a:p>
            <a:pPr marL="1085850" lvl="2" indent="-171450">
              <a:buFont typeface="Arial" panose="020B0604020202020204" pitchFamily="34" charset="0"/>
              <a:buChar char="•"/>
            </a:pPr>
            <a:r>
              <a:rPr lang="en-US" dirty="0"/>
              <a:t>J larger if node </a:t>
            </a:r>
            <a:r>
              <a:rPr lang="en-US" dirty="0" err="1"/>
              <a:t>sv</a:t>
            </a:r>
            <a:r>
              <a:rPr lang="en-US" dirty="0"/>
              <a:t>, u are failing to communicate in the MPNN (self more influential than pairwise)</a:t>
            </a:r>
          </a:p>
          <a:p>
            <a:pPr marL="1085850" lvl="2" indent="-171450">
              <a:buFont typeface="Arial" panose="020B0604020202020204" pitchFamily="34" charset="0"/>
              <a:buChar char="•"/>
            </a:pPr>
            <a:r>
              <a:rPr lang="en-US" dirty="0"/>
              <a:t>J smaller </a:t>
            </a:r>
            <a:r>
              <a:rPr lang="en-US" dirty="0">
                <a:sym typeface="Wingdings" panose="05000000000000000000" pitchFamily="2" charset="2"/>
              </a:rPr>
              <a:t> sensitive to each other information</a:t>
            </a:r>
          </a:p>
          <a:p>
            <a:pPr marL="628650" lvl="1" indent="-171450">
              <a:buFont typeface="Arial" panose="020B0604020202020204" pitchFamily="34" charset="0"/>
              <a:buChar char="•"/>
            </a:pPr>
            <a:r>
              <a:rPr lang="en-US" dirty="0">
                <a:sym typeface="Wingdings" panose="05000000000000000000" pitchFamily="2" charset="2"/>
              </a:rPr>
              <a:t>Bounds:</a:t>
            </a:r>
          </a:p>
          <a:p>
            <a:pPr marL="1085850" lvl="2" indent="-171450">
              <a:buFont typeface="Arial" panose="020B0604020202020204" pitchFamily="34" charset="0"/>
              <a:buChar char="•"/>
            </a:pPr>
            <a:r>
              <a:rPr lang="en-US" dirty="0">
                <a:sym typeface="Wingdings" panose="05000000000000000000" pitchFamily="2" charset="2"/>
              </a:rPr>
              <a:t>Bounds also incorporate concepts about the depth, the width of W and also about the degrees of the graph.</a:t>
            </a:r>
          </a:p>
          <a:p>
            <a:pPr marL="1085850" lvl="2" indent="-171450">
              <a:buFont typeface="Arial" panose="020B0604020202020204" pitchFamily="34" charset="0"/>
              <a:buChar char="•"/>
            </a:pPr>
            <a:r>
              <a:rPr lang="en-US" dirty="0">
                <a:sym typeface="Wingdings" panose="05000000000000000000" pitchFamily="2" charset="2"/>
              </a:rPr>
              <a:t>However, we focus on the effective resistance.</a:t>
            </a:r>
          </a:p>
          <a:p>
            <a:pPr marL="1085850" lvl="2" indent="-171450">
              <a:buFont typeface="Arial" panose="020B0604020202020204" pitchFamily="34" charset="0"/>
              <a:buChar char="•"/>
            </a:pPr>
            <a:endParaRPr lang="en-US" dirty="0">
              <a:sym typeface="Wingdings" panose="05000000000000000000" pitchFamily="2" charset="2"/>
            </a:endParaRPr>
          </a:p>
          <a:p>
            <a:pPr marL="171450" lvl="0" indent="-171450">
              <a:buFont typeface="Arial" panose="020B0604020202020204" pitchFamily="34" charset="0"/>
              <a:buChar char="•"/>
            </a:pPr>
            <a:r>
              <a:rPr lang="en-US" dirty="0">
                <a:sym typeface="Wingdings" panose="05000000000000000000" pitchFamily="2" charset="2"/>
              </a:rPr>
              <a:t>O metric, generalization for up to k-layers</a:t>
            </a:r>
          </a:p>
          <a:p>
            <a:pPr marL="628650" lvl="1" indent="-171450">
              <a:buFont typeface="Arial" panose="020B0604020202020204" pitchFamily="34" charset="0"/>
              <a:buChar char="•"/>
            </a:pPr>
            <a:r>
              <a:rPr lang="en-US" dirty="0">
                <a:sym typeface="Wingdings" panose="05000000000000000000" pitchFamily="2" charset="2"/>
              </a:rPr>
              <a:t>Same: smaller if both are influential and higher if they are not. The higher the worse.</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172</a:t>
            </a:fld>
            <a:endParaRPr lang="es-ES"/>
          </a:p>
        </p:txBody>
      </p:sp>
    </p:spTree>
    <p:extLst>
      <p:ext uri="{BB962C8B-B14F-4D97-AF65-F5344CB8AC3E}">
        <p14:creationId xmlns:p14="http://schemas.microsoft.com/office/powerpoint/2010/main" val="40209859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edges based on the structure before/during MP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nodes</a:t>
            </a:r>
          </a:p>
          <a:p>
            <a:endParaRPr lang="en-US" dirty="0"/>
          </a:p>
          <a:p>
            <a:r>
              <a:rPr lang="en-US" dirty="0"/>
              <a:t>Adaptative</a:t>
            </a:r>
          </a:p>
          <a:p>
            <a:r>
              <a:rPr lang="en-US" dirty="0"/>
              <a:t>Transformers</a:t>
            </a:r>
          </a:p>
          <a:p>
            <a:r>
              <a:rPr lang="en-US" dirty="0"/>
              <a:t>Spectral</a:t>
            </a:r>
          </a:p>
          <a:p>
            <a:r>
              <a:rPr lang="en-US" dirty="0"/>
              <a:t>Physics-Informed</a:t>
            </a:r>
          </a:p>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174</a:t>
            </a:fld>
            <a:endParaRPr lang="es-ES"/>
          </a:p>
        </p:txBody>
      </p:sp>
    </p:spTree>
    <p:extLst>
      <p:ext uri="{BB962C8B-B14F-4D97-AF65-F5344CB8AC3E}">
        <p14:creationId xmlns:p14="http://schemas.microsoft.com/office/powerpoint/2010/main" val="9395330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 Connecting long-distance nodes reduce bottlenecks and increase sensitivity between distant and relevant nodes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p:txBody>
      </p:sp>
      <p:sp>
        <p:nvSpPr>
          <p:cNvPr id="4" name="Slide Number Placeholder 3"/>
          <p:cNvSpPr>
            <a:spLocks noGrp="1"/>
          </p:cNvSpPr>
          <p:nvPr>
            <p:ph type="sldNum" sz="quarter" idx="5"/>
          </p:nvPr>
        </p:nvSpPr>
        <p:spPr/>
        <p:txBody>
          <a:bodyPr/>
          <a:lstStyle/>
          <a:p>
            <a:fld id="{7948B042-4773-4CAD-8BD1-EDA0796F75C6}" type="slidenum">
              <a:rPr lang="es-ES" smtClean="0"/>
              <a:t>175</a:t>
            </a:fld>
            <a:endParaRPr lang="es-ES"/>
          </a:p>
        </p:txBody>
      </p:sp>
    </p:spTree>
    <p:extLst>
      <p:ext uri="{BB962C8B-B14F-4D97-AF65-F5344CB8AC3E}">
        <p14:creationId xmlns:p14="http://schemas.microsoft.com/office/powerpoint/2010/main" val="39300033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Spatial Spectral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Difference (see slide)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Spatial has to add a lot of edges to connect distant nodes but preserves the locality information. FAIL GLOBAL </a:t>
            </a:r>
            <a:r>
              <a:rPr lang="en-US" sz="1200" dirty="0">
                <a:sym typeface="Wingdings" panose="05000000000000000000" pitchFamily="2" charset="2"/>
              </a:rPr>
              <a:t> DENSE</a:t>
            </a:r>
            <a:endParaRPr lang="en-US" sz="12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Spectral is way more effective to improve connectivity with very few edges but. GOOD GLOBAL </a:t>
            </a:r>
            <a:r>
              <a:rPr lang="en-US" sz="1200" dirty="0">
                <a:sym typeface="Wingdings" panose="05000000000000000000" pitchFamily="2" charset="2"/>
              </a:rPr>
              <a:t> SPARSE. DIMINISH ROLE OF LOCALITY.</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p:txBody>
      </p:sp>
      <p:sp>
        <p:nvSpPr>
          <p:cNvPr id="4" name="Slide Number Placeholder 3"/>
          <p:cNvSpPr>
            <a:spLocks noGrp="1"/>
          </p:cNvSpPr>
          <p:nvPr>
            <p:ph type="sldNum" sz="quarter" idx="5"/>
          </p:nvPr>
        </p:nvSpPr>
        <p:spPr/>
        <p:txBody>
          <a:bodyPr/>
          <a:lstStyle/>
          <a:p>
            <a:fld id="{7948B042-4773-4CAD-8BD1-EDA0796F75C6}" type="slidenum">
              <a:rPr lang="es-ES" smtClean="0"/>
              <a:t>176</a:t>
            </a:fld>
            <a:endParaRPr lang="es-ES"/>
          </a:p>
        </p:txBody>
      </p:sp>
    </p:spTree>
    <p:extLst>
      <p:ext uri="{BB962C8B-B14F-4D97-AF65-F5344CB8AC3E}">
        <p14:creationId xmlns:p14="http://schemas.microsoft.com/office/powerpoint/2010/main" val="24156503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Static vs dynamic: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Distant nodes always interact with a fixed delay given by their distance.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Make this delay dynamically change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 might be based on the GNN layer for </a:t>
            </a:r>
            <a:r>
              <a:rPr lang="en-US" sz="1200" dirty="0" err="1"/>
              <a:t>inscante</a:t>
            </a:r>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177</a:t>
            </a:fld>
            <a:endParaRPr lang="es-ES"/>
          </a:p>
        </p:txBody>
      </p:sp>
    </p:spTree>
    <p:extLst>
      <p:ext uri="{BB962C8B-B14F-4D97-AF65-F5344CB8AC3E}">
        <p14:creationId xmlns:p14="http://schemas.microsoft.com/office/powerpoint/2010/main" val="196065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Eigenvectors as minimizing functions </a:t>
            </a:r>
            <a:r>
              <a:rPr lang="en-US" b="1" dirty="0" err="1"/>
              <a:t>wrt</a:t>
            </a:r>
            <a:r>
              <a:rPr lang="en-US" b="1" dirty="0"/>
              <a:t> the structure of the graph.</a:t>
            </a:r>
          </a:p>
          <a:p>
            <a:pPr marL="171450" indent="-171450">
              <a:buFont typeface="Arial" panose="020B0604020202020204" pitchFamily="34" charset="0"/>
              <a:buChar char="•"/>
            </a:pPr>
            <a:r>
              <a:rPr lang="en-US" b="0" dirty="0"/>
              <a:t>Minimize Rayleigh coefficient </a:t>
            </a:r>
            <a:r>
              <a:rPr lang="en-US" b="0" dirty="0">
                <a:sym typeface="Wingdings" panose="05000000000000000000" pitchFamily="2" charset="2"/>
              </a:rPr>
              <a:t> Constrained variability</a:t>
            </a:r>
          </a:p>
          <a:p>
            <a:pPr marL="171450" indent="-171450">
              <a:buFont typeface="Arial" panose="020B0604020202020204" pitchFamily="34" charset="0"/>
              <a:buChar char="•"/>
            </a:pPr>
            <a:r>
              <a:rPr lang="en-US" b="0" dirty="0">
                <a:sym typeface="Wingdings" panose="05000000000000000000" pitchFamily="2" charset="2"/>
              </a:rPr>
              <a:t>Each function is orthogonal to the previous</a:t>
            </a:r>
          </a:p>
          <a:p>
            <a:pPr marL="171450" indent="-171450">
              <a:buFont typeface="Arial" panose="020B0604020202020204" pitchFamily="34" charset="0"/>
              <a:buChar char="•"/>
            </a:pPr>
            <a:r>
              <a:rPr lang="en-US" b="0" dirty="0">
                <a:sym typeface="Wingdings" panose="05000000000000000000" pitchFamily="2" charset="2"/>
              </a:rPr>
              <a:t>As they are normalized by the norm then </a:t>
            </a:r>
            <a:r>
              <a:rPr lang="en-US" b="0" dirty="0" err="1">
                <a:sym typeface="Wingdings" panose="05000000000000000000" pitchFamily="2" charset="2"/>
              </a:rPr>
              <a:t>eigens</a:t>
            </a:r>
            <a:r>
              <a:rPr lang="en-US" b="0" dirty="0">
                <a:sym typeface="Wingdings" panose="05000000000000000000" pitchFamily="2" charset="2"/>
              </a:rPr>
              <a:t> are a set of orthonormal functions.</a:t>
            </a:r>
            <a:endParaRPr lang="en-US" b="0" dirty="0"/>
          </a:p>
        </p:txBody>
      </p:sp>
      <p:sp>
        <p:nvSpPr>
          <p:cNvPr id="4" name="Slide Number Placeholder 3"/>
          <p:cNvSpPr>
            <a:spLocks noGrp="1"/>
          </p:cNvSpPr>
          <p:nvPr>
            <p:ph type="sldNum" sz="quarter" idx="5"/>
          </p:nvPr>
        </p:nvSpPr>
        <p:spPr/>
        <p:txBody>
          <a:bodyPr/>
          <a:lstStyle/>
          <a:p>
            <a:fld id="{7948B042-4773-4CAD-8BD1-EDA0796F75C6}" type="slidenum">
              <a:rPr lang="es-ES" smtClean="0"/>
              <a:t>37</a:t>
            </a:fld>
            <a:endParaRPr lang="es-ES"/>
          </a:p>
        </p:txBody>
      </p:sp>
    </p:spTree>
    <p:extLst>
      <p:ext uri="{BB962C8B-B14F-4D97-AF65-F5344CB8AC3E}">
        <p14:creationId xmlns:p14="http://schemas.microsoft.com/office/powerpoint/2010/main" val="20841471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178</a:t>
            </a:fld>
            <a:endParaRPr lang="es-ES"/>
          </a:p>
        </p:txBody>
      </p:sp>
    </p:spTree>
    <p:extLst>
      <p:ext uri="{BB962C8B-B14F-4D97-AF65-F5344CB8AC3E}">
        <p14:creationId xmlns:p14="http://schemas.microsoft.com/office/powerpoint/2010/main" val="29522316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High-order and Transformers does not </a:t>
            </a:r>
            <a:r>
              <a:rPr lang="en-US" dirty="0" err="1"/>
              <a:t>tewire</a:t>
            </a:r>
            <a:r>
              <a:rPr lang="en-US" dirty="0"/>
              <a:t> the input graph, but they </a:t>
            </a:r>
            <a:r>
              <a:rPr lang="en-US" dirty="0" err="1"/>
              <a:t>chante</a:t>
            </a:r>
            <a:r>
              <a:rPr lang="en-US" dirty="0"/>
              <a:t> the way you allow information to propagate in the input network.</a:t>
            </a:r>
          </a:p>
          <a:p>
            <a:pPr marL="171450" indent="-171450">
              <a:buFont typeface="Arial" panose="020B0604020202020204" pitchFamily="34" charset="0"/>
              <a:buChar char="•"/>
            </a:pPr>
            <a:r>
              <a:rPr lang="en-US" dirty="0"/>
              <a:t>High order – </a:t>
            </a:r>
            <a:r>
              <a:rPr lang="en-US" dirty="0" err="1"/>
              <a:t>A^k</a:t>
            </a:r>
            <a:r>
              <a:rPr lang="en-US" dirty="0"/>
              <a:t> </a:t>
            </a:r>
            <a:r>
              <a:rPr lang="en-US" dirty="0">
                <a:sym typeface="Wingdings" panose="05000000000000000000" pitchFamily="2" charset="2"/>
              </a:rPr>
              <a:t> topping show that does not work</a:t>
            </a: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180</a:t>
            </a:fld>
            <a:endParaRPr lang="es-ES"/>
          </a:p>
        </p:txBody>
      </p:sp>
    </p:spTree>
    <p:extLst>
      <p:ext uri="{BB962C8B-B14F-4D97-AF65-F5344CB8AC3E}">
        <p14:creationId xmlns:p14="http://schemas.microsoft.com/office/powerpoint/2010/main" val="2277050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intuition of curvature in graphs </a:t>
            </a:r>
          </a:p>
          <a:p>
            <a:pPr marL="171450" indent="-171450">
              <a:buFont typeface="Arial" panose="020B0604020202020204" pitchFamily="34" charset="0"/>
              <a:buChar char="•"/>
            </a:pPr>
            <a:r>
              <a:rPr lang="en-US" dirty="0"/>
              <a:t>Sphere</a:t>
            </a:r>
          </a:p>
          <a:p>
            <a:pPr marL="171450" indent="-171450">
              <a:buFont typeface="Arial" panose="020B0604020202020204" pitchFamily="34" charset="0"/>
              <a:buChar char="•"/>
            </a:pPr>
            <a:r>
              <a:rPr lang="en-US" dirty="0"/>
              <a:t>Euclidean</a:t>
            </a:r>
          </a:p>
          <a:p>
            <a:pPr marL="171450" indent="-171450">
              <a:buFont typeface="Arial" panose="020B0604020202020204" pitchFamily="34" charset="0"/>
              <a:buChar char="•"/>
            </a:pPr>
            <a:r>
              <a:rPr lang="en-US" dirty="0"/>
              <a:t>Hyperbolic</a:t>
            </a:r>
          </a:p>
        </p:txBody>
      </p:sp>
      <p:sp>
        <p:nvSpPr>
          <p:cNvPr id="4" name="Slide Number Placeholder 3"/>
          <p:cNvSpPr>
            <a:spLocks noGrp="1"/>
          </p:cNvSpPr>
          <p:nvPr>
            <p:ph type="sldNum" sz="quarter" idx="5"/>
          </p:nvPr>
        </p:nvSpPr>
        <p:spPr/>
        <p:txBody>
          <a:bodyPr/>
          <a:lstStyle/>
          <a:p>
            <a:fld id="{7948B042-4773-4CAD-8BD1-EDA0796F75C6}" type="slidenum">
              <a:rPr lang="es-ES" smtClean="0"/>
              <a:t>182</a:t>
            </a:fld>
            <a:endParaRPr lang="es-ES"/>
          </a:p>
        </p:txBody>
      </p:sp>
    </p:spTree>
    <p:extLst>
      <p:ext uri="{BB962C8B-B14F-4D97-AF65-F5344CB8AC3E}">
        <p14:creationId xmlns:p14="http://schemas.microsoft.com/office/powerpoint/2010/main" val="3012144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γmax</a:t>
            </a:r>
            <a:r>
              <a:rPr lang="en-US" dirty="0"/>
              <a:t>(</a:t>
            </a:r>
            <a:r>
              <a:rPr lang="en-US" dirty="0" err="1"/>
              <a:t>i</a:t>
            </a:r>
            <a:r>
              <a:rPr lang="en-US" dirty="0"/>
              <a:t>, j) is the maximal number of 4−cycles traversing a common </a:t>
            </a:r>
            <a:r>
              <a:rPr lang="en-US" dirty="0" err="1"/>
              <a:t>i</a:t>
            </a:r>
            <a:r>
              <a:rPr lang="en-US" dirty="0"/>
              <a:t>-j node.</a:t>
            </a:r>
          </a:p>
        </p:txBody>
      </p:sp>
      <p:sp>
        <p:nvSpPr>
          <p:cNvPr id="4" name="Slide Number Placeholder 3"/>
          <p:cNvSpPr>
            <a:spLocks noGrp="1"/>
          </p:cNvSpPr>
          <p:nvPr>
            <p:ph type="sldNum" sz="quarter" idx="5"/>
          </p:nvPr>
        </p:nvSpPr>
        <p:spPr/>
        <p:txBody>
          <a:bodyPr/>
          <a:lstStyle/>
          <a:p>
            <a:fld id="{7948B042-4773-4CAD-8BD1-EDA0796F75C6}" type="slidenum">
              <a:rPr lang="es-ES" smtClean="0"/>
              <a:t>184</a:t>
            </a:fld>
            <a:endParaRPr lang="es-ES"/>
          </a:p>
        </p:txBody>
      </p:sp>
    </p:spTree>
    <p:extLst>
      <p:ext uri="{BB962C8B-B14F-4D97-AF65-F5344CB8AC3E}">
        <p14:creationId xmlns:p14="http://schemas.microsoft.com/office/powerpoint/2010/main" val="7156402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190</a:t>
            </a:fld>
            <a:endParaRPr lang="es-ES"/>
          </a:p>
        </p:txBody>
      </p:sp>
    </p:spTree>
    <p:extLst>
      <p:ext uri="{BB962C8B-B14F-4D97-AF65-F5344CB8AC3E}">
        <p14:creationId xmlns:p14="http://schemas.microsoft.com/office/powerpoint/2010/main" val="34915867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Power iteration</a:t>
            </a:r>
          </a:p>
          <a:p>
            <a:pPr marL="628650" lvl="1" indent="-171450">
              <a:buFont typeface="Arial" panose="020B0604020202020204" pitchFamily="34" charset="0"/>
              <a:buChar char="•"/>
            </a:pPr>
            <a:r>
              <a:rPr lang="en-US" dirty="0"/>
              <a:t>Initialize lambda_2 as random and iteratively apply that </a:t>
            </a:r>
            <a:r>
              <a:rPr lang="en-US" dirty="0" err="1"/>
              <a:t>dormula</a:t>
            </a:r>
            <a:r>
              <a:rPr lang="en-US" dirty="0"/>
              <a:t> to estimate the second eigenvector before rewiring.</a:t>
            </a:r>
          </a:p>
        </p:txBody>
      </p:sp>
      <p:sp>
        <p:nvSpPr>
          <p:cNvPr id="4" name="Slide Number Placeholder 3"/>
          <p:cNvSpPr>
            <a:spLocks noGrp="1"/>
          </p:cNvSpPr>
          <p:nvPr>
            <p:ph type="sldNum" sz="quarter" idx="5"/>
          </p:nvPr>
        </p:nvSpPr>
        <p:spPr/>
        <p:txBody>
          <a:bodyPr/>
          <a:lstStyle/>
          <a:p>
            <a:fld id="{7948B042-4773-4CAD-8BD1-EDA0796F75C6}" type="slidenum">
              <a:rPr lang="es-ES" smtClean="0"/>
              <a:t>191</a:t>
            </a:fld>
            <a:endParaRPr lang="es-ES"/>
          </a:p>
        </p:txBody>
      </p:sp>
    </p:spTree>
    <p:extLst>
      <p:ext uri="{BB962C8B-B14F-4D97-AF65-F5344CB8AC3E}">
        <p14:creationId xmlns:p14="http://schemas.microsoft.com/office/powerpoint/2010/main" val="24073781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discovered that the squared biharmonic distance between u and v is proportional to the partial derivative of the total resistance with respect to the weight of the edge {u, v},</a:t>
            </a:r>
          </a:p>
          <a:p>
            <a:pPr marL="171450" indent="-171450">
              <a:buFont typeface="Arial" panose="020B0604020202020204" pitchFamily="34" charset="0"/>
              <a:buChar char="•"/>
            </a:pPr>
            <a:r>
              <a:rPr lang="en-US" dirty="0"/>
              <a:t>Greedy</a:t>
            </a:r>
          </a:p>
        </p:txBody>
      </p:sp>
      <p:sp>
        <p:nvSpPr>
          <p:cNvPr id="4" name="Slide Number Placeholder 3"/>
          <p:cNvSpPr>
            <a:spLocks noGrp="1"/>
          </p:cNvSpPr>
          <p:nvPr>
            <p:ph type="sldNum" sz="quarter" idx="5"/>
          </p:nvPr>
        </p:nvSpPr>
        <p:spPr/>
        <p:txBody>
          <a:bodyPr/>
          <a:lstStyle/>
          <a:p>
            <a:fld id="{7948B042-4773-4CAD-8BD1-EDA0796F75C6}" type="slidenum">
              <a:rPr lang="es-ES" smtClean="0"/>
              <a:t>193</a:t>
            </a:fld>
            <a:endParaRPr lang="es-ES"/>
          </a:p>
        </p:txBody>
      </p:sp>
    </p:spTree>
    <p:extLst>
      <p:ext uri="{BB962C8B-B14F-4D97-AF65-F5344CB8AC3E}">
        <p14:creationId xmlns:p14="http://schemas.microsoft.com/office/powerpoint/2010/main" val="35902167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Basically</a:t>
            </a:r>
            <a:r>
              <a:rPr lang="es-ES" dirty="0"/>
              <a:t>, </a:t>
            </a:r>
            <a:r>
              <a:rPr lang="es-ES" dirty="0" err="1"/>
              <a:t>when</a:t>
            </a:r>
            <a:r>
              <a:rPr lang="es-ES" dirty="0"/>
              <a:t> </a:t>
            </a:r>
            <a:r>
              <a:rPr lang="es-ES" dirty="0" err="1"/>
              <a:t>adding</a:t>
            </a:r>
            <a:r>
              <a:rPr lang="es-ES" dirty="0"/>
              <a:t> </a:t>
            </a:r>
            <a:r>
              <a:rPr lang="es-ES" dirty="0" err="1"/>
              <a:t>weak</a:t>
            </a:r>
            <a:r>
              <a:rPr lang="es-ES" dirty="0"/>
              <a:t> </a:t>
            </a:r>
            <a:r>
              <a:rPr lang="es-ES" dirty="0" err="1"/>
              <a:t>ties</a:t>
            </a:r>
            <a:r>
              <a:rPr lang="es-ES" dirty="0"/>
              <a:t> </a:t>
            </a:r>
            <a:r>
              <a:rPr lang="es-ES" dirty="0" err="1"/>
              <a:t>instead</a:t>
            </a:r>
            <a:r>
              <a:rPr lang="es-ES" dirty="0"/>
              <a:t> </a:t>
            </a:r>
            <a:r>
              <a:rPr lang="es-ES" dirty="0" err="1"/>
              <a:t>of</a:t>
            </a:r>
            <a:r>
              <a:rPr lang="es-ES" dirty="0"/>
              <a:t> </a:t>
            </a:r>
            <a:r>
              <a:rPr lang="es-ES" dirty="0" err="1"/>
              <a:t>classical</a:t>
            </a:r>
            <a:r>
              <a:rPr lang="es-ES" dirty="0"/>
              <a:t> </a:t>
            </a:r>
            <a:r>
              <a:rPr lang="es-ES" dirty="0" err="1"/>
              <a:t>strong</a:t>
            </a:r>
            <a:r>
              <a:rPr lang="es-ES" dirty="0"/>
              <a:t> links, </a:t>
            </a:r>
            <a:r>
              <a:rPr lang="es-ES" dirty="0" err="1"/>
              <a:t>the</a:t>
            </a:r>
            <a:r>
              <a:rPr lang="es-ES" dirty="0"/>
              <a:t> </a:t>
            </a:r>
            <a:r>
              <a:rPr lang="es-ES" dirty="0" err="1"/>
              <a:t>information</a:t>
            </a:r>
            <a:r>
              <a:rPr lang="es-ES" dirty="0"/>
              <a:t> </a:t>
            </a:r>
            <a:r>
              <a:rPr lang="es-ES" dirty="0" err="1"/>
              <a:t>flows</a:t>
            </a:r>
            <a:r>
              <a:rPr lang="es-ES" dirty="0"/>
              <a:t> </a:t>
            </a:r>
            <a:r>
              <a:rPr lang="es-ES" dirty="0" err="1"/>
              <a:t>over</a:t>
            </a:r>
            <a:r>
              <a:rPr lang="es-ES" dirty="0"/>
              <a:t> </a:t>
            </a:r>
            <a:r>
              <a:rPr lang="es-ES" dirty="0" err="1"/>
              <a:t>the</a:t>
            </a:r>
            <a:r>
              <a:rPr lang="es-ES" dirty="0"/>
              <a:t> </a:t>
            </a:r>
            <a:r>
              <a:rPr lang="es-ES" dirty="0" err="1"/>
              <a:t>network</a:t>
            </a:r>
            <a:r>
              <a:rPr lang="es-ES" dirty="0"/>
              <a:t> </a:t>
            </a:r>
            <a:r>
              <a:rPr lang="es-ES" dirty="0" err="1"/>
              <a:t>is</a:t>
            </a:r>
            <a:r>
              <a:rPr lang="es-ES" dirty="0"/>
              <a:t> </a:t>
            </a:r>
            <a:r>
              <a:rPr lang="es-ES" dirty="0" err="1"/>
              <a:t>improved</a:t>
            </a:r>
            <a:endParaRPr lang="es-ES" dirty="0"/>
          </a:p>
        </p:txBody>
      </p:sp>
      <p:sp>
        <p:nvSpPr>
          <p:cNvPr id="4" name="Slide Number Placeholder 3"/>
          <p:cNvSpPr>
            <a:spLocks noGrp="1"/>
          </p:cNvSpPr>
          <p:nvPr>
            <p:ph type="sldNum" sz="quarter" idx="5"/>
          </p:nvPr>
        </p:nvSpPr>
        <p:spPr/>
        <p:txBody>
          <a:bodyPr/>
          <a:lstStyle/>
          <a:p>
            <a:fld id="{FD23816F-820A-4EEC-9085-32AF625949E7}" type="slidenum">
              <a:rPr lang="es-ES" smtClean="0"/>
              <a:t>194</a:t>
            </a:fld>
            <a:endParaRPr lang="es-ES"/>
          </a:p>
        </p:txBody>
      </p:sp>
    </p:spTree>
    <p:extLst>
      <p:ext uri="{BB962C8B-B14F-4D97-AF65-F5344CB8AC3E}">
        <p14:creationId xmlns:p14="http://schemas.microsoft.com/office/powerpoint/2010/main" val="21191443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dirty="0" err="1"/>
              <a:t>Comparison</a:t>
            </a:r>
            <a:r>
              <a:rPr lang="es-ES" dirty="0"/>
              <a:t> </a:t>
            </a:r>
            <a:r>
              <a:rPr lang="es-ES" dirty="0" err="1"/>
              <a:t>of</a:t>
            </a:r>
            <a:r>
              <a:rPr lang="es-ES" dirty="0"/>
              <a:t> local (SDRF) y Spectral</a:t>
            </a:r>
          </a:p>
          <a:p>
            <a:pPr marL="171450" indent="-171450">
              <a:buFont typeface="Arial" panose="020B0604020202020204" pitchFamily="34" charset="0"/>
              <a:buChar char="•"/>
            </a:pPr>
            <a:r>
              <a:rPr lang="es-ES" dirty="0" err="1"/>
              <a:t>Comparison</a:t>
            </a:r>
            <a:r>
              <a:rPr lang="es-ES" dirty="0"/>
              <a:t> </a:t>
            </a:r>
            <a:r>
              <a:rPr lang="es-ES" dirty="0" err="1"/>
              <a:t>of</a:t>
            </a:r>
            <a:r>
              <a:rPr lang="es-ES" dirty="0"/>
              <a:t> ER-</a:t>
            </a:r>
            <a:r>
              <a:rPr lang="es-ES" dirty="0" err="1"/>
              <a:t>based</a:t>
            </a:r>
            <a:r>
              <a:rPr lang="es-ES" dirty="0"/>
              <a:t>, </a:t>
            </a:r>
            <a:r>
              <a:rPr lang="es-ES" dirty="0" err="1"/>
              <a:t>curvature-based</a:t>
            </a:r>
            <a:r>
              <a:rPr lang="es-ES" dirty="0"/>
              <a:t> and SG-</a:t>
            </a:r>
            <a:r>
              <a:rPr lang="es-ES" dirty="0" err="1"/>
              <a:t>based</a:t>
            </a:r>
            <a:endParaRPr lang="es-ES" dirty="0"/>
          </a:p>
        </p:txBody>
      </p:sp>
      <p:sp>
        <p:nvSpPr>
          <p:cNvPr id="4" name="Slide Number Placeholder 3"/>
          <p:cNvSpPr>
            <a:spLocks noGrp="1"/>
          </p:cNvSpPr>
          <p:nvPr>
            <p:ph type="sldNum" sz="quarter" idx="5"/>
          </p:nvPr>
        </p:nvSpPr>
        <p:spPr/>
        <p:txBody>
          <a:bodyPr/>
          <a:lstStyle/>
          <a:p>
            <a:fld id="{FD23816F-820A-4EEC-9085-32AF625949E7}" type="slidenum">
              <a:rPr lang="es-ES" smtClean="0"/>
              <a:t>195</a:t>
            </a:fld>
            <a:endParaRPr lang="es-ES"/>
          </a:p>
        </p:txBody>
      </p:sp>
    </p:spTree>
    <p:extLst>
      <p:ext uri="{BB962C8B-B14F-4D97-AF65-F5344CB8AC3E}">
        <p14:creationId xmlns:p14="http://schemas.microsoft.com/office/powerpoint/2010/main" val="29958714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Closer nodes should interact earlier in the architecture</a:t>
            </a:r>
          </a:p>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196</a:t>
            </a:fld>
            <a:endParaRPr lang="es-ES"/>
          </a:p>
        </p:txBody>
      </p:sp>
    </p:spTree>
    <p:extLst>
      <p:ext uri="{BB962C8B-B14F-4D97-AF65-F5344CB8AC3E}">
        <p14:creationId xmlns:p14="http://schemas.microsoft.com/office/powerpoint/2010/main" val="4248969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i="0" dirty="0">
                <a:solidFill>
                  <a:srgbClr val="515151"/>
                </a:solidFill>
                <a:effectLst/>
                <a:highlight>
                  <a:srgbClr val="FFFFFF"/>
                </a:highlight>
                <a:latin typeface="PT Serif" panose="020A0603040505020204" pitchFamily="18" charset="0"/>
              </a:rPr>
              <a:t>Example of eigenvectors</a:t>
            </a:r>
          </a:p>
          <a:p>
            <a:pPr marL="171450" indent="-171450">
              <a:buFont typeface="Arial" panose="020B0604020202020204" pitchFamily="34" charset="0"/>
              <a:buChar char="•"/>
            </a:pPr>
            <a:r>
              <a:rPr lang="en-US" b="0" dirty="0"/>
              <a:t>First ones are globally smooth and with and its energy is lower.</a:t>
            </a:r>
          </a:p>
          <a:p>
            <a:pPr marL="171450" indent="-171450">
              <a:buFont typeface="Arial" panose="020B0604020202020204" pitchFamily="34" charset="0"/>
              <a:buChar char="•"/>
            </a:pPr>
            <a:r>
              <a:rPr lang="en-US" b="0" dirty="0"/>
              <a:t>Set of coordinates</a:t>
            </a:r>
          </a:p>
          <a:p>
            <a:pPr marL="171450" indent="-171450">
              <a:buFont typeface="Arial" panose="020B0604020202020204" pitchFamily="34" charset="0"/>
              <a:buChar char="•"/>
            </a:pPr>
            <a:r>
              <a:rPr lang="en-US" b="0" dirty="0"/>
              <a:t>Directions of low variability</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Why are they important? Next slide</a:t>
            </a:r>
          </a:p>
        </p:txBody>
      </p:sp>
      <p:sp>
        <p:nvSpPr>
          <p:cNvPr id="4" name="Slide Number Placeholder 3"/>
          <p:cNvSpPr>
            <a:spLocks noGrp="1"/>
          </p:cNvSpPr>
          <p:nvPr>
            <p:ph type="sldNum" sz="quarter" idx="5"/>
          </p:nvPr>
        </p:nvSpPr>
        <p:spPr/>
        <p:txBody>
          <a:bodyPr/>
          <a:lstStyle/>
          <a:p>
            <a:fld id="{7948B042-4773-4CAD-8BD1-EDA0796F75C6}" type="slidenum">
              <a:rPr lang="es-ES" smtClean="0"/>
              <a:t>38</a:t>
            </a:fld>
            <a:endParaRPr lang="es-ES"/>
          </a:p>
        </p:txBody>
      </p:sp>
    </p:spTree>
    <p:extLst>
      <p:ext uri="{BB962C8B-B14F-4D97-AF65-F5344CB8AC3E}">
        <p14:creationId xmlns:p14="http://schemas.microsoft.com/office/powerpoint/2010/main" val="21487231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Nodes at distance l+1 are aggregated at time l. Directly, not through the path</a:t>
            </a:r>
          </a:p>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197</a:t>
            </a:fld>
            <a:endParaRPr lang="es-ES"/>
          </a:p>
        </p:txBody>
      </p:sp>
    </p:spTree>
    <p:extLst>
      <p:ext uri="{BB962C8B-B14F-4D97-AF65-F5344CB8AC3E}">
        <p14:creationId xmlns:p14="http://schemas.microsoft.com/office/powerpoint/2010/main" val="22438454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Jacobian of Laser upper bounded by </a:t>
            </a:r>
            <a:r>
              <a:rPr lang="en-US" dirty="0" err="1"/>
              <a:t>jacobian</a:t>
            </a:r>
            <a:r>
              <a:rPr lang="en-US" dirty="0"/>
              <a:t> of normal MP by a constant that is lower than one.</a:t>
            </a:r>
          </a:p>
        </p:txBody>
      </p:sp>
      <p:sp>
        <p:nvSpPr>
          <p:cNvPr id="4" name="Slide Number Placeholder 3"/>
          <p:cNvSpPr>
            <a:spLocks noGrp="1"/>
          </p:cNvSpPr>
          <p:nvPr>
            <p:ph type="sldNum" sz="quarter" idx="5"/>
          </p:nvPr>
        </p:nvSpPr>
        <p:spPr/>
        <p:txBody>
          <a:bodyPr/>
          <a:lstStyle/>
          <a:p>
            <a:fld id="{7948B042-4773-4CAD-8BD1-EDA0796F75C6}" type="slidenum">
              <a:rPr lang="es-ES" smtClean="0"/>
              <a:t>199</a:t>
            </a:fld>
            <a:endParaRPr lang="es-ES"/>
          </a:p>
        </p:txBody>
      </p:sp>
    </p:spTree>
    <p:extLst>
      <p:ext uri="{BB962C8B-B14F-4D97-AF65-F5344CB8AC3E}">
        <p14:creationId xmlns:p14="http://schemas.microsoft.com/office/powerpoint/2010/main" val="23571996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Jacobian of Laser upper bounded by </a:t>
            </a:r>
            <a:r>
              <a:rPr lang="en-US" dirty="0" err="1"/>
              <a:t>jacobian</a:t>
            </a:r>
            <a:r>
              <a:rPr lang="en-US" dirty="0"/>
              <a:t> of normal MP by a constant that is lower than one.</a:t>
            </a:r>
          </a:p>
          <a:p>
            <a:endParaRPr lang="en-US" dirty="0"/>
          </a:p>
          <a:p>
            <a:r>
              <a:rPr lang="en-US" dirty="0"/>
              <a:t>* Not only the sensitivity is higher, but is higher in less steps</a:t>
            </a:r>
          </a:p>
        </p:txBody>
      </p:sp>
      <p:sp>
        <p:nvSpPr>
          <p:cNvPr id="4" name="Slide Number Placeholder 3"/>
          <p:cNvSpPr>
            <a:spLocks noGrp="1"/>
          </p:cNvSpPr>
          <p:nvPr>
            <p:ph type="sldNum" sz="quarter" idx="5"/>
          </p:nvPr>
        </p:nvSpPr>
        <p:spPr/>
        <p:txBody>
          <a:bodyPr/>
          <a:lstStyle/>
          <a:p>
            <a:fld id="{7948B042-4773-4CAD-8BD1-EDA0796F75C6}" type="slidenum">
              <a:rPr lang="es-ES" smtClean="0"/>
              <a:t>200</a:t>
            </a:fld>
            <a:endParaRPr lang="es-ES"/>
          </a:p>
        </p:txBody>
      </p:sp>
    </p:spTree>
    <p:extLst>
      <p:ext uri="{BB962C8B-B14F-4D97-AF65-F5344CB8AC3E}">
        <p14:creationId xmlns:p14="http://schemas.microsoft.com/office/powerpoint/2010/main" val="25768702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Virtual nodes</a:t>
            </a:r>
          </a:p>
          <a:p>
            <a:pPr marL="628650" lvl="1" indent="-171450">
              <a:buFont typeface="Arial" panose="020B0604020202020204" pitchFamily="34" charset="0"/>
              <a:buChar char="•"/>
            </a:pPr>
            <a:r>
              <a:rPr lang="en-US" dirty="0"/>
              <a:t>One aggregation function for the virtual node </a:t>
            </a:r>
            <a:r>
              <a:rPr lang="en-US" dirty="0">
                <a:sym typeface="Wingdings" panose="05000000000000000000" pitchFamily="2" charset="2"/>
              </a:rPr>
              <a:t> Update VN embedding</a:t>
            </a:r>
          </a:p>
          <a:p>
            <a:pPr marL="628650" lvl="1" indent="-171450">
              <a:buFont typeface="Arial" panose="020B0604020202020204" pitchFamily="34" charset="0"/>
              <a:buChar char="•"/>
            </a:pPr>
            <a:r>
              <a:rPr lang="en-US" dirty="0">
                <a:sym typeface="Wingdings" panose="05000000000000000000" pitchFamily="2" charset="2"/>
              </a:rPr>
              <a:t>One aggregation form normal nodes where the virtual node can be considered as any other node or as a separate one.</a:t>
            </a:r>
            <a:endParaRPr lang="en-US" dirty="0"/>
          </a:p>
          <a:p>
            <a:pPr marL="171450" indent="-171450">
              <a:buFont typeface="Arial" panose="020B0604020202020204" pitchFamily="34" charset="0"/>
              <a:buChar char="•"/>
            </a:pPr>
            <a:r>
              <a:rPr lang="en-US" dirty="0"/>
              <a:t>Decisions to make</a:t>
            </a:r>
          </a:p>
          <a:p>
            <a:pPr marL="171450" indent="-171450">
              <a:buFont typeface="Arial" panose="020B0604020202020204" pitchFamily="34" charset="0"/>
              <a:buChar char="•"/>
            </a:pPr>
            <a:r>
              <a:rPr lang="en-US" dirty="0"/>
              <a:t>BUT WE WANT TO FOCUS ON WHY THEY WORK </a:t>
            </a:r>
          </a:p>
          <a:p>
            <a:pPr marL="171450" indent="-171450">
              <a:buFont typeface="Arial" panose="020B0604020202020204" pitchFamily="34" charset="0"/>
              <a:buChar char="•"/>
            </a:pPr>
            <a:r>
              <a:rPr lang="en-US" b="0" dirty="0"/>
              <a:t>graph functions with strong mixing among </a:t>
            </a:r>
            <a:r>
              <a:rPr lang="en-US" b="0" dirty="0" err="1"/>
              <a:t>i</a:t>
            </a:r>
            <a:r>
              <a:rPr lang="en-US" b="0" dirty="0"/>
              <a:t>, j, is smaller than that of MPNN.</a:t>
            </a:r>
          </a:p>
        </p:txBody>
      </p:sp>
      <p:sp>
        <p:nvSpPr>
          <p:cNvPr id="4" name="Slide Number Placeholder 3"/>
          <p:cNvSpPr>
            <a:spLocks noGrp="1"/>
          </p:cNvSpPr>
          <p:nvPr>
            <p:ph type="sldNum" sz="quarter" idx="5"/>
          </p:nvPr>
        </p:nvSpPr>
        <p:spPr/>
        <p:txBody>
          <a:bodyPr/>
          <a:lstStyle/>
          <a:p>
            <a:fld id="{7948B042-4773-4CAD-8BD1-EDA0796F75C6}" type="slidenum">
              <a:rPr lang="es-ES" smtClean="0"/>
              <a:t>204</a:t>
            </a:fld>
            <a:endParaRPr lang="es-ES"/>
          </a:p>
        </p:txBody>
      </p:sp>
    </p:spTree>
    <p:extLst>
      <p:ext uri="{BB962C8B-B14F-4D97-AF65-F5344CB8AC3E}">
        <p14:creationId xmlns:p14="http://schemas.microsoft.com/office/powerpoint/2010/main" val="20164927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BUT WE WANT TO FOCUS ON WHY THEY WORK </a:t>
            </a:r>
          </a:p>
          <a:p>
            <a:pPr marL="171450" indent="-171450">
              <a:buFont typeface="Arial" panose="020B0604020202020204" pitchFamily="34" charset="0"/>
              <a:buChar char="•"/>
            </a:pPr>
            <a:r>
              <a:rPr lang="en-US" b="1" dirty="0"/>
              <a:t>Why they work?</a:t>
            </a:r>
          </a:p>
          <a:p>
            <a:pPr marL="628650" lvl="1" indent="-171450">
              <a:buFont typeface="Arial" panose="020B0604020202020204" pitchFamily="34" charset="0"/>
              <a:buChar char="•"/>
            </a:pPr>
            <a:r>
              <a:rPr lang="en-US" dirty="0"/>
              <a:t>Intuition: Shorten path between nodes</a:t>
            </a:r>
          </a:p>
          <a:p>
            <a:pPr marL="628650" lvl="1" indent="-171450">
              <a:buFont typeface="Arial" panose="020B0604020202020204" pitchFamily="34" charset="0"/>
              <a:buChar char="•"/>
            </a:pPr>
            <a:r>
              <a:rPr lang="en-US" dirty="0"/>
              <a:t>The analysis is like Giovanni, but in Relational GNNs, where different relations in the graph are encoded by different message passing functions.</a:t>
            </a:r>
          </a:p>
          <a:p>
            <a:pPr marL="628650" lvl="1" indent="-171450">
              <a:buFont typeface="Arial" panose="020B0604020202020204" pitchFamily="34" charset="0"/>
              <a:buChar char="•"/>
            </a:pPr>
            <a:r>
              <a:rPr lang="en-US" sz="1200" b="1" dirty="0"/>
              <a:t>VN’s impact </a:t>
            </a:r>
            <a:r>
              <a:rPr lang="en-US" sz="1200" b="1" dirty="0">
                <a:highlight>
                  <a:srgbClr val="FFFF00"/>
                </a:highlight>
              </a:rPr>
              <a:t>can </a:t>
            </a:r>
            <a:r>
              <a:rPr lang="en-US" sz="1200" b="1" u="sng" dirty="0">
                <a:highlight>
                  <a:srgbClr val="FFFF00"/>
                </a:highlight>
              </a:rPr>
              <a:t>be determined in terms of the spectrum of the input graph</a:t>
            </a:r>
          </a:p>
          <a:p>
            <a:pPr marL="1085850" lvl="2" indent="-171450">
              <a:buFont typeface="Arial" panose="020B0604020202020204" pitchFamily="34" charset="0"/>
              <a:buChar char="•"/>
            </a:pPr>
            <a:r>
              <a:rPr lang="en-US" b="0" dirty="0"/>
              <a:t>Average change in CT is that quantity that is explained in terms of the spectrum of the Laplacian</a:t>
            </a:r>
          </a:p>
          <a:p>
            <a:pPr marL="1085850" lvl="2" indent="-171450">
              <a:buFont typeface="Arial" panose="020B0604020202020204" pitchFamily="34" charset="0"/>
              <a:buChar char="•"/>
            </a:pPr>
            <a:r>
              <a:rPr lang="en-US" sz="1200" dirty="0"/>
              <a:t>For real-world graphs where adding a VN significantly reduces the commute time </a:t>
            </a:r>
            <a:r>
              <a:rPr lang="en-US" sz="1200" dirty="0">
                <a:sym typeface="Wingdings" panose="05000000000000000000" pitchFamily="2" charset="2"/>
              </a:rPr>
              <a:t> the average change it’s negative</a:t>
            </a:r>
          </a:p>
          <a:p>
            <a:pPr marL="1085850" lvl="2" indent="-171450">
              <a:buFont typeface="Arial" panose="020B0604020202020204" pitchFamily="34" charset="0"/>
              <a:buChar char="•"/>
            </a:pPr>
            <a:r>
              <a:rPr lang="en-US" sz="1200" b="0" dirty="0">
                <a:sym typeface="Wingdings" panose="05000000000000000000" pitchFamily="2" charset="2"/>
              </a:rPr>
              <a:t>On those graphs where that quantity is negative. The virtual node allows to learn graph functions with strong mixing is less layers than a normal MPNN.</a:t>
            </a:r>
            <a:endParaRPr lang="en-US" b="0" dirty="0"/>
          </a:p>
          <a:p>
            <a:pPr marL="628650" lvl="1" indent="-171450">
              <a:buFont typeface="Arial" panose="020B0604020202020204" pitchFamily="34" charset="0"/>
              <a:buChar char="•"/>
            </a:pPr>
            <a:r>
              <a:rPr lang="en-US" b="1" dirty="0"/>
              <a:t>VN’s impact in terms of sensitivity</a:t>
            </a:r>
          </a:p>
          <a:p>
            <a:pPr marL="1085850" lvl="2" indent="-171450">
              <a:buFont typeface="Arial" panose="020B0604020202020204" pitchFamily="34" charset="0"/>
              <a:buChar char="•"/>
            </a:pPr>
            <a:r>
              <a:rPr lang="en-US" b="0" dirty="0"/>
              <a:t>For </a:t>
            </a:r>
            <a:r>
              <a:rPr lang="en-US" b="0" dirty="0" err="1"/>
              <a:t>mpnn+vn</a:t>
            </a:r>
            <a:r>
              <a:rPr lang="en-US" b="0" dirty="0"/>
              <a:t> with mean aggregation in VN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Jacobian in independent on the origin node whenever the origin and the final node are</a:t>
            </a:r>
            <a:r>
              <a:rPr lang="en-US" sz="1200" dirty="0"/>
              <a:t> separated by more than 2 hops</a:t>
            </a:r>
            <a:endParaRPr lang="en-US" b="0" dirty="0"/>
          </a:p>
          <a:p>
            <a:pPr marL="1085850" lvl="2" indent="-171450">
              <a:buFont typeface="Arial" panose="020B0604020202020204" pitchFamily="34" charset="0"/>
              <a:buChar char="•"/>
            </a:pPr>
            <a:r>
              <a:rPr lang="en-US" b="0" dirty="0"/>
              <a:t>Given a node at a distance larger than 2, any message is first received by node at layer ℓ + 1 through the VN.</a:t>
            </a:r>
          </a:p>
          <a:p>
            <a:pPr marL="1085850" lvl="2" indent="-171450">
              <a:buFont typeface="Arial" panose="020B0604020202020204" pitchFamily="34" charset="0"/>
              <a:buChar char="•"/>
            </a:pPr>
            <a:endParaRPr lang="en-US" b="0" dirty="0"/>
          </a:p>
          <a:p>
            <a:pPr marL="171450" lvl="0" indent="-171450">
              <a:buFont typeface="Arial" panose="020B0604020202020204" pitchFamily="34" charset="0"/>
              <a:buChar char="•"/>
            </a:pPr>
            <a:r>
              <a:rPr lang="en-US" b="1" dirty="0"/>
              <a:t>Conclusion</a:t>
            </a:r>
            <a:r>
              <a:rPr lang="en-US" b="0" dirty="0"/>
              <a:t>: for real-world graphs where adding a VN significantly reduces the commute time the minimal number of layers required by MPNN + VN to learn graph functions with strong mixing among </a:t>
            </a:r>
            <a:r>
              <a:rPr lang="en-US" b="0" dirty="0" err="1"/>
              <a:t>i</a:t>
            </a:r>
            <a:r>
              <a:rPr lang="en-US" b="0" dirty="0"/>
              <a:t>, j, is smaller than that of MPNN.</a:t>
            </a:r>
          </a:p>
        </p:txBody>
      </p:sp>
      <p:sp>
        <p:nvSpPr>
          <p:cNvPr id="4" name="Slide Number Placeholder 3"/>
          <p:cNvSpPr>
            <a:spLocks noGrp="1"/>
          </p:cNvSpPr>
          <p:nvPr>
            <p:ph type="sldNum" sz="quarter" idx="5"/>
          </p:nvPr>
        </p:nvSpPr>
        <p:spPr/>
        <p:txBody>
          <a:bodyPr/>
          <a:lstStyle/>
          <a:p>
            <a:fld id="{7948B042-4773-4CAD-8BD1-EDA0796F75C6}" type="slidenum">
              <a:rPr lang="es-ES" smtClean="0"/>
              <a:t>205</a:t>
            </a:fld>
            <a:endParaRPr lang="es-ES"/>
          </a:p>
        </p:txBody>
      </p:sp>
    </p:spTree>
    <p:extLst>
      <p:ext uri="{BB962C8B-B14F-4D97-AF65-F5344CB8AC3E}">
        <p14:creationId xmlns:p14="http://schemas.microsoft.com/office/powerpoint/2010/main" val="36487382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sz="1200" dirty="0">
                <a:sym typeface="Wingdings" panose="05000000000000000000" pitchFamily="2" charset="2"/>
              </a:rPr>
              <a:t>only propagate </a:t>
            </a:r>
            <a:r>
              <a:rPr lang="en-US" sz="1200" dirty="0"/>
              <a:t>relevant information the times needed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200" dirty="0">
                <a:cs typeface="Times New Roman" panose="02020603050405020304" pitchFamily="18" charset="0"/>
              </a:rPr>
              <a:t>Learn depth, parameters and message filtering as a function of the graph</a:t>
            </a:r>
            <a:endParaRPr lang="en-US" sz="1400" dirty="0"/>
          </a:p>
          <a:p>
            <a:pPr marL="171450" indent="-171450">
              <a:buFont typeface="Wingdings" panose="05000000000000000000" pitchFamily="2" charset="2"/>
              <a:buChar char="à"/>
            </a:pPr>
            <a:r>
              <a:rPr lang="en-US" sz="1200" dirty="0">
                <a:cs typeface="Times New Roman" panose="02020603050405020304" pitchFamily="18" charset="0"/>
              </a:rPr>
              <a:t>Choose the “right” information to propagate at each point in time.</a:t>
            </a:r>
            <a:endParaRPr lang="en-US" sz="1200" dirty="0"/>
          </a:p>
          <a:p>
            <a:pPr marL="171450" indent="-171450">
              <a:buFont typeface="Wingdings" panose="05000000000000000000" pitchFamily="2" charset="2"/>
              <a:buChar char="à"/>
            </a:pPr>
            <a:endParaRPr lang="en-US" sz="1200" dirty="0"/>
          </a:p>
          <a:p>
            <a:pPr marL="0" indent="0">
              <a:buFont typeface="Wingdings" panose="05000000000000000000" pitchFamily="2" charset="2"/>
              <a:buNone/>
            </a:pPr>
            <a:r>
              <a:rPr lang="en-US" dirty="0"/>
              <a:t>OSM</a:t>
            </a:r>
          </a:p>
          <a:p>
            <a:r>
              <a:rPr lang="en-US" dirty="0"/>
              <a:t>-  AMP uses a **soft message filtering** mechanism to selectively propagate messages. This adaptive filtering ensures that only relevant messages are passed, maintaining the diversity of node embeddings across layers.</a:t>
            </a:r>
          </a:p>
          <a:p>
            <a:pPr marL="171450" indent="-171450">
              <a:buFontTx/>
              <a:buChar char="-"/>
            </a:pPr>
            <a:r>
              <a:rPr lang="en-US" dirty="0"/>
              <a:t>Formula. Here,</a:t>
            </a:r>
            <a:r>
              <a:rPr lang="en-US" b="1" dirty="0"/>
              <a:t> F is the filtering function that controls the information passed from node u to v at layer l</a:t>
            </a:r>
          </a:p>
          <a:p>
            <a:pPr marL="171450" indent="-171450">
              <a:buFontTx/>
              <a:buChar char="-"/>
            </a:pPr>
            <a:r>
              <a:rPr lang="en-US" dirty="0"/>
              <a:t>Fi​(u,ℓ−1) is a filter that controls the information flow, ensuring only relevant messages are propagated</a:t>
            </a:r>
          </a:p>
          <a:p>
            <a:endParaRPr lang="en-US" dirty="0"/>
          </a:p>
          <a:p>
            <a:r>
              <a:rPr lang="en-US" dirty="0"/>
              <a:t>OSQ</a:t>
            </a:r>
          </a:p>
          <a:p>
            <a:r>
              <a:rPr lang="en-US" dirty="0"/>
              <a:t>- AMP prunes irrelevant messages through its filtering mechanism, thus reducing the amount of information that needs to be compressed at each node</a:t>
            </a:r>
          </a:p>
          <a:p>
            <a:pPr marL="171450" indent="-171450">
              <a:buFontTx/>
              <a:buChar char="-"/>
            </a:pPr>
            <a:endParaRPr lang="en-US" dirty="0"/>
          </a:p>
          <a:p>
            <a:r>
              <a:rPr lang="en-US" dirty="0"/>
              <a:t>UR</a:t>
            </a:r>
          </a:p>
          <a:p>
            <a:r>
              <a:rPr lang="en-US" dirty="0"/>
              <a:t>- AMP dynamically adjusts the depth of the network during training, allowing it to reach further into the graph and capture long-range interactions.</a:t>
            </a:r>
          </a:p>
          <a:p>
            <a:pPr marL="171450" indent="-171450">
              <a:buFontTx/>
              <a:buChar char="-"/>
            </a:pPr>
            <a:r>
              <a:rPr lang="en-US" dirty="0"/>
              <a:t>Formula</a:t>
            </a:r>
            <a:r>
              <a:rPr lang="en-US" b="1" dirty="0"/>
              <a:t> L  </a:t>
            </a:r>
            <a:r>
              <a:rPr lang="en-US" dirty="0"/>
              <a:t>represents the depth of the network, and  </a:t>
            </a:r>
            <a:r>
              <a:rPr lang="en-US" b="1" dirty="0" err="1"/>
              <a:t>F_i</a:t>
            </a:r>
            <a:r>
              <a:rPr lang="en-US" b="1" dirty="0"/>
              <a:t>  </a:t>
            </a:r>
            <a:r>
              <a:rPr lang="en-US" dirty="0"/>
              <a:t>denotes the message filters.</a:t>
            </a:r>
          </a:p>
          <a:p>
            <a:pPr marL="171450" indent="-171450">
              <a:buFontTx/>
              <a:buChar char="-"/>
            </a:pPr>
            <a:r>
              <a:rPr lang="en-US" dirty="0"/>
              <a:t>The depth is learned adaptively, avoiding the need for manual tuning.</a:t>
            </a:r>
          </a:p>
          <a:p>
            <a:endParaRPr lang="en-US" dirty="0"/>
          </a:p>
          <a:p>
            <a:r>
              <a:rPr lang="en-US" dirty="0"/>
              <a:t>---</a:t>
            </a:r>
          </a:p>
          <a:p>
            <a:endParaRPr lang="en-US" dirty="0"/>
          </a:p>
          <a:p>
            <a:r>
              <a:rPr lang="en-US" dirty="0"/>
              <a:t>AMP extends a variational inference framework to allow GNNs to:</a:t>
            </a:r>
          </a:p>
          <a:p>
            <a:r>
              <a:rPr lang="en-US" dirty="0"/>
              <a:t>- **Adapt their depth:** By learning an optimal depth rather than fixing it, AMP determines how many message-passing layers are required for a specific task.</a:t>
            </a:r>
          </a:p>
          <a:p>
            <a:r>
              <a:rPr lang="en-US" dirty="0"/>
              <a:t>- **Filter messages:** A soft filtering mechanism is used to decide which messages to propagate or discard at each layer, improving the efficiency and effectiveness of message passing.</a:t>
            </a:r>
          </a:p>
          <a:p>
            <a:endParaRPr lang="en-US" dirty="0"/>
          </a:p>
          <a:p>
            <a:r>
              <a:rPr lang="en-US" dirty="0"/>
              <a:t>**Key Components:**</a:t>
            </a:r>
          </a:p>
          <a:p>
            <a:r>
              <a:rPr lang="en-US" dirty="0"/>
              <a:t>- **Variational Distributions:** </a:t>
            </a:r>
          </a:p>
          <a:p>
            <a:r>
              <a:rPr lang="en-US" dirty="0"/>
              <a:t>  \[</a:t>
            </a:r>
          </a:p>
          <a:p>
            <a:r>
              <a:rPr lang="en-US" dirty="0"/>
              <a:t>  q(\theta, L, </a:t>
            </a:r>
            <a:r>
              <a:rPr lang="en-US" dirty="0" err="1"/>
              <a:t>F_i</a:t>
            </a:r>
            <a:r>
              <a:rPr lang="en-US" dirty="0"/>
              <a:t> | </a:t>
            </a:r>
            <a:r>
              <a:rPr lang="en-US" dirty="0" err="1"/>
              <a:t>g_i</a:t>
            </a:r>
            <a:r>
              <a:rPr lang="en-US" dirty="0"/>
              <a:t>, </a:t>
            </a:r>
            <a:r>
              <a:rPr lang="en-US" dirty="0" err="1"/>
              <a:t>Y_i</a:t>
            </a:r>
            <a:r>
              <a:rPr lang="en-US" dirty="0"/>
              <a:t>) = q(\theta | L; \nu) q(L; \lambda) q(</a:t>
            </a:r>
            <a:r>
              <a:rPr lang="en-US" dirty="0" err="1"/>
              <a:t>F_i</a:t>
            </a:r>
            <a:r>
              <a:rPr lang="en-US" dirty="0"/>
              <a:t> | </a:t>
            </a:r>
            <a:r>
              <a:rPr lang="en-US" dirty="0" err="1"/>
              <a:t>g_i</a:t>
            </a:r>
            <a:r>
              <a:rPr lang="en-US" dirty="0"/>
              <a:t>, L, \theta)</a:t>
            </a:r>
          </a:p>
          <a:p>
            <a:r>
              <a:rPr lang="en-US" dirty="0"/>
              <a:t>  \]</a:t>
            </a:r>
          </a:p>
          <a:p>
            <a:r>
              <a:rPr lang="en-US" dirty="0"/>
              <a:t>  These distributions model the parameters (\(\theta\)), depth (\(L\)), and message filters (\(</a:t>
            </a:r>
            <a:r>
              <a:rPr lang="en-US" dirty="0" err="1"/>
              <a:t>F_i</a:t>
            </a:r>
            <a:r>
              <a:rPr lang="en-US" dirty="0"/>
              <a:t>\)) of the network.</a:t>
            </a:r>
          </a:p>
          <a:p>
            <a:endParaRPr lang="en-US" dirty="0"/>
          </a:p>
          <a:p>
            <a:r>
              <a:rPr lang="en-US" dirty="0"/>
              <a:t>---</a:t>
            </a:r>
          </a:p>
          <a:p>
            <a:endParaRPr lang="en-US" dirty="0"/>
          </a:p>
          <a:p>
            <a:r>
              <a:rPr lang="en-US" dirty="0"/>
              <a:t>### Theoretical and Empirical Validation</a:t>
            </a:r>
          </a:p>
          <a:p>
            <a:endParaRPr lang="en-US" dirty="0"/>
          </a:p>
          <a:p>
            <a:r>
              <a:rPr lang="en-US" dirty="0"/>
              <a:t>**Theoretical Guarantees:**</a:t>
            </a:r>
          </a:p>
          <a:p>
            <a:r>
              <a:rPr lang="en-US" dirty="0"/>
              <a:t>- AMP can propagate messages effectively, ensuring mitigation of </a:t>
            </a:r>
            <a:r>
              <a:rPr lang="en-US" dirty="0" err="1"/>
              <a:t>oversmoothing</a:t>
            </a:r>
            <a:r>
              <a:rPr lang="en-US" dirty="0"/>
              <a:t>, </a:t>
            </a:r>
            <a:r>
              <a:rPr lang="en-US" dirty="0" err="1"/>
              <a:t>oversquashing</a:t>
            </a:r>
            <a:r>
              <a:rPr lang="en-US" dirty="0"/>
              <a:t>, and underreaching.</a:t>
            </a:r>
          </a:p>
          <a:p>
            <a:endParaRPr lang="en-US" dirty="0"/>
          </a:p>
          <a:p>
            <a:r>
              <a:rPr lang="en-US" dirty="0"/>
              <a:t>**Empirical Results:**</a:t>
            </a:r>
          </a:p>
          <a:p>
            <a:r>
              <a:rPr lang="en-US" dirty="0"/>
              <a:t>- AMP outperforms state-of-the-art methods on five node and graph prediction datasets, demonstrating its effectiveness in capturing long-range interactions.</a:t>
            </a:r>
          </a:p>
          <a:p>
            <a:endParaRPr lang="en-US" dirty="0"/>
          </a:p>
          <a:p>
            <a:r>
              <a:rPr lang="en-US" dirty="0"/>
              <a:t>  **Example Datasets:**</a:t>
            </a:r>
          </a:p>
          <a:p>
            <a:r>
              <a:rPr lang="en-US" dirty="0"/>
              <a:t>  - Diameter, SSSP, and Eccentricity datasets show significant improvements with AMP.</a:t>
            </a:r>
          </a:p>
          <a:p>
            <a:r>
              <a:rPr lang="en-US" dirty="0"/>
              <a:t>  - AMP applied to GCN, GIN, and ADGN architectures consistently reduces errors and improves performance metrics.</a:t>
            </a:r>
          </a:p>
          <a:p>
            <a:endParaRPr lang="en-US" dirty="0"/>
          </a:p>
          <a:p>
            <a:r>
              <a:rPr lang="en-US" dirty="0"/>
              <a:t>---</a:t>
            </a:r>
          </a:p>
          <a:p>
            <a:endParaRPr lang="en-US" dirty="0"/>
          </a:p>
          <a:p>
            <a:r>
              <a:rPr lang="en-US" dirty="0"/>
              <a:t>### Qualitative Analysis</a:t>
            </a:r>
          </a:p>
          <a:p>
            <a:endParaRPr lang="en-US" dirty="0"/>
          </a:p>
          <a:p>
            <a:r>
              <a:rPr lang="en-US" dirty="0"/>
              <a:t>**Graphical Model:**</a:t>
            </a:r>
          </a:p>
          <a:p>
            <a:r>
              <a:rPr lang="en-US" dirty="0"/>
              <a:t>\[</a:t>
            </a:r>
          </a:p>
          <a:p>
            <a:r>
              <a:rPr lang="en-US" dirty="0"/>
              <a:t>\begin{array}{</a:t>
            </a:r>
            <a:r>
              <a:rPr lang="en-US" dirty="0" err="1"/>
              <a:t>cccc</a:t>
            </a:r>
            <a:r>
              <a:rPr lang="en-US" dirty="0"/>
              <a:t>}</a:t>
            </a:r>
          </a:p>
          <a:p>
            <a:r>
              <a:rPr lang="en-US" dirty="0"/>
              <a:t>g &amp; \</a:t>
            </a:r>
            <a:r>
              <a:rPr lang="en-US" dirty="0" err="1"/>
              <a:t>rightarrow</a:t>
            </a:r>
            <a:r>
              <a:rPr lang="en-US" dirty="0"/>
              <a:t> &amp; \{ h^\</a:t>
            </a:r>
            <a:r>
              <a:rPr lang="en-US" dirty="0" err="1"/>
              <a:t>ell_v</a:t>
            </a:r>
            <a:r>
              <a:rPr lang="en-US" dirty="0"/>
              <a:t> | v \in V \} &amp; \</a:t>
            </a:r>
            <a:r>
              <a:rPr lang="en-US" dirty="0" err="1"/>
              <a:t>rightarrow</a:t>
            </a:r>
            <a:r>
              <a:rPr lang="en-US" dirty="0"/>
              <a:t> \{ y^\</a:t>
            </a:r>
            <a:r>
              <a:rPr lang="en-US" dirty="0" err="1"/>
              <a:t>ell_v</a:t>
            </a:r>
            <a:r>
              <a:rPr lang="en-US" dirty="0"/>
              <a:t> | v \in V \} \\</a:t>
            </a:r>
          </a:p>
          <a:p>
            <a:r>
              <a:rPr lang="en-US" dirty="0"/>
              <a:t>&amp; \</a:t>
            </a:r>
            <a:r>
              <a:rPr lang="en-US" dirty="0" err="1"/>
              <a:t>searrow</a:t>
            </a:r>
            <a:r>
              <a:rPr lang="en-US" dirty="0"/>
              <a:t> &amp; \</a:t>
            </a:r>
            <a:r>
              <a:rPr lang="en-US" dirty="0" err="1"/>
              <a:t>downarrow</a:t>
            </a:r>
            <a:r>
              <a:rPr lang="en-US" dirty="0"/>
              <a:t> &amp; \\</a:t>
            </a:r>
          </a:p>
          <a:p>
            <a:r>
              <a:rPr lang="en-US" dirty="0"/>
              <a:t>&amp; &amp; \{ H^\ell | \ell = 1, 2, \</a:t>
            </a:r>
            <a:r>
              <a:rPr lang="en-US" dirty="0" err="1"/>
              <a:t>ldots</a:t>
            </a:r>
            <a:r>
              <a:rPr lang="en-US" dirty="0"/>
              <a:t> \} &amp; \</a:t>
            </a:r>
            <a:r>
              <a:rPr lang="en-US" dirty="0" err="1"/>
              <a:t>rightarrow</a:t>
            </a:r>
            <a:r>
              <a:rPr lang="en-US" dirty="0"/>
              <a:t> y^\ell</a:t>
            </a:r>
          </a:p>
          <a:p>
            <a:r>
              <a:rPr lang="en-US" dirty="0"/>
              <a:t>\end{array}</a:t>
            </a:r>
          </a:p>
          <a:p>
            <a:r>
              <a:rPr lang="en-US" dirty="0"/>
              <a:t>\]</a:t>
            </a:r>
          </a:p>
          <a:p>
            <a:endParaRPr lang="en-US" dirty="0"/>
          </a:p>
          <a:p>
            <a:r>
              <a:rPr lang="en-US" dirty="0"/>
              <a:t>**Adaptive Filtering:**</a:t>
            </a:r>
          </a:p>
          <a:p>
            <a:r>
              <a:rPr lang="en-US" dirty="0"/>
              <a:t>- AMP dynamically decides which messages to propagate, allowing it to mitigate </a:t>
            </a:r>
            <a:r>
              <a:rPr lang="en-US" dirty="0" err="1"/>
              <a:t>oversmoothing</a:t>
            </a:r>
            <a:r>
              <a:rPr lang="en-US" dirty="0"/>
              <a:t> and </a:t>
            </a:r>
            <a:r>
              <a:rPr lang="en-US" dirty="0" err="1"/>
              <a:t>oversquashing</a:t>
            </a:r>
            <a:r>
              <a:rPr lang="en-US" dirty="0"/>
              <a:t> while ensuring relevant long-range dependencies are captured.</a:t>
            </a:r>
          </a:p>
          <a:p>
            <a:endParaRPr lang="en-US" dirty="0"/>
          </a:p>
          <a:p>
            <a:r>
              <a:rPr lang="en-US" dirty="0"/>
              <a:t>### Conclusion</a:t>
            </a:r>
          </a:p>
          <a:p>
            <a:endParaRPr lang="en-US" dirty="0"/>
          </a:p>
          <a:p>
            <a:r>
              <a:rPr lang="en-US" dirty="0"/>
              <a:t>AMP represents a significant advancement in graph neural networks, offering a flexible and adaptive framework that addresses key limitations in modeling long-range interactions. Through variational inference and adaptive filtering, AMP achieves superior performance across various benchmarks, providing a robust solution for complex systems requiring detailed interaction modeling.</a:t>
            </a:r>
          </a:p>
        </p:txBody>
      </p:sp>
      <p:sp>
        <p:nvSpPr>
          <p:cNvPr id="4" name="Slide Number Placeholder 3"/>
          <p:cNvSpPr>
            <a:spLocks noGrp="1"/>
          </p:cNvSpPr>
          <p:nvPr>
            <p:ph type="sldNum" sz="quarter" idx="5"/>
          </p:nvPr>
        </p:nvSpPr>
        <p:spPr/>
        <p:txBody>
          <a:bodyPr/>
          <a:lstStyle/>
          <a:p>
            <a:fld id="{7948B042-4773-4CAD-8BD1-EDA0796F75C6}" type="slidenum">
              <a:rPr lang="es-ES" smtClean="0"/>
              <a:t>206</a:t>
            </a:fld>
            <a:endParaRPr lang="es-ES"/>
          </a:p>
        </p:txBody>
      </p:sp>
    </p:spTree>
    <p:extLst>
      <p:ext uri="{BB962C8B-B14F-4D97-AF65-F5344CB8AC3E}">
        <p14:creationId xmlns:p14="http://schemas.microsoft.com/office/powerpoint/2010/main" val="14757298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sz="1200" dirty="0">
                <a:sym typeface="Wingdings" panose="05000000000000000000" pitchFamily="2" charset="2"/>
              </a:rPr>
              <a:t>only propagate </a:t>
            </a:r>
            <a:r>
              <a:rPr lang="en-US" sz="1200" dirty="0"/>
              <a:t>relevant information the times needed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200" dirty="0">
                <a:cs typeface="Times New Roman" panose="02020603050405020304" pitchFamily="18" charset="0"/>
              </a:rPr>
              <a:t>Learn depth, parameters and message filtering as a function of the graph</a:t>
            </a:r>
            <a:endParaRPr lang="en-US" sz="1400" dirty="0"/>
          </a:p>
          <a:p>
            <a:pPr marL="171450" indent="-171450">
              <a:buFont typeface="Wingdings" panose="05000000000000000000" pitchFamily="2" charset="2"/>
              <a:buChar char="à"/>
            </a:pPr>
            <a:r>
              <a:rPr lang="en-US" sz="1200" dirty="0">
                <a:cs typeface="Times New Roman" panose="02020603050405020304" pitchFamily="18" charset="0"/>
              </a:rPr>
              <a:t>Choose the “right” information to propagate at each point in time.</a:t>
            </a:r>
            <a:endParaRPr lang="en-US" sz="1200" dirty="0"/>
          </a:p>
          <a:p>
            <a:pPr marL="171450" indent="-171450">
              <a:buFont typeface="Wingdings" panose="05000000000000000000" pitchFamily="2" charset="2"/>
              <a:buChar char="à"/>
            </a:pPr>
            <a:endParaRPr lang="en-US" sz="1200" dirty="0"/>
          </a:p>
          <a:p>
            <a:pPr marL="0" indent="0">
              <a:buFont typeface="Wingdings" panose="05000000000000000000" pitchFamily="2" charset="2"/>
              <a:buNone/>
            </a:pPr>
            <a:r>
              <a:rPr lang="en-US" dirty="0"/>
              <a:t>OSM</a:t>
            </a:r>
          </a:p>
          <a:p>
            <a:r>
              <a:rPr lang="en-US" dirty="0"/>
              <a:t>-  AMP uses a **soft message filtering** mechanism to selectively propagate messages. This adaptive filtering ensures that only relevant messages are passed, maintaining the diversity of node embeddings across layers.</a:t>
            </a:r>
          </a:p>
          <a:p>
            <a:pPr marL="171450" indent="-171450">
              <a:buFontTx/>
              <a:buChar char="-"/>
            </a:pPr>
            <a:r>
              <a:rPr lang="en-US" dirty="0"/>
              <a:t>Formula. Here,</a:t>
            </a:r>
            <a:r>
              <a:rPr lang="en-US" b="1" dirty="0"/>
              <a:t> F is the filtering function that controls the information passed from node u to v at layer l</a:t>
            </a:r>
          </a:p>
          <a:p>
            <a:pPr marL="171450" indent="-171450">
              <a:buFontTx/>
              <a:buChar char="-"/>
            </a:pPr>
            <a:r>
              <a:rPr lang="en-US" dirty="0"/>
              <a:t>Fi​(u,ℓ−1) is a filter that controls the information flow, ensuring only relevant messages are propagated</a:t>
            </a:r>
          </a:p>
          <a:p>
            <a:endParaRPr lang="en-US" dirty="0"/>
          </a:p>
          <a:p>
            <a:r>
              <a:rPr lang="en-US" dirty="0"/>
              <a:t>OSQ</a:t>
            </a:r>
          </a:p>
          <a:p>
            <a:r>
              <a:rPr lang="en-US" dirty="0"/>
              <a:t>- AMP prunes irrelevant messages through its filtering mechanism, thus reducing the amount of information that needs to be compressed at each node</a:t>
            </a:r>
          </a:p>
          <a:p>
            <a:pPr marL="171450" indent="-171450">
              <a:buFontTx/>
              <a:buChar char="-"/>
            </a:pPr>
            <a:endParaRPr lang="en-US" dirty="0"/>
          </a:p>
          <a:p>
            <a:r>
              <a:rPr lang="en-US" dirty="0"/>
              <a:t>UR</a:t>
            </a:r>
          </a:p>
          <a:p>
            <a:r>
              <a:rPr lang="en-US" dirty="0"/>
              <a:t>- AMP dynamically adjusts the depth of the network during training, allowing it to reach further into the graph and capture long-range interactions.</a:t>
            </a:r>
          </a:p>
          <a:p>
            <a:pPr marL="171450" indent="-171450">
              <a:buFontTx/>
              <a:buChar char="-"/>
            </a:pPr>
            <a:r>
              <a:rPr lang="en-US" dirty="0"/>
              <a:t>Formula</a:t>
            </a:r>
            <a:r>
              <a:rPr lang="en-US" b="1" dirty="0"/>
              <a:t> L  </a:t>
            </a:r>
            <a:r>
              <a:rPr lang="en-US" dirty="0"/>
              <a:t>represents the depth of the network, and  </a:t>
            </a:r>
            <a:r>
              <a:rPr lang="en-US" b="1" dirty="0" err="1"/>
              <a:t>F_i</a:t>
            </a:r>
            <a:r>
              <a:rPr lang="en-US" b="1" dirty="0"/>
              <a:t>  </a:t>
            </a:r>
            <a:r>
              <a:rPr lang="en-US" dirty="0"/>
              <a:t>denotes the message filters.</a:t>
            </a:r>
          </a:p>
          <a:p>
            <a:pPr marL="171450" indent="-171450">
              <a:buFontTx/>
              <a:buChar char="-"/>
            </a:pPr>
            <a:r>
              <a:rPr lang="en-US" dirty="0"/>
              <a:t>The depth is learned adaptively, avoiding the need for manual tuning.</a:t>
            </a:r>
          </a:p>
          <a:p>
            <a:endParaRPr lang="en-US" dirty="0"/>
          </a:p>
          <a:p>
            <a:r>
              <a:rPr lang="en-US" dirty="0"/>
              <a:t>---</a:t>
            </a:r>
          </a:p>
          <a:p>
            <a:endParaRPr lang="en-US" dirty="0"/>
          </a:p>
          <a:p>
            <a:r>
              <a:rPr lang="en-US" dirty="0"/>
              <a:t>AMP extends a variational inference framework to allow GNNs to:</a:t>
            </a:r>
          </a:p>
          <a:p>
            <a:r>
              <a:rPr lang="en-US" dirty="0"/>
              <a:t>- **Adapt their depth:** By learning an optimal depth rather than fixing it, AMP determines how many message-passing layers are required for a specific task.</a:t>
            </a:r>
          </a:p>
          <a:p>
            <a:r>
              <a:rPr lang="en-US" dirty="0"/>
              <a:t>- **Filter messages:** A soft filtering mechanism is used to decide which messages to propagate or discard at each layer, improving the efficiency and effectiveness of message passing.</a:t>
            </a:r>
          </a:p>
          <a:p>
            <a:endParaRPr lang="en-US" dirty="0"/>
          </a:p>
          <a:p>
            <a:r>
              <a:rPr lang="en-US" dirty="0"/>
              <a:t>**Key Components:**</a:t>
            </a:r>
          </a:p>
          <a:p>
            <a:r>
              <a:rPr lang="en-US" dirty="0"/>
              <a:t>- **Variational Distributions:** </a:t>
            </a:r>
          </a:p>
          <a:p>
            <a:r>
              <a:rPr lang="en-US" dirty="0"/>
              <a:t>  \[</a:t>
            </a:r>
          </a:p>
          <a:p>
            <a:r>
              <a:rPr lang="en-US" dirty="0"/>
              <a:t>  q(\theta, L, </a:t>
            </a:r>
            <a:r>
              <a:rPr lang="en-US" dirty="0" err="1"/>
              <a:t>F_i</a:t>
            </a:r>
            <a:r>
              <a:rPr lang="en-US" dirty="0"/>
              <a:t> | </a:t>
            </a:r>
            <a:r>
              <a:rPr lang="en-US" dirty="0" err="1"/>
              <a:t>g_i</a:t>
            </a:r>
            <a:r>
              <a:rPr lang="en-US" dirty="0"/>
              <a:t>, </a:t>
            </a:r>
            <a:r>
              <a:rPr lang="en-US" dirty="0" err="1"/>
              <a:t>Y_i</a:t>
            </a:r>
            <a:r>
              <a:rPr lang="en-US" dirty="0"/>
              <a:t>) = q(\theta | L; \nu) q(L; \lambda) q(</a:t>
            </a:r>
            <a:r>
              <a:rPr lang="en-US" dirty="0" err="1"/>
              <a:t>F_i</a:t>
            </a:r>
            <a:r>
              <a:rPr lang="en-US" dirty="0"/>
              <a:t> | </a:t>
            </a:r>
            <a:r>
              <a:rPr lang="en-US" dirty="0" err="1"/>
              <a:t>g_i</a:t>
            </a:r>
            <a:r>
              <a:rPr lang="en-US" dirty="0"/>
              <a:t>, L, \theta)</a:t>
            </a:r>
          </a:p>
          <a:p>
            <a:r>
              <a:rPr lang="en-US" dirty="0"/>
              <a:t>  \]</a:t>
            </a:r>
          </a:p>
          <a:p>
            <a:r>
              <a:rPr lang="en-US" dirty="0"/>
              <a:t>  These distributions model the parameters (\(\theta\)), depth (\(L\)), and message filters (\(</a:t>
            </a:r>
            <a:r>
              <a:rPr lang="en-US" dirty="0" err="1"/>
              <a:t>F_i</a:t>
            </a:r>
            <a:r>
              <a:rPr lang="en-US" dirty="0"/>
              <a:t>\)) of the network.</a:t>
            </a:r>
          </a:p>
          <a:p>
            <a:endParaRPr lang="en-US" dirty="0"/>
          </a:p>
          <a:p>
            <a:r>
              <a:rPr lang="en-US" dirty="0"/>
              <a:t>---</a:t>
            </a:r>
          </a:p>
          <a:p>
            <a:endParaRPr lang="en-US" dirty="0"/>
          </a:p>
          <a:p>
            <a:r>
              <a:rPr lang="en-US" dirty="0"/>
              <a:t>### Theoretical and Empirical Validation</a:t>
            </a:r>
          </a:p>
          <a:p>
            <a:endParaRPr lang="en-US" dirty="0"/>
          </a:p>
          <a:p>
            <a:r>
              <a:rPr lang="en-US" dirty="0"/>
              <a:t>**Theoretical Guarantees:**</a:t>
            </a:r>
          </a:p>
          <a:p>
            <a:r>
              <a:rPr lang="en-US" dirty="0"/>
              <a:t>- AMP can propagate messages effectively, ensuring mitigation of </a:t>
            </a:r>
            <a:r>
              <a:rPr lang="en-US" dirty="0" err="1"/>
              <a:t>oversmoothing</a:t>
            </a:r>
            <a:r>
              <a:rPr lang="en-US" dirty="0"/>
              <a:t>, </a:t>
            </a:r>
            <a:r>
              <a:rPr lang="en-US" dirty="0" err="1"/>
              <a:t>oversquashing</a:t>
            </a:r>
            <a:r>
              <a:rPr lang="en-US" dirty="0"/>
              <a:t>, and underreaching.</a:t>
            </a:r>
          </a:p>
          <a:p>
            <a:endParaRPr lang="en-US" dirty="0"/>
          </a:p>
          <a:p>
            <a:r>
              <a:rPr lang="en-US" dirty="0"/>
              <a:t>**Empirical Results:**</a:t>
            </a:r>
          </a:p>
          <a:p>
            <a:r>
              <a:rPr lang="en-US" dirty="0"/>
              <a:t>- AMP outperforms state-of-the-art methods on five node and graph prediction datasets, demonstrating its effectiveness in capturing long-range interactions.</a:t>
            </a:r>
          </a:p>
          <a:p>
            <a:endParaRPr lang="en-US" dirty="0"/>
          </a:p>
          <a:p>
            <a:r>
              <a:rPr lang="en-US" dirty="0"/>
              <a:t>  **Example Datasets:**</a:t>
            </a:r>
          </a:p>
          <a:p>
            <a:r>
              <a:rPr lang="en-US" dirty="0"/>
              <a:t>  - Diameter, SSSP, and Eccentricity datasets show significant improvements with AMP.</a:t>
            </a:r>
          </a:p>
          <a:p>
            <a:r>
              <a:rPr lang="en-US" dirty="0"/>
              <a:t>  - AMP applied to GCN, GIN, and ADGN architectures consistently reduces errors and improves performance metrics.</a:t>
            </a:r>
          </a:p>
          <a:p>
            <a:endParaRPr lang="en-US" dirty="0"/>
          </a:p>
          <a:p>
            <a:r>
              <a:rPr lang="en-US" dirty="0"/>
              <a:t>---</a:t>
            </a:r>
          </a:p>
          <a:p>
            <a:endParaRPr lang="en-US" dirty="0"/>
          </a:p>
          <a:p>
            <a:r>
              <a:rPr lang="en-US" dirty="0"/>
              <a:t>### Qualitative Analysis</a:t>
            </a:r>
          </a:p>
          <a:p>
            <a:endParaRPr lang="en-US" dirty="0"/>
          </a:p>
          <a:p>
            <a:r>
              <a:rPr lang="en-US" dirty="0"/>
              <a:t>**Graphical Model:**</a:t>
            </a:r>
          </a:p>
          <a:p>
            <a:r>
              <a:rPr lang="en-US" dirty="0"/>
              <a:t>\[</a:t>
            </a:r>
          </a:p>
          <a:p>
            <a:r>
              <a:rPr lang="en-US" dirty="0"/>
              <a:t>\begin{array}{</a:t>
            </a:r>
            <a:r>
              <a:rPr lang="en-US" dirty="0" err="1"/>
              <a:t>cccc</a:t>
            </a:r>
            <a:r>
              <a:rPr lang="en-US" dirty="0"/>
              <a:t>}</a:t>
            </a:r>
          </a:p>
          <a:p>
            <a:r>
              <a:rPr lang="en-US" dirty="0"/>
              <a:t>g &amp; \</a:t>
            </a:r>
            <a:r>
              <a:rPr lang="en-US" dirty="0" err="1"/>
              <a:t>rightarrow</a:t>
            </a:r>
            <a:r>
              <a:rPr lang="en-US" dirty="0"/>
              <a:t> &amp; \{ h^\</a:t>
            </a:r>
            <a:r>
              <a:rPr lang="en-US" dirty="0" err="1"/>
              <a:t>ell_v</a:t>
            </a:r>
            <a:r>
              <a:rPr lang="en-US" dirty="0"/>
              <a:t> | v \in V \} &amp; \</a:t>
            </a:r>
            <a:r>
              <a:rPr lang="en-US" dirty="0" err="1"/>
              <a:t>rightarrow</a:t>
            </a:r>
            <a:r>
              <a:rPr lang="en-US" dirty="0"/>
              <a:t> \{ y^\</a:t>
            </a:r>
            <a:r>
              <a:rPr lang="en-US" dirty="0" err="1"/>
              <a:t>ell_v</a:t>
            </a:r>
            <a:r>
              <a:rPr lang="en-US" dirty="0"/>
              <a:t> | v \in V \} \\</a:t>
            </a:r>
          </a:p>
          <a:p>
            <a:r>
              <a:rPr lang="en-US" dirty="0"/>
              <a:t>&amp; \</a:t>
            </a:r>
            <a:r>
              <a:rPr lang="en-US" dirty="0" err="1"/>
              <a:t>searrow</a:t>
            </a:r>
            <a:r>
              <a:rPr lang="en-US" dirty="0"/>
              <a:t> &amp; \</a:t>
            </a:r>
            <a:r>
              <a:rPr lang="en-US" dirty="0" err="1"/>
              <a:t>downarrow</a:t>
            </a:r>
            <a:r>
              <a:rPr lang="en-US" dirty="0"/>
              <a:t> &amp; \\</a:t>
            </a:r>
          </a:p>
          <a:p>
            <a:r>
              <a:rPr lang="en-US" dirty="0"/>
              <a:t>&amp; &amp; \{ H^\ell | \ell = 1, 2, \</a:t>
            </a:r>
            <a:r>
              <a:rPr lang="en-US" dirty="0" err="1"/>
              <a:t>ldots</a:t>
            </a:r>
            <a:r>
              <a:rPr lang="en-US" dirty="0"/>
              <a:t> \} &amp; \</a:t>
            </a:r>
            <a:r>
              <a:rPr lang="en-US" dirty="0" err="1"/>
              <a:t>rightarrow</a:t>
            </a:r>
            <a:r>
              <a:rPr lang="en-US" dirty="0"/>
              <a:t> y^\ell</a:t>
            </a:r>
          </a:p>
          <a:p>
            <a:r>
              <a:rPr lang="en-US" dirty="0"/>
              <a:t>\end{array}</a:t>
            </a:r>
          </a:p>
          <a:p>
            <a:r>
              <a:rPr lang="en-US" dirty="0"/>
              <a:t>\]</a:t>
            </a:r>
          </a:p>
          <a:p>
            <a:endParaRPr lang="en-US" dirty="0"/>
          </a:p>
          <a:p>
            <a:r>
              <a:rPr lang="en-US" dirty="0"/>
              <a:t>**Adaptive Filtering:**</a:t>
            </a:r>
          </a:p>
          <a:p>
            <a:r>
              <a:rPr lang="en-US" dirty="0"/>
              <a:t>- AMP dynamically decides which messages to propagate, allowing it to mitigate </a:t>
            </a:r>
            <a:r>
              <a:rPr lang="en-US" dirty="0" err="1"/>
              <a:t>oversmoothing</a:t>
            </a:r>
            <a:r>
              <a:rPr lang="en-US" dirty="0"/>
              <a:t> and </a:t>
            </a:r>
            <a:r>
              <a:rPr lang="en-US" dirty="0" err="1"/>
              <a:t>oversquashing</a:t>
            </a:r>
            <a:r>
              <a:rPr lang="en-US" dirty="0"/>
              <a:t> while ensuring relevant long-range dependencies are captured.</a:t>
            </a:r>
          </a:p>
          <a:p>
            <a:endParaRPr lang="en-US" dirty="0"/>
          </a:p>
          <a:p>
            <a:r>
              <a:rPr lang="en-US" dirty="0"/>
              <a:t>### Conclusion</a:t>
            </a:r>
          </a:p>
          <a:p>
            <a:endParaRPr lang="en-US" dirty="0"/>
          </a:p>
          <a:p>
            <a:r>
              <a:rPr lang="en-US" dirty="0"/>
              <a:t>AMP represents a significant advancement in graph neural networks, offering a flexible and adaptive framework that addresses key limitations in modeling long-range interactions. Through variational inference and adaptive filtering, AMP achieves superior performance across various benchmarks, providing a robust solution for complex systems requiring detailed interaction modeling.</a:t>
            </a:r>
          </a:p>
        </p:txBody>
      </p:sp>
      <p:sp>
        <p:nvSpPr>
          <p:cNvPr id="4" name="Slide Number Placeholder 3"/>
          <p:cNvSpPr>
            <a:spLocks noGrp="1"/>
          </p:cNvSpPr>
          <p:nvPr>
            <p:ph type="sldNum" sz="quarter" idx="5"/>
          </p:nvPr>
        </p:nvSpPr>
        <p:spPr/>
        <p:txBody>
          <a:bodyPr/>
          <a:lstStyle/>
          <a:p>
            <a:fld id="{7948B042-4773-4CAD-8BD1-EDA0796F75C6}" type="slidenum">
              <a:rPr lang="es-ES" smtClean="0"/>
              <a:t>207</a:t>
            </a:fld>
            <a:endParaRPr lang="es-ES"/>
          </a:p>
        </p:txBody>
      </p:sp>
    </p:spTree>
    <p:extLst>
      <p:ext uri="{BB962C8B-B14F-4D97-AF65-F5344CB8AC3E}">
        <p14:creationId xmlns:p14="http://schemas.microsoft.com/office/powerpoint/2010/main" val="554676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209</a:t>
            </a:fld>
            <a:endParaRPr lang="es-ES"/>
          </a:p>
        </p:txBody>
      </p:sp>
    </p:spTree>
    <p:extLst>
      <p:ext uri="{BB962C8B-B14F-4D97-AF65-F5344CB8AC3E}">
        <p14:creationId xmlns:p14="http://schemas.microsoft.com/office/powerpoint/2010/main" val="6196535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bottleneck of the graph is upper bounded by the inverse of </a:t>
                </a:r>
                <a:r>
                  <a:rPr lang="en-US" sz="1200" b="1" i="1" dirty="0"/>
                  <a:t> </a:t>
                </a:r>
                <a:r>
                  <a:rPr lang="en-US" sz="1200" dirty="0"/>
                  <a:t>the </a:t>
                </a:r>
                <a:r>
                  <a:rPr lang="en-US" sz="1200" b="1" dirty="0"/>
                  <a:t>number of steps </a:t>
                </a:r>
                <a:r>
                  <a:rPr lang="en-US" sz="1200" dirty="0"/>
                  <a:t>needed to reach at most </a:t>
                </a:r>
                <a14:m>
                  <m:oMath xmlns:m="http://schemas.openxmlformats.org/officeDocument/2006/math">
                    <m:r>
                      <a:rPr lang="en-US" sz="1200" b="1" i="1" smtClean="0">
                        <a:latin typeface="Cambria Math" panose="02040503050406030204" pitchFamily="18" charset="0"/>
                      </a:rPr>
                      <m:t>𝝐</m:t>
                    </m:r>
                  </m:oMath>
                </a14:m>
                <a:r>
                  <a:rPr lang="en-US" sz="1200" b="1" dirty="0"/>
                  <a:t>-feature collapse </a:t>
                </a:r>
              </a:p>
              <a:p>
                <a:pPr marL="171450" indent="-171450">
                  <a:buFont typeface="Arial" panose="020B0604020202020204" pitchFamily="34" charset="0"/>
                  <a:buChar char="•"/>
                </a:pPr>
                <a:r>
                  <a:rPr lang="en-US" sz="1200" b="1" dirty="0"/>
                  <a:t>HOW?</a:t>
                </a:r>
              </a:p>
              <a:p>
                <a:pPr marL="628650" lvl="1" indent="-171450">
                  <a:buFont typeface="Arial" panose="020B0604020202020204" pitchFamily="34" charset="0"/>
                  <a:buChar char="•"/>
                </a:pPr>
                <a:r>
                  <a:rPr lang="en-US" b="1" dirty="0"/>
                  <a:t>Feature collapse</a:t>
                </a:r>
              </a:p>
              <a:p>
                <a:pPr marL="1085850" lvl="2" indent="-171450">
                  <a:buFont typeface="Arial" panose="020B0604020202020204" pitchFamily="34" charset="0"/>
                  <a:buChar char="•"/>
                </a:pPr>
                <a:r>
                  <a:rPr lang="en-US" b="0" dirty="0"/>
                  <a:t>Difference of signal and stationary distribution of at most epsilon</a:t>
                </a:r>
              </a:p>
              <a:p>
                <a:pPr marL="628650" lvl="1" indent="-171450">
                  <a:buFont typeface="Arial" panose="020B0604020202020204" pitchFamily="34" charset="0"/>
                  <a:buChar char="•"/>
                </a:pPr>
                <a:r>
                  <a:rPr lang="en-US" b="1" dirty="0"/>
                  <a:t>Steps needed for feature collapse</a:t>
                </a:r>
              </a:p>
              <a:p>
                <a:pPr marL="1085850" lvl="2" indent="-171450">
                  <a:buFont typeface="Arial" panose="020B0604020202020204" pitchFamily="34" charset="0"/>
                  <a:buChar char="•"/>
                </a:pPr>
                <a:r>
                  <a:rPr lang="en-US" dirty="0"/>
                  <a:t>We choose a desired epsilon feature collapse</a:t>
                </a:r>
              </a:p>
              <a:p>
                <a:pPr marL="1085850" lvl="2" indent="-171450">
                  <a:buFont typeface="Arial" panose="020B0604020202020204" pitchFamily="34" charset="0"/>
                  <a:buChar char="•"/>
                </a:pPr>
                <a:r>
                  <a:rPr lang="en-US" dirty="0"/>
                  <a:t>let 𝑠 be the number of required steps such that the ℓ2 distance between the signal and the stationary 𝝅 is at most 𝜖</a:t>
                </a:r>
                <a:endParaRPr lang="en-US" b="1" dirty="0"/>
              </a:p>
              <a:p>
                <a:pPr marL="628650" lvl="1" indent="-171450">
                  <a:buFont typeface="Arial" panose="020B0604020202020204" pitchFamily="34" charset="0"/>
                  <a:buChar char="•"/>
                </a:pPr>
                <a:r>
                  <a:rPr lang="en-US" b="1" dirty="0"/>
                  <a:t>The Cheeger is inversely bounded by the inverse of those steps</a:t>
                </a:r>
                <a:endParaRPr lang="en-US"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bottleneck of the graph is upper bounded by the inverse of </a:t>
                </a:r>
                <a:r>
                  <a:rPr lang="en-US" sz="1200" b="1" i="1" dirty="0"/>
                  <a:t> </a:t>
                </a:r>
                <a:r>
                  <a:rPr lang="en-US" sz="1200" dirty="0"/>
                  <a:t>the </a:t>
                </a:r>
                <a:r>
                  <a:rPr lang="en-US" sz="1200" b="1" dirty="0"/>
                  <a:t>number of steps </a:t>
                </a:r>
                <a:r>
                  <a:rPr lang="en-US" sz="1200" dirty="0"/>
                  <a:t>needed to reach at most </a:t>
                </a:r>
                <a:r>
                  <a:rPr lang="en-US" sz="1200" b="1" i="0">
                    <a:latin typeface="Cambria Math" panose="02040503050406030204" pitchFamily="18" charset="0"/>
                  </a:rPr>
                  <a:t>𝝐</a:t>
                </a:r>
                <a:r>
                  <a:rPr lang="en-US" sz="1200" b="1" dirty="0"/>
                  <a:t>-feature collapse </a:t>
                </a:r>
              </a:p>
              <a:p>
                <a:pPr marL="171450" indent="-171450">
                  <a:buFont typeface="Arial" panose="020B0604020202020204" pitchFamily="34" charset="0"/>
                  <a:buChar char="•"/>
                </a:pPr>
                <a:r>
                  <a:rPr lang="en-US" sz="1200" b="1" dirty="0"/>
                  <a:t>HOW?</a:t>
                </a:r>
              </a:p>
              <a:p>
                <a:pPr marL="628650" lvl="1" indent="-171450">
                  <a:buFont typeface="Arial" panose="020B0604020202020204" pitchFamily="34" charset="0"/>
                  <a:buChar char="•"/>
                </a:pPr>
                <a:r>
                  <a:rPr lang="en-US" b="1" dirty="0"/>
                  <a:t>Feature collapse</a:t>
                </a:r>
              </a:p>
              <a:p>
                <a:pPr marL="1085850" lvl="2" indent="-171450">
                  <a:buFont typeface="Arial" panose="020B0604020202020204" pitchFamily="34" charset="0"/>
                  <a:buChar char="•"/>
                </a:pPr>
                <a:r>
                  <a:rPr lang="en-US" b="0" dirty="0"/>
                  <a:t>Difference of signal and stationary distribution of at most epsilon</a:t>
                </a:r>
              </a:p>
              <a:p>
                <a:pPr marL="628650" lvl="1" indent="-171450">
                  <a:buFont typeface="Arial" panose="020B0604020202020204" pitchFamily="34" charset="0"/>
                  <a:buChar char="•"/>
                </a:pPr>
                <a:r>
                  <a:rPr lang="en-US" b="1" dirty="0"/>
                  <a:t>Steps needed for feature collapse</a:t>
                </a:r>
              </a:p>
              <a:p>
                <a:pPr marL="1085850" lvl="2" indent="-171450">
                  <a:buFont typeface="Arial" panose="020B0604020202020204" pitchFamily="34" charset="0"/>
                  <a:buChar char="•"/>
                </a:pPr>
                <a:r>
                  <a:rPr lang="en-US" dirty="0"/>
                  <a:t>We choose a desired epsilon feature collapse</a:t>
                </a:r>
              </a:p>
              <a:p>
                <a:pPr marL="1085850" lvl="2" indent="-171450">
                  <a:buFont typeface="Arial" panose="020B0604020202020204" pitchFamily="34" charset="0"/>
                  <a:buChar char="•"/>
                </a:pPr>
                <a:r>
                  <a:rPr lang="en-US" dirty="0"/>
                  <a:t>let 𝑠 be the number of required steps such that the ℓ2 distance between the signal and the stationary 𝝅 is at most 𝜖</a:t>
                </a:r>
                <a:endParaRPr lang="en-US" b="1" dirty="0"/>
              </a:p>
              <a:p>
                <a:pPr marL="628650" lvl="1" indent="-171450">
                  <a:buFont typeface="Arial" panose="020B0604020202020204" pitchFamily="34" charset="0"/>
                  <a:buChar char="•"/>
                </a:pPr>
                <a:r>
                  <a:rPr lang="en-US" b="1" dirty="0"/>
                  <a:t>The Cheeger is inversely bounded by the inverse of those steps</a:t>
                </a:r>
                <a:endParaRPr lang="en-US" dirty="0"/>
              </a:p>
            </p:txBody>
          </p:sp>
        </mc:Fallback>
      </mc:AlternateContent>
      <p:sp>
        <p:nvSpPr>
          <p:cNvPr id="4" name="Slide Number Placeholder 3"/>
          <p:cNvSpPr>
            <a:spLocks noGrp="1"/>
          </p:cNvSpPr>
          <p:nvPr>
            <p:ph type="sldNum" sz="quarter" idx="5"/>
          </p:nvPr>
        </p:nvSpPr>
        <p:spPr/>
        <p:txBody>
          <a:bodyPr/>
          <a:lstStyle/>
          <a:p>
            <a:fld id="{7948B042-4773-4CAD-8BD1-EDA0796F75C6}" type="slidenum">
              <a:rPr lang="es-ES" smtClean="0"/>
              <a:t>214</a:t>
            </a:fld>
            <a:endParaRPr lang="es-ES"/>
          </a:p>
        </p:txBody>
      </p:sp>
    </p:spTree>
    <p:extLst>
      <p:ext uri="{BB962C8B-B14F-4D97-AF65-F5344CB8AC3E}">
        <p14:creationId xmlns:p14="http://schemas.microsoft.com/office/powerpoint/2010/main" val="13487451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bottleneck of the graph is upper bounded by the inverse of </a:t>
                </a:r>
                <a:r>
                  <a:rPr lang="en-US" sz="1200" b="1" i="1" dirty="0"/>
                  <a:t> </a:t>
                </a:r>
                <a:r>
                  <a:rPr lang="en-US" sz="1200" dirty="0"/>
                  <a:t>the </a:t>
                </a:r>
                <a:r>
                  <a:rPr lang="en-US" sz="1200" b="1" dirty="0"/>
                  <a:t>number of steps </a:t>
                </a:r>
                <a:r>
                  <a:rPr lang="en-US" sz="1200" dirty="0"/>
                  <a:t>needed to reach at most </a:t>
                </a:r>
                <a14:m>
                  <m:oMath xmlns:m="http://schemas.openxmlformats.org/officeDocument/2006/math">
                    <m:r>
                      <a:rPr lang="en-US" sz="1200" b="1" i="1" smtClean="0">
                        <a:latin typeface="Cambria Math" panose="02040503050406030204" pitchFamily="18" charset="0"/>
                      </a:rPr>
                      <m:t>𝝐</m:t>
                    </m:r>
                  </m:oMath>
                </a14:m>
                <a:r>
                  <a:rPr lang="en-US" sz="1200" b="1" dirty="0"/>
                  <a:t>-feature collapse </a:t>
                </a:r>
              </a:p>
              <a:p>
                <a:pPr marL="171450" indent="-171450">
                  <a:buFont typeface="Arial" panose="020B0604020202020204" pitchFamily="34" charset="0"/>
                  <a:buChar char="•"/>
                </a:pPr>
                <a:r>
                  <a:rPr lang="en-US" sz="1200" b="1" dirty="0"/>
                  <a:t>HOW?</a:t>
                </a:r>
              </a:p>
              <a:p>
                <a:pPr marL="628650" lvl="1" indent="-171450">
                  <a:buFont typeface="Arial" panose="020B0604020202020204" pitchFamily="34" charset="0"/>
                  <a:buChar char="•"/>
                </a:pPr>
                <a:r>
                  <a:rPr lang="en-US" b="1" dirty="0"/>
                  <a:t>Feature collapse</a:t>
                </a:r>
              </a:p>
              <a:p>
                <a:pPr marL="1085850" lvl="2" indent="-171450">
                  <a:buFont typeface="Arial" panose="020B0604020202020204" pitchFamily="34" charset="0"/>
                  <a:buChar char="•"/>
                </a:pPr>
                <a:r>
                  <a:rPr lang="en-US" b="0" dirty="0"/>
                  <a:t>Difference of signal and stationary distribution of at most epsilon</a:t>
                </a:r>
              </a:p>
              <a:p>
                <a:pPr marL="628650" lvl="1" indent="-171450">
                  <a:buFont typeface="Arial" panose="020B0604020202020204" pitchFamily="34" charset="0"/>
                  <a:buChar char="•"/>
                </a:pPr>
                <a:r>
                  <a:rPr lang="en-US" b="1" dirty="0"/>
                  <a:t>Steps needed for feature collapse</a:t>
                </a:r>
              </a:p>
              <a:p>
                <a:pPr marL="1085850" lvl="2" indent="-171450">
                  <a:buFont typeface="Arial" panose="020B0604020202020204" pitchFamily="34" charset="0"/>
                  <a:buChar char="•"/>
                </a:pPr>
                <a:r>
                  <a:rPr lang="en-US" dirty="0"/>
                  <a:t>We choose a desired epsilon feature collapse</a:t>
                </a:r>
              </a:p>
              <a:p>
                <a:pPr marL="1085850" lvl="2" indent="-171450">
                  <a:buFont typeface="Arial" panose="020B0604020202020204" pitchFamily="34" charset="0"/>
                  <a:buChar char="•"/>
                </a:pPr>
                <a:r>
                  <a:rPr lang="en-US" dirty="0"/>
                  <a:t>let 𝑠 be the number of required steps such that the ℓ2 distance between the signal and the stationary 𝝅 is at most 𝜖</a:t>
                </a:r>
                <a:endParaRPr lang="en-US" b="1" dirty="0"/>
              </a:p>
              <a:p>
                <a:pPr marL="628650" lvl="1" indent="-171450">
                  <a:buFont typeface="Arial" panose="020B0604020202020204" pitchFamily="34" charset="0"/>
                  <a:buChar char="•"/>
                </a:pPr>
                <a:r>
                  <a:rPr lang="en-US" b="1" dirty="0"/>
                  <a:t>The Cheeger is inversely bounded by the inverse of those steps</a:t>
                </a:r>
                <a:endParaRPr lang="en-US"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bottleneck of the graph is upper bounded by the inverse of </a:t>
                </a:r>
                <a:r>
                  <a:rPr lang="en-US" sz="1200" b="1" i="1" dirty="0"/>
                  <a:t> </a:t>
                </a:r>
                <a:r>
                  <a:rPr lang="en-US" sz="1200" dirty="0"/>
                  <a:t>the </a:t>
                </a:r>
                <a:r>
                  <a:rPr lang="en-US" sz="1200" b="1" dirty="0"/>
                  <a:t>number of steps </a:t>
                </a:r>
                <a:r>
                  <a:rPr lang="en-US" sz="1200" dirty="0"/>
                  <a:t>needed to reach at most </a:t>
                </a:r>
                <a:r>
                  <a:rPr lang="en-US" sz="1200" b="1" i="0">
                    <a:latin typeface="Cambria Math" panose="02040503050406030204" pitchFamily="18" charset="0"/>
                  </a:rPr>
                  <a:t>𝝐</a:t>
                </a:r>
                <a:r>
                  <a:rPr lang="en-US" sz="1200" b="1" dirty="0"/>
                  <a:t>-feature collapse </a:t>
                </a:r>
              </a:p>
              <a:p>
                <a:pPr marL="171450" indent="-171450">
                  <a:buFont typeface="Arial" panose="020B0604020202020204" pitchFamily="34" charset="0"/>
                  <a:buChar char="•"/>
                </a:pPr>
                <a:r>
                  <a:rPr lang="en-US" sz="1200" b="1" dirty="0"/>
                  <a:t>HOW?</a:t>
                </a:r>
              </a:p>
              <a:p>
                <a:pPr marL="628650" lvl="1" indent="-171450">
                  <a:buFont typeface="Arial" panose="020B0604020202020204" pitchFamily="34" charset="0"/>
                  <a:buChar char="•"/>
                </a:pPr>
                <a:r>
                  <a:rPr lang="en-US" b="1" dirty="0"/>
                  <a:t>Feature collapse</a:t>
                </a:r>
              </a:p>
              <a:p>
                <a:pPr marL="1085850" lvl="2" indent="-171450">
                  <a:buFont typeface="Arial" panose="020B0604020202020204" pitchFamily="34" charset="0"/>
                  <a:buChar char="•"/>
                </a:pPr>
                <a:r>
                  <a:rPr lang="en-US" b="0" dirty="0"/>
                  <a:t>Difference of signal and stationary distribution of at most epsilon</a:t>
                </a:r>
              </a:p>
              <a:p>
                <a:pPr marL="628650" lvl="1" indent="-171450">
                  <a:buFont typeface="Arial" panose="020B0604020202020204" pitchFamily="34" charset="0"/>
                  <a:buChar char="•"/>
                </a:pPr>
                <a:r>
                  <a:rPr lang="en-US" b="1" dirty="0"/>
                  <a:t>Steps needed for feature collapse</a:t>
                </a:r>
              </a:p>
              <a:p>
                <a:pPr marL="1085850" lvl="2" indent="-171450">
                  <a:buFont typeface="Arial" panose="020B0604020202020204" pitchFamily="34" charset="0"/>
                  <a:buChar char="•"/>
                </a:pPr>
                <a:r>
                  <a:rPr lang="en-US" dirty="0"/>
                  <a:t>We choose a desired epsilon feature collapse</a:t>
                </a:r>
              </a:p>
              <a:p>
                <a:pPr marL="1085850" lvl="2" indent="-171450">
                  <a:buFont typeface="Arial" panose="020B0604020202020204" pitchFamily="34" charset="0"/>
                  <a:buChar char="•"/>
                </a:pPr>
                <a:r>
                  <a:rPr lang="en-US" dirty="0"/>
                  <a:t>let 𝑠 be the number of required steps such that the ℓ2 distance between the signal and the stationary 𝝅 is at most 𝜖</a:t>
                </a:r>
                <a:endParaRPr lang="en-US" b="1" dirty="0"/>
              </a:p>
              <a:p>
                <a:pPr marL="628650" lvl="1" indent="-171450">
                  <a:buFont typeface="Arial" panose="020B0604020202020204" pitchFamily="34" charset="0"/>
                  <a:buChar char="•"/>
                </a:pPr>
                <a:r>
                  <a:rPr lang="en-US" b="1" dirty="0"/>
                  <a:t>The Cheeger is inversely bounded by the inverse of those steps</a:t>
                </a:r>
                <a:endParaRPr lang="en-US" dirty="0"/>
              </a:p>
            </p:txBody>
          </p:sp>
        </mc:Fallback>
      </mc:AlternateContent>
      <p:sp>
        <p:nvSpPr>
          <p:cNvPr id="4" name="Slide Number Placeholder 3"/>
          <p:cNvSpPr>
            <a:spLocks noGrp="1"/>
          </p:cNvSpPr>
          <p:nvPr>
            <p:ph type="sldNum" sz="quarter" idx="5"/>
          </p:nvPr>
        </p:nvSpPr>
        <p:spPr/>
        <p:txBody>
          <a:bodyPr/>
          <a:lstStyle/>
          <a:p>
            <a:fld id="{7948B042-4773-4CAD-8BD1-EDA0796F75C6}" type="slidenum">
              <a:rPr lang="es-ES" smtClean="0"/>
              <a:t>215</a:t>
            </a:fld>
            <a:endParaRPr lang="es-ES"/>
          </a:p>
        </p:txBody>
      </p:sp>
    </p:spTree>
    <p:extLst>
      <p:ext uri="{BB962C8B-B14F-4D97-AF65-F5344CB8AC3E}">
        <p14:creationId xmlns:p14="http://schemas.microsoft.com/office/powerpoint/2010/main" val="786380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Cheeger </a:t>
            </a:r>
            <a:r>
              <a:rPr lang="en-US" b="1" noProof="0" dirty="0"/>
              <a:t>– </a:t>
            </a:r>
            <a:r>
              <a:rPr lang="en-US" b="1" noProof="0" dirty="0" err="1"/>
              <a:t>MinCut</a:t>
            </a:r>
            <a:r>
              <a:rPr lang="en-US" b="1" noProof="0" dirty="0"/>
              <a:t> problem</a:t>
            </a:r>
          </a:p>
          <a:p>
            <a:pPr marL="171450" indent="-171450">
              <a:buFont typeface="Arial" panose="020B0604020202020204" pitchFamily="34" charset="0"/>
              <a:buChar char="•"/>
            </a:pPr>
            <a:r>
              <a:rPr lang="en-US" b="0" noProof="0" dirty="0"/>
              <a:t>What is the minimum number of edges to remove to disconnect the graph?</a:t>
            </a:r>
          </a:p>
          <a:p>
            <a:pPr marL="171450" indent="-171450">
              <a:buFont typeface="Arial" panose="020B0604020202020204" pitchFamily="34" charset="0"/>
              <a:buChar char="•"/>
            </a:pPr>
            <a:r>
              <a:rPr lang="en-US" b="0" noProof="0" dirty="0"/>
              <a:t>Partial </a:t>
            </a:r>
            <a:r>
              <a:rPr lang="en-US" b="0" noProof="0" dirty="0">
                <a:sym typeface="Wingdings" panose="05000000000000000000" pitchFamily="2" charset="2"/>
              </a:rPr>
              <a:t> number of edges</a:t>
            </a:r>
          </a:p>
          <a:p>
            <a:pPr marL="171450" indent="-171450">
              <a:buFont typeface="Arial" panose="020B0604020202020204" pitchFamily="34" charset="0"/>
              <a:buChar char="•"/>
            </a:pPr>
            <a:r>
              <a:rPr lang="en-US" b="0" noProof="0" dirty="0">
                <a:sym typeface="Wingdings" panose="05000000000000000000" pitchFamily="2" charset="2"/>
              </a:rPr>
              <a:t>Denominator  normalized by the size of the disconnected components.</a:t>
            </a:r>
          </a:p>
          <a:p>
            <a:pPr marL="171450" indent="-171450">
              <a:buFont typeface="Arial" panose="020B0604020202020204" pitchFamily="34" charset="0"/>
              <a:buChar char="•"/>
            </a:pPr>
            <a:endParaRPr lang="en-US" b="0" noProof="0" dirty="0">
              <a:sym typeface="Wingdings" panose="05000000000000000000" pitchFamily="2" charset="2"/>
            </a:endParaRPr>
          </a:p>
          <a:p>
            <a:pPr marL="0" indent="0">
              <a:buFont typeface="Arial" panose="020B0604020202020204" pitchFamily="34" charset="0"/>
              <a:buNone/>
            </a:pPr>
            <a:r>
              <a:rPr lang="en-US" b="1" noProof="0" dirty="0">
                <a:sym typeface="Wingdings" panose="05000000000000000000" pitchFamily="2" charset="2"/>
              </a:rPr>
              <a:t>Problem – NP-HARD</a:t>
            </a:r>
            <a:endParaRPr lang="en-US" b="1" noProof="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39</a:t>
            </a:fld>
            <a:endParaRPr lang="es-ES"/>
          </a:p>
        </p:txBody>
      </p:sp>
    </p:spTree>
    <p:extLst>
      <p:ext uri="{BB962C8B-B14F-4D97-AF65-F5344CB8AC3E}">
        <p14:creationId xmlns:p14="http://schemas.microsoft.com/office/powerpoint/2010/main" val="11512912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216</a:t>
            </a:fld>
            <a:endParaRPr lang="es-ES"/>
          </a:p>
        </p:txBody>
      </p:sp>
    </p:spTree>
    <p:extLst>
      <p:ext uri="{BB962C8B-B14F-4D97-AF65-F5344CB8AC3E}">
        <p14:creationId xmlns:p14="http://schemas.microsoft.com/office/powerpoint/2010/main" val="17456156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Does not happen in the real world –not correlate with acc</a:t>
            </a:r>
          </a:p>
          <a:p>
            <a:pPr marL="171450" indent="-171450">
              <a:buFont typeface="Arial" panose="020B0604020202020204" pitchFamily="34" charset="0"/>
              <a:buChar char="•"/>
            </a:pPr>
            <a:r>
              <a:rPr lang="en-US" b="1" dirty="0"/>
              <a:t>Very fragile to any architecture change</a:t>
            </a:r>
          </a:p>
          <a:p>
            <a:pPr marL="171450" indent="-171450">
              <a:buFont typeface="Arial" panose="020B0604020202020204" pitchFamily="34" charset="0"/>
              <a:buChar char="•"/>
            </a:pPr>
            <a:r>
              <a:rPr lang="en-US" b="1" dirty="0"/>
              <a:t>Some over-smoothing helps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linear GNNs with mean aggregation </a:t>
            </a:r>
            <a:r>
              <a:rPr lang="en-US" dirty="0"/>
              <a:t>and random graphs with partially observed latent variables -- </a:t>
            </a:r>
            <a:r>
              <a:rPr lang="en-US" b="1" dirty="0"/>
              <a:t>latent space random graph models</a:t>
            </a:r>
          </a:p>
          <a:p>
            <a:pPr marL="171450" indent="-171450">
              <a:buFont typeface="Arial" panose="020B0604020202020204" pitchFamily="34" charset="0"/>
              <a:buChar char="•"/>
            </a:pPr>
            <a:r>
              <a:rPr lang="en-US" b="1" dirty="0"/>
              <a:t>This local smoothing hurts in heterophilic graphs!</a:t>
            </a:r>
            <a:r>
              <a:rPr lang="en-US" b="0" dirty="0"/>
              <a:t> </a:t>
            </a:r>
          </a:p>
          <a:p>
            <a:pPr marL="628650" lvl="1" indent="-171450">
              <a:buFont typeface="Arial" panose="020B0604020202020204" pitchFamily="34" charset="0"/>
              <a:buChar char="•"/>
            </a:pPr>
            <a:r>
              <a:rPr lang="en-US" b="0" dirty="0"/>
              <a:t>Premature local smoothing in local heterophilic neighborhoods </a:t>
            </a:r>
            <a:r>
              <a:rPr lang="en-US" b="0" dirty="0">
                <a:sym typeface="Wingdings" panose="05000000000000000000" pitchFamily="2" charset="2"/>
              </a:rPr>
              <a:t> BAD</a:t>
            </a:r>
          </a:p>
          <a:p>
            <a:pPr marL="628650" lvl="1" indent="-171450">
              <a:buFont typeface="Arial" panose="020B0604020202020204" pitchFamily="34" charset="0"/>
              <a:buChar char="•"/>
            </a:pPr>
            <a:r>
              <a:rPr lang="en-US" sz="1800" b="0" i="0" u="none" strike="noStrike" dirty="0">
                <a:solidFill>
                  <a:srgbClr val="222222"/>
                </a:solidFill>
                <a:effectLst/>
                <a:latin typeface="Arial" panose="020B0604020202020204" pitchFamily="34" charset="0"/>
              </a:rPr>
              <a:t>If you have too many irrelevant </a:t>
            </a:r>
            <a:r>
              <a:rPr lang="en-US" sz="1800" b="0" i="0" u="none" strike="noStrike" dirty="0" err="1">
                <a:solidFill>
                  <a:srgbClr val="222222"/>
                </a:solidFill>
                <a:effectLst/>
                <a:latin typeface="Arial" panose="020B0604020202020204" pitchFamily="34" charset="0"/>
              </a:rPr>
              <a:t>neighbours</a:t>
            </a:r>
            <a:r>
              <a:rPr lang="en-US" sz="1800" b="0" i="0" u="none" strike="noStrike" dirty="0">
                <a:solidFill>
                  <a:srgbClr val="222222"/>
                </a:solidFill>
                <a:effectLst/>
                <a:latin typeface="Arial" panose="020B0604020202020204" pitchFamily="34" charset="0"/>
              </a:rPr>
              <a:t>, and you smooth the information between them too quickly</a:t>
            </a:r>
            <a:endParaRPr lang="en-US" b="0" dirty="0"/>
          </a:p>
        </p:txBody>
      </p:sp>
      <p:sp>
        <p:nvSpPr>
          <p:cNvPr id="4" name="Slide Number Placeholder 3"/>
          <p:cNvSpPr>
            <a:spLocks noGrp="1"/>
          </p:cNvSpPr>
          <p:nvPr>
            <p:ph type="sldNum" sz="quarter" idx="5"/>
          </p:nvPr>
        </p:nvSpPr>
        <p:spPr/>
        <p:txBody>
          <a:bodyPr/>
          <a:lstStyle/>
          <a:p>
            <a:fld id="{7948B042-4773-4CAD-8BD1-EDA0796F75C6}" type="slidenum">
              <a:rPr lang="es-ES" smtClean="0"/>
              <a:t>218</a:t>
            </a:fld>
            <a:endParaRPr lang="es-ES"/>
          </a:p>
        </p:txBody>
      </p:sp>
    </p:spTree>
    <p:extLst>
      <p:ext uri="{BB962C8B-B14F-4D97-AF65-F5344CB8AC3E}">
        <p14:creationId xmlns:p14="http://schemas.microsoft.com/office/powerpoint/2010/main" val="41396642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Nodes are colored by normalized avg </a:t>
            </a:r>
            <a:r>
              <a:rPr lang="en-US" dirty="0" err="1"/>
              <a:t>Ruv</a:t>
            </a:r>
            <a:endParaRPr lang="en-US" dirty="0"/>
          </a:p>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219</a:t>
            </a:fld>
            <a:endParaRPr lang="es-ES"/>
          </a:p>
        </p:txBody>
      </p:sp>
    </p:spTree>
    <p:extLst>
      <p:ext uri="{BB962C8B-B14F-4D97-AF65-F5344CB8AC3E}">
        <p14:creationId xmlns:p14="http://schemas.microsoft.com/office/powerpoint/2010/main" val="23962200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Nodes are colored by normalized avg </a:t>
            </a:r>
            <a:r>
              <a:rPr lang="en-US" dirty="0" err="1"/>
              <a:t>Ruv</a:t>
            </a:r>
            <a:endParaRPr lang="en-US" dirty="0"/>
          </a:p>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220</a:t>
            </a:fld>
            <a:endParaRPr lang="es-ES"/>
          </a:p>
        </p:txBody>
      </p:sp>
    </p:spTree>
    <p:extLst>
      <p:ext uri="{BB962C8B-B14F-4D97-AF65-F5344CB8AC3E}">
        <p14:creationId xmlns:p14="http://schemas.microsoft.com/office/powerpoint/2010/main" val="39481232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ym typeface="Wingdings" panose="05000000000000000000" pitchFamily="2" charset="2"/>
              </a:rPr>
              <a:t>SIGNAL PROYECTED ON EIGENVECTOR</a:t>
            </a:r>
            <a:endParaRPr lang="en-US" b="1" dirty="0"/>
          </a:p>
          <a:p>
            <a:pPr marL="171450" indent="-171450">
              <a:buFont typeface="Arial" panose="020B0604020202020204" pitchFamily="34" charset="0"/>
              <a:buChar char="•"/>
            </a:pPr>
            <a:r>
              <a:rPr lang="en-US" dirty="0"/>
              <a:t>The more heterophilic, the more important are the higher eigenvectors/values. </a:t>
            </a:r>
          </a:p>
          <a:p>
            <a:pPr marL="171450" indent="-171450">
              <a:buFont typeface="Arial" panose="020B0604020202020204" pitchFamily="34" charset="0"/>
              <a:buChar char="•"/>
            </a:pPr>
            <a:r>
              <a:rPr lang="en-US" dirty="0"/>
              <a:t>If it is homophilic, there is less energy in the high components than if it is heterophilic. </a:t>
            </a:r>
          </a:p>
          <a:p>
            <a:pPr marL="628650" lvl="1" indent="-171450">
              <a:buFont typeface="Arial" panose="020B0604020202020204" pitchFamily="34" charset="0"/>
              <a:buChar char="•"/>
            </a:pPr>
            <a:r>
              <a:rPr lang="en-US" dirty="0"/>
              <a:t>They correlate more with low eigenvectors than with high ones.</a:t>
            </a:r>
          </a:p>
          <a:p>
            <a:pPr marL="171450" lvl="0" indent="-171450">
              <a:buFont typeface="Arial" panose="020B0604020202020204" pitchFamily="34" charset="0"/>
              <a:buChar char="•"/>
            </a:pPr>
            <a:r>
              <a:rPr lang="en-US" dirty="0"/>
              <a:t>Low-</a:t>
            </a:r>
            <a:r>
              <a:rPr lang="en-US" dirty="0" err="1"/>
              <a:t>passfilter</a:t>
            </a:r>
            <a:r>
              <a:rPr lang="en-US" dirty="0"/>
              <a:t> mainly captures the smooth components of the signals (neighborhood similarity), while high-pass filter mainly extracts the non-smooth ones (neighborhood dissimilarity).</a:t>
            </a:r>
          </a:p>
          <a:p>
            <a:pPr marL="171450" indent="-171450">
              <a:buFont typeface="Arial" panose="020B0604020202020204" pitchFamily="34" charset="0"/>
              <a:buChar char="•"/>
            </a:pPr>
            <a:r>
              <a:rPr lang="en-US" dirty="0"/>
              <a:t>Spectral distances based on eigenvectors capture this behavior (ER, Biharmonic…).</a:t>
            </a:r>
          </a:p>
          <a:p>
            <a:pPr marL="171450" indent="-171450">
              <a:buFont typeface="Arial" panose="020B0604020202020204" pitchFamily="34" charset="0"/>
              <a:buChar char="•"/>
            </a:pPr>
            <a:r>
              <a:rPr lang="en-US" dirty="0"/>
              <a:t>Low eigenvectors are locally similar and the opposite for the high eigenvectors.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LUAN PAPER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222</a:t>
            </a:fld>
            <a:endParaRPr lang="es-ES"/>
          </a:p>
        </p:txBody>
      </p:sp>
    </p:spTree>
    <p:extLst>
      <p:ext uri="{BB962C8B-B14F-4D97-AF65-F5344CB8AC3E}">
        <p14:creationId xmlns:p14="http://schemas.microsoft.com/office/powerpoint/2010/main" val="9493047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223</a:t>
            </a:fld>
            <a:endParaRPr lang="es-ES"/>
          </a:p>
        </p:txBody>
      </p:sp>
    </p:spTree>
    <p:extLst>
      <p:ext uri="{BB962C8B-B14F-4D97-AF65-F5344CB8AC3E}">
        <p14:creationId xmlns:p14="http://schemas.microsoft.com/office/powerpoint/2010/main" val="35050524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we assume long-range, we assume that feature collapse and bottlenecks are bad. What if they are not?</a:t>
            </a:r>
          </a:p>
        </p:txBody>
      </p:sp>
      <p:sp>
        <p:nvSpPr>
          <p:cNvPr id="4" name="Slide Number Placeholder 3"/>
          <p:cNvSpPr>
            <a:spLocks noGrp="1"/>
          </p:cNvSpPr>
          <p:nvPr>
            <p:ph type="sldNum" sz="quarter" idx="5"/>
          </p:nvPr>
        </p:nvSpPr>
        <p:spPr/>
        <p:txBody>
          <a:bodyPr/>
          <a:lstStyle/>
          <a:p>
            <a:fld id="{7948B042-4773-4CAD-8BD1-EDA0796F75C6}" type="slidenum">
              <a:rPr lang="es-ES" smtClean="0"/>
              <a:t>225</a:t>
            </a:fld>
            <a:endParaRPr lang="es-ES"/>
          </a:p>
        </p:txBody>
      </p:sp>
    </p:spTree>
    <p:extLst>
      <p:ext uri="{BB962C8B-B14F-4D97-AF65-F5344CB8AC3E}">
        <p14:creationId xmlns:p14="http://schemas.microsoft.com/office/powerpoint/2010/main" val="3358748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230</a:t>
            </a:fld>
            <a:endParaRPr lang="es-ES"/>
          </a:p>
        </p:txBody>
      </p:sp>
    </p:spTree>
    <p:extLst>
      <p:ext uri="{BB962C8B-B14F-4D97-AF65-F5344CB8AC3E}">
        <p14:creationId xmlns:p14="http://schemas.microsoft.com/office/powerpoint/2010/main" val="1382751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8B042-4773-4CAD-8BD1-EDA0796F75C6}" type="slidenum">
              <a:rPr lang="es-ES" smtClean="0"/>
              <a:t>231</a:t>
            </a:fld>
            <a:endParaRPr lang="es-ES"/>
          </a:p>
        </p:txBody>
      </p:sp>
    </p:spTree>
    <p:extLst>
      <p:ext uri="{BB962C8B-B14F-4D97-AF65-F5344CB8AC3E}">
        <p14:creationId xmlns:p14="http://schemas.microsoft.com/office/powerpoint/2010/main" val="1582226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14BC8-E8C9-A564-E72F-855396F58BB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s-ES" dirty="0"/>
          </a:p>
        </p:txBody>
      </p:sp>
      <p:sp>
        <p:nvSpPr>
          <p:cNvPr id="3" name="Subtitle 2">
            <a:extLst>
              <a:ext uri="{FF2B5EF4-FFF2-40B4-BE49-F238E27FC236}">
                <a16:creationId xmlns:a16="http://schemas.microsoft.com/office/drawing/2014/main" id="{3DBFA231-6520-B205-9E34-42A429E7B9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ES" dirty="0"/>
          </a:p>
        </p:txBody>
      </p:sp>
      <p:sp>
        <p:nvSpPr>
          <p:cNvPr id="4" name="Date Placeholder 3">
            <a:extLst>
              <a:ext uri="{FF2B5EF4-FFF2-40B4-BE49-F238E27FC236}">
                <a16:creationId xmlns:a16="http://schemas.microsoft.com/office/drawing/2014/main" id="{E70A189B-2A81-C618-9F65-F1242E281F64}"/>
              </a:ext>
            </a:extLst>
          </p:cNvPr>
          <p:cNvSpPr>
            <a:spLocks noGrp="1"/>
          </p:cNvSpPr>
          <p:nvPr>
            <p:ph type="dt" sz="half" idx="10"/>
          </p:nvPr>
        </p:nvSpPr>
        <p:spPr/>
        <p:txBody>
          <a:bodyPr/>
          <a:lstStyle/>
          <a:p>
            <a:fld id="{D09F2536-9B89-45C3-A22B-BC5C768AD5DB}" type="datetime1">
              <a:rPr lang="es-ES" smtClean="0"/>
              <a:t>12/08/2024</a:t>
            </a:fld>
            <a:endParaRPr lang="es-ES"/>
          </a:p>
        </p:txBody>
      </p:sp>
      <p:sp>
        <p:nvSpPr>
          <p:cNvPr id="5" name="Footer Placeholder 4">
            <a:extLst>
              <a:ext uri="{FF2B5EF4-FFF2-40B4-BE49-F238E27FC236}">
                <a16:creationId xmlns:a16="http://schemas.microsoft.com/office/drawing/2014/main" id="{009C0D28-C623-56CF-B288-D999B0D9EB18}"/>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721655FF-1EE9-C686-1631-BF6D12E32CE2}"/>
              </a:ext>
            </a:extLst>
          </p:cNvPr>
          <p:cNvSpPr>
            <a:spLocks noGrp="1"/>
          </p:cNvSpPr>
          <p:nvPr>
            <p:ph type="sldNum" sz="quarter" idx="12"/>
          </p:nvPr>
        </p:nvSpPr>
        <p:spPr/>
        <p:txBody>
          <a:bodyPr/>
          <a:lstStyle/>
          <a:p>
            <a:fld id="{33471E03-3868-4372-A232-81B06EBB10D4}" type="slidenum">
              <a:rPr lang="es-ES" smtClean="0"/>
              <a:t>‹#›</a:t>
            </a:fld>
            <a:endParaRPr lang="es-ES"/>
          </a:p>
        </p:txBody>
      </p:sp>
    </p:spTree>
    <p:extLst>
      <p:ext uri="{BB962C8B-B14F-4D97-AF65-F5344CB8AC3E}">
        <p14:creationId xmlns:p14="http://schemas.microsoft.com/office/powerpoint/2010/main" val="3159135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AC858-D92F-9285-69A3-68BCB9132ACE}"/>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04910CB4-92E0-7CC9-1682-B2E0480D46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6C257AC4-AE80-01C2-957E-7FE1FF26FC10}"/>
              </a:ext>
            </a:extLst>
          </p:cNvPr>
          <p:cNvSpPr>
            <a:spLocks noGrp="1"/>
          </p:cNvSpPr>
          <p:nvPr>
            <p:ph type="dt" sz="half" idx="10"/>
          </p:nvPr>
        </p:nvSpPr>
        <p:spPr/>
        <p:txBody>
          <a:bodyPr/>
          <a:lstStyle/>
          <a:p>
            <a:fld id="{1B666BE2-C9AB-4B53-9745-6261C7838D55}" type="datetime1">
              <a:rPr lang="es-ES" smtClean="0"/>
              <a:t>12/08/2024</a:t>
            </a:fld>
            <a:endParaRPr lang="es-ES"/>
          </a:p>
        </p:txBody>
      </p:sp>
      <p:sp>
        <p:nvSpPr>
          <p:cNvPr id="5" name="Footer Placeholder 4">
            <a:extLst>
              <a:ext uri="{FF2B5EF4-FFF2-40B4-BE49-F238E27FC236}">
                <a16:creationId xmlns:a16="http://schemas.microsoft.com/office/drawing/2014/main" id="{3E150026-0540-9772-C3A0-1834D96D1EB7}"/>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27CDC6EF-4F10-BA9C-0AE5-515A1AC590BC}"/>
              </a:ext>
            </a:extLst>
          </p:cNvPr>
          <p:cNvSpPr>
            <a:spLocks noGrp="1"/>
          </p:cNvSpPr>
          <p:nvPr>
            <p:ph type="sldNum" sz="quarter" idx="12"/>
          </p:nvPr>
        </p:nvSpPr>
        <p:spPr/>
        <p:txBody>
          <a:bodyPr/>
          <a:lstStyle/>
          <a:p>
            <a:fld id="{33471E03-3868-4372-A232-81B06EBB10D4}" type="slidenum">
              <a:rPr lang="es-ES" smtClean="0"/>
              <a:t>‹#›</a:t>
            </a:fld>
            <a:endParaRPr lang="es-ES"/>
          </a:p>
        </p:txBody>
      </p:sp>
    </p:spTree>
    <p:extLst>
      <p:ext uri="{BB962C8B-B14F-4D97-AF65-F5344CB8AC3E}">
        <p14:creationId xmlns:p14="http://schemas.microsoft.com/office/powerpoint/2010/main" val="301258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006BCE-42DB-AB4D-3F20-210B49D2D5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AB69F169-755A-5AA7-A28A-1A1218BE15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7FFDF139-DC04-5EC3-EE20-ADA0CFBB52FC}"/>
              </a:ext>
            </a:extLst>
          </p:cNvPr>
          <p:cNvSpPr>
            <a:spLocks noGrp="1"/>
          </p:cNvSpPr>
          <p:nvPr>
            <p:ph type="dt" sz="half" idx="10"/>
          </p:nvPr>
        </p:nvSpPr>
        <p:spPr/>
        <p:txBody>
          <a:bodyPr/>
          <a:lstStyle/>
          <a:p>
            <a:fld id="{88D553BA-A757-480A-8552-98551E1889A4}" type="datetime1">
              <a:rPr lang="es-ES" smtClean="0"/>
              <a:t>12/08/2024</a:t>
            </a:fld>
            <a:endParaRPr lang="es-ES"/>
          </a:p>
        </p:txBody>
      </p:sp>
      <p:sp>
        <p:nvSpPr>
          <p:cNvPr id="5" name="Footer Placeholder 4">
            <a:extLst>
              <a:ext uri="{FF2B5EF4-FFF2-40B4-BE49-F238E27FC236}">
                <a16:creationId xmlns:a16="http://schemas.microsoft.com/office/drawing/2014/main" id="{D65C4FE0-FF3B-BA6C-F649-524803DDBBF9}"/>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17B2DB1A-2776-7F0C-910C-BA335424630B}"/>
              </a:ext>
            </a:extLst>
          </p:cNvPr>
          <p:cNvSpPr>
            <a:spLocks noGrp="1"/>
          </p:cNvSpPr>
          <p:nvPr>
            <p:ph type="sldNum" sz="quarter" idx="12"/>
          </p:nvPr>
        </p:nvSpPr>
        <p:spPr/>
        <p:txBody>
          <a:bodyPr/>
          <a:lstStyle/>
          <a:p>
            <a:fld id="{33471E03-3868-4372-A232-81B06EBB10D4}" type="slidenum">
              <a:rPr lang="es-ES" smtClean="0"/>
              <a:t>‹#›</a:t>
            </a:fld>
            <a:endParaRPr lang="es-ES"/>
          </a:p>
        </p:txBody>
      </p:sp>
    </p:spTree>
    <p:extLst>
      <p:ext uri="{BB962C8B-B14F-4D97-AF65-F5344CB8AC3E}">
        <p14:creationId xmlns:p14="http://schemas.microsoft.com/office/powerpoint/2010/main" val="1398635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6CD717-D55F-08E1-98B4-554CC7713B59}"/>
              </a:ext>
            </a:extLst>
          </p:cNvPr>
          <p:cNvSpPr/>
          <p:nvPr userDrawn="1"/>
        </p:nvSpPr>
        <p:spPr>
          <a:xfrm>
            <a:off x="0" y="1"/>
            <a:ext cx="12192000" cy="1109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428D82-9CC0-0194-DFF1-EBA2DB7D25C5}"/>
              </a:ext>
            </a:extLst>
          </p:cNvPr>
          <p:cNvSpPr>
            <a:spLocks noGrp="1"/>
          </p:cNvSpPr>
          <p:nvPr>
            <p:ph type="title"/>
          </p:nvPr>
        </p:nvSpPr>
        <p:spPr>
          <a:xfrm>
            <a:off x="846908" y="379588"/>
            <a:ext cx="10515600" cy="387399"/>
          </a:xfrm>
        </p:spPr>
        <p:txBody>
          <a:bodyPr>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18337040-9E22-A95F-F6BA-668B77E79993}"/>
              </a:ext>
            </a:extLst>
          </p:cNvPr>
          <p:cNvSpPr>
            <a:spLocks noGrp="1"/>
          </p:cNvSpPr>
          <p:nvPr>
            <p:ph idx="1"/>
          </p:nvPr>
        </p:nvSpPr>
        <p:spPr>
          <a:xfrm>
            <a:off x="838200" y="1497874"/>
            <a:ext cx="10515600" cy="4679089"/>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FA1732-A00F-94E9-84D5-EACA02501D34}"/>
              </a:ext>
            </a:extLst>
          </p:cNvPr>
          <p:cNvSpPr>
            <a:spLocks noGrp="1"/>
          </p:cNvSpPr>
          <p:nvPr>
            <p:ph type="dt" sz="half" idx="10"/>
          </p:nvPr>
        </p:nvSpPr>
        <p:spPr/>
        <p:txBody>
          <a:bodyPr/>
          <a:lstStyle/>
          <a:p>
            <a:fld id="{02D133DE-3B11-47E8-A309-9D4AC1860365}" type="datetime1">
              <a:rPr lang="es-ES" smtClean="0"/>
              <a:t>12/08/2024</a:t>
            </a:fld>
            <a:endParaRPr lang="en-US"/>
          </a:p>
        </p:txBody>
      </p:sp>
      <p:sp>
        <p:nvSpPr>
          <p:cNvPr id="5" name="Footer Placeholder 4">
            <a:extLst>
              <a:ext uri="{FF2B5EF4-FFF2-40B4-BE49-F238E27FC236}">
                <a16:creationId xmlns:a16="http://schemas.microsoft.com/office/drawing/2014/main" id="{76E22F2B-5511-AA88-44FA-46E6D0CD4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32EBD-A280-3FC3-E870-3DB98D15C6C0}"/>
              </a:ext>
            </a:extLst>
          </p:cNvPr>
          <p:cNvSpPr>
            <a:spLocks noGrp="1"/>
          </p:cNvSpPr>
          <p:nvPr>
            <p:ph type="sldNum" sz="quarter" idx="12"/>
          </p:nvPr>
        </p:nvSpPr>
        <p:spPr/>
        <p:txBody>
          <a:bodyPr/>
          <a:lstStyle/>
          <a:p>
            <a:fld id="{8FF195ED-F434-4A5C-AF3F-57F5BB9EBDBE}" type="slidenum">
              <a:rPr lang="en-US" smtClean="0"/>
              <a:pPr/>
              <a:t>‹#›</a:t>
            </a:fld>
            <a:endParaRPr lang="en-US" dirty="0"/>
          </a:p>
        </p:txBody>
      </p:sp>
      <p:sp>
        <p:nvSpPr>
          <p:cNvPr id="8" name="Text Placeholder 7">
            <a:extLst>
              <a:ext uri="{FF2B5EF4-FFF2-40B4-BE49-F238E27FC236}">
                <a16:creationId xmlns:a16="http://schemas.microsoft.com/office/drawing/2014/main" id="{11DA8A5B-C7DE-91D8-2595-28374B19070A}"/>
              </a:ext>
            </a:extLst>
          </p:cNvPr>
          <p:cNvSpPr>
            <a:spLocks noGrp="1"/>
          </p:cNvSpPr>
          <p:nvPr>
            <p:ph type="body" sz="quarter" idx="13"/>
          </p:nvPr>
        </p:nvSpPr>
        <p:spPr>
          <a:xfrm>
            <a:off x="2686843" y="767799"/>
            <a:ext cx="6818313" cy="250679"/>
          </a:xfrm>
        </p:spPr>
        <p:txBody>
          <a:bodyPr>
            <a:noAutofit/>
          </a:bodyPr>
          <a:lstStyle>
            <a:lvl1pPr marL="0" indent="0" algn="ctr">
              <a:buNone/>
              <a:defRPr sz="1600"/>
            </a:lvl1pPr>
          </a:lstStyle>
          <a:p>
            <a:pPr lvl="0"/>
            <a:r>
              <a:rPr lang="en-US" dirty="0"/>
              <a:t>Click to edit Master text styles</a:t>
            </a:r>
          </a:p>
        </p:txBody>
      </p:sp>
      <p:sp>
        <p:nvSpPr>
          <p:cNvPr id="19" name="Text Placeholder 18">
            <a:extLst>
              <a:ext uri="{FF2B5EF4-FFF2-40B4-BE49-F238E27FC236}">
                <a16:creationId xmlns:a16="http://schemas.microsoft.com/office/drawing/2014/main" id="{FA8CD8EF-A1C3-E56E-53B6-806ABB602542}"/>
              </a:ext>
            </a:extLst>
          </p:cNvPr>
          <p:cNvSpPr>
            <a:spLocks noGrp="1"/>
          </p:cNvSpPr>
          <p:nvPr>
            <p:ph type="body" sz="quarter" idx="14" hasCustomPrompt="1"/>
          </p:nvPr>
        </p:nvSpPr>
        <p:spPr>
          <a:xfrm>
            <a:off x="1770833" y="6356349"/>
            <a:ext cx="8667750" cy="365125"/>
          </a:xfrm>
          <a:solidFill>
            <a:srgbClr val="F2F2F2"/>
          </a:solidFill>
        </p:spPr>
        <p:txBody>
          <a:bodyPr>
            <a:noAutofit/>
          </a:bodyPr>
          <a:lstStyle>
            <a:lvl1pPr marL="0" indent="0" algn="l">
              <a:buNone/>
              <a:defRPr sz="1000">
                <a:latin typeface="Century" panose="02040604050505020304" pitchFamily="18" charset="0"/>
              </a:defRPr>
            </a:lvl1pPr>
            <a:lvl2pPr>
              <a:defRPr sz="1200"/>
            </a:lvl2pPr>
            <a:lvl3pPr>
              <a:defRPr sz="1100"/>
            </a:lvl3pPr>
            <a:lvl4pPr>
              <a:defRPr sz="1050"/>
            </a:lvl4pPr>
            <a:lvl5pPr>
              <a:defRPr sz="1050"/>
            </a:lvl5pPr>
          </a:lstStyle>
          <a:p>
            <a:pPr lvl="0"/>
            <a:r>
              <a:rPr lang="en-US" dirty="0"/>
              <a:t>Citation</a:t>
            </a:r>
          </a:p>
        </p:txBody>
      </p:sp>
      <p:pic>
        <p:nvPicPr>
          <p:cNvPr id="9" name="Picture 8" descr="Graphical user interface&#10;&#10;Description automatically generated with medium confidence">
            <a:extLst>
              <a:ext uri="{FF2B5EF4-FFF2-40B4-BE49-F238E27FC236}">
                <a16:creationId xmlns:a16="http://schemas.microsoft.com/office/drawing/2014/main" id="{97771D67-A85C-EE32-85E2-67AFCBF82C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96" y="6176962"/>
            <a:ext cx="826432" cy="639597"/>
          </a:xfrm>
          <a:prstGeom prst="rect">
            <a:avLst/>
          </a:prstGeom>
        </p:spPr>
      </p:pic>
    </p:spTree>
    <p:extLst>
      <p:ext uri="{BB962C8B-B14F-4D97-AF65-F5344CB8AC3E}">
        <p14:creationId xmlns:p14="http://schemas.microsoft.com/office/powerpoint/2010/main" val="2953149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410496-AC71-403E-818F-2AD5EB852F8B}" type="datetime1">
              <a:rPr lang="es-ES" smtClean="0"/>
              <a:t>12/08/2024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2013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5E6D-BD78-7727-4F0C-B774AC34B711}"/>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D6576325-10A1-1C9C-D247-1FE4CEAA0504}"/>
              </a:ext>
            </a:extLst>
          </p:cNvPr>
          <p:cNvSpPr>
            <a:spLocks noGrp="1"/>
          </p:cNvSpPr>
          <p:nvPr>
            <p:ph idx="1"/>
          </p:nvPr>
        </p:nvSpPr>
        <p:spPr>
          <a:xfrm>
            <a:off x="838200" y="1579671"/>
            <a:ext cx="10515600" cy="45972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ES" dirty="0"/>
          </a:p>
        </p:txBody>
      </p:sp>
      <p:sp>
        <p:nvSpPr>
          <p:cNvPr id="4" name="Date Placeholder 3">
            <a:extLst>
              <a:ext uri="{FF2B5EF4-FFF2-40B4-BE49-F238E27FC236}">
                <a16:creationId xmlns:a16="http://schemas.microsoft.com/office/drawing/2014/main" id="{B48875BD-AE41-53E5-EF12-EF5577D1AC22}"/>
              </a:ext>
            </a:extLst>
          </p:cNvPr>
          <p:cNvSpPr>
            <a:spLocks noGrp="1"/>
          </p:cNvSpPr>
          <p:nvPr>
            <p:ph type="dt" sz="half" idx="10"/>
          </p:nvPr>
        </p:nvSpPr>
        <p:spPr/>
        <p:txBody>
          <a:bodyPr/>
          <a:lstStyle/>
          <a:p>
            <a:fld id="{79633121-A6BD-456D-AE83-CDAF5C40F486}" type="datetime1">
              <a:rPr lang="es-ES" smtClean="0"/>
              <a:t>12/08/2024</a:t>
            </a:fld>
            <a:endParaRPr lang="es-ES" dirty="0"/>
          </a:p>
        </p:txBody>
      </p:sp>
      <p:sp>
        <p:nvSpPr>
          <p:cNvPr id="5" name="Footer Placeholder 4">
            <a:extLst>
              <a:ext uri="{FF2B5EF4-FFF2-40B4-BE49-F238E27FC236}">
                <a16:creationId xmlns:a16="http://schemas.microsoft.com/office/drawing/2014/main" id="{8B3B387E-19B1-F20E-4AB9-134C4F284B8B}"/>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B2783B61-12F1-7474-F734-CF60FF07B2D7}"/>
              </a:ext>
            </a:extLst>
          </p:cNvPr>
          <p:cNvSpPr>
            <a:spLocks noGrp="1"/>
          </p:cNvSpPr>
          <p:nvPr>
            <p:ph type="sldNum" sz="quarter" idx="12"/>
          </p:nvPr>
        </p:nvSpPr>
        <p:spPr/>
        <p:txBody>
          <a:bodyPr/>
          <a:lstStyle/>
          <a:p>
            <a:fld id="{33471E03-3868-4372-A232-81B06EBB10D4}" type="slidenum">
              <a:rPr lang="es-ES" smtClean="0"/>
              <a:t>‹#›</a:t>
            </a:fld>
            <a:endParaRPr lang="es-ES"/>
          </a:p>
        </p:txBody>
      </p:sp>
      <p:sp>
        <p:nvSpPr>
          <p:cNvPr id="8" name="Text Placeholder 7">
            <a:extLst>
              <a:ext uri="{FF2B5EF4-FFF2-40B4-BE49-F238E27FC236}">
                <a16:creationId xmlns:a16="http://schemas.microsoft.com/office/drawing/2014/main" id="{C441162A-5647-C7D6-407F-D2927154A341}"/>
              </a:ext>
            </a:extLst>
          </p:cNvPr>
          <p:cNvSpPr>
            <a:spLocks noGrp="1"/>
          </p:cNvSpPr>
          <p:nvPr>
            <p:ph type="body" sz="quarter" idx="13" hasCustomPrompt="1"/>
          </p:nvPr>
        </p:nvSpPr>
        <p:spPr>
          <a:xfrm>
            <a:off x="838200" y="1097280"/>
            <a:ext cx="6822440" cy="378215"/>
          </a:xfrm>
        </p:spPr>
        <p:txBody>
          <a:bodyPr/>
          <a:lstStyle>
            <a:lvl1pPr marL="0" indent="0">
              <a:buNone/>
              <a:defRPr b="1"/>
            </a:lvl1pPr>
          </a:lstStyle>
          <a:p>
            <a:pPr lvl="0"/>
            <a:r>
              <a:rPr lang="en-US" dirty="0"/>
              <a:t>Click here to enter subtitle</a:t>
            </a:r>
          </a:p>
        </p:txBody>
      </p:sp>
    </p:spTree>
    <p:extLst>
      <p:ext uri="{BB962C8B-B14F-4D97-AF65-F5344CB8AC3E}">
        <p14:creationId xmlns:p14="http://schemas.microsoft.com/office/powerpoint/2010/main" val="1829430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descr="A statue of a person on a horse with a clock tower in the background&#10;&#10;Description automatically generated">
            <a:extLst>
              <a:ext uri="{FF2B5EF4-FFF2-40B4-BE49-F238E27FC236}">
                <a16:creationId xmlns:a16="http://schemas.microsoft.com/office/drawing/2014/main" id="{EF693214-643B-21C2-F910-8235F087CFE1}"/>
              </a:ext>
            </a:extLst>
          </p:cNvPr>
          <p:cNvPicPr>
            <a:picLocks noChangeAspect="1"/>
          </p:cNvPicPr>
          <p:nvPr userDrawn="1"/>
        </p:nvPicPr>
        <p:blipFill rotWithShape="1">
          <a:blip r:embed="rId2"/>
          <a:srcRect t="9091" r="2329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565D800D-596F-2075-24A1-F94F2F9A6B5D}"/>
              </a:ext>
            </a:extLst>
          </p:cNvPr>
          <p:cNvSpPr/>
          <p:nvPr userDrawn="1"/>
        </p:nvSpPr>
        <p:spPr>
          <a:xfrm>
            <a:off x="0" y="0"/>
            <a:ext cx="12192000" cy="6858000"/>
          </a:xfrm>
          <a:prstGeom prst="rect">
            <a:avLst/>
          </a:prstGeom>
          <a:gradFill flip="none" rotWithShape="1">
            <a:gsLst>
              <a:gs pos="40000">
                <a:schemeClr val="tx1"/>
              </a:gs>
              <a:gs pos="100000">
                <a:schemeClr val="bg1">
                  <a:alpha val="0"/>
                </a:schemeClr>
              </a:gs>
              <a:gs pos="71000">
                <a:schemeClr val="tx1">
                  <a:alpha val="3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B8C922-C3AC-8D0A-DB42-D0DC96E093DC}"/>
              </a:ext>
            </a:extLst>
          </p:cNvPr>
          <p:cNvSpPr>
            <a:spLocks noGrp="1"/>
          </p:cNvSpPr>
          <p:nvPr>
            <p:ph type="title"/>
          </p:nvPr>
        </p:nvSpPr>
        <p:spPr>
          <a:xfrm>
            <a:off x="406400" y="2976439"/>
            <a:ext cx="8115300" cy="2556122"/>
          </a:xfrm>
        </p:spPr>
        <p:txBody>
          <a:bodyPr vert="horz" lIns="91440" tIns="45720" rIns="91440" bIns="45720" rtlCol="0" anchor="ctr">
            <a:normAutofit/>
          </a:bodyPr>
          <a:lstStyle>
            <a:lvl1pPr algn="l">
              <a:defRPr lang="es-ES" sz="4800" b="0">
                <a:solidFill>
                  <a:schemeClr val="bg1"/>
                </a:solidFill>
                <a:latin typeface="Product Sans" panose="020B0403030502040203" pitchFamily="34" charset="0"/>
              </a:defRPr>
            </a:lvl1pPr>
          </a:lstStyle>
          <a:p>
            <a:pPr marL="0" lvl="0" algn="ctr"/>
            <a:r>
              <a:rPr lang="en-US" dirty="0"/>
              <a:t>Click to edit Master title style</a:t>
            </a:r>
            <a:endParaRPr lang="es-ES" dirty="0"/>
          </a:p>
        </p:txBody>
      </p:sp>
      <p:pic>
        <p:nvPicPr>
          <p:cNvPr id="15" name="Picture 14">
            <a:extLst>
              <a:ext uri="{FF2B5EF4-FFF2-40B4-BE49-F238E27FC236}">
                <a16:creationId xmlns:a16="http://schemas.microsoft.com/office/drawing/2014/main" id="{3ABB6467-09D8-8FF6-81D8-230A584F9E8A}"/>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336152" y="-241601"/>
            <a:ext cx="1920406" cy="1652159"/>
          </a:xfrm>
          <a:prstGeom prst="rect">
            <a:avLst/>
          </a:prstGeom>
        </p:spPr>
      </p:pic>
    </p:spTree>
    <p:extLst>
      <p:ext uri="{BB962C8B-B14F-4D97-AF65-F5344CB8AC3E}">
        <p14:creationId xmlns:p14="http://schemas.microsoft.com/office/powerpoint/2010/main" val="246728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629E-402F-FF71-416A-4834C4969F82}"/>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E7CB054E-2197-C24B-206C-835DE7D8D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E41C0B21-7116-5D3B-174A-588A947F73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2C7C0F80-4827-FB78-1153-C0BF69C25C5C}"/>
              </a:ext>
            </a:extLst>
          </p:cNvPr>
          <p:cNvSpPr>
            <a:spLocks noGrp="1"/>
          </p:cNvSpPr>
          <p:nvPr>
            <p:ph type="dt" sz="half" idx="10"/>
          </p:nvPr>
        </p:nvSpPr>
        <p:spPr/>
        <p:txBody>
          <a:bodyPr/>
          <a:lstStyle/>
          <a:p>
            <a:fld id="{1DCF0773-E193-4DAD-B501-2E879832C16C}" type="datetime1">
              <a:rPr lang="es-ES" smtClean="0"/>
              <a:t>12/08/2024</a:t>
            </a:fld>
            <a:endParaRPr lang="es-ES"/>
          </a:p>
        </p:txBody>
      </p:sp>
      <p:sp>
        <p:nvSpPr>
          <p:cNvPr id="6" name="Footer Placeholder 5">
            <a:extLst>
              <a:ext uri="{FF2B5EF4-FFF2-40B4-BE49-F238E27FC236}">
                <a16:creationId xmlns:a16="http://schemas.microsoft.com/office/drawing/2014/main" id="{743965C3-997B-A0E2-870D-9C6334305C80}"/>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2D18857D-AF77-0CAD-E9F0-3987571CAC5E}"/>
              </a:ext>
            </a:extLst>
          </p:cNvPr>
          <p:cNvSpPr>
            <a:spLocks noGrp="1"/>
          </p:cNvSpPr>
          <p:nvPr>
            <p:ph type="sldNum" sz="quarter" idx="12"/>
          </p:nvPr>
        </p:nvSpPr>
        <p:spPr/>
        <p:txBody>
          <a:bodyPr/>
          <a:lstStyle/>
          <a:p>
            <a:fld id="{33471E03-3868-4372-A232-81B06EBB10D4}" type="slidenum">
              <a:rPr lang="es-ES" smtClean="0"/>
              <a:t>‹#›</a:t>
            </a:fld>
            <a:endParaRPr lang="es-ES"/>
          </a:p>
        </p:txBody>
      </p:sp>
    </p:spTree>
    <p:extLst>
      <p:ext uri="{BB962C8B-B14F-4D97-AF65-F5344CB8AC3E}">
        <p14:creationId xmlns:p14="http://schemas.microsoft.com/office/powerpoint/2010/main" val="313055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E016-2931-BE5E-D761-22F3A92DE585}"/>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7971498B-8A79-ADFD-54F3-5E63C3A4D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5ADE9A-5327-FFA7-5FA2-AA0C7F49E6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AE24D4B0-4EA6-0E1C-023A-EF8C7D5A6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2BFE9-928C-C5EE-F5CF-848B953A34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F0ADD076-E331-D340-E494-F1783BFA018B}"/>
              </a:ext>
            </a:extLst>
          </p:cNvPr>
          <p:cNvSpPr>
            <a:spLocks noGrp="1"/>
          </p:cNvSpPr>
          <p:nvPr>
            <p:ph type="dt" sz="half" idx="10"/>
          </p:nvPr>
        </p:nvSpPr>
        <p:spPr/>
        <p:txBody>
          <a:bodyPr/>
          <a:lstStyle/>
          <a:p>
            <a:fld id="{1E600C8F-7B41-411E-8F82-3924B981B921}" type="datetime1">
              <a:rPr lang="es-ES" smtClean="0"/>
              <a:t>12/08/2024</a:t>
            </a:fld>
            <a:endParaRPr lang="es-ES"/>
          </a:p>
        </p:txBody>
      </p:sp>
      <p:sp>
        <p:nvSpPr>
          <p:cNvPr id="8" name="Footer Placeholder 7">
            <a:extLst>
              <a:ext uri="{FF2B5EF4-FFF2-40B4-BE49-F238E27FC236}">
                <a16:creationId xmlns:a16="http://schemas.microsoft.com/office/drawing/2014/main" id="{BE0F9B68-077C-7814-1327-1015B4A9A148}"/>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911C334D-915A-342D-A80A-B436B1DBBE0A}"/>
              </a:ext>
            </a:extLst>
          </p:cNvPr>
          <p:cNvSpPr>
            <a:spLocks noGrp="1"/>
          </p:cNvSpPr>
          <p:nvPr>
            <p:ph type="sldNum" sz="quarter" idx="12"/>
          </p:nvPr>
        </p:nvSpPr>
        <p:spPr/>
        <p:txBody>
          <a:bodyPr/>
          <a:lstStyle/>
          <a:p>
            <a:fld id="{33471E03-3868-4372-A232-81B06EBB10D4}" type="slidenum">
              <a:rPr lang="es-ES" smtClean="0"/>
              <a:t>‹#›</a:t>
            </a:fld>
            <a:endParaRPr lang="es-ES"/>
          </a:p>
        </p:txBody>
      </p:sp>
    </p:spTree>
    <p:extLst>
      <p:ext uri="{BB962C8B-B14F-4D97-AF65-F5344CB8AC3E}">
        <p14:creationId xmlns:p14="http://schemas.microsoft.com/office/powerpoint/2010/main" val="184673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F094F-2C8F-9A72-BC67-71A15399BFDB}"/>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A2EB200C-5D00-EDA8-6FE6-DC358A5B7EC8}"/>
              </a:ext>
            </a:extLst>
          </p:cNvPr>
          <p:cNvSpPr>
            <a:spLocks noGrp="1"/>
          </p:cNvSpPr>
          <p:nvPr>
            <p:ph type="dt" sz="half" idx="10"/>
          </p:nvPr>
        </p:nvSpPr>
        <p:spPr/>
        <p:txBody>
          <a:bodyPr/>
          <a:lstStyle/>
          <a:p>
            <a:fld id="{C0DC33D4-023D-4480-BBD2-2240D04D8CFA}" type="datetime1">
              <a:rPr lang="es-ES" smtClean="0"/>
              <a:t>12/08/2024</a:t>
            </a:fld>
            <a:endParaRPr lang="es-ES"/>
          </a:p>
        </p:txBody>
      </p:sp>
      <p:sp>
        <p:nvSpPr>
          <p:cNvPr id="4" name="Footer Placeholder 3">
            <a:extLst>
              <a:ext uri="{FF2B5EF4-FFF2-40B4-BE49-F238E27FC236}">
                <a16:creationId xmlns:a16="http://schemas.microsoft.com/office/drawing/2014/main" id="{56998BE6-8F82-2088-1EBE-26164DDE4B3C}"/>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C9E067F8-585C-95BA-53B4-564AA534BC0C}"/>
              </a:ext>
            </a:extLst>
          </p:cNvPr>
          <p:cNvSpPr>
            <a:spLocks noGrp="1"/>
          </p:cNvSpPr>
          <p:nvPr>
            <p:ph type="sldNum" sz="quarter" idx="12"/>
          </p:nvPr>
        </p:nvSpPr>
        <p:spPr/>
        <p:txBody>
          <a:bodyPr/>
          <a:lstStyle/>
          <a:p>
            <a:fld id="{33471E03-3868-4372-A232-81B06EBB10D4}" type="slidenum">
              <a:rPr lang="es-ES" smtClean="0"/>
              <a:t>‹#›</a:t>
            </a:fld>
            <a:endParaRPr lang="es-ES"/>
          </a:p>
        </p:txBody>
      </p:sp>
    </p:spTree>
    <p:extLst>
      <p:ext uri="{BB962C8B-B14F-4D97-AF65-F5344CB8AC3E}">
        <p14:creationId xmlns:p14="http://schemas.microsoft.com/office/powerpoint/2010/main" val="33412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E96B18-6011-7A6E-98F9-997DA5A7D866}"/>
              </a:ext>
            </a:extLst>
          </p:cNvPr>
          <p:cNvSpPr>
            <a:spLocks noGrp="1"/>
          </p:cNvSpPr>
          <p:nvPr>
            <p:ph type="dt" sz="half" idx="10"/>
          </p:nvPr>
        </p:nvSpPr>
        <p:spPr/>
        <p:txBody>
          <a:bodyPr/>
          <a:lstStyle/>
          <a:p>
            <a:fld id="{0AA8C2DF-9341-4BFD-9F4A-238EF849B954}" type="datetime1">
              <a:rPr lang="es-ES" smtClean="0"/>
              <a:t>12/08/2024</a:t>
            </a:fld>
            <a:endParaRPr lang="es-ES"/>
          </a:p>
        </p:txBody>
      </p:sp>
      <p:sp>
        <p:nvSpPr>
          <p:cNvPr id="3" name="Footer Placeholder 2">
            <a:extLst>
              <a:ext uri="{FF2B5EF4-FFF2-40B4-BE49-F238E27FC236}">
                <a16:creationId xmlns:a16="http://schemas.microsoft.com/office/drawing/2014/main" id="{0BAFEAF6-04DA-756C-DD6E-73CD6B216D5C}"/>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5652A960-6DD0-E316-216B-90DCED246651}"/>
              </a:ext>
            </a:extLst>
          </p:cNvPr>
          <p:cNvSpPr>
            <a:spLocks noGrp="1"/>
          </p:cNvSpPr>
          <p:nvPr>
            <p:ph type="sldNum" sz="quarter" idx="12"/>
          </p:nvPr>
        </p:nvSpPr>
        <p:spPr/>
        <p:txBody>
          <a:bodyPr/>
          <a:lstStyle/>
          <a:p>
            <a:fld id="{33471E03-3868-4372-A232-81B06EBB10D4}" type="slidenum">
              <a:rPr lang="es-ES" smtClean="0"/>
              <a:t>‹#›</a:t>
            </a:fld>
            <a:endParaRPr lang="es-ES"/>
          </a:p>
        </p:txBody>
      </p:sp>
    </p:spTree>
    <p:extLst>
      <p:ext uri="{BB962C8B-B14F-4D97-AF65-F5344CB8AC3E}">
        <p14:creationId xmlns:p14="http://schemas.microsoft.com/office/powerpoint/2010/main" val="813417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DB820-3B58-B714-96FC-794BE6FB10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A0CAB1D2-F7D8-CF48-F3DE-1A741A911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DAE9D8B9-4175-ED1F-470C-5881B78ED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9B8EF-676C-5679-AEC0-6C39ABBA0258}"/>
              </a:ext>
            </a:extLst>
          </p:cNvPr>
          <p:cNvSpPr>
            <a:spLocks noGrp="1"/>
          </p:cNvSpPr>
          <p:nvPr>
            <p:ph type="dt" sz="half" idx="10"/>
          </p:nvPr>
        </p:nvSpPr>
        <p:spPr/>
        <p:txBody>
          <a:bodyPr/>
          <a:lstStyle/>
          <a:p>
            <a:fld id="{7877EB71-9950-41A9-B7E5-DDCCAD5702F6}" type="datetime1">
              <a:rPr lang="es-ES" smtClean="0"/>
              <a:t>12/08/2024</a:t>
            </a:fld>
            <a:endParaRPr lang="es-ES"/>
          </a:p>
        </p:txBody>
      </p:sp>
      <p:sp>
        <p:nvSpPr>
          <p:cNvPr id="6" name="Footer Placeholder 5">
            <a:extLst>
              <a:ext uri="{FF2B5EF4-FFF2-40B4-BE49-F238E27FC236}">
                <a16:creationId xmlns:a16="http://schemas.microsoft.com/office/drawing/2014/main" id="{252225F4-FD20-3FAD-8656-1D3A9ACB62C6}"/>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96EC7D1E-9A82-A708-9A5A-9EC5AD60685A}"/>
              </a:ext>
            </a:extLst>
          </p:cNvPr>
          <p:cNvSpPr>
            <a:spLocks noGrp="1"/>
          </p:cNvSpPr>
          <p:nvPr>
            <p:ph type="sldNum" sz="quarter" idx="12"/>
          </p:nvPr>
        </p:nvSpPr>
        <p:spPr/>
        <p:txBody>
          <a:bodyPr/>
          <a:lstStyle/>
          <a:p>
            <a:fld id="{33471E03-3868-4372-A232-81B06EBB10D4}" type="slidenum">
              <a:rPr lang="es-ES" smtClean="0"/>
              <a:t>‹#›</a:t>
            </a:fld>
            <a:endParaRPr lang="es-ES"/>
          </a:p>
        </p:txBody>
      </p:sp>
    </p:spTree>
    <p:extLst>
      <p:ext uri="{BB962C8B-B14F-4D97-AF65-F5344CB8AC3E}">
        <p14:creationId xmlns:p14="http://schemas.microsoft.com/office/powerpoint/2010/main" val="336440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F3BA-3E81-5EE7-A2BE-8BEF619B1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49C43893-C254-3371-6728-CAF6071F25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0937FE43-D301-B42C-CBD7-A7CA722A7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F2BB77-DCCC-8348-8299-44292868744D}"/>
              </a:ext>
            </a:extLst>
          </p:cNvPr>
          <p:cNvSpPr>
            <a:spLocks noGrp="1"/>
          </p:cNvSpPr>
          <p:nvPr>
            <p:ph type="dt" sz="half" idx="10"/>
          </p:nvPr>
        </p:nvSpPr>
        <p:spPr/>
        <p:txBody>
          <a:bodyPr/>
          <a:lstStyle/>
          <a:p>
            <a:fld id="{972E4BAE-C0AF-44B6-B170-D79F00AE1326}" type="datetime1">
              <a:rPr lang="es-ES" smtClean="0"/>
              <a:t>12/08/2024</a:t>
            </a:fld>
            <a:endParaRPr lang="es-ES"/>
          </a:p>
        </p:txBody>
      </p:sp>
      <p:sp>
        <p:nvSpPr>
          <p:cNvPr id="6" name="Footer Placeholder 5">
            <a:extLst>
              <a:ext uri="{FF2B5EF4-FFF2-40B4-BE49-F238E27FC236}">
                <a16:creationId xmlns:a16="http://schemas.microsoft.com/office/drawing/2014/main" id="{E9BFB6A1-4A40-232A-1A82-80BCB785E8BB}"/>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52404C3A-ECCE-EF9E-37F2-456F488F729A}"/>
              </a:ext>
            </a:extLst>
          </p:cNvPr>
          <p:cNvSpPr>
            <a:spLocks noGrp="1"/>
          </p:cNvSpPr>
          <p:nvPr>
            <p:ph type="sldNum" sz="quarter" idx="12"/>
          </p:nvPr>
        </p:nvSpPr>
        <p:spPr/>
        <p:txBody>
          <a:bodyPr/>
          <a:lstStyle/>
          <a:p>
            <a:fld id="{33471E03-3868-4372-A232-81B06EBB10D4}" type="slidenum">
              <a:rPr lang="es-ES" smtClean="0"/>
              <a:t>‹#›</a:t>
            </a:fld>
            <a:endParaRPr lang="es-ES"/>
          </a:p>
        </p:txBody>
      </p:sp>
    </p:spTree>
    <p:extLst>
      <p:ext uri="{BB962C8B-B14F-4D97-AF65-F5344CB8AC3E}">
        <p14:creationId xmlns:p14="http://schemas.microsoft.com/office/powerpoint/2010/main" val="3142648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0F247A-2E69-48DF-8D5D-755475500CC6}"/>
              </a:ext>
            </a:extLst>
          </p:cNvPr>
          <p:cNvSpPr>
            <a:spLocks noGrp="1"/>
          </p:cNvSpPr>
          <p:nvPr>
            <p:ph type="title"/>
          </p:nvPr>
        </p:nvSpPr>
        <p:spPr>
          <a:xfrm>
            <a:off x="838200" y="365125"/>
            <a:ext cx="10515600" cy="913259"/>
          </a:xfrm>
          <a:prstGeom prst="rect">
            <a:avLst/>
          </a:prstGeom>
        </p:spPr>
        <p:txBody>
          <a:bodyPr vert="horz" lIns="91440" tIns="45720" rIns="91440" bIns="45720" rtlCol="0" anchor="ctr">
            <a:normAutofit/>
          </a:bodyPr>
          <a:lstStyle/>
          <a:p>
            <a:r>
              <a:rPr lang="en-US" dirty="0"/>
              <a:t>Click to edit Master title style</a:t>
            </a:r>
            <a:endParaRPr lang="es-ES" dirty="0"/>
          </a:p>
        </p:txBody>
      </p:sp>
      <p:sp>
        <p:nvSpPr>
          <p:cNvPr id="3" name="Text Placeholder 2">
            <a:extLst>
              <a:ext uri="{FF2B5EF4-FFF2-40B4-BE49-F238E27FC236}">
                <a16:creationId xmlns:a16="http://schemas.microsoft.com/office/drawing/2014/main" id="{8F72A82C-DB5C-1D45-A50E-755F8DB07E48}"/>
              </a:ext>
            </a:extLst>
          </p:cNvPr>
          <p:cNvSpPr>
            <a:spLocks noGrp="1"/>
          </p:cNvSpPr>
          <p:nvPr>
            <p:ph type="body" idx="1"/>
          </p:nvPr>
        </p:nvSpPr>
        <p:spPr>
          <a:xfrm>
            <a:off x="838200" y="1429305"/>
            <a:ext cx="10515600" cy="4747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ES" dirty="0"/>
          </a:p>
        </p:txBody>
      </p:sp>
      <p:sp>
        <p:nvSpPr>
          <p:cNvPr id="4" name="Date Placeholder 3">
            <a:extLst>
              <a:ext uri="{FF2B5EF4-FFF2-40B4-BE49-F238E27FC236}">
                <a16:creationId xmlns:a16="http://schemas.microsoft.com/office/drawing/2014/main" id="{5D4B5270-70DC-1242-6B50-78AACB94D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42B271-2165-42EA-A06D-E8ABF9972A9E}" type="datetime1">
              <a:rPr lang="es-ES" noProof="0" smtClean="0"/>
              <a:t>12/08/2024</a:t>
            </a:fld>
            <a:endParaRPr lang="en-US" noProof="0" dirty="0"/>
          </a:p>
        </p:txBody>
      </p:sp>
      <p:sp>
        <p:nvSpPr>
          <p:cNvPr id="5" name="Footer Placeholder 4">
            <a:extLst>
              <a:ext uri="{FF2B5EF4-FFF2-40B4-BE49-F238E27FC236}">
                <a16:creationId xmlns:a16="http://schemas.microsoft.com/office/drawing/2014/main" id="{B9BC1AD5-1CC9-D6CB-BA1A-22B5462058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dirty="0"/>
          </a:p>
        </p:txBody>
      </p:sp>
      <p:sp>
        <p:nvSpPr>
          <p:cNvPr id="6" name="Slide Number Placeholder 5">
            <a:extLst>
              <a:ext uri="{FF2B5EF4-FFF2-40B4-BE49-F238E27FC236}">
                <a16:creationId xmlns:a16="http://schemas.microsoft.com/office/drawing/2014/main" id="{683828C2-DC48-E991-7110-A8D2068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471E03-3868-4372-A232-81B06EBB10D4}" type="slidenum">
              <a:rPr lang="en-US" noProof="0" smtClean="0"/>
              <a:t>‹#›</a:t>
            </a:fld>
            <a:endParaRPr lang="en-US" noProof="0" dirty="0"/>
          </a:p>
        </p:txBody>
      </p:sp>
    </p:spTree>
    <p:extLst>
      <p:ext uri="{BB962C8B-B14F-4D97-AF65-F5344CB8AC3E}">
        <p14:creationId xmlns:p14="http://schemas.microsoft.com/office/powerpoint/2010/main" val="2933644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icml2024graphs.ameyavelingker.com/" TargetMode="External"/><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10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11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3" Type="http://schemas.openxmlformats.org/officeDocument/2006/relationships/tags" Target="../tags/tag44.xml"/><Relationship Id="rId18" Type="http://schemas.openxmlformats.org/officeDocument/2006/relationships/tags" Target="../tags/tag49.xml"/><Relationship Id="rId26" Type="http://schemas.openxmlformats.org/officeDocument/2006/relationships/tags" Target="../tags/tag57.xml"/><Relationship Id="rId39" Type="http://schemas.openxmlformats.org/officeDocument/2006/relationships/image" Target="../media/image144.png"/><Relationship Id="rId21" Type="http://schemas.openxmlformats.org/officeDocument/2006/relationships/tags" Target="../tags/tag52.xml"/><Relationship Id="rId34" Type="http://schemas.openxmlformats.org/officeDocument/2006/relationships/slideLayout" Target="../slideLayouts/slideLayout2.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tags" Target="../tags/tag48.xml"/><Relationship Id="rId25" Type="http://schemas.openxmlformats.org/officeDocument/2006/relationships/tags" Target="../tags/tag56.xml"/><Relationship Id="rId33" Type="http://schemas.openxmlformats.org/officeDocument/2006/relationships/tags" Target="../tags/tag64.xml"/><Relationship Id="rId38" Type="http://schemas.openxmlformats.org/officeDocument/2006/relationships/image" Target="../media/image143.png"/><Relationship Id="rId2" Type="http://schemas.openxmlformats.org/officeDocument/2006/relationships/tags" Target="../tags/tag33.xml"/><Relationship Id="rId16" Type="http://schemas.openxmlformats.org/officeDocument/2006/relationships/tags" Target="../tags/tag47.xml"/><Relationship Id="rId20" Type="http://schemas.openxmlformats.org/officeDocument/2006/relationships/tags" Target="../tags/tag51.xml"/><Relationship Id="rId29" Type="http://schemas.openxmlformats.org/officeDocument/2006/relationships/tags" Target="../tags/tag60.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24" Type="http://schemas.openxmlformats.org/officeDocument/2006/relationships/tags" Target="../tags/tag55.xml"/><Relationship Id="rId32" Type="http://schemas.openxmlformats.org/officeDocument/2006/relationships/tags" Target="../tags/tag63.xml"/><Relationship Id="rId37" Type="http://schemas.openxmlformats.org/officeDocument/2006/relationships/hyperlink" Target="https://research.google/blog/graph-neural-networks-in-tensorflow/" TargetMode="External"/><Relationship Id="rId5" Type="http://schemas.openxmlformats.org/officeDocument/2006/relationships/tags" Target="../tags/tag36.xml"/><Relationship Id="rId15" Type="http://schemas.openxmlformats.org/officeDocument/2006/relationships/tags" Target="../tags/tag46.xml"/><Relationship Id="rId23" Type="http://schemas.openxmlformats.org/officeDocument/2006/relationships/tags" Target="../tags/tag54.xml"/><Relationship Id="rId28" Type="http://schemas.openxmlformats.org/officeDocument/2006/relationships/tags" Target="../tags/tag59.xml"/><Relationship Id="rId36" Type="http://schemas.openxmlformats.org/officeDocument/2006/relationships/image" Target="../media/image142.gif"/><Relationship Id="rId10" Type="http://schemas.openxmlformats.org/officeDocument/2006/relationships/tags" Target="../tags/tag41.xml"/><Relationship Id="rId19" Type="http://schemas.openxmlformats.org/officeDocument/2006/relationships/tags" Target="../tags/tag50.xml"/><Relationship Id="rId31" Type="http://schemas.openxmlformats.org/officeDocument/2006/relationships/tags" Target="../tags/tag62.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 Id="rId22" Type="http://schemas.openxmlformats.org/officeDocument/2006/relationships/tags" Target="../tags/tag53.xml"/><Relationship Id="rId27" Type="http://schemas.openxmlformats.org/officeDocument/2006/relationships/tags" Target="../tags/tag58.xml"/><Relationship Id="rId30" Type="http://schemas.openxmlformats.org/officeDocument/2006/relationships/tags" Target="../tags/tag61.xml"/><Relationship Id="rId35" Type="http://schemas.openxmlformats.org/officeDocument/2006/relationships/notesSlide" Target="../notesSlides/notesSlide16.xml"/><Relationship Id="rId8" Type="http://schemas.openxmlformats.org/officeDocument/2006/relationships/tags" Target="../tags/tag39.xml"/><Relationship Id="rId3" Type="http://schemas.openxmlformats.org/officeDocument/2006/relationships/tags" Target="../tags/tag34.xml"/></Relationships>
</file>

<file path=ppt/slides/_rels/slide122.xml.rels><?xml version="1.0" encoding="UTF-8" standalone="yes"?>
<Relationships xmlns="http://schemas.openxmlformats.org/package/2006/relationships"><Relationship Id="rId13" Type="http://schemas.openxmlformats.org/officeDocument/2006/relationships/tags" Target="../tags/tag77.xml"/><Relationship Id="rId18" Type="http://schemas.openxmlformats.org/officeDocument/2006/relationships/tags" Target="../tags/tag82.xml"/><Relationship Id="rId26" Type="http://schemas.openxmlformats.org/officeDocument/2006/relationships/tags" Target="../tags/tag90.xml"/><Relationship Id="rId39" Type="http://schemas.openxmlformats.org/officeDocument/2006/relationships/image" Target="../media/image144.png"/><Relationship Id="rId21" Type="http://schemas.openxmlformats.org/officeDocument/2006/relationships/tags" Target="../tags/tag85.xml"/><Relationship Id="rId34" Type="http://schemas.openxmlformats.org/officeDocument/2006/relationships/slideLayout" Target="../slideLayouts/slideLayout2.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33" Type="http://schemas.openxmlformats.org/officeDocument/2006/relationships/tags" Target="../tags/tag97.xml"/><Relationship Id="rId38" Type="http://schemas.openxmlformats.org/officeDocument/2006/relationships/image" Target="../media/image143.png"/><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tags" Target="../tags/tag84.xml"/><Relationship Id="rId29" Type="http://schemas.openxmlformats.org/officeDocument/2006/relationships/tags" Target="../tags/tag93.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24" Type="http://schemas.openxmlformats.org/officeDocument/2006/relationships/tags" Target="../tags/tag88.xml"/><Relationship Id="rId32" Type="http://schemas.openxmlformats.org/officeDocument/2006/relationships/tags" Target="../tags/tag96.xml"/><Relationship Id="rId37" Type="http://schemas.openxmlformats.org/officeDocument/2006/relationships/hyperlink" Target="https://research.google/blog/graph-neural-networks-in-tensorflow/" TargetMode="External"/><Relationship Id="rId5" Type="http://schemas.openxmlformats.org/officeDocument/2006/relationships/tags" Target="../tags/tag69.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tags" Target="../tags/tag92.xml"/><Relationship Id="rId36" Type="http://schemas.openxmlformats.org/officeDocument/2006/relationships/image" Target="../media/image142.gif"/><Relationship Id="rId10" Type="http://schemas.openxmlformats.org/officeDocument/2006/relationships/tags" Target="../tags/tag74.xml"/><Relationship Id="rId19" Type="http://schemas.openxmlformats.org/officeDocument/2006/relationships/tags" Target="../tags/tag83.xml"/><Relationship Id="rId31" Type="http://schemas.openxmlformats.org/officeDocument/2006/relationships/tags" Target="../tags/tag95.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tags" Target="../tags/tag94.xml"/><Relationship Id="rId35" Type="http://schemas.openxmlformats.org/officeDocument/2006/relationships/notesSlide" Target="../notesSlides/notesSlide17.xml"/><Relationship Id="rId8" Type="http://schemas.openxmlformats.org/officeDocument/2006/relationships/tags" Target="../tags/tag72.xml"/><Relationship Id="rId3" Type="http://schemas.openxmlformats.org/officeDocument/2006/relationships/tags" Target="../tags/tag6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0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500.png"/><Relationship Id="rId4" Type="http://schemas.openxmlformats.org/officeDocument/2006/relationships/image" Target="../media/image1400.png"/></Relationships>
</file>

<file path=ppt/slides/_rels/slide125.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00.png"/><Relationship Id="rId5" Type="http://schemas.openxmlformats.org/officeDocument/2006/relationships/image" Target="../media/image610.png"/><Relationship Id="rId4" Type="http://schemas.openxmlformats.org/officeDocument/2006/relationships/image" Target="../media/image51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10.png"/><Relationship Id="rId4" Type="http://schemas.openxmlformats.org/officeDocument/2006/relationships/image" Target="../media/image147.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image" Target="../media/image1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99.xml"/><Relationship Id="rId4" Type="http://schemas.openxmlformats.org/officeDocument/2006/relationships/image" Target="../media/image149.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00.xml"/><Relationship Id="rId4" Type="http://schemas.openxmlformats.org/officeDocument/2006/relationships/image" Target="../media/image149.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01.xml"/><Relationship Id="rId5" Type="http://schemas.openxmlformats.org/officeDocument/2006/relationships/image" Target="../media/image150.png"/><Relationship Id="rId4" Type="http://schemas.openxmlformats.org/officeDocument/2006/relationships/image" Target="../media/image149.png"/></Relationships>
</file>

<file path=ppt/slides/_rels/slide133.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155.png"/><Relationship Id="rId3" Type="http://schemas.openxmlformats.org/officeDocument/2006/relationships/tags" Target="../tags/tag104.xml"/><Relationship Id="rId7" Type="http://schemas.openxmlformats.org/officeDocument/2006/relationships/slideLayout" Target="../slideLayouts/slideLayout2.xml"/><Relationship Id="rId12" Type="http://schemas.openxmlformats.org/officeDocument/2006/relationships/image" Target="../media/image154.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153.png"/><Relationship Id="rId5" Type="http://schemas.openxmlformats.org/officeDocument/2006/relationships/tags" Target="../tags/tag106.xml"/><Relationship Id="rId10" Type="http://schemas.openxmlformats.org/officeDocument/2006/relationships/image" Target="../media/image152.png"/><Relationship Id="rId4" Type="http://schemas.openxmlformats.org/officeDocument/2006/relationships/tags" Target="../tags/tag105.xml"/><Relationship Id="rId9" Type="http://schemas.openxmlformats.org/officeDocument/2006/relationships/image" Target="../media/image151.png"/><Relationship Id="rId14" Type="http://schemas.openxmlformats.org/officeDocument/2006/relationships/image" Target="../media/image156.png"/></Relationships>
</file>

<file path=ppt/slides/_rels/slide13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tags" Target="../tags/tag110.xml"/><Relationship Id="rId7" Type="http://schemas.openxmlformats.org/officeDocument/2006/relationships/image" Target="../media/image158.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57.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160.png"/><Relationship Id="rId5" Type="http://schemas.openxmlformats.org/officeDocument/2006/relationships/image" Target="../media/image66.png"/><Relationship Id="rId4" Type="http://schemas.openxmlformats.org/officeDocument/2006/relationships/image" Target="../media/image159.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image" Target="../media/image162.png"/><Relationship Id="rId5" Type="http://schemas.openxmlformats.org/officeDocument/2006/relationships/image" Target="../media/image151.png"/><Relationship Id="rId4" Type="http://schemas.openxmlformats.org/officeDocument/2006/relationships/image" Target="../media/image161.png"/></Relationships>
</file>

<file path=ppt/slides/_rels/slide137.xml.rels><?xml version="1.0" encoding="UTF-8" standalone="yes"?>
<Relationships xmlns="http://schemas.openxmlformats.org/package/2006/relationships"><Relationship Id="rId8" Type="http://schemas.openxmlformats.org/officeDocument/2006/relationships/tags" Target="../tags/tag120.xml"/><Relationship Id="rId18" Type="http://schemas.openxmlformats.org/officeDocument/2006/relationships/image" Target="../media/image166.png"/><Relationship Id="rId3" Type="http://schemas.openxmlformats.org/officeDocument/2006/relationships/tags" Target="../tags/tag115.xml"/><Relationship Id="rId21" Type="http://schemas.openxmlformats.org/officeDocument/2006/relationships/image" Target="../media/image169.gif"/><Relationship Id="rId7" Type="http://schemas.openxmlformats.org/officeDocument/2006/relationships/tags" Target="../tags/tag119.xml"/><Relationship Id="rId17" Type="http://schemas.openxmlformats.org/officeDocument/2006/relationships/image" Target="../media/image165.png"/><Relationship Id="rId2" Type="http://schemas.openxmlformats.org/officeDocument/2006/relationships/tags" Target="../tags/tag114.xml"/><Relationship Id="rId16" Type="http://schemas.openxmlformats.org/officeDocument/2006/relationships/image" Target="../media/image164.png"/><Relationship Id="rId20" Type="http://schemas.openxmlformats.org/officeDocument/2006/relationships/image" Target="../media/image168.gif"/><Relationship Id="rId1" Type="http://schemas.openxmlformats.org/officeDocument/2006/relationships/tags" Target="../tags/tag113.xml"/><Relationship Id="rId6" Type="http://schemas.openxmlformats.org/officeDocument/2006/relationships/tags" Target="../tags/tag118.xml"/><Relationship Id="rId5" Type="http://schemas.openxmlformats.org/officeDocument/2006/relationships/tags" Target="../tags/tag117.xml"/><Relationship Id="rId15" Type="http://schemas.openxmlformats.org/officeDocument/2006/relationships/image" Target="../media/image163.png"/><Relationship Id="rId10" Type="http://schemas.openxmlformats.org/officeDocument/2006/relationships/notesSlide" Target="../notesSlides/notesSlide31.xml"/><Relationship Id="rId19" Type="http://schemas.openxmlformats.org/officeDocument/2006/relationships/image" Target="../media/image167.png"/><Relationship Id="rId4" Type="http://schemas.openxmlformats.org/officeDocument/2006/relationships/tags" Target="../tags/tag116.xml"/><Relationship Id="rId9" Type="http://schemas.openxmlformats.org/officeDocument/2006/relationships/slideLayout" Target="../slideLayouts/slideLayout2.xml"/><Relationship Id="rId14" Type="http://schemas.openxmlformats.org/officeDocument/2006/relationships/image" Target="../media/image440.png"/><Relationship Id="rId22" Type="http://schemas.openxmlformats.org/officeDocument/2006/relationships/image" Target="../media/image170.png"/></Relationships>
</file>

<file path=ppt/slides/_rels/slide138.xml.rels><?xml version="1.0" encoding="UTF-8" standalone="yes"?>
<Relationships xmlns="http://schemas.openxmlformats.org/package/2006/relationships"><Relationship Id="rId8" Type="http://schemas.openxmlformats.org/officeDocument/2006/relationships/tags" Target="../tags/tag128.xml"/><Relationship Id="rId18" Type="http://schemas.openxmlformats.org/officeDocument/2006/relationships/image" Target="../media/image171.png"/><Relationship Id="rId3" Type="http://schemas.openxmlformats.org/officeDocument/2006/relationships/tags" Target="../tags/tag123.xml"/><Relationship Id="rId21" Type="http://schemas.openxmlformats.org/officeDocument/2006/relationships/image" Target="../media/image520.png"/><Relationship Id="rId7" Type="http://schemas.openxmlformats.org/officeDocument/2006/relationships/tags" Target="../tags/tag127.xml"/><Relationship Id="rId12" Type="http://schemas.openxmlformats.org/officeDocument/2006/relationships/notesSlide" Target="../notesSlides/notesSlide32.xml"/><Relationship Id="rId17" Type="http://schemas.openxmlformats.org/officeDocument/2006/relationships/image" Target="../media/image165.png"/><Relationship Id="rId2" Type="http://schemas.openxmlformats.org/officeDocument/2006/relationships/tags" Target="../tags/tag122.xml"/><Relationship Id="rId16" Type="http://schemas.openxmlformats.org/officeDocument/2006/relationships/image" Target="../media/image164.png"/><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slideLayout" Target="../slideLayouts/slideLayout2.xml"/><Relationship Id="rId24" Type="http://schemas.openxmlformats.org/officeDocument/2006/relationships/image" Target="../media/image166.png"/><Relationship Id="rId5" Type="http://schemas.openxmlformats.org/officeDocument/2006/relationships/tags" Target="../tags/tag125.xml"/><Relationship Id="rId15" Type="http://schemas.openxmlformats.org/officeDocument/2006/relationships/image" Target="../media/image163.png"/><Relationship Id="rId23" Type="http://schemas.openxmlformats.org/officeDocument/2006/relationships/image" Target="../media/image167.png"/><Relationship Id="rId10" Type="http://schemas.openxmlformats.org/officeDocument/2006/relationships/tags" Target="../tags/tag130.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image" Target="../media/image440.png"/><Relationship Id="rId22" Type="http://schemas.openxmlformats.org/officeDocument/2006/relationships/image" Target="../media/image172.png"/></Relationships>
</file>

<file path=ppt/slides/_rels/slide139.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133.xml"/><Relationship Id="rId7" Type="http://schemas.openxmlformats.org/officeDocument/2006/relationships/slideLayout" Target="../slideLayouts/slideLayout2.xml"/><Relationship Id="rId12" Type="http://schemas.openxmlformats.org/officeDocument/2006/relationships/image" Target="../media/image176.gif"/><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image" Target="../media/image175.gif"/><Relationship Id="rId5" Type="http://schemas.openxmlformats.org/officeDocument/2006/relationships/tags" Target="../tags/tag135.xml"/><Relationship Id="rId10" Type="http://schemas.openxmlformats.org/officeDocument/2006/relationships/image" Target="../media/image174.png"/><Relationship Id="rId4" Type="http://schemas.openxmlformats.org/officeDocument/2006/relationships/tags" Target="../tags/tag134.xml"/><Relationship Id="rId9" Type="http://schemas.openxmlformats.org/officeDocument/2006/relationships/image" Target="../media/image1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3" Type="http://schemas.openxmlformats.org/officeDocument/2006/relationships/tags" Target="../tags/tag149.xml"/><Relationship Id="rId18" Type="http://schemas.openxmlformats.org/officeDocument/2006/relationships/tags" Target="../tags/tag154.xml"/><Relationship Id="rId26" Type="http://schemas.openxmlformats.org/officeDocument/2006/relationships/tags" Target="../tags/tag162.xml"/><Relationship Id="rId39" Type="http://schemas.openxmlformats.org/officeDocument/2006/relationships/tags" Target="../tags/tag175.xml"/><Relationship Id="rId21" Type="http://schemas.openxmlformats.org/officeDocument/2006/relationships/tags" Target="../tags/tag157.xml"/><Relationship Id="rId34" Type="http://schemas.openxmlformats.org/officeDocument/2006/relationships/tags" Target="../tags/tag170.xml"/><Relationship Id="rId42" Type="http://schemas.openxmlformats.org/officeDocument/2006/relationships/tags" Target="../tags/tag178.xml"/><Relationship Id="rId47" Type="http://schemas.openxmlformats.org/officeDocument/2006/relationships/slideLayout" Target="../slideLayouts/slideLayout2.xml"/><Relationship Id="rId50" Type="http://schemas.openxmlformats.org/officeDocument/2006/relationships/image" Target="../media/image174.png"/><Relationship Id="rId7" Type="http://schemas.openxmlformats.org/officeDocument/2006/relationships/tags" Target="../tags/tag143.xml"/><Relationship Id="rId2" Type="http://schemas.openxmlformats.org/officeDocument/2006/relationships/tags" Target="../tags/tag138.xml"/><Relationship Id="rId16" Type="http://schemas.openxmlformats.org/officeDocument/2006/relationships/tags" Target="../tags/tag152.xml"/><Relationship Id="rId29" Type="http://schemas.openxmlformats.org/officeDocument/2006/relationships/tags" Target="../tags/tag165.xml"/><Relationship Id="rId11" Type="http://schemas.openxmlformats.org/officeDocument/2006/relationships/tags" Target="../tags/tag147.xml"/><Relationship Id="rId24" Type="http://schemas.openxmlformats.org/officeDocument/2006/relationships/tags" Target="../tags/tag160.xml"/><Relationship Id="rId32" Type="http://schemas.openxmlformats.org/officeDocument/2006/relationships/tags" Target="../tags/tag168.xml"/><Relationship Id="rId37" Type="http://schemas.openxmlformats.org/officeDocument/2006/relationships/tags" Target="../tags/tag173.xml"/><Relationship Id="rId40" Type="http://schemas.openxmlformats.org/officeDocument/2006/relationships/tags" Target="../tags/tag176.xml"/><Relationship Id="rId45" Type="http://schemas.openxmlformats.org/officeDocument/2006/relationships/tags" Target="../tags/tag181.xml"/><Relationship Id="rId53" Type="http://schemas.openxmlformats.org/officeDocument/2006/relationships/image" Target="../media/image173.png"/><Relationship Id="rId5" Type="http://schemas.openxmlformats.org/officeDocument/2006/relationships/tags" Target="../tags/tag141.xml"/><Relationship Id="rId10" Type="http://schemas.openxmlformats.org/officeDocument/2006/relationships/tags" Target="../tags/tag146.xml"/><Relationship Id="rId19" Type="http://schemas.openxmlformats.org/officeDocument/2006/relationships/tags" Target="../tags/tag155.xml"/><Relationship Id="rId31" Type="http://schemas.openxmlformats.org/officeDocument/2006/relationships/tags" Target="../tags/tag167.xml"/><Relationship Id="rId44" Type="http://schemas.openxmlformats.org/officeDocument/2006/relationships/tags" Target="../tags/tag180.xml"/><Relationship Id="rId52" Type="http://schemas.openxmlformats.org/officeDocument/2006/relationships/image" Target="../media/image178.png"/><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 Id="rId22" Type="http://schemas.openxmlformats.org/officeDocument/2006/relationships/tags" Target="../tags/tag158.xml"/><Relationship Id="rId27" Type="http://schemas.openxmlformats.org/officeDocument/2006/relationships/tags" Target="../tags/tag163.xml"/><Relationship Id="rId30" Type="http://schemas.openxmlformats.org/officeDocument/2006/relationships/tags" Target="../tags/tag166.xml"/><Relationship Id="rId35" Type="http://schemas.openxmlformats.org/officeDocument/2006/relationships/tags" Target="../tags/tag171.xml"/><Relationship Id="rId43" Type="http://schemas.openxmlformats.org/officeDocument/2006/relationships/tags" Target="../tags/tag179.xml"/><Relationship Id="rId48" Type="http://schemas.openxmlformats.org/officeDocument/2006/relationships/notesSlide" Target="../notesSlides/notesSlide34.xml"/><Relationship Id="rId8" Type="http://schemas.openxmlformats.org/officeDocument/2006/relationships/tags" Target="../tags/tag144.xml"/><Relationship Id="rId51" Type="http://schemas.openxmlformats.org/officeDocument/2006/relationships/image" Target="../media/image177.png"/><Relationship Id="rId3" Type="http://schemas.openxmlformats.org/officeDocument/2006/relationships/tags" Target="../tags/tag139.xml"/><Relationship Id="rId12" Type="http://schemas.openxmlformats.org/officeDocument/2006/relationships/tags" Target="../tags/tag148.xml"/><Relationship Id="rId17" Type="http://schemas.openxmlformats.org/officeDocument/2006/relationships/tags" Target="../tags/tag153.xml"/><Relationship Id="rId25" Type="http://schemas.openxmlformats.org/officeDocument/2006/relationships/tags" Target="../tags/tag161.xml"/><Relationship Id="rId33" Type="http://schemas.openxmlformats.org/officeDocument/2006/relationships/tags" Target="../tags/tag169.xml"/><Relationship Id="rId38" Type="http://schemas.openxmlformats.org/officeDocument/2006/relationships/tags" Target="../tags/tag174.xml"/><Relationship Id="rId46" Type="http://schemas.openxmlformats.org/officeDocument/2006/relationships/tags" Target="../tags/tag182.xml"/><Relationship Id="rId20" Type="http://schemas.openxmlformats.org/officeDocument/2006/relationships/tags" Target="../tags/tag156.xml"/><Relationship Id="rId41" Type="http://schemas.openxmlformats.org/officeDocument/2006/relationships/tags" Target="../tags/tag177.xml"/><Relationship Id="rId1" Type="http://schemas.openxmlformats.org/officeDocument/2006/relationships/tags" Target="../tags/tag137.xml"/><Relationship Id="rId6" Type="http://schemas.openxmlformats.org/officeDocument/2006/relationships/tags" Target="../tags/tag142.xml"/><Relationship Id="rId15" Type="http://schemas.openxmlformats.org/officeDocument/2006/relationships/tags" Target="../tags/tag151.xml"/><Relationship Id="rId23" Type="http://schemas.openxmlformats.org/officeDocument/2006/relationships/tags" Target="../tags/tag159.xml"/><Relationship Id="rId28" Type="http://schemas.openxmlformats.org/officeDocument/2006/relationships/tags" Target="../tags/tag164.xml"/><Relationship Id="rId36" Type="http://schemas.openxmlformats.org/officeDocument/2006/relationships/tags" Target="../tags/tag172.xml"/><Relationship Id="rId49" Type="http://schemas.openxmlformats.org/officeDocument/2006/relationships/image" Target="../media/image1770.png"/></Relationships>
</file>

<file path=ppt/slides/_rels/slide141.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01.png"/><Relationship Id="rId3" Type="http://schemas.openxmlformats.org/officeDocument/2006/relationships/tags" Target="../tags/tag185.xml"/><Relationship Id="rId7" Type="http://schemas.openxmlformats.org/officeDocument/2006/relationships/notesSlide" Target="../notesSlides/notesSlide35.xml"/><Relationship Id="rId12" Type="http://schemas.openxmlformats.org/officeDocument/2006/relationships/image" Target="../media/image183.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6.xml"/><Relationship Id="rId11" Type="http://schemas.openxmlformats.org/officeDocument/2006/relationships/image" Target="../media/image182.png"/><Relationship Id="rId5" Type="http://schemas.openxmlformats.org/officeDocument/2006/relationships/tags" Target="../tags/tag187.xml"/><Relationship Id="rId10" Type="http://schemas.openxmlformats.org/officeDocument/2006/relationships/image" Target="../media/image181.png"/><Relationship Id="rId4" Type="http://schemas.openxmlformats.org/officeDocument/2006/relationships/tags" Target="../tags/tag186.xml"/><Relationship Id="rId9" Type="http://schemas.openxmlformats.org/officeDocument/2006/relationships/image" Target="../media/image180.png"/></Relationships>
</file>

<file path=ppt/slides/_rels/slide142.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tags" Target="../tags/tag190.xml"/><Relationship Id="rId7" Type="http://schemas.openxmlformats.org/officeDocument/2006/relationships/notesSlide" Target="../notesSlides/notesSlide36.xml"/><Relationship Id="rId12" Type="http://schemas.openxmlformats.org/officeDocument/2006/relationships/image" Target="../media/image187.pn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slideLayout" Target="../slideLayouts/slideLayout2.xml"/><Relationship Id="rId11" Type="http://schemas.openxmlformats.org/officeDocument/2006/relationships/image" Target="../media/image186.png"/><Relationship Id="rId5" Type="http://schemas.openxmlformats.org/officeDocument/2006/relationships/tags" Target="../tags/tag192.xml"/><Relationship Id="rId10" Type="http://schemas.openxmlformats.org/officeDocument/2006/relationships/image" Target="../media/image185.png"/><Relationship Id="rId4" Type="http://schemas.openxmlformats.org/officeDocument/2006/relationships/tags" Target="../tags/tag191.xml"/><Relationship Id="rId9" Type="http://schemas.openxmlformats.org/officeDocument/2006/relationships/image" Target="../media/image184.png"/></Relationships>
</file>

<file path=ppt/slides/_rels/slide143.xml.rels><?xml version="1.0" encoding="UTF-8" standalone="yes"?>
<Relationships xmlns="http://schemas.openxmlformats.org/package/2006/relationships"><Relationship Id="rId8" Type="http://schemas.openxmlformats.org/officeDocument/2006/relationships/notesSlide" Target="../notesSlides/notesSlide37.xml"/><Relationship Id="rId13" Type="http://schemas.openxmlformats.org/officeDocument/2006/relationships/image" Target="../media/image186.png"/><Relationship Id="rId3" Type="http://schemas.openxmlformats.org/officeDocument/2006/relationships/tags" Target="../tags/tag195.xml"/><Relationship Id="rId7" Type="http://schemas.openxmlformats.org/officeDocument/2006/relationships/slideLayout" Target="../slideLayouts/slideLayout2.xml"/><Relationship Id="rId12" Type="http://schemas.openxmlformats.org/officeDocument/2006/relationships/image" Target="../media/image185.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image" Target="../media/image184.png"/><Relationship Id="rId5" Type="http://schemas.openxmlformats.org/officeDocument/2006/relationships/tags" Target="../tags/tag197.xml"/><Relationship Id="rId15" Type="http://schemas.openxmlformats.org/officeDocument/2006/relationships/image" Target="../media/image1900.png"/><Relationship Id="rId10" Type="http://schemas.openxmlformats.org/officeDocument/2006/relationships/image" Target="../media/image179.png"/><Relationship Id="rId4" Type="http://schemas.openxmlformats.org/officeDocument/2006/relationships/tags" Target="../tags/tag196.xml"/><Relationship Id="rId9" Type="http://schemas.openxmlformats.org/officeDocument/2006/relationships/image" Target="../media/image188.png"/><Relationship Id="rId14" Type="http://schemas.openxmlformats.org/officeDocument/2006/relationships/image" Target="../media/image187.png"/></Relationships>
</file>

<file path=ppt/slides/_rels/slide14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 Id="rId9" Type="http://schemas.openxmlformats.org/officeDocument/2006/relationships/image" Target="../media/image195.png"/></Relationships>
</file>

<file path=ppt/slides/_rels/slide145.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tags" Target="../tags/tag201.xml"/><Relationship Id="rId7" Type="http://schemas.openxmlformats.org/officeDocument/2006/relationships/image" Target="../media/image196.pn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notesSlide" Target="../notesSlides/notesSlide39.xml"/><Relationship Id="rId5" Type="http://schemas.openxmlformats.org/officeDocument/2006/relationships/slideLayout" Target="../slideLayouts/slideLayout2.xml"/><Relationship Id="rId10" Type="http://schemas.openxmlformats.org/officeDocument/2006/relationships/image" Target="../media/image199.png"/><Relationship Id="rId4" Type="http://schemas.openxmlformats.org/officeDocument/2006/relationships/tags" Target="../tags/tag202.xml"/><Relationship Id="rId9" Type="http://schemas.openxmlformats.org/officeDocument/2006/relationships/image" Target="../media/image198.png"/></Relationships>
</file>

<file path=ppt/slides/_rels/slide146.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slideLayout" Target="../slideLayouts/slideLayout7.xml"/><Relationship Id="rId7" Type="http://schemas.openxmlformats.org/officeDocument/2006/relationships/image" Target="../media/image202.png"/><Relationship Id="rId12" Type="http://schemas.openxmlformats.org/officeDocument/2006/relationships/image" Target="../media/image207.png"/><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notesSlide" Target="../notesSlides/notesSlide40.xml"/><Relationship Id="rId9" Type="http://schemas.openxmlformats.org/officeDocument/2006/relationships/image" Target="../media/image204.png"/></Relationships>
</file>

<file path=ppt/slides/_rels/slide147.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148.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slideLayout" Target="../slideLayouts/slideLayout2.xml"/><Relationship Id="rId7" Type="http://schemas.openxmlformats.org/officeDocument/2006/relationships/image" Target="../media/image214.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notesSlide" Target="../notesSlides/notesSlide42.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20.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notesSlide" Target="../notesSlides/notesSlide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8" Type="http://schemas.openxmlformats.org/officeDocument/2006/relationships/image" Target="../media/image2220.png"/><Relationship Id="rId3" Type="http://schemas.openxmlformats.org/officeDocument/2006/relationships/slideLayout" Target="../slideLayouts/slideLayout2.xml"/><Relationship Id="rId7" Type="http://schemas.openxmlformats.org/officeDocument/2006/relationships/image" Target="../media/image218.pn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notesSlide" Target="../notesSlides/notesSlide44.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notesSlide" Target="../notesSlides/notesSlide45.xml"/></Relationships>
</file>

<file path=ppt/slides/_rels/slide152.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tags" Target="../tags/tag215.xml"/><Relationship Id="rId7" Type="http://schemas.openxmlformats.org/officeDocument/2006/relationships/image" Target="../media/image221.pn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notesSlide" Target="../notesSlides/notesSlide46.xml"/><Relationship Id="rId11" Type="http://schemas.openxmlformats.org/officeDocument/2006/relationships/image" Target="../media/image222.png"/><Relationship Id="rId5" Type="http://schemas.openxmlformats.org/officeDocument/2006/relationships/slideLayout" Target="../slideLayouts/slideLayout2.xml"/><Relationship Id="rId10" Type="http://schemas.openxmlformats.org/officeDocument/2006/relationships/image" Target="../media/image188.png"/><Relationship Id="rId4" Type="http://schemas.openxmlformats.org/officeDocument/2006/relationships/tags" Target="../tags/tag216.xml"/><Relationship Id="rId9" Type="http://schemas.openxmlformats.org/officeDocument/2006/relationships/image" Target="../media/image220.png"/></Relationships>
</file>

<file path=ppt/slides/_rels/slide153.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tags" Target="../tags/tag219.xml"/><Relationship Id="rId7" Type="http://schemas.openxmlformats.org/officeDocument/2006/relationships/image" Target="../media/image222.pn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notesSlide" Target="../notesSlides/notesSlide47.xml"/><Relationship Id="rId11" Type="http://schemas.openxmlformats.org/officeDocument/2006/relationships/image" Target="../media/image220.png"/><Relationship Id="rId5" Type="http://schemas.openxmlformats.org/officeDocument/2006/relationships/slideLayout" Target="../slideLayouts/slideLayout2.xml"/><Relationship Id="rId10" Type="http://schemas.openxmlformats.org/officeDocument/2006/relationships/image" Target="../media/image219.png"/><Relationship Id="rId4" Type="http://schemas.openxmlformats.org/officeDocument/2006/relationships/tags" Target="../tags/tag220.xml"/><Relationship Id="rId9" Type="http://schemas.openxmlformats.org/officeDocument/2006/relationships/image" Target="../media/image221.png"/></Relationships>
</file>

<file path=ppt/slides/_rels/slide15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4.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223.png"/><Relationship Id="rId5" Type="http://schemas.openxmlformats.org/officeDocument/2006/relationships/image" Target="../media/image2280.png"/><Relationship Id="rId4" Type="http://schemas.openxmlformats.org/officeDocument/2006/relationships/notesSlide" Target="../notesSlides/notesSlide51.xml"/></Relationships>
</file>

<file path=ppt/slides/_rels/slide15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225.xml"/><Relationship Id="rId7" Type="http://schemas.openxmlformats.org/officeDocument/2006/relationships/image" Target="../media/image63.png"/><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image" Target="../media/image62.png"/><Relationship Id="rId5" Type="http://schemas.openxmlformats.org/officeDocument/2006/relationships/notesSlide" Target="../notesSlides/notesSlide54.xml"/><Relationship Id="rId4" Type="http://schemas.openxmlformats.org/officeDocument/2006/relationships/slideLayout" Target="../slideLayouts/slideLayout2.xml"/><Relationship Id="rId9" Type="http://schemas.openxmlformats.org/officeDocument/2006/relationships/image" Target="../media/image66.png"/></Relationships>
</file>

<file path=ppt/slides/_rels/slide16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227.png"/><Relationship Id="rId3" Type="http://schemas.openxmlformats.org/officeDocument/2006/relationships/tags" Target="../tags/tag228.xml"/><Relationship Id="rId7" Type="http://schemas.openxmlformats.org/officeDocument/2006/relationships/notesSlide" Target="../notesSlides/notesSlide55.xml"/><Relationship Id="rId12" Type="http://schemas.openxmlformats.org/officeDocument/2006/relationships/image" Target="../media/image69.png"/><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slideLayout" Target="../slideLayouts/slideLayout2.xml"/><Relationship Id="rId11" Type="http://schemas.openxmlformats.org/officeDocument/2006/relationships/image" Target="../media/image66.png"/><Relationship Id="rId5" Type="http://schemas.openxmlformats.org/officeDocument/2006/relationships/tags" Target="../tags/tag230.xml"/><Relationship Id="rId10" Type="http://schemas.openxmlformats.org/officeDocument/2006/relationships/image" Target="../media/image64.png"/><Relationship Id="rId4" Type="http://schemas.openxmlformats.org/officeDocument/2006/relationships/tags" Target="../tags/tag229.xml"/><Relationship Id="rId9" Type="http://schemas.openxmlformats.org/officeDocument/2006/relationships/image" Target="../media/image63.png"/></Relationships>
</file>

<file path=ppt/slides/_rels/slide163.xml.rels><?xml version="1.0" encoding="UTF-8" standalone="yes"?>
<Relationships xmlns="http://schemas.openxmlformats.org/package/2006/relationships"><Relationship Id="rId8" Type="http://schemas.openxmlformats.org/officeDocument/2006/relationships/notesSlide" Target="../notesSlides/notesSlide56.xml"/><Relationship Id="rId13" Type="http://schemas.openxmlformats.org/officeDocument/2006/relationships/image" Target="../media/image69.png"/><Relationship Id="rId3" Type="http://schemas.openxmlformats.org/officeDocument/2006/relationships/tags" Target="../tags/tag233.xml"/><Relationship Id="rId7" Type="http://schemas.openxmlformats.org/officeDocument/2006/relationships/slideLayout" Target="../slideLayouts/slideLayout2.xml"/><Relationship Id="rId12" Type="http://schemas.openxmlformats.org/officeDocument/2006/relationships/image" Target="../media/image66.png"/><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image" Target="../media/image64.png"/><Relationship Id="rId5" Type="http://schemas.openxmlformats.org/officeDocument/2006/relationships/tags" Target="../tags/tag235.xml"/><Relationship Id="rId15" Type="http://schemas.openxmlformats.org/officeDocument/2006/relationships/image" Target="../media/image228.png"/><Relationship Id="rId10" Type="http://schemas.openxmlformats.org/officeDocument/2006/relationships/image" Target="../media/image63.png"/><Relationship Id="rId4" Type="http://schemas.openxmlformats.org/officeDocument/2006/relationships/tags" Target="../tags/tag234.xml"/><Relationship Id="rId9" Type="http://schemas.openxmlformats.org/officeDocument/2006/relationships/image" Target="../media/image62.png"/><Relationship Id="rId14" Type="http://schemas.openxmlformats.org/officeDocument/2006/relationships/image" Target="../media/image227.png"/></Relationships>
</file>

<file path=ppt/slides/_rels/slide164.xml.rels><?xml version="1.0" encoding="UTF-8" standalone="yes"?>
<Relationships xmlns="http://schemas.openxmlformats.org/package/2006/relationships"><Relationship Id="rId8" Type="http://schemas.openxmlformats.org/officeDocument/2006/relationships/tags" Target="../tags/tag244.xml"/><Relationship Id="rId13" Type="http://schemas.openxmlformats.org/officeDocument/2006/relationships/image" Target="../media/image63.png"/><Relationship Id="rId18" Type="http://schemas.openxmlformats.org/officeDocument/2006/relationships/image" Target="../media/image229.png"/><Relationship Id="rId3" Type="http://schemas.openxmlformats.org/officeDocument/2006/relationships/tags" Target="../tags/tag239.xml"/><Relationship Id="rId21" Type="http://schemas.openxmlformats.org/officeDocument/2006/relationships/image" Target="../media/image228.png"/><Relationship Id="rId7" Type="http://schemas.openxmlformats.org/officeDocument/2006/relationships/tags" Target="../tags/tag243.xml"/><Relationship Id="rId12" Type="http://schemas.openxmlformats.org/officeDocument/2006/relationships/image" Target="../media/image62.png"/><Relationship Id="rId17" Type="http://schemas.openxmlformats.org/officeDocument/2006/relationships/image" Target="../media/image227.png"/><Relationship Id="rId2" Type="http://schemas.openxmlformats.org/officeDocument/2006/relationships/tags" Target="../tags/tag238.xml"/><Relationship Id="rId16" Type="http://schemas.openxmlformats.org/officeDocument/2006/relationships/image" Target="../media/image69.png"/><Relationship Id="rId20" Type="http://schemas.openxmlformats.org/officeDocument/2006/relationships/image" Target="../media/image231.png"/><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notesSlide" Target="../notesSlides/notesSlide57.xml"/><Relationship Id="rId5" Type="http://schemas.openxmlformats.org/officeDocument/2006/relationships/tags" Target="../tags/tag241.xml"/><Relationship Id="rId15" Type="http://schemas.openxmlformats.org/officeDocument/2006/relationships/image" Target="../media/image66.png"/><Relationship Id="rId10" Type="http://schemas.openxmlformats.org/officeDocument/2006/relationships/slideLayout" Target="../slideLayouts/slideLayout2.xml"/><Relationship Id="rId19" Type="http://schemas.openxmlformats.org/officeDocument/2006/relationships/image" Target="../media/image230.png"/><Relationship Id="rId4" Type="http://schemas.openxmlformats.org/officeDocument/2006/relationships/tags" Target="../tags/tag240.xml"/><Relationship Id="rId9" Type="http://schemas.openxmlformats.org/officeDocument/2006/relationships/tags" Target="../tags/tag245.xml"/><Relationship Id="rId14" Type="http://schemas.openxmlformats.org/officeDocument/2006/relationships/image" Target="../media/image64.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46.xml"/><Relationship Id="rId4" Type="http://schemas.openxmlformats.org/officeDocument/2006/relationships/image" Target="../media/image232.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notesSlide" Target="../notesSlides/notesSlide59.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20.png"/><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234.png"/><Relationship Id="rId5" Type="http://schemas.openxmlformats.org/officeDocument/2006/relationships/image" Target="../media/image232.png"/><Relationship Id="rId4" Type="http://schemas.openxmlformats.org/officeDocument/2006/relationships/notesSlide" Target="../notesSlides/notesSlide60.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20.png"/><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image" Target="../media/image235.png"/><Relationship Id="rId5" Type="http://schemas.openxmlformats.org/officeDocument/2006/relationships/image" Target="../media/image232.png"/><Relationship Id="rId4" Type="http://schemas.openxmlformats.org/officeDocument/2006/relationships/notesSlide" Target="../notesSlides/notesSlide61.xml"/></Relationships>
</file>

<file path=ppt/slides/_rels/slide169.xml.rels><?xml version="1.0" encoding="UTF-8" standalone="yes"?>
<Relationships xmlns="http://schemas.openxmlformats.org/package/2006/relationships"><Relationship Id="rId26" Type="http://schemas.openxmlformats.org/officeDocument/2006/relationships/tags" Target="../tags/tag278.xml"/><Relationship Id="rId21" Type="http://schemas.openxmlformats.org/officeDocument/2006/relationships/tags" Target="../tags/tag273.xml"/><Relationship Id="rId42" Type="http://schemas.openxmlformats.org/officeDocument/2006/relationships/tags" Target="../tags/tag294.xml"/><Relationship Id="rId47" Type="http://schemas.openxmlformats.org/officeDocument/2006/relationships/tags" Target="../tags/tag299.xml"/><Relationship Id="rId63" Type="http://schemas.openxmlformats.org/officeDocument/2006/relationships/tags" Target="../tags/tag315.xml"/><Relationship Id="rId68" Type="http://schemas.openxmlformats.org/officeDocument/2006/relationships/tags" Target="../tags/tag320.xml"/><Relationship Id="rId84" Type="http://schemas.openxmlformats.org/officeDocument/2006/relationships/tags" Target="../tags/tag336.xml"/><Relationship Id="rId89" Type="http://schemas.openxmlformats.org/officeDocument/2006/relationships/tags" Target="../tags/tag341.xml"/><Relationship Id="rId16" Type="http://schemas.openxmlformats.org/officeDocument/2006/relationships/tags" Target="../tags/tag268.xml"/><Relationship Id="rId11" Type="http://schemas.openxmlformats.org/officeDocument/2006/relationships/tags" Target="../tags/tag263.xml"/><Relationship Id="rId32" Type="http://schemas.openxmlformats.org/officeDocument/2006/relationships/tags" Target="../tags/tag284.xml"/><Relationship Id="rId37" Type="http://schemas.openxmlformats.org/officeDocument/2006/relationships/tags" Target="../tags/tag289.xml"/><Relationship Id="rId53" Type="http://schemas.openxmlformats.org/officeDocument/2006/relationships/tags" Target="../tags/tag305.xml"/><Relationship Id="rId58" Type="http://schemas.openxmlformats.org/officeDocument/2006/relationships/tags" Target="../tags/tag310.xml"/><Relationship Id="rId74" Type="http://schemas.openxmlformats.org/officeDocument/2006/relationships/tags" Target="../tags/tag326.xml"/><Relationship Id="rId79" Type="http://schemas.openxmlformats.org/officeDocument/2006/relationships/tags" Target="../tags/tag331.xml"/><Relationship Id="rId102" Type="http://schemas.openxmlformats.org/officeDocument/2006/relationships/image" Target="../media/image1030.png"/><Relationship Id="rId5" Type="http://schemas.openxmlformats.org/officeDocument/2006/relationships/tags" Target="../tags/tag257.xml"/><Relationship Id="rId90" Type="http://schemas.openxmlformats.org/officeDocument/2006/relationships/tags" Target="../tags/tag342.xml"/><Relationship Id="rId95" Type="http://schemas.openxmlformats.org/officeDocument/2006/relationships/tags" Target="../tags/tag347.xml"/><Relationship Id="rId22" Type="http://schemas.openxmlformats.org/officeDocument/2006/relationships/tags" Target="../tags/tag274.xml"/><Relationship Id="rId27" Type="http://schemas.openxmlformats.org/officeDocument/2006/relationships/tags" Target="../tags/tag279.xml"/><Relationship Id="rId43" Type="http://schemas.openxmlformats.org/officeDocument/2006/relationships/tags" Target="../tags/tag295.xml"/><Relationship Id="rId48" Type="http://schemas.openxmlformats.org/officeDocument/2006/relationships/tags" Target="../tags/tag300.xml"/><Relationship Id="rId64" Type="http://schemas.openxmlformats.org/officeDocument/2006/relationships/tags" Target="../tags/tag316.xml"/><Relationship Id="rId69" Type="http://schemas.openxmlformats.org/officeDocument/2006/relationships/tags" Target="../tags/tag321.xml"/><Relationship Id="rId80" Type="http://schemas.openxmlformats.org/officeDocument/2006/relationships/tags" Target="../tags/tag332.xml"/><Relationship Id="rId85" Type="http://schemas.openxmlformats.org/officeDocument/2006/relationships/tags" Target="../tags/tag337.xml"/><Relationship Id="rId12" Type="http://schemas.openxmlformats.org/officeDocument/2006/relationships/tags" Target="../tags/tag264.xml"/><Relationship Id="rId17" Type="http://schemas.openxmlformats.org/officeDocument/2006/relationships/tags" Target="../tags/tag269.xml"/><Relationship Id="rId25" Type="http://schemas.openxmlformats.org/officeDocument/2006/relationships/tags" Target="../tags/tag277.xml"/><Relationship Id="rId33" Type="http://schemas.openxmlformats.org/officeDocument/2006/relationships/tags" Target="../tags/tag285.xml"/><Relationship Id="rId38" Type="http://schemas.openxmlformats.org/officeDocument/2006/relationships/tags" Target="../tags/tag290.xml"/><Relationship Id="rId46" Type="http://schemas.openxmlformats.org/officeDocument/2006/relationships/tags" Target="../tags/tag298.xml"/><Relationship Id="rId59" Type="http://schemas.openxmlformats.org/officeDocument/2006/relationships/tags" Target="../tags/tag311.xml"/><Relationship Id="rId67" Type="http://schemas.openxmlformats.org/officeDocument/2006/relationships/tags" Target="../tags/tag319.xml"/><Relationship Id="rId103" Type="http://schemas.openxmlformats.org/officeDocument/2006/relationships/image" Target="../media/image1040.png"/><Relationship Id="rId20" Type="http://schemas.openxmlformats.org/officeDocument/2006/relationships/tags" Target="../tags/tag272.xml"/><Relationship Id="rId41" Type="http://schemas.openxmlformats.org/officeDocument/2006/relationships/tags" Target="../tags/tag293.xml"/><Relationship Id="rId54" Type="http://schemas.openxmlformats.org/officeDocument/2006/relationships/tags" Target="../tags/tag306.xml"/><Relationship Id="rId62" Type="http://schemas.openxmlformats.org/officeDocument/2006/relationships/tags" Target="../tags/tag314.xml"/><Relationship Id="rId70" Type="http://schemas.openxmlformats.org/officeDocument/2006/relationships/tags" Target="../tags/tag322.xml"/><Relationship Id="rId75" Type="http://schemas.openxmlformats.org/officeDocument/2006/relationships/tags" Target="../tags/tag327.xml"/><Relationship Id="rId83" Type="http://schemas.openxmlformats.org/officeDocument/2006/relationships/tags" Target="../tags/tag335.xml"/><Relationship Id="rId88" Type="http://schemas.openxmlformats.org/officeDocument/2006/relationships/tags" Target="../tags/tag340.xml"/><Relationship Id="rId91" Type="http://schemas.openxmlformats.org/officeDocument/2006/relationships/tags" Target="../tags/tag343.xml"/><Relationship Id="rId96" Type="http://schemas.openxmlformats.org/officeDocument/2006/relationships/tags" Target="../tags/tag348.xml"/><Relationship Id="rId1" Type="http://schemas.openxmlformats.org/officeDocument/2006/relationships/tags" Target="../tags/tag253.xml"/><Relationship Id="rId6" Type="http://schemas.openxmlformats.org/officeDocument/2006/relationships/tags" Target="../tags/tag258.xml"/><Relationship Id="rId15" Type="http://schemas.openxmlformats.org/officeDocument/2006/relationships/tags" Target="../tags/tag267.xml"/><Relationship Id="rId23" Type="http://schemas.openxmlformats.org/officeDocument/2006/relationships/tags" Target="../tags/tag275.xml"/><Relationship Id="rId28" Type="http://schemas.openxmlformats.org/officeDocument/2006/relationships/tags" Target="../tags/tag280.xml"/><Relationship Id="rId36" Type="http://schemas.openxmlformats.org/officeDocument/2006/relationships/tags" Target="../tags/tag288.xml"/><Relationship Id="rId49" Type="http://schemas.openxmlformats.org/officeDocument/2006/relationships/tags" Target="../tags/tag301.xml"/><Relationship Id="rId57" Type="http://schemas.openxmlformats.org/officeDocument/2006/relationships/tags" Target="../tags/tag309.xml"/><Relationship Id="rId10" Type="http://schemas.openxmlformats.org/officeDocument/2006/relationships/tags" Target="../tags/tag262.xml"/><Relationship Id="rId31" Type="http://schemas.openxmlformats.org/officeDocument/2006/relationships/tags" Target="../tags/tag283.xml"/><Relationship Id="rId44" Type="http://schemas.openxmlformats.org/officeDocument/2006/relationships/tags" Target="../tags/tag296.xml"/><Relationship Id="rId52" Type="http://schemas.openxmlformats.org/officeDocument/2006/relationships/tags" Target="../tags/tag304.xml"/><Relationship Id="rId60" Type="http://schemas.openxmlformats.org/officeDocument/2006/relationships/tags" Target="../tags/tag312.xml"/><Relationship Id="rId65" Type="http://schemas.openxmlformats.org/officeDocument/2006/relationships/tags" Target="../tags/tag317.xml"/><Relationship Id="rId73" Type="http://schemas.openxmlformats.org/officeDocument/2006/relationships/tags" Target="../tags/tag325.xml"/><Relationship Id="rId78" Type="http://schemas.openxmlformats.org/officeDocument/2006/relationships/tags" Target="../tags/tag330.xml"/><Relationship Id="rId81" Type="http://schemas.openxmlformats.org/officeDocument/2006/relationships/tags" Target="../tags/tag333.xml"/><Relationship Id="rId86" Type="http://schemas.openxmlformats.org/officeDocument/2006/relationships/tags" Target="../tags/tag338.xml"/><Relationship Id="rId94" Type="http://schemas.openxmlformats.org/officeDocument/2006/relationships/tags" Target="../tags/tag346.xml"/><Relationship Id="rId99" Type="http://schemas.openxmlformats.org/officeDocument/2006/relationships/slideLayout" Target="../slideLayouts/slideLayout2.xml"/><Relationship Id="rId101" Type="http://schemas.openxmlformats.org/officeDocument/2006/relationships/image" Target="../media/image232.png"/><Relationship Id="rId4" Type="http://schemas.openxmlformats.org/officeDocument/2006/relationships/tags" Target="../tags/tag256.xml"/><Relationship Id="rId9" Type="http://schemas.openxmlformats.org/officeDocument/2006/relationships/tags" Target="../tags/tag261.xml"/><Relationship Id="rId13" Type="http://schemas.openxmlformats.org/officeDocument/2006/relationships/tags" Target="../tags/tag265.xml"/><Relationship Id="rId18" Type="http://schemas.openxmlformats.org/officeDocument/2006/relationships/tags" Target="../tags/tag270.xml"/><Relationship Id="rId39" Type="http://schemas.openxmlformats.org/officeDocument/2006/relationships/tags" Target="../tags/tag291.xml"/><Relationship Id="rId34" Type="http://schemas.openxmlformats.org/officeDocument/2006/relationships/tags" Target="../tags/tag286.xml"/><Relationship Id="rId50" Type="http://schemas.openxmlformats.org/officeDocument/2006/relationships/tags" Target="../tags/tag302.xml"/><Relationship Id="rId55" Type="http://schemas.openxmlformats.org/officeDocument/2006/relationships/tags" Target="../tags/tag307.xml"/><Relationship Id="rId76" Type="http://schemas.openxmlformats.org/officeDocument/2006/relationships/tags" Target="../tags/tag328.xml"/><Relationship Id="rId97" Type="http://schemas.openxmlformats.org/officeDocument/2006/relationships/tags" Target="../tags/tag349.xml"/><Relationship Id="rId7" Type="http://schemas.openxmlformats.org/officeDocument/2006/relationships/tags" Target="../tags/tag259.xml"/><Relationship Id="rId71" Type="http://schemas.openxmlformats.org/officeDocument/2006/relationships/tags" Target="../tags/tag323.xml"/><Relationship Id="rId92" Type="http://schemas.openxmlformats.org/officeDocument/2006/relationships/tags" Target="../tags/tag344.xml"/><Relationship Id="rId2" Type="http://schemas.openxmlformats.org/officeDocument/2006/relationships/tags" Target="../tags/tag254.xml"/><Relationship Id="rId29" Type="http://schemas.openxmlformats.org/officeDocument/2006/relationships/tags" Target="../tags/tag281.xml"/><Relationship Id="rId24" Type="http://schemas.openxmlformats.org/officeDocument/2006/relationships/tags" Target="../tags/tag276.xml"/><Relationship Id="rId40" Type="http://schemas.openxmlformats.org/officeDocument/2006/relationships/tags" Target="../tags/tag292.xml"/><Relationship Id="rId45" Type="http://schemas.openxmlformats.org/officeDocument/2006/relationships/tags" Target="../tags/tag297.xml"/><Relationship Id="rId66" Type="http://schemas.openxmlformats.org/officeDocument/2006/relationships/tags" Target="../tags/tag318.xml"/><Relationship Id="rId87" Type="http://schemas.openxmlformats.org/officeDocument/2006/relationships/tags" Target="../tags/tag339.xml"/><Relationship Id="rId61" Type="http://schemas.openxmlformats.org/officeDocument/2006/relationships/tags" Target="../tags/tag313.xml"/><Relationship Id="rId82" Type="http://schemas.openxmlformats.org/officeDocument/2006/relationships/tags" Target="../tags/tag334.xml"/><Relationship Id="rId19" Type="http://schemas.openxmlformats.org/officeDocument/2006/relationships/tags" Target="../tags/tag271.xml"/><Relationship Id="rId14" Type="http://schemas.openxmlformats.org/officeDocument/2006/relationships/tags" Target="../tags/tag266.xml"/><Relationship Id="rId30" Type="http://schemas.openxmlformats.org/officeDocument/2006/relationships/tags" Target="../tags/tag282.xml"/><Relationship Id="rId35" Type="http://schemas.openxmlformats.org/officeDocument/2006/relationships/tags" Target="../tags/tag287.xml"/><Relationship Id="rId56" Type="http://schemas.openxmlformats.org/officeDocument/2006/relationships/tags" Target="../tags/tag308.xml"/><Relationship Id="rId77" Type="http://schemas.openxmlformats.org/officeDocument/2006/relationships/tags" Target="../tags/tag329.xml"/><Relationship Id="rId100" Type="http://schemas.openxmlformats.org/officeDocument/2006/relationships/notesSlide" Target="../notesSlides/notesSlide62.xml"/><Relationship Id="rId8" Type="http://schemas.openxmlformats.org/officeDocument/2006/relationships/tags" Target="../tags/tag260.xml"/><Relationship Id="rId51" Type="http://schemas.openxmlformats.org/officeDocument/2006/relationships/tags" Target="../tags/tag303.xml"/><Relationship Id="rId72" Type="http://schemas.openxmlformats.org/officeDocument/2006/relationships/tags" Target="../tags/tag324.xml"/><Relationship Id="rId93" Type="http://schemas.openxmlformats.org/officeDocument/2006/relationships/tags" Target="../tags/tag345.xml"/><Relationship Id="rId98" Type="http://schemas.openxmlformats.org/officeDocument/2006/relationships/tags" Target="../tags/tag350.xml"/><Relationship Id="rId3" Type="http://schemas.openxmlformats.org/officeDocument/2006/relationships/tags" Target="../tags/tag2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6" Type="http://schemas.openxmlformats.org/officeDocument/2006/relationships/tags" Target="../tags/tag376.xml"/><Relationship Id="rId21" Type="http://schemas.openxmlformats.org/officeDocument/2006/relationships/tags" Target="../tags/tag371.xml"/><Relationship Id="rId42" Type="http://schemas.openxmlformats.org/officeDocument/2006/relationships/tags" Target="../tags/tag392.xml"/><Relationship Id="rId47" Type="http://schemas.openxmlformats.org/officeDocument/2006/relationships/tags" Target="../tags/tag397.xml"/><Relationship Id="rId63" Type="http://schemas.openxmlformats.org/officeDocument/2006/relationships/tags" Target="../tags/tag413.xml"/><Relationship Id="rId68" Type="http://schemas.openxmlformats.org/officeDocument/2006/relationships/tags" Target="../tags/tag418.xml"/><Relationship Id="rId84" Type="http://schemas.openxmlformats.org/officeDocument/2006/relationships/tags" Target="../tags/tag434.xml"/><Relationship Id="rId89" Type="http://schemas.openxmlformats.org/officeDocument/2006/relationships/tags" Target="../tags/tag439.xml"/><Relationship Id="rId16" Type="http://schemas.openxmlformats.org/officeDocument/2006/relationships/tags" Target="../tags/tag366.xml"/><Relationship Id="rId11" Type="http://schemas.openxmlformats.org/officeDocument/2006/relationships/tags" Target="../tags/tag361.xml"/><Relationship Id="rId32" Type="http://schemas.openxmlformats.org/officeDocument/2006/relationships/tags" Target="../tags/tag382.xml"/><Relationship Id="rId37" Type="http://schemas.openxmlformats.org/officeDocument/2006/relationships/tags" Target="../tags/tag387.xml"/><Relationship Id="rId53" Type="http://schemas.openxmlformats.org/officeDocument/2006/relationships/tags" Target="../tags/tag403.xml"/><Relationship Id="rId58" Type="http://schemas.openxmlformats.org/officeDocument/2006/relationships/tags" Target="../tags/tag408.xml"/><Relationship Id="rId74" Type="http://schemas.openxmlformats.org/officeDocument/2006/relationships/tags" Target="../tags/tag424.xml"/><Relationship Id="rId79" Type="http://schemas.openxmlformats.org/officeDocument/2006/relationships/tags" Target="../tags/tag429.xml"/><Relationship Id="rId102" Type="http://schemas.openxmlformats.org/officeDocument/2006/relationships/image" Target="../media/image232.png"/><Relationship Id="rId5" Type="http://schemas.openxmlformats.org/officeDocument/2006/relationships/tags" Target="../tags/tag355.xml"/><Relationship Id="rId90" Type="http://schemas.openxmlformats.org/officeDocument/2006/relationships/tags" Target="../tags/tag440.xml"/><Relationship Id="rId95" Type="http://schemas.openxmlformats.org/officeDocument/2006/relationships/tags" Target="../tags/tag445.xml"/><Relationship Id="rId22" Type="http://schemas.openxmlformats.org/officeDocument/2006/relationships/tags" Target="../tags/tag372.xml"/><Relationship Id="rId27" Type="http://schemas.openxmlformats.org/officeDocument/2006/relationships/tags" Target="../tags/tag377.xml"/><Relationship Id="rId43" Type="http://schemas.openxmlformats.org/officeDocument/2006/relationships/tags" Target="../tags/tag393.xml"/><Relationship Id="rId48" Type="http://schemas.openxmlformats.org/officeDocument/2006/relationships/tags" Target="../tags/tag398.xml"/><Relationship Id="rId64" Type="http://schemas.openxmlformats.org/officeDocument/2006/relationships/tags" Target="../tags/tag414.xml"/><Relationship Id="rId69" Type="http://schemas.openxmlformats.org/officeDocument/2006/relationships/tags" Target="../tags/tag419.xml"/><Relationship Id="rId80" Type="http://schemas.openxmlformats.org/officeDocument/2006/relationships/tags" Target="../tags/tag430.xml"/><Relationship Id="rId85" Type="http://schemas.openxmlformats.org/officeDocument/2006/relationships/tags" Target="../tags/tag435.xml"/><Relationship Id="rId12" Type="http://schemas.openxmlformats.org/officeDocument/2006/relationships/tags" Target="../tags/tag362.xml"/><Relationship Id="rId17" Type="http://schemas.openxmlformats.org/officeDocument/2006/relationships/tags" Target="../tags/tag367.xml"/><Relationship Id="rId33" Type="http://schemas.openxmlformats.org/officeDocument/2006/relationships/tags" Target="../tags/tag383.xml"/><Relationship Id="rId38" Type="http://schemas.openxmlformats.org/officeDocument/2006/relationships/tags" Target="../tags/tag388.xml"/><Relationship Id="rId59" Type="http://schemas.openxmlformats.org/officeDocument/2006/relationships/tags" Target="../tags/tag409.xml"/><Relationship Id="rId103" Type="http://schemas.openxmlformats.org/officeDocument/2006/relationships/image" Target="../media/image236.png"/><Relationship Id="rId20" Type="http://schemas.openxmlformats.org/officeDocument/2006/relationships/tags" Target="../tags/tag370.xml"/><Relationship Id="rId41" Type="http://schemas.openxmlformats.org/officeDocument/2006/relationships/tags" Target="../tags/tag391.xml"/><Relationship Id="rId54" Type="http://schemas.openxmlformats.org/officeDocument/2006/relationships/tags" Target="../tags/tag404.xml"/><Relationship Id="rId62" Type="http://schemas.openxmlformats.org/officeDocument/2006/relationships/tags" Target="../tags/tag412.xml"/><Relationship Id="rId70" Type="http://schemas.openxmlformats.org/officeDocument/2006/relationships/tags" Target="../tags/tag420.xml"/><Relationship Id="rId75" Type="http://schemas.openxmlformats.org/officeDocument/2006/relationships/tags" Target="../tags/tag425.xml"/><Relationship Id="rId83" Type="http://schemas.openxmlformats.org/officeDocument/2006/relationships/tags" Target="../tags/tag433.xml"/><Relationship Id="rId88" Type="http://schemas.openxmlformats.org/officeDocument/2006/relationships/tags" Target="../tags/tag438.xml"/><Relationship Id="rId91" Type="http://schemas.openxmlformats.org/officeDocument/2006/relationships/tags" Target="../tags/tag441.xml"/><Relationship Id="rId96" Type="http://schemas.openxmlformats.org/officeDocument/2006/relationships/tags" Target="../tags/tag446.xml"/><Relationship Id="rId1" Type="http://schemas.openxmlformats.org/officeDocument/2006/relationships/tags" Target="../tags/tag351.xml"/><Relationship Id="rId6" Type="http://schemas.openxmlformats.org/officeDocument/2006/relationships/tags" Target="../tags/tag356.xml"/><Relationship Id="rId15" Type="http://schemas.openxmlformats.org/officeDocument/2006/relationships/tags" Target="../tags/tag365.xml"/><Relationship Id="rId23" Type="http://schemas.openxmlformats.org/officeDocument/2006/relationships/tags" Target="../tags/tag373.xml"/><Relationship Id="rId28" Type="http://schemas.openxmlformats.org/officeDocument/2006/relationships/tags" Target="../tags/tag378.xml"/><Relationship Id="rId36" Type="http://schemas.openxmlformats.org/officeDocument/2006/relationships/tags" Target="../tags/tag386.xml"/><Relationship Id="rId49" Type="http://schemas.openxmlformats.org/officeDocument/2006/relationships/tags" Target="../tags/tag399.xml"/><Relationship Id="rId57" Type="http://schemas.openxmlformats.org/officeDocument/2006/relationships/tags" Target="../tags/tag407.xml"/><Relationship Id="rId10" Type="http://schemas.openxmlformats.org/officeDocument/2006/relationships/tags" Target="../tags/tag360.xml"/><Relationship Id="rId31" Type="http://schemas.openxmlformats.org/officeDocument/2006/relationships/tags" Target="../tags/tag381.xml"/><Relationship Id="rId44" Type="http://schemas.openxmlformats.org/officeDocument/2006/relationships/tags" Target="../tags/tag394.xml"/><Relationship Id="rId52" Type="http://schemas.openxmlformats.org/officeDocument/2006/relationships/tags" Target="../tags/tag402.xml"/><Relationship Id="rId60" Type="http://schemas.openxmlformats.org/officeDocument/2006/relationships/tags" Target="../tags/tag410.xml"/><Relationship Id="rId65" Type="http://schemas.openxmlformats.org/officeDocument/2006/relationships/tags" Target="../tags/tag415.xml"/><Relationship Id="rId73" Type="http://schemas.openxmlformats.org/officeDocument/2006/relationships/tags" Target="../tags/tag423.xml"/><Relationship Id="rId78" Type="http://schemas.openxmlformats.org/officeDocument/2006/relationships/tags" Target="../tags/tag428.xml"/><Relationship Id="rId81" Type="http://schemas.openxmlformats.org/officeDocument/2006/relationships/tags" Target="../tags/tag431.xml"/><Relationship Id="rId86" Type="http://schemas.openxmlformats.org/officeDocument/2006/relationships/tags" Target="../tags/tag436.xml"/><Relationship Id="rId94" Type="http://schemas.openxmlformats.org/officeDocument/2006/relationships/tags" Target="../tags/tag444.xml"/><Relationship Id="rId99" Type="http://schemas.openxmlformats.org/officeDocument/2006/relationships/tags" Target="../tags/tag449.xml"/><Relationship Id="rId101" Type="http://schemas.openxmlformats.org/officeDocument/2006/relationships/notesSlide" Target="../notesSlides/notesSlide63.xml"/><Relationship Id="rId4" Type="http://schemas.openxmlformats.org/officeDocument/2006/relationships/tags" Target="../tags/tag354.xml"/><Relationship Id="rId9" Type="http://schemas.openxmlformats.org/officeDocument/2006/relationships/tags" Target="../tags/tag359.xml"/><Relationship Id="rId13" Type="http://schemas.openxmlformats.org/officeDocument/2006/relationships/tags" Target="../tags/tag363.xml"/><Relationship Id="rId18" Type="http://schemas.openxmlformats.org/officeDocument/2006/relationships/tags" Target="../tags/tag368.xml"/><Relationship Id="rId39" Type="http://schemas.openxmlformats.org/officeDocument/2006/relationships/tags" Target="../tags/tag389.xml"/><Relationship Id="rId34" Type="http://schemas.openxmlformats.org/officeDocument/2006/relationships/tags" Target="../tags/tag384.xml"/><Relationship Id="rId50" Type="http://schemas.openxmlformats.org/officeDocument/2006/relationships/tags" Target="../tags/tag400.xml"/><Relationship Id="rId55" Type="http://schemas.openxmlformats.org/officeDocument/2006/relationships/tags" Target="../tags/tag405.xml"/><Relationship Id="rId76" Type="http://schemas.openxmlformats.org/officeDocument/2006/relationships/tags" Target="../tags/tag426.xml"/><Relationship Id="rId97" Type="http://schemas.openxmlformats.org/officeDocument/2006/relationships/tags" Target="../tags/tag447.xml"/><Relationship Id="rId104" Type="http://schemas.openxmlformats.org/officeDocument/2006/relationships/image" Target="../media/image1030.png"/><Relationship Id="rId7" Type="http://schemas.openxmlformats.org/officeDocument/2006/relationships/tags" Target="../tags/tag357.xml"/><Relationship Id="rId71" Type="http://schemas.openxmlformats.org/officeDocument/2006/relationships/tags" Target="../tags/tag421.xml"/><Relationship Id="rId92" Type="http://schemas.openxmlformats.org/officeDocument/2006/relationships/tags" Target="../tags/tag442.xml"/><Relationship Id="rId2" Type="http://schemas.openxmlformats.org/officeDocument/2006/relationships/tags" Target="../tags/tag352.xml"/><Relationship Id="rId29" Type="http://schemas.openxmlformats.org/officeDocument/2006/relationships/tags" Target="../tags/tag379.xml"/><Relationship Id="rId24" Type="http://schemas.openxmlformats.org/officeDocument/2006/relationships/tags" Target="../tags/tag374.xml"/><Relationship Id="rId40" Type="http://schemas.openxmlformats.org/officeDocument/2006/relationships/tags" Target="../tags/tag390.xml"/><Relationship Id="rId45" Type="http://schemas.openxmlformats.org/officeDocument/2006/relationships/tags" Target="../tags/tag395.xml"/><Relationship Id="rId66" Type="http://schemas.openxmlformats.org/officeDocument/2006/relationships/tags" Target="../tags/tag416.xml"/><Relationship Id="rId87" Type="http://schemas.openxmlformats.org/officeDocument/2006/relationships/tags" Target="../tags/tag437.xml"/><Relationship Id="rId61" Type="http://schemas.openxmlformats.org/officeDocument/2006/relationships/tags" Target="../tags/tag411.xml"/><Relationship Id="rId82" Type="http://schemas.openxmlformats.org/officeDocument/2006/relationships/tags" Target="../tags/tag432.xml"/><Relationship Id="rId19" Type="http://schemas.openxmlformats.org/officeDocument/2006/relationships/tags" Target="../tags/tag369.xml"/><Relationship Id="rId14" Type="http://schemas.openxmlformats.org/officeDocument/2006/relationships/tags" Target="../tags/tag364.xml"/><Relationship Id="rId30" Type="http://schemas.openxmlformats.org/officeDocument/2006/relationships/tags" Target="../tags/tag380.xml"/><Relationship Id="rId35" Type="http://schemas.openxmlformats.org/officeDocument/2006/relationships/tags" Target="../tags/tag385.xml"/><Relationship Id="rId56" Type="http://schemas.openxmlformats.org/officeDocument/2006/relationships/tags" Target="../tags/tag406.xml"/><Relationship Id="rId77" Type="http://schemas.openxmlformats.org/officeDocument/2006/relationships/tags" Target="../tags/tag427.xml"/><Relationship Id="rId100" Type="http://schemas.openxmlformats.org/officeDocument/2006/relationships/slideLayout" Target="../slideLayouts/slideLayout2.xml"/><Relationship Id="rId105" Type="http://schemas.openxmlformats.org/officeDocument/2006/relationships/image" Target="../media/image1040.png"/><Relationship Id="rId8" Type="http://schemas.openxmlformats.org/officeDocument/2006/relationships/tags" Target="../tags/tag358.xml"/><Relationship Id="rId51" Type="http://schemas.openxmlformats.org/officeDocument/2006/relationships/tags" Target="../tags/tag401.xml"/><Relationship Id="rId72" Type="http://schemas.openxmlformats.org/officeDocument/2006/relationships/tags" Target="../tags/tag422.xml"/><Relationship Id="rId93" Type="http://schemas.openxmlformats.org/officeDocument/2006/relationships/tags" Target="../tags/tag443.xml"/><Relationship Id="rId98" Type="http://schemas.openxmlformats.org/officeDocument/2006/relationships/tags" Target="../tags/tag448.xml"/><Relationship Id="rId3" Type="http://schemas.openxmlformats.org/officeDocument/2006/relationships/tags" Target="../tags/tag353.xml"/><Relationship Id="rId25" Type="http://schemas.openxmlformats.org/officeDocument/2006/relationships/tags" Target="../tags/tag375.xml"/><Relationship Id="rId46" Type="http://schemas.openxmlformats.org/officeDocument/2006/relationships/tags" Target="../tags/tag396.xml"/><Relationship Id="rId67" Type="http://schemas.openxmlformats.org/officeDocument/2006/relationships/tags" Target="../tags/tag417.xm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1.xml"/><Relationship Id="rId1" Type="http://schemas.openxmlformats.org/officeDocument/2006/relationships/tags" Target="../tags/tag450.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notesSlide" Target="../notesSlides/notesSlide64.xml"/></Relationships>
</file>

<file path=ppt/slides/_rels/slide172.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tags" Target="../tags/tag454.xml"/><Relationship Id="rId7" Type="http://schemas.openxmlformats.org/officeDocument/2006/relationships/notesSlide" Target="../notesSlides/notesSlide65.xml"/><Relationship Id="rId12" Type="http://schemas.openxmlformats.org/officeDocument/2006/relationships/image" Target="../media/image238.png"/><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slideLayout" Target="../slideLayouts/slideLayout2.xml"/><Relationship Id="rId11" Type="http://schemas.openxmlformats.org/officeDocument/2006/relationships/image" Target="../media/image237.png"/><Relationship Id="rId5" Type="http://schemas.openxmlformats.org/officeDocument/2006/relationships/tags" Target="../tags/tag456.xml"/><Relationship Id="rId10" Type="http://schemas.openxmlformats.org/officeDocument/2006/relationships/image" Target="../media/image241.png"/><Relationship Id="rId4" Type="http://schemas.openxmlformats.org/officeDocument/2006/relationships/tags" Target="../tags/tag455.xml"/><Relationship Id="rId9" Type="http://schemas.openxmlformats.org/officeDocument/2006/relationships/image" Target="../media/image240.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10.png"/><Relationship Id="rId4" Type="http://schemas.openxmlformats.org/officeDocument/2006/relationships/image" Target="../media/image243.png"/></Relationships>
</file>

<file path=ppt/slides/_rels/slide175.xml.rels><?xml version="1.0" encoding="UTF-8" standalone="yes"?>
<Relationships xmlns="http://schemas.openxmlformats.org/package/2006/relationships"><Relationship Id="rId13" Type="http://schemas.openxmlformats.org/officeDocument/2006/relationships/tags" Target="../tags/tag469.xml"/><Relationship Id="rId18" Type="http://schemas.openxmlformats.org/officeDocument/2006/relationships/tags" Target="../tags/tag474.xml"/><Relationship Id="rId26" Type="http://schemas.openxmlformats.org/officeDocument/2006/relationships/tags" Target="../tags/tag482.xml"/><Relationship Id="rId39" Type="http://schemas.openxmlformats.org/officeDocument/2006/relationships/tags" Target="../tags/tag495.xml"/><Relationship Id="rId21" Type="http://schemas.openxmlformats.org/officeDocument/2006/relationships/tags" Target="../tags/tag477.xml"/><Relationship Id="rId34" Type="http://schemas.openxmlformats.org/officeDocument/2006/relationships/tags" Target="../tags/tag490.xml"/><Relationship Id="rId42" Type="http://schemas.openxmlformats.org/officeDocument/2006/relationships/notesSlide" Target="../notesSlides/notesSlide67.xml"/><Relationship Id="rId7" Type="http://schemas.openxmlformats.org/officeDocument/2006/relationships/tags" Target="../tags/tag463.xml"/><Relationship Id="rId2" Type="http://schemas.openxmlformats.org/officeDocument/2006/relationships/tags" Target="../tags/tag458.xml"/><Relationship Id="rId16" Type="http://schemas.openxmlformats.org/officeDocument/2006/relationships/tags" Target="../tags/tag472.xml"/><Relationship Id="rId20" Type="http://schemas.openxmlformats.org/officeDocument/2006/relationships/tags" Target="../tags/tag476.xml"/><Relationship Id="rId29" Type="http://schemas.openxmlformats.org/officeDocument/2006/relationships/tags" Target="../tags/tag485.xml"/><Relationship Id="rId41" Type="http://schemas.openxmlformats.org/officeDocument/2006/relationships/slideLayout" Target="../slideLayouts/slideLayout2.xml"/><Relationship Id="rId1" Type="http://schemas.openxmlformats.org/officeDocument/2006/relationships/tags" Target="../tags/tag457.xml"/><Relationship Id="rId6" Type="http://schemas.openxmlformats.org/officeDocument/2006/relationships/tags" Target="../tags/tag462.xml"/><Relationship Id="rId11" Type="http://schemas.openxmlformats.org/officeDocument/2006/relationships/tags" Target="../tags/tag467.xml"/><Relationship Id="rId24" Type="http://schemas.openxmlformats.org/officeDocument/2006/relationships/tags" Target="../tags/tag480.xml"/><Relationship Id="rId32" Type="http://schemas.openxmlformats.org/officeDocument/2006/relationships/tags" Target="../tags/tag488.xml"/><Relationship Id="rId37" Type="http://schemas.openxmlformats.org/officeDocument/2006/relationships/tags" Target="../tags/tag493.xml"/><Relationship Id="rId40" Type="http://schemas.openxmlformats.org/officeDocument/2006/relationships/tags" Target="../tags/tag496.xml"/><Relationship Id="rId5" Type="http://schemas.openxmlformats.org/officeDocument/2006/relationships/tags" Target="../tags/tag461.xml"/><Relationship Id="rId15" Type="http://schemas.openxmlformats.org/officeDocument/2006/relationships/tags" Target="../tags/tag471.xml"/><Relationship Id="rId23" Type="http://schemas.openxmlformats.org/officeDocument/2006/relationships/tags" Target="../tags/tag479.xml"/><Relationship Id="rId28" Type="http://schemas.openxmlformats.org/officeDocument/2006/relationships/tags" Target="../tags/tag484.xml"/><Relationship Id="rId36" Type="http://schemas.openxmlformats.org/officeDocument/2006/relationships/tags" Target="../tags/tag492.xml"/><Relationship Id="rId10" Type="http://schemas.openxmlformats.org/officeDocument/2006/relationships/tags" Target="../tags/tag466.xml"/><Relationship Id="rId19" Type="http://schemas.openxmlformats.org/officeDocument/2006/relationships/tags" Target="../tags/tag475.xml"/><Relationship Id="rId31" Type="http://schemas.openxmlformats.org/officeDocument/2006/relationships/tags" Target="../tags/tag487.xml"/><Relationship Id="rId44" Type="http://schemas.openxmlformats.org/officeDocument/2006/relationships/image" Target="../media/image246.png"/><Relationship Id="rId4" Type="http://schemas.openxmlformats.org/officeDocument/2006/relationships/tags" Target="../tags/tag460.xml"/><Relationship Id="rId9" Type="http://schemas.openxmlformats.org/officeDocument/2006/relationships/tags" Target="../tags/tag465.xml"/><Relationship Id="rId14" Type="http://schemas.openxmlformats.org/officeDocument/2006/relationships/tags" Target="../tags/tag470.xml"/><Relationship Id="rId22" Type="http://schemas.openxmlformats.org/officeDocument/2006/relationships/tags" Target="../tags/tag478.xml"/><Relationship Id="rId27" Type="http://schemas.openxmlformats.org/officeDocument/2006/relationships/tags" Target="../tags/tag483.xml"/><Relationship Id="rId30" Type="http://schemas.openxmlformats.org/officeDocument/2006/relationships/tags" Target="../tags/tag486.xml"/><Relationship Id="rId35" Type="http://schemas.openxmlformats.org/officeDocument/2006/relationships/tags" Target="../tags/tag491.xml"/><Relationship Id="rId43" Type="http://schemas.openxmlformats.org/officeDocument/2006/relationships/image" Target="../media/image245.png"/><Relationship Id="rId8" Type="http://schemas.openxmlformats.org/officeDocument/2006/relationships/tags" Target="../tags/tag464.xml"/><Relationship Id="rId3" Type="http://schemas.openxmlformats.org/officeDocument/2006/relationships/tags" Target="../tags/tag459.xml"/><Relationship Id="rId12" Type="http://schemas.openxmlformats.org/officeDocument/2006/relationships/tags" Target="../tags/tag468.xml"/><Relationship Id="rId17" Type="http://schemas.openxmlformats.org/officeDocument/2006/relationships/tags" Target="../tags/tag473.xml"/><Relationship Id="rId25" Type="http://schemas.openxmlformats.org/officeDocument/2006/relationships/tags" Target="../tags/tag481.xml"/><Relationship Id="rId33" Type="http://schemas.openxmlformats.org/officeDocument/2006/relationships/tags" Target="../tags/tag489.xml"/><Relationship Id="rId38" Type="http://schemas.openxmlformats.org/officeDocument/2006/relationships/tags" Target="../tags/tag494.xml"/></Relationships>
</file>

<file path=ppt/slides/_rels/slide176.xml.rels><?xml version="1.0" encoding="UTF-8" standalone="yes"?>
<Relationships xmlns="http://schemas.openxmlformats.org/package/2006/relationships"><Relationship Id="rId13" Type="http://schemas.openxmlformats.org/officeDocument/2006/relationships/tags" Target="../tags/tag509.xml"/><Relationship Id="rId18" Type="http://schemas.openxmlformats.org/officeDocument/2006/relationships/tags" Target="../tags/tag514.xml"/><Relationship Id="rId26" Type="http://schemas.openxmlformats.org/officeDocument/2006/relationships/tags" Target="../tags/tag522.xml"/><Relationship Id="rId39" Type="http://schemas.openxmlformats.org/officeDocument/2006/relationships/tags" Target="../tags/tag535.xml"/><Relationship Id="rId21" Type="http://schemas.openxmlformats.org/officeDocument/2006/relationships/tags" Target="../tags/tag517.xml"/><Relationship Id="rId34" Type="http://schemas.openxmlformats.org/officeDocument/2006/relationships/tags" Target="../tags/tag530.xml"/><Relationship Id="rId42" Type="http://schemas.openxmlformats.org/officeDocument/2006/relationships/tags" Target="../tags/tag538.xml"/><Relationship Id="rId47" Type="http://schemas.openxmlformats.org/officeDocument/2006/relationships/image" Target="../media/image246.png"/><Relationship Id="rId50" Type="http://schemas.openxmlformats.org/officeDocument/2006/relationships/image" Target="../media/image249.png"/><Relationship Id="rId7" Type="http://schemas.openxmlformats.org/officeDocument/2006/relationships/tags" Target="../tags/tag503.xml"/><Relationship Id="rId2" Type="http://schemas.openxmlformats.org/officeDocument/2006/relationships/tags" Target="../tags/tag498.xml"/><Relationship Id="rId16" Type="http://schemas.openxmlformats.org/officeDocument/2006/relationships/tags" Target="../tags/tag512.xml"/><Relationship Id="rId29" Type="http://schemas.openxmlformats.org/officeDocument/2006/relationships/tags" Target="../tags/tag525.xml"/><Relationship Id="rId11" Type="http://schemas.openxmlformats.org/officeDocument/2006/relationships/tags" Target="../tags/tag507.xml"/><Relationship Id="rId24" Type="http://schemas.openxmlformats.org/officeDocument/2006/relationships/tags" Target="../tags/tag520.xml"/><Relationship Id="rId32" Type="http://schemas.openxmlformats.org/officeDocument/2006/relationships/tags" Target="../tags/tag528.xml"/><Relationship Id="rId37" Type="http://schemas.openxmlformats.org/officeDocument/2006/relationships/tags" Target="../tags/tag533.xml"/><Relationship Id="rId40" Type="http://schemas.openxmlformats.org/officeDocument/2006/relationships/tags" Target="../tags/tag536.xml"/><Relationship Id="rId45" Type="http://schemas.openxmlformats.org/officeDocument/2006/relationships/notesSlide" Target="../notesSlides/notesSlide68.xml"/><Relationship Id="rId5" Type="http://schemas.openxmlformats.org/officeDocument/2006/relationships/tags" Target="../tags/tag501.xml"/><Relationship Id="rId15" Type="http://schemas.openxmlformats.org/officeDocument/2006/relationships/tags" Target="../tags/tag511.xml"/><Relationship Id="rId23" Type="http://schemas.openxmlformats.org/officeDocument/2006/relationships/tags" Target="../tags/tag519.xml"/><Relationship Id="rId28" Type="http://schemas.openxmlformats.org/officeDocument/2006/relationships/tags" Target="../tags/tag524.xml"/><Relationship Id="rId36" Type="http://schemas.openxmlformats.org/officeDocument/2006/relationships/tags" Target="../tags/tag532.xml"/><Relationship Id="rId49" Type="http://schemas.openxmlformats.org/officeDocument/2006/relationships/image" Target="../media/image248.png"/><Relationship Id="rId10" Type="http://schemas.openxmlformats.org/officeDocument/2006/relationships/tags" Target="../tags/tag506.xml"/><Relationship Id="rId19" Type="http://schemas.openxmlformats.org/officeDocument/2006/relationships/tags" Target="../tags/tag515.xml"/><Relationship Id="rId31" Type="http://schemas.openxmlformats.org/officeDocument/2006/relationships/tags" Target="../tags/tag527.xml"/><Relationship Id="rId44" Type="http://schemas.openxmlformats.org/officeDocument/2006/relationships/slideLayout" Target="../slideLayouts/slideLayout2.xml"/><Relationship Id="rId4" Type="http://schemas.openxmlformats.org/officeDocument/2006/relationships/tags" Target="../tags/tag500.xml"/><Relationship Id="rId9" Type="http://schemas.openxmlformats.org/officeDocument/2006/relationships/tags" Target="../tags/tag505.xml"/><Relationship Id="rId14" Type="http://schemas.openxmlformats.org/officeDocument/2006/relationships/tags" Target="../tags/tag510.xml"/><Relationship Id="rId22" Type="http://schemas.openxmlformats.org/officeDocument/2006/relationships/tags" Target="../tags/tag518.xml"/><Relationship Id="rId27" Type="http://schemas.openxmlformats.org/officeDocument/2006/relationships/tags" Target="../tags/tag523.xml"/><Relationship Id="rId30" Type="http://schemas.openxmlformats.org/officeDocument/2006/relationships/tags" Target="../tags/tag526.xml"/><Relationship Id="rId35" Type="http://schemas.openxmlformats.org/officeDocument/2006/relationships/tags" Target="../tags/tag531.xml"/><Relationship Id="rId43" Type="http://schemas.openxmlformats.org/officeDocument/2006/relationships/tags" Target="../tags/tag539.xml"/><Relationship Id="rId48" Type="http://schemas.openxmlformats.org/officeDocument/2006/relationships/image" Target="../media/image247.png"/><Relationship Id="rId8" Type="http://schemas.openxmlformats.org/officeDocument/2006/relationships/tags" Target="../tags/tag504.xml"/><Relationship Id="rId3" Type="http://schemas.openxmlformats.org/officeDocument/2006/relationships/tags" Target="../tags/tag499.xml"/><Relationship Id="rId12" Type="http://schemas.openxmlformats.org/officeDocument/2006/relationships/tags" Target="../tags/tag508.xml"/><Relationship Id="rId17" Type="http://schemas.openxmlformats.org/officeDocument/2006/relationships/tags" Target="../tags/tag513.xml"/><Relationship Id="rId25" Type="http://schemas.openxmlformats.org/officeDocument/2006/relationships/tags" Target="../tags/tag521.xml"/><Relationship Id="rId33" Type="http://schemas.openxmlformats.org/officeDocument/2006/relationships/tags" Target="../tags/tag529.xml"/><Relationship Id="rId38" Type="http://schemas.openxmlformats.org/officeDocument/2006/relationships/tags" Target="../tags/tag534.xml"/><Relationship Id="rId46" Type="http://schemas.openxmlformats.org/officeDocument/2006/relationships/image" Target="../media/image245.png"/><Relationship Id="rId20" Type="http://schemas.openxmlformats.org/officeDocument/2006/relationships/tags" Target="../tags/tag516.xml"/><Relationship Id="rId41" Type="http://schemas.openxmlformats.org/officeDocument/2006/relationships/tags" Target="../tags/tag537.xml"/><Relationship Id="rId1" Type="http://schemas.openxmlformats.org/officeDocument/2006/relationships/tags" Target="../tags/tag497.xml"/><Relationship Id="rId6" Type="http://schemas.openxmlformats.org/officeDocument/2006/relationships/tags" Target="../tags/tag502.xml"/></Relationships>
</file>

<file path=ppt/slides/_rels/slide177.xml.rels><?xml version="1.0" encoding="UTF-8" standalone="yes"?>
<Relationships xmlns="http://schemas.openxmlformats.org/package/2006/relationships"><Relationship Id="rId13" Type="http://schemas.openxmlformats.org/officeDocument/2006/relationships/tags" Target="../tags/tag552.xml"/><Relationship Id="rId18" Type="http://schemas.openxmlformats.org/officeDocument/2006/relationships/tags" Target="../tags/tag557.xml"/><Relationship Id="rId26" Type="http://schemas.openxmlformats.org/officeDocument/2006/relationships/tags" Target="../tags/tag565.xml"/><Relationship Id="rId39" Type="http://schemas.openxmlformats.org/officeDocument/2006/relationships/tags" Target="../tags/tag578.xml"/><Relationship Id="rId21" Type="http://schemas.openxmlformats.org/officeDocument/2006/relationships/tags" Target="../tags/tag560.xml"/><Relationship Id="rId34" Type="http://schemas.openxmlformats.org/officeDocument/2006/relationships/tags" Target="../tags/tag573.xml"/><Relationship Id="rId42" Type="http://schemas.openxmlformats.org/officeDocument/2006/relationships/tags" Target="../tags/tag581.xml"/><Relationship Id="rId47" Type="http://schemas.openxmlformats.org/officeDocument/2006/relationships/image" Target="../media/image245.png"/><Relationship Id="rId50" Type="http://schemas.openxmlformats.org/officeDocument/2006/relationships/image" Target="../media/image247.png"/><Relationship Id="rId7" Type="http://schemas.openxmlformats.org/officeDocument/2006/relationships/tags" Target="../tags/tag546.xml"/><Relationship Id="rId2" Type="http://schemas.openxmlformats.org/officeDocument/2006/relationships/tags" Target="../tags/tag541.xml"/><Relationship Id="rId16" Type="http://schemas.openxmlformats.org/officeDocument/2006/relationships/tags" Target="../tags/tag555.xml"/><Relationship Id="rId29" Type="http://schemas.openxmlformats.org/officeDocument/2006/relationships/tags" Target="../tags/tag568.xml"/><Relationship Id="rId11" Type="http://schemas.openxmlformats.org/officeDocument/2006/relationships/tags" Target="../tags/tag550.xml"/><Relationship Id="rId24" Type="http://schemas.openxmlformats.org/officeDocument/2006/relationships/tags" Target="../tags/tag563.xml"/><Relationship Id="rId32" Type="http://schemas.openxmlformats.org/officeDocument/2006/relationships/tags" Target="../tags/tag571.xml"/><Relationship Id="rId37" Type="http://schemas.openxmlformats.org/officeDocument/2006/relationships/tags" Target="../tags/tag576.xml"/><Relationship Id="rId40" Type="http://schemas.openxmlformats.org/officeDocument/2006/relationships/tags" Target="../tags/tag579.xml"/><Relationship Id="rId45" Type="http://schemas.openxmlformats.org/officeDocument/2006/relationships/slideLayout" Target="../slideLayouts/slideLayout2.xml"/><Relationship Id="rId5" Type="http://schemas.openxmlformats.org/officeDocument/2006/relationships/tags" Target="../tags/tag544.xml"/><Relationship Id="rId15" Type="http://schemas.openxmlformats.org/officeDocument/2006/relationships/tags" Target="../tags/tag554.xml"/><Relationship Id="rId23" Type="http://schemas.openxmlformats.org/officeDocument/2006/relationships/tags" Target="../tags/tag562.xml"/><Relationship Id="rId28" Type="http://schemas.openxmlformats.org/officeDocument/2006/relationships/tags" Target="../tags/tag567.xml"/><Relationship Id="rId36" Type="http://schemas.openxmlformats.org/officeDocument/2006/relationships/tags" Target="../tags/tag575.xml"/><Relationship Id="rId49" Type="http://schemas.openxmlformats.org/officeDocument/2006/relationships/image" Target="../media/image250.png"/><Relationship Id="rId10" Type="http://schemas.openxmlformats.org/officeDocument/2006/relationships/tags" Target="../tags/tag549.xml"/><Relationship Id="rId19" Type="http://schemas.openxmlformats.org/officeDocument/2006/relationships/tags" Target="../tags/tag558.xml"/><Relationship Id="rId31" Type="http://schemas.openxmlformats.org/officeDocument/2006/relationships/tags" Target="../tags/tag570.xml"/><Relationship Id="rId44" Type="http://schemas.openxmlformats.org/officeDocument/2006/relationships/tags" Target="../tags/tag583.xml"/><Relationship Id="rId52" Type="http://schemas.openxmlformats.org/officeDocument/2006/relationships/image" Target="../media/image249.png"/><Relationship Id="rId4" Type="http://schemas.openxmlformats.org/officeDocument/2006/relationships/tags" Target="../tags/tag543.xml"/><Relationship Id="rId9" Type="http://schemas.openxmlformats.org/officeDocument/2006/relationships/tags" Target="../tags/tag548.xml"/><Relationship Id="rId14" Type="http://schemas.openxmlformats.org/officeDocument/2006/relationships/tags" Target="../tags/tag553.xml"/><Relationship Id="rId22" Type="http://schemas.openxmlformats.org/officeDocument/2006/relationships/tags" Target="../tags/tag561.xml"/><Relationship Id="rId27" Type="http://schemas.openxmlformats.org/officeDocument/2006/relationships/tags" Target="../tags/tag566.xml"/><Relationship Id="rId30" Type="http://schemas.openxmlformats.org/officeDocument/2006/relationships/tags" Target="../tags/tag569.xml"/><Relationship Id="rId35" Type="http://schemas.openxmlformats.org/officeDocument/2006/relationships/tags" Target="../tags/tag574.xml"/><Relationship Id="rId43" Type="http://schemas.openxmlformats.org/officeDocument/2006/relationships/tags" Target="../tags/tag582.xml"/><Relationship Id="rId48" Type="http://schemas.openxmlformats.org/officeDocument/2006/relationships/image" Target="../media/image246.png"/><Relationship Id="rId8" Type="http://schemas.openxmlformats.org/officeDocument/2006/relationships/tags" Target="../tags/tag547.xml"/><Relationship Id="rId51" Type="http://schemas.openxmlformats.org/officeDocument/2006/relationships/image" Target="../media/image248.png"/><Relationship Id="rId3" Type="http://schemas.openxmlformats.org/officeDocument/2006/relationships/tags" Target="../tags/tag542.xml"/><Relationship Id="rId12" Type="http://schemas.openxmlformats.org/officeDocument/2006/relationships/tags" Target="../tags/tag551.xml"/><Relationship Id="rId17" Type="http://schemas.openxmlformats.org/officeDocument/2006/relationships/tags" Target="../tags/tag556.xml"/><Relationship Id="rId25" Type="http://schemas.openxmlformats.org/officeDocument/2006/relationships/tags" Target="../tags/tag564.xml"/><Relationship Id="rId33" Type="http://schemas.openxmlformats.org/officeDocument/2006/relationships/tags" Target="../tags/tag572.xml"/><Relationship Id="rId38" Type="http://schemas.openxmlformats.org/officeDocument/2006/relationships/tags" Target="../tags/tag577.xml"/><Relationship Id="rId46" Type="http://schemas.openxmlformats.org/officeDocument/2006/relationships/notesSlide" Target="../notesSlides/notesSlide69.xml"/><Relationship Id="rId20" Type="http://schemas.openxmlformats.org/officeDocument/2006/relationships/tags" Target="../tags/tag559.xml"/><Relationship Id="rId41" Type="http://schemas.openxmlformats.org/officeDocument/2006/relationships/tags" Target="../tags/tag580.xml"/><Relationship Id="rId1" Type="http://schemas.openxmlformats.org/officeDocument/2006/relationships/tags" Target="../tags/tag540.xml"/><Relationship Id="rId6" Type="http://schemas.openxmlformats.org/officeDocument/2006/relationships/tags" Target="../tags/tag545.xml"/></Relationships>
</file>

<file path=ppt/slides/_rels/slide178.xml.rels><?xml version="1.0" encoding="UTF-8" standalone="yes"?>
<Relationships xmlns="http://schemas.openxmlformats.org/package/2006/relationships"><Relationship Id="rId13" Type="http://schemas.openxmlformats.org/officeDocument/2006/relationships/tags" Target="../tags/tag596.xml"/><Relationship Id="rId18" Type="http://schemas.openxmlformats.org/officeDocument/2006/relationships/tags" Target="../tags/tag601.xml"/><Relationship Id="rId26" Type="http://schemas.openxmlformats.org/officeDocument/2006/relationships/tags" Target="../tags/tag609.xml"/><Relationship Id="rId39" Type="http://schemas.openxmlformats.org/officeDocument/2006/relationships/tags" Target="../tags/tag622.xml"/><Relationship Id="rId21" Type="http://schemas.openxmlformats.org/officeDocument/2006/relationships/tags" Target="../tags/tag604.xml"/><Relationship Id="rId34" Type="http://schemas.openxmlformats.org/officeDocument/2006/relationships/tags" Target="../tags/tag617.xml"/><Relationship Id="rId42" Type="http://schemas.openxmlformats.org/officeDocument/2006/relationships/tags" Target="../tags/tag625.xml"/><Relationship Id="rId47" Type="http://schemas.openxmlformats.org/officeDocument/2006/relationships/notesSlide" Target="../notesSlides/notesSlide70.xml"/><Relationship Id="rId50" Type="http://schemas.openxmlformats.org/officeDocument/2006/relationships/image" Target="../media/image251.png"/><Relationship Id="rId7" Type="http://schemas.openxmlformats.org/officeDocument/2006/relationships/tags" Target="../tags/tag590.xml"/><Relationship Id="rId2" Type="http://schemas.openxmlformats.org/officeDocument/2006/relationships/tags" Target="../tags/tag585.xml"/><Relationship Id="rId16" Type="http://schemas.openxmlformats.org/officeDocument/2006/relationships/tags" Target="../tags/tag599.xml"/><Relationship Id="rId29" Type="http://schemas.openxmlformats.org/officeDocument/2006/relationships/tags" Target="../tags/tag612.xml"/><Relationship Id="rId11" Type="http://schemas.openxmlformats.org/officeDocument/2006/relationships/tags" Target="../tags/tag594.xml"/><Relationship Id="rId24" Type="http://schemas.openxmlformats.org/officeDocument/2006/relationships/tags" Target="../tags/tag607.xml"/><Relationship Id="rId32" Type="http://schemas.openxmlformats.org/officeDocument/2006/relationships/tags" Target="../tags/tag615.xml"/><Relationship Id="rId37" Type="http://schemas.openxmlformats.org/officeDocument/2006/relationships/tags" Target="../tags/tag620.xml"/><Relationship Id="rId40" Type="http://schemas.openxmlformats.org/officeDocument/2006/relationships/tags" Target="../tags/tag623.xml"/><Relationship Id="rId45" Type="http://schemas.openxmlformats.org/officeDocument/2006/relationships/tags" Target="../tags/tag628.xml"/><Relationship Id="rId53" Type="http://schemas.openxmlformats.org/officeDocument/2006/relationships/image" Target="../media/image248.png"/><Relationship Id="rId5" Type="http://schemas.openxmlformats.org/officeDocument/2006/relationships/tags" Target="../tags/tag588.xml"/><Relationship Id="rId10" Type="http://schemas.openxmlformats.org/officeDocument/2006/relationships/tags" Target="../tags/tag593.xml"/><Relationship Id="rId19" Type="http://schemas.openxmlformats.org/officeDocument/2006/relationships/tags" Target="../tags/tag602.xml"/><Relationship Id="rId31" Type="http://schemas.openxmlformats.org/officeDocument/2006/relationships/tags" Target="../tags/tag614.xml"/><Relationship Id="rId44" Type="http://schemas.openxmlformats.org/officeDocument/2006/relationships/tags" Target="../tags/tag627.xml"/><Relationship Id="rId52" Type="http://schemas.openxmlformats.org/officeDocument/2006/relationships/image" Target="../media/image247.png"/><Relationship Id="rId4" Type="http://schemas.openxmlformats.org/officeDocument/2006/relationships/tags" Target="../tags/tag587.xml"/><Relationship Id="rId9" Type="http://schemas.openxmlformats.org/officeDocument/2006/relationships/tags" Target="../tags/tag592.xml"/><Relationship Id="rId14" Type="http://schemas.openxmlformats.org/officeDocument/2006/relationships/tags" Target="../tags/tag597.xml"/><Relationship Id="rId22" Type="http://schemas.openxmlformats.org/officeDocument/2006/relationships/tags" Target="../tags/tag605.xml"/><Relationship Id="rId27" Type="http://schemas.openxmlformats.org/officeDocument/2006/relationships/tags" Target="../tags/tag610.xml"/><Relationship Id="rId30" Type="http://schemas.openxmlformats.org/officeDocument/2006/relationships/tags" Target="../tags/tag613.xml"/><Relationship Id="rId35" Type="http://schemas.openxmlformats.org/officeDocument/2006/relationships/tags" Target="../tags/tag618.xml"/><Relationship Id="rId43" Type="http://schemas.openxmlformats.org/officeDocument/2006/relationships/tags" Target="../tags/tag626.xml"/><Relationship Id="rId48" Type="http://schemas.openxmlformats.org/officeDocument/2006/relationships/image" Target="../media/image245.png"/><Relationship Id="rId8" Type="http://schemas.openxmlformats.org/officeDocument/2006/relationships/tags" Target="../tags/tag591.xml"/><Relationship Id="rId51" Type="http://schemas.openxmlformats.org/officeDocument/2006/relationships/image" Target="../media/image250.png"/><Relationship Id="rId3" Type="http://schemas.openxmlformats.org/officeDocument/2006/relationships/tags" Target="../tags/tag586.xml"/><Relationship Id="rId12" Type="http://schemas.openxmlformats.org/officeDocument/2006/relationships/tags" Target="../tags/tag595.xml"/><Relationship Id="rId17" Type="http://schemas.openxmlformats.org/officeDocument/2006/relationships/tags" Target="../tags/tag600.xml"/><Relationship Id="rId25" Type="http://schemas.openxmlformats.org/officeDocument/2006/relationships/tags" Target="../tags/tag608.xml"/><Relationship Id="rId33" Type="http://schemas.openxmlformats.org/officeDocument/2006/relationships/tags" Target="../tags/tag616.xml"/><Relationship Id="rId38" Type="http://schemas.openxmlformats.org/officeDocument/2006/relationships/tags" Target="../tags/tag621.xml"/><Relationship Id="rId46" Type="http://schemas.openxmlformats.org/officeDocument/2006/relationships/slideLayout" Target="../slideLayouts/slideLayout2.xml"/><Relationship Id="rId20" Type="http://schemas.openxmlformats.org/officeDocument/2006/relationships/tags" Target="../tags/tag603.xml"/><Relationship Id="rId41" Type="http://schemas.openxmlformats.org/officeDocument/2006/relationships/tags" Target="../tags/tag624.xml"/><Relationship Id="rId54" Type="http://schemas.openxmlformats.org/officeDocument/2006/relationships/image" Target="../media/image249.png"/><Relationship Id="rId1" Type="http://schemas.openxmlformats.org/officeDocument/2006/relationships/tags" Target="../tags/tag584.xml"/><Relationship Id="rId6" Type="http://schemas.openxmlformats.org/officeDocument/2006/relationships/tags" Target="../tags/tag589.xml"/><Relationship Id="rId15" Type="http://schemas.openxmlformats.org/officeDocument/2006/relationships/tags" Target="../tags/tag598.xml"/><Relationship Id="rId23" Type="http://schemas.openxmlformats.org/officeDocument/2006/relationships/tags" Target="../tags/tag606.xml"/><Relationship Id="rId28" Type="http://schemas.openxmlformats.org/officeDocument/2006/relationships/tags" Target="../tags/tag611.xml"/><Relationship Id="rId36" Type="http://schemas.openxmlformats.org/officeDocument/2006/relationships/tags" Target="../tags/tag619.xml"/><Relationship Id="rId49" Type="http://schemas.openxmlformats.org/officeDocument/2006/relationships/image" Target="../media/image246.png"/></Relationships>
</file>

<file path=ppt/slides/_rels/slide179.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tags" Target="../tags/tag631.xml"/><Relationship Id="rId7" Type="http://schemas.openxmlformats.org/officeDocument/2006/relationships/image" Target="../media/image247.png"/><Relationship Id="rId2" Type="http://schemas.openxmlformats.org/officeDocument/2006/relationships/tags" Target="../tags/tag630.xml"/><Relationship Id="rId1" Type="http://schemas.openxmlformats.org/officeDocument/2006/relationships/tags" Target="../tags/tag629.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slideLayout" Target="../slideLayouts/slideLayout2.xml"/><Relationship Id="rId9" Type="http://schemas.openxmlformats.org/officeDocument/2006/relationships/image" Target="../media/image249.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53.gi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8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632.xml"/><Relationship Id="rId6" Type="http://schemas.openxmlformats.org/officeDocument/2006/relationships/image" Target="../media/image255.png"/><Relationship Id="rId5" Type="http://schemas.openxmlformats.org/officeDocument/2006/relationships/image" Target="../media/image258.png"/><Relationship Id="rId4" Type="http://schemas.openxmlformats.org/officeDocument/2006/relationships/image" Target="../media/image2640.png"/></Relationships>
</file>

<file path=ppt/slides/_rels/slide185.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2.png"/><Relationship Id="rId3" Type="http://schemas.openxmlformats.org/officeDocument/2006/relationships/tags" Target="../tags/tag635.xml"/><Relationship Id="rId7" Type="http://schemas.openxmlformats.org/officeDocument/2006/relationships/image" Target="../media/image1480.png"/><Relationship Id="rId12" Type="http://schemas.openxmlformats.org/officeDocument/2006/relationships/image" Target="../media/image261.png"/><Relationship Id="rId2" Type="http://schemas.openxmlformats.org/officeDocument/2006/relationships/tags" Target="../tags/tag634.xml"/><Relationship Id="rId1" Type="http://schemas.openxmlformats.org/officeDocument/2006/relationships/tags" Target="../tags/tag633.xml"/><Relationship Id="rId6" Type="http://schemas.openxmlformats.org/officeDocument/2006/relationships/image" Target="../media/image1470.png"/><Relationship Id="rId11" Type="http://schemas.openxmlformats.org/officeDocument/2006/relationships/image" Target="../media/image73.png"/><Relationship Id="rId5" Type="http://schemas.openxmlformats.org/officeDocument/2006/relationships/slideLayout" Target="../slideLayouts/slideLayout2.xml"/><Relationship Id="rId10" Type="http://schemas.openxmlformats.org/officeDocument/2006/relationships/image" Target="../media/image260.png"/><Relationship Id="rId4" Type="http://schemas.openxmlformats.org/officeDocument/2006/relationships/tags" Target="../tags/tag636.xml"/><Relationship Id="rId9" Type="http://schemas.openxmlformats.org/officeDocument/2006/relationships/image" Target="../media/image77.png"/><Relationship Id="rId14" Type="http://schemas.openxmlformats.org/officeDocument/2006/relationships/image" Target="../media/image1540.png"/></Relationships>
</file>

<file path=ppt/slides/_rels/slide186.xml.rels><?xml version="1.0" encoding="UTF-8" standalone="yes"?>
<Relationships xmlns="http://schemas.openxmlformats.org/package/2006/relationships"><Relationship Id="rId3" Type="http://schemas.openxmlformats.org/officeDocument/2006/relationships/image" Target="../media/image263.jpg"/><Relationship Id="rId2" Type="http://schemas.openxmlformats.org/officeDocument/2006/relationships/slideLayout" Target="../slideLayouts/slideLayout2.xml"/><Relationship Id="rId1" Type="http://schemas.openxmlformats.org/officeDocument/2006/relationships/tags" Target="../tags/tag637.xml"/><Relationship Id="rId6" Type="http://schemas.openxmlformats.org/officeDocument/2006/relationships/image" Target="../media/image1570.png"/><Relationship Id="rId5" Type="http://schemas.openxmlformats.org/officeDocument/2006/relationships/image" Target="../media/image1560.png"/><Relationship Id="rId4" Type="http://schemas.openxmlformats.org/officeDocument/2006/relationships/image" Target="../media/image260.png"/></Relationships>
</file>

<file path=ppt/slides/_rels/slide187.xml.rels><?xml version="1.0" encoding="UTF-8" standalone="yes"?>
<Relationships xmlns="http://schemas.openxmlformats.org/package/2006/relationships"><Relationship Id="rId8" Type="http://schemas.openxmlformats.org/officeDocument/2006/relationships/image" Target="../media/image1580.png"/><Relationship Id="rId3" Type="http://schemas.openxmlformats.org/officeDocument/2006/relationships/image" Target="../media/image360.png"/><Relationship Id="rId7" Type="http://schemas.openxmlformats.org/officeDocument/2006/relationships/image" Target="../media/image420.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0.png"/><Relationship Id="rId10" Type="http://schemas.openxmlformats.org/officeDocument/2006/relationships/image" Target="../media/image1600.png"/><Relationship Id="rId4" Type="http://schemas.openxmlformats.org/officeDocument/2006/relationships/image" Target="../media/image370.png"/><Relationship Id="rId9" Type="http://schemas.openxmlformats.org/officeDocument/2006/relationships/image" Target="../media/image1590.png"/></Relationships>
</file>

<file path=ppt/slides/_rels/slide188.xml.rels><?xml version="1.0" encoding="UTF-8" standalone="yes"?>
<Relationships xmlns="http://schemas.openxmlformats.org/package/2006/relationships"><Relationship Id="rId3" Type="http://schemas.openxmlformats.org/officeDocument/2006/relationships/image" Target="../media/image4400.png"/><Relationship Id="rId1" Type="http://schemas.openxmlformats.org/officeDocument/2006/relationships/slideLayout" Target="../slideLayouts/slideLayout2.xml"/><Relationship Id="rId5" Type="http://schemas.openxmlformats.org/officeDocument/2006/relationships/image" Target="../media/image1610.png"/><Relationship Id="rId4" Type="http://schemas.openxmlformats.org/officeDocument/2006/relationships/image" Target="../media/image450.png"/></Relationships>
</file>

<file path=ppt/slides/_rels/slide18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tags" Target="../tags/tag640.xml"/><Relationship Id="rId7" Type="http://schemas.openxmlformats.org/officeDocument/2006/relationships/image" Target="../media/image266.png"/><Relationship Id="rId2" Type="http://schemas.openxmlformats.org/officeDocument/2006/relationships/tags" Target="../tags/tag639.xml"/><Relationship Id="rId1" Type="http://schemas.openxmlformats.org/officeDocument/2006/relationships/tags" Target="../tags/tag638.xml"/><Relationship Id="rId6" Type="http://schemas.openxmlformats.org/officeDocument/2006/relationships/notesSlide" Target="../notesSlides/notesSlide74.xml"/><Relationship Id="rId5" Type="http://schemas.openxmlformats.org/officeDocument/2006/relationships/slideLayout" Target="../slideLayouts/slideLayout2.xml"/><Relationship Id="rId10" Type="http://schemas.openxmlformats.org/officeDocument/2006/relationships/image" Target="../media/image269.png"/><Relationship Id="rId4" Type="http://schemas.openxmlformats.org/officeDocument/2006/relationships/tags" Target="../tags/tag641.xml"/><Relationship Id="rId9" Type="http://schemas.openxmlformats.org/officeDocument/2006/relationships/image" Target="../media/image268.png"/></Relationships>
</file>

<file path=ppt/slides/_rels/slide191.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tags" Target="../tags/tag644.xml"/><Relationship Id="rId7" Type="http://schemas.openxmlformats.org/officeDocument/2006/relationships/image" Target="../media/image270.png"/><Relationship Id="rId2" Type="http://schemas.openxmlformats.org/officeDocument/2006/relationships/tags" Target="../tags/tag643.xml"/><Relationship Id="rId1" Type="http://schemas.openxmlformats.org/officeDocument/2006/relationships/tags" Target="../tags/tag642.xml"/><Relationship Id="rId6" Type="http://schemas.openxmlformats.org/officeDocument/2006/relationships/image" Target="../media/image1630.png"/><Relationship Id="rId5" Type="http://schemas.openxmlformats.org/officeDocument/2006/relationships/notesSlide" Target="../notesSlides/notesSlide75.xml"/><Relationship Id="rId10" Type="http://schemas.openxmlformats.org/officeDocument/2006/relationships/image" Target="../media/image273.png"/><Relationship Id="rId4" Type="http://schemas.openxmlformats.org/officeDocument/2006/relationships/slideLayout" Target="../slideLayouts/slideLayout2.xml"/><Relationship Id="rId9" Type="http://schemas.openxmlformats.org/officeDocument/2006/relationships/image" Target="../media/image272.png"/></Relationships>
</file>

<file path=ppt/slides/_rels/slide192.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79.png"/><Relationship Id="rId3" Type="http://schemas.openxmlformats.org/officeDocument/2006/relationships/tags" Target="../tags/tag647.xml"/><Relationship Id="rId7" Type="http://schemas.openxmlformats.org/officeDocument/2006/relationships/image" Target="../media/image1680.png"/><Relationship Id="rId12" Type="http://schemas.openxmlformats.org/officeDocument/2006/relationships/image" Target="../media/image278.png"/><Relationship Id="rId2" Type="http://schemas.openxmlformats.org/officeDocument/2006/relationships/tags" Target="../tags/tag646.xml"/><Relationship Id="rId1" Type="http://schemas.openxmlformats.org/officeDocument/2006/relationships/tags" Target="../tags/tag645.xml"/><Relationship Id="rId6" Type="http://schemas.openxmlformats.org/officeDocument/2006/relationships/notesSlide" Target="../notesSlides/notesSlide76.xml"/><Relationship Id="rId11" Type="http://schemas.openxmlformats.org/officeDocument/2006/relationships/image" Target="../media/image277.png"/><Relationship Id="rId5" Type="http://schemas.openxmlformats.org/officeDocument/2006/relationships/slideLayout" Target="../slideLayouts/slideLayout2.xml"/><Relationship Id="rId10" Type="http://schemas.openxmlformats.org/officeDocument/2006/relationships/image" Target="../media/image276.png"/><Relationship Id="rId4" Type="http://schemas.openxmlformats.org/officeDocument/2006/relationships/tags" Target="../tags/tag648.xml"/><Relationship Id="rId9" Type="http://schemas.openxmlformats.org/officeDocument/2006/relationships/image" Target="../media/image275.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649.xml"/><Relationship Id="rId5" Type="http://schemas.openxmlformats.org/officeDocument/2006/relationships/image" Target="../media/image281.png"/><Relationship Id="rId4" Type="http://schemas.openxmlformats.org/officeDocument/2006/relationships/image" Target="../media/image280.gif"/></Relationships>
</file>

<file path=ppt/slides/_rels/slide19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83.png"/></Relationships>
</file>

<file path=ppt/slides/_rels/slide196.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800.png"/><Relationship Id="rId4" Type="http://schemas.openxmlformats.org/officeDocument/2006/relationships/image" Target="../media/image285.png"/></Relationships>
</file>

<file path=ppt/slides/_rels/slide19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87.png"/><Relationship Id="rId4" Type="http://schemas.openxmlformats.org/officeDocument/2006/relationships/image" Target="../media/image28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201.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44.png"/><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202.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08.png"/><Relationship Id="rId1" Type="http://schemas.openxmlformats.org/officeDocument/2006/relationships/slideLayout" Target="../slideLayouts/slideLayout4.xml"/><Relationship Id="rId5" Type="http://schemas.openxmlformats.org/officeDocument/2006/relationships/image" Target="../media/image293.png"/><Relationship Id="rId4" Type="http://schemas.openxmlformats.org/officeDocument/2006/relationships/image" Target="../media/image292.png"/></Relationships>
</file>

<file path=ppt/slides/_rels/slide203.xml.rels><?xml version="1.0" encoding="UTF-8" standalone="yes"?>
<Relationships xmlns="http://schemas.openxmlformats.org/package/2006/relationships"><Relationship Id="rId3" Type="http://schemas.openxmlformats.org/officeDocument/2006/relationships/image" Target="../media/image295.svg"/><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650.xml"/><Relationship Id="rId5" Type="http://schemas.openxmlformats.org/officeDocument/2006/relationships/image" Target="../media/image297.png"/><Relationship Id="rId4" Type="http://schemas.openxmlformats.org/officeDocument/2006/relationships/image" Target="../media/image296.png"/></Relationships>
</file>

<file path=ppt/slides/_rels/slide205.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tags" Target="../tags/tag653.xml"/><Relationship Id="rId7" Type="http://schemas.openxmlformats.org/officeDocument/2006/relationships/image" Target="../media/image298.png"/><Relationship Id="rId2" Type="http://schemas.openxmlformats.org/officeDocument/2006/relationships/tags" Target="../tags/tag652.xml"/><Relationship Id="rId1" Type="http://schemas.openxmlformats.org/officeDocument/2006/relationships/tags" Target="../tags/tag651.xml"/><Relationship Id="rId6" Type="http://schemas.openxmlformats.org/officeDocument/2006/relationships/image" Target="../media/image296.png"/><Relationship Id="rId5" Type="http://schemas.openxmlformats.org/officeDocument/2006/relationships/notesSlide" Target="../notesSlides/notesSlide84.xml"/><Relationship Id="rId4"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654.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300.png"/></Relationships>
</file>

<file path=ppt/slides/_rels/slide207.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slideLayout" Target="../slideLayouts/slideLayout2.xml"/><Relationship Id="rId7" Type="http://schemas.openxmlformats.org/officeDocument/2006/relationships/image" Target="../media/image301.png"/><Relationship Id="rId2" Type="http://schemas.openxmlformats.org/officeDocument/2006/relationships/tags" Target="../tags/tag656.xml"/><Relationship Id="rId1" Type="http://schemas.openxmlformats.org/officeDocument/2006/relationships/tags" Target="../tags/tag655.xml"/><Relationship Id="rId6" Type="http://schemas.openxmlformats.org/officeDocument/2006/relationships/image" Target="../media/image303.png"/><Relationship Id="rId5" Type="http://schemas.openxmlformats.org/officeDocument/2006/relationships/image" Target="../media/image300.png"/><Relationship Id="rId4" Type="http://schemas.openxmlformats.org/officeDocument/2006/relationships/notesSlide" Target="../notesSlides/notesSlide8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8" Type="http://schemas.openxmlformats.org/officeDocument/2006/relationships/tags" Target="../tags/tag664.xml"/><Relationship Id="rId13" Type="http://schemas.openxmlformats.org/officeDocument/2006/relationships/tags" Target="../tags/tag669.xml"/><Relationship Id="rId18" Type="http://schemas.openxmlformats.org/officeDocument/2006/relationships/slideLayout" Target="../slideLayouts/slideLayout3.xml"/><Relationship Id="rId3" Type="http://schemas.openxmlformats.org/officeDocument/2006/relationships/tags" Target="../tags/tag659.xml"/><Relationship Id="rId21" Type="http://schemas.openxmlformats.org/officeDocument/2006/relationships/image" Target="../media/image305.png"/><Relationship Id="rId7" Type="http://schemas.openxmlformats.org/officeDocument/2006/relationships/tags" Target="../tags/tag663.xml"/><Relationship Id="rId12" Type="http://schemas.openxmlformats.org/officeDocument/2006/relationships/tags" Target="../tags/tag668.xml"/><Relationship Id="rId17" Type="http://schemas.openxmlformats.org/officeDocument/2006/relationships/tags" Target="../tags/tag673.xml"/><Relationship Id="rId2" Type="http://schemas.openxmlformats.org/officeDocument/2006/relationships/tags" Target="../tags/tag658.xml"/><Relationship Id="rId16" Type="http://schemas.openxmlformats.org/officeDocument/2006/relationships/tags" Target="../tags/tag672.xml"/><Relationship Id="rId20" Type="http://schemas.openxmlformats.org/officeDocument/2006/relationships/image" Target="../media/image304.png"/><Relationship Id="rId1" Type="http://schemas.openxmlformats.org/officeDocument/2006/relationships/tags" Target="../tags/tag657.xml"/><Relationship Id="rId6" Type="http://schemas.openxmlformats.org/officeDocument/2006/relationships/tags" Target="../tags/tag662.xml"/><Relationship Id="rId11" Type="http://schemas.openxmlformats.org/officeDocument/2006/relationships/tags" Target="../tags/tag667.xml"/><Relationship Id="rId5" Type="http://schemas.openxmlformats.org/officeDocument/2006/relationships/tags" Target="../tags/tag661.xml"/><Relationship Id="rId15" Type="http://schemas.openxmlformats.org/officeDocument/2006/relationships/tags" Target="../tags/tag671.xml"/><Relationship Id="rId10" Type="http://schemas.openxmlformats.org/officeDocument/2006/relationships/tags" Target="../tags/tag666.xml"/><Relationship Id="rId19" Type="http://schemas.openxmlformats.org/officeDocument/2006/relationships/notesSlide" Target="../notesSlides/notesSlide87.xml"/><Relationship Id="rId4" Type="http://schemas.openxmlformats.org/officeDocument/2006/relationships/tags" Target="../tags/tag660.xml"/><Relationship Id="rId9" Type="http://schemas.openxmlformats.org/officeDocument/2006/relationships/tags" Target="../tags/tag665.xml"/><Relationship Id="rId14" Type="http://schemas.openxmlformats.org/officeDocument/2006/relationships/tags" Target="../tags/tag67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8" Type="http://schemas.openxmlformats.org/officeDocument/2006/relationships/image" Target="../media/image2000.png"/><Relationship Id="rId3" Type="http://schemas.openxmlformats.org/officeDocument/2006/relationships/tags" Target="../tags/tag676.xml"/><Relationship Id="rId7" Type="http://schemas.openxmlformats.org/officeDocument/2006/relationships/image" Target="../media/image171.png"/><Relationship Id="rId2" Type="http://schemas.openxmlformats.org/officeDocument/2006/relationships/tags" Target="../tags/tag675.xml"/><Relationship Id="rId1" Type="http://schemas.openxmlformats.org/officeDocument/2006/relationships/tags" Target="../tags/tag674.xml"/><Relationship Id="rId6" Type="http://schemas.openxmlformats.org/officeDocument/2006/relationships/image" Target="../media/image1990.png"/><Relationship Id="rId5" Type="http://schemas.openxmlformats.org/officeDocument/2006/relationships/image" Target="../media/image69.png"/><Relationship Id="rId4" Type="http://schemas.openxmlformats.org/officeDocument/2006/relationships/slideLayout" Target="../slideLayouts/slideLayout2.xml"/><Relationship Id="rId9" Type="http://schemas.openxmlformats.org/officeDocument/2006/relationships/image" Target="../media/image185.png"/></Relationships>
</file>

<file path=ppt/slides/_rels/slide211.xml.rels><?xml version="1.0" encoding="UTF-8" standalone="yes"?>
<Relationships xmlns="http://schemas.openxmlformats.org/package/2006/relationships"><Relationship Id="rId8" Type="http://schemas.openxmlformats.org/officeDocument/2006/relationships/tags" Target="../tags/tag684.xml"/><Relationship Id="rId13" Type="http://schemas.openxmlformats.org/officeDocument/2006/relationships/image" Target="../media/image1990.png"/><Relationship Id="rId18" Type="http://schemas.openxmlformats.org/officeDocument/2006/relationships/image" Target="../media/image178.png"/><Relationship Id="rId3" Type="http://schemas.openxmlformats.org/officeDocument/2006/relationships/tags" Target="../tags/tag679.xml"/><Relationship Id="rId21" Type="http://schemas.openxmlformats.org/officeDocument/2006/relationships/image" Target="../media/image185.png"/><Relationship Id="rId7" Type="http://schemas.openxmlformats.org/officeDocument/2006/relationships/tags" Target="../tags/tag683.xml"/><Relationship Id="rId12" Type="http://schemas.openxmlformats.org/officeDocument/2006/relationships/image" Target="../media/image69.png"/><Relationship Id="rId17" Type="http://schemas.openxmlformats.org/officeDocument/2006/relationships/image" Target="../media/image177.png"/><Relationship Id="rId2" Type="http://schemas.openxmlformats.org/officeDocument/2006/relationships/tags" Target="../tags/tag678.xml"/><Relationship Id="rId16" Type="http://schemas.openxmlformats.org/officeDocument/2006/relationships/image" Target="../media/image174.png"/><Relationship Id="rId20" Type="http://schemas.openxmlformats.org/officeDocument/2006/relationships/image" Target="../media/image2000.png"/><Relationship Id="rId1" Type="http://schemas.openxmlformats.org/officeDocument/2006/relationships/tags" Target="../tags/tag677.xml"/><Relationship Id="rId6" Type="http://schemas.openxmlformats.org/officeDocument/2006/relationships/tags" Target="../tags/tag682.xml"/><Relationship Id="rId11" Type="http://schemas.openxmlformats.org/officeDocument/2006/relationships/image" Target="../media/image240.png"/><Relationship Id="rId5" Type="http://schemas.openxmlformats.org/officeDocument/2006/relationships/tags" Target="../tags/tag681.xml"/><Relationship Id="rId15" Type="http://schemas.openxmlformats.org/officeDocument/2006/relationships/image" Target="../media/image2020.png"/><Relationship Id="rId10" Type="http://schemas.openxmlformats.org/officeDocument/2006/relationships/image" Target="../media/image239.png"/><Relationship Id="rId19" Type="http://schemas.openxmlformats.org/officeDocument/2006/relationships/image" Target="../media/image171.png"/><Relationship Id="rId4" Type="http://schemas.openxmlformats.org/officeDocument/2006/relationships/tags" Target="../tags/tag680.xml"/><Relationship Id="rId9" Type="http://schemas.openxmlformats.org/officeDocument/2006/relationships/slideLayout" Target="../slideLayouts/slideLayout2.xml"/><Relationship Id="rId14" Type="http://schemas.openxmlformats.org/officeDocument/2006/relationships/image" Target="../media/image2010.png"/><Relationship Id="rId22" Type="http://schemas.openxmlformats.org/officeDocument/2006/relationships/image" Target="../media/image2030.png"/></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9.png"/><Relationship Id="rId2" Type="http://schemas.openxmlformats.org/officeDocument/2006/relationships/tags" Target="../tags/tag686.xml"/><Relationship Id="rId1" Type="http://schemas.openxmlformats.org/officeDocument/2006/relationships/tags" Target="../tags/tag685.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213.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slideLayout" Target="../slideLayouts/slideLayout2.xml"/><Relationship Id="rId7" Type="http://schemas.openxmlformats.org/officeDocument/2006/relationships/image" Target="../media/image308.png"/><Relationship Id="rId2" Type="http://schemas.openxmlformats.org/officeDocument/2006/relationships/tags" Target="../tags/tag688.xml"/><Relationship Id="rId1" Type="http://schemas.openxmlformats.org/officeDocument/2006/relationships/tags" Target="../tags/tag687.xml"/><Relationship Id="rId6" Type="http://schemas.openxmlformats.org/officeDocument/2006/relationships/image" Target="../media/image3150.png"/><Relationship Id="rId5" Type="http://schemas.openxmlformats.org/officeDocument/2006/relationships/image" Target="../media/image306.png"/><Relationship Id="rId4" Type="http://schemas.openxmlformats.org/officeDocument/2006/relationships/image" Target="../media/image307.png"/></Relationships>
</file>

<file path=ppt/slides/_rels/slide214.xml.rels><?xml version="1.0" encoding="UTF-8" standalone="yes"?>
<Relationships xmlns="http://schemas.openxmlformats.org/package/2006/relationships"><Relationship Id="rId8" Type="http://schemas.openxmlformats.org/officeDocument/2006/relationships/image" Target="../media/image2120.png"/><Relationship Id="rId3" Type="http://schemas.openxmlformats.org/officeDocument/2006/relationships/slideLayout" Target="../slideLayouts/slideLayout2.xml"/><Relationship Id="rId7" Type="http://schemas.openxmlformats.org/officeDocument/2006/relationships/image" Target="../media/image311.png"/><Relationship Id="rId2" Type="http://schemas.openxmlformats.org/officeDocument/2006/relationships/tags" Target="../tags/tag690.xml"/><Relationship Id="rId1" Type="http://schemas.openxmlformats.org/officeDocument/2006/relationships/tags" Target="../tags/tag689.xml"/><Relationship Id="rId6" Type="http://schemas.openxmlformats.org/officeDocument/2006/relationships/image" Target="../media/image310.png"/><Relationship Id="rId5" Type="http://schemas.openxmlformats.org/officeDocument/2006/relationships/image" Target="../media/image2090.png"/><Relationship Id="rId4" Type="http://schemas.openxmlformats.org/officeDocument/2006/relationships/notesSlide" Target="../notesSlides/notesSlide88.xml"/><Relationship Id="rId9" Type="http://schemas.openxmlformats.org/officeDocument/2006/relationships/image" Target="../media/image2130.png"/></Relationships>
</file>

<file path=ppt/slides/_rels/slide215.xml.rels><?xml version="1.0" encoding="UTF-8" standalone="yes"?>
<Relationships xmlns="http://schemas.openxmlformats.org/package/2006/relationships"><Relationship Id="rId8" Type="http://schemas.openxmlformats.org/officeDocument/2006/relationships/image" Target="../media/image2090.png"/><Relationship Id="rId13" Type="http://schemas.openxmlformats.org/officeDocument/2006/relationships/image" Target="../media/image313.png"/><Relationship Id="rId3" Type="http://schemas.openxmlformats.org/officeDocument/2006/relationships/tags" Target="../tags/tag693.xml"/><Relationship Id="rId7" Type="http://schemas.openxmlformats.org/officeDocument/2006/relationships/notesSlide" Target="../notesSlides/notesSlide89.xml"/><Relationship Id="rId12" Type="http://schemas.openxmlformats.org/officeDocument/2006/relationships/image" Target="../media/image312.png"/><Relationship Id="rId17" Type="http://schemas.openxmlformats.org/officeDocument/2006/relationships/image" Target="../media/image315.png"/><Relationship Id="rId2" Type="http://schemas.openxmlformats.org/officeDocument/2006/relationships/tags" Target="../tags/tag692.xml"/><Relationship Id="rId16" Type="http://schemas.openxmlformats.org/officeDocument/2006/relationships/image" Target="../media/image2130.png"/><Relationship Id="rId1" Type="http://schemas.openxmlformats.org/officeDocument/2006/relationships/tags" Target="../tags/tag691.xml"/><Relationship Id="rId6" Type="http://schemas.openxmlformats.org/officeDocument/2006/relationships/slideLayout" Target="../slideLayouts/slideLayout2.xml"/><Relationship Id="rId11" Type="http://schemas.openxmlformats.org/officeDocument/2006/relationships/image" Target="../media/image2120.png"/><Relationship Id="rId5" Type="http://schemas.openxmlformats.org/officeDocument/2006/relationships/tags" Target="../tags/tag695.xml"/><Relationship Id="rId15" Type="http://schemas.openxmlformats.org/officeDocument/2006/relationships/image" Target="../media/image314.png"/><Relationship Id="rId10" Type="http://schemas.openxmlformats.org/officeDocument/2006/relationships/image" Target="../media/image311.png"/><Relationship Id="rId4" Type="http://schemas.openxmlformats.org/officeDocument/2006/relationships/tags" Target="../tags/tag694.xml"/><Relationship Id="rId9" Type="http://schemas.openxmlformats.org/officeDocument/2006/relationships/image" Target="../media/image310.png"/><Relationship Id="rId14" Type="http://schemas.openxmlformats.org/officeDocument/2006/relationships/image" Target="../media/image2160.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17.png"/></Relationships>
</file>

<file path=ppt/slides/_rels/slide219.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tags" Target="../tags/tag698.xml"/><Relationship Id="rId7" Type="http://schemas.openxmlformats.org/officeDocument/2006/relationships/notesSlide" Target="../notesSlides/notesSlide92.xml"/><Relationship Id="rId2" Type="http://schemas.openxmlformats.org/officeDocument/2006/relationships/tags" Target="../tags/tag697.xml"/><Relationship Id="rId1" Type="http://schemas.openxmlformats.org/officeDocument/2006/relationships/tags" Target="../tags/tag696.xml"/><Relationship Id="rId6" Type="http://schemas.openxmlformats.org/officeDocument/2006/relationships/slideLayout" Target="../slideLayouts/slideLayout2.xml"/><Relationship Id="rId5" Type="http://schemas.openxmlformats.org/officeDocument/2006/relationships/tags" Target="../tags/tag700.xml"/><Relationship Id="rId10" Type="http://schemas.openxmlformats.org/officeDocument/2006/relationships/image" Target="../media/image2230.png"/><Relationship Id="rId4" Type="http://schemas.openxmlformats.org/officeDocument/2006/relationships/tags" Target="../tags/tag699.xml"/><Relationship Id="rId9" Type="http://schemas.openxmlformats.org/officeDocument/2006/relationships/image" Target="../media/image3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8" Type="http://schemas.openxmlformats.org/officeDocument/2006/relationships/image" Target="../media/image2230.png"/><Relationship Id="rId13" Type="http://schemas.openxmlformats.org/officeDocument/2006/relationships/image" Target="../media/image323.png"/><Relationship Id="rId3" Type="http://schemas.openxmlformats.org/officeDocument/2006/relationships/tags" Target="../tags/tag703.xml"/><Relationship Id="rId7" Type="http://schemas.openxmlformats.org/officeDocument/2006/relationships/notesSlide" Target="../notesSlides/notesSlide93.xml"/><Relationship Id="rId12" Type="http://schemas.openxmlformats.org/officeDocument/2006/relationships/image" Target="../media/image322.png"/><Relationship Id="rId2" Type="http://schemas.openxmlformats.org/officeDocument/2006/relationships/tags" Target="../tags/tag702.xml"/><Relationship Id="rId1" Type="http://schemas.openxmlformats.org/officeDocument/2006/relationships/tags" Target="../tags/tag701.xml"/><Relationship Id="rId6" Type="http://schemas.openxmlformats.org/officeDocument/2006/relationships/slideLayout" Target="../slideLayouts/slideLayout2.xml"/><Relationship Id="rId11" Type="http://schemas.openxmlformats.org/officeDocument/2006/relationships/image" Target="../media/image321.png"/><Relationship Id="rId5" Type="http://schemas.openxmlformats.org/officeDocument/2006/relationships/tags" Target="../tags/tag705.xml"/><Relationship Id="rId10" Type="http://schemas.openxmlformats.org/officeDocument/2006/relationships/image" Target="../media/image320.png"/><Relationship Id="rId4" Type="http://schemas.openxmlformats.org/officeDocument/2006/relationships/tags" Target="../tags/tag704.xml"/><Relationship Id="rId9" Type="http://schemas.openxmlformats.org/officeDocument/2006/relationships/image" Target="../media/image319.png"/><Relationship Id="rId14" Type="http://schemas.openxmlformats.org/officeDocument/2006/relationships/image" Target="../media/image324.png"/></Relationships>
</file>

<file path=ppt/slides/_rels/slide221.xml.rels><?xml version="1.0" encoding="UTF-8" standalone="yes"?>
<Relationships xmlns="http://schemas.openxmlformats.org/package/2006/relationships"><Relationship Id="rId3" Type="http://schemas.openxmlformats.org/officeDocument/2006/relationships/tags" Target="../tags/tag708.xml"/><Relationship Id="rId7" Type="http://schemas.openxmlformats.org/officeDocument/2006/relationships/image" Target="../media/image327.png"/><Relationship Id="rId2" Type="http://schemas.openxmlformats.org/officeDocument/2006/relationships/tags" Target="../tags/tag707.xml"/><Relationship Id="rId1" Type="http://schemas.openxmlformats.org/officeDocument/2006/relationships/tags" Target="../tags/tag706.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8" Type="http://schemas.openxmlformats.org/officeDocument/2006/relationships/image" Target="../media/image331.png"/><Relationship Id="rId13" Type="http://schemas.openxmlformats.org/officeDocument/2006/relationships/image" Target="../media/image336.png"/><Relationship Id="rId3" Type="http://schemas.openxmlformats.org/officeDocument/2006/relationships/slideLayout" Target="../slideLayouts/slideLayout2.xml"/><Relationship Id="rId7" Type="http://schemas.openxmlformats.org/officeDocument/2006/relationships/image" Target="../media/image330.png"/><Relationship Id="rId12" Type="http://schemas.openxmlformats.org/officeDocument/2006/relationships/image" Target="../media/image335.png"/><Relationship Id="rId2" Type="http://schemas.openxmlformats.org/officeDocument/2006/relationships/tags" Target="../tags/tag710.xml"/><Relationship Id="rId1" Type="http://schemas.openxmlformats.org/officeDocument/2006/relationships/tags" Target="../tags/tag709.xml"/><Relationship Id="rId6" Type="http://schemas.openxmlformats.org/officeDocument/2006/relationships/image" Target="../media/image329.png"/><Relationship Id="rId11" Type="http://schemas.openxmlformats.org/officeDocument/2006/relationships/image" Target="../media/image334.png"/><Relationship Id="rId5" Type="http://schemas.openxmlformats.org/officeDocument/2006/relationships/image" Target="../media/image328.png"/><Relationship Id="rId10" Type="http://schemas.openxmlformats.org/officeDocument/2006/relationships/image" Target="../media/image333.png"/><Relationship Id="rId4" Type="http://schemas.openxmlformats.org/officeDocument/2006/relationships/notesSlide" Target="../notesSlides/notesSlide94.xml"/><Relationship Id="rId9" Type="http://schemas.openxmlformats.org/officeDocument/2006/relationships/image" Target="../media/image332.png"/><Relationship Id="rId14" Type="http://schemas.openxmlformats.org/officeDocument/2006/relationships/image" Target="../media/image337.png"/></Relationships>
</file>

<file path=ppt/slides/_rels/slide223.xml.rels><?xml version="1.0" encoding="UTF-8" standalone="yes"?>
<Relationships xmlns="http://schemas.openxmlformats.org/package/2006/relationships"><Relationship Id="rId8" Type="http://schemas.openxmlformats.org/officeDocument/2006/relationships/tags" Target="../tags/tag718.xml"/><Relationship Id="rId13" Type="http://schemas.openxmlformats.org/officeDocument/2006/relationships/tags" Target="../tags/tag723.xml"/><Relationship Id="rId18" Type="http://schemas.openxmlformats.org/officeDocument/2006/relationships/slideLayout" Target="../slideLayouts/slideLayout2.xml"/><Relationship Id="rId3" Type="http://schemas.openxmlformats.org/officeDocument/2006/relationships/tags" Target="../tags/tag713.xml"/><Relationship Id="rId7" Type="http://schemas.openxmlformats.org/officeDocument/2006/relationships/tags" Target="../tags/tag717.xml"/><Relationship Id="rId12" Type="http://schemas.openxmlformats.org/officeDocument/2006/relationships/tags" Target="../tags/tag722.xml"/><Relationship Id="rId17" Type="http://schemas.openxmlformats.org/officeDocument/2006/relationships/tags" Target="../tags/tag727.xml"/><Relationship Id="rId2" Type="http://schemas.openxmlformats.org/officeDocument/2006/relationships/tags" Target="../tags/tag712.xml"/><Relationship Id="rId16" Type="http://schemas.openxmlformats.org/officeDocument/2006/relationships/tags" Target="../tags/tag726.xml"/><Relationship Id="rId20" Type="http://schemas.openxmlformats.org/officeDocument/2006/relationships/image" Target="../media/image338.png"/><Relationship Id="rId1" Type="http://schemas.openxmlformats.org/officeDocument/2006/relationships/tags" Target="../tags/tag711.xml"/><Relationship Id="rId6" Type="http://schemas.openxmlformats.org/officeDocument/2006/relationships/tags" Target="../tags/tag716.xml"/><Relationship Id="rId11" Type="http://schemas.openxmlformats.org/officeDocument/2006/relationships/tags" Target="../tags/tag721.xml"/><Relationship Id="rId5" Type="http://schemas.openxmlformats.org/officeDocument/2006/relationships/tags" Target="../tags/tag715.xml"/><Relationship Id="rId15" Type="http://schemas.openxmlformats.org/officeDocument/2006/relationships/tags" Target="../tags/tag725.xml"/><Relationship Id="rId10" Type="http://schemas.openxmlformats.org/officeDocument/2006/relationships/tags" Target="../tags/tag720.xml"/><Relationship Id="rId19" Type="http://schemas.openxmlformats.org/officeDocument/2006/relationships/notesSlide" Target="../notesSlides/notesSlide95.xml"/><Relationship Id="rId4" Type="http://schemas.openxmlformats.org/officeDocument/2006/relationships/tags" Target="../tags/tag714.xml"/><Relationship Id="rId9" Type="http://schemas.openxmlformats.org/officeDocument/2006/relationships/tags" Target="../tags/tag719.xml"/><Relationship Id="rId14" Type="http://schemas.openxmlformats.org/officeDocument/2006/relationships/tags" Target="../tags/tag72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hyperlink" Target="https://github.com/azminewasi/Awesome-Graph-Research-ICLR2024" TargetMode="External"/><Relationship Id="rId2" Type="http://schemas.openxmlformats.org/officeDocument/2006/relationships/hyperlink" Target="https://github.com/azminewasi/Awesome-Graph-Research-ICML2024" TargetMode="External"/><Relationship Id="rId1" Type="http://schemas.openxmlformats.org/officeDocument/2006/relationships/slideLayout" Target="../slideLayouts/slideLayout2.xml"/><Relationship Id="rId5" Type="http://schemas.openxmlformats.org/officeDocument/2006/relationships/image" Target="../media/image340.png"/><Relationship Id="rId4" Type="http://schemas.openxmlformats.org/officeDocument/2006/relationships/image" Target="../media/image339.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hyperlink" Target="https://www.cs.yale.edu/homes/spielman/561/lect10-18.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image" Target="../media/image4.jpeg"/><Relationship Id="rId7" Type="http://schemas.openxmlformats.org/officeDocument/2006/relationships/image" Target="../media/image344.png"/><Relationship Id="rId12" Type="http://schemas.openxmlformats.org/officeDocument/2006/relationships/hyperlink" Target="https://icml2024graphs.ameyavelingker.com/" TargetMode="External"/><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image" Target="../media/image343.png"/><Relationship Id="rId11" Type="http://schemas.openxmlformats.org/officeDocument/2006/relationships/hyperlink" Target="https://icml.cc/virtual/2024/tutorial/35233" TargetMode="External"/><Relationship Id="rId5" Type="http://schemas.openxmlformats.org/officeDocument/2006/relationships/image" Target="../media/image342.png"/><Relationship Id="rId10" Type="http://schemas.openxmlformats.org/officeDocument/2006/relationships/image" Target="../media/image6.png"/><Relationship Id="rId4" Type="http://schemas.openxmlformats.org/officeDocument/2006/relationships/image" Target="../media/image341.jpeg"/><Relationship Id="rId9" Type="http://schemas.openxmlformats.org/officeDocument/2006/relationships/image" Target="../media/image5.png"/></Relationships>
</file>

<file path=ppt/slides/_rels/slide2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232.xml.rels><?xml version="1.0" encoding="UTF-8" standalone="yes"?>
<Relationships xmlns="http://schemas.openxmlformats.org/package/2006/relationships"><Relationship Id="rId3" Type="http://schemas.openxmlformats.org/officeDocument/2006/relationships/hyperlink" Target="https://arxiv.org/abs/2405.02219" TargetMode="External"/><Relationship Id="rId2" Type="http://schemas.openxmlformats.org/officeDocument/2006/relationships/hyperlink" Target="https://arxiv.org/abs/2405.08011" TargetMode="External"/><Relationship Id="rId1" Type="http://schemas.openxmlformats.org/officeDocument/2006/relationships/slideLayout" Target="../slideLayouts/slideLayout5.xml"/><Relationship Id="rId4" Type="http://schemas.openxmlformats.org/officeDocument/2006/relationships/hyperlink" Target="https://arxiv.org/abs/2405.1841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70.png"/><Relationship Id="rId4" Type="http://schemas.openxmlformats.org/officeDocument/2006/relationships/image" Target="../media/image660.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notesSlide" Target="../notesSlides/notesSlide6.xml"/><Relationship Id="rId12" Type="http://schemas.openxmlformats.org/officeDocument/2006/relationships/image" Target="../media/image5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55.png"/><Relationship Id="rId5" Type="http://schemas.openxmlformats.org/officeDocument/2006/relationships/tags" Target="../tags/tag5.xml"/><Relationship Id="rId10" Type="http://schemas.openxmlformats.org/officeDocument/2006/relationships/image" Target="../media/image54.png"/><Relationship Id="rId4" Type="http://schemas.openxmlformats.org/officeDocument/2006/relationships/tags" Target="../tags/tag4.xml"/><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tags" Target="../tags/tag7.xml"/><Relationship Id="rId16" Type="http://schemas.openxmlformats.org/officeDocument/2006/relationships/image" Target="../media/image57.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52.png"/><Relationship Id="rId5" Type="http://schemas.openxmlformats.org/officeDocument/2006/relationships/tags" Target="../tags/tag10.xml"/><Relationship Id="rId15" Type="http://schemas.openxmlformats.org/officeDocument/2006/relationships/image" Target="../media/image56.png"/><Relationship Id="rId10" Type="http://schemas.openxmlformats.org/officeDocument/2006/relationships/notesSlide" Target="../notesSlides/notesSlide7.xml"/><Relationship Id="rId4" Type="http://schemas.openxmlformats.org/officeDocument/2006/relationships/tags" Target="../tags/tag9.xml"/><Relationship Id="rId9" Type="http://schemas.openxmlformats.org/officeDocument/2006/relationships/slideLayout" Target="../slideLayouts/slideLayout2.xml"/><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16.xml"/><Relationship Id="rId7" Type="http://schemas.openxmlformats.org/officeDocument/2006/relationships/image" Target="../media/image6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62.pn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66.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64.png"/><Relationship Id="rId17" Type="http://schemas.openxmlformats.org/officeDocument/2006/relationships/image" Target="../media/image70.png"/><Relationship Id="rId2" Type="http://schemas.openxmlformats.org/officeDocument/2006/relationships/tags" Target="../tags/tag18.xml"/><Relationship Id="rId16" Type="http://schemas.openxmlformats.org/officeDocument/2006/relationships/image" Target="../media/image69.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63.png"/><Relationship Id="rId5" Type="http://schemas.openxmlformats.org/officeDocument/2006/relationships/tags" Target="../tags/tag21.xml"/><Relationship Id="rId15" Type="http://schemas.openxmlformats.org/officeDocument/2006/relationships/image" Target="../media/image68.png"/><Relationship Id="rId10" Type="http://schemas.openxmlformats.org/officeDocument/2006/relationships/image" Target="../media/image62.png"/><Relationship Id="rId4" Type="http://schemas.openxmlformats.org/officeDocument/2006/relationships/tags" Target="../tags/tag20.xml"/><Relationship Id="rId9" Type="http://schemas.openxmlformats.org/officeDocument/2006/relationships/notesSlide" Target="../notesSlides/notesSlide10.xml"/><Relationship Id="rId1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73.png"/><Relationship Id="rId3" Type="http://schemas.openxmlformats.org/officeDocument/2006/relationships/tags" Target="../tags/tag28.xml"/><Relationship Id="rId7" Type="http://schemas.openxmlformats.org/officeDocument/2006/relationships/slideLayout" Target="../slideLayouts/slideLayout2.xml"/><Relationship Id="rId12" Type="http://schemas.openxmlformats.org/officeDocument/2006/relationships/image" Target="../media/image7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77.png"/><Relationship Id="rId5" Type="http://schemas.openxmlformats.org/officeDocument/2006/relationships/tags" Target="../tags/tag30.xml"/><Relationship Id="rId15" Type="http://schemas.openxmlformats.org/officeDocument/2006/relationships/image" Target="../media/image78.png"/><Relationship Id="rId10" Type="http://schemas.openxmlformats.org/officeDocument/2006/relationships/image" Target="../media/image76.png"/><Relationship Id="rId4" Type="http://schemas.openxmlformats.org/officeDocument/2006/relationships/tags" Target="../tags/tag29.xml"/><Relationship Id="rId9" Type="http://schemas.openxmlformats.org/officeDocument/2006/relationships/image" Target="../media/image75.png"/><Relationship Id="rId14" Type="http://schemas.openxmlformats.org/officeDocument/2006/relationships/image" Target="../media/image74.png"/></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9" Type="http://schemas.openxmlformats.org/officeDocument/2006/relationships/image" Target="../media/image102.svg"/></Relationships>
</file>

<file path=ppt/slides/_rels/slide6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10.png"/><Relationship Id="rId1" Type="http://schemas.openxmlformats.org/officeDocument/2006/relationships/slideLayout" Target="../slideLayouts/slideLayout13.xml"/><Relationship Id="rId5" Type="http://schemas.openxmlformats.org/officeDocument/2006/relationships/image" Target="../media/image148.png"/><Relationship Id="rId4" Type="http://schemas.openxmlformats.org/officeDocument/2006/relationships/image" Target="../media/image13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png"/></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B50124-4A07-D47D-55FE-DF5BCA06DF4D}"/>
              </a:ext>
            </a:extLst>
          </p:cNvPr>
          <p:cNvPicPr>
            <a:picLocks noChangeAspect="1"/>
          </p:cNvPicPr>
          <p:nvPr/>
        </p:nvPicPr>
        <p:blipFill>
          <a:blip r:embed="rId3">
            <a:duotone>
              <a:schemeClr val="bg2">
                <a:shade val="45000"/>
                <a:satMod val="135000"/>
              </a:schemeClr>
              <a:prstClr val="white"/>
            </a:duotone>
          </a:blip>
          <a:stretch>
            <a:fillRect/>
          </a:stretch>
        </p:blipFill>
        <p:spPr>
          <a:xfrm rot="1924855">
            <a:off x="3163392" y="3207179"/>
            <a:ext cx="2086480" cy="1795036"/>
          </a:xfrm>
          <a:prstGeom prst="rect">
            <a:avLst/>
          </a:prstGeom>
        </p:spPr>
      </p:pic>
      <p:pic>
        <p:nvPicPr>
          <p:cNvPr id="8" name="Picture 7">
            <a:extLst>
              <a:ext uri="{FF2B5EF4-FFF2-40B4-BE49-F238E27FC236}">
                <a16:creationId xmlns:a16="http://schemas.microsoft.com/office/drawing/2014/main" id="{50270ED1-8AD0-3E5F-1427-01CCA61659C7}"/>
              </a:ext>
            </a:extLst>
          </p:cNvPr>
          <p:cNvPicPr>
            <a:picLocks noChangeAspect="1"/>
          </p:cNvPicPr>
          <p:nvPr/>
        </p:nvPicPr>
        <p:blipFill>
          <a:blip r:embed="rId3">
            <a:duotone>
              <a:schemeClr val="bg2">
                <a:shade val="45000"/>
                <a:satMod val="135000"/>
              </a:schemeClr>
              <a:prstClr val="white"/>
            </a:duotone>
          </a:blip>
          <a:stretch>
            <a:fillRect/>
          </a:stretch>
        </p:blipFill>
        <p:spPr>
          <a:xfrm rot="18284891">
            <a:off x="671390" y="4591729"/>
            <a:ext cx="2086480" cy="1795036"/>
          </a:xfrm>
          <a:prstGeom prst="rect">
            <a:avLst/>
          </a:prstGeom>
        </p:spPr>
      </p:pic>
      <p:pic>
        <p:nvPicPr>
          <p:cNvPr id="2" name="Picture 1" descr="https://cdn-blob.austria.info/cms-uploads-prod/default/0001/06/thumb_5387_default_header_big.jpeg?cachebuster=1720777145">
            <a:extLst>
              <a:ext uri="{FF2B5EF4-FFF2-40B4-BE49-F238E27FC236}">
                <a16:creationId xmlns:a16="http://schemas.microsoft.com/office/drawing/2014/main" id="{14F0F99E-AD93-F0E9-E707-165FF6AB277E}"/>
              </a:ext>
            </a:extLst>
          </p:cNvPr>
          <p:cNvPicPr>
            <a:picLocks noChangeAspect="1"/>
          </p:cNvPicPr>
          <p:nvPr/>
        </p:nvPicPr>
        <p:blipFill>
          <a:blip r:embed="rId4"/>
          <a:srcRect t="2245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9" name="Title 3">
            <a:extLst>
              <a:ext uri="{FF2B5EF4-FFF2-40B4-BE49-F238E27FC236}">
                <a16:creationId xmlns:a16="http://schemas.microsoft.com/office/drawing/2014/main" id="{AD6D93FF-4FE6-5E79-E620-3BA02E922BD4}"/>
              </a:ext>
            </a:extLst>
          </p:cNvPr>
          <p:cNvSpPr txBox="1">
            <a:spLocks/>
          </p:cNvSpPr>
          <p:nvPr/>
        </p:nvSpPr>
        <p:spPr>
          <a:xfrm>
            <a:off x="382556" y="3791727"/>
            <a:ext cx="5514569" cy="2479127"/>
          </a:xfrm>
          <a:prstGeom prst="rect">
            <a:avLst/>
          </a:prstGeom>
        </p:spPr>
        <p:txBody>
          <a:bodyPr vert="horz" lIns="91440" tIns="45720" rIns="91440" bIns="45720" rtlCol="0" anchor="ctr" anchorCtr="0">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400" b="1" dirty="0">
                <a:latin typeface="Product Sans" panose="020B0403030502040203" pitchFamily="34" charset="0"/>
                <a:ea typeface="+mj-lt"/>
                <a:cs typeface="+mj-lt"/>
              </a:rPr>
              <a:t>Graph Learning: </a:t>
            </a:r>
            <a:r>
              <a:rPr lang="en-US" sz="4400" dirty="0">
                <a:latin typeface="Product Sans" panose="020B0403030502040203" pitchFamily="34" charset="0"/>
                <a:ea typeface="+mj-lt"/>
                <a:cs typeface="+mj-lt"/>
              </a:rPr>
              <a:t>Principles, Challenges, </a:t>
            </a:r>
            <a:br>
              <a:rPr lang="en-US" sz="4400" dirty="0">
                <a:latin typeface="Product Sans" panose="020B0403030502040203" pitchFamily="34" charset="0"/>
                <a:ea typeface="+mj-lt"/>
                <a:cs typeface="+mj-lt"/>
              </a:rPr>
            </a:br>
            <a:r>
              <a:rPr lang="en-US" sz="4400" dirty="0">
                <a:latin typeface="Product Sans" panose="020B0403030502040203" pitchFamily="34" charset="0"/>
                <a:ea typeface="+mj-lt"/>
                <a:cs typeface="+mj-lt"/>
              </a:rPr>
              <a:t>and Open Directions</a:t>
            </a:r>
          </a:p>
        </p:txBody>
      </p:sp>
      <p:sp>
        <p:nvSpPr>
          <p:cNvPr id="21" name="TextBox 1">
            <a:extLst>
              <a:ext uri="{FF2B5EF4-FFF2-40B4-BE49-F238E27FC236}">
                <a16:creationId xmlns:a16="http://schemas.microsoft.com/office/drawing/2014/main" id="{F9A79ECD-44EB-5E75-3A7F-3D89613ECC50}"/>
              </a:ext>
            </a:extLst>
          </p:cNvPr>
          <p:cNvSpPr txBox="1"/>
          <p:nvPr/>
        </p:nvSpPr>
        <p:spPr>
          <a:xfrm>
            <a:off x="5910674" y="4039301"/>
            <a:ext cx="7048844" cy="475214"/>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000" b="1" dirty="0">
                <a:latin typeface="Product Sans" panose="020B0403030502040203" pitchFamily="34" charset="0"/>
                <a:ea typeface="+mn-lt"/>
                <a:cs typeface="+mn-lt"/>
              </a:rPr>
              <a:t>Adrián Arnaiz-Rodríguez    and    </a:t>
            </a:r>
            <a:r>
              <a:rPr lang="en-US" sz="2000" b="1" dirty="0" err="1">
                <a:latin typeface="Product Sans" panose="020B0403030502040203" pitchFamily="34" charset="0"/>
                <a:ea typeface="+mn-lt"/>
                <a:cs typeface="+mn-lt"/>
              </a:rPr>
              <a:t>Ameya</a:t>
            </a:r>
            <a:r>
              <a:rPr lang="en-US" sz="2000" b="1" dirty="0">
                <a:latin typeface="Product Sans" panose="020B0403030502040203" pitchFamily="34" charset="0"/>
              </a:rPr>
              <a:t> </a:t>
            </a:r>
            <a:r>
              <a:rPr lang="en-US" sz="2000" b="1" dirty="0" err="1">
                <a:latin typeface="Product Sans" panose="020B0403030502040203" pitchFamily="34" charset="0"/>
              </a:rPr>
              <a:t>Velingker</a:t>
            </a:r>
            <a:endParaRPr lang="en-US" b="1" i="1" dirty="0">
              <a:latin typeface="Product Sans" panose="020B0403030502040203" pitchFamily="34" charset="0"/>
            </a:endParaRPr>
          </a:p>
        </p:txBody>
      </p:sp>
      <p:pic>
        <p:nvPicPr>
          <p:cNvPr id="3" name="Picture 2" descr="Google Research Scholar Award to Prof. Emanuele Rodolà | Department of  Computer Science">
            <a:extLst>
              <a:ext uri="{FF2B5EF4-FFF2-40B4-BE49-F238E27FC236}">
                <a16:creationId xmlns:a16="http://schemas.microsoft.com/office/drawing/2014/main" id="{D4DAB924-D722-FDF1-46A3-BD3D0272D2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720" b="28339"/>
          <a:stretch/>
        </p:blipFill>
        <p:spPr bwMode="auto">
          <a:xfrm>
            <a:off x="8954282" y="4547547"/>
            <a:ext cx="2937626" cy="4752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FD2F9F6D-2608-1703-ECA3-682E5137C6BB}"/>
              </a:ext>
            </a:extLst>
          </p:cNvPr>
          <p:cNvPicPr>
            <a:picLocks noChangeAspect="1"/>
          </p:cNvPicPr>
          <p:nvPr/>
        </p:nvPicPr>
        <p:blipFill rotWithShape="1">
          <a:blip r:embed="rId6">
            <a:clrChange>
              <a:clrFrom>
                <a:srgbClr val="FFFFFF"/>
              </a:clrFrom>
              <a:clrTo>
                <a:srgbClr val="FFFFFF">
                  <a:alpha val="0"/>
                </a:srgbClr>
              </a:clrTo>
            </a:clrChange>
          </a:blip>
          <a:srcRect l="31395" t="23531" b="2374"/>
          <a:stretch/>
        </p:blipFill>
        <p:spPr>
          <a:xfrm>
            <a:off x="5948410" y="4500894"/>
            <a:ext cx="2660816" cy="680269"/>
          </a:xfrm>
          <a:prstGeom prst="rect">
            <a:avLst/>
          </a:prstGeom>
        </p:spPr>
      </p:pic>
      <p:pic>
        <p:nvPicPr>
          <p:cNvPr id="6" name="Picture 5">
            <a:extLst>
              <a:ext uri="{FF2B5EF4-FFF2-40B4-BE49-F238E27FC236}">
                <a16:creationId xmlns:a16="http://schemas.microsoft.com/office/drawing/2014/main" id="{2D8913EF-A014-D791-76A6-86FA413BABD0}"/>
              </a:ext>
            </a:extLst>
          </p:cNvPr>
          <p:cNvPicPr>
            <a:picLocks noChangeAspect="1"/>
          </p:cNvPicPr>
          <p:nvPr/>
        </p:nvPicPr>
        <p:blipFill>
          <a:blip r:embed="rId3">
            <a:duotone>
              <a:prstClr val="black"/>
              <a:schemeClr val="tx2">
                <a:tint val="45000"/>
                <a:satMod val="400000"/>
              </a:schemeClr>
            </a:duotone>
          </a:blip>
          <a:stretch>
            <a:fillRect/>
          </a:stretch>
        </p:blipFill>
        <p:spPr>
          <a:xfrm rot="17655188">
            <a:off x="10272186" y="5469320"/>
            <a:ext cx="1901405" cy="1635812"/>
          </a:xfrm>
          <a:prstGeom prst="rect">
            <a:avLst/>
          </a:prstGeom>
        </p:spPr>
      </p:pic>
      <p:pic>
        <p:nvPicPr>
          <p:cNvPr id="7" name="Picture 6">
            <a:extLst>
              <a:ext uri="{FF2B5EF4-FFF2-40B4-BE49-F238E27FC236}">
                <a16:creationId xmlns:a16="http://schemas.microsoft.com/office/drawing/2014/main" id="{583DDD75-34BF-CC10-7B8B-66B247B5FF47}"/>
              </a:ext>
            </a:extLst>
          </p:cNvPr>
          <p:cNvPicPr>
            <a:picLocks noChangeAspect="1"/>
          </p:cNvPicPr>
          <p:nvPr/>
        </p:nvPicPr>
        <p:blipFill>
          <a:blip r:embed="rId3">
            <a:biLevel thresh="25000"/>
          </a:blip>
          <a:stretch>
            <a:fillRect/>
          </a:stretch>
        </p:blipFill>
        <p:spPr>
          <a:xfrm rot="18284891">
            <a:off x="687459" y="522091"/>
            <a:ext cx="776865" cy="668351"/>
          </a:xfrm>
          <a:prstGeom prst="rect">
            <a:avLst/>
          </a:prstGeom>
        </p:spPr>
      </p:pic>
      <p:grpSp>
        <p:nvGrpSpPr>
          <p:cNvPr id="11" name="Group 10">
            <a:extLst>
              <a:ext uri="{FF2B5EF4-FFF2-40B4-BE49-F238E27FC236}">
                <a16:creationId xmlns:a16="http://schemas.microsoft.com/office/drawing/2014/main" id="{3741AD93-1ECE-D825-4C8E-81945C9DF74D}"/>
              </a:ext>
            </a:extLst>
          </p:cNvPr>
          <p:cNvGrpSpPr/>
          <p:nvPr/>
        </p:nvGrpSpPr>
        <p:grpSpPr>
          <a:xfrm>
            <a:off x="7590890" y="5406589"/>
            <a:ext cx="2465999" cy="840230"/>
            <a:chOff x="7618883" y="5548829"/>
            <a:chExt cx="2465999" cy="840230"/>
          </a:xfrm>
        </p:grpSpPr>
        <p:pic>
          <p:nvPicPr>
            <p:cNvPr id="2050" name="Picture 2" descr="ICML 2020 - Jaron Sanders">
              <a:extLst>
                <a:ext uri="{FF2B5EF4-FFF2-40B4-BE49-F238E27FC236}">
                  <a16:creationId xmlns:a16="http://schemas.microsoft.com/office/drawing/2014/main" id="{5907D5F0-3999-7586-6640-4A37CBBCFE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956" r="65747" b="26760"/>
            <a:stretch/>
          </p:blipFill>
          <p:spPr bwMode="auto">
            <a:xfrm>
              <a:off x="7618883" y="5586150"/>
              <a:ext cx="744241" cy="746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15D910-D584-E80D-855B-DB7596BB850F}"/>
                </a:ext>
              </a:extLst>
            </p:cNvPr>
            <p:cNvSpPr txBox="1"/>
            <p:nvPr/>
          </p:nvSpPr>
          <p:spPr>
            <a:xfrm>
              <a:off x="8401477" y="5548829"/>
              <a:ext cx="1683405" cy="840230"/>
            </a:xfrm>
            <a:prstGeom prst="rect">
              <a:avLst/>
            </a:prstGeom>
            <a:noFill/>
          </p:spPr>
          <p:txBody>
            <a:bodyPr wrap="square" rtlCol="0">
              <a:spAutoFit/>
            </a:bodyPr>
            <a:lstStyle/>
            <a:p>
              <a:pPr>
                <a:lnSpc>
                  <a:spcPct val="90000"/>
                </a:lnSpc>
              </a:pPr>
              <a:r>
                <a:rPr lang="en-US" b="1" i="1" dirty="0">
                  <a:latin typeface="Product Sans" panose="020B0403030502040203" pitchFamily="34" charset="0"/>
                </a:rPr>
                <a:t>ICML 2024</a:t>
              </a:r>
              <a:endParaRPr lang="en-US" b="1" i="1" dirty="0">
                <a:latin typeface="Product Sans" panose="020B0403030502040203" pitchFamily="34" charset="0"/>
                <a:ea typeface="Calibri"/>
                <a:cs typeface="Calibri"/>
              </a:endParaRPr>
            </a:p>
            <a:p>
              <a:pPr>
                <a:lnSpc>
                  <a:spcPct val="90000"/>
                </a:lnSpc>
              </a:pPr>
              <a:r>
                <a:rPr lang="en-US" i="1" dirty="0">
                  <a:latin typeface="Product Sans" panose="020B0403030502040203" pitchFamily="34" charset="0"/>
                  <a:ea typeface="Calibri"/>
                  <a:cs typeface="Calibri"/>
                </a:rPr>
                <a:t>Vienna, Austria</a:t>
              </a:r>
            </a:p>
            <a:p>
              <a:pPr>
                <a:lnSpc>
                  <a:spcPct val="90000"/>
                </a:lnSpc>
              </a:pPr>
              <a:r>
                <a:rPr lang="en-US" i="1" dirty="0">
                  <a:solidFill>
                    <a:schemeClr val="bg1">
                      <a:lumMod val="50000"/>
                    </a:schemeClr>
                  </a:solidFill>
                  <a:latin typeface="Product Sans" panose="020B0403030502040203" pitchFamily="34" charset="0"/>
                  <a:ea typeface="Calibri"/>
                  <a:cs typeface="Calibri"/>
                </a:rPr>
                <a:t>22/07/2024</a:t>
              </a:r>
            </a:p>
          </p:txBody>
        </p:sp>
      </p:grpSp>
      <p:sp>
        <p:nvSpPr>
          <p:cNvPr id="16" name="TextBox 15">
            <a:extLst>
              <a:ext uri="{FF2B5EF4-FFF2-40B4-BE49-F238E27FC236}">
                <a16:creationId xmlns:a16="http://schemas.microsoft.com/office/drawing/2014/main" id="{E400979C-46F4-EA40-C29B-5F57202E3870}"/>
              </a:ext>
            </a:extLst>
          </p:cNvPr>
          <p:cNvSpPr txBox="1"/>
          <p:nvPr/>
        </p:nvSpPr>
        <p:spPr>
          <a:xfrm>
            <a:off x="2854723" y="6354375"/>
            <a:ext cx="6481822" cy="400110"/>
          </a:xfrm>
          <a:prstGeom prst="rect">
            <a:avLst/>
          </a:prstGeom>
          <a:noFill/>
        </p:spPr>
        <p:txBody>
          <a:bodyPr wrap="square">
            <a:spAutoFit/>
          </a:bodyPr>
          <a:lstStyle/>
          <a:p>
            <a:pPr algn="ctr"/>
            <a:r>
              <a:rPr lang="en-US" sz="2000" dirty="0">
                <a:solidFill>
                  <a:schemeClr val="bg2">
                    <a:lumMod val="50000"/>
                  </a:schemeClr>
                </a:solidFill>
                <a:latin typeface="Consolas" panose="020B0609020204030204" pitchFamily="49" charset="0"/>
                <a:hlinkClick r:id="rId8">
                  <a:extLst>
                    <a:ext uri="{A12FA001-AC4F-418D-AE19-62706E023703}">
                      <ahyp:hlinkClr xmlns:ahyp="http://schemas.microsoft.com/office/drawing/2018/hyperlinkcolor" val="tx"/>
                    </a:ext>
                  </a:extLst>
                </a:hlinkClick>
              </a:rPr>
              <a:t>https://icml2024graphs.ameyavelingker.com/</a:t>
            </a:r>
            <a:endParaRPr lang="en-US" sz="2000" dirty="0">
              <a:solidFill>
                <a:schemeClr val="bg2">
                  <a:lumMod val="50000"/>
                </a:schemeClr>
              </a:solidFill>
              <a:latin typeface="Consolas" panose="020B0609020204030204" pitchFamily="49" charset="0"/>
            </a:endParaRPr>
          </a:p>
        </p:txBody>
      </p:sp>
    </p:spTree>
    <p:extLst>
      <p:ext uri="{BB962C8B-B14F-4D97-AF65-F5344CB8AC3E}">
        <p14:creationId xmlns:p14="http://schemas.microsoft.com/office/powerpoint/2010/main" val="1142186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9621-B9F6-5132-1880-D2BF4068F044}"/>
              </a:ext>
            </a:extLst>
          </p:cNvPr>
          <p:cNvSpPr>
            <a:spLocks noGrp="1"/>
          </p:cNvSpPr>
          <p:nvPr>
            <p:ph type="title"/>
          </p:nvPr>
        </p:nvSpPr>
        <p:spPr/>
        <p:txBody>
          <a:bodyPr/>
          <a:lstStyle/>
          <a:p>
            <a:r>
              <a:rPr lang="en-US">
                <a:cs typeface="Calibri Light"/>
              </a:rPr>
              <a:t>Transformers</a:t>
            </a:r>
            <a:endParaRPr lang="en-US"/>
          </a:p>
        </p:txBody>
      </p:sp>
      <p:sp>
        <p:nvSpPr>
          <p:cNvPr id="3" name="Content Placeholder 2">
            <a:extLst>
              <a:ext uri="{FF2B5EF4-FFF2-40B4-BE49-F238E27FC236}">
                <a16:creationId xmlns:a16="http://schemas.microsoft.com/office/drawing/2014/main" id="{AEE13652-CED6-181C-E859-9407B90BFA51}"/>
              </a:ext>
            </a:extLst>
          </p:cNvPr>
          <p:cNvSpPr>
            <a:spLocks noGrp="1"/>
          </p:cNvSpPr>
          <p:nvPr>
            <p:ph idx="1"/>
          </p:nvPr>
        </p:nvSpPr>
        <p:spPr>
          <a:xfrm>
            <a:off x="838200" y="1825625"/>
            <a:ext cx="4798824" cy="4831877"/>
          </a:xfrm>
        </p:spPr>
        <p:txBody>
          <a:bodyPr vert="horz" lIns="91440" tIns="45720" rIns="91440" bIns="45720" rtlCol="0" anchor="t">
            <a:normAutofit/>
          </a:bodyPr>
          <a:lstStyle/>
          <a:p>
            <a:r>
              <a:rPr lang="en-US" sz="2800">
                <a:cs typeface="Calibri"/>
              </a:rPr>
              <a:t>Sequences of tokens</a:t>
            </a:r>
            <a:endParaRPr lang="en-US" sz="2800"/>
          </a:p>
          <a:p>
            <a:r>
              <a:rPr lang="en-US" sz="2800">
                <a:cs typeface="Calibri"/>
              </a:rPr>
              <a:t>Next token prediction based on a past context window</a:t>
            </a:r>
            <a:endParaRPr lang="en-US" sz="2800">
              <a:ea typeface="Calibri"/>
              <a:cs typeface="Calibri"/>
            </a:endParaRPr>
          </a:p>
          <a:p>
            <a:endParaRPr lang="en-US" sz="2800">
              <a:ea typeface="Calibri"/>
              <a:cs typeface="Calibri"/>
            </a:endParaRPr>
          </a:p>
          <a:p>
            <a:endParaRPr lang="en-US" sz="2800">
              <a:ea typeface="Calibri"/>
              <a:cs typeface="Calibri"/>
            </a:endParaRPr>
          </a:p>
          <a:p>
            <a:endParaRPr lang="en-US" sz="2800">
              <a:ea typeface="Calibri"/>
              <a:cs typeface="Calibri"/>
            </a:endParaRPr>
          </a:p>
          <a:p>
            <a:r>
              <a:rPr lang="en-US" sz="2800">
                <a:cs typeface="Calibri"/>
              </a:rPr>
              <a:t>Line graph</a:t>
            </a:r>
            <a:endParaRPr lang="en-US" sz="2800">
              <a:ea typeface="Calibri"/>
              <a:cs typeface="Calibri"/>
            </a:endParaRPr>
          </a:p>
        </p:txBody>
      </p:sp>
      <p:sp>
        <p:nvSpPr>
          <p:cNvPr id="4" name="Slide Number Placeholder 3">
            <a:extLst>
              <a:ext uri="{FF2B5EF4-FFF2-40B4-BE49-F238E27FC236}">
                <a16:creationId xmlns:a16="http://schemas.microsoft.com/office/drawing/2014/main" id="{A90769C6-A627-9AAF-F2D1-B179C1704C54}"/>
              </a:ext>
            </a:extLst>
          </p:cNvPr>
          <p:cNvSpPr>
            <a:spLocks noGrp="1"/>
          </p:cNvSpPr>
          <p:nvPr>
            <p:ph type="sldNum" sz="quarter" idx="12"/>
          </p:nvPr>
        </p:nvSpPr>
        <p:spPr/>
        <p:txBody>
          <a:bodyPr/>
          <a:lstStyle/>
          <a:p>
            <a:fld id="{48F63A3B-78C7-47BE-AE5E-E10140E04643}" type="slidenum">
              <a:rPr lang="en-US" dirty="0"/>
              <a:t>10</a:t>
            </a:fld>
            <a:endParaRPr lang="en-US"/>
          </a:p>
        </p:txBody>
      </p:sp>
      <p:sp>
        <p:nvSpPr>
          <p:cNvPr id="8" name="Footer Placeholder 5">
            <a:extLst>
              <a:ext uri="{FF2B5EF4-FFF2-40B4-BE49-F238E27FC236}">
                <a16:creationId xmlns:a16="http://schemas.microsoft.com/office/drawing/2014/main" id="{DD081295-00E6-09EB-F729-17C6A4E037D0}"/>
              </a:ext>
            </a:extLst>
          </p:cNvPr>
          <p:cNvSpPr>
            <a:spLocks noGrp="1"/>
          </p:cNvSpPr>
          <p:nvPr/>
        </p:nvSpPr>
        <p:spPr>
          <a:xfrm>
            <a:off x="489528" y="6356350"/>
            <a:ext cx="11144596"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Aft>
                <a:spcPts val="600"/>
              </a:spcAft>
            </a:pPr>
            <a:r>
              <a:rPr lang="en-US" kern="1200">
                <a:latin typeface="+mn-lt"/>
                <a:ea typeface="+mn-ea"/>
                <a:cs typeface="+mn-cs"/>
              </a:rPr>
              <a:t>Image from https://towardsdatascience.com/understanding-graph-convolutional-networks-for-node-classification-a2bfdb7aba7b</a:t>
            </a:r>
            <a:endParaRPr lang="en-US"/>
          </a:p>
          <a:p>
            <a:pPr algn="l">
              <a:lnSpc>
                <a:spcPct val="90000"/>
              </a:lnSpc>
              <a:spcAft>
                <a:spcPts val="600"/>
              </a:spcAft>
            </a:pPr>
            <a:endParaRPr lang="en-US" kern="1200">
              <a:latin typeface="+mn-lt"/>
            </a:endParaRPr>
          </a:p>
        </p:txBody>
      </p:sp>
      <p:pic>
        <p:nvPicPr>
          <p:cNvPr id="5" name="Picture 4" descr="A diagram of a product attention and multi-health&#10;&#10;Description automatically generated">
            <a:extLst>
              <a:ext uri="{FF2B5EF4-FFF2-40B4-BE49-F238E27FC236}">
                <a16:creationId xmlns:a16="http://schemas.microsoft.com/office/drawing/2014/main" id="{A40DA606-FA5D-1A88-7E59-07B84F1F1E4E}"/>
              </a:ext>
            </a:extLst>
          </p:cNvPr>
          <p:cNvPicPr>
            <a:picLocks noChangeAspect="1"/>
          </p:cNvPicPr>
          <p:nvPr/>
        </p:nvPicPr>
        <p:blipFill>
          <a:blip r:embed="rId2"/>
          <a:stretch>
            <a:fillRect/>
          </a:stretch>
        </p:blipFill>
        <p:spPr>
          <a:xfrm>
            <a:off x="5935880" y="764791"/>
            <a:ext cx="5185653" cy="2845349"/>
          </a:xfrm>
          <a:prstGeom prst="rect">
            <a:avLst/>
          </a:prstGeom>
        </p:spPr>
      </p:pic>
      <p:pic>
        <p:nvPicPr>
          <p:cNvPr id="9" name="Picture 8" descr="A close up of a logo&#10;&#10;Description automatically generated">
            <a:extLst>
              <a:ext uri="{FF2B5EF4-FFF2-40B4-BE49-F238E27FC236}">
                <a16:creationId xmlns:a16="http://schemas.microsoft.com/office/drawing/2014/main" id="{28FCA669-AA1F-AE31-BB52-4293CD4DD630}"/>
              </a:ext>
            </a:extLst>
          </p:cNvPr>
          <p:cNvPicPr>
            <a:picLocks noChangeAspect="1"/>
          </p:cNvPicPr>
          <p:nvPr/>
        </p:nvPicPr>
        <p:blipFill>
          <a:blip r:embed="rId3"/>
          <a:stretch>
            <a:fillRect/>
          </a:stretch>
        </p:blipFill>
        <p:spPr>
          <a:xfrm>
            <a:off x="1826172" y="3870709"/>
            <a:ext cx="8539656" cy="662481"/>
          </a:xfrm>
          <a:prstGeom prst="rect">
            <a:avLst/>
          </a:prstGeom>
        </p:spPr>
      </p:pic>
    </p:spTree>
    <p:extLst>
      <p:ext uri="{BB962C8B-B14F-4D97-AF65-F5344CB8AC3E}">
        <p14:creationId xmlns:p14="http://schemas.microsoft.com/office/powerpoint/2010/main" val="42095821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D39C-BDCC-01F9-61F3-3D65195D838A}"/>
              </a:ext>
            </a:extLst>
          </p:cNvPr>
          <p:cNvSpPr>
            <a:spLocks noGrp="1"/>
          </p:cNvSpPr>
          <p:nvPr>
            <p:ph type="title"/>
          </p:nvPr>
        </p:nvSpPr>
        <p:spPr/>
        <p:txBody>
          <a:bodyPr/>
          <a:lstStyle/>
          <a:p>
            <a:r>
              <a:rPr lang="en-US" dirty="0">
                <a:cs typeface="Calibri Light"/>
              </a:rPr>
              <a:t>How to Enhance Expressivity?</a:t>
            </a:r>
            <a:endParaRPr lang="en-US" dirty="0"/>
          </a:p>
        </p:txBody>
      </p:sp>
      <p:sp>
        <p:nvSpPr>
          <p:cNvPr id="3" name="Content Placeholder 2">
            <a:extLst>
              <a:ext uri="{FF2B5EF4-FFF2-40B4-BE49-F238E27FC236}">
                <a16:creationId xmlns:a16="http://schemas.microsoft.com/office/drawing/2014/main" id="{58436B04-E1AB-7488-F2BB-35E843F9E31B}"/>
              </a:ext>
            </a:extLst>
          </p:cNvPr>
          <p:cNvSpPr>
            <a:spLocks noGrp="1"/>
          </p:cNvSpPr>
          <p:nvPr>
            <p:ph idx="1"/>
          </p:nvPr>
        </p:nvSpPr>
        <p:spPr/>
        <p:txBody>
          <a:bodyPr vert="horz" lIns="91440" tIns="45720" rIns="91440" bIns="45720" rtlCol="0" anchor="t">
            <a:normAutofit/>
          </a:bodyPr>
          <a:lstStyle/>
          <a:p>
            <a:r>
              <a:rPr lang="en-US" sz="2800" dirty="0">
                <a:ea typeface="+mn-lt"/>
                <a:cs typeface="+mn-lt"/>
              </a:rPr>
              <a:t>Standard GNNs limited by 1-WL graph isomorphism test</a:t>
            </a:r>
            <a:endParaRPr lang="en-US" sz="2800" dirty="0">
              <a:cs typeface="Calibri"/>
            </a:endParaRPr>
          </a:p>
          <a:p>
            <a:r>
              <a:rPr lang="en-US" sz="2800" dirty="0">
                <a:ea typeface="+mn-lt"/>
                <a:cs typeface="+mn-lt"/>
              </a:rPr>
              <a:t>Ways to improve GNN expressivity</a:t>
            </a:r>
          </a:p>
          <a:p>
            <a:pPr lvl="1"/>
            <a:r>
              <a:rPr lang="en-US" sz="2400" dirty="0">
                <a:ea typeface="+mn-lt"/>
                <a:cs typeface="+mn-lt"/>
              </a:rPr>
              <a:t>Add features</a:t>
            </a:r>
            <a:endParaRPr lang="en-US" sz="2400" dirty="0">
              <a:ea typeface="Calibri"/>
              <a:cs typeface="Calibri" panose="020F0502020204030204"/>
            </a:endParaRPr>
          </a:p>
          <a:p>
            <a:pPr lvl="1"/>
            <a:r>
              <a:rPr lang="en-US" sz="2400" dirty="0">
                <a:ea typeface="+mn-lt"/>
                <a:cs typeface="+mn-lt"/>
              </a:rPr>
              <a:t>Modulate message-passing </a:t>
            </a:r>
            <a:endParaRPr lang="en-US" sz="2400" dirty="0">
              <a:ea typeface="Calibri"/>
              <a:cs typeface="Calibri" panose="020F0502020204030204"/>
            </a:endParaRPr>
          </a:p>
          <a:p>
            <a:pPr lvl="1"/>
            <a:r>
              <a:rPr lang="en-US" sz="2400" b="1" dirty="0">
                <a:solidFill>
                  <a:schemeClr val="accent6">
                    <a:lumMod val="75000"/>
                  </a:schemeClr>
                </a:solidFill>
                <a:ea typeface="+mn-lt"/>
                <a:cs typeface="+mn-lt"/>
              </a:rPr>
              <a:t>Modify underlying graph </a:t>
            </a:r>
            <a:endParaRPr lang="en-US" sz="2400" b="1" dirty="0">
              <a:solidFill>
                <a:schemeClr val="accent6">
                  <a:lumMod val="75000"/>
                </a:schemeClr>
              </a:solidFill>
              <a:ea typeface="Calibri"/>
              <a:cs typeface="Calibri" panose="020F0502020204030204"/>
            </a:endParaRPr>
          </a:p>
        </p:txBody>
      </p:sp>
      <p:sp>
        <p:nvSpPr>
          <p:cNvPr id="4" name="Slide Number Placeholder 3">
            <a:extLst>
              <a:ext uri="{FF2B5EF4-FFF2-40B4-BE49-F238E27FC236}">
                <a16:creationId xmlns:a16="http://schemas.microsoft.com/office/drawing/2014/main" id="{03FC1FAE-FC68-2AB5-D8B1-B30260A0F529}"/>
              </a:ext>
            </a:extLst>
          </p:cNvPr>
          <p:cNvSpPr>
            <a:spLocks noGrp="1"/>
          </p:cNvSpPr>
          <p:nvPr>
            <p:ph type="sldNum" sz="quarter" idx="12"/>
          </p:nvPr>
        </p:nvSpPr>
        <p:spPr/>
        <p:txBody>
          <a:bodyPr/>
          <a:lstStyle/>
          <a:p>
            <a:fld id="{48F63A3B-78C7-47BE-AE5E-E10140E04643}" type="slidenum">
              <a:rPr lang="en-US" dirty="0"/>
              <a:t>100</a:t>
            </a:fld>
            <a:endParaRPr lang="en-US"/>
          </a:p>
        </p:txBody>
      </p:sp>
    </p:spTree>
    <p:extLst>
      <p:ext uri="{BB962C8B-B14F-4D97-AF65-F5344CB8AC3E}">
        <p14:creationId xmlns:p14="http://schemas.microsoft.com/office/powerpoint/2010/main" val="3465729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1BD0-DD06-82B0-4F45-AB33B10373E6}"/>
              </a:ext>
            </a:extLst>
          </p:cNvPr>
          <p:cNvSpPr>
            <a:spLocks noGrp="1"/>
          </p:cNvSpPr>
          <p:nvPr>
            <p:ph type="title"/>
          </p:nvPr>
        </p:nvSpPr>
        <p:spPr/>
        <p:txBody>
          <a:bodyPr/>
          <a:lstStyle/>
          <a:p>
            <a:r>
              <a:rPr lang="en-US">
                <a:cs typeface="Calibri Light"/>
              </a:rPr>
              <a:t>Modify Underlying Graph</a:t>
            </a:r>
            <a:endParaRPr lang="en-US"/>
          </a:p>
        </p:txBody>
      </p:sp>
      <p:sp>
        <p:nvSpPr>
          <p:cNvPr id="3" name="Content Placeholder 2">
            <a:extLst>
              <a:ext uri="{FF2B5EF4-FFF2-40B4-BE49-F238E27FC236}">
                <a16:creationId xmlns:a16="http://schemas.microsoft.com/office/drawing/2014/main" id="{9001590E-8F53-10AB-0BD2-45CC84A7B45C}"/>
              </a:ext>
            </a:extLst>
          </p:cNvPr>
          <p:cNvSpPr>
            <a:spLocks noGrp="1"/>
          </p:cNvSpPr>
          <p:nvPr>
            <p:ph idx="1"/>
          </p:nvPr>
        </p:nvSpPr>
        <p:spPr/>
        <p:txBody>
          <a:bodyPr vert="horz" lIns="91440" tIns="45720" rIns="91440" bIns="45720" rtlCol="0" anchor="t">
            <a:normAutofit/>
          </a:bodyPr>
          <a:lstStyle/>
          <a:p>
            <a:r>
              <a:rPr lang="en-US" sz="2800" dirty="0">
                <a:ea typeface="Calibri"/>
                <a:cs typeface="Calibri"/>
              </a:rPr>
              <a:t>Use a computation graph that is different from the input graph</a:t>
            </a:r>
          </a:p>
          <a:p>
            <a:pPr lvl="1">
              <a:buFont typeface="Courier New" panose="020B0604020202020204" pitchFamily="34" charset="0"/>
              <a:buChar char="o"/>
            </a:pPr>
            <a:r>
              <a:rPr lang="en-US" sz="2400" dirty="0">
                <a:ea typeface="Calibri"/>
                <a:cs typeface="Calibri"/>
              </a:rPr>
              <a:t>Can add/remove edges or nodes to the input graph</a:t>
            </a:r>
          </a:p>
          <a:p>
            <a:pPr lvl="1">
              <a:buFont typeface="Courier New" panose="020B0604020202020204" pitchFamily="34" charset="0"/>
              <a:buChar char="o"/>
            </a:pPr>
            <a:r>
              <a:rPr lang="en-US" sz="2400" dirty="0">
                <a:ea typeface="Calibri"/>
                <a:cs typeface="Calibri"/>
              </a:rPr>
              <a:t>Can be an altogether different graph</a:t>
            </a:r>
          </a:p>
          <a:p>
            <a:r>
              <a:rPr lang="en-US" sz="2800" dirty="0">
                <a:ea typeface="Calibri"/>
                <a:cs typeface="Calibri"/>
              </a:rPr>
              <a:t>Can be useful for datasets/tasks where the given input graph is noisy</a:t>
            </a:r>
          </a:p>
          <a:p>
            <a:r>
              <a:rPr lang="en-US" sz="2800" b="1" u="sng" dirty="0">
                <a:ea typeface="Calibri"/>
                <a:cs typeface="Calibri"/>
              </a:rPr>
              <a:t>Challenge</a:t>
            </a:r>
            <a:r>
              <a:rPr lang="en-US" sz="2800" dirty="0">
                <a:ea typeface="Calibri"/>
                <a:cs typeface="Calibri"/>
              </a:rPr>
              <a:t>: Allow less restrictive computation while still maintaining the inductive bias of the input graph structure</a:t>
            </a:r>
          </a:p>
        </p:txBody>
      </p:sp>
      <p:sp>
        <p:nvSpPr>
          <p:cNvPr id="4" name="Slide Number Placeholder 3">
            <a:extLst>
              <a:ext uri="{FF2B5EF4-FFF2-40B4-BE49-F238E27FC236}">
                <a16:creationId xmlns:a16="http://schemas.microsoft.com/office/drawing/2014/main" id="{898D9833-3A93-12BC-5658-83E0206A8CCA}"/>
              </a:ext>
            </a:extLst>
          </p:cNvPr>
          <p:cNvSpPr>
            <a:spLocks noGrp="1"/>
          </p:cNvSpPr>
          <p:nvPr>
            <p:ph type="sldNum" sz="quarter" idx="12"/>
          </p:nvPr>
        </p:nvSpPr>
        <p:spPr/>
        <p:txBody>
          <a:bodyPr/>
          <a:lstStyle/>
          <a:p>
            <a:fld id="{48F63A3B-78C7-47BE-AE5E-E10140E04643}" type="slidenum">
              <a:rPr lang="en-US" dirty="0"/>
              <a:t>101</a:t>
            </a:fld>
            <a:endParaRPr lang="en-US"/>
          </a:p>
        </p:txBody>
      </p:sp>
    </p:spTree>
    <p:extLst>
      <p:ext uri="{BB962C8B-B14F-4D97-AF65-F5344CB8AC3E}">
        <p14:creationId xmlns:p14="http://schemas.microsoft.com/office/powerpoint/2010/main" val="7017134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8AF4-1806-D542-BF5E-390DD2531C61}"/>
              </a:ext>
            </a:extLst>
          </p:cNvPr>
          <p:cNvSpPr>
            <a:spLocks noGrp="1"/>
          </p:cNvSpPr>
          <p:nvPr>
            <p:ph type="title"/>
          </p:nvPr>
        </p:nvSpPr>
        <p:spPr/>
        <p:txBody>
          <a:bodyPr/>
          <a:lstStyle/>
          <a:p>
            <a:r>
              <a:rPr lang="en-US">
                <a:cs typeface="Calibri Light"/>
              </a:rPr>
              <a:t>Higher Order GNNs</a:t>
            </a:r>
            <a:endParaRPr lang="en-US"/>
          </a:p>
        </p:txBody>
      </p:sp>
      <p:sp>
        <p:nvSpPr>
          <p:cNvPr id="6" name="Content Placeholder 5">
            <a:extLst>
              <a:ext uri="{FF2B5EF4-FFF2-40B4-BE49-F238E27FC236}">
                <a16:creationId xmlns:a16="http://schemas.microsoft.com/office/drawing/2014/main" id="{7B6CFC73-3DA5-1988-EB3D-9DFD0D3E38FF}"/>
              </a:ext>
            </a:extLst>
          </p:cNvPr>
          <p:cNvSpPr>
            <a:spLocks noGrp="1"/>
          </p:cNvSpPr>
          <p:nvPr>
            <p:ph idx="1"/>
          </p:nvPr>
        </p:nvSpPr>
        <p:spPr>
          <a:xfrm>
            <a:off x="838200" y="1825625"/>
            <a:ext cx="10515600" cy="1356657"/>
          </a:xfrm>
        </p:spPr>
        <p:txBody>
          <a:bodyPr vert="horz" lIns="91440" tIns="45720" rIns="91440" bIns="45720" rtlCol="0" anchor="t">
            <a:normAutofit/>
          </a:bodyPr>
          <a:lstStyle/>
          <a:p>
            <a:r>
              <a:rPr lang="en-US" sz="2400">
                <a:cs typeface="Calibri"/>
              </a:rPr>
              <a:t>Recall the WL test of order k, i.e., k-WL</a:t>
            </a:r>
          </a:p>
          <a:p>
            <a:r>
              <a:rPr lang="en-US" sz="2400">
                <a:ea typeface="Calibri"/>
                <a:cs typeface="Calibri"/>
              </a:rPr>
              <a:t>Hierarchy in expressivity/distinguishing power</a:t>
            </a:r>
          </a:p>
        </p:txBody>
      </p:sp>
      <p:sp>
        <p:nvSpPr>
          <p:cNvPr id="4" name="Slide Number Placeholder 3">
            <a:extLst>
              <a:ext uri="{FF2B5EF4-FFF2-40B4-BE49-F238E27FC236}">
                <a16:creationId xmlns:a16="http://schemas.microsoft.com/office/drawing/2014/main" id="{90659523-B1E9-BD2C-2239-911A4B822ECB}"/>
              </a:ext>
            </a:extLst>
          </p:cNvPr>
          <p:cNvSpPr>
            <a:spLocks noGrp="1"/>
          </p:cNvSpPr>
          <p:nvPr>
            <p:ph type="sldNum" sz="quarter" idx="12"/>
          </p:nvPr>
        </p:nvSpPr>
        <p:spPr/>
        <p:txBody>
          <a:bodyPr/>
          <a:lstStyle/>
          <a:p>
            <a:fld id="{48F63A3B-78C7-47BE-AE5E-E10140E04643}" type="slidenum">
              <a:rPr lang="en-US" dirty="0"/>
              <a:t>102</a:t>
            </a:fld>
            <a:endParaRPr lang="en-US"/>
          </a:p>
        </p:txBody>
      </p:sp>
      <p:pic>
        <p:nvPicPr>
          <p:cNvPr id="7" name="Picture 6" descr="A white background with black text&#10;&#10;Description automatically generated">
            <a:extLst>
              <a:ext uri="{FF2B5EF4-FFF2-40B4-BE49-F238E27FC236}">
                <a16:creationId xmlns:a16="http://schemas.microsoft.com/office/drawing/2014/main" id="{2080A61E-5201-0AAC-7D51-2E78AAABA8BD}"/>
              </a:ext>
            </a:extLst>
          </p:cNvPr>
          <p:cNvPicPr>
            <a:picLocks noChangeAspect="1"/>
          </p:cNvPicPr>
          <p:nvPr/>
        </p:nvPicPr>
        <p:blipFill>
          <a:blip r:embed="rId2"/>
          <a:stretch>
            <a:fillRect/>
          </a:stretch>
        </p:blipFill>
        <p:spPr>
          <a:xfrm>
            <a:off x="7130439" y="669681"/>
            <a:ext cx="4523439" cy="2757799"/>
          </a:xfrm>
          <a:prstGeom prst="rect">
            <a:avLst/>
          </a:prstGeom>
        </p:spPr>
      </p:pic>
      <p:sp>
        <p:nvSpPr>
          <p:cNvPr id="3" name="TextBox 2">
            <a:extLst>
              <a:ext uri="{FF2B5EF4-FFF2-40B4-BE49-F238E27FC236}">
                <a16:creationId xmlns:a16="http://schemas.microsoft.com/office/drawing/2014/main" id="{B017571B-C022-AF54-1D48-511DF7EF8108}"/>
              </a:ext>
            </a:extLst>
          </p:cNvPr>
          <p:cNvSpPr txBox="1"/>
          <p:nvPr/>
        </p:nvSpPr>
        <p:spPr>
          <a:xfrm>
            <a:off x="3289348" y="3810038"/>
            <a:ext cx="56152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Calibri"/>
                <a:cs typeface="Calibri"/>
              </a:rPr>
              <a:t>1-WL = 2-WL &lt; 3-WL &lt; 4-WL &lt; ...</a:t>
            </a:r>
          </a:p>
        </p:txBody>
      </p:sp>
      <p:sp>
        <p:nvSpPr>
          <p:cNvPr id="8" name="Content Placeholder 5">
            <a:extLst>
              <a:ext uri="{FF2B5EF4-FFF2-40B4-BE49-F238E27FC236}">
                <a16:creationId xmlns:a16="http://schemas.microsoft.com/office/drawing/2014/main" id="{3BFF374D-4D55-D6D8-209D-8859EB3570B6}"/>
              </a:ext>
            </a:extLst>
          </p:cNvPr>
          <p:cNvSpPr txBox="1">
            <a:spLocks/>
          </p:cNvSpPr>
          <p:nvPr/>
        </p:nvSpPr>
        <p:spPr>
          <a:xfrm>
            <a:off x="837324" y="4658688"/>
            <a:ext cx="10515600" cy="13566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Calibri"/>
              </a:rPr>
              <a:t>Build GNN architectures that mimic k-WL</a:t>
            </a:r>
            <a:endParaRPr lang="en-US"/>
          </a:p>
          <a:p>
            <a:r>
              <a:rPr lang="en-US" sz="2400">
                <a:cs typeface="Calibri"/>
              </a:rPr>
              <a:t>Hierarchy</a:t>
            </a:r>
            <a:r>
              <a:rPr lang="en-US" sz="2400">
                <a:ea typeface="Calibri"/>
                <a:cs typeface="Calibri"/>
              </a:rPr>
              <a:t> in expressivity/distinguishing power</a:t>
            </a:r>
          </a:p>
        </p:txBody>
      </p:sp>
    </p:spTree>
    <p:extLst>
      <p:ext uri="{BB962C8B-B14F-4D97-AF65-F5344CB8AC3E}">
        <p14:creationId xmlns:p14="http://schemas.microsoft.com/office/powerpoint/2010/main" val="23559717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F822-A635-A63D-C4DA-2CA40C79E43C}"/>
              </a:ext>
            </a:extLst>
          </p:cNvPr>
          <p:cNvSpPr>
            <a:spLocks noGrp="1"/>
          </p:cNvSpPr>
          <p:nvPr>
            <p:ph type="title"/>
          </p:nvPr>
        </p:nvSpPr>
        <p:spPr/>
        <p:txBody>
          <a:bodyPr>
            <a:normAutofit fontScale="90000"/>
          </a:bodyPr>
          <a:lstStyle/>
          <a:p>
            <a:r>
              <a:rPr lang="en-US">
                <a:ea typeface="Calibri Light"/>
                <a:cs typeface="Calibri Light"/>
              </a:rPr>
              <a:t>Higher Order GNNs</a:t>
            </a:r>
            <a:br>
              <a:rPr lang="en-US">
                <a:ea typeface="Calibri Light"/>
                <a:cs typeface="Calibri Light"/>
              </a:rPr>
            </a:br>
            <a:r>
              <a:rPr lang="en-US" sz="2000">
                <a:ea typeface="Calibri Light"/>
                <a:cs typeface="Calibri Light"/>
              </a:rPr>
              <a:t>[Morris et al., 2019]</a:t>
            </a:r>
          </a:p>
        </p:txBody>
      </p:sp>
      <p:sp>
        <p:nvSpPr>
          <p:cNvPr id="3" name="Content Placeholder 2">
            <a:extLst>
              <a:ext uri="{FF2B5EF4-FFF2-40B4-BE49-F238E27FC236}">
                <a16:creationId xmlns:a16="http://schemas.microsoft.com/office/drawing/2014/main" id="{01D1DF3D-689C-2CC0-8571-5CF26E5B938F}"/>
              </a:ext>
            </a:extLst>
          </p:cNvPr>
          <p:cNvSpPr>
            <a:spLocks noGrp="1"/>
          </p:cNvSpPr>
          <p:nvPr>
            <p:ph idx="1"/>
          </p:nvPr>
        </p:nvSpPr>
        <p:spPr>
          <a:xfrm>
            <a:off x="838200" y="1825625"/>
            <a:ext cx="10515600" cy="1582738"/>
          </a:xfrm>
        </p:spPr>
        <p:txBody>
          <a:bodyPr vert="horz" lIns="91440" tIns="45720" rIns="91440" bIns="45720" rtlCol="0" anchor="t">
            <a:normAutofit/>
          </a:bodyPr>
          <a:lstStyle/>
          <a:p>
            <a:r>
              <a:rPr lang="en-US" sz="2400">
                <a:ea typeface="Calibri"/>
                <a:cs typeface="Calibri"/>
              </a:rPr>
              <a:t>Input graph G = (V, E)</a:t>
            </a:r>
          </a:p>
          <a:p>
            <a:r>
              <a:rPr lang="en-US" sz="2400">
                <a:ea typeface="Calibri"/>
                <a:cs typeface="Calibri"/>
              </a:rPr>
              <a:t>[V(G)]</a:t>
            </a:r>
            <a:r>
              <a:rPr lang="en-US" sz="2400" baseline="30000">
                <a:ea typeface="Calibri"/>
                <a:cs typeface="Calibri"/>
              </a:rPr>
              <a:t>k</a:t>
            </a:r>
            <a:r>
              <a:rPr lang="en-US" sz="2400">
                <a:ea typeface="Calibri"/>
                <a:cs typeface="Calibri"/>
              </a:rPr>
              <a:t> = set of k-element subsets of V</a:t>
            </a:r>
          </a:p>
          <a:p>
            <a:r>
              <a:rPr lang="en-US" sz="2400">
                <a:ea typeface="Calibri"/>
                <a:cs typeface="Calibri"/>
              </a:rPr>
              <a:t>Neighborhoods on [V(G)]</a:t>
            </a:r>
            <a:r>
              <a:rPr lang="en-US" sz="2400" baseline="30000">
                <a:ea typeface="Calibri"/>
                <a:cs typeface="Calibri"/>
              </a:rPr>
              <a:t>k</a:t>
            </a:r>
            <a:r>
              <a:rPr lang="en-US" sz="2400">
                <a:ea typeface="Calibri"/>
                <a:cs typeface="Calibri"/>
              </a:rPr>
              <a:t>:</a:t>
            </a:r>
          </a:p>
        </p:txBody>
      </p:sp>
      <p:sp>
        <p:nvSpPr>
          <p:cNvPr id="4" name="Slide Number Placeholder 3">
            <a:extLst>
              <a:ext uri="{FF2B5EF4-FFF2-40B4-BE49-F238E27FC236}">
                <a16:creationId xmlns:a16="http://schemas.microsoft.com/office/drawing/2014/main" id="{A15ECC4C-C568-E8EA-813C-1AB2044288C0}"/>
              </a:ext>
            </a:extLst>
          </p:cNvPr>
          <p:cNvSpPr>
            <a:spLocks noGrp="1"/>
          </p:cNvSpPr>
          <p:nvPr>
            <p:ph type="sldNum" sz="quarter" idx="12"/>
          </p:nvPr>
        </p:nvSpPr>
        <p:spPr/>
        <p:txBody>
          <a:bodyPr/>
          <a:lstStyle/>
          <a:p>
            <a:fld id="{48F63A3B-78C7-47BE-AE5E-E10140E04643}" type="slidenum">
              <a:rPr lang="en-US" dirty="0"/>
              <a:t>103</a:t>
            </a:fld>
            <a:endParaRPr lang="en-US"/>
          </a:p>
        </p:txBody>
      </p:sp>
      <p:pic>
        <p:nvPicPr>
          <p:cNvPr id="5" name="Picture 4">
            <a:extLst>
              <a:ext uri="{FF2B5EF4-FFF2-40B4-BE49-F238E27FC236}">
                <a16:creationId xmlns:a16="http://schemas.microsoft.com/office/drawing/2014/main" id="{D3001C7B-C45B-C6EF-0706-7B9265C917C2}"/>
              </a:ext>
            </a:extLst>
          </p:cNvPr>
          <p:cNvPicPr>
            <a:picLocks noChangeAspect="1"/>
          </p:cNvPicPr>
          <p:nvPr/>
        </p:nvPicPr>
        <p:blipFill>
          <a:blip r:embed="rId2"/>
          <a:stretch>
            <a:fillRect/>
          </a:stretch>
        </p:blipFill>
        <p:spPr>
          <a:xfrm>
            <a:off x="3357882" y="3293970"/>
            <a:ext cx="5471155" cy="371659"/>
          </a:xfrm>
          <a:prstGeom prst="rect">
            <a:avLst/>
          </a:prstGeom>
        </p:spPr>
      </p:pic>
      <p:sp>
        <p:nvSpPr>
          <p:cNvPr id="8" name="Content Placeholder 2">
            <a:extLst>
              <a:ext uri="{FF2B5EF4-FFF2-40B4-BE49-F238E27FC236}">
                <a16:creationId xmlns:a16="http://schemas.microsoft.com/office/drawing/2014/main" id="{D345BAF3-A5DC-817F-B316-4DDDBA22D5A2}"/>
              </a:ext>
            </a:extLst>
          </p:cNvPr>
          <p:cNvSpPr txBox="1">
            <a:spLocks/>
          </p:cNvSpPr>
          <p:nvPr/>
        </p:nvSpPr>
        <p:spPr>
          <a:xfrm>
            <a:off x="838200" y="3975866"/>
            <a:ext cx="10515600" cy="15827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a:ea typeface="Calibri"/>
                <a:cs typeface="Calibri"/>
              </a:rPr>
              <a:t>Local </a:t>
            </a:r>
            <a:r>
              <a:rPr lang="en-US" sz="2400">
                <a:ea typeface="Calibri"/>
                <a:cs typeface="Calibri"/>
              </a:rPr>
              <a:t>neighborhoods:</a:t>
            </a:r>
          </a:p>
        </p:txBody>
      </p:sp>
      <p:pic>
        <p:nvPicPr>
          <p:cNvPr id="9" name="Picture 8">
            <a:extLst>
              <a:ext uri="{FF2B5EF4-FFF2-40B4-BE49-F238E27FC236}">
                <a16:creationId xmlns:a16="http://schemas.microsoft.com/office/drawing/2014/main" id="{98EB56FB-17A4-91ED-4DB9-2199C572EAAD}"/>
              </a:ext>
            </a:extLst>
          </p:cNvPr>
          <p:cNvPicPr>
            <a:picLocks noChangeAspect="1"/>
          </p:cNvPicPr>
          <p:nvPr/>
        </p:nvPicPr>
        <p:blipFill>
          <a:blip r:embed="rId3"/>
          <a:stretch>
            <a:fillRect/>
          </a:stretch>
        </p:blipFill>
        <p:spPr>
          <a:xfrm>
            <a:off x="1220952" y="4589948"/>
            <a:ext cx="9758854" cy="340726"/>
          </a:xfrm>
          <a:prstGeom prst="rect">
            <a:avLst/>
          </a:prstGeom>
        </p:spPr>
      </p:pic>
    </p:spTree>
    <p:extLst>
      <p:ext uri="{BB962C8B-B14F-4D97-AF65-F5344CB8AC3E}">
        <p14:creationId xmlns:p14="http://schemas.microsoft.com/office/powerpoint/2010/main" val="7650670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F822-A635-A63D-C4DA-2CA40C79E43C}"/>
              </a:ext>
            </a:extLst>
          </p:cNvPr>
          <p:cNvSpPr>
            <a:spLocks noGrp="1"/>
          </p:cNvSpPr>
          <p:nvPr>
            <p:ph type="title"/>
          </p:nvPr>
        </p:nvSpPr>
        <p:spPr/>
        <p:txBody>
          <a:bodyPr>
            <a:normAutofit fontScale="90000"/>
          </a:bodyPr>
          <a:lstStyle/>
          <a:p>
            <a:r>
              <a:rPr lang="en-US">
                <a:ea typeface="Calibri Light"/>
                <a:cs typeface="Calibri Light"/>
              </a:rPr>
              <a:t>Higher Order GNNs</a:t>
            </a:r>
            <a:br>
              <a:rPr lang="en-US">
                <a:ea typeface="Calibri Light"/>
                <a:cs typeface="Calibri Light"/>
              </a:rPr>
            </a:br>
            <a:r>
              <a:rPr lang="en-US" sz="2000">
                <a:ea typeface="Calibri Light"/>
                <a:cs typeface="Calibri Light"/>
              </a:rPr>
              <a:t>[Morris et al., 2019]</a:t>
            </a:r>
          </a:p>
        </p:txBody>
      </p:sp>
      <p:sp>
        <p:nvSpPr>
          <p:cNvPr id="3" name="Content Placeholder 2">
            <a:extLst>
              <a:ext uri="{FF2B5EF4-FFF2-40B4-BE49-F238E27FC236}">
                <a16:creationId xmlns:a16="http://schemas.microsoft.com/office/drawing/2014/main" id="{01D1DF3D-689C-2CC0-8571-5CF26E5B938F}"/>
              </a:ext>
            </a:extLst>
          </p:cNvPr>
          <p:cNvSpPr>
            <a:spLocks noGrp="1"/>
          </p:cNvSpPr>
          <p:nvPr>
            <p:ph idx="1"/>
          </p:nvPr>
        </p:nvSpPr>
        <p:spPr>
          <a:xfrm>
            <a:off x="838200" y="1825625"/>
            <a:ext cx="10515600" cy="1582738"/>
          </a:xfrm>
        </p:spPr>
        <p:txBody>
          <a:bodyPr vert="horz" lIns="91440" tIns="45720" rIns="91440" bIns="45720" rtlCol="0" anchor="t">
            <a:normAutofit/>
          </a:bodyPr>
          <a:lstStyle/>
          <a:p>
            <a:r>
              <a:rPr lang="en-US" sz="2400">
                <a:ea typeface="Calibri"/>
                <a:cs typeface="Calibri"/>
              </a:rPr>
              <a:t>Input graph G = (V, E)</a:t>
            </a:r>
          </a:p>
          <a:p>
            <a:r>
              <a:rPr lang="en-US" sz="2400">
                <a:ea typeface="Calibri"/>
                <a:cs typeface="Calibri"/>
              </a:rPr>
              <a:t>[V(G)]</a:t>
            </a:r>
            <a:r>
              <a:rPr lang="en-US" sz="2400" baseline="30000">
                <a:ea typeface="Calibri"/>
                <a:cs typeface="Calibri"/>
              </a:rPr>
              <a:t>k</a:t>
            </a:r>
            <a:r>
              <a:rPr lang="en-US" sz="2400">
                <a:ea typeface="Calibri"/>
                <a:cs typeface="Calibri"/>
              </a:rPr>
              <a:t> = set of k-element subsets of V</a:t>
            </a:r>
          </a:p>
        </p:txBody>
      </p:sp>
      <p:sp>
        <p:nvSpPr>
          <p:cNvPr id="4" name="Slide Number Placeholder 3">
            <a:extLst>
              <a:ext uri="{FF2B5EF4-FFF2-40B4-BE49-F238E27FC236}">
                <a16:creationId xmlns:a16="http://schemas.microsoft.com/office/drawing/2014/main" id="{A15ECC4C-C568-E8EA-813C-1AB2044288C0}"/>
              </a:ext>
            </a:extLst>
          </p:cNvPr>
          <p:cNvSpPr>
            <a:spLocks noGrp="1"/>
          </p:cNvSpPr>
          <p:nvPr>
            <p:ph type="sldNum" sz="quarter" idx="12"/>
          </p:nvPr>
        </p:nvSpPr>
        <p:spPr/>
        <p:txBody>
          <a:bodyPr/>
          <a:lstStyle/>
          <a:p>
            <a:fld id="{48F63A3B-78C7-47BE-AE5E-E10140E04643}" type="slidenum">
              <a:rPr lang="en-US" dirty="0"/>
              <a:t>104</a:t>
            </a:fld>
            <a:endParaRPr lang="en-US"/>
          </a:p>
        </p:txBody>
      </p:sp>
      <p:pic>
        <p:nvPicPr>
          <p:cNvPr id="5" name="Picture 4">
            <a:extLst>
              <a:ext uri="{FF2B5EF4-FFF2-40B4-BE49-F238E27FC236}">
                <a16:creationId xmlns:a16="http://schemas.microsoft.com/office/drawing/2014/main" id="{D3001C7B-C45B-C6EF-0706-7B9265C917C2}"/>
              </a:ext>
            </a:extLst>
          </p:cNvPr>
          <p:cNvPicPr>
            <a:picLocks noChangeAspect="1"/>
          </p:cNvPicPr>
          <p:nvPr/>
        </p:nvPicPr>
        <p:blipFill>
          <a:blip r:embed="rId2"/>
          <a:stretch>
            <a:fillRect/>
          </a:stretch>
        </p:blipFill>
        <p:spPr>
          <a:xfrm>
            <a:off x="4023536" y="2882315"/>
            <a:ext cx="4148605" cy="284075"/>
          </a:xfrm>
          <a:prstGeom prst="rect">
            <a:avLst/>
          </a:prstGeom>
        </p:spPr>
      </p:pic>
      <p:sp>
        <p:nvSpPr>
          <p:cNvPr id="8" name="Content Placeholder 2">
            <a:extLst>
              <a:ext uri="{FF2B5EF4-FFF2-40B4-BE49-F238E27FC236}">
                <a16:creationId xmlns:a16="http://schemas.microsoft.com/office/drawing/2014/main" id="{D345BAF3-A5DC-817F-B316-4DDDBA22D5A2}"/>
              </a:ext>
            </a:extLst>
          </p:cNvPr>
          <p:cNvSpPr txBox="1">
            <a:spLocks/>
          </p:cNvSpPr>
          <p:nvPr/>
        </p:nvSpPr>
        <p:spPr>
          <a:xfrm>
            <a:off x="838200" y="3975866"/>
            <a:ext cx="10515600" cy="15827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ea typeface="Calibri"/>
                <a:cs typeface="Calibri"/>
              </a:rPr>
              <a:t>Aggregation and update rule:</a:t>
            </a:r>
          </a:p>
        </p:txBody>
      </p:sp>
      <p:pic>
        <p:nvPicPr>
          <p:cNvPr id="6" name="Picture 5">
            <a:extLst>
              <a:ext uri="{FF2B5EF4-FFF2-40B4-BE49-F238E27FC236}">
                <a16:creationId xmlns:a16="http://schemas.microsoft.com/office/drawing/2014/main" id="{75346DD0-0E15-42F4-3D27-FC759D6F7DF2}"/>
              </a:ext>
            </a:extLst>
          </p:cNvPr>
          <p:cNvPicPr>
            <a:picLocks noChangeAspect="1"/>
          </p:cNvPicPr>
          <p:nvPr/>
        </p:nvPicPr>
        <p:blipFill>
          <a:blip r:embed="rId3"/>
          <a:stretch>
            <a:fillRect/>
          </a:stretch>
        </p:blipFill>
        <p:spPr>
          <a:xfrm>
            <a:off x="2569779" y="4578260"/>
            <a:ext cx="7056819" cy="1077928"/>
          </a:xfrm>
          <a:prstGeom prst="rect">
            <a:avLst/>
          </a:prstGeom>
        </p:spPr>
      </p:pic>
      <p:pic>
        <p:nvPicPr>
          <p:cNvPr id="10" name="Picture 9">
            <a:extLst>
              <a:ext uri="{FF2B5EF4-FFF2-40B4-BE49-F238E27FC236}">
                <a16:creationId xmlns:a16="http://schemas.microsoft.com/office/drawing/2014/main" id="{6AFA46A2-9D67-00FA-B49C-0F8CF0869FEA}"/>
              </a:ext>
            </a:extLst>
          </p:cNvPr>
          <p:cNvPicPr>
            <a:picLocks noChangeAspect="1"/>
          </p:cNvPicPr>
          <p:nvPr/>
        </p:nvPicPr>
        <p:blipFill>
          <a:blip r:embed="rId4"/>
          <a:stretch>
            <a:fillRect/>
          </a:stretch>
        </p:blipFill>
        <p:spPr>
          <a:xfrm>
            <a:off x="2188780" y="3429430"/>
            <a:ext cx="7814441" cy="261900"/>
          </a:xfrm>
          <a:prstGeom prst="rect">
            <a:avLst/>
          </a:prstGeom>
        </p:spPr>
      </p:pic>
    </p:spTree>
    <p:extLst>
      <p:ext uri="{BB962C8B-B14F-4D97-AF65-F5344CB8AC3E}">
        <p14:creationId xmlns:p14="http://schemas.microsoft.com/office/powerpoint/2010/main" val="26145370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08D5F-8B7B-2905-CF2C-591B0C33EEB9}"/>
              </a:ext>
            </a:extLst>
          </p:cNvPr>
          <p:cNvSpPr>
            <a:spLocks noGrp="1"/>
          </p:cNvSpPr>
          <p:nvPr>
            <p:ph type="title"/>
          </p:nvPr>
        </p:nvSpPr>
        <p:spPr/>
        <p:txBody>
          <a:bodyPr/>
          <a:lstStyle/>
          <a:p>
            <a:r>
              <a:rPr lang="en-US">
                <a:ea typeface="Calibri Light"/>
                <a:cs typeface="Calibri Light"/>
              </a:rPr>
              <a:t>High Order Hierarchy</a:t>
            </a:r>
            <a:endParaRPr lang="en-US"/>
          </a:p>
        </p:txBody>
      </p:sp>
      <p:sp>
        <p:nvSpPr>
          <p:cNvPr id="3" name="Content Placeholder 2">
            <a:extLst>
              <a:ext uri="{FF2B5EF4-FFF2-40B4-BE49-F238E27FC236}">
                <a16:creationId xmlns:a16="http://schemas.microsoft.com/office/drawing/2014/main" id="{4323B8E1-FC85-BF61-63B3-17D1C0FF4CCC}"/>
              </a:ext>
            </a:extLst>
          </p:cNvPr>
          <p:cNvSpPr>
            <a:spLocks noGrp="1"/>
          </p:cNvSpPr>
          <p:nvPr>
            <p:ph idx="1"/>
          </p:nvPr>
        </p:nvSpPr>
        <p:spPr>
          <a:xfrm>
            <a:off x="838200" y="1571625"/>
            <a:ext cx="10515600" cy="1868270"/>
          </a:xfrm>
        </p:spPr>
        <p:txBody>
          <a:bodyPr vert="horz" lIns="91440" tIns="45720" rIns="91440" bIns="45720" rtlCol="0" anchor="t">
            <a:normAutofit/>
          </a:bodyPr>
          <a:lstStyle/>
          <a:p>
            <a:r>
              <a:rPr lang="en-US" sz="2000">
                <a:ea typeface="Calibri"/>
                <a:cs typeface="Calibri"/>
              </a:rPr>
              <a:t>Variety of high-order WL variants</a:t>
            </a:r>
          </a:p>
          <a:p>
            <a:r>
              <a:rPr lang="en-US" sz="2000">
                <a:ea typeface="Calibri"/>
                <a:cs typeface="Calibri"/>
              </a:rPr>
              <a:t>Various new GNN architectures that are as expressive as k-WL ([</a:t>
            </a:r>
            <a:r>
              <a:rPr lang="en-US" sz="2000">
                <a:ea typeface="+mn-lt"/>
                <a:cs typeface="+mn-lt"/>
              </a:rPr>
              <a:t>Azizian and </a:t>
            </a:r>
            <a:r>
              <a:rPr lang="en-US" sz="2000" err="1">
                <a:ea typeface="+mn-lt"/>
                <a:cs typeface="+mn-lt"/>
              </a:rPr>
              <a:t>Lelarge</a:t>
            </a:r>
            <a:r>
              <a:rPr lang="en-US" sz="2000">
                <a:ea typeface="+mn-lt"/>
                <a:cs typeface="+mn-lt"/>
              </a:rPr>
              <a:t>, 2020], [Geerts, 2020], [Maron et al., 2019])</a:t>
            </a:r>
          </a:p>
          <a:p>
            <a:r>
              <a:rPr lang="en-US" sz="2000">
                <a:ea typeface="Calibri"/>
                <a:cs typeface="Calibri"/>
              </a:rPr>
              <a:t>Sparse variants (e.g., </a:t>
            </a:r>
            <a:r>
              <a:rPr lang="en-US" sz="2000" err="1">
                <a:ea typeface="Calibri"/>
                <a:cs typeface="Calibri"/>
              </a:rPr>
              <a:t>SpeqNets</a:t>
            </a:r>
            <a:r>
              <a:rPr lang="en-US" sz="2000">
                <a:ea typeface="Calibri"/>
                <a:cs typeface="Calibri"/>
              </a:rPr>
              <a:t> [Morris et al., 2022])</a:t>
            </a:r>
          </a:p>
          <a:p>
            <a:r>
              <a:rPr lang="en-US" sz="2000">
                <a:ea typeface="Calibri"/>
                <a:cs typeface="Calibri"/>
              </a:rPr>
              <a:t>High-order GNNs still suffer from a O(</a:t>
            </a:r>
            <a:r>
              <a:rPr lang="en-US" sz="2000" i="1" err="1">
                <a:ea typeface="Calibri"/>
                <a:cs typeface="Calibri"/>
              </a:rPr>
              <a:t>n</a:t>
            </a:r>
            <a:r>
              <a:rPr lang="en-US" sz="2000" i="1" baseline="30000" err="1">
                <a:ea typeface="Calibri"/>
                <a:cs typeface="Calibri"/>
              </a:rPr>
              <a:t>k</a:t>
            </a:r>
            <a:r>
              <a:rPr lang="en-US" sz="2000">
                <a:ea typeface="Calibri"/>
                <a:cs typeface="Calibri"/>
              </a:rPr>
              <a:t>) dependence – k &gt; 3 impractical for larger graphs</a:t>
            </a:r>
          </a:p>
        </p:txBody>
      </p:sp>
      <p:sp>
        <p:nvSpPr>
          <p:cNvPr id="4" name="Slide Number Placeholder 3">
            <a:extLst>
              <a:ext uri="{FF2B5EF4-FFF2-40B4-BE49-F238E27FC236}">
                <a16:creationId xmlns:a16="http://schemas.microsoft.com/office/drawing/2014/main" id="{7479750C-5D32-D80B-6A20-2564DAAC629A}"/>
              </a:ext>
            </a:extLst>
          </p:cNvPr>
          <p:cNvSpPr>
            <a:spLocks noGrp="1"/>
          </p:cNvSpPr>
          <p:nvPr>
            <p:ph type="sldNum" sz="quarter" idx="12"/>
          </p:nvPr>
        </p:nvSpPr>
        <p:spPr/>
        <p:txBody>
          <a:bodyPr/>
          <a:lstStyle/>
          <a:p>
            <a:fld id="{48F63A3B-78C7-47BE-AE5E-E10140E04643}" type="slidenum">
              <a:rPr lang="en-US" dirty="0"/>
              <a:t>105</a:t>
            </a:fld>
            <a:endParaRPr lang="en-US"/>
          </a:p>
        </p:txBody>
      </p:sp>
      <p:pic>
        <p:nvPicPr>
          <p:cNvPr id="5" name="Picture 4" descr="A diagram of a algorithm&#10;&#10;Description automatically generated">
            <a:extLst>
              <a:ext uri="{FF2B5EF4-FFF2-40B4-BE49-F238E27FC236}">
                <a16:creationId xmlns:a16="http://schemas.microsoft.com/office/drawing/2014/main" id="{437C9FBD-38D5-0CE9-1AD6-F15F043AC36C}"/>
              </a:ext>
            </a:extLst>
          </p:cNvPr>
          <p:cNvPicPr>
            <a:picLocks noChangeAspect="1"/>
          </p:cNvPicPr>
          <p:nvPr/>
        </p:nvPicPr>
        <p:blipFill>
          <a:blip r:embed="rId2"/>
          <a:stretch>
            <a:fillRect/>
          </a:stretch>
        </p:blipFill>
        <p:spPr>
          <a:xfrm>
            <a:off x="2369207" y="3606895"/>
            <a:ext cx="7453587" cy="2753521"/>
          </a:xfrm>
          <a:prstGeom prst="rect">
            <a:avLst/>
          </a:prstGeom>
        </p:spPr>
      </p:pic>
    </p:spTree>
    <p:extLst>
      <p:ext uri="{BB962C8B-B14F-4D97-AF65-F5344CB8AC3E}">
        <p14:creationId xmlns:p14="http://schemas.microsoft.com/office/powerpoint/2010/main" val="1387066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AC3E-26CD-19C8-35EE-DDBCF6CCEDFC}"/>
              </a:ext>
            </a:extLst>
          </p:cNvPr>
          <p:cNvSpPr>
            <a:spLocks noGrp="1"/>
          </p:cNvSpPr>
          <p:nvPr>
            <p:ph type="title"/>
          </p:nvPr>
        </p:nvSpPr>
        <p:spPr/>
        <p:txBody>
          <a:bodyPr/>
          <a:lstStyle/>
          <a:p>
            <a:r>
              <a:rPr lang="en-US" dirty="0">
                <a:solidFill>
                  <a:schemeClr val="bg1"/>
                </a:solidFill>
              </a:rPr>
              <a:t>GENERALIZABILITY</a:t>
            </a:r>
            <a:endParaRPr lang="en-US" dirty="0"/>
          </a:p>
        </p:txBody>
      </p:sp>
    </p:spTree>
    <p:extLst>
      <p:ext uri="{BB962C8B-B14F-4D97-AF65-F5344CB8AC3E}">
        <p14:creationId xmlns:p14="http://schemas.microsoft.com/office/powerpoint/2010/main" val="4216713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52E8E-D39C-324B-2278-1ED14945EC1E}"/>
              </a:ext>
            </a:extLst>
          </p:cNvPr>
          <p:cNvSpPr>
            <a:spLocks noGrp="1"/>
          </p:cNvSpPr>
          <p:nvPr>
            <p:ph type="title"/>
          </p:nvPr>
        </p:nvSpPr>
        <p:spPr/>
        <p:txBody>
          <a:bodyPr/>
          <a:lstStyle/>
          <a:p>
            <a:r>
              <a:rPr lang="en-US" dirty="0">
                <a:ea typeface="Calibri Light"/>
                <a:cs typeface="Calibri Light"/>
              </a:rPr>
              <a:t>Generalizability of GNNs</a:t>
            </a:r>
            <a:endParaRPr lang="en-US" dirty="0"/>
          </a:p>
        </p:txBody>
      </p:sp>
      <p:sp>
        <p:nvSpPr>
          <p:cNvPr id="4" name="Content Placeholder 3">
            <a:extLst>
              <a:ext uri="{FF2B5EF4-FFF2-40B4-BE49-F238E27FC236}">
                <a16:creationId xmlns:a16="http://schemas.microsoft.com/office/drawing/2014/main" id="{AC1D8339-76F9-398A-C966-E6B6CDF1C924}"/>
              </a:ext>
            </a:extLst>
          </p:cNvPr>
          <p:cNvSpPr>
            <a:spLocks noGrp="1"/>
          </p:cNvSpPr>
          <p:nvPr>
            <p:ph idx="1"/>
          </p:nvPr>
        </p:nvSpPr>
        <p:spPr>
          <a:xfrm>
            <a:off x="838200" y="1825625"/>
            <a:ext cx="5019040" cy="4351338"/>
          </a:xfrm>
        </p:spPr>
        <p:txBody>
          <a:bodyPr vert="horz" lIns="91440" tIns="45720" rIns="91440" bIns="45720" rtlCol="0" anchor="t">
            <a:normAutofit/>
          </a:bodyPr>
          <a:lstStyle/>
          <a:p>
            <a:r>
              <a:rPr lang="en-US" sz="2400" dirty="0">
                <a:ea typeface="Calibri"/>
                <a:cs typeface="Calibri"/>
              </a:rPr>
              <a:t>Expressivity vs. generalizability</a:t>
            </a:r>
          </a:p>
          <a:p>
            <a:r>
              <a:rPr lang="en-US" sz="2400" dirty="0">
                <a:ea typeface="Calibri"/>
                <a:cs typeface="Calibri"/>
              </a:rPr>
              <a:t>More expressive networks lead to overfitting?</a:t>
            </a:r>
          </a:p>
          <a:p>
            <a:r>
              <a:rPr lang="en-US" sz="2400" dirty="0">
                <a:ea typeface="Calibri"/>
                <a:cs typeface="Calibri"/>
              </a:rPr>
              <a:t>In practice, no! Expressivity and generalizability often go hand in hand</a:t>
            </a:r>
          </a:p>
          <a:p>
            <a:r>
              <a:rPr lang="en-US" sz="2400" dirty="0">
                <a:ea typeface="Calibri"/>
                <a:cs typeface="Calibri"/>
              </a:rPr>
              <a:t>Subgraph-based enhancements: Graph Substructure Networks (GSN)</a:t>
            </a:r>
          </a:p>
        </p:txBody>
      </p:sp>
      <p:sp>
        <p:nvSpPr>
          <p:cNvPr id="3" name="Slide Number Placeholder 2">
            <a:extLst>
              <a:ext uri="{FF2B5EF4-FFF2-40B4-BE49-F238E27FC236}">
                <a16:creationId xmlns:a16="http://schemas.microsoft.com/office/drawing/2014/main" id="{7C465091-E5FD-1367-9414-8774FF8196E5}"/>
              </a:ext>
            </a:extLst>
          </p:cNvPr>
          <p:cNvSpPr>
            <a:spLocks noGrp="1"/>
          </p:cNvSpPr>
          <p:nvPr>
            <p:ph type="sldNum" sz="quarter" idx="12"/>
          </p:nvPr>
        </p:nvSpPr>
        <p:spPr/>
        <p:txBody>
          <a:bodyPr/>
          <a:lstStyle/>
          <a:p>
            <a:fld id="{48F63A3B-78C7-47BE-AE5E-E10140E04643}" type="slidenum">
              <a:rPr lang="en-US" dirty="0"/>
              <a:t>107</a:t>
            </a:fld>
            <a:endParaRPr lang="en-US"/>
          </a:p>
        </p:txBody>
      </p:sp>
      <p:pic>
        <p:nvPicPr>
          <p:cNvPr id="6" name="Picture 5">
            <a:extLst>
              <a:ext uri="{FF2B5EF4-FFF2-40B4-BE49-F238E27FC236}">
                <a16:creationId xmlns:a16="http://schemas.microsoft.com/office/drawing/2014/main" id="{29FF1513-7C65-F8A3-B0A8-4B0FA7C4B649}"/>
              </a:ext>
            </a:extLst>
          </p:cNvPr>
          <p:cNvPicPr>
            <a:picLocks noChangeAspect="1"/>
          </p:cNvPicPr>
          <p:nvPr/>
        </p:nvPicPr>
        <p:blipFill>
          <a:blip r:embed="rId2"/>
          <a:stretch>
            <a:fillRect/>
          </a:stretch>
        </p:blipFill>
        <p:spPr>
          <a:xfrm>
            <a:off x="6085987" y="1712014"/>
            <a:ext cx="5266194" cy="1810582"/>
          </a:xfrm>
          <a:prstGeom prst="rect">
            <a:avLst/>
          </a:prstGeom>
        </p:spPr>
      </p:pic>
    </p:spTree>
    <p:extLst>
      <p:ext uri="{BB962C8B-B14F-4D97-AF65-F5344CB8AC3E}">
        <p14:creationId xmlns:p14="http://schemas.microsoft.com/office/powerpoint/2010/main" val="18898537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DEE7-DD46-5BA2-73FF-766138E0EBF7}"/>
              </a:ext>
            </a:extLst>
          </p:cNvPr>
          <p:cNvSpPr>
            <a:spLocks noGrp="1"/>
          </p:cNvSpPr>
          <p:nvPr>
            <p:ph type="title"/>
          </p:nvPr>
        </p:nvSpPr>
        <p:spPr/>
        <p:txBody>
          <a:bodyPr>
            <a:normAutofit fontScale="90000"/>
          </a:bodyPr>
          <a:lstStyle/>
          <a:p>
            <a:r>
              <a:rPr lang="en-US" dirty="0">
                <a:cs typeface="Calibri Light"/>
              </a:rPr>
              <a:t>Graph Substructure Networks (GSN)</a:t>
            </a:r>
            <a:br>
              <a:rPr lang="en-US" dirty="0">
                <a:cs typeface="Calibri Light"/>
              </a:rPr>
            </a:br>
            <a:r>
              <a:rPr lang="en-US" sz="2000" b="0" dirty="0">
                <a:ea typeface="Calibri Light"/>
                <a:cs typeface="Calibri Light"/>
              </a:rPr>
              <a:t>[</a:t>
            </a:r>
            <a:r>
              <a:rPr lang="en-US" sz="2000" b="0" dirty="0" err="1">
                <a:ea typeface="+mj-lt"/>
                <a:cs typeface="+mj-lt"/>
              </a:rPr>
              <a:t>Bouritsas</a:t>
            </a:r>
            <a:r>
              <a:rPr lang="en-US" sz="2000" b="0" dirty="0">
                <a:ea typeface="+mj-lt"/>
                <a:cs typeface="+mj-lt"/>
              </a:rPr>
              <a:t>, Frasca, Zafeiriou, Bronstein '22]</a:t>
            </a:r>
            <a:endParaRPr lang="en-US" sz="2000" b="0" dirty="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00970B11-AA7D-C561-66DF-53D8C3F9FF60}"/>
              </a:ext>
            </a:extLst>
          </p:cNvPr>
          <p:cNvSpPr>
            <a:spLocks noGrp="1"/>
          </p:cNvSpPr>
          <p:nvPr>
            <p:ph idx="1"/>
          </p:nvPr>
        </p:nvSpPr>
        <p:spPr/>
        <p:txBody>
          <a:bodyPr vert="horz" lIns="91440" tIns="45720" rIns="91440" bIns="45720" rtlCol="0" anchor="t">
            <a:normAutofit/>
          </a:bodyPr>
          <a:lstStyle/>
          <a:p>
            <a:r>
              <a:rPr lang="en-US" sz="2400" dirty="0">
                <a:cs typeface="Calibri"/>
              </a:rPr>
              <a:t>Experimental results show improvements</a:t>
            </a:r>
            <a:endParaRPr lang="en-US" sz="2000" dirty="0" err="1">
              <a:ea typeface="Calibri"/>
              <a:cs typeface="Calibri"/>
            </a:endParaRPr>
          </a:p>
        </p:txBody>
      </p:sp>
      <p:sp>
        <p:nvSpPr>
          <p:cNvPr id="4" name="Slide Number Placeholder 3">
            <a:extLst>
              <a:ext uri="{FF2B5EF4-FFF2-40B4-BE49-F238E27FC236}">
                <a16:creationId xmlns:a16="http://schemas.microsoft.com/office/drawing/2014/main" id="{2047C311-6C6C-A05D-0EAF-C7F29DA948E4}"/>
              </a:ext>
            </a:extLst>
          </p:cNvPr>
          <p:cNvSpPr>
            <a:spLocks noGrp="1"/>
          </p:cNvSpPr>
          <p:nvPr>
            <p:ph type="sldNum" sz="quarter" idx="12"/>
          </p:nvPr>
        </p:nvSpPr>
        <p:spPr/>
        <p:txBody>
          <a:bodyPr/>
          <a:lstStyle/>
          <a:p>
            <a:fld id="{48F63A3B-78C7-47BE-AE5E-E10140E04643}" type="slidenum">
              <a:rPr lang="en-US" dirty="0"/>
              <a:t>108</a:t>
            </a:fld>
            <a:endParaRPr lang="en-US"/>
          </a:p>
        </p:txBody>
      </p:sp>
      <p:pic>
        <p:nvPicPr>
          <p:cNvPr id="6" name="Picture 5" descr="A screenshot of a test&#10;&#10;Description automatically generated">
            <a:extLst>
              <a:ext uri="{FF2B5EF4-FFF2-40B4-BE49-F238E27FC236}">
                <a16:creationId xmlns:a16="http://schemas.microsoft.com/office/drawing/2014/main" id="{048A653D-00AC-E8ED-6AAA-42AF02AC32A2}"/>
              </a:ext>
            </a:extLst>
          </p:cNvPr>
          <p:cNvPicPr>
            <a:picLocks noChangeAspect="1"/>
          </p:cNvPicPr>
          <p:nvPr/>
        </p:nvPicPr>
        <p:blipFill>
          <a:blip r:embed="rId2"/>
          <a:stretch>
            <a:fillRect/>
          </a:stretch>
        </p:blipFill>
        <p:spPr>
          <a:xfrm>
            <a:off x="1160517" y="2488976"/>
            <a:ext cx="9875344" cy="3631771"/>
          </a:xfrm>
          <a:prstGeom prst="rect">
            <a:avLst/>
          </a:prstGeom>
        </p:spPr>
      </p:pic>
    </p:spTree>
    <p:extLst>
      <p:ext uri="{BB962C8B-B14F-4D97-AF65-F5344CB8AC3E}">
        <p14:creationId xmlns:p14="http://schemas.microsoft.com/office/powerpoint/2010/main" val="17326843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79C5E-47AA-6DF3-4DA1-44EE8376AA5D}"/>
              </a:ext>
            </a:extLst>
          </p:cNvPr>
          <p:cNvSpPr>
            <a:spLocks noGrp="1"/>
          </p:cNvSpPr>
          <p:nvPr>
            <p:ph type="title"/>
          </p:nvPr>
        </p:nvSpPr>
        <p:spPr/>
        <p:txBody>
          <a:bodyPr/>
          <a:lstStyle/>
          <a:p>
            <a:r>
              <a:rPr lang="en-US" dirty="0" err="1">
                <a:ea typeface="Calibri Light"/>
                <a:cs typeface="Calibri Light"/>
              </a:rPr>
              <a:t>Vapnik-Chervonenkis</a:t>
            </a:r>
            <a:r>
              <a:rPr lang="en-US" dirty="0">
                <a:ea typeface="Calibri Light"/>
                <a:cs typeface="Calibri Light"/>
              </a:rPr>
              <a:t> (VC) Dimension</a:t>
            </a:r>
            <a:endParaRPr lang="en-US" dirty="0"/>
          </a:p>
        </p:txBody>
      </p:sp>
      <p:sp>
        <p:nvSpPr>
          <p:cNvPr id="3" name="Content Placeholder 2">
            <a:extLst>
              <a:ext uri="{FF2B5EF4-FFF2-40B4-BE49-F238E27FC236}">
                <a16:creationId xmlns:a16="http://schemas.microsoft.com/office/drawing/2014/main" id="{D0D4A34A-4C38-5372-F7AC-C84EE34298B0}"/>
              </a:ext>
            </a:extLst>
          </p:cNvPr>
          <p:cNvSpPr>
            <a:spLocks noGrp="1"/>
          </p:cNvSpPr>
          <p:nvPr>
            <p:ph idx="1"/>
          </p:nvPr>
        </p:nvSpPr>
        <p:spPr/>
        <p:txBody>
          <a:bodyPr vert="horz" lIns="91440" tIns="45720" rIns="91440" bIns="45720" rtlCol="0" anchor="t">
            <a:normAutofit/>
          </a:bodyPr>
          <a:lstStyle/>
          <a:p>
            <a:r>
              <a:rPr lang="en-US" sz="2800" dirty="0"/>
              <a:t>Binary classification model f</a:t>
            </a:r>
          </a:p>
          <a:p>
            <a:r>
              <a:rPr lang="en-US" sz="2800" dirty="0"/>
              <a:t>Model f (with params θ) shatters data points x1, x2, …, </a:t>
            </a:r>
            <a:r>
              <a:rPr lang="en-US" sz="2800" dirty="0" err="1"/>
              <a:t>xn</a:t>
            </a:r>
            <a:r>
              <a:rPr lang="en-US" sz="2800" dirty="0"/>
              <a:t> if for every assignment of labels, there exists θ for which f correctly classifies all xi</a:t>
            </a:r>
          </a:p>
          <a:p>
            <a:r>
              <a:rPr lang="en-US" sz="2800" dirty="0"/>
              <a:t>VC dim = max number of points that are shattered by f</a:t>
            </a:r>
          </a:p>
        </p:txBody>
      </p:sp>
      <p:sp>
        <p:nvSpPr>
          <p:cNvPr id="4" name="Slide Number Placeholder 3">
            <a:extLst>
              <a:ext uri="{FF2B5EF4-FFF2-40B4-BE49-F238E27FC236}">
                <a16:creationId xmlns:a16="http://schemas.microsoft.com/office/drawing/2014/main" id="{E17D84CD-085E-35C9-8D83-458706992404}"/>
              </a:ext>
            </a:extLst>
          </p:cNvPr>
          <p:cNvSpPr>
            <a:spLocks noGrp="1"/>
          </p:cNvSpPr>
          <p:nvPr>
            <p:ph type="sldNum" sz="quarter" idx="12"/>
          </p:nvPr>
        </p:nvSpPr>
        <p:spPr/>
        <p:txBody>
          <a:bodyPr/>
          <a:lstStyle/>
          <a:p>
            <a:fld id="{48F63A3B-78C7-47BE-AE5E-E10140E04643}" type="slidenum">
              <a:rPr lang="en-US" dirty="0"/>
              <a:t>109</a:t>
            </a:fld>
            <a:endParaRPr lang="en-US"/>
          </a:p>
        </p:txBody>
      </p:sp>
      <p:pic>
        <p:nvPicPr>
          <p:cNvPr id="5" name="Picture 4" descr="A collage of symbols&#10;&#10;Description automatically generated">
            <a:extLst>
              <a:ext uri="{FF2B5EF4-FFF2-40B4-BE49-F238E27FC236}">
                <a16:creationId xmlns:a16="http://schemas.microsoft.com/office/drawing/2014/main" id="{3776427A-1536-B9EB-8998-6CD5F849C594}"/>
              </a:ext>
            </a:extLst>
          </p:cNvPr>
          <p:cNvPicPr>
            <a:picLocks noChangeAspect="1"/>
          </p:cNvPicPr>
          <p:nvPr/>
        </p:nvPicPr>
        <p:blipFill>
          <a:blip r:embed="rId2"/>
          <a:stretch>
            <a:fillRect/>
          </a:stretch>
        </p:blipFill>
        <p:spPr>
          <a:xfrm>
            <a:off x="3383280" y="3887757"/>
            <a:ext cx="5430520" cy="2338766"/>
          </a:xfrm>
          <a:prstGeom prst="rect">
            <a:avLst/>
          </a:prstGeom>
        </p:spPr>
      </p:pic>
    </p:spTree>
    <p:extLst>
      <p:ext uri="{BB962C8B-B14F-4D97-AF65-F5344CB8AC3E}">
        <p14:creationId xmlns:p14="http://schemas.microsoft.com/office/powerpoint/2010/main" val="290035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693E-F1F9-D5C9-E23A-B4AD492EF781}"/>
              </a:ext>
            </a:extLst>
          </p:cNvPr>
          <p:cNvSpPr>
            <a:spLocks noGrp="1"/>
          </p:cNvSpPr>
          <p:nvPr>
            <p:ph type="title"/>
          </p:nvPr>
        </p:nvSpPr>
        <p:spPr/>
        <p:txBody>
          <a:bodyPr/>
          <a:lstStyle/>
          <a:p>
            <a:r>
              <a:rPr lang="en-US" dirty="0"/>
              <a:t>EARLY METHODS</a:t>
            </a:r>
          </a:p>
        </p:txBody>
      </p:sp>
    </p:spTree>
    <p:extLst>
      <p:ext uri="{BB962C8B-B14F-4D97-AF65-F5344CB8AC3E}">
        <p14:creationId xmlns:p14="http://schemas.microsoft.com/office/powerpoint/2010/main" val="19402011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79C5E-47AA-6DF3-4DA1-44EE8376AA5D}"/>
              </a:ext>
            </a:extLst>
          </p:cNvPr>
          <p:cNvSpPr>
            <a:spLocks noGrp="1"/>
          </p:cNvSpPr>
          <p:nvPr>
            <p:ph type="title"/>
          </p:nvPr>
        </p:nvSpPr>
        <p:spPr/>
        <p:txBody>
          <a:bodyPr/>
          <a:lstStyle/>
          <a:p>
            <a:r>
              <a:rPr lang="en-US" dirty="0">
                <a:ea typeface="Calibri Light"/>
                <a:cs typeface="Calibri Light"/>
              </a:rPr>
              <a:t>VC Dimension</a:t>
            </a:r>
            <a:endParaRPr lang="en-US" dirty="0"/>
          </a:p>
        </p:txBody>
      </p:sp>
      <p:sp>
        <p:nvSpPr>
          <p:cNvPr id="3" name="Content Placeholder 2">
            <a:extLst>
              <a:ext uri="{FF2B5EF4-FFF2-40B4-BE49-F238E27FC236}">
                <a16:creationId xmlns:a16="http://schemas.microsoft.com/office/drawing/2014/main" id="{D0D4A34A-4C38-5372-F7AC-C84EE34298B0}"/>
              </a:ext>
            </a:extLst>
          </p:cNvPr>
          <p:cNvSpPr>
            <a:spLocks noGrp="1"/>
          </p:cNvSpPr>
          <p:nvPr>
            <p:ph idx="1"/>
          </p:nvPr>
        </p:nvSpPr>
        <p:spPr>
          <a:xfrm>
            <a:off x="838200" y="1543605"/>
            <a:ext cx="10515600" cy="4747658"/>
          </a:xfrm>
        </p:spPr>
        <p:txBody>
          <a:bodyPr vert="horz" lIns="91440" tIns="45720" rIns="91440" bIns="45720" rtlCol="0" anchor="t">
            <a:normAutofit/>
          </a:bodyPr>
          <a:lstStyle/>
          <a:p>
            <a:r>
              <a:rPr lang="en-US" sz="2400" dirty="0">
                <a:ea typeface="Calibri"/>
                <a:cs typeface="Calibri"/>
              </a:rPr>
              <a:t>Statistical learning theory: VC dimension gives a bound on test error in terms of training error</a:t>
            </a:r>
          </a:p>
          <a:p>
            <a:r>
              <a:rPr lang="en-US" sz="2400" dirty="0">
                <a:ea typeface="Calibri"/>
                <a:cs typeface="Calibri"/>
              </a:rPr>
              <a:t>Hypothesis class </a:t>
            </a:r>
            <a:r>
              <a:rPr lang="en-US" sz="2400" i="1" dirty="0">
                <a:ea typeface="Calibri"/>
                <a:cs typeface="Calibri"/>
              </a:rPr>
              <a:t>H </a:t>
            </a:r>
            <a:r>
              <a:rPr lang="en-US" sz="2400" dirty="0">
                <a:ea typeface="Calibri"/>
                <a:cs typeface="Calibri"/>
              </a:rPr>
              <a:t>(output {-1, 1}), with </a:t>
            </a:r>
            <a:r>
              <a:rPr lang="en-US" sz="2400" i="1" dirty="0">
                <a:ea typeface="Calibri"/>
                <a:cs typeface="Calibri"/>
              </a:rPr>
              <a:t>h</a:t>
            </a:r>
            <a:r>
              <a:rPr lang="en-US" sz="2400" dirty="0">
                <a:ea typeface="Calibri"/>
                <a:cs typeface="Calibri"/>
              </a:rPr>
              <a:t> in H. VC dim = </a:t>
            </a:r>
            <a:r>
              <a:rPr lang="en-US" sz="2400" i="1" dirty="0">
                <a:ea typeface="Calibri"/>
                <a:cs typeface="Calibri"/>
              </a:rPr>
              <a:t>d.</a:t>
            </a:r>
            <a:r>
              <a:rPr lang="en-US" sz="2400" dirty="0">
                <a:ea typeface="Calibri"/>
                <a:cs typeface="Calibri"/>
              </a:rPr>
              <a:t> Training set size = m. Then, with probability</a:t>
            </a:r>
            <a:r>
              <a:rPr lang="en-US" sz="2400" dirty="0">
                <a:ea typeface="+mn-lt"/>
                <a:cs typeface="+mn-lt"/>
              </a:rPr>
              <a:t> ≥</a:t>
            </a:r>
            <a:r>
              <a:rPr lang="en-US" sz="2400" dirty="0">
                <a:ea typeface="Calibri"/>
                <a:cs typeface="Calibri"/>
              </a:rPr>
              <a:t> 1 - </a:t>
            </a:r>
            <a:r>
              <a:rPr lang="en-US" sz="2400" dirty="0">
                <a:ea typeface="+mn-lt"/>
                <a:cs typeface="+mn-lt"/>
              </a:rPr>
              <a:t>δ, test error is not too big compared to training error:</a:t>
            </a:r>
          </a:p>
        </p:txBody>
      </p:sp>
      <p:sp>
        <p:nvSpPr>
          <p:cNvPr id="4" name="Slide Number Placeholder 3">
            <a:extLst>
              <a:ext uri="{FF2B5EF4-FFF2-40B4-BE49-F238E27FC236}">
                <a16:creationId xmlns:a16="http://schemas.microsoft.com/office/drawing/2014/main" id="{E17D84CD-085E-35C9-8D83-458706992404}"/>
              </a:ext>
            </a:extLst>
          </p:cNvPr>
          <p:cNvSpPr>
            <a:spLocks noGrp="1"/>
          </p:cNvSpPr>
          <p:nvPr>
            <p:ph type="sldNum" sz="quarter" idx="12"/>
          </p:nvPr>
        </p:nvSpPr>
        <p:spPr/>
        <p:txBody>
          <a:bodyPr/>
          <a:lstStyle/>
          <a:p>
            <a:fld id="{48F63A3B-78C7-47BE-AE5E-E10140E04643}" type="slidenum">
              <a:rPr lang="en-US" dirty="0"/>
              <a:t>110</a:t>
            </a:fld>
            <a:endParaRPr lang="en-US"/>
          </a:p>
        </p:txBody>
      </p:sp>
      <p:pic>
        <p:nvPicPr>
          <p:cNvPr id="5" name="Picture 4" descr="A collage of symbols&#10;&#10;Description automatically generated">
            <a:extLst>
              <a:ext uri="{FF2B5EF4-FFF2-40B4-BE49-F238E27FC236}">
                <a16:creationId xmlns:a16="http://schemas.microsoft.com/office/drawing/2014/main" id="{3776427A-1536-B9EB-8998-6CD5F849C594}"/>
              </a:ext>
            </a:extLst>
          </p:cNvPr>
          <p:cNvPicPr>
            <a:picLocks noChangeAspect="1"/>
          </p:cNvPicPr>
          <p:nvPr/>
        </p:nvPicPr>
        <p:blipFill>
          <a:blip r:embed="rId2"/>
          <a:stretch>
            <a:fillRect/>
          </a:stretch>
        </p:blipFill>
        <p:spPr>
          <a:xfrm>
            <a:off x="4373354" y="4712643"/>
            <a:ext cx="3449846" cy="1468160"/>
          </a:xfrm>
          <a:prstGeom prst="rect">
            <a:avLst/>
          </a:prstGeom>
        </p:spPr>
      </p:pic>
      <p:pic>
        <p:nvPicPr>
          <p:cNvPr id="6" name="Picture 5" descr="A black and white math symbol&#10;&#10;Description automatically generated">
            <a:extLst>
              <a:ext uri="{FF2B5EF4-FFF2-40B4-BE49-F238E27FC236}">
                <a16:creationId xmlns:a16="http://schemas.microsoft.com/office/drawing/2014/main" id="{2EB8BD21-5613-99C1-9DD5-EE5E58CAD6E3}"/>
              </a:ext>
            </a:extLst>
          </p:cNvPr>
          <p:cNvPicPr>
            <a:picLocks noChangeAspect="1"/>
          </p:cNvPicPr>
          <p:nvPr/>
        </p:nvPicPr>
        <p:blipFill>
          <a:blip r:embed="rId3"/>
          <a:stretch>
            <a:fillRect/>
          </a:stretch>
        </p:blipFill>
        <p:spPr>
          <a:xfrm>
            <a:off x="3098274" y="3596938"/>
            <a:ext cx="5994751" cy="808000"/>
          </a:xfrm>
          <a:prstGeom prst="rect">
            <a:avLst/>
          </a:prstGeom>
        </p:spPr>
      </p:pic>
    </p:spTree>
    <p:extLst>
      <p:ext uri="{BB962C8B-B14F-4D97-AF65-F5344CB8AC3E}">
        <p14:creationId xmlns:p14="http://schemas.microsoft.com/office/powerpoint/2010/main" val="26598368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6AFB-4053-2138-D3EE-BD2323112F3B}"/>
              </a:ext>
            </a:extLst>
          </p:cNvPr>
          <p:cNvSpPr>
            <a:spLocks noGrp="1"/>
          </p:cNvSpPr>
          <p:nvPr>
            <p:ph type="title"/>
          </p:nvPr>
        </p:nvSpPr>
        <p:spPr/>
        <p:txBody>
          <a:bodyPr>
            <a:normAutofit fontScale="90000"/>
          </a:bodyPr>
          <a:lstStyle/>
          <a:p>
            <a:r>
              <a:rPr lang="en-US" dirty="0">
                <a:ea typeface="Calibri Light"/>
                <a:cs typeface="Calibri Light"/>
              </a:rPr>
              <a:t>WL Meets VC</a:t>
            </a:r>
            <a:br>
              <a:rPr lang="en-US" dirty="0">
                <a:ea typeface="Calibri Light"/>
                <a:cs typeface="Calibri Light"/>
              </a:rPr>
            </a:br>
            <a:r>
              <a:rPr lang="en-US" sz="2000" b="0" dirty="0">
                <a:ea typeface="Calibri Light"/>
                <a:cs typeface="Calibri Light"/>
              </a:rPr>
              <a:t>[Morris, Geerts,</a:t>
            </a:r>
            <a:r>
              <a:rPr lang="en-US" sz="2000" b="0" dirty="0">
                <a:ea typeface="+mj-lt"/>
                <a:cs typeface="+mj-lt"/>
              </a:rPr>
              <a:t> </a:t>
            </a:r>
            <a:r>
              <a:rPr lang="en-US" sz="2000" b="0" dirty="0" err="1">
                <a:ea typeface="+mj-lt"/>
                <a:cs typeface="+mj-lt"/>
              </a:rPr>
              <a:t>Tönshoff</a:t>
            </a:r>
            <a:r>
              <a:rPr lang="en-US" sz="2000" b="0" dirty="0">
                <a:ea typeface="+mj-lt"/>
                <a:cs typeface="+mj-lt"/>
              </a:rPr>
              <a:t>, Grohe  - ICML '23]</a:t>
            </a:r>
            <a:endParaRPr lang="en-US" sz="2000" b="0" dirty="0">
              <a:ea typeface="Calibri Light"/>
              <a:cs typeface="Calibri Light"/>
            </a:endParaRPr>
          </a:p>
        </p:txBody>
      </p:sp>
      <p:sp>
        <p:nvSpPr>
          <p:cNvPr id="3" name="Content Placeholder 2">
            <a:extLst>
              <a:ext uri="{FF2B5EF4-FFF2-40B4-BE49-F238E27FC236}">
                <a16:creationId xmlns:a16="http://schemas.microsoft.com/office/drawing/2014/main" id="{D382740C-BB61-D704-E09A-9DB8EF274B12}"/>
              </a:ext>
            </a:extLst>
          </p:cNvPr>
          <p:cNvSpPr>
            <a:spLocks noGrp="1"/>
          </p:cNvSpPr>
          <p:nvPr>
            <p:ph idx="1"/>
          </p:nvPr>
        </p:nvSpPr>
        <p:spPr>
          <a:xfrm>
            <a:off x="838200" y="1746805"/>
            <a:ext cx="10515600" cy="4747658"/>
          </a:xfrm>
        </p:spPr>
        <p:txBody>
          <a:bodyPr vert="horz" lIns="91440" tIns="45720" rIns="91440" bIns="45720" rtlCol="0" anchor="t">
            <a:normAutofit/>
          </a:bodyPr>
          <a:lstStyle/>
          <a:p>
            <a:r>
              <a:rPr lang="en-US" sz="2800" dirty="0">
                <a:ea typeface="Calibri"/>
                <a:cs typeface="Calibri"/>
              </a:rPr>
              <a:t>Consider binary graph classification</a:t>
            </a:r>
          </a:p>
          <a:p>
            <a:r>
              <a:rPr lang="en-US" sz="2800" dirty="0">
                <a:ea typeface="Calibri"/>
                <a:cs typeface="Calibri"/>
              </a:rPr>
              <a:t>Class C of GNNs</a:t>
            </a:r>
          </a:p>
          <a:p>
            <a:r>
              <a:rPr lang="en-US" sz="2800" dirty="0">
                <a:ea typeface="Calibri"/>
                <a:cs typeface="Calibri"/>
              </a:rPr>
              <a:t>G</a:t>
            </a:r>
            <a:r>
              <a:rPr lang="en-US" sz="2800" baseline="-25000" dirty="0">
                <a:ea typeface="Calibri"/>
                <a:cs typeface="Calibri"/>
              </a:rPr>
              <a:t>1</a:t>
            </a:r>
            <a:r>
              <a:rPr lang="en-US" sz="2800" dirty="0">
                <a:ea typeface="Calibri"/>
                <a:cs typeface="Calibri"/>
              </a:rPr>
              <a:t>, G</a:t>
            </a:r>
            <a:r>
              <a:rPr lang="en-US" sz="2800" baseline="-25000" dirty="0">
                <a:ea typeface="Calibri"/>
                <a:cs typeface="Calibri"/>
              </a:rPr>
              <a:t>2</a:t>
            </a:r>
            <a:r>
              <a:rPr lang="en-US" sz="2800" dirty="0">
                <a:ea typeface="Calibri"/>
                <a:cs typeface="Calibri"/>
              </a:rPr>
              <a:t>, …, G</a:t>
            </a:r>
            <a:r>
              <a:rPr lang="en-US" sz="2800" baseline="-25000" dirty="0">
                <a:ea typeface="Calibri"/>
                <a:cs typeface="Calibri"/>
              </a:rPr>
              <a:t>m</a:t>
            </a:r>
            <a:r>
              <a:rPr lang="en-US" sz="2800" dirty="0">
                <a:ea typeface="Calibri"/>
                <a:cs typeface="Calibri"/>
              </a:rPr>
              <a:t> are </a:t>
            </a:r>
            <a:r>
              <a:rPr lang="en-US" sz="2800" i="1" u="sng" dirty="0">
                <a:ea typeface="Calibri"/>
                <a:cs typeface="Calibri"/>
              </a:rPr>
              <a:t>shattered</a:t>
            </a:r>
            <a:r>
              <a:rPr lang="en-US" sz="2800" dirty="0">
                <a:ea typeface="Calibri"/>
                <a:cs typeface="Calibri"/>
              </a:rPr>
              <a:t> by C if for any </a:t>
            </a:r>
            <a:r>
              <a:rPr lang="en-US" sz="2800" dirty="0">
                <a:ea typeface="+mn-lt"/>
                <a:cs typeface="+mn-lt"/>
              </a:rPr>
              <a:t>τ in {0, 1}</a:t>
            </a:r>
            <a:r>
              <a:rPr lang="en-US" sz="2800" baseline="30000" dirty="0">
                <a:ea typeface="+mn-lt"/>
                <a:cs typeface="+mn-lt"/>
              </a:rPr>
              <a:t>m</a:t>
            </a:r>
            <a:r>
              <a:rPr lang="en-US" sz="2800" dirty="0">
                <a:ea typeface="+mn-lt"/>
                <a:cs typeface="+mn-lt"/>
              </a:rPr>
              <a:t>, there exists a </a:t>
            </a:r>
            <a:r>
              <a:rPr lang="en-US" sz="2800" dirty="0" err="1">
                <a:ea typeface="+mn-lt"/>
                <a:cs typeface="+mn-lt"/>
              </a:rPr>
              <a:t>gnn</a:t>
            </a:r>
            <a:r>
              <a:rPr lang="en-US" sz="2800" dirty="0">
                <a:ea typeface="+mn-lt"/>
                <a:cs typeface="+mn-lt"/>
              </a:rPr>
              <a:t> in C such that:</a:t>
            </a:r>
          </a:p>
        </p:txBody>
      </p:sp>
      <p:sp>
        <p:nvSpPr>
          <p:cNvPr id="4" name="Slide Number Placeholder 3">
            <a:extLst>
              <a:ext uri="{FF2B5EF4-FFF2-40B4-BE49-F238E27FC236}">
                <a16:creationId xmlns:a16="http://schemas.microsoft.com/office/drawing/2014/main" id="{127F1CC1-4D8B-FA88-57C3-3AAE5884EF8C}"/>
              </a:ext>
            </a:extLst>
          </p:cNvPr>
          <p:cNvSpPr>
            <a:spLocks noGrp="1"/>
          </p:cNvSpPr>
          <p:nvPr>
            <p:ph type="sldNum" sz="quarter" idx="12"/>
          </p:nvPr>
        </p:nvSpPr>
        <p:spPr/>
        <p:txBody>
          <a:bodyPr/>
          <a:lstStyle/>
          <a:p>
            <a:fld id="{48F63A3B-78C7-47BE-AE5E-E10140E04643}" type="slidenum">
              <a:rPr lang="en-US" dirty="0"/>
              <a:t>111</a:t>
            </a:fld>
            <a:endParaRPr lang="en-US"/>
          </a:p>
        </p:txBody>
      </p:sp>
      <p:pic>
        <p:nvPicPr>
          <p:cNvPr id="5" name="Picture 4" descr="A close-up of numbers&#10;&#10;Description automatically generated">
            <a:extLst>
              <a:ext uri="{FF2B5EF4-FFF2-40B4-BE49-F238E27FC236}">
                <a16:creationId xmlns:a16="http://schemas.microsoft.com/office/drawing/2014/main" id="{F35D6388-7A6B-E2F8-246E-DD83150C7693}"/>
              </a:ext>
            </a:extLst>
          </p:cNvPr>
          <p:cNvPicPr>
            <a:picLocks noChangeAspect="1"/>
          </p:cNvPicPr>
          <p:nvPr/>
        </p:nvPicPr>
        <p:blipFill>
          <a:blip r:embed="rId2"/>
          <a:stretch>
            <a:fillRect/>
          </a:stretch>
        </p:blipFill>
        <p:spPr>
          <a:xfrm>
            <a:off x="3959543" y="3729443"/>
            <a:ext cx="4272915" cy="801370"/>
          </a:xfrm>
          <a:prstGeom prst="rect">
            <a:avLst/>
          </a:prstGeom>
        </p:spPr>
      </p:pic>
    </p:spTree>
    <p:extLst>
      <p:ext uri="{BB962C8B-B14F-4D97-AF65-F5344CB8AC3E}">
        <p14:creationId xmlns:p14="http://schemas.microsoft.com/office/powerpoint/2010/main" val="11824198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6AFB-4053-2138-D3EE-BD2323112F3B}"/>
              </a:ext>
            </a:extLst>
          </p:cNvPr>
          <p:cNvSpPr>
            <a:spLocks noGrp="1"/>
          </p:cNvSpPr>
          <p:nvPr>
            <p:ph type="title"/>
          </p:nvPr>
        </p:nvSpPr>
        <p:spPr/>
        <p:txBody>
          <a:bodyPr>
            <a:normAutofit fontScale="90000"/>
          </a:bodyPr>
          <a:lstStyle/>
          <a:p>
            <a:r>
              <a:rPr lang="en-US" dirty="0">
                <a:ea typeface="Calibri Light"/>
                <a:cs typeface="Calibri Light"/>
              </a:rPr>
              <a:t>WL Meets VC</a:t>
            </a:r>
            <a:br>
              <a:rPr lang="en-US" dirty="0">
                <a:ea typeface="Calibri Light"/>
                <a:cs typeface="Calibri Light"/>
              </a:rPr>
            </a:br>
            <a:r>
              <a:rPr lang="en-US" sz="2000" b="0" dirty="0">
                <a:ea typeface="Calibri Light"/>
                <a:cs typeface="Calibri Light"/>
              </a:rPr>
              <a:t>[Morris, Geerts,</a:t>
            </a:r>
            <a:r>
              <a:rPr lang="en-US" sz="2000" b="0" dirty="0">
                <a:ea typeface="+mj-lt"/>
                <a:cs typeface="+mj-lt"/>
              </a:rPr>
              <a:t> </a:t>
            </a:r>
            <a:r>
              <a:rPr lang="en-US" sz="2000" b="0" dirty="0" err="1">
                <a:ea typeface="+mj-lt"/>
                <a:cs typeface="+mj-lt"/>
              </a:rPr>
              <a:t>Tönshoff</a:t>
            </a:r>
            <a:r>
              <a:rPr lang="en-US" sz="2000" b="0" dirty="0">
                <a:ea typeface="+mj-lt"/>
                <a:cs typeface="+mj-lt"/>
              </a:rPr>
              <a:t>, Grohe  - ICML '23]</a:t>
            </a:r>
            <a:endParaRPr lang="en-US" sz="2000" b="0" dirty="0">
              <a:ea typeface="Calibri Light"/>
              <a:cs typeface="Calibri Light"/>
            </a:endParaRPr>
          </a:p>
        </p:txBody>
      </p:sp>
      <p:sp>
        <p:nvSpPr>
          <p:cNvPr id="3" name="Content Placeholder 2">
            <a:extLst>
              <a:ext uri="{FF2B5EF4-FFF2-40B4-BE49-F238E27FC236}">
                <a16:creationId xmlns:a16="http://schemas.microsoft.com/office/drawing/2014/main" id="{D382740C-BB61-D704-E09A-9DB8EF274B12}"/>
              </a:ext>
            </a:extLst>
          </p:cNvPr>
          <p:cNvSpPr>
            <a:spLocks noGrp="1"/>
          </p:cNvSpPr>
          <p:nvPr>
            <p:ph idx="1"/>
          </p:nvPr>
        </p:nvSpPr>
        <p:spPr>
          <a:xfrm>
            <a:off x="838200" y="1759505"/>
            <a:ext cx="10515600" cy="4747658"/>
          </a:xfrm>
        </p:spPr>
        <p:txBody>
          <a:bodyPr vert="horz" lIns="91440" tIns="45720" rIns="91440" bIns="45720" rtlCol="0" anchor="t">
            <a:normAutofit/>
          </a:bodyPr>
          <a:lstStyle/>
          <a:p>
            <a:r>
              <a:rPr lang="en-US" sz="2800" dirty="0">
                <a:ea typeface="Calibri"/>
                <a:cs typeface="Calibri"/>
              </a:rPr>
              <a:t>Class of graphs of order </a:t>
            </a:r>
            <a:r>
              <a:rPr lang="en-US" sz="2800" dirty="0">
                <a:ea typeface="+mn-lt"/>
                <a:cs typeface="+mn-lt"/>
              </a:rPr>
              <a:t>≤ n with d-dim </a:t>
            </a:r>
            <a:r>
              <a:rPr lang="en-US" sz="2800" dirty="0" err="1">
                <a:ea typeface="+mn-lt"/>
                <a:cs typeface="+mn-lt"/>
              </a:rPr>
              <a:t>boolean</a:t>
            </a:r>
            <a:r>
              <a:rPr lang="en-US" sz="2800" dirty="0">
                <a:ea typeface="+mn-lt"/>
                <a:cs typeface="+mn-lt"/>
              </a:rPr>
              <a:t> features</a:t>
            </a:r>
            <a:endParaRPr lang="en-US" sz="2800" dirty="0"/>
          </a:p>
          <a:p>
            <a:r>
              <a:rPr lang="en-US" sz="2800" i="1" dirty="0" err="1">
                <a:ea typeface="Calibri"/>
                <a:cs typeface="Calibri"/>
              </a:rPr>
              <a:t>m</a:t>
            </a:r>
            <a:r>
              <a:rPr lang="en-US" sz="2800" i="1" baseline="-25000" dirty="0" err="1">
                <a:ea typeface="Calibri"/>
                <a:cs typeface="Calibri"/>
              </a:rPr>
              <a:t>n,d,L</a:t>
            </a:r>
            <a:r>
              <a:rPr lang="en-US" sz="2800" dirty="0">
                <a:ea typeface="Calibri"/>
                <a:cs typeface="Calibri"/>
              </a:rPr>
              <a:t> = max #graphs distinguishable by L iterations of 1-WL</a:t>
            </a:r>
          </a:p>
          <a:p>
            <a:r>
              <a:rPr lang="en-US" sz="2800" dirty="0">
                <a:ea typeface="+mn-lt"/>
                <a:cs typeface="+mn-lt"/>
              </a:rPr>
              <a:t>For all </a:t>
            </a:r>
            <a:r>
              <a:rPr lang="en-US" sz="2800" i="1" dirty="0">
                <a:ea typeface="+mn-lt"/>
                <a:cs typeface="+mn-lt"/>
              </a:rPr>
              <a:t>n</a:t>
            </a:r>
            <a:r>
              <a:rPr lang="en-US" sz="2800" dirty="0">
                <a:ea typeface="+mn-lt"/>
                <a:cs typeface="+mn-lt"/>
              </a:rPr>
              <a:t>, </a:t>
            </a:r>
            <a:r>
              <a:rPr lang="en-US" sz="2800" i="1" dirty="0">
                <a:ea typeface="+mn-lt"/>
                <a:cs typeface="+mn-lt"/>
              </a:rPr>
              <a:t>d</a:t>
            </a:r>
            <a:r>
              <a:rPr lang="en-US" sz="2800" dirty="0">
                <a:ea typeface="+mn-lt"/>
                <a:cs typeface="+mn-lt"/>
              </a:rPr>
              <a:t>, </a:t>
            </a:r>
            <a:r>
              <a:rPr lang="en-US" sz="2800" i="1" dirty="0">
                <a:ea typeface="+mn-lt"/>
                <a:cs typeface="+mn-lt"/>
              </a:rPr>
              <a:t>L</a:t>
            </a:r>
            <a:r>
              <a:rPr lang="en-US" sz="2800" dirty="0">
                <a:ea typeface="+mn-lt"/>
                <a:cs typeface="+mn-lt"/>
              </a:rPr>
              <a:t>:</a:t>
            </a:r>
            <a:endParaRPr lang="en-US" sz="2800" i="1" dirty="0">
              <a:ea typeface="+mn-lt"/>
              <a:cs typeface="+mn-lt"/>
            </a:endParaRPr>
          </a:p>
        </p:txBody>
      </p:sp>
      <p:sp>
        <p:nvSpPr>
          <p:cNvPr id="4" name="Slide Number Placeholder 3">
            <a:extLst>
              <a:ext uri="{FF2B5EF4-FFF2-40B4-BE49-F238E27FC236}">
                <a16:creationId xmlns:a16="http://schemas.microsoft.com/office/drawing/2014/main" id="{127F1CC1-4D8B-FA88-57C3-3AAE5884EF8C}"/>
              </a:ext>
            </a:extLst>
          </p:cNvPr>
          <p:cNvSpPr>
            <a:spLocks noGrp="1"/>
          </p:cNvSpPr>
          <p:nvPr>
            <p:ph type="sldNum" sz="quarter" idx="12"/>
          </p:nvPr>
        </p:nvSpPr>
        <p:spPr/>
        <p:txBody>
          <a:bodyPr/>
          <a:lstStyle/>
          <a:p>
            <a:fld id="{48F63A3B-78C7-47BE-AE5E-E10140E04643}" type="slidenum">
              <a:rPr lang="en-US" dirty="0"/>
              <a:t>112</a:t>
            </a:fld>
            <a:endParaRPr lang="en-US"/>
          </a:p>
        </p:txBody>
      </p:sp>
      <p:pic>
        <p:nvPicPr>
          <p:cNvPr id="6" name="Picture 5" descr="A black text with a circle&#10;&#10;Description automatically generated">
            <a:extLst>
              <a:ext uri="{FF2B5EF4-FFF2-40B4-BE49-F238E27FC236}">
                <a16:creationId xmlns:a16="http://schemas.microsoft.com/office/drawing/2014/main" id="{6541AFE7-E792-A8D7-CBB8-7AA59260CE1E}"/>
              </a:ext>
            </a:extLst>
          </p:cNvPr>
          <p:cNvPicPr>
            <a:picLocks noChangeAspect="1"/>
          </p:cNvPicPr>
          <p:nvPr/>
        </p:nvPicPr>
        <p:blipFill>
          <a:blip r:embed="rId2"/>
          <a:stretch>
            <a:fillRect/>
          </a:stretch>
        </p:blipFill>
        <p:spPr>
          <a:xfrm>
            <a:off x="3791158" y="3605180"/>
            <a:ext cx="4608984" cy="538043"/>
          </a:xfrm>
          <a:prstGeom prst="rect">
            <a:avLst/>
          </a:prstGeom>
        </p:spPr>
      </p:pic>
      <p:sp>
        <p:nvSpPr>
          <p:cNvPr id="8" name="Content Placeholder 2">
            <a:extLst>
              <a:ext uri="{FF2B5EF4-FFF2-40B4-BE49-F238E27FC236}">
                <a16:creationId xmlns:a16="http://schemas.microsoft.com/office/drawing/2014/main" id="{FDAC0BFA-C58E-3F61-267E-6730F2B9108D}"/>
              </a:ext>
            </a:extLst>
          </p:cNvPr>
          <p:cNvSpPr txBox="1">
            <a:spLocks/>
          </p:cNvSpPr>
          <p:nvPr/>
        </p:nvSpPr>
        <p:spPr>
          <a:xfrm>
            <a:off x="841703" y="4447955"/>
            <a:ext cx="10515600" cy="15485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dirty="0">
                <a:ea typeface="+mn-lt"/>
                <a:cs typeface="+mn-lt"/>
              </a:rPr>
              <a:t>Proof is simple</a:t>
            </a:r>
            <a:r>
              <a:rPr lang="en-US" dirty="0">
                <a:ea typeface="+mn-lt"/>
                <a:cs typeface="+mn-lt"/>
              </a:rPr>
              <a:t>: Any set of </a:t>
            </a:r>
            <a:r>
              <a:rPr lang="en-US" i="1" err="1">
                <a:ea typeface="+mn-lt"/>
                <a:cs typeface="+mn-lt"/>
              </a:rPr>
              <a:t>m</a:t>
            </a:r>
            <a:r>
              <a:rPr lang="en-US" sz="1900" i="1" baseline="-25000" err="1">
                <a:ea typeface="+mn-lt"/>
                <a:cs typeface="+mn-lt"/>
              </a:rPr>
              <a:t>n,d,L</a:t>
            </a:r>
            <a:r>
              <a:rPr lang="en-US" dirty="0">
                <a:ea typeface="+mn-lt"/>
                <a:cs typeface="+mn-lt"/>
              </a:rPr>
              <a:t> + 1 graphs must contain two that are not distinguishable by 1-WL. Thus, shattering is impossible.</a:t>
            </a:r>
          </a:p>
        </p:txBody>
      </p:sp>
      <p:pic>
        <p:nvPicPr>
          <p:cNvPr id="9" name="Picture 8" descr="Blue letters on a black background&#10;&#10;Description automatically generated">
            <a:extLst>
              <a:ext uri="{FF2B5EF4-FFF2-40B4-BE49-F238E27FC236}">
                <a16:creationId xmlns:a16="http://schemas.microsoft.com/office/drawing/2014/main" id="{72BC719A-7655-082C-7005-52E5B5320574}"/>
              </a:ext>
            </a:extLst>
          </p:cNvPr>
          <p:cNvPicPr>
            <a:picLocks noChangeAspect="1"/>
          </p:cNvPicPr>
          <p:nvPr/>
        </p:nvPicPr>
        <p:blipFill>
          <a:blip r:embed="rId3"/>
          <a:stretch>
            <a:fillRect/>
          </a:stretch>
        </p:blipFill>
        <p:spPr>
          <a:xfrm>
            <a:off x="9410043" y="1825349"/>
            <a:ext cx="562742" cy="422057"/>
          </a:xfrm>
          <a:prstGeom prst="rect">
            <a:avLst/>
          </a:prstGeom>
        </p:spPr>
      </p:pic>
    </p:spTree>
    <p:extLst>
      <p:ext uri="{BB962C8B-B14F-4D97-AF65-F5344CB8AC3E}">
        <p14:creationId xmlns:p14="http://schemas.microsoft.com/office/powerpoint/2010/main" val="28096877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6AFB-4053-2138-D3EE-BD2323112F3B}"/>
              </a:ext>
            </a:extLst>
          </p:cNvPr>
          <p:cNvSpPr>
            <a:spLocks noGrp="1"/>
          </p:cNvSpPr>
          <p:nvPr>
            <p:ph type="title"/>
          </p:nvPr>
        </p:nvSpPr>
        <p:spPr/>
        <p:txBody>
          <a:bodyPr>
            <a:normAutofit fontScale="90000"/>
          </a:bodyPr>
          <a:lstStyle/>
          <a:p>
            <a:r>
              <a:rPr lang="en-US" dirty="0">
                <a:ea typeface="Calibri Light"/>
                <a:cs typeface="Calibri Light"/>
              </a:rPr>
              <a:t>WL Meets VC</a:t>
            </a:r>
            <a:br>
              <a:rPr lang="en-US" dirty="0">
                <a:ea typeface="Calibri Light"/>
                <a:cs typeface="Calibri Light"/>
              </a:rPr>
            </a:br>
            <a:r>
              <a:rPr lang="en-US" sz="2000" dirty="0">
                <a:ea typeface="Calibri Light"/>
                <a:cs typeface="Calibri Light"/>
              </a:rPr>
              <a:t>[Morris, Geerts,</a:t>
            </a:r>
            <a:r>
              <a:rPr lang="en-US" sz="2000" dirty="0">
                <a:ea typeface="+mj-lt"/>
                <a:cs typeface="+mj-lt"/>
              </a:rPr>
              <a:t> </a:t>
            </a:r>
            <a:r>
              <a:rPr lang="en-US" sz="2000" dirty="0" err="1">
                <a:ea typeface="+mj-lt"/>
                <a:cs typeface="+mj-lt"/>
              </a:rPr>
              <a:t>Tönshoff</a:t>
            </a:r>
            <a:r>
              <a:rPr lang="en-US" sz="2000" dirty="0">
                <a:ea typeface="+mj-lt"/>
                <a:cs typeface="+mj-lt"/>
              </a:rPr>
              <a:t>, Grohe  - ICML '23]</a:t>
            </a:r>
            <a:endParaRPr lang="en-US" sz="2000" dirty="0">
              <a:ea typeface="Calibri Light"/>
              <a:cs typeface="Calibri Light"/>
            </a:endParaRPr>
          </a:p>
        </p:txBody>
      </p:sp>
      <p:sp>
        <p:nvSpPr>
          <p:cNvPr id="3" name="Content Placeholder 2">
            <a:extLst>
              <a:ext uri="{FF2B5EF4-FFF2-40B4-BE49-F238E27FC236}">
                <a16:creationId xmlns:a16="http://schemas.microsoft.com/office/drawing/2014/main" id="{D382740C-BB61-D704-E09A-9DB8EF274B12}"/>
              </a:ext>
            </a:extLst>
          </p:cNvPr>
          <p:cNvSpPr>
            <a:spLocks noGrp="1"/>
          </p:cNvSpPr>
          <p:nvPr>
            <p:ph idx="1"/>
          </p:nvPr>
        </p:nvSpPr>
        <p:spPr>
          <a:xfrm>
            <a:off x="838200" y="1784905"/>
            <a:ext cx="10515600" cy="4747658"/>
          </a:xfrm>
        </p:spPr>
        <p:txBody>
          <a:bodyPr vert="horz" lIns="91440" tIns="45720" rIns="91440" bIns="45720" rtlCol="0" anchor="t">
            <a:normAutofit/>
          </a:bodyPr>
          <a:lstStyle/>
          <a:p>
            <a:r>
              <a:rPr lang="en-US" sz="2400" dirty="0">
                <a:ea typeface="Calibri"/>
                <a:cs typeface="Calibri"/>
              </a:rPr>
              <a:t>Class of graphs of order </a:t>
            </a:r>
            <a:r>
              <a:rPr lang="en-US" sz="2400" dirty="0">
                <a:ea typeface="+mn-lt"/>
                <a:cs typeface="+mn-lt"/>
              </a:rPr>
              <a:t>≤ n with d-dim </a:t>
            </a:r>
            <a:r>
              <a:rPr lang="en-US" sz="2400" dirty="0" err="1">
                <a:ea typeface="+mn-lt"/>
                <a:cs typeface="+mn-lt"/>
              </a:rPr>
              <a:t>boolean</a:t>
            </a:r>
            <a:r>
              <a:rPr lang="en-US" sz="2400" dirty="0">
                <a:ea typeface="+mn-lt"/>
                <a:cs typeface="+mn-lt"/>
              </a:rPr>
              <a:t> features</a:t>
            </a:r>
            <a:endParaRPr lang="en-US" sz="2400" dirty="0">
              <a:ea typeface="Calibri"/>
              <a:cs typeface="Calibri"/>
            </a:endParaRPr>
          </a:p>
          <a:p>
            <a:r>
              <a:rPr lang="en-US" sz="2400" i="1" dirty="0" err="1">
                <a:ea typeface="Calibri"/>
                <a:cs typeface="Calibri"/>
              </a:rPr>
              <a:t>m</a:t>
            </a:r>
            <a:r>
              <a:rPr lang="en-US" sz="2400" i="1" baseline="-25000" dirty="0" err="1">
                <a:ea typeface="Calibri"/>
                <a:cs typeface="Calibri"/>
              </a:rPr>
              <a:t>n,d,L</a:t>
            </a:r>
            <a:r>
              <a:rPr lang="en-US" sz="2400" dirty="0">
                <a:ea typeface="Calibri"/>
                <a:cs typeface="Calibri"/>
              </a:rPr>
              <a:t> = max #graphs distinguishable by L iterations of 1-WL</a:t>
            </a:r>
          </a:p>
          <a:p>
            <a:r>
              <a:rPr lang="en-US" sz="2400" b="1" u="sng" dirty="0">
                <a:solidFill>
                  <a:srgbClr val="002060"/>
                </a:solidFill>
                <a:ea typeface="+mn-lt"/>
                <a:cs typeface="+mn-lt"/>
              </a:rPr>
              <a:t>Constructive result</a:t>
            </a:r>
            <a:r>
              <a:rPr lang="en-US" sz="2400" dirty="0">
                <a:ea typeface="+mn-lt"/>
                <a:cs typeface="+mn-lt"/>
              </a:rPr>
              <a:t>: The upper bound can be matched by sufficiently wide L-layer GNNs:</a:t>
            </a:r>
            <a:endParaRPr lang="en-US" sz="2400" i="1" dirty="0">
              <a:ea typeface="+mn-lt"/>
              <a:cs typeface="+mn-lt"/>
            </a:endParaRPr>
          </a:p>
        </p:txBody>
      </p:sp>
      <p:sp>
        <p:nvSpPr>
          <p:cNvPr id="4" name="Slide Number Placeholder 3">
            <a:extLst>
              <a:ext uri="{FF2B5EF4-FFF2-40B4-BE49-F238E27FC236}">
                <a16:creationId xmlns:a16="http://schemas.microsoft.com/office/drawing/2014/main" id="{127F1CC1-4D8B-FA88-57C3-3AAE5884EF8C}"/>
              </a:ext>
            </a:extLst>
          </p:cNvPr>
          <p:cNvSpPr>
            <a:spLocks noGrp="1"/>
          </p:cNvSpPr>
          <p:nvPr>
            <p:ph type="sldNum" sz="quarter" idx="12"/>
          </p:nvPr>
        </p:nvSpPr>
        <p:spPr/>
        <p:txBody>
          <a:bodyPr/>
          <a:lstStyle/>
          <a:p>
            <a:fld id="{48F63A3B-78C7-47BE-AE5E-E10140E04643}" type="slidenum">
              <a:rPr lang="en-US" dirty="0"/>
              <a:t>113</a:t>
            </a:fld>
            <a:endParaRPr lang="en-US"/>
          </a:p>
        </p:txBody>
      </p:sp>
      <p:sp>
        <p:nvSpPr>
          <p:cNvPr id="8" name="Content Placeholder 2">
            <a:extLst>
              <a:ext uri="{FF2B5EF4-FFF2-40B4-BE49-F238E27FC236}">
                <a16:creationId xmlns:a16="http://schemas.microsoft.com/office/drawing/2014/main" id="{FDAC0BFA-C58E-3F61-267E-6730F2B9108D}"/>
              </a:ext>
            </a:extLst>
          </p:cNvPr>
          <p:cNvSpPr txBox="1">
            <a:spLocks/>
          </p:cNvSpPr>
          <p:nvPr/>
        </p:nvSpPr>
        <p:spPr>
          <a:xfrm>
            <a:off x="841703" y="4259645"/>
            <a:ext cx="10515600" cy="18857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u="sng" dirty="0">
                <a:ea typeface="+mn-lt"/>
                <a:cs typeface="+mn-lt"/>
              </a:rPr>
              <a:t>Proof overview</a:t>
            </a:r>
            <a:r>
              <a:rPr lang="en-US" sz="2400" dirty="0">
                <a:ea typeface="+mn-lt"/>
                <a:cs typeface="+mn-lt"/>
              </a:rPr>
              <a:t>: Choose S = {G</a:t>
            </a:r>
            <a:r>
              <a:rPr lang="en-US" sz="2400" baseline="-25000" dirty="0">
                <a:ea typeface="+mn-lt"/>
                <a:cs typeface="+mn-lt"/>
              </a:rPr>
              <a:t>1</a:t>
            </a:r>
            <a:r>
              <a:rPr lang="en-US" sz="2400" dirty="0">
                <a:ea typeface="+mn-lt"/>
                <a:cs typeface="+mn-lt"/>
              </a:rPr>
              <a:t>, G</a:t>
            </a:r>
            <a:r>
              <a:rPr lang="en-US" sz="2400" baseline="-25000" dirty="0">
                <a:ea typeface="+mn-lt"/>
                <a:cs typeface="+mn-lt"/>
              </a:rPr>
              <a:t>2</a:t>
            </a:r>
            <a:r>
              <a:rPr lang="en-US" sz="2400" dirty="0">
                <a:ea typeface="+mn-lt"/>
                <a:cs typeface="+mn-lt"/>
              </a:rPr>
              <a:t>, …, G</a:t>
            </a:r>
            <a:r>
              <a:rPr lang="en-US" sz="2400" baseline="-25000" dirty="0">
                <a:ea typeface="+mn-lt"/>
                <a:cs typeface="+mn-lt"/>
              </a:rPr>
              <a:t>m</a:t>
            </a:r>
            <a:r>
              <a:rPr lang="en-US" sz="2400" dirty="0">
                <a:ea typeface="+mn-lt"/>
                <a:cs typeface="+mn-lt"/>
              </a:rPr>
              <a:t>} to be a maximal set of 1-WL distinguishable graphs. Show that for any T, there is </a:t>
            </a:r>
            <a:r>
              <a:rPr lang="en-US" sz="2400" err="1">
                <a:ea typeface="+mn-lt"/>
                <a:cs typeface="+mn-lt"/>
              </a:rPr>
              <a:t>GNN</a:t>
            </a:r>
            <a:r>
              <a:rPr lang="en-US" sz="2400" baseline="-25000" err="1"/>
              <a:t>mlp</a:t>
            </a:r>
            <a:r>
              <a:rPr lang="en-US" sz="2400" dirty="0">
                <a:ea typeface="+mn-lt"/>
                <a:cs typeface="+mn-lt"/>
              </a:rPr>
              <a:t>(d', L) so that for all </a:t>
            </a:r>
            <a:r>
              <a:rPr lang="en-US" sz="2400" dirty="0" err="1">
                <a:ea typeface="+mn-lt"/>
                <a:cs typeface="+mn-lt"/>
              </a:rPr>
              <a:t>i</a:t>
            </a:r>
            <a:r>
              <a:rPr lang="en-US" sz="2400" dirty="0">
                <a:ea typeface="+mn-lt"/>
                <a:cs typeface="+mn-lt"/>
              </a:rPr>
              <a:t>,</a:t>
            </a:r>
            <a:endParaRPr lang="en-US" sz="2400" dirty="0">
              <a:ea typeface="Calibri"/>
              <a:cs typeface="Calibri"/>
            </a:endParaRPr>
          </a:p>
        </p:txBody>
      </p:sp>
      <p:pic>
        <p:nvPicPr>
          <p:cNvPr id="9" name="Picture 8" descr="Blue letters on a black background&#10;&#10;Description automatically generated">
            <a:extLst>
              <a:ext uri="{FF2B5EF4-FFF2-40B4-BE49-F238E27FC236}">
                <a16:creationId xmlns:a16="http://schemas.microsoft.com/office/drawing/2014/main" id="{72BC719A-7655-082C-7005-52E5B5320574}"/>
              </a:ext>
            </a:extLst>
          </p:cNvPr>
          <p:cNvPicPr>
            <a:picLocks noChangeAspect="1"/>
          </p:cNvPicPr>
          <p:nvPr/>
        </p:nvPicPr>
        <p:blipFill>
          <a:blip r:embed="rId2"/>
          <a:stretch>
            <a:fillRect/>
          </a:stretch>
        </p:blipFill>
        <p:spPr>
          <a:xfrm>
            <a:off x="8329229" y="1795383"/>
            <a:ext cx="562742" cy="422057"/>
          </a:xfrm>
          <a:prstGeom prst="rect">
            <a:avLst/>
          </a:prstGeom>
        </p:spPr>
      </p:pic>
      <p:pic>
        <p:nvPicPr>
          <p:cNvPr id="7" name="Picture 6" descr="A black text with a white background&#10;&#10;Description automatically generated">
            <a:extLst>
              <a:ext uri="{FF2B5EF4-FFF2-40B4-BE49-F238E27FC236}">
                <a16:creationId xmlns:a16="http://schemas.microsoft.com/office/drawing/2014/main" id="{31D610E1-66CD-EAE9-8F44-26246411721F}"/>
              </a:ext>
            </a:extLst>
          </p:cNvPr>
          <p:cNvPicPr>
            <a:picLocks noChangeAspect="1"/>
          </p:cNvPicPr>
          <p:nvPr/>
        </p:nvPicPr>
        <p:blipFill>
          <a:blip r:embed="rId3"/>
          <a:stretch>
            <a:fillRect/>
          </a:stretch>
        </p:blipFill>
        <p:spPr>
          <a:xfrm>
            <a:off x="3753015" y="5126039"/>
            <a:ext cx="4681592" cy="928304"/>
          </a:xfrm>
          <a:prstGeom prst="rect">
            <a:avLst/>
          </a:prstGeom>
        </p:spPr>
      </p:pic>
      <p:pic>
        <p:nvPicPr>
          <p:cNvPr id="10" name="Picture 9" descr="A black text with a circle&#10;&#10;Description automatically generated">
            <a:extLst>
              <a:ext uri="{FF2B5EF4-FFF2-40B4-BE49-F238E27FC236}">
                <a16:creationId xmlns:a16="http://schemas.microsoft.com/office/drawing/2014/main" id="{7317488C-E3A4-FA31-0F0F-EABE9DA7FD59}"/>
              </a:ext>
            </a:extLst>
          </p:cNvPr>
          <p:cNvPicPr>
            <a:picLocks noChangeAspect="1"/>
          </p:cNvPicPr>
          <p:nvPr/>
        </p:nvPicPr>
        <p:blipFill>
          <a:blip r:embed="rId4"/>
          <a:stretch>
            <a:fillRect/>
          </a:stretch>
        </p:blipFill>
        <p:spPr>
          <a:xfrm>
            <a:off x="3535582" y="3427632"/>
            <a:ext cx="5116459" cy="585186"/>
          </a:xfrm>
          <a:prstGeom prst="rect">
            <a:avLst/>
          </a:prstGeom>
        </p:spPr>
      </p:pic>
    </p:spTree>
    <p:extLst>
      <p:ext uri="{BB962C8B-B14F-4D97-AF65-F5344CB8AC3E}">
        <p14:creationId xmlns:p14="http://schemas.microsoft.com/office/powerpoint/2010/main" val="34489527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6AFB-4053-2138-D3EE-BD2323112F3B}"/>
              </a:ext>
            </a:extLst>
          </p:cNvPr>
          <p:cNvSpPr>
            <a:spLocks noGrp="1"/>
          </p:cNvSpPr>
          <p:nvPr>
            <p:ph type="title"/>
          </p:nvPr>
        </p:nvSpPr>
        <p:spPr/>
        <p:txBody>
          <a:bodyPr>
            <a:normAutofit fontScale="90000"/>
          </a:bodyPr>
          <a:lstStyle/>
          <a:p>
            <a:r>
              <a:rPr lang="en-US" dirty="0">
                <a:ea typeface="Calibri Light"/>
                <a:cs typeface="Calibri Light"/>
              </a:rPr>
              <a:t>WL Meets VC</a:t>
            </a:r>
            <a:br>
              <a:rPr lang="en-US" dirty="0">
                <a:ea typeface="Calibri Light"/>
                <a:cs typeface="Calibri Light"/>
              </a:rPr>
            </a:br>
            <a:r>
              <a:rPr lang="en-US" sz="2000" dirty="0">
                <a:ea typeface="Calibri Light"/>
                <a:cs typeface="Calibri Light"/>
              </a:rPr>
              <a:t>[Morris, Geerts,</a:t>
            </a:r>
            <a:r>
              <a:rPr lang="en-US" sz="2000" dirty="0">
                <a:ea typeface="+mj-lt"/>
                <a:cs typeface="+mj-lt"/>
              </a:rPr>
              <a:t> </a:t>
            </a:r>
            <a:r>
              <a:rPr lang="en-US" sz="2000" dirty="0" err="1">
                <a:ea typeface="+mj-lt"/>
                <a:cs typeface="+mj-lt"/>
              </a:rPr>
              <a:t>Tönshoff</a:t>
            </a:r>
            <a:r>
              <a:rPr lang="en-US" sz="2000" dirty="0">
                <a:ea typeface="+mj-lt"/>
                <a:cs typeface="+mj-lt"/>
              </a:rPr>
              <a:t>, Grohe  - ICML '23]</a:t>
            </a:r>
            <a:endParaRPr lang="en-US" sz="2000" dirty="0">
              <a:ea typeface="Calibri Light"/>
              <a:cs typeface="Calibri Light"/>
            </a:endParaRPr>
          </a:p>
        </p:txBody>
      </p:sp>
      <p:sp>
        <p:nvSpPr>
          <p:cNvPr id="3" name="Content Placeholder 2">
            <a:extLst>
              <a:ext uri="{FF2B5EF4-FFF2-40B4-BE49-F238E27FC236}">
                <a16:creationId xmlns:a16="http://schemas.microsoft.com/office/drawing/2014/main" id="{D382740C-BB61-D704-E09A-9DB8EF274B12}"/>
              </a:ext>
            </a:extLst>
          </p:cNvPr>
          <p:cNvSpPr>
            <a:spLocks noGrp="1"/>
          </p:cNvSpPr>
          <p:nvPr>
            <p:ph idx="1"/>
          </p:nvPr>
        </p:nvSpPr>
        <p:spPr>
          <a:xfrm>
            <a:off x="838200" y="1759505"/>
            <a:ext cx="10515600" cy="4747658"/>
          </a:xfrm>
        </p:spPr>
        <p:txBody>
          <a:bodyPr vert="horz" lIns="91440" tIns="45720" rIns="91440" bIns="45720" rtlCol="0" anchor="t">
            <a:normAutofit/>
          </a:bodyPr>
          <a:lstStyle/>
          <a:p>
            <a:r>
              <a:rPr lang="en-US" sz="2400" b="1" u="sng" dirty="0">
                <a:solidFill>
                  <a:srgbClr val="002060"/>
                </a:solidFill>
                <a:ea typeface="+mn-lt"/>
                <a:cs typeface="+mn-lt"/>
              </a:rPr>
              <a:t>Constructive result</a:t>
            </a:r>
            <a:r>
              <a:rPr lang="en-US" sz="2400" dirty="0">
                <a:ea typeface="+mn-lt"/>
                <a:cs typeface="+mn-lt"/>
              </a:rPr>
              <a:t>: The upper bound can be matched by sufficiently wide L-layer GNNs:</a:t>
            </a:r>
            <a:endParaRPr lang="en-US" sz="2400" i="1" dirty="0">
              <a:ea typeface="+mn-lt"/>
              <a:cs typeface="+mn-lt"/>
            </a:endParaRPr>
          </a:p>
        </p:txBody>
      </p:sp>
      <p:sp>
        <p:nvSpPr>
          <p:cNvPr id="4" name="Slide Number Placeholder 3">
            <a:extLst>
              <a:ext uri="{FF2B5EF4-FFF2-40B4-BE49-F238E27FC236}">
                <a16:creationId xmlns:a16="http://schemas.microsoft.com/office/drawing/2014/main" id="{127F1CC1-4D8B-FA88-57C3-3AAE5884EF8C}"/>
              </a:ext>
            </a:extLst>
          </p:cNvPr>
          <p:cNvSpPr>
            <a:spLocks noGrp="1"/>
          </p:cNvSpPr>
          <p:nvPr>
            <p:ph type="sldNum" sz="quarter" idx="12"/>
          </p:nvPr>
        </p:nvSpPr>
        <p:spPr/>
        <p:txBody>
          <a:bodyPr/>
          <a:lstStyle/>
          <a:p>
            <a:fld id="{48F63A3B-78C7-47BE-AE5E-E10140E04643}" type="slidenum">
              <a:rPr lang="en-US" dirty="0"/>
              <a:t>114</a:t>
            </a:fld>
            <a:endParaRPr lang="en-US"/>
          </a:p>
        </p:txBody>
      </p:sp>
      <p:sp>
        <p:nvSpPr>
          <p:cNvPr id="8" name="Content Placeholder 2">
            <a:extLst>
              <a:ext uri="{FF2B5EF4-FFF2-40B4-BE49-F238E27FC236}">
                <a16:creationId xmlns:a16="http://schemas.microsoft.com/office/drawing/2014/main" id="{FDAC0BFA-C58E-3F61-267E-6730F2B9108D}"/>
              </a:ext>
            </a:extLst>
          </p:cNvPr>
          <p:cNvSpPr txBox="1">
            <a:spLocks/>
          </p:cNvSpPr>
          <p:nvPr/>
        </p:nvSpPr>
        <p:spPr>
          <a:xfrm>
            <a:off x="841703" y="3121025"/>
            <a:ext cx="10515600" cy="18857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u="sng" dirty="0">
                <a:ea typeface="+mn-lt"/>
                <a:cs typeface="+mn-lt"/>
              </a:rPr>
              <a:t>Proof overview</a:t>
            </a:r>
            <a:r>
              <a:rPr lang="en-US" sz="2400" dirty="0">
                <a:ea typeface="+mn-lt"/>
                <a:cs typeface="+mn-lt"/>
              </a:rPr>
              <a:t>: Choose S = {G</a:t>
            </a:r>
            <a:r>
              <a:rPr lang="en-US" sz="2400" baseline="-25000" dirty="0">
                <a:ea typeface="+mn-lt"/>
                <a:cs typeface="+mn-lt"/>
              </a:rPr>
              <a:t>1</a:t>
            </a:r>
            <a:r>
              <a:rPr lang="en-US" sz="2400" dirty="0">
                <a:ea typeface="+mn-lt"/>
                <a:cs typeface="+mn-lt"/>
              </a:rPr>
              <a:t>, G</a:t>
            </a:r>
            <a:r>
              <a:rPr lang="en-US" sz="2400" baseline="-25000" dirty="0">
                <a:ea typeface="+mn-lt"/>
                <a:cs typeface="+mn-lt"/>
              </a:rPr>
              <a:t>2</a:t>
            </a:r>
            <a:r>
              <a:rPr lang="en-US" sz="2400" dirty="0">
                <a:ea typeface="+mn-lt"/>
                <a:cs typeface="+mn-lt"/>
              </a:rPr>
              <a:t>, …, G</a:t>
            </a:r>
            <a:r>
              <a:rPr lang="en-US" sz="2400" baseline="-25000" dirty="0">
                <a:ea typeface="+mn-lt"/>
                <a:cs typeface="+mn-lt"/>
              </a:rPr>
              <a:t>m</a:t>
            </a:r>
            <a:r>
              <a:rPr lang="en-US" sz="2400" dirty="0">
                <a:ea typeface="+mn-lt"/>
                <a:cs typeface="+mn-lt"/>
              </a:rPr>
              <a:t>} to be a maximal set of 1-WL distinguishable graphs. Show that for any T, there is </a:t>
            </a:r>
            <a:r>
              <a:rPr lang="en-US" sz="2400" err="1">
                <a:ea typeface="+mn-lt"/>
                <a:cs typeface="+mn-lt"/>
              </a:rPr>
              <a:t>GNN</a:t>
            </a:r>
            <a:r>
              <a:rPr lang="en-US" sz="2400" baseline="-25000" err="1"/>
              <a:t>mlp</a:t>
            </a:r>
            <a:r>
              <a:rPr lang="en-US" sz="2400" dirty="0">
                <a:ea typeface="+mn-lt"/>
                <a:cs typeface="+mn-lt"/>
              </a:rPr>
              <a:t>(d', L) so that for all </a:t>
            </a:r>
            <a:r>
              <a:rPr lang="en-US" sz="2400" dirty="0" err="1">
                <a:ea typeface="+mn-lt"/>
                <a:cs typeface="+mn-lt"/>
              </a:rPr>
              <a:t>i</a:t>
            </a:r>
            <a:r>
              <a:rPr lang="en-US" sz="2400" dirty="0">
                <a:ea typeface="+mn-lt"/>
                <a:cs typeface="+mn-lt"/>
              </a:rPr>
              <a:t>,</a:t>
            </a:r>
            <a:endParaRPr lang="en-US" sz="2400" dirty="0">
              <a:ea typeface="Calibri"/>
              <a:cs typeface="Calibri"/>
            </a:endParaRPr>
          </a:p>
        </p:txBody>
      </p:sp>
      <p:pic>
        <p:nvPicPr>
          <p:cNvPr id="7" name="Picture 6" descr="A black text with a white background&#10;&#10;Description automatically generated">
            <a:extLst>
              <a:ext uri="{FF2B5EF4-FFF2-40B4-BE49-F238E27FC236}">
                <a16:creationId xmlns:a16="http://schemas.microsoft.com/office/drawing/2014/main" id="{31D610E1-66CD-EAE9-8F44-26246411721F}"/>
              </a:ext>
            </a:extLst>
          </p:cNvPr>
          <p:cNvPicPr>
            <a:picLocks noChangeAspect="1"/>
          </p:cNvPicPr>
          <p:nvPr/>
        </p:nvPicPr>
        <p:blipFill>
          <a:blip r:embed="rId2"/>
          <a:stretch>
            <a:fillRect/>
          </a:stretch>
        </p:blipFill>
        <p:spPr>
          <a:xfrm>
            <a:off x="4195325" y="4000556"/>
            <a:ext cx="3796972" cy="753132"/>
          </a:xfrm>
          <a:prstGeom prst="rect">
            <a:avLst/>
          </a:prstGeom>
        </p:spPr>
      </p:pic>
      <p:pic>
        <p:nvPicPr>
          <p:cNvPr id="10" name="Picture 9" descr="A black text with a circle&#10;&#10;Description automatically generated">
            <a:extLst>
              <a:ext uri="{FF2B5EF4-FFF2-40B4-BE49-F238E27FC236}">
                <a16:creationId xmlns:a16="http://schemas.microsoft.com/office/drawing/2014/main" id="{7317488C-E3A4-FA31-0F0F-EABE9DA7FD59}"/>
              </a:ext>
            </a:extLst>
          </p:cNvPr>
          <p:cNvPicPr>
            <a:picLocks noChangeAspect="1"/>
          </p:cNvPicPr>
          <p:nvPr/>
        </p:nvPicPr>
        <p:blipFill>
          <a:blip r:embed="rId3"/>
          <a:stretch>
            <a:fillRect/>
          </a:stretch>
        </p:blipFill>
        <p:spPr>
          <a:xfrm>
            <a:off x="4104892" y="2535567"/>
            <a:ext cx="3986598" cy="453808"/>
          </a:xfrm>
          <a:prstGeom prst="rect">
            <a:avLst/>
          </a:prstGeom>
        </p:spPr>
      </p:pic>
      <p:sp>
        <p:nvSpPr>
          <p:cNvPr id="6" name="Content Placeholder 2">
            <a:extLst>
              <a:ext uri="{FF2B5EF4-FFF2-40B4-BE49-F238E27FC236}">
                <a16:creationId xmlns:a16="http://schemas.microsoft.com/office/drawing/2014/main" id="{899772E9-AE3A-2E6F-4490-FD3FEE8126C2}"/>
              </a:ext>
            </a:extLst>
          </p:cNvPr>
          <p:cNvSpPr txBox="1">
            <a:spLocks/>
          </p:cNvSpPr>
          <p:nvPr/>
        </p:nvSpPr>
        <p:spPr>
          <a:xfrm>
            <a:off x="837323" y="4999747"/>
            <a:ext cx="10515600" cy="12814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a typeface="+mn-lt"/>
                <a:cs typeface="+mn-lt"/>
              </a:rPr>
              <a:t>Construction: Can take GNN</a:t>
            </a:r>
            <a:r>
              <a:rPr lang="en-US" sz="2400" baseline="-25000" dirty="0">
                <a:ea typeface="+mn-lt"/>
                <a:cs typeface="+mn-lt"/>
              </a:rPr>
              <a:t>MLP</a:t>
            </a:r>
            <a:r>
              <a:rPr lang="en-US" sz="2400" dirty="0">
                <a:ea typeface="+mn-lt"/>
                <a:cs typeface="+mn-lt"/>
              </a:rPr>
              <a:t>(d', L), with d' large enough. Powerful enough to return one-hot encoding of the graphs in S, i.e., vector in {0,1}</a:t>
            </a:r>
            <a:r>
              <a:rPr lang="en-US" sz="2400" baseline="30000" dirty="0">
                <a:ea typeface="+mn-lt"/>
                <a:cs typeface="+mn-lt"/>
              </a:rPr>
              <a:t>m</a:t>
            </a:r>
            <a:r>
              <a:rPr lang="en-US" sz="2400" dirty="0">
                <a:ea typeface="+mn-lt"/>
                <a:cs typeface="+mn-lt"/>
              </a:rPr>
              <a:t>.</a:t>
            </a:r>
          </a:p>
          <a:p>
            <a:r>
              <a:rPr lang="en-US" sz="2400" dirty="0">
                <a:ea typeface="Calibri"/>
                <a:cs typeface="Calibri"/>
              </a:rPr>
              <a:t>Encode 1-WL color histograms!</a:t>
            </a:r>
          </a:p>
        </p:txBody>
      </p:sp>
    </p:spTree>
    <p:extLst>
      <p:ext uri="{BB962C8B-B14F-4D97-AF65-F5344CB8AC3E}">
        <p14:creationId xmlns:p14="http://schemas.microsoft.com/office/powerpoint/2010/main" val="7435942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E6AFB-4053-2138-D3EE-BD2323112F3B}"/>
              </a:ext>
            </a:extLst>
          </p:cNvPr>
          <p:cNvSpPr>
            <a:spLocks noGrp="1"/>
          </p:cNvSpPr>
          <p:nvPr>
            <p:ph type="title"/>
          </p:nvPr>
        </p:nvSpPr>
        <p:spPr/>
        <p:txBody>
          <a:bodyPr>
            <a:normAutofit fontScale="90000"/>
          </a:bodyPr>
          <a:lstStyle/>
          <a:p>
            <a:r>
              <a:rPr lang="en-US" dirty="0">
                <a:ea typeface="Calibri Light"/>
                <a:cs typeface="Calibri Light"/>
              </a:rPr>
              <a:t>WL Meets VC</a:t>
            </a:r>
            <a:br>
              <a:rPr lang="en-US" dirty="0">
                <a:ea typeface="Calibri Light"/>
                <a:cs typeface="Calibri Light"/>
              </a:rPr>
            </a:br>
            <a:r>
              <a:rPr lang="en-US" sz="2000" dirty="0">
                <a:ea typeface="Calibri Light"/>
                <a:cs typeface="Calibri Light"/>
              </a:rPr>
              <a:t>[Morris, Geerts,</a:t>
            </a:r>
            <a:r>
              <a:rPr lang="en-US" sz="2000" dirty="0">
                <a:ea typeface="+mj-lt"/>
                <a:cs typeface="+mj-lt"/>
              </a:rPr>
              <a:t> </a:t>
            </a:r>
            <a:r>
              <a:rPr lang="en-US" sz="2000" dirty="0" err="1">
                <a:ea typeface="+mj-lt"/>
                <a:cs typeface="+mj-lt"/>
              </a:rPr>
              <a:t>Tönshoff</a:t>
            </a:r>
            <a:r>
              <a:rPr lang="en-US" sz="2000" dirty="0">
                <a:ea typeface="+mj-lt"/>
                <a:cs typeface="+mj-lt"/>
              </a:rPr>
              <a:t>, Grohe  - ICML '23]</a:t>
            </a:r>
            <a:endParaRPr lang="en-US" sz="2000" dirty="0">
              <a:ea typeface="Calibri Light"/>
              <a:cs typeface="Calibri Light"/>
            </a:endParaRPr>
          </a:p>
        </p:txBody>
      </p:sp>
      <p:sp>
        <p:nvSpPr>
          <p:cNvPr id="3" name="Content Placeholder 2">
            <a:extLst>
              <a:ext uri="{FF2B5EF4-FFF2-40B4-BE49-F238E27FC236}">
                <a16:creationId xmlns:a16="http://schemas.microsoft.com/office/drawing/2014/main" id="{D382740C-BB61-D704-E09A-9DB8EF274B12}"/>
              </a:ext>
            </a:extLst>
          </p:cNvPr>
          <p:cNvSpPr>
            <a:spLocks noGrp="1"/>
          </p:cNvSpPr>
          <p:nvPr>
            <p:ph idx="1"/>
          </p:nvPr>
        </p:nvSpPr>
        <p:spPr>
          <a:xfrm>
            <a:off x="838200" y="1825625"/>
            <a:ext cx="10515600" cy="545718"/>
          </a:xfrm>
        </p:spPr>
        <p:txBody>
          <a:bodyPr vert="horz" lIns="91440" tIns="45720" rIns="91440" bIns="45720" rtlCol="0" anchor="t">
            <a:normAutofit/>
          </a:bodyPr>
          <a:lstStyle/>
          <a:p>
            <a:r>
              <a:rPr lang="en-US" sz="2400" dirty="0">
                <a:ea typeface="+mn-lt"/>
                <a:cs typeface="+mn-lt"/>
              </a:rPr>
              <a:t>VC dimension bounds for a variety of settings:</a:t>
            </a:r>
            <a:endParaRPr lang="en-US" sz="2400" i="1" dirty="0">
              <a:ea typeface="+mn-lt"/>
              <a:cs typeface="+mn-lt"/>
            </a:endParaRPr>
          </a:p>
        </p:txBody>
      </p:sp>
      <p:sp>
        <p:nvSpPr>
          <p:cNvPr id="4" name="Slide Number Placeholder 3">
            <a:extLst>
              <a:ext uri="{FF2B5EF4-FFF2-40B4-BE49-F238E27FC236}">
                <a16:creationId xmlns:a16="http://schemas.microsoft.com/office/drawing/2014/main" id="{127F1CC1-4D8B-FA88-57C3-3AAE5884EF8C}"/>
              </a:ext>
            </a:extLst>
          </p:cNvPr>
          <p:cNvSpPr>
            <a:spLocks noGrp="1"/>
          </p:cNvSpPr>
          <p:nvPr>
            <p:ph type="sldNum" sz="quarter" idx="12"/>
          </p:nvPr>
        </p:nvSpPr>
        <p:spPr/>
        <p:txBody>
          <a:bodyPr/>
          <a:lstStyle/>
          <a:p>
            <a:fld id="{48F63A3B-78C7-47BE-AE5E-E10140E04643}" type="slidenum">
              <a:rPr lang="en-US" dirty="0"/>
              <a:t>115</a:t>
            </a:fld>
            <a:endParaRPr lang="en-US"/>
          </a:p>
        </p:txBody>
      </p:sp>
      <p:pic>
        <p:nvPicPr>
          <p:cNvPr id="12" name="Picture 11" descr="A screenshot of a computer&#10;&#10;Description automatically generated">
            <a:extLst>
              <a:ext uri="{FF2B5EF4-FFF2-40B4-BE49-F238E27FC236}">
                <a16:creationId xmlns:a16="http://schemas.microsoft.com/office/drawing/2014/main" id="{936A0ED8-AF57-53F0-DDF9-3F767210C44B}"/>
              </a:ext>
            </a:extLst>
          </p:cNvPr>
          <p:cNvPicPr>
            <a:picLocks noChangeAspect="1"/>
          </p:cNvPicPr>
          <p:nvPr/>
        </p:nvPicPr>
        <p:blipFill>
          <a:blip r:embed="rId2"/>
          <a:stretch>
            <a:fillRect/>
          </a:stretch>
        </p:blipFill>
        <p:spPr>
          <a:xfrm>
            <a:off x="1148080" y="2714335"/>
            <a:ext cx="9895840" cy="2775530"/>
          </a:xfrm>
          <a:prstGeom prst="rect">
            <a:avLst/>
          </a:prstGeom>
        </p:spPr>
      </p:pic>
    </p:spTree>
    <p:extLst>
      <p:ext uri="{BB962C8B-B14F-4D97-AF65-F5344CB8AC3E}">
        <p14:creationId xmlns:p14="http://schemas.microsoft.com/office/powerpoint/2010/main" val="2656167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C1E8-24C9-5D0C-49AB-55ACCAB0F06A}"/>
              </a:ext>
            </a:extLst>
          </p:cNvPr>
          <p:cNvSpPr>
            <a:spLocks noGrp="1"/>
          </p:cNvSpPr>
          <p:nvPr>
            <p:ph type="title"/>
          </p:nvPr>
        </p:nvSpPr>
        <p:spPr/>
        <p:txBody>
          <a:bodyPr/>
          <a:lstStyle/>
          <a:p>
            <a:r>
              <a:rPr lang="en-US" dirty="0">
                <a:ea typeface="Calibri Light"/>
                <a:cs typeface="Calibri Light"/>
              </a:rPr>
              <a:t>Expressivity vs. Generalizability</a:t>
            </a:r>
            <a:endParaRPr lang="en-US" dirty="0"/>
          </a:p>
        </p:txBody>
      </p:sp>
      <p:sp>
        <p:nvSpPr>
          <p:cNvPr id="3" name="Content Placeholder 2">
            <a:extLst>
              <a:ext uri="{FF2B5EF4-FFF2-40B4-BE49-F238E27FC236}">
                <a16:creationId xmlns:a16="http://schemas.microsoft.com/office/drawing/2014/main" id="{E5C45D97-9433-F324-612C-5420783FBEE9}"/>
              </a:ext>
            </a:extLst>
          </p:cNvPr>
          <p:cNvSpPr>
            <a:spLocks noGrp="1"/>
          </p:cNvSpPr>
          <p:nvPr>
            <p:ph idx="1"/>
          </p:nvPr>
        </p:nvSpPr>
        <p:spPr/>
        <p:txBody>
          <a:bodyPr vert="horz" lIns="91440" tIns="45720" rIns="91440" bIns="45720" rtlCol="0" anchor="t">
            <a:normAutofit/>
          </a:bodyPr>
          <a:lstStyle/>
          <a:p>
            <a:r>
              <a:rPr lang="en-US" sz="2400" dirty="0">
                <a:ea typeface="Calibri"/>
                <a:cs typeface="Calibri"/>
              </a:rPr>
              <a:t>Empirical results (e.g., Graph Substructure Networks (GSN)) show added expressivity results in improved predictive performance</a:t>
            </a:r>
          </a:p>
          <a:p>
            <a:r>
              <a:rPr lang="en-US" sz="2400" dirty="0">
                <a:ea typeface="+mn-lt"/>
                <a:cs typeface="+mn-lt"/>
              </a:rPr>
              <a:t>Upper</a:t>
            </a:r>
            <a:r>
              <a:rPr lang="en-US" sz="2400" dirty="0">
                <a:ea typeface="Calibri"/>
                <a:cs typeface="Calibri"/>
              </a:rPr>
              <a:t> and lower bounds on VC dimensions of message-passing GNNs (</a:t>
            </a:r>
            <a:r>
              <a:rPr lang="en-US" sz="2400" dirty="0">
                <a:ea typeface="+mn-lt"/>
                <a:cs typeface="+mn-lt"/>
              </a:rPr>
              <a:t>[Morris, Geerts, </a:t>
            </a:r>
            <a:r>
              <a:rPr lang="en-US" sz="2400" dirty="0" err="1">
                <a:ea typeface="+mn-lt"/>
                <a:cs typeface="+mn-lt"/>
              </a:rPr>
              <a:t>Tönshoff</a:t>
            </a:r>
            <a:r>
              <a:rPr lang="en-US" sz="2400" dirty="0">
                <a:ea typeface="+mn-lt"/>
                <a:cs typeface="+mn-lt"/>
              </a:rPr>
              <a:t>, Grohe  - ICML '23])</a:t>
            </a:r>
          </a:p>
          <a:p>
            <a:r>
              <a:rPr lang="en-US" sz="2400" i="1" u="sng" dirty="0">
                <a:ea typeface="Calibri"/>
                <a:cs typeface="Calibri"/>
              </a:rPr>
              <a:t>Question</a:t>
            </a:r>
            <a:r>
              <a:rPr lang="en-US" sz="2400" dirty="0">
                <a:ea typeface="Calibri"/>
                <a:cs typeface="Calibri"/>
              </a:rPr>
              <a:t>: Why does increased expressivity correspond to better generalization while keeping the training set equal?</a:t>
            </a:r>
          </a:p>
          <a:p>
            <a:pPr lvl="1">
              <a:buFont typeface="Courier New" panose="020B0604020202020204" pitchFamily="34" charset="0"/>
              <a:buChar char="o"/>
            </a:pPr>
            <a:r>
              <a:rPr lang="en-US" sz="2000" dirty="0">
                <a:ea typeface="Calibri"/>
                <a:cs typeface="Calibri"/>
              </a:rPr>
              <a:t>[Morris et al. '23] demonstrated correlation between VC dimension and the number of non-isomorphic graphs that 1-WL can differentiate</a:t>
            </a:r>
          </a:p>
          <a:p>
            <a:pPr lvl="1">
              <a:buFont typeface="Courier New" panose="020B0604020202020204" pitchFamily="34" charset="0"/>
              <a:buChar char="o"/>
            </a:pPr>
            <a:r>
              <a:rPr lang="en-US" sz="2000" dirty="0">
                <a:ea typeface="Calibri"/>
                <a:cs typeface="Calibri"/>
              </a:rPr>
              <a:t>Increased expressivity ==&gt; higher VC dimension</a:t>
            </a:r>
          </a:p>
        </p:txBody>
      </p:sp>
      <p:sp>
        <p:nvSpPr>
          <p:cNvPr id="4" name="Slide Number Placeholder 3">
            <a:extLst>
              <a:ext uri="{FF2B5EF4-FFF2-40B4-BE49-F238E27FC236}">
                <a16:creationId xmlns:a16="http://schemas.microsoft.com/office/drawing/2014/main" id="{3311C833-3C86-BA19-A7C4-5E7E872F0500}"/>
              </a:ext>
            </a:extLst>
          </p:cNvPr>
          <p:cNvSpPr>
            <a:spLocks noGrp="1"/>
          </p:cNvSpPr>
          <p:nvPr>
            <p:ph type="sldNum" sz="quarter" idx="12"/>
          </p:nvPr>
        </p:nvSpPr>
        <p:spPr/>
        <p:txBody>
          <a:bodyPr/>
          <a:lstStyle/>
          <a:p>
            <a:fld id="{48F63A3B-78C7-47BE-AE5E-E10140E04643}" type="slidenum">
              <a:rPr lang="en-US" dirty="0"/>
              <a:t>116</a:t>
            </a:fld>
            <a:endParaRPr lang="en-US"/>
          </a:p>
        </p:txBody>
      </p:sp>
    </p:spTree>
    <p:extLst>
      <p:ext uri="{BB962C8B-B14F-4D97-AF65-F5344CB8AC3E}">
        <p14:creationId xmlns:p14="http://schemas.microsoft.com/office/powerpoint/2010/main" val="14004241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8C92-3131-CD1A-44FC-D0176D29C5D2}"/>
              </a:ext>
            </a:extLst>
          </p:cNvPr>
          <p:cNvSpPr>
            <a:spLocks noGrp="1"/>
          </p:cNvSpPr>
          <p:nvPr>
            <p:ph type="title"/>
          </p:nvPr>
        </p:nvSpPr>
        <p:spPr/>
        <p:txBody>
          <a:bodyPr>
            <a:normAutofit fontScale="90000"/>
          </a:bodyPr>
          <a:lstStyle/>
          <a:p>
            <a:r>
              <a:rPr lang="en-US" dirty="0">
                <a:ea typeface="Calibri Light"/>
                <a:cs typeface="Calibri Light"/>
              </a:rPr>
              <a:t>Expressivity vs. Generalizability</a:t>
            </a:r>
            <a:br>
              <a:rPr lang="en-US" dirty="0">
                <a:ea typeface="Calibri Light"/>
                <a:cs typeface="Calibri Light"/>
              </a:rPr>
            </a:br>
            <a:r>
              <a:rPr lang="en-US" sz="2400" b="0" dirty="0">
                <a:ea typeface="Calibri Light"/>
                <a:cs typeface="Calibri Light"/>
              </a:rPr>
              <a:t>[Franks, Morris, </a:t>
            </a:r>
            <a:r>
              <a:rPr lang="en-US" sz="2400" b="0" dirty="0" err="1">
                <a:solidFill>
                  <a:schemeClr val="accent1">
                    <a:lumMod val="75000"/>
                  </a:schemeClr>
                </a:solidFill>
                <a:ea typeface="Calibri Light"/>
                <a:cs typeface="Calibri Light"/>
              </a:rPr>
              <a:t>Velingker</a:t>
            </a:r>
            <a:r>
              <a:rPr lang="en-US" sz="2400" b="0" dirty="0">
                <a:ea typeface="Calibri Light" panose="020F0302020204030204"/>
                <a:cs typeface="Calibri Light" panose="020F0302020204030204"/>
              </a:rPr>
              <a:t>, Geerts – ICML '24]</a:t>
            </a:r>
          </a:p>
        </p:txBody>
      </p:sp>
      <p:sp>
        <p:nvSpPr>
          <p:cNvPr id="3" name="Content Placeholder 2">
            <a:extLst>
              <a:ext uri="{FF2B5EF4-FFF2-40B4-BE49-F238E27FC236}">
                <a16:creationId xmlns:a16="http://schemas.microsoft.com/office/drawing/2014/main" id="{B4D87209-6E8C-011F-CC38-7DA08ACFDDB9}"/>
              </a:ext>
            </a:extLst>
          </p:cNvPr>
          <p:cNvSpPr>
            <a:spLocks noGrp="1"/>
          </p:cNvSpPr>
          <p:nvPr>
            <p:ph idx="1"/>
          </p:nvPr>
        </p:nvSpPr>
        <p:spPr>
          <a:xfrm>
            <a:off x="838200" y="1825625"/>
            <a:ext cx="6278530" cy="4351338"/>
          </a:xfrm>
        </p:spPr>
        <p:txBody>
          <a:bodyPr vert="horz" lIns="91440" tIns="45720" rIns="91440" bIns="45720" rtlCol="0" anchor="t">
            <a:normAutofit/>
          </a:bodyPr>
          <a:lstStyle/>
          <a:p>
            <a:r>
              <a:rPr lang="en-US" sz="2400" dirty="0">
                <a:ea typeface="Calibri"/>
                <a:cs typeface="Calibri"/>
              </a:rPr>
              <a:t>Initial work in ICLR 2024 in Vienna: </a:t>
            </a:r>
            <a:r>
              <a:rPr lang="en-US" sz="2400" i="1" dirty="0">
                <a:ea typeface="+mn-lt"/>
                <a:cs typeface="+mn-lt"/>
              </a:rPr>
              <a:t>Bridging the Gap Between Practice and Theory in Deep Learning (BGPT)</a:t>
            </a:r>
            <a:r>
              <a:rPr lang="en-US" sz="2400" dirty="0">
                <a:ea typeface="+mn-lt"/>
                <a:cs typeface="+mn-lt"/>
              </a:rPr>
              <a:t> workshop</a:t>
            </a:r>
            <a:endParaRPr lang="en-US" sz="2400" dirty="0">
              <a:ea typeface="Calibri"/>
              <a:cs typeface="Calibri"/>
            </a:endParaRPr>
          </a:p>
          <a:p>
            <a:r>
              <a:rPr lang="en-US" sz="2400" dirty="0">
                <a:ea typeface="Calibri"/>
                <a:cs typeface="Calibri"/>
              </a:rPr>
              <a:t>Poster on Thursday!</a:t>
            </a:r>
          </a:p>
          <a:p>
            <a:endParaRPr lang="en-US" sz="2400" dirty="0">
              <a:ea typeface="Calibri"/>
              <a:cs typeface="Calibri"/>
            </a:endParaRPr>
          </a:p>
        </p:txBody>
      </p:sp>
      <p:sp>
        <p:nvSpPr>
          <p:cNvPr id="4" name="Slide Number Placeholder 3">
            <a:extLst>
              <a:ext uri="{FF2B5EF4-FFF2-40B4-BE49-F238E27FC236}">
                <a16:creationId xmlns:a16="http://schemas.microsoft.com/office/drawing/2014/main" id="{FB1A6FD1-4F29-7826-18F6-FEBF0A924699}"/>
              </a:ext>
            </a:extLst>
          </p:cNvPr>
          <p:cNvSpPr>
            <a:spLocks noGrp="1"/>
          </p:cNvSpPr>
          <p:nvPr>
            <p:ph type="sldNum" sz="quarter" idx="12"/>
          </p:nvPr>
        </p:nvSpPr>
        <p:spPr/>
        <p:txBody>
          <a:bodyPr/>
          <a:lstStyle/>
          <a:p>
            <a:fld id="{48F63A3B-78C7-47BE-AE5E-E10140E04643}" type="slidenum">
              <a:rPr lang="en-US" dirty="0"/>
              <a:t>117</a:t>
            </a:fld>
            <a:endParaRPr lang="en-US"/>
          </a:p>
        </p:txBody>
      </p:sp>
      <p:pic>
        <p:nvPicPr>
          <p:cNvPr id="8" name="Picture 7" descr="A white and blue poster with text and numbers&#10;&#10;Description automatically generated with medium confidence">
            <a:extLst>
              <a:ext uri="{FF2B5EF4-FFF2-40B4-BE49-F238E27FC236}">
                <a16:creationId xmlns:a16="http://schemas.microsoft.com/office/drawing/2014/main" id="{1260BD62-0041-84C5-A0E0-68D82669C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920" y="2642129"/>
            <a:ext cx="5648446" cy="3995952"/>
          </a:xfrm>
          <a:prstGeom prst="rect">
            <a:avLst/>
          </a:prstGeom>
        </p:spPr>
      </p:pic>
    </p:spTree>
    <p:extLst>
      <p:ext uri="{BB962C8B-B14F-4D97-AF65-F5344CB8AC3E}">
        <p14:creationId xmlns:p14="http://schemas.microsoft.com/office/powerpoint/2010/main" val="23441132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8C92-3131-CD1A-44FC-D0176D29C5D2}"/>
              </a:ext>
            </a:extLst>
          </p:cNvPr>
          <p:cNvSpPr>
            <a:spLocks noGrp="1"/>
          </p:cNvSpPr>
          <p:nvPr>
            <p:ph type="title"/>
          </p:nvPr>
        </p:nvSpPr>
        <p:spPr/>
        <p:txBody>
          <a:bodyPr>
            <a:normAutofit fontScale="90000"/>
          </a:bodyPr>
          <a:lstStyle/>
          <a:p>
            <a:r>
              <a:rPr lang="en-US" dirty="0">
                <a:ea typeface="Calibri Light"/>
                <a:cs typeface="Calibri Light"/>
              </a:rPr>
              <a:t>PREVIEW: Expressivity vs. Generalizability</a:t>
            </a:r>
            <a:br>
              <a:rPr lang="en-US" dirty="0">
                <a:ea typeface="Calibri Light"/>
                <a:cs typeface="Calibri Light"/>
              </a:rPr>
            </a:br>
            <a:r>
              <a:rPr lang="en-US" sz="2400" b="0" dirty="0">
                <a:ea typeface="Calibri Light"/>
                <a:cs typeface="Calibri Light"/>
              </a:rPr>
              <a:t>[Franks, Morris, </a:t>
            </a:r>
            <a:r>
              <a:rPr lang="en-US" sz="2400" b="0" dirty="0" err="1">
                <a:solidFill>
                  <a:schemeClr val="accent1">
                    <a:lumMod val="75000"/>
                  </a:schemeClr>
                </a:solidFill>
                <a:ea typeface="Calibri Light"/>
                <a:cs typeface="Calibri Light"/>
              </a:rPr>
              <a:t>Velingker</a:t>
            </a:r>
            <a:r>
              <a:rPr lang="en-US" sz="2400" b="0" dirty="0">
                <a:ea typeface="Calibri Light" panose="020F0302020204030204"/>
                <a:cs typeface="Calibri Light" panose="020F0302020204030204"/>
              </a:rPr>
              <a:t>, Geerts – ICML '24]</a:t>
            </a:r>
          </a:p>
        </p:txBody>
      </p:sp>
      <p:sp>
        <p:nvSpPr>
          <p:cNvPr id="4" name="Slide Number Placeholder 3">
            <a:extLst>
              <a:ext uri="{FF2B5EF4-FFF2-40B4-BE49-F238E27FC236}">
                <a16:creationId xmlns:a16="http://schemas.microsoft.com/office/drawing/2014/main" id="{FB1A6FD1-4F29-7826-18F6-FEBF0A924699}"/>
              </a:ext>
            </a:extLst>
          </p:cNvPr>
          <p:cNvSpPr>
            <a:spLocks noGrp="1"/>
          </p:cNvSpPr>
          <p:nvPr>
            <p:ph type="sldNum" sz="quarter" idx="12"/>
          </p:nvPr>
        </p:nvSpPr>
        <p:spPr/>
        <p:txBody>
          <a:bodyPr/>
          <a:lstStyle/>
          <a:p>
            <a:fld id="{48F63A3B-78C7-47BE-AE5E-E10140E04643}" type="slidenum">
              <a:rPr lang="en-US" dirty="0"/>
              <a:t>118</a:t>
            </a:fld>
            <a:endParaRPr lang="en-US"/>
          </a:p>
        </p:txBody>
      </p:sp>
      <p:sp>
        <p:nvSpPr>
          <p:cNvPr id="7" name="Content Placeholder 6">
            <a:extLst>
              <a:ext uri="{FF2B5EF4-FFF2-40B4-BE49-F238E27FC236}">
                <a16:creationId xmlns:a16="http://schemas.microsoft.com/office/drawing/2014/main" id="{DFD3262D-0AD9-E3BD-A45D-B7AF6DC4BE35}"/>
              </a:ext>
            </a:extLst>
          </p:cNvPr>
          <p:cNvSpPr>
            <a:spLocks noGrp="1"/>
          </p:cNvSpPr>
          <p:nvPr>
            <p:ph idx="1"/>
          </p:nvPr>
        </p:nvSpPr>
        <p:spPr>
          <a:xfrm>
            <a:off x="838200" y="1823005"/>
            <a:ext cx="10515600" cy="4747658"/>
          </a:xfrm>
        </p:spPr>
        <p:txBody>
          <a:bodyPr vert="horz" lIns="91440" tIns="45720" rIns="91440" bIns="45720" rtlCol="0" anchor="t">
            <a:normAutofit/>
          </a:bodyPr>
          <a:lstStyle/>
          <a:p>
            <a:r>
              <a:rPr lang="en-US" sz="2800" dirty="0">
                <a:ea typeface="Calibri"/>
                <a:cs typeface="Calibri"/>
              </a:rPr>
              <a:t>Consider linear classifiers</a:t>
            </a:r>
          </a:p>
          <a:p>
            <a:r>
              <a:rPr lang="en-US" sz="2800" dirty="0">
                <a:ea typeface="Calibri"/>
                <a:cs typeface="Calibri"/>
              </a:rPr>
              <a:t>Generalization error is characterized by the margin</a:t>
            </a:r>
          </a:p>
          <a:p>
            <a:r>
              <a:rPr lang="en-US" sz="2800" dirty="0">
                <a:ea typeface="Calibri"/>
                <a:cs typeface="Calibri"/>
              </a:rPr>
              <a:t>Address the question: When does expressivity lead to a larger vs smaller margin?</a:t>
            </a:r>
          </a:p>
          <a:p>
            <a:r>
              <a:rPr lang="en-US" sz="2800" dirty="0">
                <a:ea typeface="Calibri"/>
                <a:cs typeface="Calibri"/>
              </a:rPr>
              <a:t>Extend theory of partial concepts ([Alon et al., FOCS’21]) to MPNNs to get margin-based VC bounds</a:t>
            </a:r>
          </a:p>
          <a:p>
            <a:endParaRPr lang="en-US" sz="2800" dirty="0">
              <a:ea typeface="Calibri"/>
              <a:cs typeface="Calibri"/>
            </a:endParaRPr>
          </a:p>
        </p:txBody>
      </p:sp>
    </p:spTree>
    <p:extLst>
      <p:ext uri="{BB962C8B-B14F-4D97-AF65-F5344CB8AC3E}">
        <p14:creationId xmlns:p14="http://schemas.microsoft.com/office/powerpoint/2010/main" val="10450807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F722-DF30-DB6F-E84D-5EB8A02B75AF}"/>
              </a:ext>
            </a:extLst>
          </p:cNvPr>
          <p:cNvSpPr>
            <a:spLocks noGrp="1"/>
          </p:cNvSpPr>
          <p:nvPr>
            <p:ph type="title"/>
          </p:nvPr>
        </p:nvSpPr>
        <p:spPr>
          <a:xfrm>
            <a:off x="838199" y="365125"/>
            <a:ext cx="11199471" cy="913259"/>
          </a:xfrm>
        </p:spPr>
        <p:txBody>
          <a:bodyPr>
            <a:normAutofit fontScale="90000"/>
          </a:bodyPr>
          <a:lstStyle/>
          <a:p>
            <a:r>
              <a:rPr lang="en-US" dirty="0">
                <a:ea typeface="+mj-lt"/>
                <a:cs typeface="+mj-lt"/>
              </a:rPr>
              <a:t>PREVIEW: Gradient Flow Convergence to Max Margin </a:t>
            </a:r>
            <a:br>
              <a:rPr lang="en-US" dirty="0">
                <a:ea typeface="+mj-lt"/>
                <a:cs typeface="+mj-lt"/>
              </a:rPr>
            </a:br>
            <a:r>
              <a:rPr lang="en-US" sz="2000" b="0" dirty="0">
                <a:ea typeface="+mj-lt"/>
                <a:cs typeface="+mj-lt"/>
              </a:rPr>
              <a:t>[Franks, Morris, </a:t>
            </a:r>
            <a:r>
              <a:rPr lang="en-US" sz="2000" b="0" dirty="0" err="1">
                <a:solidFill>
                  <a:schemeClr val="accent1">
                    <a:lumMod val="75000"/>
                  </a:schemeClr>
                </a:solidFill>
                <a:ea typeface="+mj-lt"/>
                <a:cs typeface="+mj-lt"/>
              </a:rPr>
              <a:t>Velingker</a:t>
            </a:r>
            <a:r>
              <a:rPr lang="en-US" sz="2000" b="0" dirty="0">
                <a:ea typeface="+mj-lt"/>
                <a:cs typeface="+mj-lt"/>
              </a:rPr>
              <a:t>, Geerts – ICML '24]</a:t>
            </a:r>
            <a:endParaRPr lang="en-US" b="0" dirty="0">
              <a:ea typeface="Calibri Light"/>
              <a:cs typeface="Calibri Light"/>
            </a:endParaRPr>
          </a:p>
        </p:txBody>
      </p:sp>
      <p:sp>
        <p:nvSpPr>
          <p:cNvPr id="3" name="Content Placeholder 2">
            <a:extLst>
              <a:ext uri="{FF2B5EF4-FFF2-40B4-BE49-F238E27FC236}">
                <a16:creationId xmlns:a16="http://schemas.microsoft.com/office/drawing/2014/main" id="{AA6DEA92-DA8A-DF76-F7AA-D56D7ADE1F35}"/>
              </a:ext>
            </a:extLst>
          </p:cNvPr>
          <p:cNvSpPr>
            <a:spLocks noGrp="1"/>
          </p:cNvSpPr>
          <p:nvPr>
            <p:ph idx="1"/>
          </p:nvPr>
        </p:nvSpPr>
        <p:spPr>
          <a:xfrm>
            <a:off x="838200" y="1825625"/>
            <a:ext cx="10515600" cy="1567867"/>
          </a:xfrm>
        </p:spPr>
        <p:txBody>
          <a:bodyPr vert="horz" lIns="91440" tIns="45720" rIns="91440" bIns="45720" rtlCol="0" anchor="t">
            <a:normAutofit/>
          </a:bodyPr>
          <a:lstStyle/>
          <a:p>
            <a:r>
              <a:rPr lang="en-US" sz="2400" dirty="0">
                <a:ea typeface="Calibri"/>
                <a:cs typeface="Calibri"/>
              </a:rPr>
              <a:t>MPNNs exhibit an "alignment" property</a:t>
            </a:r>
          </a:p>
          <a:p>
            <a:r>
              <a:rPr lang="en-US" sz="2400" dirty="0">
                <a:ea typeface="Calibri"/>
                <a:cs typeface="Calibri"/>
              </a:rPr>
              <a:t>Gradient flow pushes network weights toward the maximum margin solution</a:t>
            </a:r>
          </a:p>
          <a:p>
            <a:r>
              <a:rPr lang="en-US" sz="2400" dirty="0">
                <a:ea typeface="Calibri"/>
                <a:cs typeface="Calibri"/>
              </a:rPr>
              <a:t>Builds on results of [Ji and </a:t>
            </a:r>
            <a:r>
              <a:rPr lang="en-US" sz="2400" dirty="0" err="1">
                <a:ea typeface="Calibri"/>
                <a:cs typeface="Calibri"/>
              </a:rPr>
              <a:t>Telgarsky</a:t>
            </a:r>
            <a:r>
              <a:rPr lang="en-US" sz="2400" dirty="0">
                <a:ea typeface="Calibri"/>
                <a:cs typeface="Calibri"/>
              </a:rPr>
              <a:t> '19] </a:t>
            </a:r>
          </a:p>
        </p:txBody>
      </p:sp>
      <p:sp>
        <p:nvSpPr>
          <p:cNvPr id="4" name="Slide Number Placeholder 3">
            <a:extLst>
              <a:ext uri="{FF2B5EF4-FFF2-40B4-BE49-F238E27FC236}">
                <a16:creationId xmlns:a16="http://schemas.microsoft.com/office/drawing/2014/main" id="{C2493C05-3403-5A2E-305A-BDC7938BB6EB}"/>
              </a:ext>
            </a:extLst>
          </p:cNvPr>
          <p:cNvSpPr>
            <a:spLocks noGrp="1"/>
          </p:cNvSpPr>
          <p:nvPr>
            <p:ph type="sldNum" sz="quarter" idx="12"/>
          </p:nvPr>
        </p:nvSpPr>
        <p:spPr/>
        <p:txBody>
          <a:bodyPr/>
          <a:lstStyle/>
          <a:p>
            <a:fld id="{48F63A3B-78C7-47BE-AE5E-E10140E04643}" type="slidenum">
              <a:rPr lang="en-US" dirty="0"/>
              <a:t>119</a:t>
            </a:fld>
            <a:endParaRPr lang="en-US"/>
          </a:p>
        </p:txBody>
      </p:sp>
      <p:pic>
        <p:nvPicPr>
          <p:cNvPr id="5" name="Picture 4">
            <a:extLst>
              <a:ext uri="{FF2B5EF4-FFF2-40B4-BE49-F238E27FC236}">
                <a16:creationId xmlns:a16="http://schemas.microsoft.com/office/drawing/2014/main" id="{4D03449C-8035-68D3-6553-3F0D6A67849A}"/>
              </a:ext>
            </a:extLst>
          </p:cNvPr>
          <p:cNvPicPr>
            <a:picLocks noChangeAspect="1"/>
          </p:cNvPicPr>
          <p:nvPr/>
        </p:nvPicPr>
        <p:blipFill>
          <a:blip r:embed="rId2"/>
          <a:stretch>
            <a:fillRect/>
          </a:stretch>
        </p:blipFill>
        <p:spPr>
          <a:xfrm>
            <a:off x="7593559" y="2940486"/>
            <a:ext cx="3500755" cy="372745"/>
          </a:xfrm>
          <a:prstGeom prst="rect">
            <a:avLst/>
          </a:prstGeom>
        </p:spPr>
      </p:pic>
      <p:pic>
        <p:nvPicPr>
          <p:cNvPr id="6" name="Picture 5" descr="A black letter x with a white background&#10;&#10;Description automatically generated">
            <a:extLst>
              <a:ext uri="{FF2B5EF4-FFF2-40B4-BE49-F238E27FC236}">
                <a16:creationId xmlns:a16="http://schemas.microsoft.com/office/drawing/2014/main" id="{549832FF-BA1D-F73E-E936-FABE90762864}"/>
              </a:ext>
            </a:extLst>
          </p:cNvPr>
          <p:cNvPicPr>
            <a:picLocks noChangeAspect="1"/>
          </p:cNvPicPr>
          <p:nvPr/>
        </p:nvPicPr>
        <p:blipFill>
          <a:blip r:embed="rId3"/>
          <a:stretch>
            <a:fillRect/>
          </a:stretch>
        </p:blipFill>
        <p:spPr>
          <a:xfrm>
            <a:off x="6617017" y="3546880"/>
            <a:ext cx="4739005" cy="386080"/>
          </a:xfrm>
          <a:prstGeom prst="rect">
            <a:avLst/>
          </a:prstGeom>
        </p:spPr>
      </p:pic>
      <p:pic>
        <p:nvPicPr>
          <p:cNvPr id="8" name="Picture 7">
            <a:extLst>
              <a:ext uri="{FF2B5EF4-FFF2-40B4-BE49-F238E27FC236}">
                <a16:creationId xmlns:a16="http://schemas.microsoft.com/office/drawing/2014/main" id="{825AA080-8F9F-70B7-ABFB-692AF93AFED0}"/>
              </a:ext>
            </a:extLst>
          </p:cNvPr>
          <p:cNvPicPr>
            <a:picLocks noChangeAspect="1"/>
          </p:cNvPicPr>
          <p:nvPr/>
        </p:nvPicPr>
        <p:blipFill>
          <a:blip r:embed="rId4"/>
          <a:stretch>
            <a:fillRect/>
          </a:stretch>
        </p:blipFill>
        <p:spPr>
          <a:xfrm>
            <a:off x="1481138" y="4373880"/>
            <a:ext cx="9229725" cy="1066800"/>
          </a:xfrm>
          <a:prstGeom prst="rect">
            <a:avLst/>
          </a:prstGeom>
        </p:spPr>
      </p:pic>
    </p:spTree>
    <p:extLst>
      <p:ext uri="{BB962C8B-B14F-4D97-AF65-F5344CB8AC3E}">
        <p14:creationId xmlns:p14="http://schemas.microsoft.com/office/powerpoint/2010/main" val="508795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D66F-6A72-DD1D-46ED-E6186FD5608B}"/>
              </a:ext>
            </a:extLst>
          </p:cNvPr>
          <p:cNvSpPr>
            <a:spLocks noGrp="1"/>
          </p:cNvSpPr>
          <p:nvPr>
            <p:ph type="title"/>
          </p:nvPr>
        </p:nvSpPr>
        <p:spPr/>
        <p:txBody>
          <a:bodyPr>
            <a:normAutofit fontScale="90000"/>
          </a:bodyPr>
          <a:lstStyle/>
          <a:p>
            <a:r>
              <a:rPr lang="en-US">
                <a:cs typeface="Calibri Light"/>
              </a:rPr>
              <a:t>Early Methods: Node Embeddings and Graph Kernels</a:t>
            </a:r>
            <a:endParaRPr lang="en-US"/>
          </a:p>
        </p:txBody>
      </p:sp>
      <p:sp>
        <p:nvSpPr>
          <p:cNvPr id="3" name="Content Placeholder 2">
            <a:extLst>
              <a:ext uri="{FF2B5EF4-FFF2-40B4-BE49-F238E27FC236}">
                <a16:creationId xmlns:a16="http://schemas.microsoft.com/office/drawing/2014/main" id="{3A96AF92-D80C-562D-6ADA-D41988232683}"/>
              </a:ext>
            </a:extLst>
          </p:cNvPr>
          <p:cNvSpPr>
            <a:spLocks noGrp="1"/>
          </p:cNvSpPr>
          <p:nvPr>
            <p:ph idx="1"/>
          </p:nvPr>
        </p:nvSpPr>
        <p:spPr>
          <a:xfrm>
            <a:off x="838200" y="1825625"/>
            <a:ext cx="5080526" cy="4529138"/>
          </a:xfrm>
        </p:spPr>
        <p:txBody>
          <a:bodyPr vert="horz" lIns="91440" tIns="45720" rIns="91440" bIns="45720" rtlCol="0" anchor="t">
            <a:normAutofit/>
          </a:bodyPr>
          <a:lstStyle/>
          <a:p>
            <a:r>
              <a:rPr lang="en-US" sz="2400">
                <a:ea typeface="Calibri"/>
                <a:cs typeface="Calibri"/>
              </a:rPr>
              <a:t>Map nodes into a (low-dimensional) embedding space</a:t>
            </a:r>
          </a:p>
          <a:p>
            <a:pPr lvl="1">
              <a:buFont typeface="Courier New" panose="020B0604020202020204" pitchFamily="34" charset="0"/>
              <a:buChar char="o"/>
            </a:pPr>
            <a:r>
              <a:rPr lang="en-US" sz="2000">
                <a:ea typeface="Calibri"/>
                <a:cs typeface="Calibri"/>
              </a:rPr>
              <a:t>Similar nodes should have similar embeddings</a:t>
            </a:r>
          </a:p>
          <a:p>
            <a:r>
              <a:rPr lang="en-US" sz="2400">
                <a:ea typeface="Calibri"/>
                <a:cs typeface="Calibri"/>
              </a:rPr>
              <a:t>Methods</a:t>
            </a:r>
          </a:p>
          <a:p>
            <a:pPr lvl="1">
              <a:buFont typeface="Courier New" panose="020B0604020202020204" pitchFamily="34" charset="0"/>
              <a:buChar char="o"/>
            </a:pPr>
            <a:r>
              <a:rPr lang="en-US" sz="2000" err="1">
                <a:cs typeface="Calibri"/>
              </a:rPr>
              <a:t>DeepWalk</a:t>
            </a:r>
            <a:r>
              <a:rPr lang="en-US" sz="2000">
                <a:cs typeface="Calibri"/>
              </a:rPr>
              <a:t> ([Perozzi et al., 2014])</a:t>
            </a:r>
            <a:endParaRPr lang="en-US" sz="2000">
              <a:ea typeface="Calibri"/>
              <a:cs typeface="Calibri"/>
            </a:endParaRPr>
          </a:p>
          <a:p>
            <a:pPr lvl="1">
              <a:buFont typeface="Courier New" panose="020B0604020202020204" pitchFamily="34" charset="0"/>
              <a:buChar char="o"/>
            </a:pPr>
            <a:r>
              <a:rPr lang="en-US" sz="2000">
                <a:cs typeface="Calibri"/>
              </a:rPr>
              <a:t>Node2vec ([Grover and Leskovec, 2016])</a:t>
            </a:r>
            <a:endParaRPr lang="en-US" sz="2000">
              <a:ea typeface="Calibri"/>
              <a:cs typeface="Calibri"/>
            </a:endParaRPr>
          </a:p>
          <a:p>
            <a:r>
              <a:rPr lang="en-US" sz="2400">
                <a:ea typeface="Calibri"/>
                <a:cs typeface="Calibri"/>
              </a:rPr>
              <a:t>Techniques based on random walks, matrix factorization</a:t>
            </a:r>
          </a:p>
          <a:p>
            <a:r>
              <a:rPr lang="en-US" sz="2400">
                <a:ea typeface="Calibri"/>
                <a:cs typeface="Calibri"/>
              </a:rPr>
              <a:t>Graph kernels: map graphs to embeddings</a:t>
            </a:r>
          </a:p>
        </p:txBody>
      </p:sp>
      <p:sp>
        <p:nvSpPr>
          <p:cNvPr id="4" name="Slide Number Placeholder 3">
            <a:extLst>
              <a:ext uri="{FF2B5EF4-FFF2-40B4-BE49-F238E27FC236}">
                <a16:creationId xmlns:a16="http://schemas.microsoft.com/office/drawing/2014/main" id="{9EA5AE32-44F3-18C5-82B9-110820B7E54E}"/>
              </a:ext>
            </a:extLst>
          </p:cNvPr>
          <p:cNvSpPr>
            <a:spLocks noGrp="1"/>
          </p:cNvSpPr>
          <p:nvPr>
            <p:ph type="sldNum" sz="quarter" idx="12"/>
          </p:nvPr>
        </p:nvSpPr>
        <p:spPr/>
        <p:txBody>
          <a:bodyPr/>
          <a:lstStyle/>
          <a:p>
            <a:fld id="{48F63A3B-78C7-47BE-AE5E-E10140E04643}" type="slidenum">
              <a:rPr lang="en-US" dirty="0"/>
              <a:t>12</a:t>
            </a:fld>
            <a:endParaRPr lang="en-US"/>
          </a:p>
        </p:txBody>
      </p:sp>
      <p:pic>
        <p:nvPicPr>
          <p:cNvPr id="19" name="Picture 18" descr="../_images/shallow_node_embeddings.png">
            <a:extLst>
              <a:ext uri="{FF2B5EF4-FFF2-40B4-BE49-F238E27FC236}">
                <a16:creationId xmlns:a16="http://schemas.microsoft.com/office/drawing/2014/main" id="{C3DED517-DF77-CB0D-B2C1-44F469F74973}"/>
              </a:ext>
            </a:extLst>
          </p:cNvPr>
          <p:cNvPicPr>
            <a:picLocks noChangeAspect="1"/>
          </p:cNvPicPr>
          <p:nvPr/>
        </p:nvPicPr>
        <p:blipFill>
          <a:blip r:embed="rId2"/>
          <a:stretch>
            <a:fillRect/>
          </a:stretch>
        </p:blipFill>
        <p:spPr>
          <a:xfrm>
            <a:off x="6178507" y="2475680"/>
            <a:ext cx="5374638" cy="2310588"/>
          </a:xfrm>
          <a:prstGeom prst="rect">
            <a:avLst/>
          </a:prstGeom>
        </p:spPr>
      </p:pic>
    </p:spTree>
    <p:extLst>
      <p:ext uri="{BB962C8B-B14F-4D97-AF65-F5344CB8AC3E}">
        <p14:creationId xmlns:p14="http://schemas.microsoft.com/office/powerpoint/2010/main" val="19943579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4426-F483-421B-3A54-FD3445B14CD0}"/>
              </a:ext>
            </a:extLst>
          </p:cNvPr>
          <p:cNvSpPr>
            <a:spLocks noGrp="1"/>
          </p:cNvSpPr>
          <p:nvPr>
            <p:ph type="title"/>
          </p:nvPr>
        </p:nvSpPr>
        <p:spPr/>
        <p:txBody>
          <a:bodyPr>
            <a:normAutofit/>
          </a:bodyPr>
          <a:lstStyle/>
          <a:p>
            <a:r>
              <a:rPr lang="en-US" dirty="0">
                <a:solidFill>
                  <a:schemeClr val="bg1"/>
                </a:solidFill>
              </a:rPr>
              <a:t>Challenges for GNNs</a:t>
            </a:r>
            <a:br>
              <a:rPr lang="en-US" dirty="0">
                <a:solidFill>
                  <a:schemeClr val="bg1"/>
                </a:solidFill>
              </a:rPr>
            </a:br>
            <a:r>
              <a:rPr lang="en-US" sz="2000" dirty="0">
                <a:solidFill>
                  <a:schemeClr val="bg1"/>
                </a:solidFill>
              </a:rPr>
              <a:t>Under-reaching, Over-smoothing and Over-squashing</a:t>
            </a:r>
            <a:endParaRPr lang="en-US" dirty="0"/>
          </a:p>
        </p:txBody>
      </p:sp>
      <p:grpSp>
        <p:nvGrpSpPr>
          <p:cNvPr id="3" name="Group 2">
            <a:extLst>
              <a:ext uri="{FF2B5EF4-FFF2-40B4-BE49-F238E27FC236}">
                <a16:creationId xmlns:a16="http://schemas.microsoft.com/office/drawing/2014/main" id="{1145E3F2-F851-A8BD-A4E4-2F62F84A2209}"/>
              </a:ext>
            </a:extLst>
          </p:cNvPr>
          <p:cNvGrpSpPr/>
          <p:nvPr/>
        </p:nvGrpSpPr>
        <p:grpSpPr>
          <a:xfrm>
            <a:off x="2503729" y="2564464"/>
            <a:ext cx="1909906" cy="703111"/>
            <a:chOff x="947661" y="5459852"/>
            <a:chExt cx="2637814" cy="971083"/>
          </a:xfrm>
        </p:grpSpPr>
        <p:grpSp>
          <p:nvGrpSpPr>
            <p:cNvPr id="4" name="Group 3">
              <a:extLst>
                <a:ext uri="{FF2B5EF4-FFF2-40B4-BE49-F238E27FC236}">
                  <a16:creationId xmlns:a16="http://schemas.microsoft.com/office/drawing/2014/main" id="{E84394A2-DF12-8D62-9044-F2985C9AC1C3}"/>
                </a:ext>
              </a:extLst>
            </p:cNvPr>
            <p:cNvGrpSpPr/>
            <p:nvPr/>
          </p:nvGrpSpPr>
          <p:grpSpPr>
            <a:xfrm>
              <a:off x="947661" y="5754948"/>
              <a:ext cx="2487037" cy="380220"/>
              <a:chOff x="2476500" y="1314450"/>
              <a:chExt cx="8348664" cy="1276350"/>
            </a:xfrm>
          </p:grpSpPr>
          <p:cxnSp>
            <p:nvCxnSpPr>
              <p:cNvPr id="8" name="Straight Arrow Connector 7">
                <a:extLst>
                  <a:ext uri="{FF2B5EF4-FFF2-40B4-BE49-F238E27FC236}">
                    <a16:creationId xmlns:a16="http://schemas.microsoft.com/office/drawing/2014/main" id="{5A6A29DC-383E-C21A-A50E-96EFD3AFE2E6}"/>
                  </a:ext>
                </a:extLst>
              </p:cNvPr>
              <p:cNvCxnSpPr>
                <a:cxnSpLocks/>
                <a:stCxn id="14" idx="6"/>
                <a:endCxn id="9" idx="2"/>
              </p:cNvCxnSpPr>
              <p:nvPr/>
            </p:nvCxnSpPr>
            <p:spPr>
              <a:xfrm>
                <a:off x="8467726" y="1952625"/>
                <a:ext cx="1081088" cy="0"/>
              </a:xfrm>
              <a:prstGeom prst="straightConnector1">
                <a:avLst/>
              </a:prstGeom>
              <a:ln w="28575">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EB09E18-C2AF-F043-543A-E81891FE9B0B}"/>
                  </a:ext>
                </a:extLst>
              </p:cNvPr>
              <p:cNvSpPr/>
              <p:nvPr/>
            </p:nvSpPr>
            <p:spPr>
              <a:xfrm>
                <a:off x="9548814" y="1314450"/>
                <a:ext cx="1276350" cy="1276350"/>
              </a:xfrm>
              <a:prstGeom prst="ellipse">
                <a:avLst/>
              </a:prstGeom>
              <a:solidFill>
                <a:srgbClr val="4BC4BD"/>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3AA6B4F0-72AE-9C38-56A9-425F9D37504E}"/>
                  </a:ext>
                </a:extLst>
              </p:cNvPr>
              <p:cNvCxnSpPr>
                <a:stCxn id="12" idx="6"/>
                <a:endCxn id="13" idx="2"/>
              </p:cNvCxnSpPr>
              <p:nvPr/>
            </p:nvCxnSpPr>
            <p:spPr>
              <a:xfrm>
                <a:off x="3752850" y="1952625"/>
                <a:ext cx="1081088" cy="0"/>
              </a:xfrm>
              <a:prstGeom prst="straightConnector1">
                <a:avLst/>
              </a:prstGeom>
              <a:ln w="28575">
                <a:solidFill>
                  <a:srgbClr val="DF716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9275F5A-5541-AB32-0349-3B5CE6E71CA4}"/>
                  </a:ext>
                </a:extLst>
              </p:cNvPr>
              <p:cNvCxnSpPr>
                <a:cxnSpLocks/>
                <a:stCxn id="13" idx="6"/>
                <a:endCxn id="14" idx="2"/>
              </p:cNvCxnSpPr>
              <p:nvPr/>
            </p:nvCxnSpPr>
            <p:spPr>
              <a:xfrm>
                <a:off x="6110288" y="1952625"/>
                <a:ext cx="1081088" cy="0"/>
              </a:xfrm>
              <a:prstGeom prst="straightConnector1">
                <a:avLst/>
              </a:prstGeom>
              <a:ln w="28575">
                <a:solidFill>
                  <a:srgbClr val="DF7162"/>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128DCCA-4AEE-03EE-F06A-3CD875DE9071}"/>
                  </a:ext>
                </a:extLst>
              </p:cNvPr>
              <p:cNvSpPr/>
              <p:nvPr/>
            </p:nvSpPr>
            <p:spPr>
              <a:xfrm>
                <a:off x="2476500" y="1314450"/>
                <a:ext cx="1276350" cy="1276350"/>
              </a:xfrm>
              <a:prstGeom prst="ellipse">
                <a:avLst/>
              </a:prstGeom>
              <a:solidFill>
                <a:srgbClr val="B2E684"/>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5AC4FDA-72A9-B83A-9B6A-7275BC73905E}"/>
                  </a:ext>
                </a:extLst>
              </p:cNvPr>
              <p:cNvSpPr/>
              <p:nvPr/>
            </p:nvSpPr>
            <p:spPr>
              <a:xfrm>
                <a:off x="4833938" y="1314450"/>
                <a:ext cx="1276350" cy="1276350"/>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7A51174-D88B-B284-3C9D-4B5787F3EEA3}"/>
                  </a:ext>
                </a:extLst>
              </p:cNvPr>
              <p:cNvSpPr/>
              <p:nvPr/>
            </p:nvSpPr>
            <p:spPr>
              <a:xfrm>
                <a:off x="7191376" y="1314450"/>
                <a:ext cx="1276350" cy="1276350"/>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57EDC293-FBE6-3F61-554D-E1B518E954E7}"/>
                </a:ext>
              </a:extLst>
            </p:cNvPr>
            <p:cNvGrpSpPr/>
            <p:nvPr/>
          </p:nvGrpSpPr>
          <p:grpSpPr>
            <a:xfrm>
              <a:off x="2799743" y="5459852"/>
              <a:ext cx="785732" cy="971083"/>
              <a:chOff x="8693701" y="323850"/>
              <a:chExt cx="2637601" cy="3259801"/>
            </a:xfrm>
          </p:grpSpPr>
          <p:sp>
            <p:nvSpPr>
              <p:cNvPr id="6" name="Rectangle 5">
                <a:extLst>
                  <a:ext uri="{FF2B5EF4-FFF2-40B4-BE49-F238E27FC236}">
                    <a16:creationId xmlns:a16="http://schemas.microsoft.com/office/drawing/2014/main" id="{3F8FE55C-E37E-6E6D-C606-411278D41E88}"/>
                  </a:ext>
                </a:extLst>
              </p:cNvPr>
              <p:cNvSpPr/>
              <p:nvPr/>
            </p:nvSpPr>
            <p:spPr>
              <a:xfrm>
                <a:off x="8946366" y="326102"/>
                <a:ext cx="2384936" cy="3257549"/>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540AB8CE-E2DA-1FD5-9A08-4DBDBE041416}"/>
                  </a:ext>
                </a:extLst>
              </p:cNvPr>
              <p:cNvSpPr/>
              <p:nvPr/>
            </p:nvSpPr>
            <p:spPr>
              <a:xfrm rot="10860000">
                <a:off x="8693701" y="323850"/>
                <a:ext cx="286285" cy="3257550"/>
              </a:xfrm>
              <a:custGeom>
                <a:avLst/>
                <a:gdLst>
                  <a:gd name="connsiteX0" fmla="*/ 0 w 286285"/>
                  <a:gd name="connsiteY0" fmla="*/ 0 h 3257550"/>
                  <a:gd name="connsiteX1" fmla="*/ 285750 w 286285"/>
                  <a:gd name="connsiteY1" fmla="*/ 1714500 h 3257550"/>
                  <a:gd name="connsiteX2" fmla="*/ 57150 w 286285"/>
                  <a:gd name="connsiteY2" fmla="*/ 3257550 h 3257550"/>
                </a:gdLst>
                <a:ahLst/>
                <a:cxnLst>
                  <a:cxn ang="0">
                    <a:pos x="connsiteX0" y="connsiteY0"/>
                  </a:cxn>
                  <a:cxn ang="0">
                    <a:pos x="connsiteX1" y="connsiteY1"/>
                  </a:cxn>
                  <a:cxn ang="0">
                    <a:pos x="connsiteX2" y="connsiteY2"/>
                  </a:cxn>
                </a:cxnLst>
                <a:rect l="l" t="t" r="r" b="b"/>
                <a:pathLst>
                  <a:path w="286285" h="3257550">
                    <a:moveTo>
                      <a:pt x="0" y="0"/>
                    </a:moveTo>
                    <a:cubicBezTo>
                      <a:pt x="138112" y="585787"/>
                      <a:pt x="276225" y="1171575"/>
                      <a:pt x="285750" y="1714500"/>
                    </a:cubicBezTo>
                    <a:cubicBezTo>
                      <a:pt x="295275" y="2257425"/>
                      <a:pt x="176212" y="2757487"/>
                      <a:pt x="57150" y="3257550"/>
                    </a:cubicBezTo>
                  </a:path>
                </a:pathLst>
              </a:custGeom>
              <a:solidFill>
                <a:srgbClr val="E7E6E6">
                  <a:alpha val="60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 name="Group 14">
            <a:extLst>
              <a:ext uri="{FF2B5EF4-FFF2-40B4-BE49-F238E27FC236}">
                <a16:creationId xmlns:a16="http://schemas.microsoft.com/office/drawing/2014/main" id="{58C8C67A-E230-4E0D-9A41-A604F25993EB}"/>
              </a:ext>
            </a:extLst>
          </p:cNvPr>
          <p:cNvGrpSpPr/>
          <p:nvPr/>
        </p:nvGrpSpPr>
        <p:grpSpPr>
          <a:xfrm>
            <a:off x="2281245" y="731088"/>
            <a:ext cx="2417755" cy="1502685"/>
            <a:chOff x="13532266" y="7104749"/>
            <a:chExt cx="1707478" cy="1061232"/>
          </a:xfrm>
        </p:grpSpPr>
        <p:cxnSp>
          <p:nvCxnSpPr>
            <p:cNvPr id="16" name="Straight Arrow Connector 15">
              <a:extLst>
                <a:ext uri="{FF2B5EF4-FFF2-40B4-BE49-F238E27FC236}">
                  <a16:creationId xmlns:a16="http://schemas.microsoft.com/office/drawing/2014/main" id="{83DE5551-EC19-235C-E576-92B4D1F0326D}"/>
                </a:ext>
              </a:extLst>
            </p:cNvPr>
            <p:cNvCxnSpPr>
              <a:cxnSpLocks/>
              <a:stCxn id="25" idx="7"/>
              <a:endCxn id="21" idx="4"/>
            </p:cNvCxnSpPr>
            <p:nvPr/>
          </p:nvCxnSpPr>
          <p:spPr>
            <a:xfrm flipV="1">
              <a:off x="14096070" y="7594600"/>
              <a:ext cx="107517" cy="128035"/>
            </a:xfrm>
            <a:prstGeom prst="straightConnector1">
              <a:avLst/>
            </a:prstGeom>
            <a:ln w="9525">
              <a:solidFill>
                <a:srgbClr val="DF7162"/>
              </a:solidFill>
              <a:prstDash val="sysDash"/>
              <a:headEnd type="triangle" w="sm"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5FC9284-BD4F-E8E2-0E95-49AD1DCC99C1}"/>
                </a:ext>
              </a:extLst>
            </p:cNvPr>
            <p:cNvCxnSpPr>
              <a:cxnSpLocks/>
              <a:stCxn id="26" idx="1"/>
              <a:endCxn id="25" idx="5"/>
            </p:cNvCxnSpPr>
            <p:nvPr/>
          </p:nvCxnSpPr>
          <p:spPr>
            <a:xfrm flipH="1" flipV="1">
              <a:off x="14096070" y="7853562"/>
              <a:ext cx="211311" cy="154376"/>
            </a:xfrm>
            <a:prstGeom prst="straightConnector1">
              <a:avLst/>
            </a:prstGeom>
            <a:ln w="6350">
              <a:solidFill>
                <a:srgbClr val="DF7162"/>
              </a:solidFill>
              <a:prstDash val="sysDot"/>
              <a:headEnd type="triangle" w="sm"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4454590-E3AE-8E3C-563B-A0DB73D9C8F1}"/>
                </a:ext>
              </a:extLst>
            </p:cNvPr>
            <p:cNvCxnSpPr>
              <a:cxnSpLocks/>
              <a:stCxn id="21" idx="0"/>
              <a:endCxn id="32" idx="4"/>
            </p:cNvCxnSpPr>
            <p:nvPr/>
          </p:nvCxnSpPr>
          <p:spPr>
            <a:xfrm flipH="1" flipV="1">
              <a:off x="14056943" y="7289908"/>
              <a:ext cx="146644" cy="119533"/>
            </a:xfrm>
            <a:prstGeom prst="straightConnector1">
              <a:avLst/>
            </a:prstGeom>
            <a:ln w="19050">
              <a:solidFill>
                <a:srgbClr val="DF7162"/>
              </a:solidFill>
              <a:prstDash val="sysDot"/>
              <a:headEnd type="triangle" w="sm"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2125CC1-6D1A-9616-FE54-E7AA59CD9924}"/>
                </a:ext>
              </a:extLst>
            </p:cNvPr>
            <p:cNvSpPr/>
            <p:nvPr/>
          </p:nvSpPr>
          <p:spPr>
            <a:xfrm>
              <a:off x="13752868" y="7402367"/>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69DB95F6-7028-12B9-1760-3A5F9F05E93B}"/>
                </a:ext>
              </a:extLst>
            </p:cNvPr>
            <p:cNvCxnSpPr>
              <a:cxnSpLocks/>
              <a:stCxn id="25" idx="1"/>
              <a:endCxn id="19" idx="4"/>
            </p:cNvCxnSpPr>
            <p:nvPr/>
          </p:nvCxnSpPr>
          <p:spPr>
            <a:xfrm flipH="1" flipV="1">
              <a:off x="13845448" y="7587526"/>
              <a:ext cx="119695" cy="135109"/>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94681BFC-A59D-2BD5-817B-9DC61BA6D8BD}"/>
                </a:ext>
              </a:extLst>
            </p:cNvPr>
            <p:cNvSpPr/>
            <p:nvPr/>
          </p:nvSpPr>
          <p:spPr>
            <a:xfrm>
              <a:off x="14111007" y="7409441"/>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437AC42-D854-E7D2-42A2-6426BB8F9632}"/>
                </a:ext>
              </a:extLst>
            </p:cNvPr>
            <p:cNvSpPr/>
            <p:nvPr/>
          </p:nvSpPr>
          <p:spPr>
            <a:xfrm>
              <a:off x="14465424" y="7402366"/>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A04AE938-9CB3-1D06-1001-7572AA20D337}"/>
                </a:ext>
              </a:extLst>
            </p:cNvPr>
            <p:cNvSpPr/>
            <p:nvPr/>
          </p:nvSpPr>
          <p:spPr>
            <a:xfrm>
              <a:off x="14819841" y="7409441"/>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8FA621D-F1B8-CFC3-5DCB-C793D18FC6D6}"/>
                </a:ext>
              </a:extLst>
            </p:cNvPr>
            <p:cNvSpPr/>
            <p:nvPr/>
          </p:nvSpPr>
          <p:spPr>
            <a:xfrm>
              <a:off x="14650583" y="7688777"/>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32A6182-A559-A809-D75A-EA732A064C98}"/>
                </a:ext>
              </a:extLst>
            </p:cNvPr>
            <p:cNvSpPr/>
            <p:nvPr/>
          </p:nvSpPr>
          <p:spPr>
            <a:xfrm>
              <a:off x="13938027" y="7695519"/>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A2A13C99-7230-B38B-B4DE-0D1E8FD79765}"/>
                </a:ext>
              </a:extLst>
            </p:cNvPr>
            <p:cNvSpPr/>
            <p:nvPr/>
          </p:nvSpPr>
          <p:spPr>
            <a:xfrm>
              <a:off x="14280265" y="7980822"/>
              <a:ext cx="185159" cy="185159"/>
            </a:xfrm>
            <a:prstGeom prst="ellipse">
              <a:avLst/>
            </a:prstGeom>
            <a:solidFill>
              <a:srgbClr val="4BC4BD"/>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a:extLst>
                <a:ext uri="{FF2B5EF4-FFF2-40B4-BE49-F238E27FC236}">
                  <a16:creationId xmlns:a16="http://schemas.microsoft.com/office/drawing/2014/main" id="{2F4375B0-DFC1-E02D-C86B-2AEF560847A1}"/>
                </a:ext>
              </a:extLst>
            </p:cNvPr>
            <p:cNvCxnSpPr>
              <a:cxnSpLocks/>
              <a:stCxn id="26" idx="7"/>
              <a:endCxn id="24" idx="3"/>
            </p:cNvCxnSpPr>
            <p:nvPr/>
          </p:nvCxnSpPr>
          <p:spPr>
            <a:xfrm flipV="1">
              <a:off x="14438308" y="7846820"/>
              <a:ext cx="239391" cy="16111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917A5EE-CCCE-406F-0DD0-AB00DCA0EA0E}"/>
                </a:ext>
              </a:extLst>
            </p:cNvPr>
            <p:cNvCxnSpPr>
              <a:cxnSpLocks/>
              <a:stCxn id="24" idx="7"/>
              <a:endCxn id="23" idx="4"/>
            </p:cNvCxnSpPr>
            <p:nvPr/>
          </p:nvCxnSpPr>
          <p:spPr>
            <a:xfrm flipV="1">
              <a:off x="14808626" y="7594600"/>
              <a:ext cx="103795" cy="121293"/>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B99CB6C-2EF3-AF91-18F5-5417E83FD96D}"/>
                </a:ext>
              </a:extLst>
            </p:cNvPr>
            <p:cNvCxnSpPr>
              <a:cxnSpLocks/>
              <a:stCxn id="24" idx="1"/>
              <a:endCxn id="22" idx="4"/>
            </p:cNvCxnSpPr>
            <p:nvPr/>
          </p:nvCxnSpPr>
          <p:spPr>
            <a:xfrm flipH="1" flipV="1">
              <a:off x="14558004" y="7587525"/>
              <a:ext cx="119695" cy="12836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CA86110B-99C9-838A-11BE-3B2F3F63FE58}"/>
                </a:ext>
              </a:extLst>
            </p:cNvPr>
            <p:cNvSpPr/>
            <p:nvPr/>
          </p:nvSpPr>
          <p:spPr>
            <a:xfrm>
              <a:off x="13532266" y="7104749"/>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2D8C5D9A-9332-4347-3975-ACAEBC432124}"/>
                </a:ext>
              </a:extLst>
            </p:cNvPr>
            <p:cNvSpPr/>
            <p:nvPr/>
          </p:nvSpPr>
          <p:spPr>
            <a:xfrm>
              <a:off x="13751168"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DA8668C9-9D3C-DD82-7E70-C163A7F38550}"/>
                </a:ext>
              </a:extLst>
            </p:cNvPr>
            <p:cNvSpPr/>
            <p:nvPr/>
          </p:nvSpPr>
          <p:spPr>
            <a:xfrm>
              <a:off x="13964363" y="7104749"/>
              <a:ext cx="185159" cy="185159"/>
            </a:xfrm>
            <a:prstGeom prst="ellipse">
              <a:avLst/>
            </a:prstGeom>
            <a:solidFill>
              <a:srgbClr val="B2E684"/>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792BF286-0EC6-3FFF-8EAA-AB04F91EEEFD}"/>
                </a:ext>
              </a:extLst>
            </p:cNvPr>
            <p:cNvSpPr/>
            <p:nvPr/>
          </p:nvSpPr>
          <p:spPr>
            <a:xfrm>
              <a:off x="14182255"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2752F782-DB7B-78BA-9E54-BB85E481B5E4}"/>
                </a:ext>
              </a:extLst>
            </p:cNvPr>
            <p:cNvSpPr/>
            <p:nvPr/>
          </p:nvSpPr>
          <p:spPr>
            <a:xfrm>
              <a:off x="14401157" y="7107271"/>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75B917FA-16BE-1833-9ABB-918B157FD625}"/>
                </a:ext>
              </a:extLst>
            </p:cNvPr>
            <p:cNvSpPr/>
            <p:nvPr/>
          </p:nvSpPr>
          <p:spPr>
            <a:xfrm>
              <a:off x="14621317"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1869DE29-9706-259A-88FD-15145915195D}"/>
                </a:ext>
              </a:extLst>
            </p:cNvPr>
            <p:cNvSpPr/>
            <p:nvPr/>
          </p:nvSpPr>
          <p:spPr>
            <a:xfrm>
              <a:off x="14837951"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1C33FD0F-FBAF-0A96-F92A-7A1435B98DC6}"/>
                </a:ext>
              </a:extLst>
            </p:cNvPr>
            <p:cNvSpPr/>
            <p:nvPr/>
          </p:nvSpPr>
          <p:spPr>
            <a:xfrm>
              <a:off x="15054585"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Arrow Connector 37">
              <a:extLst>
                <a:ext uri="{FF2B5EF4-FFF2-40B4-BE49-F238E27FC236}">
                  <a16:creationId xmlns:a16="http://schemas.microsoft.com/office/drawing/2014/main" id="{670DC0C7-E34A-E9E3-5CEE-98A100E879CC}"/>
                </a:ext>
              </a:extLst>
            </p:cNvPr>
            <p:cNvCxnSpPr>
              <a:cxnSpLocks/>
              <a:stCxn id="19" idx="0"/>
              <a:endCxn id="30" idx="4"/>
            </p:cNvCxnSpPr>
            <p:nvPr/>
          </p:nvCxnSpPr>
          <p:spPr>
            <a:xfrm flipH="1" flipV="1">
              <a:off x="13624846" y="7289908"/>
              <a:ext cx="220602" cy="112459"/>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4AFA720-15B9-DEC8-3DEF-E6620FAB4919}"/>
                </a:ext>
              </a:extLst>
            </p:cNvPr>
            <p:cNvCxnSpPr>
              <a:cxnSpLocks/>
              <a:stCxn id="19" idx="0"/>
              <a:endCxn id="31" idx="4"/>
            </p:cNvCxnSpPr>
            <p:nvPr/>
          </p:nvCxnSpPr>
          <p:spPr>
            <a:xfrm flipH="1" flipV="1">
              <a:off x="13843748" y="7296983"/>
              <a:ext cx="1700" cy="105384"/>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391C169-F903-6EDE-93A4-5F698DFF40E7}"/>
                </a:ext>
              </a:extLst>
            </p:cNvPr>
            <p:cNvCxnSpPr>
              <a:cxnSpLocks/>
              <a:endCxn id="33" idx="4"/>
            </p:cNvCxnSpPr>
            <p:nvPr/>
          </p:nvCxnSpPr>
          <p:spPr>
            <a:xfrm flipV="1">
              <a:off x="14203587" y="7296983"/>
              <a:ext cx="71248" cy="105383"/>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FBCCC91-E85A-1DB1-6AB7-F770E657BCDB}"/>
                </a:ext>
              </a:extLst>
            </p:cNvPr>
            <p:cNvCxnSpPr>
              <a:cxnSpLocks/>
              <a:stCxn id="22" idx="0"/>
              <a:endCxn id="34" idx="4"/>
            </p:cNvCxnSpPr>
            <p:nvPr/>
          </p:nvCxnSpPr>
          <p:spPr>
            <a:xfrm flipH="1" flipV="1">
              <a:off x="14493737" y="7292430"/>
              <a:ext cx="64267" cy="109936"/>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68B7902-5204-C02B-DCD4-57BB9E5E98F3}"/>
                </a:ext>
              </a:extLst>
            </p:cNvPr>
            <p:cNvCxnSpPr>
              <a:cxnSpLocks/>
              <a:stCxn id="22" idx="0"/>
              <a:endCxn id="35" idx="4"/>
            </p:cNvCxnSpPr>
            <p:nvPr/>
          </p:nvCxnSpPr>
          <p:spPr>
            <a:xfrm flipV="1">
              <a:off x="14558004" y="7296983"/>
              <a:ext cx="155893" cy="105383"/>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30B4209-F86F-FA51-B875-1BA0EFA473C9}"/>
                </a:ext>
              </a:extLst>
            </p:cNvPr>
            <p:cNvCxnSpPr>
              <a:cxnSpLocks/>
              <a:stCxn id="23" idx="0"/>
              <a:endCxn id="36" idx="4"/>
            </p:cNvCxnSpPr>
            <p:nvPr/>
          </p:nvCxnSpPr>
          <p:spPr>
            <a:xfrm flipV="1">
              <a:off x="14912421" y="7296983"/>
              <a:ext cx="18110" cy="11245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A097331-A9C2-EF90-BF29-ACFF0528BEE1}"/>
                </a:ext>
              </a:extLst>
            </p:cNvPr>
            <p:cNvCxnSpPr>
              <a:cxnSpLocks/>
              <a:stCxn id="23" idx="0"/>
              <a:endCxn id="37" idx="4"/>
            </p:cNvCxnSpPr>
            <p:nvPr/>
          </p:nvCxnSpPr>
          <p:spPr>
            <a:xfrm flipV="1">
              <a:off x="14912421" y="7296983"/>
              <a:ext cx="234744" cy="11245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9312B3C1-2420-6307-0243-058E1B9F8CD3}"/>
              </a:ext>
            </a:extLst>
          </p:cNvPr>
          <p:cNvGrpSpPr/>
          <p:nvPr/>
        </p:nvGrpSpPr>
        <p:grpSpPr>
          <a:xfrm>
            <a:off x="1950252" y="5166378"/>
            <a:ext cx="3073808" cy="1046401"/>
            <a:chOff x="4328401" y="1562059"/>
            <a:chExt cx="2757895" cy="938856"/>
          </a:xfrm>
        </p:grpSpPr>
        <p:grpSp>
          <p:nvGrpSpPr>
            <p:cNvPr id="46" name="Group 45">
              <a:extLst>
                <a:ext uri="{FF2B5EF4-FFF2-40B4-BE49-F238E27FC236}">
                  <a16:creationId xmlns:a16="http://schemas.microsoft.com/office/drawing/2014/main" id="{C918A0BF-FC91-801E-99E1-880743F62A53}"/>
                </a:ext>
              </a:extLst>
            </p:cNvPr>
            <p:cNvGrpSpPr/>
            <p:nvPr/>
          </p:nvGrpSpPr>
          <p:grpSpPr>
            <a:xfrm>
              <a:off x="4328401" y="1856627"/>
              <a:ext cx="1213912" cy="636603"/>
              <a:chOff x="7727731" y="5091205"/>
              <a:chExt cx="1460292" cy="765810"/>
            </a:xfrm>
          </p:grpSpPr>
          <p:sp>
            <p:nvSpPr>
              <p:cNvPr id="66" name="Oval 65">
                <a:extLst>
                  <a:ext uri="{FF2B5EF4-FFF2-40B4-BE49-F238E27FC236}">
                    <a16:creationId xmlns:a16="http://schemas.microsoft.com/office/drawing/2014/main" id="{9D2194FD-AFB9-7E99-3979-F01A6A8F7D6D}"/>
                  </a:ext>
                </a:extLst>
              </p:cNvPr>
              <p:cNvSpPr/>
              <p:nvPr/>
            </p:nvSpPr>
            <p:spPr>
              <a:xfrm>
                <a:off x="8350071" y="5525806"/>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67" name="Oval 66">
                <a:extLst>
                  <a:ext uri="{FF2B5EF4-FFF2-40B4-BE49-F238E27FC236}">
                    <a16:creationId xmlns:a16="http://schemas.microsoft.com/office/drawing/2014/main" id="{1363BEF7-E2F5-3045-047C-0496A9F98E06}"/>
                  </a:ext>
                </a:extLst>
              </p:cNvPr>
              <p:cNvSpPr/>
              <p:nvPr/>
            </p:nvSpPr>
            <p:spPr>
              <a:xfrm>
                <a:off x="8029238"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68" name="Oval 67">
                <a:extLst>
                  <a:ext uri="{FF2B5EF4-FFF2-40B4-BE49-F238E27FC236}">
                    <a16:creationId xmlns:a16="http://schemas.microsoft.com/office/drawing/2014/main" id="{DC63505E-92DB-E6A6-91ED-D3F5F60E19BC}"/>
                  </a:ext>
                </a:extLst>
              </p:cNvPr>
              <p:cNvSpPr/>
              <p:nvPr/>
            </p:nvSpPr>
            <p:spPr>
              <a:xfrm>
                <a:off x="8030505"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69" name="Oval 68">
                <a:extLst>
                  <a:ext uri="{FF2B5EF4-FFF2-40B4-BE49-F238E27FC236}">
                    <a16:creationId xmlns:a16="http://schemas.microsoft.com/office/drawing/2014/main" id="{587A5390-AC57-4ACF-40D9-C84F0120D626}"/>
                  </a:ext>
                </a:extLst>
              </p:cNvPr>
              <p:cNvSpPr/>
              <p:nvPr/>
            </p:nvSpPr>
            <p:spPr>
              <a:xfrm>
                <a:off x="8354573" y="5234079"/>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70" name="Oval 69">
                <a:extLst>
                  <a:ext uri="{FF2B5EF4-FFF2-40B4-BE49-F238E27FC236}">
                    <a16:creationId xmlns:a16="http://schemas.microsoft.com/office/drawing/2014/main" id="{18FDA4DE-9E0F-954F-3A60-9C7CBCBC853B}"/>
                  </a:ext>
                </a:extLst>
              </p:cNvPr>
              <p:cNvSpPr/>
              <p:nvPr/>
            </p:nvSpPr>
            <p:spPr>
              <a:xfrm>
                <a:off x="8712006"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71" name="Oval 70">
                <a:extLst>
                  <a:ext uri="{FF2B5EF4-FFF2-40B4-BE49-F238E27FC236}">
                    <a16:creationId xmlns:a16="http://schemas.microsoft.com/office/drawing/2014/main" id="{A869BB36-0CD6-51B9-CE77-09A75E4AFC4A}"/>
                  </a:ext>
                </a:extLst>
              </p:cNvPr>
              <p:cNvSpPr/>
              <p:nvPr/>
            </p:nvSpPr>
            <p:spPr>
              <a:xfrm>
                <a:off x="8712006"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72" name="Straight Arrow Connector 71">
                <a:extLst>
                  <a:ext uri="{FF2B5EF4-FFF2-40B4-BE49-F238E27FC236}">
                    <a16:creationId xmlns:a16="http://schemas.microsoft.com/office/drawing/2014/main" id="{21E77E11-9F53-C2F0-F067-20164BF0A467}"/>
                  </a:ext>
                </a:extLst>
              </p:cNvPr>
              <p:cNvCxnSpPr>
                <a:cxnSpLocks/>
                <a:stCxn id="67" idx="5"/>
                <a:endCxn id="69" idx="2"/>
              </p:cNvCxnSpPr>
              <p:nvPr/>
            </p:nvCxnSpPr>
            <p:spPr>
              <a:xfrm>
                <a:off x="8187281" y="5249248"/>
                <a:ext cx="167292"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B7A7743-87E9-52E8-77EC-9E1ED2BC27BF}"/>
                  </a:ext>
                </a:extLst>
              </p:cNvPr>
              <p:cNvCxnSpPr>
                <a:cxnSpLocks/>
                <a:stCxn id="68" idx="7"/>
                <a:endCxn id="66" idx="2"/>
              </p:cNvCxnSpPr>
              <p:nvPr/>
            </p:nvCxnSpPr>
            <p:spPr>
              <a:xfrm flipV="1">
                <a:off x="8188548" y="5618386"/>
                <a:ext cx="161523" cy="80586"/>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90E194E-C6D7-2984-26F6-1029AAB2B41C}"/>
                  </a:ext>
                </a:extLst>
              </p:cNvPr>
              <p:cNvCxnSpPr>
                <a:cxnSpLocks/>
                <a:stCxn id="69" idx="6"/>
                <a:endCxn id="70" idx="3"/>
              </p:cNvCxnSpPr>
              <p:nvPr/>
            </p:nvCxnSpPr>
            <p:spPr>
              <a:xfrm flipV="1">
                <a:off x="8539732" y="5249248"/>
                <a:ext cx="199390"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4D8363D-282A-418C-9AC4-3AB7329C9038}"/>
                  </a:ext>
                </a:extLst>
              </p:cNvPr>
              <p:cNvCxnSpPr>
                <a:cxnSpLocks/>
                <a:stCxn id="71" idx="2"/>
                <a:endCxn id="66" idx="6"/>
              </p:cNvCxnSpPr>
              <p:nvPr/>
            </p:nvCxnSpPr>
            <p:spPr>
              <a:xfrm flipH="1" flipV="1">
                <a:off x="8535230" y="5618386"/>
                <a:ext cx="176776" cy="14605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20590E3-7EC9-7DBD-2587-6614678BE40A}"/>
                  </a:ext>
                </a:extLst>
              </p:cNvPr>
              <p:cNvCxnSpPr>
                <a:cxnSpLocks/>
                <a:stCxn id="66" idx="0"/>
                <a:endCxn id="69" idx="4"/>
              </p:cNvCxnSpPr>
              <p:nvPr/>
            </p:nvCxnSpPr>
            <p:spPr>
              <a:xfrm flipV="1">
                <a:off x="8442651" y="5419238"/>
                <a:ext cx="4502" cy="106568"/>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8EC158DE-34AD-6BD4-87B3-4ACA97B8432A}"/>
                  </a:ext>
                </a:extLst>
              </p:cNvPr>
              <p:cNvSpPr/>
              <p:nvPr/>
            </p:nvSpPr>
            <p:spPr>
              <a:xfrm>
                <a:off x="7727731" y="5383615"/>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78" name="Oval 77">
                <a:extLst>
                  <a:ext uri="{FF2B5EF4-FFF2-40B4-BE49-F238E27FC236}">
                    <a16:creationId xmlns:a16="http://schemas.microsoft.com/office/drawing/2014/main" id="{29B2DB97-B427-B03A-6D85-CFF71AE5F717}"/>
                  </a:ext>
                </a:extLst>
              </p:cNvPr>
              <p:cNvSpPr/>
              <p:nvPr/>
            </p:nvSpPr>
            <p:spPr>
              <a:xfrm>
                <a:off x="9002864" y="5399762"/>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79" name="Straight Arrow Connector 78">
                <a:extLst>
                  <a:ext uri="{FF2B5EF4-FFF2-40B4-BE49-F238E27FC236}">
                    <a16:creationId xmlns:a16="http://schemas.microsoft.com/office/drawing/2014/main" id="{9D8E239D-B3AA-C72A-1D77-CFBDD2D7E269}"/>
                  </a:ext>
                </a:extLst>
              </p:cNvPr>
              <p:cNvCxnSpPr>
                <a:cxnSpLocks/>
                <a:stCxn id="67" idx="3"/>
                <a:endCxn id="77" idx="7"/>
              </p:cNvCxnSpPr>
              <p:nvPr/>
            </p:nvCxnSpPr>
            <p:spPr>
              <a:xfrm flipH="1">
                <a:off x="7885774" y="5249248"/>
                <a:ext cx="170580" cy="161483"/>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30ED41A-0B21-EFC7-DFE4-7A94C1B1FB5B}"/>
                  </a:ext>
                </a:extLst>
              </p:cNvPr>
              <p:cNvCxnSpPr>
                <a:cxnSpLocks/>
                <a:stCxn id="68" idx="1"/>
                <a:endCxn id="77" idx="5"/>
              </p:cNvCxnSpPr>
              <p:nvPr/>
            </p:nvCxnSpPr>
            <p:spPr>
              <a:xfrm flipH="1" flipV="1">
                <a:off x="7885774" y="5541658"/>
                <a:ext cx="171847" cy="157314"/>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813253F-A2EB-9A30-74C9-4084D2CDF11D}"/>
                  </a:ext>
                </a:extLst>
              </p:cNvPr>
              <p:cNvCxnSpPr>
                <a:cxnSpLocks/>
                <a:stCxn id="78" idx="1"/>
                <a:endCxn id="70" idx="5"/>
              </p:cNvCxnSpPr>
              <p:nvPr/>
            </p:nvCxnSpPr>
            <p:spPr>
              <a:xfrm flipH="1" flipV="1">
                <a:off x="8870049" y="5249248"/>
                <a:ext cx="159931" cy="17763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6BA200C-1E36-A081-7399-078553904B39}"/>
                  </a:ext>
                </a:extLst>
              </p:cNvPr>
              <p:cNvCxnSpPr>
                <a:cxnSpLocks/>
                <a:stCxn id="78" idx="3"/>
                <a:endCxn id="71" idx="7"/>
              </p:cNvCxnSpPr>
              <p:nvPr/>
            </p:nvCxnSpPr>
            <p:spPr>
              <a:xfrm flipH="1">
                <a:off x="8870049" y="5557805"/>
                <a:ext cx="159931" cy="141167"/>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D3F1431F-4793-1804-5B9A-2BF6A1DD3389}"/>
                </a:ext>
              </a:extLst>
            </p:cNvPr>
            <p:cNvGrpSpPr/>
            <p:nvPr/>
          </p:nvGrpSpPr>
          <p:grpSpPr>
            <a:xfrm>
              <a:off x="5872384" y="1864312"/>
              <a:ext cx="1213912" cy="636603"/>
              <a:chOff x="7727731" y="5091205"/>
              <a:chExt cx="1460292" cy="765810"/>
            </a:xfrm>
            <a:solidFill>
              <a:schemeClr val="bg2">
                <a:lumMod val="90000"/>
              </a:schemeClr>
            </a:solidFill>
          </p:grpSpPr>
          <p:sp>
            <p:nvSpPr>
              <p:cNvPr id="49" name="Oval 48">
                <a:extLst>
                  <a:ext uri="{FF2B5EF4-FFF2-40B4-BE49-F238E27FC236}">
                    <a16:creationId xmlns:a16="http://schemas.microsoft.com/office/drawing/2014/main" id="{8855E29C-D567-AC5B-C0FB-B64A46CE8F32}"/>
                  </a:ext>
                </a:extLst>
              </p:cNvPr>
              <p:cNvSpPr/>
              <p:nvPr/>
            </p:nvSpPr>
            <p:spPr>
              <a:xfrm>
                <a:off x="8350071" y="552580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50" name="Oval 49">
                <a:extLst>
                  <a:ext uri="{FF2B5EF4-FFF2-40B4-BE49-F238E27FC236}">
                    <a16:creationId xmlns:a16="http://schemas.microsoft.com/office/drawing/2014/main" id="{BC83AEF6-59A3-991F-A9AF-E8F49D94E16A}"/>
                  </a:ext>
                </a:extLst>
              </p:cNvPr>
              <p:cNvSpPr/>
              <p:nvPr/>
            </p:nvSpPr>
            <p:spPr>
              <a:xfrm>
                <a:off x="8029238"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51" name="Oval 50">
                <a:extLst>
                  <a:ext uri="{FF2B5EF4-FFF2-40B4-BE49-F238E27FC236}">
                    <a16:creationId xmlns:a16="http://schemas.microsoft.com/office/drawing/2014/main" id="{0E0C2234-7940-CD5D-A6D7-1161821E3032}"/>
                  </a:ext>
                </a:extLst>
              </p:cNvPr>
              <p:cNvSpPr/>
              <p:nvPr/>
            </p:nvSpPr>
            <p:spPr>
              <a:xfrm>
                <a:off x="8030505"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52" name="Oval 51">
                <a:extLst>
                  <a:ext uri="{FF2B5EF4-FFF2-40B4-BE49-F238E27FC236}">
                    <a16:creationId xmlns:a16="http://schemas.microsoft.com/office/drawing/2014/main" id="{9DFAAF9D-3241-CB4A-3DCF-0D6D277075FE}"/>
                  </a:ext>
                </a:extLst>
              </p:cNvPr>
              <p:cNvSpPr/>
              <p:nvPr/>
            </p:nvSpPr>
            <p:spPr>
              <a:xfrm>
                <a:off x="8354573" y="5234079"/>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53" name="Oval 52">
                <a:extLst>
                  <a:ext uri="{FF2B5EF4-FFF2-40B4-BE49-F238E27FC236}">
                    <a16:creationId xmlns:a16="http://schemas.microsoft.com/office/drawing/2014/main" id="{31864D32-0B8A-31B1-4508-74FE709A0640}"/>
                  </a:ext>
                </a:extLst>
              </p:cNvPr>
              <p:cNvSpPr/>
              <p:nvPr/>
            </p:nvSpPr>
            <p:spPr>
              <a:xfrm>
                <a:off x="8712006"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54" name="Oval 53">
                <a:extLst>
                  <a:ext uri="{FF2B5EF4-FFF2-40B4-BE49-F238E27FC236}">
                    <a16:creationId xmlns:a16="http://schemas.microsoft.com/office/drawing/2014/main" id="{616718AE-4846-56B8-4817-EAF7BBBB167B}"/>
                  </a:ext>
                </a:extLst>
              </p:cNvPr>
              <p:cNvSpPr/>
              <p:nvPr/>
            </p:nvSpPr>
            <p:spPr>
              <a:xfrm>
                <a:off x="8712006"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55" name="Straight Arrow Connector 54">
                <a:extLst>
                  <a:ext uri="{FF2B5EF4-FFF2-40B4-BE49-F238E27FC236}">
                    <a16:creationId xmlns:a16="http://schemas.microsoft.com/office/drawing/2014/main" id="{0257995B-1286-9B68-9D90-82273D496C8E}"/>
                  </a:ext>
                </a:extLst>
              </p:cNvPr>
              <p:cNvCxnSpPr>
                <a:cxnSpLocks/>
                <a:stCxn id="50" idx="5"/>
                <a:endCxn id="52" idx="2"/>
              </p:cNvCxnSpPr>
              <p:nvPr/>
            </p:nvCxnSpPr>
            <p:spPr>
              <a:xfrm>
                <a:off x="8187281" y="5249248"/>
                <a:ext cx="167292"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26AC1F8-CB1F-5292-8CD9-02E538F34263}"/>
                  </a:ext>
                </a:extLst>
              </p:cNvPr>
              <p:cNvCxnSpPr>
                <a:cxnSpLocks/>
                <a:stCxn id="51" idx="7"/>
                <a:endCxn id="49" idx="2"/>
              </p:cNvCxnSpPr>
              <p:nvPr/>
            </p:nvCxnSpPr>
            <p:spPr>
              <a:xfrm flipV="1">
                <a:off x="8188548" y="5618386"/>
                <a:ext cx="161523" cy="80586"/>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5830570-C316-85C7-D561-0890E9994DF2}"/>
                  </a:ext>
                </a:extLst>
              </p:cNvPr>
              <p:cNvCxnSpPr>
                <a:cxnSpLocks/>
                <a:stCxn id="52" idx="6"/>
                <a:endCxn id="53" idx="3"/>
              </p:cNvCxnSpPr>
              <p:nvPr/>
            </p:nvCxnSpPr>
            <p:spPr>
              <a:xfrm flipV="1">
                <a:off x="8539732" y="5249248"/>
                <a:ext cx="199390"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5AA3ED5-6AD1-BEA2-C051-CEE10E4C371D}"/>
                  </a:ext>
                </a:extLst>
              </p:cNvPr>
              <p:cNvCxnSpPr>
                <a:cxnSpLocks/>
                <a:stCxn id="54" idx="2"/>
                <a:endCxn id="49" idx="6"/>
              </p:cNvCxnSpPr>
              <p:nvPr/>
            </p:nvCxnSpPr>
            <p:spPr>
              <a:xfrm flipH="1" flipV="1">
                <a:off x="8535230" y="5618386"/>
                <a:ext cx="176776" cy="14605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6E86DCF-9C5F-D133-D54B-808187F8E5C2}"/>
                  </a:ext>
                </a:extLst>
              </p:cNvPr>
              <p:cNvCxnSpPr>
                <a:cxnSpLocks/>
                <a:stCxn id="49" idx="0"/>
                <a:endCxn id="52" idx="4"/>
              </p:cNvCxnSpPr>
              <p:nvPr/>
            </p:nvCxnSpPr>
            <p:spPr>
              <a:xfrm flipV="1">
                <a:off x="8442651" y="5419238"/>
                <a:ext cx="4502" cy="106568"/>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418E75E5-2D90-DE89-F1F3-B99A631F0C94}"/>
                  </a:ext>
                </a:extLst>
              </p:cNvPr>
              <p:cNvSpPr/>
              <p:nvPr/>
            </p:nvSpPr>
            <p:spPr>
              <a:xfrm>
                <a:off x="7727731" y="538361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61" name="Oval 60">
                <a:extLst>
                  <a:ext uri="{FF2B5EF4-FFF2-40B4-BE49-F238E27FC236}">
                    <a16:creationId xmlns:a16="http://schemas.microsoft.com/office/drawing/2014/main" id="{1CA3AADE-1EE0-98F4-3BEA-1C5907E704E6}"/>
                  </a:ext>
                </a:extLst>
              </p:cNvPr>
              <p:cNvSpPr/>
              <p:nvPr/>
            </p:nvSpPr>
            <p:spPr>
              <a:xfrm>
                <a:off x="9002864" y="5399762"/>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62" name="Straight Arrow Connector 61">
                <a:extLst>
                  <a:ext uri="{FF2B5EF4-FFF2-40B4-BE49-F238E27FC236}">
                    <a16:creationId xmlns:a16="http://schemas.microsoft.com/office/drawing/2014/main" id="{F9DD3E86-470E-1F5A-957C-97F33F24CCC7}"/>
                  </a:ext>
                </a:extLst>
              </p:cNvPr>
              <p:cNvCxnSpPr>
                <a:cxnSpLocks/>
                <a:stCxn id="50" idx="3"/>
                <a:endCxn id="60" idx="7"/>
              </p:cNvCxnSpPr>
              <p:nvPr/>
            </p:nvCxnSpPr>
            <p:spPr>
              <a:xfrm flipH="1">
                <a:off x="7885774" y="5249248"/>
                <a:ext cx="170580" cy="161483"/>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439DA7C-8FBB-8899-C092-75ECA2B71292}"/>
                  </a:ext>
                </a:extLst>
              </p:cNvPr>
              <p:cNvCxnSpPr>
                <a:cxnSpLocks/>
                <a:stCxn id="51" idx="1"/>
                <a:endCxn id="60" idx="5"/>
              </p:cNvCxnSpPr>
              <p:nvPr/>
            </p:nvCxnSpPr>
            <p:spPr>
              <a:xfrm flipH="1" flipV="1">
                <a:off x="7885774" y="5541658"/>
                <a:ext cx="171847" cy="157314"/>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CD00D37D-7A35-2A91-4C17-C065AE4DED1B}"/>
                  </a:ext>
                </a:extLst>
              </p:cNvPr>
              <p:cNvCxnSpPr>
                <a:cxnSpLocks/>
                <a:stCxn id="61" idx="1"/>
                <a:endCxn id="53" idx="5"/>
              </p:cNvCxnSpPr>
              <p:nvPr/>
            </p:nvCxnSpPr>
            <p:spPr>
              <a:xfrm flipH="1" flipV="1">
                <a:off x="8870049" y="5249248"/>
                <a:ext cx="159931" cy="17763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5144486-1F72-60A0-9152-880D315740F4}"/>
                  </a:ext>
                </a:extLst>
              </p:cNvPr>
              <p:cNvCxnSpPr>
                <a:cxnSpLocks/>
                <a:stCxn id="61" idx="3"/>
                <a:endCxn id="54" idx="7"/>
              </p:cNvCxnSpPr>
              <p:nvPr/>
            </p:nvCxnSpPr>
            <p:spPr>
              <a:xfrm flipH="1">
                <a:off x="8870049" y="5557805"/>
                <a:ext cx="159931" cy="141167"/>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8" name="Freeform: Shape 47">
              <a:extLst>
                <a:ext uri="{FF2B5EF4-FFF2-40B4-BE49-F238E27FC236}">
                  <a16:creationId xmlns:a16="http://schemas.microsoft.com/office/drawing/2014/main" id="{C5CB6A23-95B4-AC46-2558-9609086CCB92}"/>
                </a:ext>
              </a:extLst>
            </p:cNvPr>
            <p:cNvSpPr/>
            <p:nvPr/>
          </p:nvSpPr>
          <p:spPr>
            <a:xfrm>
              <a:off x="5131073" y="1562059"/>
              <a:ext cx="1055370" cy="232494"/>
            </a:xfrm>
            <a:custGeom>
              <a:avLst/>
              <a:gdLst>
                <a:gd name="connsiteX0" fmla="*/ 0 w 1478280"/>
                <a:gd name="connsiteY0" fmla="*/ 266735 h 281975"/>
                <a:gd name="connsiteX1" fmla="*/ 826770 w 1478280"/>
                <a:gd name="connsiteY1" fmla="*/ 35 h 281975"/>
                <a:gd name="connsiteX2" fmla="*/ 1478280 w 1478280"/>
                <a:gd name="connsiteY2" fmla="*/ 281975 h 281975"/>
                <a:gd name="connsiteX0" fmla="*/ 0 w 1478280"/>
                <a:gd name="connsiteY0" fmla="*/ 262927 h 278167"/>
                <a:gd name="connsiteX1" fmla="*/ 788670 w 1478280"/>
                <a:gd name="connsiteY1" fmla="*/ 37 h 278167"/>
                <a:gd name="connsiteX2" fmla="*/ 1478280 w 1478280"/>
                <a:gd name="connsiteY2" fmla="*/ 278167 h 278167"/>
                <a:gd name="connsiteX0" fmla="*/ 0 w 1234440"/>
                <a:gd name="connsiteY0" fmla="*/ 221033 h 278183"/>
                <a:gd name="connsiteX1" fmla="*/ 544830 w 1234440"/>
                <a:gd name="connsiteY1" fmla="*/ 53 h 278183"/>
                <a:gd name="connsiteX2" fmla="*/ 1234440 w 1234440"/>
                <a:gd name="connsiteY2" fmla="*/ 278183 h 278183"/>
                <a:gd name="connsiteX0" fmla="*/ 0 w 1234440"/>
                <a:gd name="connsiteY0" fmla="*/ 221064 h 278214"/>
                <a:gd name="connsiteX1" fmla="*/ 544830 w 1234440"/>
                <a:gd name="connsiteY1" fmla="*/ 84 h 278214"/>
                <a:gd name="connsiteX2" fmla="*/ 1234440 w 1234440"/>
                <a:gd name="connsiteY2" fmla="*/ 278214 h 278214"/>
                <a:gd name="connsiteX0" fmla="*/ 0 w 1055370"/>
                <a:gd name="connsiteY0" fmla="*/ 221064 h 232494"/>
                <a:gd name="connsiteX1" fmla="*/ 544830 w 1055370"/>
                <a:gd name="connsiteY1" fmla="*/ 84 h 232494"/>
                <a:gd name="connsiteX2" fmla="*/ 1055370 w 1055370"/>
                <a:gd name="connsiteY2" fmla="*/ 232494 h 232494"/>
              </a:gdLst>
              <a:ahLst/>
              <a:cxnLst>
                <a:cxn ang="0">
                  <a:pos x="connsiteX0" y="connsiteY0"/>
                </a:cxn>
                <a:cxn ang="0">
                  <a:pos x="connsiteX1" y="connsiteY1"/>
                </a:cxn>
                <a:cxn ang="0">
                  <a:pos x="connsiteX2" y="connsiteY2"/>
                </a:cxn>
              </a:cxnLst>
              <a:rect l="l" t="t" r="r" b="b"/>
              <a:pathLst>
                <a:path w="1055370" h="232494">
                  <a:moveTo>
                    <a:pt x="0" y="221064"/>
                  </a:moveTo>
                  <a:cubicBezTo>
                    <a:pt x="282575" y="52154"/>
                    <a:pt x="298450" y="-2456"/>
                    <a:pt x="544830" y="84"/>
                  </a:cubicBezTo>
                  <a:cubicBezTo>
                    <a:pt x="791210" y="2624"/>
                    <a:pt x="852805" y="92794"/>
                    <a:pt x="1055370" y="232494"/>
                  </a:cubicBezTo>
                </a:path>
              </a:pathLst>
            </a:custGeom>
            <a:noFill/>
            <a:ln>
              <a:solidFill>
                <a:schemeClr val="bg1">
                  <a:lumMod val="65000"/>
                </a:schemeClr>
              </a:solidFill>
              <a:prstDash val="sysDot"/>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extLst>
      <p:ext uri="{BB962C8B-B14F-4D97-AF65-F5344CB8AC3E}">
        <p14:creationId xmlns:p14="http://schemas.microsoft.com/office/powerpoint/2010/main" val="23950488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31C506C9-1FA2-8CBE-C0E8-5C873B1EEA33}"/>
              </a:ext>
            </a:extLst>
          </p:cNvPr>
          <p:cNvSpPr/>
          <p:nvPr/>
        </p:nvSpPr>
        <p:spPr>
          <a:xfrm>
            <a:off x="7654101" y="4254594"/>
            <a:ext cx="3698658" cy="1849656"/>
          </a:xfrm>
          <a:prstGeom prst="roundRect">
            <a:avLst/>
          </a:prstGeom>
          <a:solidFill>
            <a:schemeClr val="accent1">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b="1" dirty="0"/>
          </a:p>
        </p:txBody>
      </p:sp>
      <p:sp>
        <p:nvSpPr>
          <p:cNvPr id="2" name="Title 1">
            <a:extLst>
              <a:ext uri="{FF2B5EF4-FFF2-40B4-BE49-F238E27FC236}">
                <a16:creationId xmlns:a16="http://schemas.microsoft.com/office/drawing/2014/main" id="{8E47D1F0-19C7-48C9-B00A-515BDB6E94FA}"/>
              </a:ext>
            </a:extLst>
          </p:cNvPr>
          <p:cNvSpPr>
            <a:spLocks noGrp="1"/>
          </p:cNvSpPr>
          <p:nvPr>
            <p:ph type="title"/>
          </p:nvPr>
        </p:nvSpPr>
        <p:spPr/>
        <p:txBody>
          <a:bodyPr/>
          <a:lstStyle/>
          <a:p>
            <a:r>
              <a:rPr lang="en-US" dirty="0"/>
              <a:t>Common origin of the problems</a:t>
            </a:r>
            <a:endParaRPr lang="es-ES" dirty="0"/>
          </a:p>
        </p:txBody>
      </p:sp>
      <p:sp>
        <p:nvSpPr>
          <p:cNvPr id="3" name="Content Placeholder 2">
            <a:extLst>
              <a:ext uri="{FF2B5EF4-FFF2-40B4-BE49-F238E27FC236}">
                <a16:creationId xmlns:a16="http://schemas.microsoft.com/office/drawing/2014/main" id="{B50B59B1-F390-F1BA-BB41-508C1263BF27}"/>
              </a:ext>
            </a:extLst>
          </p:cNvPr>
          <p:cNvSpPr>
            <a:spLocks noGrp="1"/>
          </p:cNvSpPr>
          <p:nvPr>
            <p:ph idx="1"/>
          </p:nvPr>
        </p:nvSpPr>
        <p:spPr>
          <a:xfrm>
            <a:off x="838200" y="1429305"/>
            <a:ext cx="8107681" cy="5292170"/>
          </a:xfrm>
        </p:spPr>
        <p:txBody>
          <a:bodyPr>
            <a:normAutofit/>
          </a:bodyPr>
          <a:lstStyle/>
          <a:p>
            <a:pPr marL="0" indent="0">
              <a:buNone/>
            </a:pPr>
            <a:r>
              <a:rPr lang="en-US" sz="1800" dirty="0"/>
              <a:t>GNNs arise to leverage </a:t>
            </a:r>
            <a:r>
              <a:rPr lang="en-US" sz="1800" b="1" dirty="0"/>
              <a:t>information on the graph topology </a:t>
            </a:r>
            <a:r>
              <a:rPr lang="en-US" sz="1800" dirty="0"/>
              <a:t>to improve inference</a:t>
            </a:r>
          </a:p>
          <a:p>
            <a:pPr marL="0" indent="0">
              <a:buNone/>
            </a:pPr>
            <a:endParaRPr lang="en-US" sz="1800" dirty="0"/>
          </a:p>
          <a:p>
            <a:pPr marL="0" indent="0">
              <a:buNone/>
            </a:pPr>
            <a:r>
              <a:rPr lang="es-ES" sz="2400" b="1" dirty="0"/>
              <a:t>HOW?</a:t>
            </a:r>
            <a:r>
              <a:rPr lang="es-ES" sz="2400" dirty="0"/>
              <a:t> </a:t>
            </a:r>
            <a:r>
              <a:rPr lang="es-ES" sz="1800" dirty="0"/>
              <a:t> </a:t>
            </a:r>
          </a:p>
          <a:p>
            <a:r>
              <a:rPr lang="en-US" sz="1800" dirty="0"/>
              <a:t>Diffusion of information over the structure </a:t>
            </a:r>
            <a:r>
              <a:rPr lang="en-US" sz="1800" b="1" i="1" dirty="0"/>
              <a:t>A</a:t>
            </a:r>
            <a:r>
              <a:rPr lang="en-US" sz="1800" dirty="0"/>
              <a:t>  </a:t>
            </a:r>
          </a:p>
          <a:p>
            <a:pPr marL="457200" lvl="1" indent="0">
              <a:buNone/>
            </a:pPr>
            <a:r>
              <a:rPr lang="en-US" sz="1600" dirty="0">
                <a:sym typeface="Wingdings" panose="05000000000000000000" pitchFamily="2" charset="2"/>
              </a:rPr>
              <a:t>  </a:t>
            </a:r>
            <a:r>
              <a:rPr lang="en-US" sz="1600" b="1" dirty="0">
                <a:sym typeface="Wingdings" panose="05000000000000000000" pitchFamily="2" charset="2"/>
              </a:rPr>
              <a:t>Locality</a:t>
            </a:r>
            <a:r>
              <a:rPr lang="en-US" sz="1600" dirty="0">
                <a:sym typeface="Wingdings" panose="05000000000000000000" pitchFamily="2" charset="2"/>
              </a:rPr>
              <a:t> nature or </a:t>
            </a:r>
            <a:r>
              <a:rPr lang="en-US" sz="1600" b="1" dirty="0">
                <a:sym typeface="Wingdings" panose="05000000000000000000" pitchFamily="2" charset="2"/>
              </a:rPr>
              <a:t>Smoothness principle</a:t>
            </a:r>
            <a:endParaRPr lang="en-US" sz="1600" b="1" i="1" dirty="0"/>
          </a:p>
          <a:p>
            <a:r>
              <a:rPr lang="en-US" sz="1800" dirty="0"/>
              <a:t>Repeated </a:t>
            </a:r>
            <a:r>
              <a:rPr lang="en-US" sz="1800" b="0" i="0" u="none" strike="noStrike" baseline="0" dirty="0">
                <a:latin typeface="NimbusRomNo9L-Regu"/>
              </a:rPr>
              <a:t>computation over </a:t>
            </a:r>
            <a:r>
              <a:rPr lang="en-US" sz="1800" b="1" i="1" u="none" strike="noStrike" baseline="0" dirty="0">
                <a:latin typeface="NimbusRomNo9L-Regu"/>
              </a:rPr>
              <a:t>X</a:t>
            </a:r>
            <a:r>
              <a:rPr lang="en-US" sz="1800" b="0" i="0" u="none" strike="noStrike" baseline="0" dirty="0">
                <a:latin typeface="NimbusRomNo9L-Regu"/>
              </a:rPr>
              <a:t>  to reach information over the</a:t>
            </a:r>
            <a:r>
              <a:rPr lang="en-US" sz="1800" b="1" i="0" u="none" strike="noStrike" baseline="0" dirty="0">
                <a:latin typeface="NimbusRomNo9L-Regu"/>
              </a:rPr>
              <a:t> </a:t>
            </a:r>
            <a:r>
              <a:rPr lang="en-US" sz="1800" b="1" i="0" u="none" strike="noStrike" baseline="0" dirty="0">
                <a:latin typeface="CMMI10"/>
              </a:rPr>
              <a:t>k</a:t>
            </a:r>
            <a:r>
              <a:rPr lang="en-US" sz="1800" b="1" i="0" u="none" strike="noStrike" baseline="0" dirty="0">
                <a:latin typeface="NimbusRomNo9L-Regu"/>
              </a:rPr>
              <a:t>-hop </a:t>
            </a:r>
            <a:r>
              <a:rPr lang="en-US" sz="1800" b="0" i="0" u="none" strike="noStrike" baseline="0" dirty="0">
                <a:latin typeface="NimbusRomNo9L-Regu"/>
              </a:rPr>
              <a:t>neighborhood</a:t>
            </a:r>
            <a:endParaRPr lang="en-US" sz="1800" dirty="0">
              <a:latin typeface="NimbusRomNo9L-Regu"/>
            </a:endParaRPr>
          </a:p>
          <a:p>
            <a:pPr marL="0" indent="0">
              <a:buNone/>
            </a:pPr>
            <a:endParaRPr lang="es-ES" sz="1800" dirty="0"/>
          </a:p>
          <a:p>
            <a:pPr marL="0" indent="0">
              <a:buNone/>
            </a:pPr>
            <a:endParaRPr lang="es-ES" sz="1800" dirty="0"/>
          </a:p>
          <a:p>
            <a:pPr marL="0" indent="0">
              <a:buNone/>
            </a:pPr>
            <a:endParaRPr lang="es-ES" sz="1800" dirty="0"/>
          </a:p>
          <a:p>
            <a:pPr marL="0" indent="0">
              <a:buNone/>
            </a:pPr>
            <a:endParaRPr lang="es-ES" sz="1800" dirty="0"/>
          </a:p>
        </p:txBody>
      </p:sp>
      <p:pic>
        <p:nvPicPr>
          <p:cNvPr id="1026" name="Picture 2">
            <a:extLst>
              <a:ext uri="{FF2B5EF4-FFF2-40B4-BE49-F238E27FC236}">
                <a16:creationId xmlns:a16="http://schemas.microsoft.com/office/drawing/2014/main" id="{7DFE7DF6-6469-BD51-8E70-F92E6BDA4549}"/>
              </a:ext>
            </a:extLst>
          </p:cNvPr>
          <p:cNvPicPr>
            <a:picLocks noChangeAspect="1" noChangeArrowheads="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45881" y="563344"/>
            <a:ext cx="3047999" cy="271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B5D60D-788A-14C2-66AD-B3C010471F9E}"/>
              </a:ext>
            </a:extLst>
          </p:cNvPr>
          <p:cNvSpPr txBox="1"/>
          <p:nvPr/>
        </p:nvSpPr>
        <p:spPr>
          <a:xfrm>
            <a:off x="8857413" y="3401723"/>
            <a:ext cx="3047999" cy="461665"/>
          </a:xfrm>
          <a:prstGeom prst="rect">
            <a:avLst/>
          </a:prstGeom>
          <a:noFill/>
        </p:spPr>
        <p:txBody>
          <a:bodyPr wrap="square" rtlCol="0">
            <a:spAutoFit/>
          </a:bodyPr>
          <a:lstStyle/>
          <a:p>
            <a:pPr algn="r"/>
            <a:r>
              <a:rPr lang="en-US" sz="1200" i="1" dirty="0">
                <a:solidFill>
                  <a:schemeClr val="bg1">
                    <a:lumMod val="50000"/>
                  </a:schemeClr>
                </a:solidFill>
              </a:rPr>
              <a:t>Source: D. </a:t>
            </a:r>
            <a:r>
              <a:rPr lang="en-US" sz="1200" i="1" dirty="0" err="1">
                <a:solidFill>
                  <a:schemeClr val="bg1">
                    <a:lumMod val="50000"/>
                  </a:schemeClr>
                </a:solidFill>
              </a:rPr>
              <a:t>Zelle</a:t>
            </a:r>
            <a:r>
              <a:rPr lang="en-US" sz="1200" i="1" dirty="0">
                <a:solidFill>
                  <a:schemeClr val="bg1">
                    <a:lumMod val="50000"/>
                  </a:schemeClr>
                </a:solidFill>
              </a:rPr>
              <a:t> et al. GNNs in TensorFlow.</a:t>
            </a:r>
            <a:br>
              <a:rPr lang="en-US" sz="1200" i="1" dirty="0">
                <a:solidFill>
                  <a:schemeClr val="bg1">
                    <a:lumMod val="50000"/>
                  </a:schemeClr>
                </a:solidFill>
              </a:rPr>
            </a:br>
            <a:r>
              <a:rPr lang="en-US" sz="1200" i="1" dirty="0">
                <a:solidFill>
                  <a:schemeClr val="bg1">
                    <a:lumMod val="50000"/>
                  </a:schemeClr>
                </a:solidFill>
                <a:hlinkClick r:id="rId37">
                  <a:extLst>
                    <a:ext uri="{A12FA001-AC4F-418D-AE19-62706E023703}">
                      <ahyp:hlinkClr xmlns:ahyp="http://schemas.microsoft.com/office/drawing/2018/hyperlinkcolor" val="tx"/>
                    </a:ext>
                  </a:extLst>
                </a:hlinkClick>
              </a:rPr>
              <a:t>Google Research Blog</a:t>
            </a:r>
            <a:r>
              <a:rPr lang="en-US" sz="1200" i="1" dirty="0">
                <a:solidFill>
                  <a:schemeClr val="bg1">
                    <a:lumMod val="50000"/>
                  </a:schemeClr>
                </a:solidFill>
              </a:rPr>
              <a:t>. 2024</a:t>
            </a:r>
            <a:endParaRPr lang="es-ES" sz="1200" i="1" dirty="0">
              <a:solidFill>
                <a:schemeClr val="bg1">
                  <a:lumMod val="50000"/>
                </a:schemeClr>
              </a:solidFill>
            </a:endParaRPr>
          </a:p>
        </p:txBody>
      </p:sp>
      <p:sp>
        <p:nvSpPr>
          <p:cNvPr id="6" name="Rectangle: Rounded Corners 5">
            <a:extLst>
              <a:ext uri="{FF2B5EF4-FFF2-40B4-BE49-F238E27FC236}">
                <a16:creationId xmlns:a16="http://schemas.microsoft.com/office/drawing/2014/main" id="{74869B36-1F61-96A8-FEE2-133BA9FAC9E5}"/>
              </a:ext>
            </a:extLst>
          </p:cNvPr>
          <p:cNvSpPr/>
          <p:nvPr/>
        </p:nvSpPr>
        <p:spPr>
          <a:xfrm>
            <a:off x="7654101" y="4252012"/>
            <a:ext cx="1600199" cy="702476"/>
          </a:xfrm>
          <a:prstGeom prst="roundRect">
            <a:avLst>
              <a:gd name="adj" fmla="val 1504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Random Walks</a:t>
            </a:r>
            <a:endParaRPr lang="es-ES" sz="2000" b="1" dirty="0"/>
          </a:p>
        </p:txBody>
      </p:sp>
      <p:pic>
        <p:nvPicPr>
          <p:cNvPr id="26" name="Picture 25" descr="\documentclass{article}&#10;\usepackage{amsmath,amsfonts,bm}&#10;\pagestyle{empty}&#10;\begin{document}&#10;&#10;\begin{equation*}&#10;\bm{S} = \sum_{k=0}^\infty \theta_k \bm{T}^k&#10;\end{equation*}&#10;&#10;&#10;\end{document}&#10;" title="IguanaTex Picture Display">
            <a:extLst>
              <a:ext uri="{FF2B5EF4-FFF2-40B4-BE49-F238E27FC236}">
                <a16:creationId xmlns:a16="http://schemas.microsoft.com/office/drawing/2014/main" id="{2E4A60FC-FD5E-B7DE-329B-1E9643437AD1}"/>
              </a:ext>
            </a:extLst>
          </p:cNvPr>
          <p:cNvPicPr>
            <a:picLocks noChangeAspect="1"/>
          </p:cNvPicPr>
          <p:nvPr>
            <p:custDataLst>
              <p:tags r:id="rId1"/>
            </p:custDataLst>
          </p:nvPr>
        </p:nvPicPr>
        <p:blipFill>
          <a:blip r:embed="rId38">
            <a:extLst>
              <a:ext uri="{28A0092B-C50C-407E-A947-70E740481C1C}">
                <a14:useLocalDpi xmlns:a14="http://schemas.microsoft.com/office/drawing/2010/main" val="0"/>
              </a:ext>
            </a:extLst>
          </a:blip>
          <a:stretch>
            <a:fillRect/>
          </a:stretch>
        </p:blipFill>
        <p:spPr>
          <a:xfrm>
            <a:off x="9594422" y="5177906"/>
            <a:ext cx="1465905" cy="702476"/>
          </a:xfrm>
          <a:prstGeom prst="rect">
            <a:avLst/>
          </a:prstGeom>
        </p:spPr>
      </p:pic>
      <p:grpSp>
        <p:nvGrpSpPr>
          <p:cNvPr id="62" name="Group 61" descr="\documentclass{article}&#10;\usepackage{amsmath,amsfonts,bm}&#10;\pagestyle{empty}&#10;\begin{document}&#10;&#10;\begin{equation*}&#10;\mathbf{h}^{(l+1)}_u = \phi\left(\mathbf{h}^l_u,\bigoplus_{v\in \mathcal{N}_u}\psi\left(\mathbf{h}^l_u,\mathbf{h}^l_v\right)\right)&#10;\end{equation*}&#10;&#10;&#10;\end{document}&#10;" title="IguanaTex Shape Display">
            <a:extLst>
              <a:ext uri="{FF2B5EF4-FFF2-40B4-BE49-F238E27FC236}">
                <a16:creationId xmlns:a16="http://schemas.microsoft.com/office/drawing/2014/main" id="{752CF0C6-9141-D7AA-2DE5-F59E65587E35}"/>
              </a:ext>
            </a:extLst>
          </p:cNvPr>
          <p:cNvGrpSpPr>
            <a:grpSpLocks noChangeAspect="1"/>
          </p:cNvGrpSpPr>
          <p:nvPr>
            <p:custDataLst>
              <p:tags r:id="rId2"/>
            </p:custDataLst>
          </p:nvPr>
        </p:nvGrpSpPr>
        <p:grpSpPr>
          <a:xfrm>
            <a:off x="2983388" y="4088118"/>
            <a:ext cx="3684415" cy="790948"/>
            <a:chOff x="5769978" y="4723349"/>
            <a:chExt cx="3253854" cy="700710"/>
          </a:xfrm>
        </p:grpSpPr>
        <p:sp>
          <p:nvSpPr>
            <p:cNvPr id="32" name="Freeform: Shape 31">
              <a:extLst>
                <a:ext uri="{FF2B5EF4-FFF2-40B4-BE49-F238E27FC236}">
                  <a16:creationId xmlns:a16="http://schemas.microsoft.com/office/drawing/2014/main" id="{498A4B57-1F60-8065-6B6E-DB26DA3D42B8}"/>
                </a:ext>
              </a:extLst>
            </p:cNvPr>
            <p:cNvSpPr/>
            <p:nvPr>
              <p:custDataLst>
                <p:tags r:id="rId4"/>
              </p:custDataLst>
            </p:nvPr>
          </p:nvSpPr>
          <p:spPr>
            <a:xfrm>
              <a:off x="5769978" y="4963852"/>
              <a:ext cx="129370" cy="158055"/>
            </a:xfrm>
            <a:custGeom>
              <a:avLst/>
              <a:gdLst>
                <a:gd name="connsiteX0" fmla="*/ 15821 w 129370"/>
                <a:gd name="connsiteY0" fmla="*/ 147433 h 158055"/>
                <a:gd name="connsiteX1" fmla="*/ 161 w 129370"/>
                <a:gd name="connsiteY1" fmla="*/ 147433 h 158055"/>
                <a:gd name="connsiteX2" fmla="*/ 161 w 129370"/>
                <a:gd name="connsiteY2" fmla="*/ 158137 h 158055"/>
                <a:gd name="connsiteX3" fmla="*/ 28759 w 129370"/>
                <a:gd name="connsiteY3" fmla="*/ 157454 h 158055"/>
                <a:gd name="connsiteX4" fmla="*/ 57356 w 129370"/>
                <a:gd name="connsiteY4" fmla="*/ 158137 h 158055"/>
                <a:gd name="connsiteX5" fmla="*/ 57356 w 129370"/>
                <a:gd name="connsiteY5" fmla="*/ 147433 h 158055"/>
                <a:gd name="connsiteX6" fmla="*/ 41696 w 129370"/>
                <a:gd name="connsiteY6" fmla="*/ 147433 h 158055"/>
                <a:gd name="connsiteX7" fmla="*/ 41696 w 129370"/>
                <a:gd name="connsiteY7" fmla="*/ 99834 h 158055"/>
                <a:gd name="connsiteX8" fmla="*/ 75514 w 129370"/>
                <a:gd name="connsiteY8" fmla="*/ 63850 h 158055"/>
                <a:gd name="connsiteX9" fmla="*/ 87997 w 129370"/>
                <a:gd name="connsiteY9" fmla="*/ 85941 h 158055"/>
                <a:gd name="connsiteX10" fmla="*/ 87997 w 129370"/>
                <a:gd name="connsiteY10" fmla="*/ 147433 h 158055"/>
                <a:gd name="connsiteX11" fmla="*/ 72336 w 129370"/>
                <a:gd name="connsiteY11" fmla="*/ 147433 h 158055"/>
                <a:gd name="connsiteX12" fmla="*/ 72336 w 129370"/>
                <a:gd name="connsiteY12" fmla="*/ 158137 h 158055"/>
                <a:gd name="connsiteX13" fmla="*/ 100934 w 129370"/>
                <a:gd name="connsiteY13" fmla="*/ 157454 h 158055"/>
                <a:gd name="connsiteX14" fmla="*/ 129531 w 129370"/>
                <a:gd name="connsiteY14" fmla="*/ 158137 h 158055"/>
                <a:gd name="connsiteX15" fmla="*/ 129531 w 129370"/>
                <a:gd name="connsiteY15" fmla="*/ 147433 h 158055"/>
                <a:gd name="connsiteX16" fmla="*/ 113871 w 129370"/>
                <a:gd name="connsiteY16" fmla="*/ 147433 h 158055"/>
                <a:gd name="connsiteX17" fmla="*/ 113871 w 129370"/>
                <a:gd name="connsiteY17" fmla="*/ 88447 h 158055"/>
                <a:gd name="connsiteX18" fmla="*/ 78918 w 129370"/>
                <a:gd name="connsiteY18" fmla="*/ 55651 h 158055"/>
                <a:gd name="connsiteX19" fmla="*/ 40334 w 129370"/>
                <a:gd name="connsiteY19" fmla="*/ 77970 h 158055"/>
                <a:gd name="connsiteX20" fmla="*/ 40334 w 129370"/>
                <a:gd name="connsiteY20" fmla="*/ 81 h 158055"/>
                <a:gd name="connsiteX21" fmla="*/ 161 w 129370"/>
                <a:gd name="connsiteY21" fmla="*/ 1903 h 158055"/>
                <a:gd name="connsiteX22" fmla="*/ 161 w 129370"/>
                <a:gd name="connsiteY22" fmla="*/ 12607 h 158055"/>
                <a:gd name="connsiteX23" fmla="*/ 15821 w 129370"/>
                <a:gd name="connsiteY23" fmla="*/ 21489 h 158055"/>
                <a:gd name="connsiteX24" fmla="*/ 15821 w 129370"/>
                <a:gd name="connsiteY24" fmla="*/ 147433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370" h="158055">
                  <a:moveTo>
                    <a:pt x="15821" y="147433"/>
                  </a:moveTo>
                  <a:lnTo>
                    <a:pt x="161" y="147433"/>
                  </a:lnTo>
                  <a:lnTo>
                    <a:pt x="161" y="158137"/>
                  </a:lnTo>
                  <a:cubicBezTo>
                    <a:pt x="6516" y="157909"/>
                    <a:pt x="20134" y="157454"/>
                    <a:pt x="28759" y="157454"/>
                  </a:cubicBezTo>
                  <a:cubicBezTo>
                    <a:pt x="37610" y="157454"/>
                    <a:pt x="51001" y="157909"/>
                    <a:pt x="57356" y="158137"/>
                  </a:cubicBezTo>
                  <a:lnTo>
                    <a:pt x="57356" y="147433"/>
                  </a:lnTo>
                  <a:lnTo>
                    <a:pt x="41696" y="147433"/>
                  </a:lnTo>
                  <a:lnTo>
                    <a:pt x="41696" y="99834"/>
                  </a:lnTo>
                  <a:cubicBezTo>
                    <a:pt x="41696" y="75010"/>
                    <a:pt x="61215" y="63850"/>
                    <a:pt x="75514" y="63850"/>
                  </a:cubicBezTo>
                  <a:cubicBezTo>
                    <a:pt x="83230" y="63850"/>
                    <a:pt x="87997" y="68633"/>
                    <a:pt x="87997" y="85941"/>
                  </a:cubicBezTo>
                  <a:lnTo>
                    <a:pt x="87997" y="147433"/>
                  </a:lnTo>
                  <a:lnTo>
                    <a:pt x="72336" y="147433"/>
                  </a:lnTo>
                  <a:lnTo>
                    <a:pt x="72336" y="158137"/>
                  </a:lnTo>
                  <a:cubicBezTo>
                    <a:pt x="78691" y="157909"/>
                    <a:pt x="92309" y="157454"/>
                    <a:pt x="100934" y="157454"/>
                  </a:cubicBezTo>
                  <a:cubicBezTo>
                    <a:pt x="109785" y="157454"/>
                    <a:pt x="123176" y="157909"/>
                    <a:pt x="129531" y="158137"/>
                  </a:cubicBezTo>
                  <a:lnTo>
                    <a:pt x="129531" y="147433"/>
                  </a:lnTo>
                  <a:lnTo>
                    <a:pt x="113871" y="147433"/>
                  </a:lnTo>
                  <a:lnTo>
                    <a:pt x="113871" y="88447"/>
                  </a:lnTo>
                  <a:cubicBezTo>
                    <a:pt x="113871" y="64533"/>
                    <a:pt x="101615" y="55651"/>
                    <a:pt x="78918" y="55651"/>
                  </a:cubicBezTo>
                  <a:cubicBezTo>
                    <a:pt x="57129" y="55651"/>
                    <a:pt x="45554" y="68860"/>
                    <a:pt x="40334" y="77970"/>
                  </a:cubicBezTo>
                  <a:lnTo>
                    <a:pt x="40334" y="81"/>
                  </a:lnTo>
                  <a:lnTo>
                    <a:pt x="161" y="1903"/>
                  </a:lnTo>
                  <a:lnTo>
                    <a:pt x="161" y="12607"/>
                  </a:lnTo>
                  <a:cubicBezTo>
                    <a:pt x="14233" y="12607"/>
                    <a:pt x="15821" y="12607"/>
                    <a:pt x="15821" y="21489"/>
                  </a:cubicBezTo>
                  <a:lnTo>
                    <a:pt x="15821" y="147433"/>
                  </a:lnTo>
                  <a:close/>
                </a:path>
              </a:pathLst>
            </a:custGeom>
            <a:solidFill>
              <a:srgbClr val="000000"/>
            </a:solidFill>
            <a:ln w="2276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9821B35-51D0-EB01-FF6E-070D42FB7574}"/>
                </a:ext>
              </a:extLst>
            </p:cNvPr>
            <p:cNvSpPr/>
            <p:nvPr>
              <p:custDataLst>
                <p:tags r:id="rId5"/>
              </p:custDataLst>
            </p:nvPr>
          </p:nvSpPr>
          <p:spPr>
            <a:xfrm>
              <a:off x="5923040" y="4908307"/>
              <a:ext cx="41307" cy="159262"/>
            </a:xfrm>
            <a:custGeom>
              <a:avLst/>
              <a:gdLst>
                <a:gd name="connsiteX0" fmla="*/ 38297 w 41307"/>
                <a:gd name="connsiteY0" fmla="*/ 77 h 159262"/>
                <a:gd name="connsiteX1" fmla="*/ 167 w 41307"/>
                <a:gd name="connsiteY1" fmla="*/ 79629 h 159262"/>
                <a:gd name="connsiteX2" fmla="*/ 38297 w 41307"/>
                <a:gd name="connsiteY2" fmla="*/ 159340 h 159262"/>
                <a:gd name="connsiteX3" fmla="*/ 41475 w 41307"/>
                <a:gd name="connsiteY3" fmla="*/ 157427 h 159262"/>
                <a:gd name="connsiteX4" fmla="*/ 39886 w 41307"/>
                <a:gd name="connsiteY4" fmla="*/ 155035 h 159262"/>
                <a:gd name="connsiteX5" fmla="*/ 10971 w 41307"/>
                <a:gd name="connsiteY5" fmla="*/ 79788 h 159262"/>
                <a:gd name="connsiteX6" fmla="*/ 40363 w 41307"/>
                <a:gd name="connsiteY6" fmla="*/ 3903 h 159262"/>
                <a:gd name="connsiteX7" fmla="*/ 41475 w 41307"/>
                <a:gd name="connsiteY7" fmla="*/ 1990 h 159262"/>
                <a:gd name="connsiteX8" fmla="*/ 38297 w 41307"/>
                <a:gd name="connsiteY8" fmla="*/ 77 h 1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07" h="159262">
                  <a:moveTo>
                    <a:pt x="38297" y="77"/>
                  </a:moveTo>
                  <a:cubicBezTo>
                    <a:pt x="8111" y="21440"/>
                    <a:pt x="167" y="55237"/>
                    <a:pt x="167" y="79629"/>
                  </a:cubicBezTo>
                  <a:cubicBezTo>
                    <a:pt x="167" y="102107"/>
                    <a:pt x="6840" y="137021"/>
                    <a:pt x="38297" y="159340"/>
                  </a:cubicBezTo>
                  <a:cubicBezTo>
                    <a:pt x="39568" y="159340"/>
                    <a:pt x="41475" y="159340"/>
                    <a:pt x="41475" y="157427"/>
                  </a:cubicBezTo>
                  <a:cubicBezTo>
                    <a:pt x="41475" y="156470"/>
                    <a:pt x="40998" y="156151"/>
                    <a:pt x="39886" y="155035"/>
                  </a:cubicBezTo>
                  <a:cubicBezTo>
                    <a:pt x="18756" y="135905"/>
                    <a:pt x="10971" y="108803"/>
                    <a:pt x="10971" y="79788"/>
                  </a:cubicBezTo>
                  <a:cubicBezTo>
                    <a:pt x="10971" y="36744"/>
                    <a:pt x="27335" y="15700"/>
                    <a:pt x="40363" y="3903"/>
                  </a:cubicBezTo>
                  <a:cubicBezTo>
                    <a:pt x="40998" y="3266"/>
                    <a:pt x="41475" y="2787"/>
                    <a:pt x="41475" y="1990"/>
                  </a:cubicBezTo>
                  <a:cubicBezTo>
                    <a:pt x="41475" y="77"/>
                    <a:pt x="39568" y="77"/>
                    <a:pt x="38297" y="77"/>
                  </a:cubicBezTo>
                  <a:close/>
                </a:path>
              </a:pathLst>
            </a:custGeom>
            <a:solidFill>
              <a:srgbClr val="000000"/>
            </a:solidFill>
            <a:ln w="2276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49544A4-E7B4-0750-E7AC-6D34DFFDDE43}"/>
                </a:ext>
              </a:extLst>
            </p:cNvPr>
            <p:cNvSpPr/>
            <p:nvPr>
              <p:custDataLst>
                <p:tags r:id="rId6"/>
              </p:custDataLst>
            </p:nvPr>
          </p:nvSpPr>
          <p:spPr>
            <a:xfrm>
              <a:off x="5985547" y="4917235"/>
              <a:ext cx="35588" cy="112233"/>
            </a:xfrm>
            <a:custGeom>
              <a:avLst/>
              <a:gdLst>
                <a:gd name="connsiteX0" fmla="*/ 35123 w 35588"/>
                <a:gd name="connsiteY0" fmla="*/ 4860 h 112233"/>
                <a:gd name="connsiteX1" fmla="*/ 35759 w 35588"/>
                <a:gd name="connsiteY1" fmla="*/ 2309 h 112233"/>
                <a:gd name="connsiteX2" fmla="*/ 33217 w 35588"/>
                <a:gd name="connsiteY2" fmla="*/ 77 h 112233"/>
                <a:gd name="connsiteX3" fmla="*/ 12880 w 35588"/>
                <a:gd name="connsiteY3" fmla="*/ 1671 h 112233"/>
                <a:gd name="connsiteX4" fmla="*/ 9544 w 35588"/>
                <a:gd name="connsiteY4" fmla="*/ 5338 h 112233"/>
                <a:gd name="connsiteX5" fmla="*/ 13516 w 35588"/>
                <a:gd name="connsiteY5" fmla="*/ 7570 h 112233"/>
                <a:gd name="connsiteX6" fmla="*/ 21142 w 35588"/>
                <a:gd name="connsiteY6" fmla="*/ 9961 h 112233"/>
                <a:gd name="connsiteX7" fmla="*/ 20506 w 35588"/>
                <a:gd name="connsiteY7" fmla="*/ 13469 h 112233"/>
                <a:gd name="connsiteX8" fmla="*/ 806 w 35588"/>
                <a:gd name="connsiteY8" fmla="*/ 92223 h 112233"/>
                <a:gd name="connsiteX9" fmla="*/ 170 w 35588"/>
                <a:gd name="connsiteY9" fmla="*/ 97165 h 112233"/>
                <a:gd name="connsiteX10" fmla="*/ 16852 w 35588"/>
                <a:gd name="connsiteY10" fmla="*/ 112310 h 112233"/>
                <a:gd name="connsiteX11" fmla="*/ 29562 w 35588"/>
                <a:gd name="connsiteY11" fmla="*/ 103861 h 112233"/>
                <a:gd name="connsiteX12" fmla="*/ 35123 w 35588"/>
                <a:gd name="connsiteY12" fmla="*/ 87919 h 112233"/>
                <a:gd name="connsiteX13" fmla="*/ 32581 w 35588"/>
                <a:gd name="connsiteY13" fmla="*/ 85846 h 112233"/>
                <a:gd name="connsiteX14" fmla="*/ 29404 w 35588"/>
                <a:gd name="connsiteY14" fmla="*/ 89672 h 112233"/>
                <a:gd name="connsiteX15" fmla="*/ 17488 w 35588"/>
                <a:gd name="connsiteY15" fmla="*/ 107846 h 112233"/>
                <a:gd name="connsiteX16" fmla="*/ 12086 w 35588"/>
                <a:gd name="connsiteY16" fmla="*/ 100035 h 112233"/>
                <a:gd name="connsiteX17" fmla="*/ 13039 w 35588"/>
                <a:gd name="connsiteY17" fmla="*/ 93498 h 112233"/>
                <a:gd name="connsiteX18" fmla="*/ 35123 w 35588"/>
                <a:gd name="connsiteY18" fmla="*/ 486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88" h="112233">
                  <a:moveTo>
                    <a:pt x="35123" y="4860"/>
                  </a:moveTo>
                  <a:cubicBezTo>
                    <a:pt x="35282" y="4541"/>
                    <a:pt x="35759" y="2468"/>
                    <a:pt x="35759" y="2309"/>
                  </a:cubicBezTo>
                  <a:cubicBezTo>
                    <a:pt x="35759" y="1512"/>
                    <a:pt x="35123" y="77"/>
                    <a:pt x="33217" y="77"/>
                  </a:cubicBezTo>
                  <a:cubicBezTo>
                    <a:pt x="30039" y="77"/>
                    <a:pt x="16852" y="1352"/>
                    <a:pt x="12880" y="1671"/>
                  </a:cubicBezTo>
                  <a:cubicBezTo>
                    <a:pt x="11768" y="1831"/>
                    <a:pt x="9544" y="1990"/>
                    <a:pt x="9544" y="5338"/>
                  </a:cubicBezTo>
                  <a:cubicBezTo>
                    <a:pt x="9544" y="7570"/>
                    <a:pt x="11768" y="7570"/>
                    <a:pt x="13516" y="7570"/>
                  </a:cubicBezTo>
                  <a:cubicBezTo>
                    <a:pt x="21142" y="7570"/>
                    <a:pt x="21142" y="8686"/>
                    <a:pt x="21142" y="9961"/>
                  </a:cubicBezTo>
                  <a:cubicBezTo>
                    <a:pt x="21142" y="11077"/>
                    <a:pt x="20824" y="12034"/>
                    <a:pt x="20506" y="13469"/>
                  </a:cubicBezTo>
                  <a:lnTo>
                    <a:pt x="806" y="92223"/>
                  </a:lnTo>
                  <a:cubicBezTo>
                    <a:pt x="329" y="93817"/>
                    <a:pt x="170" y="95571"/>
                    <a:pt x="170" y="97165"/>
                  </a:cubicBezTo>
                  <a:cubicBezTo>
                    <a:pt x="170" y="107368"/>
                    <a:pt x="9226" y="112310"/>
                    <a:pt x="16852" y="112310"/>
                  </a:cubicBezTo>
                  <a:cubicBezTo>
                    <a:pt x="20665" y="112310"/>
                    <a:pt x="25432" y="111035"/>
                    <a:pt x="29562" y="103861"/>
                  </a:cubicBezTo>
                  <a:cubicBezTo>
                    <a:pt x="32899" y="97962"/>
                    <a:pt x="35123" y="88556"/>
                    <a:pt x="35123" y="87919"/>
                  </a:cubicBezTo>
                  <a:cubicBezTo>
                    <a:pt x="35123" y="85846"/>
                    <a:pt x="33058" y="85846"/>
                    <a:pt x="32581" y="85846"/>
                  </a:cubicBezTo>
                  <a:cubicBezTo>
                    <a:pt x="30357" y="85846"/>
                    <a:pt x="30039" y="86803"/>
                    <a:pt x="29404" y="89672"/>
                  </a:cubicBezTo>
                  <a:cubicBezTo>
                    <a:pt x="27338" y="97643"/>
                    <a:pt x="24319" y="107846"/>
                    <a:pt x="17488" y="107846"/>
                  </a:cubicBezTo>
                  <a:cubicBezTo>
                    <a:pt x="13198" y="107846"/>
                    <a:pt x="12086" y="103861"/>
                    <a:pt x="12086" y="100035"/>
                  </a:cubicBezTo>
                  <a:cubicBezTo>
                    <a:pt x="12086" y="98281"/>
                    <a:pt x="12563" y="95252"/>
                    <a:pt x="13039" y="93498"/>
                  </a:cubicBezTo>
                  <a:lnTo>
                    <a:pt x="35123" y="4860"/>
                  </a:lnTo>
                  <a:close/>
                </a:path>
              </a:pathLst>
            </a:custGeom>
            <a:solidFill>
              <a:srgbClr val="000000"/>
            </a:solidFill>
            <a:ln w="2276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5C0B3A4-C3B9-43AB-BB8D-14C1445E0F29}"/>
                </a:ext>
              </a:extLst>
            </p:cNvPr>
            <p:cNvSpPr/>
            <p:nvPr>
              <p:custDataLst>
                <p:tags r:id="rId7"/>
              </p:custDataLst>
            </p:nvPr>
          </p:nvSpPr>
          <p:spPr>
            <a:xfrm>
              <a:off x="6045136" y="4929191"/>
              <a:ext cx="116932" cy="117494"/>
            </a:xfrm>
            <a:custGeom>
              <a:avLst/>
              <a:gdLst>
                <a:gd name="connsiteX0" fmla="*/ 62611 w 116932"/>
                <a:gd name="connsiteY0" fmla="*/ 62730 h 117494"/>
                <a:gd name="connsiteX1" fmla="*/ 111227 w 116932"/>
                <a:gd name="connsiteY1" fmla="*/ 62730 h 117494"/>
                <a:gd name="connsiteX2" fmla="*/ 117106 w 116932"/>
                <a:gd name="connsiteY2" fmla="*/ 58904 h 117494"/>
                <a:gd name="connsiteX3" fmla="*/ 111227 w 116932"/>
                <a:gd name="connsiteY3" fmla="*/ 54918 h 117494"/>
                <a:gd name="connsiteX4" fmla="*/ 62611 w 116932"/>
                <a:gd name="connsiteY4" fmla="*/ 54918 h 117494"/>
                <a:gd name="connsiteX5" fmla="*/ 62611 w 116932"/>
                <a:gd name="connsiteY5" fmla="*/ 5976 h 117494"/>
                <a:gd name="connsiteX6" fmla="*/ 58798 w 116932"/>
                <a:gd name="connsiteY6" fmla="*/ 77 h 117494"/>
                <a:gd name="connsiteX7" fmla="*/ 54826 w 116932"/>
                <a:gd name="connsiteY7" fmla="*/ 5976 h 117494"/>
                <a:gd name="connsiteX8" fmla="*/ 54826 w 116932"/>
                <a:gd name="connsiteY8" fmla="*/ 54918 h 117494"/>
                <a:gd name="connsiteX9" fmla="*/ 6051 w 116932"/>
                <a:gd name="connsiteY9" fmla="*/ 54918 h 117494"/>
                <a:gd name="connsiteX10" fmla="*/ 173 w 116932"/>
                <a:gd name="connsiteY10" fmla="*/ 58744 h 117494"/>
                <a:gd name="connsiteX11" fmla="*/ 6051 w 116932"/>
                <a:gd name="connsiteY11" fmla="*/ 62730 h 117494"/>
                <a:gd name="connsiteX12" fmla="*/ 54826 w 116932"/>
                <a:gd name="connsiteY12" fmla="*/ 62730 h 117494"/>
                <a:gd name="connsiteX13" fmla="*/ 54826 w 116932"/>
                <a:gd name="connsiteY13" fmla="*/ 111673 h 117494"/>
                <a:gd name="connsiteX14" fmla="*/ 58639 w 116932"/>
                <a:gd name="connsiteY14" fmla="*/ 117571 h 117494"/>
                <a:gd name="connsiteX15" fmla="*/ 62611 w 116932"/>
                <a:gd name="connsiteY15" fmla="*/ 111673 h 117494"/>
                <a:gd name="connsiteX16" fmla="*/ 62611 w 116932"/>
                <a:gd name="connsiteY16" fmla="*/ 62730 h 11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932" h="117494">
                  <a:moveTo>
                    <a:pt x="62611" y="62730"/>
                  </a:moveTo>
                  <a:lnTo>
                    <a:pt x="111227" y="62730"/>
                  </a:lnTo>
                  <a:cubicBezTo>
                    <a:pt x="113293" y="62730"/>
                    <a:pt x="117106" y="62730"/>
                    <a:pt x="117106" y="58904"/>
                  </a:cubicBezTo>
                  <a:cubicBezTo>
                    <a:pt x="117106" y="54918"/>
                    <a:pt x="113452" y="54918"/>
                    <a:pt x="111227" y="54918"/>
                  </a:cubicBezTo>
                  <a:lnTo>
                    <a:pt x="62611" y="54918"/>
                  </a:lnTo>
                  <a:lnTo>
                    <a:pt x="62611" y="5976"/>
                  </a:lnTo>
                  <a:cubicBezTo>
                    <a:pt x="62611" y="3903"/>
                    <a:pt x="62611" y="77"/>
                    <a:pt x="58798" y="77"/>
                  </a:cubicBezTo>
                  <a:cubicBezTo>
                    <a:pt x="54826" y="77"/>
                    <a:pt x="54826" y="3744"/>
                    <a:pt x="54826" y="5976"/>
                  </a:cubicBezTo>
                  <a:lnTo>
                    <a:pt x="54826" y="54918"/>
                  </a:lnTo>
                  <a:lnTo>
                    <a:pt x="6051" y="54918"/>
                  </a:lnTo>
                  <a:cubicBezTo>
                    <a:pt x="3986" y="54918"/>
                    <a:pt x="173" y="54918"/>
                    <a:pt x="173" y="58744"/>
                  </a:cubicBezTo>
                  <a:cubicBezTo>
                    <a:pt x="173" y="62730"/>
                    <a:pt x="3827" y="62730"/>
                    <a:pt x="6051" y="62730"/>
                  </a:cubicBezTo>
                  <a:lnTo>
                    <a:pt x="54826" y="62730"/>
                  </a:lnTo>
                  <a:lnTo>
                    <a:pt x="54826" y="111673"/>
                  </a:lnTo>
                  <a:cubicBezTo>
                    <a:pt x="54826" y="113745"/>
                    <a:pt x="54826" y="117571"/>
                    <a:pt x="58639" y="117571"/>
                  </a:cubicBezTo>
                  <a:cubicBezTo>
                    <a:pt x="62611" y="117571"/>
                    <a:pt x="62611" y="113905"/>
                    <a:pt x="62611" y="111673"/>
                  </a:cubicBezTo>
                  <a:lnTo>
                    <a:pt x="62611" y="62730"/>
                  </a:lnTo>
                  <a:close/>
                </a:path>
              </a:pathLst>
            </a:custGeom>
            <a:solidFill>
              <a:srgbClr val="000000"/>
            </a:solidFill>
            <a:ln w="2276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37013D8-B623-1F1D-CAD4-2089C4006FF0}"/>
                </a:ext>
              </a:extLst>
            </p:cNvPr>
            <p:cNvSpPr/>
            <p:nvPr>
              <p:custDataLst>
                <p:tags r:id="rId8"/>
              </p:custDataLst>
            </p:nvPr>
          </p:nvSpPr>
          <p:spPr>
            <a:xfrm>
              <a:off x="6190665" y="4922017"/>
              <a:ext cx="57830" cy="105856"/>
            </a:xfrm>
            <a:custGeom>
              <a:avLst/>
              <a:gdLst>
                <a:gd name="connsiteX0" fmla="*/ 36085 w 57830"/>
                <a:gd name="connsiteY0" fmla="*/ 4541 h 105856"/>
                <a:gd name="connsiteX1" fmla="*/ 31319 w 57830"/>
                <a:gd name="connsiteY1" fmla="*/ 77 h 105856"/>
                <a:gd name="connsiteX2" fmla="*/ 179 w 57830"/>
                <a:gd name="connsiteY2" fmla="*/ 10280 h 105856"/>
                <a:gd name="connsiteX3" fmla="*/ 179 w 57830"/>
                <a:gd name="connsiteY3" fmla="*/ 16019 h 105856"/>
                <a:gd name="connsiteX4" fmla="*/ 23216 w 57830"/>
                <a:gd name="connsiteY4" fmla="*/ 11555 h 105856"/>
                <a:gd name="connsiteX5" fmla="*/ 23216 w 57830"/>
                <a:gd name="connsiteY5" fmla="*/ 92861 h 105856"/>
                <a:gd name="connsiteX6" fmla="*/ 7328 w 57830"/>
                <a:gd name="connsiteY6" fmla="*/ 100194 h 105856"/>
                <a:gd name="connsiteX7" fmla="*/ 1291 w 57830"/>
                <a:gd name="connsiteY7" fmla="*/ 100194 h 105856"/>
                <a:gd name="connsiteX8" fmla="*/ 1291 w 57830"/>
                <a:gd name="connsiteY8" fmla="*/ 105933 h 105856"/>
                <a:gd name="connsiteX9" fmla="*/ 29571 w 57830"/>
                <a:gd name="connsiteY9" fmla="*/ 105296 h 105856"/>
                <a:gd name="connsiteX10" fmla="*/ 58010 w 57830"/>
                <a:gd name="connsiteY10" fmla="*/ 105933 h 105856"/>
                <a:gd name="connsiteX11" fmla="*/ 58010 w 57830"/>
                <a:gd name="connsiteY11" fmla="*/ 100194 h 105856"/>
                <a:gd name="connsiteX12" fmla="*/ 51973 w 57830"/>
                <a:gd name="connsiteY12" fmla="*/ 100194 h 105856"/>
                <a:gd name="connsiteX13" fmla="*/ 36085 w 57830"/>
                <a:gd name="connsiteY13" fmla="*/ 92861 h 105856"/>
                <a:gd name="connsiteX14" fmla="*/ 36085 w 57830"/>
                <a:gd name="connsiteY14" fmla="*/ 4541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30" h="105856">
                  <a:moveTo>
                    <a:pt x="36085" y="4541"/>
                  </a:moveTo>
                  <a:cubicBezTo>
                    <a:pt x="36085" y="237"/>
                    <a:pt x="35767" y="77"/>
                    <a:pt x="31319" y="77"/>
                  </a:cubicBezTo>
                  <a:cubicBezTo>
                    <a:pt x="21151" y="10121"/>
                    <a:pt x="6693" y="10280"/>
                    <a:pt x="179" y="10280"/>
                  </a:cubicBezTo>
                  <a:lnTo>
                    <a:pt x="179" y="16019"/>
                  </a:lnTo>
                  <a:cubicBezTo>
                    <a:pt x="3992" y="16019"/>
                    <a:pt x="14478" y="16019"/>
                    <a:pt x="23216" y="11555"/>
                  </a:cubicBezTo>
                  <a:lnTo>
                    <a:pt x="23216" y="92861"/>
                  </a:lnTo>
                  <a:cubicBezTo>
                    <a:pt x="23216" y="98122"/>
                    <a:pt x="23216" y="100194"/>
                    <a:pt x="7328" y="100194"/>
                  </a:cubicBezTo>
                  <a:lnTo>
                    <a:pt x="1291" y="100194"/>
                  </a:lnTo>
                  <a:lnTo>
                    <a:pt x="1291" y="105933"/>
                  </a:lnTo>
                  <a:cubicBezTo>
                    <a:pt x="4151" y="105774"/>
                    <a:pt x="23693" y="105296"/>
                    <a:pt x="29571" y="105296"/>
                  </a:cubicBezTo>
                  <a:cubicBezTo>
                    <a:pt x="34496" y="105296"/>
                    <a:pt x="54515" y="105774"/>
                    <a:pt x="58010" y="105933"/>
                  </a:cubicBezTo>
                  <a:lnTo>
                    <a:pt x="58010" y="100194"/>
                  </a:lnTo>
                  <a:lnTo>
                    <a:pt x="51973" y="100194"/>
                  </a:lnTo>
                  <a:cubicBezTo>
                    <a:pt x="36085" y="100194"/>
                    <a:pt x="36085" y="98122"/>
                    <a:pt x="36085" y="92861"/>
                  </a:cubicBezTo>
                  <a:lnTo>
                    <a:pt x="36085" y="4541"/>
                  </a:lnTo>
                  <a:close/>
                </a:path>
              </a:pathLst>
            </a:custGeom>
            <a:solidFill>
              <a:srgbClr val="000000"/>
            </a:solidFill>
            <a:ln w="2276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A5FCC47-C523-0183-F6F1-1328C76FCD2A}"/>
                </a:ext>
              </a:extLst>
            </p:cNvPr>
            <p:cNvSpPr/>
            <p:nvPr>
              <p:custDataLst>
                <p:tags r:id="rId9"/>
              </p:custDataLst>
            </p:nvPr>
          </p:nvSpPr>
          <p:spPr>
            <a:xfrm>
              <a:off x="6275100" y="4908307"/>
              <a:ext cx="41148" cy="159262"/>
            </a:xfrm>
            <a:custGeom>
              <a:avLst/>
              <a:gdLst>
                <a:gd name="connsiteX0" fmla="*/ 3202 w 41148"/>
                <a:gd name="connsiteY0" fmla="*/ 77 h 159262"/>
                <a:gd name="connsiteX1" fmla="*/ 183 w 41148"/>
                <a:gd name="connsiteY1" fmla="*/ 1990 h 159262"/>
                <a:gd name="connsiteX2" fmla="*/ 1613 w 41148"/>
                <a:gd name="connsiteY2" fmla="*/ 4381 h 159262"/>
                <a:gd name="connsiteX3" fmla="*/ 30528 w 41148"/>
                <a:gd name="connsiteY3" fmla="*/ 79629 h 159262"/>
                <a:gd name="connsiteX4" fmla="*/ 3043 w 41148"/>
                <a:gd name="connsiteY4" fmla="*/ 153760 h 159262"/>
                <a:gd name="connsiteX5" fmla="*/ 183 w 41148"/>
                <a:gd name="connsiteY5" fmla="*/ 157427 h 159262"/>
                <a:gd name="connsiteX6" fmla="*/ 2248 w 41148"/>
                <a:gd name="connsiteY6" fmla="*/ 159340 h 159262"/>
                <a:gd name="connsiteX7" fmla="*/ 29734 w 41148"/>
                <a:gd name="connsiteY7" fmla="*/ 128890 h 159262"/>
                <a:gd name="connsiteX8" fmla="*/ 41332 w 41148"/>
                <a:gd name="connsiteY8" fmla="*/ 79788 h 159262"/>
                <a:gd name="connsiteX9" fmla="*/ 3202 w 41148"/>
                <a:gd name="connsiteY9" fmla="*/ 77 h 1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48" h="159262">
                  <a:moveTo>
                    <a:pt x="3202" y="77"/>
                  </a:moveTo>
                  <a:cubicBezTo>
                    <a:pt x="2089" y="77"/>
                    <a:pt x="183" y="77"/>
                    <a:pt x="183" y="1990"/>
                  </a:cubicBezTo>
                  <a:cubicBezTo>
                    <a:pt x="183" y="2787"/>
                    <a:pt x="660" y="3266"/>
                    <a:pt x="1613" y="4381"/>
                  </a:cubicBezTo>
                  <a:cubicBezTo>
                    <a:pt x="15276" y="16976"/>
                    <a:pt x="30528" y="38498"/>
                    <a:pt x="30528" y="79629"/>
                  </a:cubicBezTo>
                  <a:cubicBezTo>
                    <a:pt x="30528" y="112948"/>
                    <a:pt x="20201" y="138137"/>
                    <a:pt x="3043" y="153760"/>
                  </a:cubicBezTo>
                  <a:cubicBezTo>
                    <a:pt x="342" y="156470"/>
                    <a:pt x="183" y="156630"/>
                    <a:pt x="183" y="157427"/>
                  </a:cubicBezTo>
                  <a:cubicBezTo>
                    <a:pt x="183" y="158224"/>
                    <a:pt x="660" y="159340"/>
                    <a:pt x="2248" y="159340"/>
                  </a:cubicBezTo>
                  <a:cubicBezTo>
                    <a:pt x="4155" y="159340"/>
                    <a:pt x="19248" y="148818"/>
                    <a:pt x="29734" y="128890"/>
                  </a:cubicBezTo>
                  <a:cubicBezTo>
                    <a:pt x="36724" y="115658"/>
                    <a:pt x="41332" y="98441"/>
                    <a:pt x="41332" y="79788"/>
                  </a:cubicBezTo>
                  <a:cubicBezTo>
                    <a:pt x="41332" y="57310"/>
                    <a:pt x="34659" y="22396"/>
                    <a:pt x="3202" y="77"/>
                  </a:cubicBezTo>
                  <a:close/>
                </a:path>
              </a:pathLst>
            </a:custGeom>
            <a:solidFill>
              <a:srgbClr val="000000"/>
            </a:solidFill>
            <a:ln w="2276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731DCB4-DBC5-360F-9597-3F52962D1ADF}"/>
                </a:ext>
              </a:extLst>
            </p:cNvPr>
            <p:cNvSpPr/>
            <p:nvPr>
              <p:custDataLst>
                <p:tags r:id="rId10"/>
              </p:custDataLst>
            </p:nvPr>
          </p:nvSpPr>
          <p:spPr>
            <a:xfrm>
              <a:off x="5912237" y="5107906"/>
              <a:ext cx="92307" cy="71899"/>
            </a:xfrm>
            <a:custGeom>
              <a:avLst/>
              <a:gdLst>
                <a:gd name="connsiteX0" fmla="*/ 59905 w 92307"/>
                <a:gd name="connsiteY0" fmla="*/ 44562 h 71899"/>
                <a:gd name="connsiteX1" fmla="*/ 57363 w 92307"/>
                <a:gd name="connsiteY1" fmla="*/ 53968 h 71899"/>
                <a:gd name="connsiteX2" fmla="*/ 38139 w 92307"/>
                <a:gd name="connsiteY2" fmla="*/ 67519 h 71899"/>
                <a:gd name="connsiteX3" fmla="*/ 27176 w 92307"/>
                <a:gd name="connsiteY3" fmla="*/ 54287 h 71899"/>
                <a:gd name="connsiteX4" fmla="*/ 36073 w 92307"/>
                <a:gd name="connsiteY4" fmla="*/ 21924 h 71899"/>
                <a:gd name="connsiteX5" fmla="*/ 38297 w 92307"/>
                <a:gd name="connsiteY5" fmla="*/ 13794 h 71899"/>
                <a:gd name="connsiteX6" fmla="*/ 23204 w 92307"/>
                <a:gd name="connsiteY6" fmla="*/ 84 h 71899"/>
                <a:gd name="connsiteX7" fmla="*/ 167 w 92307"/>
                <a:gd name="connsiteY7" fmla="*/ 24475 h 71899"/>
                <a:gd name="connsiteX8" fmla="*/ 2868 w 92307"/>
                <a:gd name="connsiteY8" fmla="*/ 26548 h 71899"/>
                <a:gd name="connsiteX9" fmla="*/ 5728 w 92307"/>
                <a:gd name="connsiteY9" fmla="*/ 23997 h 71899"/>
                <a:gd name="connsiteX10" fmla="*/ 22728 w 92307"/>
                <a:gd name="connsiteY10" fmla="*/ 4547 h 71899"/>
                <a:gd name="connsiteX11" fmla="*/ 26699 w 92307"/>
                <a:gd name="connsiteY11" fmla="*/ 10127 h 71899"/>
                <a:gd name="connsiteX12" fmla="*/ 23840 w 92307"/>
                <a:gd name="connsiteY12" fmla="*/ 20809 h 71899"/>
                <a:gd name="connsiteX13" fmla="*/ 15260 w 92307"/>
                <a:gd name="connsiteY13" fmla="*/ 51736 h 71899"/>
                <a:gd name="connsiteX14" fmla="*/ 21139 w 92307"/>
                <a:gd name="connsiteY14" fmla="*/ 66882 h 71899"/>
                <a:gd name="connsiteX15" fmla="*/ 37503 w 92307"/>
                <a:gd name="connsiteY15" fmla="*/ 71983 h 71899"/>
                <a:gd name="connsiteX16" fmla="*/ 58157 w 92307"/>
                <a:gd name="connsiteY16" fmla="*/ 61461 h 71899"/>
                <a:gd name="connsiteX17" fmla="*/ 74203 w 92307"/>
                <a:gd name="connsiteY17" fmla="*/ 71983 h 71899"/>
                <a:gd name="connsiteX18" fmla="*/ 86755 w 92307"/>
                <a:gd name="connsiteY18" fmla="*/ 63534 h 71899"/>
                <a:gd name="connsiteX19" fmla="*/ 92474 w 92307"/>
                <a:gd name="connsiteY19" fmla="*/ 47591 h 71899"/>
                <a:gd name="connsiteX20" fmla="*/ 89773 w 92307"/>
                <a:gd name="connsiteY20" fmla="*/ 45519 h 71899"/>
                <a:gd name="connsiteX21" fmla="*/ 86278 w 92307"/>
                <a:gd name="connsiteY21" fmla="*/ 50461 h 71899"/>
                <a:gd name="connsiteX22" fmla="*/ 74680 w 92307"/>
                <a:gd name="connsiteY22" fmla="*/ 67519 h 71899"/>
                <a:gd name="connsiteX23" fmla="*/ 69437 w 92307"/>
                <a:gd name="connsiteY23" fmla="*/ 59708 h 71899"/>
                <a:gd name="connsiteX24" fmla="*/ 71820 w 92307"/>
                <a:gd name="connsiteY24" fmla="*/ 47113 h 71899"/>
                <a:gd name="connsiteX25" fmla="*/ 75316 w 92307"/>
                <a:gd name="connsiteY25" fmla="*/ 32765 h 71899"/>
                <a:gd name="connsiteX26" fmla="*/ 78970 w 92307"/>
                <a:gd name="connsiteY26" fmla="*/ 18577 h 71899"/>
                <a:gd name="connsiteX27" fmla="*/ 81671 w 92307"/>
                <a:gd name="connsiteY27" fmla="*/ 6779 h 71899"/>
                <a:gd name="connsiteX28" fmla="*/ 76428 w 92307"/>
                <a:gd name="connsiteY28" fmla="*/ 1678 h 71899"/>
                <a:gd name="connsiteX29" fmla="*/ 68166 w 92307"/>
                <a:gd name="connsiteY29" fmla="*/ 11403 h 71899"/>
                <a:gd name="connsiteX30" fmla="*/ 59905 w 92307"/>
                <a:gd name="connsiteY30" fmla="*/ 44562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307" h="71899">
                  <a:moveTo>
                    <a:pt x="59905" y="44562"/>
                  </a:moveTo>
                  <a:cubicBezTo>
                    <a:pt x="59110" y="47751"/>
                    <a:pt x="57680" y="53809"/>
                    <a:pt x="57363" y="53968"/>
                  </a:cubicBezTo>
                  <a:cubicBezTo>
                    <a:pt x="54344" y="58910"/>
                    <a:pt x="47989" y="67519"/>
                    <a:pt x="38139" y="67519"/>
                  </a:cubicBezTo>
                  <a:cubicBezTo>
                    <a:pt x="27176" y="67519"/>
                    <a:pt x="27176" y="57157"/>
                    <a:pt x="27176" y="54287"/>
                  </a:cubicBezTo>
                  <a:cubicBezTo>
                    <a:pt x="27176" y="44881"/>
                    <a:pt x="31625" y="33562"/>
                    <a:pt x="36073" y="21924"/>
                  </a:cubicBezTo>
                  <a:cubicBezTo>
                    <a:pt x="37344" y="18736"/>
                    <a:pt x="38297" y="16345"/>
                    <a:pt x="38297" y="13794"/>
                  </a:cubicBezTo>
                  <a:cubicBezTo>
                    <a:pt x="38297" y="5504"/>
                    <a:pt x="31307" y="84"/>
                    <a:pt x="23204" y="84"/>
                  </a:cubicBezTo>
                  <a:cubicBezTo>
                    <a:pt x="7317" y="84"/>
                    <a:pt x="167" y="21924"/>
                    <a:pt x="167" y="24475"/>
                  </a:cubicBezTo>
                  <a:cubicBezTo>
                    <a:pt x="167" y="26548"/>
                    <a:pt x="2391" y="26548"/>
                    <a:pt x="2868" y="26548"/>
                  </a:cubicBezTo>
                  <a:cubicBezTo>
                    <a:pt x="5092" y="26548"/>
                    <a:pt x="5251" y="25751"/>
                    <a:pt x="5728" y="23997"/>
                  </a:cubicBezTo>
                  <a:cubicBezTo>
                    <a:pt x="9541" y="10924"/>
                    <a:pt x="16531" y="4547"/>
                    <a:pt x="22728" y="4547"/>
                  </a:cubicBezTo>
                  <a:cubicBezTo>
                    <a:pt x="25428" y="4547"/>
                    <a:pt x="26699" y="6301"/>
                    <a:pt x="26699" y="10127"/>
                  </a:cubicBezTo>
                  <a:cubicBezTo>
                    <a:pt x="26699" y="13794"/>
                    <a:pt x="25428" y="17142"/>
                    <a:pt x="23840" y="20809"/>
                  </a:cubicBezTo>
                  <a:cubicBezTo>
                    <a:pt x="15260" y="42809"/>
                    <a:pt x="15260" y="47432"/>
                    <a:pt x="15260" y="51736"/>
                  </a:cubicBezTo>
                  <a:cubicBezTo>
                    <a:pt x="15260" y="54447"/>
                    <a:pt x="15260" y="61780"/>
                    <a:pt x="21139" y="66882"/>
                  </a:cubicBezTo>
                  <a:cubicBezTo>
                    <a:pt x="25746" y="70708"/>
                    <a:pt x="31942" y="71983"/>
                    <a:pt x="37503" y="71983"/>
                  </a:cubicBezTo>
                  <a:cubicBezTo>
                    <a:pt x="47512" y="71983"/>
                    <a:pt x="52914" y="66563"/>
                    <a:pt x="58157" y="61461"/>
                  </a:cubicBezTo>
                  <a:cubicBezTo>
                    <a:pt x="61652" y="71664"/>
                    <a:pt x="72297" y="71983"/>
                    <a:pt x="74203" y="71983"/>
                  </a:cubicBezTo>
                  <a:cubicBezTo>
                    <a:pt x="79605" y="71983"/>
                    <a:pt x="83736" y="68795"/>
                    <a:pt x="86755" y="63534"/>
                  </a:cubicBezTo>
                  <a:cubicBezTo>
                    <a:pt x="90250" y="57316"/>
                    <a:pt x="92474" y="48070"/>
                    <a:pt x="92474" y="47591"/>
                  </a:cubicBezTo>
                  <a:cubicBezTo>
                    <a:pt x="92474" y="45519"/>
                    <a:pt x="90250" y="45519"/>
                    <a:pt x="89773" y="45519"/>
                  </a:cubicBezTo>
                  <a:cubicBezTo>
                    <a:pt x="87549" y="45519"/>
                    <a:pt x="87390" y="46157"/>
                    <a:pt x="86278" y="50461"/>
                  </a:cubicBezTo>
                  <a:cubicBezTo>
                    <a:pt x="84372" y="57954"/>
                    <a:pt x="81353" y="67519"/>
                    <a:pt x="74680" y="67519"/>
                  </a:cubicBezTo>
                  <a:cubicBezTo>
                    <a:pt x="70549" y="67519"/>
                    <a:pt x="69437" y="63853"/>
                    <a:pt x="69437" y="59708"/>
                  </a:cubicBezTo>
                  <a:cubicBezTo>
                    <a:pt x="69437" y="56997"/>
                    <a:pt x="70708" y="51258"/>
                    <a:pt x="71820" y="47113"/>
                  </a:cubicBezTo>
                  <a:cubicBezTo>
                    <a:pt x="72932" y="42809"/>
                    <a:pt x="74521" y="36273"/>
                    <a:pt x="75316" y="32765"/>
                  </a:cubicBezTo>
                  <a:lnTo>
                    <a:pt x="78970" y="18577"/>
                  </a:lnTo>
                  <a:cubicBezTo>
                    <a:pt x="79923" y="14591"/>
                    <a:pt x="81671" y="7577"/>
                    <a:pt x="81671" y="6779"/>
                  </a:cubicBezTo>
                  <a:cubicBezTo>
                    <a:pt x="81671" y="3591"/>
                    <a:pt x="79129" y="1678"/>
                    <a:pt x="76428" y="1678"/>
                  </a:cubicBezTo>
                  <a:cubicBezTo>
                    <a:pt x="70549" y="1678"/>
                    <a:pt x="69437" y="6301"/>
                    <a:pt x="68166" y="11403"/>
                  </a:cubicBezTo>
                  <a:lnTo>
                    <a:pt x="59905" y="44562"/>
                  </a:lnTo>
                  <a:close/>
                </a:path>
              </a:pathLst>
            </a:custGeom>
            <a:solidFill>
              <a:srgbClr val="000000"/>
            </a:solidFill>
            <a:ln w="2276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E8B3C56-DEF6-52AB-50BE-C5AB2E4AD777}"/>
                </a:ext>
              </a:extLst>
            </p:cNvPr>
            <p:cNvSpPr/>
            <p:nvPr>
              <p:custDataLst>
                <p:tags r:id="rId11"/>
              </p:custDataLst>
            </p:nvPr>
          </p:nvSpPr>
          <p:spPr>
            <a:xfrm>
              <a:off x="6421849" y="5038325"/>
              <a:ext cx="150932" cy="53292"/>
            </a:xfrm>
            <a:custGeom>
              <a:avLst/>
              <a:gdLst>
                <a:gd name="connsiteX0" fmla="*/ 143405 w 150932"/>
                <a:gd name="connsiteY0" fmla="*/ 9191 h 53292"/>
                <a:gd name="connsiteX1" fmla="*/ 151122 w 150932"/>
                <a:gd name="connsiteY1" fmla="*/ 4636 h 53292"/>
                <a:gd name="connsiteX2" fmla="*/ 143632 w 150932"/>
                <a:gd name="connsiteY2" fmla="*/ 81 h 53292"/>
                <a:gd name="connsiteX3" fmla="*/ 7679 w 150932"/>
                <a:gd name="connsiteY3" fmla="*/ 81 h 53292"/>
                <a:gd name="connsiteX4" fmla="*/ 189 w 150932"/>
                <a:gd name="connsiteY4" fmla="*/ 4636 h 53292"/>
                <a:gd name="connsiteX5" fmla="*/ 7906 w 150932"/>
                <a:gd name="connsiteY5" fmla="*/ 9191 h 53292"/>
                <a:gd name="connsiteX6" fmla="*/ 143405 w 150932"/>
                <a:gd name="connsiteY6" fmla="*/ 9191 h 53292"/>
                <a:gd name="connsiteX7" fmla="*/ 143632 w 150932"/>
                <a:gd name="connsiteY7" fmla="*/ 53374 h 53292"/>
                <a:gd name="connsiteX8" fmla="*/ 151122 w 150932"/>
                <a:gd name="connsiteY8" fmla="*/ 48819 h 53292"/>
                <a:gd name="connsiteX9" fmla="*/ 143405 w 150932"/>
                <a:gd name="connsiteY9" fmla="*/ 44264 h 53292"/>
                <a:gd name="connsiteX10" fmla="*/ 7906 w 150932"/>
                <a:gd name="connsiteY10" fmla="*/ 44264 h 53292"/>
                <a:gd name="connsiteX11" fmla="*/ 189 w 150932"/>
                <a:gd name="connsiteY11" fmla="*/ 48819 h 53292"/>
                <a:gd name="connsiteX12" fmla="*/ 7679 w 150932"/>
                <a:gd name="connsiteY12" fmla="*/ 53374 h 53292"/>
                <a:gd name="connsiteX13" fmla="*/ 143632 w 150932"/>
                <a:gd name="connsiteY13" fmla="*/ 53374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932" h="53292">
                  <a:moveTo>
                    <a:pt x="143405" y="9191"/>
                  </a:moveTo>
                  <a:cubicBezTo>
                    <a:pt x="146809" y="9191"/>
                    <a:pt x="151122" y="9191"/>
                    <a:pt x="151122" y="4636"/>
                  </a:cubicBezTo>
                  <a:cubicBezTo>
                    <a:pt x="151122" y="81"/>
                    <a:pt x="146809" y="81"/>
                    <a:pt x="143632" y="81"/>
                  </a:cubicBezTo>
                  <a:lnTo>
                    <a:pt x="7679" y="81"/>
                  </a:lnTo>
                  <a:cubicBezTo>
                    <a:pt x="4502" y="81"/>
                    <a:pt x="189" y="81"/>
                    <a:pt x="189" y="4636"/>
                  </a:cubicBezTo>
                  <a:cubicBezTo>
                    <a:pt x="189" y="9191"/>
                    <a:pt x="4502" y="9191"/>
                    <a:pt x="7906" y="9191"/>
                  </a:cubicBezTo>
                  <a:lnTo>
                    <a:pt x="143405" y="9191"/>
                  </a:lnTo>
                  <a:close/>
                  <a:moveTo>
                    <a:pt x="143632" y="53374"/>
                  </a:moveTo>
                  <a:cubicBezTo>
                    <a:pt x="146809" y="53374"/>
                    <a:pt x="151122" y="53374"/>
                    <a:pt x="151122" y="48819"/>
                  </a:cubicBezTo>
                  <a:cubicBezTo>
                    <a:pt x="151122" y="44264"/>
                    <a:pt x="146809" y="44264"/>
                    <a:pt x="143405" y="44264"/>
                  </a:cubicBezTo>
                  <a:lnTo>
                    <a:pt x="7906" y="44264"/>
                  </a:lnTo>
                  <a:cubicBezTo>
                    <a:pt x="4502" y="44264"/>
                    <a:pt x="189" y="44264"/>
                    <a:pt x="189" y="48819"/>
                  </a:cubicBezTo>
                  <a:cubicBezTo>
                    <a:pt x="189" y="53374"/>
                    <a:pt x="4502" y="53374"/>
                    <a:pt x="7679" y="53374"/>
                  </a:cubicBezTo>
                  <a:lnTo>
                    <a:pt x="143632" y="53374"/>
                  </a:lnTo>
                  <a:close/>
                </a:path>
              </a:pathLst>
            </a:custGeom>
            <a:solidFill>
              <a:srgbClr val="000000"/>
            </a:solidFill>
            <a:ln w="2276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ABBEB96-D950-D207-3FB7-D6301BF9A10D}"/>
                </a:ext>
              </a:extLst>
            </p:cNvPr>
            <p:cNvSpPr/>
            <p:nvPr>
              <p:custDataLst>
                <p:tags r:id="rId12"/>
              </p:custDataLst>
            </p:nvPr>
          </p:nvSpPr>
          <p:spPr>
            <a:xfrm>
              <a:off x="6659835" y="4963852"/>
              <a:ext cx="118930" cy="204743"/>
            </a:xfrm>
            <a:custGeom>
              <a:avLst/>
              <a:gdLst>
                <a:gd name="connsiteX0" fmla="*/ 88263 w 118930"/>
                <a:gd name="connsiteY0" fmla="*/ 5547 h 204743"/>
                <a:gd name="connsiteX1" fmla="*/ 88944 w 118930"/>
                <a:gd name="connsiteY1" fmla="*/ 2359 h 204743"/>
                <a:gd name="connsiteX2" fmla="*/ 86220 w 118930"/>
                <a:gd name="connsiteY2" fmla="*/ 81 h 204743"/>
                <a:gd name="connsiteX3" fmla="*/ 82815 w 118930"/>
                <a:gd name="connsiteY3" fmla="*/ 4636 h 204743"/>
                <a:gd name="connsiteX4" fmla="*/ 69651 w 118930"/>
                <a:gd name="connsiteY4" fmla="*/ 57245 h 204743"/>
                <a:gd name="connsiteX5" fmla="*/ 200 w 118930"/>
                <a:gd name="connsiteY5" fmla="*/ 119648 h 204743"/>
                <a:gd name="connsiteX6" fmla="*/ 43777 w 118930"/>
                <a:gd name="connsiteY6" fmla="*/ 160870 h 204743"/>
                <a:gd name="connsiteX7" fmla="*/ 38557 w 118930"/>
                <a:gd name="connsiteY7" fmla="*/ 182278 h 204743"/>
                <a:gd name="connsiteX8" fmla="*/ 33564 w 118930"/>
                <a:gd name="connsiteY8" fmla="*/ 202320 h 204743"/>
                <a:gd name="connsiteX9" fmla="*/ 36287 w 118930"/>
                <a:gd name="connsiteY9" fmla="*/ 204825 h 204743"/>
                <a:gd name="connsiteX10" fmla="*/ 38557 w 118930"/>
                <a:gd name="connsiteY10" fmla="*/ 203914 h 204743"/>
                <a:gd name="connsiteX11" fmla="*/ 41054 w 118930"/>
                <a:gd name="connsiteY11" fmla="*/ 194804 h 204743"/>
                <a:gd name="connsiteX12" fmla="*/ 49678 w 118930"/>
                <a:gd name="connsiteY12" fmla="*/ 160870 h 204743"/>
                <a:gd name="connsiteX13" fmla="*/ 119130 w 118930"/>
                <a:gd name="connsiteY13" fmla="*/ 98467 h 204743"/>
                <a:gd name="connsiteX14" fmla="*/ 75553 w 118930"/>
                <a:gd name="connsiteY14" fmla="*/ 57245 h 204743"/>
                <a:gd name="connsiteX15" fmla="*/ 88263 w 118930"/>
                <a:gd name="connsiteY15" fmla="*/ 5547 h 204743"/>
                <a:gd name="connsiteX16" fmla="*/ 44912 w 118930"/>
                <a:gd name="connsiteY16" fmla="*/ 155859 h 204743"/>
                <a:gd name="connsiteX17" fmla="*/ 14953 w 118930"/>
                <a:gd name="connsiteY17" fmla="*/ 124430 h 204743"/>
                <a:gd name="connsiteX18" fmla="*/ 68290 w 118930"/>
                <a:gd name="connsiteY18" fmla="*/ 62256 h 204743"/>
                <a:gd name="connsiteX19" fmla="*/ 44912 w 118930"/>
                <a:gd name="connsiteY19" fmla="*/ 155859 h 204743"/>
                <a:gd name="connsiteX20" fmla="*/ 74191 w 118930"/>
                <a:gd name="connsiteY20" fmla="*/ 62256 h 204743"/>
                <a:gd name="connsiteX21" fmla="*/ 104377 w 118930"/>
                <a:gd name="connsiteY21" fmla="*/ 93685 h 204743"/>
                <a:gd name="connsiteX22" fmla="*/ 50813 w 118930"/>
                <a:gd name="connsiteY22" fmla="*/ 155859 h 204743"/>
                <a:gd name="connsiteX23" fmla="*/ 74191 w 118930"/>
                <a:gd name="connsiteY23" fmla="*/ 62256 h 20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930" h="204743">
                  <a:moveTo>
                    <a:pt x="88263" y="5547"/>
                  </a:moveTo>
                  <a:cubicBezTo>
                    <a:pt x="88263" y="5092"/>
                    <a:pt x="88944" y="2586"/>
                    <a:pt x="88944" y="2359"/>
                  </a:cubicBezTo>
                  <a:cubicBezTo>
                    <a:pt x="88944" y="2131"/>
                    <a:pt x="88944" y="81"/>
                    <a:pt x="86220" y="81"/>
                  </a:cubicBezTo>
                  <a:cubicBezTo>
                    <a:pt x="83950" y="81"/>
                    <a:pt x="83723" y="764"/>
                    <a:pt x="82815" y="4636"/>
                  </a:cubicBezTo>
                  <a:lnTo>
                    <a:pt x="69651" y="57245"/>
                  </a:lnTo>
                  <a:cubicBezTo>
                    <a:pt x="33564" y="58384"/>
                    <a:pt x="200" y="88674"/>
                    <a:pt x="200" y="119648"/>
                  </a:cubicBezTo>
                  <a:cubicBezTo>
                    <a:pt x="200" y="141284"/>
                    <a:pt x="16087" y="159276"/>
                    <a:pt x="43777" y="160870"/>
                  </a:cubicBezTo>
                  <a:cubicBezTo>
                    <a:pt x="41962" y="167930"/>
                    <a:pt x="40373" y="175218"/>
                    <a:pt x="38557" y="182278"/>
                  </a:cubicBezTo>
                  <a:cubicBezTo>
                    <a:pt x="35834" y="192982"/>
                    <a:pt x="33564" y="201636"/>
                    <a:pt x="33564" y="202320"/>
                  </a:cubicBezTo>
                  <a:cubicBezTo>
                    <a:pt x="33564" y="204597"/>
                    <a:pt x="35153" y="204825"/>
                    <a:pt x="36287" y="204825"/>
                  </a:cubicBezTo>
                  <a:cubicBezTo>
                    <a:pt x="37422" y="204825"/>
                    <a:pt x="37876" y="204597"/>
                    <a:pt x="38557" y="203914"/>
                  </a:cubicBezTo>
                  <a:cubicBezTo>
                    <a:pt x="39011" y="203458"/>
                    <a:pt x="40373" y="197992"/>
                    <a:pt x="41054" y="194804"/>
                  </a:cubicBezTo>
                  <a:lnTo>
                    <a:pt x="49678" y="160870"/>
                  </a:lnTo>
                  <a:cubicBezTo>
                    <a:pt x="86220" y="159731"/>
                    <a:pt x="119130" y="128985"/>
                    <a:pt x="119130" y="98467"/>
                  </a:cubicBezTo>
                  <a:cubicBezTo>
                    <a:pt x="119130" y="80476"/>
                    <a:pt x="107101" y="59523"/>
                    <a:pt x="75553" y="57245"/>
                  </a:cubicBezTo>
                  <a:lnTo>
                    <a:pt x="88263" y="5547"/>
                  </a:lnTo>
                  <a:close/>
                  <a:moveTo>
                    <a:pt x="44912" y="155859"/>
                  </a:moveTo>
                  <a:cubicBezTo>
                    <a:pt x="31294" y="155176"/>
                    <a:pt x="14953" y="147205"/>
                    <a:pt x="14953" y="124430"/>
                  </a:cubicBezTo>
                  <a:cubicBezTo>
                    <a:pt x="14953" y="97101"/>
                    <a:pt x="34472" y="65217"/>
                    <a:pt x="68290" y="62256"/>
                  </a:cubicBezTo>
                  <a:lnTo>
                    <a:pt x="44912" y="155859"/>
                  </a:lnTo>
                  <a:close/>
                  <a:moveTo>
                    <a:pt x="74191" y="62256"/>
                  </a:moveTo>
                  <a:cubicBezTo>
                    <a:pt x="91440" y="63167"/>
                    <a:pt x="104377" y="73643"/>
                    <a:pt x="104377" y="93685"/>
                  </a:cubicBezTo>
                  <a:cubicBezTo>
                    <a:pt x="104377" y="120559"/>
                    <a:pt x="84858" y="153126"/>
                    <a:pt x="50813" y="155859"/>
                  </a:cubicBezTo>
                  <a:lnTo>
                    <a:pt x="74191" y="62256"/>
                  </a:lnTo>
                  <a:close/>
                </a:path>
              </a:pathLst>
            </a:custGeom>
            <a:solidFill>
              <a:srgbClr val="000000"/>
            </a:solidFill>
            <a:ln w="2276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1790599-CAA4-4040-3530-4D25B13D914C}"/>
                </a:ext>
              </a:extLst>
            </p:cNvPr>
            <p:cNvSpPr/>
            <p:nvPr>
              <p:custDataLst>
                <p:tags r:id="rId13"/>
              </p:custDataLst>
            </p:nvPr>
          </p:nvSpPr>
          <p:spPr>
            <a:xfrm>
              <a:off x="6875338" y="4723349"/>
              <a:ext cx="118249" cy="683010"/>
            </a:xfrm>
            <a:custGeom>
              <a:avLst/>
              <a:gdLst>
                <a:gd name="connsiteX0" fmla="*/ 118457 w 118249"/>
                <a:gd name="connsiteY0" fmla="*/ 680797 h 683010"/>
                <a:gd name="connsiteX1" fmla="*/ 117095 w 118249"/>
                <a:gd name="connsiteY1" fmla="*/ 678064 h 683010"/>
                <a:gd name="connsiteX2" fmla="*/ 63758 w 118249"/>
                <a:gd name="connsiteY2" fmla="*/ 590837 h 683010"/>
                <a:gd name="connsiteX3" fmla="*/ 22223 w 118249"/>
                <a:gd name="connsiteY3" fmla="*/ 341683 h 683010"/>
                <a:gd name="connsiteX4" fmla="*/ 66935 w 118249"/>
                <a:gd name="connsiteY4" fmla="*/ 84786 h 683010"/>
                <a:gd name="connsiteX5" fmla="*/ 117549 w 118249"/>
                <a:gd name="connsiteY5" fmla="*/ 4391 h 683010"/>
                <a:gd name="connsiteX6" fmla="*/ 118457 w 118249"/>
                <a:gd name="connsiteY6" fmla="*/ 2342 h 683010"/>
                <a:gd name="connsiteX7" fmla="*/ 113463 w 118249"/>
                <a:gd name="connsiteY7" fmla="*/ 64 h 683010"/>
                <a:gd name="connsiteX8" fmla="*/ 109151 w 118249"/>
                <a:gd name="connsiteY8" fmla="*/ 520 h 683010"/>
                <a:gd name="connsiteX9" fmla="*/ 77149 w 118249"/>
                <a:gd name="connsiteY9" fmla="*/ 39464 h 683010"/>
                <a:gd name="connsiteX10" fmla="*/ 7470 w 118249"/>
                <a:gd name="connsiteY10" fmla="*/ 230315 h 683010"/>
                <a:gd name="connsiteX11" fmla="*/ 207 w 118249"/>
                <a:gd name="connsiteY11" fmla="*/ 341455 h 683010"/>
                <a:gd name="connsiteX12" fmla="*/ 47189 w 118249"/>
                <a:gd name="connsiteY12" fmla="*/ 591520 h 683010"/>
                <a:gd name="connsiteX13" fmla="*/ 107335 w 118249"/>
                <a:gd name="connsiteY13" fmla="*/ 681025 h 683010"/>
                <a:gd name="connsiteX14" fmla="*/ 113463 w 118249"/>
                <a:gd name="connsiteY14" fmla="*/ 683074 h 683010"/>
                <a:gd name="connsiteX15" fmla="*/ 118457 w 118249"/>
                <a:gd name="connsiteY15" fmla="*/ 680797 h 6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249" h="683010">
                  <a:moveTo>
                    <a:pt x="118457" y="680797"/>
                  </a:moveTo>
                  <a:cubicBezTo>
                    <a:pt x="118457" y="680114"/>
                    <a:pt x="118457" y="679658"/>
                    <a:pt x="117095" y="678064"/>
                  </a:cubicBezTo>
                  <a:cubicBezTo>
                    <a:pt x="95306" y="651645"/>
                    <a:pt x="77149" y="622494"/>
                    <a:pt x="63758" y="590837"/>
                  </a:cubicBezTo>
                  <a:cubicBezTo>
                    <a:pt x="34025" y="521147"/>
                    <a:pt x="22223" y="439614"/>
                    <a:pt x="22223" y="341683"/>
                  </a:cubicBezTo>
                  <a:cubicBezTo>
                    <a:pt x="22223" y="244663"/>
                    <a:pt x="33344" y="159486"/>
                    <a:pt x="66935" y="84786"/>
                  </a:cubicBezTo>
                  <a:cubicBezTo>
                    <a:pt x="80099" y="55862"/>
                    <a:pt x="97349" y="28988"/>
                    <a:pt x="117549" y="4391"/>
                  </a:cubicBezTo>
                  <a:cubicBezTo>
                    <a:pt x="118003" y="3708"/>
                    <a:pt x="118457" y="3253"/>
                    <a:pt x="118457" y="2342"/>
                  </a:cubicBezTo>
                  <a:cubicBezTo>
                    <a:pt x="118457" y="64"/>
                    <a:pt x="116868" y="64"/>
                    <a:pt x="113463" y="64"/>
                  </a:cubicBezTo>
                  <a:cubicBezTo>
                    <a:pt x="110059" y="64"/>
                    <a:pt x="109605" y="64"/>
                    <a:pt x="109151" y="520"/>
                  </a:cubicBezTo>
                  <a:cubicBezTo>
                    <a:pt x="108924" y="747"/>
                    <a:pt x="94852" y="14412"/>
                    <a:pt x="77149" y="39464"/>
                  </a:cubicBezTo>
                  <a:cubicBezTo>
                    <a:pt x="37657" y="95490"/>
                    <a:pt x="17684" y="162447"/>
                    <a:pt x="7470" y="230315"/>
                  </a:cubicBezTo>
                  <a:cubicBezTo>
                    <a:pt x="2023" y="266982"/>
                    <a:pt x="207" y="304333"/>
                    <a:pt x="207" y="341455"/>
                  </a:cubicBezTo>
                  <a:cubicBezTo>
                    <a:pt x="207" y="426632"/>
                    <a:pt x="10875" y="513631"/>
                    <a:pt x="47189" y="591520"/>
                  </a:cubicBezTo>
                  <a:cubicBezTo>
                    <a:pt x="63304" y="626138"/>
                    <a:pt x="84866" y="657339"/>
                    <a:pt x="107335" y="681025"/>
                  </a:cubicBezTo>
                  <a:cubicBezTo>
                    <a:pt x="109378" y="682847"/>
                    <a:pt x="109605" y="683074"/>
                    <a:pt x="113463" y="683074"/>
                  </a:cubicBezTo>
                  <a:cubicBezTo>
                    <a:pt x="116868" y="683074"/>
                    <a:pt x="118457" y="683074"/>
                    <a:pt x="118457" y="680797"/>
                  </a:cubicBezTo>
                  <a:close/>
                </a:path>
              </a:pathLst>
            </a:custGeom>
            <a:solidFill>
              <a:srgbClr val="000000"/>
            </a:solidFill>
            <a:ln w="2276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1BE31CB-0940-123D-F4F8-191511C0D131}"/>
                </a:ext>
              </a:extLst>
            </p:cNvPr>
            <p:cNvSpPr/>
            <p:nvPr>
              <p:custDataLst>
                <p:tags r:id="rId14"/>
              </p:custDataLst>
            </p:nvPr>
          </p:nvSpPr>
          <p:spPr>
            <a:xfrm>
              <a:off x="7011670" y="4963852"/>
              <a:ext cx="129370" cy="158055"/>
            </a:xfrm>
            <a:custGeom>
              <a:avLst/>
              <a:gdLst>
                <a:gd name="connsiteX0" fmla="*/ 15876 w 129370"/>
                <a:gd name="connsiteY0" fmla="*/ 147433 h 158055"/>
                <a:gd name="connsiteX1" fmla="*/ 215 w 129370"/>
                <a:gd name="connsiteY1" fmla="*/ 147433 h 158055"/>
                <a:gd name="connsiteX2" fmla="*/ 215 w 129370"/>
                <a:gd name="connsiteY2" fmla="*/ 158137 h 158055"/>
                <a:gd name="connsiteX3" fmla="*/ 28813 w 129370"/>
                <a:gd name="connsiteY3" fmla="*/ 157454 h 158055"/>
                <a:gd name="connsiteX4" fmla="*/ 57411 w 129370"/>
                <a:gd name="connsiteY4" fmla="*/ 158137 h 158055"/>
                <a:gd name="connsiteX5" fmla="*/ 57411 w 129370"/>
                <a:gd name="connsiteY5" fmla="*/ 147433 h 158055"/>
                <a:gd name="connsiteX6" fmla="*/ 41750 w 129370"/>
                <a:gd name="connsiteY6" fmla="*/ 147433 h 158055"/>
                <a:gd name="connsiteX7" fmla="*/ 41750 w 129370"/>
                <a:gd name="connsiteY7" fmla="*/ 99834 h 158055"/>
                <a:gd name="connsiteX8" fmla="*/ 75568 w 129370"/>
                <a:gd name="connsiteY8" fmla="*/ 63850 h 158055"/>
                <a:gd name="connsiteX9" fmla="*/ 88051 w 129370"/>
                <a:gd name="connsiteY9" fmla="*/ 85941 h 158055"/>
                <a:gd name="connsiteX10" fmla="*/ 88051 w 129370"/>
                <a:gd name="connsiteY10" fmla="*/ 147433 h 158055"/>
                <a:gd name="connsiteX11" fmla="*/ 72390 w 129370"/>
                <a:gd name="connsiteY11" fmla="*/ 147433 h 158055"/>
                <a:gd name="connsiteX12" fmla="*/ 72390 w 129370"/>
                <a:gd name="connsiteY12" fmla="*/ 158137 h 158055"/>
                <a:gd name="connsiteX13" fmla="*/ 100988 w 129370"/>
                <a:gd name="connsiteY13" fmla="*/ 157454 h 158055"/>
                <a:gd name="connsiteX14" fmla="*/ 129586 w 129370"/>
                <a:gd name="connsiteY14" fmla="*/ 158137 h 158055"/>
                <a:gd name="connsiteX15" fmla="*/ 129586 w 129370"/>
                <a:gd name="connsiteY15" fmla="*/ 147433 h 158055"/>
                <a:gd name="connsiteX16" fmla="*/ 113925 w 129370"/>
                <a:gd name="connsiteY16" fmla="*/ 147433 h 158055"/>
                <a:gd name="connsiteX17" fmla="*/ 113925 w 129370"/>
                <a:gd name="connsiteY17" fmla="*/ 88447 h 158055"/>
                <a:gd name="connsiteX18" fmla="*/ 78973 w 129370"/>
                <a:gd name="connsiteY18" fmla="*/ 55651 h 158055"/>
                <a:gd name="connsiteX19" fmla="*/ 40388 w 129370"/>
                <a:gd name="connsiteY19" fmla="*/ 77970 h 158055"/>
                <a:gd name="connsiteX20" fmla="*/ 40388 w 129370"/>
                <a:gd name="connsiteY20" fmla="*/ 81 h 158055"/>
                <a:gd name="connsiteX21" fmla="*/ 215 w 129370"/>
                <a:gd name="connsiteY21" fmla="*/ 1903 h 158055"/>
                <a:gd name="connsiteX22" fmla="*/ 215 w 129370"/>
                <a:gd name="connsiteY22" fmla="*/ 12607 h 158055"/>
                <a:gd name="connsiteX23" fmla="*/ 15876 w 129370"/>
                <a:gd name="connsiteY23" fmla="*/ 21489 h 158055"/>
                <a:gd name="connsiteX24" fmla="*/ 15876 w 129370"/>
                <a:gd name="connsiteY24" fmla="*/ 147433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370" h="158055">
                  <a:moveTo>
                    <a:pt x="15876" y="147433"/>
                  </a:moveTo>
                  <a:lnTo>
                    <a:pt x="215" y="147433"/>
                  </a:lnTo>
                  <a:lnTo>
                    <a:pt x="215" y="158137"/>
                  </a:lnTo>
                  <a:cubicBezTo>
                    <a:pt x="6570" y="157909"/>
                    <a:pt x="20188" y="157454"/>
                    <a:pt x="28813" y="157454"/>
                  </a:cubicBezTo>
                  <a:cubicBezTo>
                    <a:pt x="37665" y="157454"/>
                    <a:pt x="51056" y="157909"/>
                    <a:pt x="57411" y="158137"/>
                  </a:cubicBezTo>
                  <a:lnTo>
                    <a:pt x="57411" y="147433"/>
                  </a:lnTo>
                  <a:lnTo>
                    <a:pt x="41750" y="147433"/>
                  </a:lnTo>
                  <a:lnTo>
                    <a:pt x="41750" y="99834"/>
                  </a:lnTo>
                  <a:cubicBezTo>
                    <a:pt x="41750" y="75010"/>
                    <a:pt x="61269" y="63850"/>
                    <a:pt x="75568" y="63850"/>
                  </a:cubicBezTo>
                  <a:cubicBezTo>
                    <a:pt x="83285" y="63850"/>
                    <a:pt x="88051" y="68633"/>
                    <a:pt x="88051" y="85941"/>
                  </a:cubicBezTo>
                  <a:lnTo>
                    <a:pt x="88051" y="147433"/>
                  </a:lnTo>
                  <a:lnTo>
                    <a:pt x="72390" y="147433"/>
                  </a:lnTo>
                  <a:lnTo>
                    <a:pt x="72390" y="158137"/>
                  </a:lnTo>
                  <a:cubicBezTo>
                    <a:pt x="78746" y="157909"/>
                    <a:pt x="92364" y="157454"/>
                    <a:pt x="100988" y="157454"/>
                  </a:cubicBezTo>
                  <a:cubicBezTo>
                    <a:pt x="109840" y="157454"/>
                    <a:pt x="123231" y="157909"/>
                    <a:pt x="129586" y="158137"/>
                  </a:cubicBezTo>
                  <a:lnTo>
                    <a:pt x="129586" y="147433"/>
                  </a:lnTo>
                  <a:lnTo>
                    <a:pt x="113925" y="147433"/>
                  </a:lnTo>
                  <a:lnTo>
                    <a:pt x="113925" y="88447"/>
                  </a:lnTo>
                  <a:cubicBezTo>
                    <a:pt x="113925" y="64533"/>
                    <a:pt x="101669" y="55651"/>
                    <a:pt x="78973" y="55651"/>
                  </a:cubicBezTo>
                  <a:cubicBezTo>
                    <a:pt x="57184" y="55651"/>
                    <a:pt x="45609" y="68860"/>
                    <a:pt x="40388" y="77970"/>
                  </a:cubicBezTo>
                  <a:lnTo>
                    <a:pt x="40388" y="81"/>
                  </a:lnTo>
                  <a:lnTo>
                    <a:pt x="215" y="1903"/>
                  </a:lnTo>
                  <a:lnTo>
                    <a:pt x="215" y="12607"/>
                  </a:lnTo>
                  <a:cubicBezTo>
                    <a:pt x="14287" y="12607"/>
                    <a:pt x="15876" y="12607"/>
                    <a:pt x="15876" y="21489"/>
                  </a:cubicBezTo>
                  <a:lnTo>
                    <a:pt x="15876" y="147433"/>
                  </a:lnTo>
                  <a:close/>
                </a:path>
              </a:pathLst>
            </a:custGeom>
            <a:solidFill>
              <a:srgbClr val="000000"/>
            </a:solidFill>
            <a:ln w="2276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8D2E415-5B6D-C7AA-D30D-AC85678A6791}"/>
                </a:ext>
              </a:extLst>
            </p:cNvPr>
            <p:cNvSpPr/>
            <p:nvPr>
              <p:custDataLst>
                <p:tags r:id="rId15"/>
              </p:custDataLst>
            </p:nvPr>
          </p:nvSpPr>
          <p:spPr>
            <a:xfrm>
              <a:off x="7156312" y="4917235"/>
              <a:ext cx="35588" cy="112233"/>
            </a:xfrm>
            <a:custGeom>
              <a:avLst/>
              <a:gdLst>
                <a:gd name="connsiteX0" fmla="*/ 35174 w 35588"/>
                <a:gd name="connsiteY0" fmla="*/ 4860 h 112233"/>
                <a:gd name="connsiteX1" fmla="*/ 35810 w 35588"/>
                <a:gd name="connsiteY1" fmla="*/ 2309 h 112233"/>
                <a:gd name="connsiteX2" fmla="*/ 33268 w 35588"/>
                <a:gd name="connsiteY2" fmla="*/ 77 h 112233"/>
                <a:gd name="connsiteX3" fmla="*/ 12932 w 35588"/>
                <a:gd name="connsiteY3" fmla="*/ 1671 h 112233"/>
                <a:gd name="connsiteX4" fmla="*/ 9595 w 35588"/>
                <a:gd name="connsiteY4" fmla="*/ 5338 h 112233"/>
                <a:gd name="connsiteX5" fmla="*/ 13567 w 35588"/>
                <a:gd name="connsiteY5" fmla="*/ 7570 h 112233"/>
                <a:gd name="connsiteX6" fmla="*/ 21193 w 35588"/>
                <a:gd name="connsiteY6" fmla="*/ 9961 h 112233"/>
                <a:gd name="connsiteX7" fmla="*/ 20558 w 35588"/>
                <a:gd name="connsiteY7" fmla="*/ 13469 h 112233"/>
                <a:gd name="connsiteX8" fmla="*/ 857 w 35588"/>
                <a:gd name="connsiteY8" fmla="*/ 92223 h 112233"/>
                <a:gd name="connsiteX9" fmla="*/ 222 w 35588"/>
                <a:gd name="connsiteY9" fmla="*/ 97165 h 112233"/>
                <a:gd name="connsiteX10" fmla="*/ 16904 w 35588"/>
                <a:gd name="connsiteY10" fmla="*/ 112310 h 112233"/>
                <a:gd name="connsiteX11" fmla="*/ 29614 w 35588"/>
                <a:gd name="connsiteY11" fmla="*/ 103861 h 112233"/>
                <a:gd name="connsiteX12" fmla="*/ 35174 w 35588"/>
                <a:gd name="connsiteY12" fmla="*/ 87919 h 112233"/>
                <a:gd name="connsiteX13" fmla="*/ 32632 w 35588"/>
                <a:gd name="connsiteY13" fmla="*/ 85846 h 112233"/>
                <a:gd name="connsiteX14" fmla="*/ 29455 w 35588"/>
                <a:gd name="connsiteY14" fmla="*/ 89672 h 112233"/>
                <a:gd name="connsiteX15" fmla="*/ 17539 w 35588"/>
                <a:gd name="connsiteY15" fmla="*/ 107846 h 112233"/>
                <a:gd name="connsiteX16" fmla="*/ 12137 w 35588"/>
                <a:gd name="connsiteY16" fmla="*/ 100035 h 112233"/>
                <a:gd name="connsiteX17" fmla="*/ 13091 w 35588"/>
                <a:gd name="connsiteY17" fmla="*/ 93498 h 112233"/>
                <a:gd name="connsiteX18" fmla="*/ 35174 w 35588"/>
                <a:gd name="connsiteY18" fmla="*/ 486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88" h="112233">
                  <a:moveTo>
                    <a:pt x="35174" y="4860"/>
                  </a:moveTo>
                  <a:cubicBezTo>
                    <a:pt x="35333" y="4541"/>
                    <a:pt x="35810" y="2468"/>
                    <a:pt x="35810" y="2309"/>
                  </a:cubicBezTo>
                  <a:cubicBezTo>
                    <a:pt x="35810" y="1512"/>
                    <a:pt x="35174" y="77"/>
                    <a:pt x="33268" y="77"/>
                  </a:cubicBezTo>
                  <a:cubicBezTo>
                    <a:pt x="30090" y="77"/>
                    <a:pt x="16904" y="1352"/>
                    <a:pt x="12932" y="1671"/>
                  </a:cubicBezTo>
                  <a:cubicBezTo>
                    <a:pt x="11820" y="1831"/>
                    <a:pt x="9595" y="1990"/>
                    <a:pt x="9595" y="5338"/>
                  </a:cubicBezTo>
                  <a:cubicBezTo>
                    <a:pt x="9595" y="7570"/>
                    <a:pt x="11820" y="7570"/>
                    <a:pt x="13567" y="7570"/>
                  </a:cubicBezTo>
                  <a:cubicBezTo>
                    <a:pt x="21193" y="7570"/>
                    <a:pt x="21193" y="8686"/>
                    <a:pt x="21193" y="9961"/>
                  </a:cubicBezTo>
                  <a:cubicBezTo>
                    <a:pt x="21193" y="11077"/>
                    <a:pt x="20876" y="12034"/>
                    <a:pt x="20558" y="13469"/>
                  </a:cubicBezTo>
                  <a:lnTo>
                    <a:pt x="857" y="92223"/>
                  </a:lnTo>
                  <a:cubicBezTo>
                    <a:pt x="381" y="93817"/>
                    <a:pt x="222" y="95571"/>
                    <a:pt x="222" y="97165"/>
                  </a:cubicBezTo>
                  <a:cubicBezTo>
                    <a:pt x="222" y="107368"/>
                    <a:pt x="9278" y="112310"/>
                    <a:pt x="16904" y="112310"/>
                  </a:cubicBezTo>
                  <a:cubicBezTo>
                    <a:pt x="20717" y="112310"/>
                    <a:pt x="25483" y="111035"/>
                    <a:pt x="29614" y="103861"/>
                  </a:cubicBezTo>
                  <a:cubicBezTo>
                    <a:pt x="32950" y="97962"/>
                    <a:pt x="35174" y="88556"/>
                    <a:pt x="35174" y="87919"/>
                  </a:cubicBezTo>
                  <a:cubicBezTo>
                    <a:pt x="35174" y="85846"/>
                    <a:pt x="33109" y="85846"/>
                    <a:pt x="32632" y="85846"/>
                  </a:cubicBezTo>
                  <a:cubicBezTo>
                    <a:pt x="30408" y="85846"/>
                    <a:pt x="30090" y="86803"/>
                    <a:pt x="29455" y="89672"/>
                  </a:cubicBezTo>
                  <a:cubicBezTo>
                    <a:pt x="27390" y="97643"/>
                    <a:pt x="24371" y="107846"/>
                    <a:pt x="17539" y="107846"/>
                  </a:cubicBezTo>
                  <a:cubicBezTo>
                    <a:pt x="13250" y="107846"/>
                    <a:pt x="12137" y="103861"/>
                    <a:pt x="12137" y="100035"/>
                  </a:cubicBezTo>
                  <a:cubicBezTo>
                    <a:pt x="12137" y="98281"/>
                    <a:pt x="12614" y="95252"/>
                    <a:pt x="13091" y="93498"/>
                  </a:cubicBezTo>
                  <a:lnTo>
                    <a:pt x="35174" y="4860"/>
                  </a:lnTo>
                  <a:close/>
                </a:path>
              </a:pathLst>
            </a:custGeom>
            <a:solidFill>
              <a:srgbClr val="000000"/>
            </a:solidFill>
            <a:ln w="2276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0DC2777-9ADD-6C85-1BF3-9C3A5E95F32F}"/>
                </a:ext>
              </a:extLst>
            </p:cNvPr>
            <p:cNvSpPr/>
            <p:nvPr>
              <p:custDataLst>
                <p:tags r:id="rId16"/>
              </p:custDataLst>
            </p:nvPr>
          </p:nvSpPr>
          <p:spPr>
            <a:xfrm>
              <a:off x="7153929" y="5107906"/>
              <a:ext cx="92307" cy="71899"/>
            </a:xfrm>
            <a:custGeom>
              <a:avLst/>
              <a:gdLst>
                <a:gd name="connsiteX0" fmla="*/ 59959 w 92307"/>
                <a:gd name="connsiteY0" fmla="*/ 44562 h 71899"/>
                <a:gd name="connsiteX1" fmla="*/ 57417 w 92307"/>
                <a:gd name="connsiteY1" fmla="*/ 53968 h 71899"/>
                <a:gd name="connsiteX2" fmla="*/ 38193 w 92307"/>
                <a:gd name="connsiteY2" fmla="*/ 67519 h 71899"/>
                <a:gd name="connsiteX3" fmla="*/ 27231 w 92307"/>
                <a:gd name="connsiteY3" fmla="*/ 54287 h 71899"/>
                <a:gd name="connsiteX4" fmla="*/ 36128 w 92307"/>
                <a:gd name="connsiteY4" fmla="*/ 21924 h 71899"/>
                <a:gd name="connsiteX5" fmla="*/ 38352 w 92307"/>
                <a:gd name="connsiteY5" fmla="*/ 13794 h 71899"/>
                <a:gd name="connsiteX6" fmla="*/ 23259 w 92307"/>
                <a:gd name="connsiteY6" fmla="*/ 84 h 71899"/>
                <a:gd name="connsiteX7" fmla="*/ 222 w 92307"/>
                <a:gd name="connsiteY7" fmla="*/ 24475 h 71899"/>
                <a:gd name="connsiteX8" fmla="*/ 2923 w 92307"/>
                <a:gd name="connsiteY8" fmla="*/ 26548 h 71899"/>
                <a:gd name="connsiteX9" fmla="*/ 5782 w 92307"/>
                <a:gd name="connsiteY9" fmla="*/ 23997 h 71899"/>
                <a:gd name="connsiteX10" fmla="*/ 22782 w 92307"/>
                <a:gd name="connsiteY10" fmla="*/ 4547 h 71899"/>
                <a:gd name="connsiteX11" fmla="*/ 26754 w 92307"/>
                <a:gd name="connsiteY11" fmla="*/ 10127 h 71899"/>
                <a:gd name="connsiteX12" fmla="*/ 23894 w 92307"/>
                <a:gd name="connsiteY12" fmla="*/ 20809 h 71899"/>
                <a:gd name="connsiteX13" fmla="*/ 15315 w 92307"/>
                <a:gd name="connsiteY13" fmla="*/ 51736 h 71899"/>
                <a:gd name="connsiteX14" fmla="*/ 21193 w 92307"/>
                <a:gd name="connsiteY14" fmla="*/ 66882 h 71899"/>
                <a:gd name="connsiteX15" fmla="*/ 37558 w 92307"/>
                <a:gd name="connsiteY15" fmla="*/ 71983 h 71899"/>
                <a:gd name="connsiteX16" fmla="*/ 58211 w 92307"/>
                <a:gd name="connsiteY16" fmla="*/ 61461 h 71899"/>
                <a:gd name="connsiteX17" fmla="*/ 74258 w 92307"/>
                <a:gd name="connsiteY17" fmla="*/ 71983 h 71899"/>
                <a:gd name="connsiteX18" fmla="*/ 86809 w 92307"/>
                <a:gd name="connsiteY18" fmla="*/ 63534 h 71899"/>
                <a:gd name="connsiteX19" fmla="*/ 92529 w 92307"/>
                <a:gd name="connsiteY19" fmla="*/ 47591 h 71899"/>
                <a:gd name="connsiteX20" fmla="*/ 89828 w 92307"/>
                <a:gd name="connsiteY20" fmla="*/ 45519 h 71899"/>
                <a:gd name="connsiteX21" fmla="*/ 86333 w 92307"/>
                <a:gd name="connsiteY21" fmla="*/ 50461 h 71899"/>
                <a:gd name="connsiteX22" fmla="*/ 74735 w 92307"/>
                <a:gd name="connsiteY22" fmla="*/ 67519 h 71899"/>
                <a:gd name="connsiteX23" fmla="*/ 69492 w 92307"/>
                <a:gd name="connsiteY23" fmla="*/ 59708 h 71899"/>
                <a:gd name="connsiteX24" fmla="*/ 71875 w 92307"/>
                <a:gd name="connsiteY24" fmla="*/ 47113 h 71899"/>
                <a:gd name="connsiteX25" fmla="*/ 75370 w 92307"/>
                <a:gd name="connsiteY25" fmla="*/ 32765 h 71899"/>
                <a:gd name="connsiteX26" fmla="*/ 79024 w 92307"/>
                <a:gd name="connsiteY26" fmla="*/ 18577 h 71899"/>
                <a:gd name="connsiteX27" fmla="*/ 81725 w 92307"/>
                <a:gd name="connsiteY27" fmla="*/ 6779 h 71899"/>
                <a:gd name="connsiteX28" fmla="*/ 76482 w 92307"/>
                <a:gd name="connsiteY28" fmla="*/ 1678 h 71899"/>
                <a:gd name="connsiteX29" fmla="*/ 68221 w 92307"/>
                <a:gd name="connsiteY29" fmla="*/ 11403 h 71899"/>
                <a:gd name="connsiteX30" fmla="*/ 59959 w 92307"/>
                <a:gd name="connsiteY30" fmla="*/ 44562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307" h="71899">
                  <a:moveTo>
                    <a:pt x="59959" y="44562"/>
                  </a:moveTo>
                  <a:cubicBezTo>
                    <a:pt x="59165" y="47751"/>
                    <a:pt x="57735" y="53809"/>
                    <a:pt x="57417" y="53968"/>
                  </a:cubicBezTo>
                  <a:cubicBezTo>
                    <a:pt x="54398" y="58910"/>
                    <a:pt x="48043" y="67519"/>
                    <a:pt x="38193" y="67519"/>
                  </a:cubicBezTo>
                  <a:cubicBezTo>
                    <a:pt x="27231" y="67519"/>
                    <a:pt x="27231" y="57157"/>
                    <a:pt x="27231" y="54287"/>
                  </a:cubicBezTo>
                  <a:cubicBezTo>
                    <a:pt x="27231" y="44881"/>
                    <a:pt x="31679" y="33562"/>
                    <a:pt x="36128" y="21924"/>
                  </a:cubicBezTo>
                  <a:cubicBezTo>
                    <a:pt x="37399" y="18736"/>
                    <a:pt x="38352" y="16345"/>
                    <a:pt x="38352" y="13794"/>
                  </a:cubicBezTo>
                  <a:cubicBezTo>
                    <a:pt x="38352" y="5504"/>
                    <a:pt x="31361" y="84"/>
                    <a:pt x="23259" y="84"/>
                  </a:cubicBezTo>
                  <a:cubicBezTo>
                    <a:pt x="7371" y="84"/>
                    <a:pt x="222" y="21924"/>
                    <a:pt x="222" y="24475"/>
                  </a:cubicBezTo>
                  <a:cubicBezTo>
                    <a:pt x="222" y="26548"/>
                    <a:pt x="2446" y="26548"/>
                    <a:pt x="2923" y="26548"/>
                  </a:cubicBezTo>
                  <a:cubicBezTo>
                    <a:pt x="5147" y="26548"/>
                    <a:pt x="5306" y="25751"/>
                    <a:pt x="5782" y="23997"/>
                  </a:cubicBezTo>
                  <a:cubicBezTo>
                    <a:pt x="9595" y="10924"/>
                    <a:pt x="16586" y="4547"/>
                    <a:pt x="22782" y="4547"/>
                  </a:cubicBezTo>
                  <a:cubicBezTo>
                    <a:pt x="25483" y="4547"/>
                    <a:pt x="26754" y="6301"/>
                    <a:pt x="26754" y="10127"/>
                  </a:cubicBezTo>
                  <a:cubicBezTo>
                    <a:pt x="26754" y="13794"/>
                    <a:pt x="25483" y="17142"/>
                    <a:pt x="23894" y="20809"/>
                  </a:cubicBezTo>
                  <a:cubicBezTo>
                    <a:pt x="15315" y="42809"/>
                    <a:pt x="15315" y="47432"/>
                    <a:pt x="15315" y="51736"/>
                  </a:cubicBezTo>
                  <a:cubicBezTo>
                    <a:pt x="15315" y="54447"/>
                    <a:pt x="15315" y="61780"/>
                    <a:pt x="21193" y="66882"/>
                  </a:cubicBezTo>
                  <a:cubicBezTo>
                    <a:pt x="25801" y="70708"/>
                    <a:pt x="31997" y="71983"/>
                    <a:pt x="37558" y="71983"/>
                  </a:cubicBezTo>
                  <a:cubicBezTo>
                    <a:pt x="47567" y="71983"/>
                    <a:pt x="52969" y="66563"/>
                    <a:pt x="58211" y="61461"/>
                  </a:cubicBezTo>
                  <a:cubicBezTo>
                    <a:pt x="61707" y="71664"/>
                    <a:pt x="72351" y="71983"/>
                    <a:pt x="74258" y="71983"/>
                  </a:cubicBezTo>
                  <a:cubicBezTo>
                    <a:pt x="79660" y="71983"/>
                    <a:pt x="83791" y="68795"/>
                    <a:pt x="86809" y="63534"/>
                  </a:cubicBezTo>
                  <a:cubicBezTo>
                    <a:pt x="90304" y="57316"/>
                    <a:pt x="92529" y="48070"/>
                    <a:pt x="92529" y="47591"/>
                  </a:cubicBezTo>
                  <a:cubicBezTo>
                    <a:pt x="92529" y="45519"/>
                    <a:pt x="90304" y="45519"/>
                    <a:pt x="89828" y="45519"/>
                  </a:cubicBezTo>
                  <a:cubicBezTo>
                    <a:pt x="87604" y="45519"/>
                    <a:pt x="87445" y="46157"/>
                    <a:pt x="86333" y="50461"/>
                  </a:cubicBezTo>
                  <a:cubicBezTo>
                    <a:pt x="84426" y="57954"/>
                    <a:pt x="81407" y="67519"/>
                    <a:pt x="74735" y="67519"/>
                  </a:cubicBezTo>
                  <a:cubicBezTo>
                    <a:pt x="70604" y="67519"/>
                    <a:pt x="69492" y="63853"/>
                    <a:pt x="69492" y="59708"/>
                  </a:cubicBezTo>
                  <a:cubicBezTo>
                    <a:pt x="69492" y="56997"/>
                    <a:pt x="70763" y="51258"/>
                    <a:pt x="71875" y="47113"/>
                  </a:cubicBezTo>
                  <a:cubicBezTo>
                    <a:pt x="72987" y="42809"/>
                    <a:pt x="74576" y="36273"/>
                    <a:pt x="75370" y="32765"/>
                  </a:cubicBezTo>
                  <a:lnTo>
                    <a:pt x="79024" y="18577"/>
                  </a:lnTo>
                  <a:cubicBezTo>
                    <a:pt x="79978" y="14591"/>
                    <a:pt x="81725" y="7577"/>
                    <a:pt x="81725" y="6779"/>
                  </a:cubicBezTo>
                  <a:cubicBezTo>
                    <a:pt x="81725" y="3591"/>
                    <a:pt x="79183" y="1678"/>
                    <a:pt x="76482" y="1678"/>
                  </a:cubicBezTo>
                  <a:cubicBezTo>
                    <a:pt x="70604" y="1678"/>
                    <a:pt x="69492" y="6301"/>
                    <a:pt x="68221" y="11403"/>
                  </a:cubicBezTo>
                  <a:lnTo>
                    <a:pt x="59959" y="44562"/>
                  </a:lnTo>
                  <a:close/>
                </a:path>
              </a:pathLst>
            </a:custGeom>
            <a:solidFill>
              <a:srgbClr val="000000"/>
            </a:solidFill>
            <a:ln w="2276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1B7A2B2-E41F-8E32-15E0-8E72C7C4C95D}"/>
                </a:ext>
              </a:extLst>
            </p:cNvPr>
            <p:cNvSpPr/>
            <p:nvPr>
              <p:custDataLst>
                <p:tags r:id="rId17"/>
              </p:custDataLst>
            </p:nvPr>
          </p:nvSpPr>
          <p:spPr>
            <a:xfrm>
              <a:off x="7284640" y="5097767"/>
              <a:ext cx="26555" cy="68096"/>
            </a:xfrm>
            <a:custGeom>
              <a:avLst/>
              <a:gdLst>
                <a:gd name="connsiteX0" fmla="*/ 26782 w 26555"/>
                <a:gd name="connsiteY0" fmla="*/ 23995 h 68096"/>
                <a:gd name="connsiteX1" fmla="*/ 12256 w 26555"/>
                <a:gd name="connsiteY1" fmla="*/ 81 h 68096"/>
                <a:gd name="connsiteX2" fmla="*/ 227 w 26555"/>
                <a:gd name="connsiteY2" fmla="*/ 12152 h 68096"/>
                <a:gd name="connsiteX3" fmla="*/ 12256 w 26555"/>
                <a:gd name="connsiteY3" fmla="*/ 24222 h 68096"/>
                <a:gd name="connsiteX4" fmla="*/ 20200 w 26555"/>
                <a:gd name="connsiteY4" fmla="*/ 21262 h 68096"/>
                <a:gd name="connsiteX5" fmla="*/ 21335 w 26555"/>
                <a:gd name="connsiteY5" fmla="*/ 20578 h 68096"/>
                <a:gd name="connsiteX6" fmla="*/ 21789 w 26555"/>
                <a:gd name="connsiteY6" fmla="*/ 23995 h 68096"/>
                <a:gd name="connsiteX7" fmla="*/ 6355 w 26555"/>
                <a:gd name="connsiteY7" fmla="*/ 62028 h 68096"/>
                <a:gd name="connsiteX8" fmla="*/ 3858 w 26555"/>
                <a:gd name="connsiteY8" fmla="*/ 65672 h 68096"/>
                <a:gd name="connsiteX9" fmla="*/ 6128 w 26555"/>
                <a:gd name="connsiteY9" fmla="*/ 68177 h 68096"/>
                <a:gd name="connsiteX10" fmla="*/ 26782 w 26555"/>
                <a:gd name="connsiteY10" fmla="*/ 23995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55" h="68096">
                  <a:moveTo>
                    <a:pt x="26782" y="23995"/>
                  </a:moveTo>
                  <a:cubicBezTo>
                    <a:pt x="26782" y="8963"/>
                    <a:pt x="21108" y="81"/>
                    <a:pt x="12256" y="81"/>
                  </a:cubicBezTo>
                  <a:cubicBezTo>
                    <a:pt x="4766" y="81"/>
                    <a:pt x="227" y="5775"/>
                    <a:pt x="227" y="12152"/>
                  </a:cubicBezTo>
                  <a:cubicBezTo>
                    <a:pt x="227" y="18301"/>
                    <a:pt x="4766" y="24222"/>
                    <a:pt x="12256" y="24222"/>
                  </a:cubicBezTo>
                  <a:cubicBezTo>
                    <a:pt x="14980" y="24222"/>
                    <a:pt x="17930" y="23311"/>
                    <a:pt x="20200" y="21262"/>
                  </a:cubicBezTo>
                  <a:cubicBezTo>
                    <a:pt x="20881" y="20806"/>
                    <a:pt x="21108" y="20578"/>
                    <a:pt x="21335" y="20578"/>
                  </a:cubicBezTo>
                  <a:cubicBezTo>
                    <a:pt x="21562" y="20578"/>
                    <a:pt x="21789" y="20806"/>
                    <a:pt x="21789" y="23995"/>
                  </a:cubicBezTo>
                  <a:cubicBezTo>
                    <a:pt x="21789" y="40848"/>
                    <a:pt x="13845" y="54512"/>
                    <a:pt x="6355" y="62028"/>
                  </a:cubicBezTo>
                  <a:cubicBezTo>
                    <a:pt x="3858" y="64533"/>
                    <a:pt x="3858" y="64989"/>
                    <a:pt x="3858" y="65672"/>
                  </a:cubicBezTo>
                  <a:cubicBezTo>
                    <a:pt x="3858" y="67266"/>
                    <a:pt x="4993" y="68177"/>
                    <a:pt x="6128" y="68177"/>
                  </a:cubicBezTo>
                  <a:cubicBezTo>
                    <a:pt x="8625" y="68177"/>
                    <a:pt x="26782" y="50641"/>
                    <a:pt x="26782" y="23995"/>
                  </a:cubicBezTo>
                  <a:close/>
                </a:path>
              </a:pathLst>
            </a:custGeom>
            <a:solidFill>
              <a:srgbClr val="000000"/>
            </a:solidFill>
            <a:ln w="2276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02654CD-644E-03DE-7FBA-22A66FA22A3E}"/>
                </a:ext>
              </a:extLst>
            </p:cNvPr>
            <p:cNvSpPr/>
            <p:nvPr>
              <p:custDataLst>
                <p:tags r:id="rId18"/>
              </p:custDataLst>
            </p:nvPr>
          </p:nvSpPr>
          <p:spPr>
            <a:xfrm>
              <a:off x="7444618" y="4905548"/>
              <a:ext cx="317298" cy="318844"/>
            </a:xfrm>
            <a:custGeom>
              <a:avLst/>
              <a:gdLst>
                <a:gd name="connsiteX0" fmla="*/ 317533 w 317298"/>
                <a:gd name="connsiteY0" fmla="*/ 159494 h 318844"/>
                <a:gd name="connsiteX1" fmla="*/ 158883 w 317298"/>
                <a:gd name="connsiteY1" fmla="*/ 72 h 318844"/>
                <a:gd name="connsiteX2" fmla="*/ 234 w 317298"/>
                <a:gd name="connsiteY2" fmla="*/ 159494 h 318844"/>
                <a:gd name="connsiteX3" fmla="*/ 158883 w 317298"/>
                <a:gd name="connsiteY3" fmla="*/ 318916 h 318844"/>
                <a:gd name="connsiteX4" fmla="*/ 317533 w 317298"/>
                <a:gd name="connsiteY4" fmla="*/ 159494 h 318844"/>
                <a:gd name="connsiteX5" fmla="*/ 19526 w 317298"/>
                <a:gd name="connsiteY5" fmla="*/ 149929 h 318844"/>
                <a:gd name="connsiteX6" fmla="*/ 149578 w 317298"/>
                <a:gd name="connsiteY6" fmla="*/ 19202 h 318844"/>
                <a:gd name="connsiteX7" fmla="*/ 149578 w 317298"/>
                <a:gd name="connsiteY7" fmla="*/ 149929 h 318844"/>
                <a:gd name="connsiteX8" fmla="*/ 19526 w 317298"/>
                <a:gd name="connsiteY8" fmla="*/ 149929 h 318844"/>
                <a:gd name="connsiteX9" fmla="*/ 168416 w 317298"/>
                <a:gd name="connsiteY9" fmla="*/ 19430 h 318844"/>
                <a:gd name="connsiteX10" fmla="*/ 298241 w 317298"/>
                <a:gd name="connsiteY10" fmla="*/ 149929 h 318844"/>
                <a:gd name="connsiteX11" fmla="*/ 168416 w 317298"/>
                <a:gd name="connsiteY11" fmla="*/ 149929 h 318844"/>
                <a:gd name="connsiteX12" fmla="*/ 168416 w 317298"/>
                <a:gd name="connsiteY12" fmla="*/ 19430 h 318844"/>
                <a:gd name="connsiteX13" fmla="*/ 298468 w 317298"/>
                <a:gd name="connsiteY13" fmla="*/ 168831 h 318844"/>
                <a:gd name="connsiteX14" fmla="*/ 168416 w 317298"/>
                <a:gd name="connsiteY14" fmla="*/ 299558 h 318844"/>
                <a:gd name="connsiteX15" fmla="*/ 168416 w 317298"/>
                <a:gd name="connsiteY15" fmla="*/ 168831 h 318844"/>
                <a:gd name="connsiteX16" fmla="*/ 298468 w 317298"/>
                <a:gd name="connsiteY16" fmla="*/ 168831 h 318844"/>
                <a:gd name="connsiteX17" fmla="*/ 149578 w 317298"/>
                <a:gd name="connsiteY17" fmla="*/ 299785 h 318844"/>
                <a:gd name="connsiteX18" fmla="*/ 19299 w 317298"/>
                <a:gd name="connsiteY18" fmla="*/ 168831 h 318844"/>
                <a:gd name="connsiteX19" fmla="*/ 149578 w 317298"/>
                <a:gd name="connsiteY19" fmla="*/ 168831 h 318844"/>
                <a:gd name="connsiteX20" fmla="*/ 149578 w 317298"/>
                <a:gd name="connsiteY20" fmla="*/ 299785 h 31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7298" h="318844">
                  <a:moveTo>
                    <a:pt x="317533" y="159494"/>
                  </a:moveTo>
                  <a:cubicBezTo>
                    <a:pt x="317533" y="71356"/>
                    <a:pt x="246492" y="72"/>
                    <a:pt x="158883" y="72"/>
                  </a:cubicBezTo>
                  <a:cubicBezTo>
                    <a:pt x="71502" y="72"/>
                    <a:pt x="234" y="71356"/>
                    <a:pt x="234" y="159494"/>
                  </a:cubicBezTo>
                  <a:cubicBezTo>
                    <a:pt x="234" y="247632"/>
                    <a:pt x="71275" y="318916"/>
                    <a:pt x="158883" y="318916"/>
                  </a:cubicBezTo>
                  <a:cubicBezTo>
                    <a:pt x="246265" y="318916"/>
                    <a:pt x="317533" y="247632"/>
                    <a:pt x="317533" y="159494"/>
                  </a:cubicBezTo>
                  <a:close/>
                  <a:moveTo>
                    <a:pt x="19526" y="149929"/>
                  </a:moveTo>
                  <a:cubicBezTo>
                    <a:pt x="23385" y="82744"/>
                    <a:pt x="77176" y="24441"/>
                    <a:pt x="149578" y="19202"/>
                  </a:cubicBezTo>
                  <a:lnTo>
                    <a:pt x="149578" y="149929"/>
                  </a:lnTo>
                  <a:lnTo>
                    <a:pt x="19526" y="149929"/>
                  </a:lnTo>
                  <a:close/>
                  <a:moveTo>
                    <a:pt x="168416" y="19430"/>
                  </a:moveTo>
                  <a:cubicBezTo>
                    <a:pt x="237187" y="23530"/>
                    <a:pt x="294155" y="80011"/>
                    <a:pt x="298241" y="149929"/>
                  </a:cubicBezTo>
                  <a:lnTo>
                    <a:pt x="168416" y="149929"/>
                  </a:lnTo>
                  <a:lnTo>
                    <a:pt x="168416" y="19430"/>
                  </a:lnTo>
                  <a:close/>
                  <a:moveTo>
                    <a:pt x="298468" y="168831"/>
                  </a:moveTo>
                  <a:cubicBezTo>
                    <a:pt x="293247" y="242166"/>
                    <a:pt x="234690" y="295686"/>
                    <a:pt x="168416" y="299558"/>
                  </a:cubicBezTo>
                  <a:lnTo>
                    <a:pt x="168416" y="168831"/>
                  </a:lnTo>
                  <a:lnTo>
                    <a:pt x="298468" y="168831"/>
                  </a:lnTo>
                  <a:close/>
                  <a:moveTo>
                    <a:pt x="149578" y="299785"/>
                  </a:moveTo>
                  <a:cubicBezTo>
                    <a:pt x="79899" y="294775"/>
                    <a:pt x="24293" y="239660"/>
                    <a:pt x="19299" y="168831"/>
                  </a:cubicBezTo>
                  <a:lnTo>
                    <a:pt x="149578" y="168831"/>
                  </a:lnTo>
                  <a:lnTo>
                    <a:pt x="149578" y="299785"/>
                  </a:lnTo>
                  <a:close/>
                </a:path>
              </a:pathLst>
            </a:custGeom>
            <a:solidFill>
              <a:srgbClr val="000000"/>
            </a:solidFill>
            <a:ln w="2276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880F0E3-7813-7710-9D79-4BA0A94ECE37}"/>
                </a:ext>
              </a:extLst>
            </p:cNvPr>
            <p:cNvSpPr/>
            <p:nvPr>
              <p:custDataLst>
                <p:tags r:id="rId19"/>
              </p:custDataLst>
            </p:nvPr>
          </p:nvSpPr>
          <p:spPr>
            <a:xfrm>
              <a:off x="7373460" y="5323601"/>
              <a:ext cx="86321" cy="80393"/>
            </a:xfrm>
            <a:custGeom>
              <a:avLst/>
              <a:gdLst>
                <a:gd name="connsiteX0" fmla="*/ 77604 w 77372"/>
                <a:gd name="connsiteY0" fmla="*/ 12687 h 72058"/>
                <a:gd name="connsiteX1" fmla="*/ 69660 w 77372"/>
                <a:gd name="connsiteY1" fmla="*/ 93 h 72058"/>
                <a:gd name="connsiteX2" fmla="*/ 61081 w 77372"/>
                <a:gd name="connsiteY2" fmla="*/ 8542 h 72058"/>
                <a:gd name="connsiteX3" fmla="*/ 63782 w 77372"/>
                <a:gd name="connsiteY3" fmla="*/ 13485 h 72058"/>
                <a:gd name="connsiteX4" fmla="*/ 69660 w 77372"/>
                <a:gd name="connsiteY4" fmla="*/ 26238 h 72058"/>
                <a:gd name="connsiteX5" fmla="*/ 40268 w 77372"/>
                <a:gd name="connsiteY5" fmla="*/ 67688 h 72058"/>
                <a:gd name="connsiteX6" fmla="*/ 27399 w 77372"/>
                <a:gd name="connsiteY6" fmla="*/ 53500 h 72058"/>
                <a:gd name="connsiteX7" fmla="*/ 36137 w 77372"/>
                <a:gd name="connsiteY7" fmla="*/ 22412 h 72058"/>
                <a:gd name="connsiteX8" fmla="*/ 38362 w 77372"/>
                <a:gd name="connsiteY8" fmla="*/ 13963 h 72058"/>
                <a:gd name="connsiteX9" fmla="*/ 23268 w 77372"/>
                <a:gd name="connsiteY9" fmla="*/ 253 h 72058"/>
                <a:gd name="connsiteX10" fmla="*/ 231 w 77372"/>
                <a:gd name="connsiteY10" fmla="*/ 24644 h 72058"/>
                <a:gd name="connsiteX11" fmla="*/ 2932 w 77372"/>
                <a:gd name="connsiteY11" fmla="*/ 26717 h 72058"/>
                <a:gd name="connsiteX12" fmla="*/ 5792 w 77372"/>
                <a:gd name="connsiteY12" fmla="*/ 24166 h 72058"/>
                <a:gd name="connsiteX13" fmla="*/ 22792 w 77372"/>
                <a:gd name="connsiteY13" fmla="*/ 4716 h 72058"/>
                <a:gd name="connsiteX14" fmla="*/ 26764 w 77372"/>
                <a:gd name="connsiteY14" fmla="*/ 10296 h 72058"/>
                <a:gd name="connsiteX15" fmla="*/ 23904 w 77372"/>
                <a:gd name="connsiteY15" fmla="*/ 20977 h 72058"/>
                <a:gd name="connsiteX16" fmla="*/ 15325 w 77372"/>
                <a:gd name="connsiteY16" fmla="*/ 51268 h 72058"/>
                <a:gd name="connsiteX17" fmla="*/ 39791 w 77372"/>
                <a:gd name="connsiteY17" fmla="*/ 72152 h 72058"/>
                <a:gd name="connsiteX18" fmla="*/ 77604 w 77372"/>
                <a:gd name="connsiteY18" fmla="*/ 12687 h 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372" h="72058">
                  <a:moveTo>
                    <a:pt x="77604" y="12687"/>
                  </a:moveTo>
                  <a:cubicBezTo>
                    <a:pt x="77604" y="253"/>
                    <a:pt x="70137" y="93"/>
                    <a:pt x="69660" y="93"/>
                  </a:cubicBezTo>
                  <a:cubicBezTo>
                    <a:pt x="65529" y="93"/>
                    <a:pt x="61081" y="4398"/>
                    <a:pt x="61081" y="8542"/>
                  </a:cubicBezTo>
                  <a:cubicBezTo>
                    <a:pt x="61081" y="11253"/>
                    <a:pt x="62670" y="12528"/>
                    <a:pt x="63782" y="13485"/>
                  </a:cubicBezTo>
                  <a:cubicBezTo>
                    <a:pt x="66483" y="15716"/>
                    <a:pt x="69660" y="19861"/>
                    <a:pt x="69660" y="26238"/>
                  </a:cubicBezTo>
                  <a:cubicBezTo>
                    <a:pt x="69660" y="33412"/>
                    <a:pt x="59174" y="67688"/>
                    <a:pt x="40268" y="67688"/>
                  </a:cubicBezTo>
                  <a:cubicBezTo>
                    <a:pt x="27399" y="67688"/>
                    <a:pt x="27399" y="56210"/>
                    <a:pt x="27399" y="53500"/>
                  </a:cubicBezTo>
                  <a:cubicBezTo>
                    <a:pt x="27399" y="46166"/>
                    <a:pt x="30259" y="37238"/>
                    <a:pt x="36137" y="22412"/>
                  </a:cubicBezTo>
                  <a:cubicBezTo>
                    <a:pt x="37408" y="19064"/>
                    <a:pt x="38362" y="16673"/>
                    <a:pt x="38362" y="13963"/>
                  </a:cubicBezTo>
                  <a:cubicBezTo>
                    <a:pt x="38362" y="5673"/>
                    <a:pt x="31371" y="253"/>
                    <a:pt x="23268" y="253"/>
                  </a:cubicBezTo>
                  <a:cubicBezTo>
                    <a:pt x="7381" y="253"/>
                    <a:pt x="231" y="22093"/>
                    <a:pt x="231" y="24644"/>
                  </a:cubicBezTo>
                  <a:cubicBezTo>
                    <a:pt x="231" y="26717"/>
                    <a:pt x="2456" y="26717"/>
                    <a:pt x="2932" y="26717"/>
                  </a:cubicBezTo>
                  <a:cubicBezTo>
                    <a:pt x="5156" y="26717"/>
                    <a:pt x="5315" y="25920"/>
                    <a:pt x="5792" y="24166"/>
                  </a:cubicBezTo>
                  <a:cubicBezTo>
                    <a:pt x="9605" y="11093"/>
                    <a:pt x="16437" y="4716"/>
                    <a:pt x="22792" y="4716"/>
                  </a:cubicBezTo>
                  <a:cubicBezTo>
                    <a:pt x="25493" y="4716"/>
                    <a:pt x="26764" y="6470"/>
                    <a:pt x="26764" y="10296"/>
                  </a:cubicBezTo>
                  <a:cubicBezTo>
                    <a:pt x="26764" y="13963"/>
                    <a:pt x="25493" y="17311"/>
                    <a:pt x="23904" y="20977"/>
                  </a:cubicBezTo>
                  <a:cubicBezTo>
                    <a:pt x="17072" y="38673"/>
                    <a:pt x="15325" y="45528"/>
                    <a:pt x="15325" y="51268"/>
                  </a:cubicBezTo>
                  <a:cubicBezTo>
                    <a:pt x="15325" y="67050"/>
                    <a:pt x="27717" y="72152"/>
                    <a:pt x="39791" y="72152"/>
                  </a:cubicBezTo>
                  <a:cubicBezTo>
                    <a:pt x="66483" y="72152"/>
                    <a:pt x="77604" y="25760"/>
                    <a:pt x="77604" y="12687"/>
                  </a:cubicBezTo>
                  <a:close/>
                </a:path>
              </a:pathLst>
            </a:custGeom>
            <a:solidFill>
              <a:srgbClr val="FF0000"/>
            </a:solidFill>
            <a:ln w="22769" cap="flat">
              <a:noFill/>
              <a:prstDash val="solid"/>
              <a:miter/>
            </a:ln>
          </p:spPr>
          <p:txBody>
            <a:bodyPr rtlCol="0" anchor="ctr"/>
            <a:lstStyle/>
            <a:p>
              <a:endParaRPr lang="en-US">
                <a:solidFill>
                  <a:srgbClr val="FF0000"/>
                </a:solidFill>
              </a:endParaRPr>
            </a:p>
          </p:txBody>
        </p:sp>
        <p:sp>
          <p:nvSpPr>
            <p:cNvPr id="48" name="Freeform: Shape 47">
              <a:extLst>
                <a:ext uri="{FF2B5EF4-FFF2-40B4-BE49-F238E27FC236}">
                  <a16:creationId xmlns:a16="http://schemas.microsoft.com/office/drawing/2014/main" id="{410E54E5-F36F-1C6D-5937-1E2A8358F2C7}"/>
                </a:ext>
              </a:extLst>
            </p:cNvPr>
            <p:cNvSpPr/>
            <p:nvPr>
              <p:custDataLst>
                <p:tags r:id="rId20"/>
              </p:custDataLst>
            </p:nvPr>
          </p:nvSpPr>
          <p:spPr>
            <a:xfrm>
              <a:off x="7479640" y="5302078"/>
              <a:ext cx="98020" cy="116142"/>
            </a:xfrm>
            <a:custGeom>
              <a:avLst/>
              <a:gdLst>
                <a:gd name="connsiteX0" fmla="*/ 81739 w 87858"/>
                <a:gd name="connsiteY0" fmla="*/ 56050 h 104102"/>
                <a:gd name="connsiteX1" fmla="*/ 88094 w 87858"/>
                <a:gd name="connsiteY1" fmla="*/ 52224 h 104102"/>
                <a:gd name="connsiteX2" fmla="*/ 81739 w 87858"/>
                <a:gd name="connsiteY2" fmla="*/ 48239 h 104102"/>
                <a:gd name="connsiteX3" fmla="*/ 8179 w 87858"/>
                <a:gd name="connsiteY3" fmla="*/ 48239 h 104102"/>
                <a:gd name="connsiteX4" fmla="*/ 54571 w 87858"/>
                <a:gd name="connsiteY4" fmla="*/ 7905 h 104102"/>
                <a:gd name="connsiteX5" fmla="*/ 81739 w 87858"/>
                <a:gd name="connsiteY5" fmla="*/ 7905 h 104102"/>
                <a:gd name="connsiteX6" fmla="*/ 88094 w 87858"/>
                <a:gd name="connsiteY6" fmla="*/ 4079 h 104102"/>
                <a:gd name="connsiteX7" fmla="*/ 81739 w 87858"/>
                <a:gd name="connsiteY7" fmla="*/ 93 h 104102"/>
                <a:gd name="connsiteX8" fmla="*/ 53936 w 87858"/>
                <a:gd name="connsiteY8" fmla="*/ 93 h 104102"/>
                <a:gd name="connsiteX9" fmla="*/ 236 w 87858"/>
                <a:gd name="connsiteY9" fmla="*/ 52065 h 104102"/>
                <a:gd name="connsiteX10" fmla="*/ 53936 w 87858"/>
                <a:gd name="connsiteY10" fmla="*/ 104196 h 104102"/>
                <a:gd name="connsiteX11" fmla="*/ 81739 w 87858"/>
                <a:gd name="connsiteY11" fmla="*/ 104196 h 104102"/>
                <a:gd name="connsiteX12" fmla="*/ 88094 w 87858"/>
                <a:gd name="connsiteY12" fmla="*/ 100370 h 104102"/>
                <a:gd name="connsiteX13" fmla="*/ 81739 w 87858"/>
                <a:gd name="connsiteY13" fmla="*/ 96384 h 104102"/>
                <a:gd name="connsiteX14" fmla="*/ 54571 w 87858"/>
                <a:gd name="connsiteY14" fmla="*/ 96384 h 104102"/>
                <a:gd name="connsiteX15" fmla="*/ 8179 w 87858"/>
                <a:gd name="connsiteY15" fmla="*/ 56050 h 104102"/>
                <a:gd name="connsiteX16" fmla="*/ 81739 w 87858"/>
                <a:gd name="connsiteY16" fmla="*/ 56050 h 10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858" h="104102">
                  <a:moveTo>
                    <a:pt x="81739" y="56050"/>
                  </a:moveTo>
                  <a:cubicBezTo>
                    <a:pt x="84281" y="56050"/>
                    <a:pt x="88094" y="56050"/>
                    <a:pt x="88094" y="52224"/>
                  </a:cubicBezTo>
                  <a:cubicBezTo>
                    <a:pt x="88094" y="48239"/>
                    <a:pt x="84440" y="48239"/>
                    <a:pt x="81739" y="48239"/>
                  </a:cubicBezTo>
                  <a:lnTo>
                    <a:pt x="8179" y="48239"/>
                  </a:lnTo>
                  <a:cubicBezTo>
                    <a:pt x="10562" y="25122"/>
                    <a:pt x="29787" y="7905"/>
                    <a:pt x="54571" y="7905"/>
                  </a:cubicBezTo>
                  <a:lnTo>
                    <a:pt x="81739" y="7905"/>
                  </a:lnTo>
                  <a:cubicBezTo>
                    <a:pt x="84281" y="7905"/>
                    <a:pt x="88094" y="7905"/>
                    <a:pt x="88094" y="4079"/>
                  </a:cubicBezTo>
                  <a:cubicBezTo>
                    <a:pt x="88094" y="93"/>
                    <a:pt x="84440" y="93"/>
                    <a:pt x="81739" y="93"/>
                  </a:cubicBezTo>
                  <a:lnTo>
                    <a:pt x="53936" y="93"/>
                  </a:lnTo>
                  <a:cubicBezTo>
                    <a:pt x="24385" y="93"/>
                    <a:pt x="236" y="23369"/>
                    <a:pt x="236" y="52065"/>
                  </a:cubicBezTo>
                  <a:cubicBezTo>
                    <a:pt x="236" y="81398"/>
                    <a:pt x="24702" y="104196"/>
                    <a:pt x="53936" y="104196"/>
                  </a:cubicBezTo>
                  <a:lnTo>
                    <a:pt x="81739" y="104196"/>
                  </a:lnTo>
                  <a:cubicBezTo>
                    <a:pt x="84281" y="104196"/>
                    <a:pt x="88094" y="104196"/>
                    <a:pt x="88094" y="100370"/>
                  </a:cubicBezTo>
                  <a:cubicBezTo>
                    <a:pt x="88094" y="96384"/>
                    <a:pt x="84440" y="96384"/>
                    <a:pt x="81739" y="96384"/>
                  </a:cubicBezTo>
                  <a:lnTo>
                    <a:pt x="54571" y="96384"/>
                  </a:lnTo>
                  <a:cubicBezTo>
                    <a:pt x="29787" y="96384"/>
                    <a:pt x="10562" y="79166"/>
                    <a:pt x="8179" y="56050"/>
                  </a:cubicBezTo>
                  <a:lnTo>
                    <a:pt x="81739" y="56050"/>
                  </a:lnTo>
                  <a:close/>
                </a:path>
              </a:pathLst>
            </a:custGeom>
            <a:solidFill>
              <a:srgbClr val="FF0000"/>
            </a:solidFill>
            <a:ln w="22769" cap="flat">
              <a:noFill/>
              <a:prstDash val="solid"/>
              <a:miter/>
            </a:ln>
          </p:spPr>
          <p:txBody>
            <a:bodyPr rtlCol="0" anchor="ctr"/>
            <a:lstStyle/>
            <a:p>
              <a:endParaRPr lang="en-US">
                <a:solidFill>
                  <a:srgbClr val="FF0000"/>
                </a:solidFill>
              </a:endParaRPr>
            </a:p>
          </p:txBody>
        </p:sp>
        <p:sp>
          <p:nvSpPr>
            <p:cNvPr id="49" name="Freeform: Shape 48">
              <a:extLst>
                <a:ext uri="{FF2B5EF4-FFF2-40B4-BE49-F238E27FC236}">
                  <a16:creationId xmlns:a16="http://schemas.microsoft.com/office/drawing/2014/main" id="{5587C7E5-E485-BF1B-A6DB-6B7CD84C7DC3}"/>
                </a:ext>
              </a:extLst>
            </p:cNvPr>
            <p:cNvSpPr/>
            <p:nvPr>
              <p:custDataLst>
                <p:tags r:id="rId21"/>
              </p:custDataLst>
            </p:nvPr>
          </p:nvSpPr>
          <p:spPr>
            <a:xfrm>
              <a:off x="7582408" y="5269399"/>
              <a:ext cx="194089" cy="148157"/>
            </a:xfrm>
            <a:custGeom>
              <a:avLst/>
              <a:gdLst>
                <a:gd name="connsiteX0" fmla="*/ 56483 w 173969"/>
                <a:gd name="connsiteY0" fmla="*/ 35007 h 132798"/>
                <a:gd name="connsiteX1" fmla="*/ 70305 w 173969"/>
                <a:gd name="connsiteY1" fmla="*/ 69442 h 132798"/>
                <a:gd name="connsiteX2" fmla="*/ 102557 w 173969"/>
                <a:gd name="connsiteY2" fmla="*/ 128109 h 132798"/>
                <a:gd name="connsiteX3" fmla="*/ 104940 w 173969"/>
                <a:gd name="connsiteY3" fmla="*/ 129225 h 132798"/>
                <a:gd name="connsiteX4" fmla="*/ 112725 w 173969"/>
                <a:gd name="connsiteY4" fmla="*/ 126037 h 132798"/>
                <a:gd name="connsiteX5" fmla="*/ 117174 w 173969"/>
                <a:gd name="connsiteY5" fmla="*/ 116312 h 132798"/>
                <a:gd name="connsiteX6" fmla="*/ 142753 w 173969"/>
                <a:gd name="connsiteY6" fmla="*/ 22731 h 132798"/>
                <a:gd name="connsiteX7" fmla="*/ 167538 w 173969"/>
                <a:gd name="connsiteY7" fmla="*/ 15876 h 132798"/>
                <a:gd name="connsiteX8" fmla="*/ 174210 w 173969"/>
                <a:gd name="connsiteY8" fmla="*/ 3122 h 132798"/>
                <a:gd name="connsiteX9" fmla="*/ 170397 w 173969"/>
                <a:gd name="connsiteY9" fmla="*/ 93 h 132798"/>
                <a:gd name="connsiteX10" fmla="*/ 141482 w 173969"/>
                <a:gd name="connsiteY10" fmla="*/ 11890 h 132798"/>
                <a:gd name="connsiteX11" fmla="*/ 111137 w 173969"/>
                <a:gd name="connsiteY11" fmla="*/ 115196 h 132798"/>
                <a:gd name="connsiteX12" fmla="*/ 91595 w 173969"/>
                <a:gd name="connsiteY12" fmla="*/ 80601 h 132798"/>
                <a:gd name="connsiteX13" fmla="*/ 66175 w 173969"/>
                <a:gd name="connsiteY13" fmla="*/ 18267 h 132798"/>
                <a:gd name="connsiteX14" fmla="*/ 64109 w 173969"/>
                <a:gd name="connsiteY14" fmla="*/ 13166 h 132798"/>
                <a:gd name="connsiteX15" fmla="*/ 62362 w 173969"/>
                <a:gd name="connsiteY15" fmla="*/ 12687 h 132798"/>
                <a:gd name="connsiteX16" fmla="*/ 54577 w 173969"/>
                <a:gd name="connsiteY16" fmla="*/ 15876 h 132798"/>
                <a:gd name="connsiteX17" fmla="*/ 51240 w 173969"/>
                <a:gd name="connsiteY17" fmla="*/ 22731 h 132798"/>
                <a:gd name="connsiteX18" fmla="*/ 29156 w 173969"/>
                <a:gd name="connsiteY18" fmla="*/ 110413 h 132798"/>
                <a:gd name="connsiteX19" fmla="*/ 21213 w 173969"/>
                <a:gd name="connsiteY19" fmla="*/ 117109 h 132798"/>
                <a:gd name="connsiteX20" fmla="*/ 7708 w 173969"/>
                <a:gd name="connsiteY20" fmla="*/ 112326 h 132798"/>
                <a:gd name="connsiteX21" fmla="*/ 6596 w 173969"/>
                <a:gd name="connsiteY21" fmla="*/ 111689 h 132798"/>
                <a:gd name="connsiteX22" fmla="*/ 241 w 173969"/>
                <a:gd name="connsiteY22" fmla="*/ 124442 h 132798"/>
                <a:gd name="connsiteX23" fmla="*/ 6278 w 173969"/>
                <a:gd name="connsiteY23" fmla="*/ 130660 h 132798"/>
                <a:gd name="connsiteX24" fmla="*/ 16129 w 173969"/>
                <a:gd name="connsiteY24" fmla="*/ 132892 h 132798"/>
                <a:gd name="connsiteX25" fmla="*/ 39801 w 173969"/>
                <a:gd name="connsiteY25" fmla="*/ 99413 h 132798"/>
                <a:gd name="connsiteX26" fmla="*/ 56483 w 173969"/>
                <a:gd name="connsiteY26" fmla="*/ 35007 h 13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3969" h="132798">
                  <a:moveTo>
                    <a:pt x="56483" y="35007"/>
                  </a:moveTo>
                  <a:cubicBezTo>
                    <a:pt x="58548" y="40267"/>
                    <a:pt x="62997" y="52224"/>
                    <a:pt x="70305" y="69442"/>
                  </a:cubicBezTo>
                  <a:cubicBezTo>
                    <a:pt x="82539" y="97819"/>
                    <a:pt x="90483" y="113123"/>
                    <a:pt x="102557" y="128109"/>
                  </a:cubicBezTo>
                  <a:cubicBezTo>
                    <a:pt x="103510" y="129225"/>
                    <a:pt x="104305" y="129225"/>
                    <a:pt x="104940" y="129225"/>
                  </a:cubicBezTo>
                  <a:cubicBezTo>
                    <a:pt x="108277" y="129225"/>
                    <a:pt x="112408" y="126196"/>
                    <a:pt x="112725" y="126037"/>
                  </a:cubicBezTo>
                  <a:cubicBezTo>
                    <a:pt x="115426" y="123964"/>
                    <a:pt x="115585" y="123326"/>
                    <a:pt x="117174" y="116312"/>
                  </a:cubicBezTo>
                  <a:cubicBezTo>
                    <a:pt x="127977" y="68804"/>
                    <a:pt x="140529" y="25760"/>
                    <a:pt x="142753" y="22731"/>
                  </a:cubicBezTo>
                  <a:cubicBezTo>
                    <a:pt x="144977" y="19383"/>
                    <a:pt x="152444" y="16035"/>
                    <a:pt x="167538" y="15876"/>
                  </a:cubicBezTo>
                  <a:cubicBezTo>
                    <a:pt x="170874" y="15876"/>
                    <a:pt x="174210" y="7745"/>
                    <a:pt x="174210" y="3122"/>
                  </a:cubicBezTo>
                  <a:cubicBezTo>
                    <a:pt x="174210" y="93"/>
                    <a:pt x="173575" y="93"/>
                    <a:pt x="170397" y="93"/>
                  </a:cubicBezTo>
                  <a:cubicBezTo>
                    <a:pt x="153239" y="93"/>
                    <a:pt x="144818" y="6629"/>
                    <a:pt x="141482" y="11890"/>
                  </a:cubicBezTo>
                  <a:cubicBezTo>
                    <a:pt x="132744" y="25760"/>
                    <a:pt x="118286" y="85703"/>
                    <a:pt x="111137" y="115196"/>
                  </a:cubicBezTo>
                  <a:cubicBezTo>
                    <a:pt x="102081" y="102920"/>
                    <a:pt x="95726" y="89370"/>
                    <a:pt x="91595" y="80601"/>
                  </a:cubicBezTo>
                  <a:cubicBezTo>
                    <a:pt x="83651" y="63224"/>
                    <a:pt x="74913" y="42659"/>
                    <a:pt x="66175" y="18267"/>
                  </a:cubicBezTo>
                  <a:cubicBezTo>
                    <a:pt x="64586" y="13803"/>
                    <a:pt x="64586" y="13485"/>
                    <a:pt x="64109" y="13166"/>
                  </a:cubicBezTo>
                  <a:cubicBezTo>
                    <a:pt x="63474" y="12687"/>
                    <a:pt x="62838" y="12687"/>
                    <a:pt x="62362" y="12687"/>
                  </a:cubicBezTo>
                  <a:cubicBezTo>
                    <a:pt x="59978" y="12687"/>
                    <a:pt x="56642" y="14441"/>
                    <a:pt x="54577" y="15876"/>
                  </a:cubicBezTo>
                  <a:cubicBezTo>
                    <a:pt x="51558" y="18267"/>
                    <a:pt x="51399" y="19383"/>
                    <a:pt x="51240" y="22731"/>
                  </a:cubicBezTo>
                  <a:cubicBezTo>
                    <a:pt x="47904" y="63384"/>
                    <a:pt x="32811" y="103718"/>
                    <a:pt x="29156" y="110413"/>
                  </a:cubicBezTo>
                  <a:cubicBezTo>
                    <a:pt x="27727" y="112964"/>
                    <a:pt x="25502" y="117109"/>
                    <a:pt x="21213" y="117109"/>
                  </a:cubicBezTo>
                  <a:cubicBezTo>
                    <a:pt x="21054" y="117109"/>
                    <a:pt x="14222" y="117109"/>
                    <a:pt x="7708" y="112326"/>
                  </a:cubicBezTo>
                  <a:cubicBezTo>
                    <a:pt x="7073" y="111848"/>
                    <a:pt x="7073" y="111689"/>
                    <a:pt x="6596" y="111689"/>
                  </a:cubicBezTo>
                  <a:cubicBezTo>
                    <a:pt x="3895" y="111689"/>
                    <a:pt x="241" y="119819"/>
                    <a:pt x="241" y="124442"/>
                  </a:cubicBezTo>
                  <a:cubicBezTo>
                    <a:pt x="241" y="126196"/>
                    <a:pt x="559" y="128109"/>
                    <a:pt x="6278" y="130660"/>
                  </a:cubicBezTo>
                  <a:cubicBezTo>
                    <a:pt x="10568" y="132573"/>
                    <a:pt x="14540" y="132892"/>
                    <a:pt x="16129" y="132892"/>
                  </a:cubicBezTo>
                  <a:cubicBezTo>
                    <a:pt x="28044" y="132892"/>
                    <a:pt x="36465" y="108978"/>
                    <a:pt x="39801" y="99413"/>
                  </a:cubicBezTo>
                  <a:cubicBezTo>
                    <a:pt x="50287" y="69920"/>
                    <a:pt x="53464" y="51905"/>
                    <a:pt x="56483" y="35007"/>
                  </a:cubicBezTo>
                  <a:close/>
                </a:path>
              </a:pathLst>
            </a:custGeom>
            <a:solidFill>
              <a:srgbClr val="FF0000"/>
            </a:solidFill>
            <a:ln w="22769" cap="flat">
              <a:noFill/>
              <a:prstDash val="solid"/>
              <a:miter/>
            </a:ln>
          </p:spPr>
          <p:txBody>
            <a:bodyPr rtlCol="0" anchor="ctr"/>
            <a:lstStyle/>
            <a:p>
              <a:endParaRPr lang="en-US" dirty="0">
                <a:solidFill>
                  <a:srgbClr val="FF0000"/>
                </a:solidFill>
              </a:endParaRPr>
            </a:p>
          </p:txBody>
        </p:sp>
        <p:sp>
          <p:nvSpPr>
            <p:cNvPr id="50" name="Freeform: Shape 49">
              <a:extLst>
                <a:ext uri="{FF2B5EF4-FFF2-40B4-BE49-F238E27FC236}">
                  <a16:creationId xmlns:a16="http://schemas.microsoft.com/office/drawing/2014/main" id="{12C8ECBD-9048-D43C-D481-9CCC9A06FD2E}"/>
                </a:ext>
              </a:extLst>
            </p:cNvPr>
            <p:cNvSpPr/>
            <p:nvPr>
              <p:custDataLst>
                <p:tags r:id="rId22"/>
              </p:custDataLst>
            </p:nvPr>
          </p:nvSpPr>
          <p:spPr>
            <a:xfrm>
              <a:off x="7743757" y="5366509"/>
              <a:ext cx="84194" cy="57550"/>
            </a:xfrm>
            <a:custGeom>
              <a:avLst/>
              <a:gdLst>
                <a:gd name="connsiteX0" fmla="*/ 52790 w 75466"/>
                <a:gd name="connsiteY0" fmla="*/ 17858 h 51584"/>
                <a:gd name="connsiteX1" fmla="*/ 49272 w 75466"/>
                <a:gd name="connsiteY1" fmla="*/ 32092 h 51584"/>
                <a:gd name="connsiteX2" fmla="*/ 48137 w 75466"/>
                <a:gd name="connsiteY2" fmla="*/ 36647 h 51584"/>
                <a:gd name="connsiteX3" fmla="*/ 32136 w 75466"/>
                <a:gd name="connsiteY3" fmla="*/ 47807 h 51584"/>
                <a:gd name="connsiteX4" fmla="*/ 22831 w 75466"/>
                <a:gd name="connsiteY4" fmla="*/ 38014 h 51584"/>
                <a:gd name="connsiteX5" fmla="*/ 29072 w 75466"/>
                <a:gd name="connsiteY5" fmla="*/ 16492 h 51584"/>
                <a:gd name="connsiteX6" fmla="*/ 30888 w 75466"/>
                <a:gd name="connsiteY6" fmla="*/ 10115 h 51584"/>
                <a:gd name="connsiteX7" fmla="*/ 18518 w 75466"/>
                <a:gd name="connsiteY7" fmla="*/ 94 h 51584"/>
                <a:gd name="connsiteX8" fmla="*/ 247 w 75466"/>
                <a:gd name="connsiteY8" fmla="*/ 17744 h 51584"/>
                <a:gd name="connsiteX9" fmla="*/ 2631 w 75466"/>
                <a:gd name="connsiteY9" fmla="*/ 19339 h 51584"/>
                <a:gd name="connsiteX10" fmla="*/ 5241 w 75466"/>
                <a:gd name="connsiteY10" fmla="*/ 17061 h 51584"/>
                <a:gd name="connsiteX11" fmla="*/ 18064 w 75466"/>
                <a:gd name="connsiteY11" fmla="*/ 3966 h 51584"/>
                <a:gd name="connsiteX12" fmla="*/ 21469 w 75466"/>
                <a:gd name="connsiteY12" fmla="*/ 8293 h 51584"/>
                <a:gd name="connsiteX13" fmla="*/ 19540 w 75466"/>
                <a:gd name="connsiteY13" fmla="*/ 15125 h 51584"/>
                <a:gd name="connsiteX14" fmla="*/ 13411 w 75466"/>
                <a:gd name="connsiteY14" fmla="*/ 36420 h 51584"/>
                <a:gd name="connsiteX15" fmla="*/ 31569 w 75466"/>
                <a:gd name="connsiteY15" fmla="*/ 51679 h 51584"/>
                <a:gd name="connsiteX16" fmla="*/ 48024 w 75466"/>
                <a:gd name="connsiteY16" fmla="*/ 43821 h 51584"/>
                <a:gd name="connsiteX17" fmla="*/ 61188 w 75466"/>
                <a:gd name="connsiteY17" fmla="*/ 51679 h 51584"/>
                <a:gd name="connsiteX18" fmla="*/ 71061 w 75466"/>
                <a:gd name="connsiteY18" fmla="*/ 45529 h 51584"/>
                <a:gd name="connsiteX19" fmla="*/ 75714 w 75466"/>
                <a:gd name="connsiteY19" fmla="*/ 34028 h 51584"/>
                <a:gd name="connsiteX20" fmla="*/ 73330 w 75466"/>
                <a:gd name="connsiteY20" fmla="*/ 32434 h 51584"/>
                <a:gd name="connsiteX21" fmla="*/ 70607 w 75466"/>
                <a:gd name="connsiteY21" fmla="*/ 34939 h 51584"/>
                <a:gd name="connsiteX22" fmla="*/ 61642 w 75466"/>
                <a:gd name="connsiteY22" fmla="*/ 47807 h 51584"/>
                <a:gd name="connsiteX23" fmla="*/ 57102 w 75466"/>
                <a:gd name="connsiteY23" fmla="*/ 41772 h 51584"/>
                <a:gd name="connsiteX24" fmla="*/ 65046 w 75466"/>
                <a:gd name="connsiteY24" fmla="*/ 8065 h 51584"/>
                <a:gd name="connsiteX25" fmla="*/ 65614 w 75466"/>
                <a:gd name="connsiteY25" fmla="*/ 5332 h 51584"/>
                <a:gd name="connsiteX26" fmla="*/ 61415 w 75466"/>
                <a:gd name="connsiteY26" fmla="*/ 1347 h 51584"/>
                <a:gd name="connsiteX27" fmla="*/ 55173 w 75466"/>
                <a:gd name="connsiteY27" fmla="*/ 8407 h 51584"/>
                <a:gd name="connsiteX28" fmla="*/ 52790 w 75466"/>
                <a:gd name="connsiteY28" fmla="*/ 17858 h 5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466" h="51584">
                  <a:moveTo>
                    <a:pt x="52790" y="17858"/>
                  </a:moveTo>
                  <a:lnTo>
                    <a:pt x="49272" y="32092"/>
                  </a:lnTo>
                  <a:cubicBezTo>
                    <a:pt x="48818" y="33573"/>
                    <a:pt x="48251" y="35964"/>
                    <a:pt x="48137" y="36647"/>
                  </a:cubicBezTo>
                  <a:cubicBezTo>
                    <a:pt x="48024" y="36989"/>
                    <a:pt x="41896" y="47807"/>
                    <a:pt x="32136" y="47807"/>
                  </a:cubicBezTo>
                  <a:cubicBezTo>
                    <a:pt x="27824" y="47807"/>
                    <a:pt x="22831" y="46213"/>
                    <a:pt x="22831" y="38014"/>
                  </a:cubicBezTo>
                  <a:cubicBezTo>
                    <a:pt x="22831" y="32092"/>
                    <a:pt x="25781" y="24349"/>
                    <a:pt x="29072" y="16492"/>
                  </a:cubicBezTo>
                  <a:cubicBezTo>
                    <a:pt x="30207" y="13531"/>
                    <a:pt x="30888" y="12051"/>
                    <a:pt x="30888" y="10115"/>
                  </a:cubicBezTo>
                  <a:cubicBezTo>
                    <a:pt x="30888" y="4535"/>
                    <a:pt x="25554" y="94"/>
                    <a:pt x="18518" y="94"/>
                  </a:cubicBezTo>
                  <a:cubicBezTo>
                    <a:pt x="6602" y="94"/>
                    <a:pt x="247" y="14670"/>
                    <a:pt x="247" y="17744"/>
                  </a:cubicBezTo>
                  <a:cubicBezTo>
                    <a:pt x="247" y="19339"/>
                    <a:pt x="2063" y="19339"/>
                    <a:pt x="2631" y="19339"/>
                  </a:cubicBezTo>
                  <a:cubicBezTo>
                    <a:pt x="4560" y="19339"/>
                    <a:pt x="4673" y="18769"/>
                    <a:pt x="5241" y="17061"/>
                  </a:cubicBezTo>
                  <a:cubicBezTo>
                    <a:pt x="7510" y="9432"/>
                    <a:pt x="12844" y="3966"/>
                    <a:pt x="18064" y="3966"/>
                  </a:cubicBezTo>
                  <a:cubicBezTo>
                    <a:pt x="20220" y="3966"/>
                    <a:pt x="21469" y="5218"/>
                    <a:pt x="21469" y="8293"/>
                  </a:cubicBezTo>
                  <a:cubicBezTo>
                    <a:pt x="21469" y="10570"/>
                    <a:pt x="21015" y="11823"/>
                    <a:pt x="19540" y="15125"/>
                  </a:cubicBezTo>
                  <a:cubicBezTo>
                    <a:pt x="13411" y="30270"/>
                    <a:pt x="13411" y="33345"/>
                    <a:pt x="13411" y="36420"/>
                  </a:cubicBezTo>
                  <a:cubicBezTo>
                    <a:pt x="13411" y="49173"/>
                    <a:pt x="24192" y="51679"/>
                    <a:pt x="31569" y="51679"/>
                  </a:cubicBezTo>
                  <a:cubicBezTo>
                    <a:pt x="37924" y="51679"/>
                    <a:pt x="43711" y="48490"/>
                    <a:pt x="48024" y="43821"/>
                  </a:cubicBezTo>
                  <a:cubicBezTo>
                    <a:pt x="50634" y="51109"/>
                    <a:pt x="59145" y="51679"/>
                    <a:pt x="61188" y="51679"/>
                  </a:cubicBezTo>
                  <a:cubicBezTo>
                    <a:pt x="65160" y="51679"/>
                    <a:pt x="68337" y="49743"/>
                    <a:pt x="71061" y="45529"/>
                  </a:cubicBezTo>
                  <a:cubicBezTo>
                    <a:pt x="74125" y="41088"/>
                    <a:pt x="75714" y="34711"/>
                    <a:pt x="75714" y="34028"/>
                  </a:cubicBezTo>
                  <a:cubicBezTo>
                    <a:pt x="75714" y="32434"/>
                    <a:pt x="73784" y="32434"/>
                    <a:pt x="73330" y="32434"/>
                  </a:cubicBezTo>
                  <a:cubicBezTo>
                    <a:pt x="71288" y="32434"/>
                    <a:pt x="71174" y="33117"/>
                    <a:pt x="70607" y="34939"/>
                  </a:cubicBezTo>
                  <a:cubicBezTo>
                    <a:pt x="68451" y="43707"/>
                    <a:pt x="65500" y="47807"/>
                    <a:pt x="61642" y="47807"/>
                  </a:cubicBezTo>
                  <a:cubicBezTo>
                    <a:pt x="58464" y="47807"/>
                    <a:pt x="57102" y="45302"/>
                    <a:pt x="57102" y="41772"/>
                  </a:cubicBezTo>
                  <a:cubicBezTo>
                    <a:pt x="57102" y="39380"/>
                    <a:pt x="60620" y="25716"/>
                    <a:pt x="65046" y="8065"/>
                  </a:cubicBezTo>
                  <a:cubicBezTo>
                    <a:pt x="65614" y="6129"/>
                    <a:pt x="65614" y="5902"/>
                    <a:pt x="65614" y="5332"/>
                  </a:cubicBezTo>
                  <a:cubicBezTo>
                    <a:pt x="65614" y="2827"/>
                    <a:pt x="63571" y="1347"/>
                    <a:pt x="61415" y="1347"/>
                  </a:cubicBezTo>
                  <a:cubicBezTo>
                    <a:pt x="56875" y="1347"/>
                    <a:pt x="55968" y="5332"/>
                    <a:pt x="55173" y="8407"/>
                  </a:cubicBezTo>
                  <a:lnTo>
                    <a:pt x="52790" y="17858"/>
                  </a:lnTo>
                  <a:close/>
                </a:path>
              </a:pathLst>
            </a:custGeom>
            <a:solidFill>
              <a:srgbClr val="FF0000"/>
            </a:solidFill>
            <a:ln w="22769" cap="flat">
              <a:noFill/>
              <a:prstDash val="solid"/>
              <a:miter/>
            </a:ln>
          </p:spPr>
          <p:txBody>
            <a:bodyPr rtlCol="0" anchor="ctr"/>
            <a:lstStyle/>
            <a:p>
              <a:endParaRPr lang="en-US">
                <a:solidFill>
                  <a:srgbClr val="FF0000"/>
                </a:solidFill>
              </a:endParaRPr>
            </a:p>
          </p:txBody>
        </p:sp>
        <p:sp>
          <p:nvSpPr>
            <p:cNvPr id="51" name="Freeform: Shape 50">
              <a:extLst>
                <a:ext uri="{FF2B5EF4-FFF2-40B4-BE49-F238E27FC236}">
                  <a16:creationId xmlns:a16="http://schemas.microsoft.com/office/drawing/2014/main" id="{C6F78CFC-9646-E75E-38E5-342A44EF951B}"/>
                </a:ext>
              </a:extLst>
            </p:cNvPr>
            <p:cNvSpPr/>
            <p:nvPr>
              <p:custDataLst>
                <p:tags r:id="rId23"/>
              </p:custDataLst>
            </p:nvPr>
          </p:nvSpPr>
          <p:spPr>
            <a:xfrm>
              <a:off x="7885203" y="4963852"/>
              <a:ext cx="137541" cy="204743"/>
            </a:xfrm>
            <a:custGeom>
              <a:avLst/>
              <a:gdLst>
                <a:gd name="connsiteX0" fmla="*/ 103069 w 137541"/>
                <a:gd name="connsiteY0" fmla="*/ 6003 h 204743"/>
                <a:gd name="connsiteX1" fmla="*/ 103750 w 137541"/>
                <a:gd name="connsiteY1" fmla="*/ 2586 h 204743"/>
                <a:gd name="connsiteX2" fmla="*/ 101027 w 137541"/>
                <a:gd name="connsiteY2" fmla="*/ 81 h 204743"/>
                <a:gd name="connsiteX3" fmla="*/ 97622 w 137541"/>
                <a:gd name="connsiteY3" fmla="*/ 4636 h 204743"/>
                <a:gd name="connsiteX4" fmla="*/ 59946 w 137541"/>
                <a:gd name="connsiteY4" fmla="*/ 155176 h 204743"/>
                <a:gd name="connsiteX5" fmla="*/ 34072 w 137541"/>
                <a:gd name="connsiteY5" fmla="*/ 129669 h 204743"/>
                <a:gd name="connsiteX6" fmla="*/ 46328 w 137541"/>
                <a:gd name="connsiteY6" fmla="*/ 87308 h 204743"/>
                <a:gd name="connsiteX7" fmla="*/ 48825 w 137541"/>
                <a:gd name="connsiteY7" fmla="*/ 76148 h 204743"/>
                <a:gd name="connsiteX8" fmla="*/ 30213 w 137541"/>
                <a:gd name="connsiteY8" fmla="*/ 57473 h 204743"/>
                <a:gd name="connsiteX9" fmla="*/ 254 w 137541"/>
                <a:gd name="connsiteY9" fmla="*/ 92546 h 204743"/>
                <a:gd name="connsiteX10" fmla="*/ 2977 w 137541"/>
                <a:gd name="connsiteY10" fmla="*/ 94824 h 204743"/>
                <a:gd name="connsiteX11" fmla="*/ 6609 w 137541"/>
                <a:gd name="connsiteY11" fmla="*/ 90724 h 204743"/>
                <a:gd name="connsiteX12" fmla="*/ 29532 w 137541"/>
                <a:gd name="connsiteY12" fmla="*/ 62484 h 204743"/>
                <a:gd name="connsiteX13" fmla="*/ 35207 w 137541"/>
                <a:gd name="connsiteY13" fmla="*/ 69771 h 204743"/>
                <a:gd name="connsiteX14" fmla="*/ 29986 w 137541"/>
                <a:gd name="connsiteY14" fmla="*/ 89358 h 204743"/>
                <a:gd name="connsiteX15" fmla="*/ 19092 w 137541"/>
                <a:gd name="connsiteY15" fmla="*/ 127847 h 204743"/>
                <a:gd name="connsiteX16" fmla="*/ 58584 w 137541"/>
                <a:gd name="connsiteY16" fmla="*/ 160187 h 204743"/>
                <a:gd name="connsiteX17" fmla="*/ 53591 w 137541"/>
                <a:gd name="connsiteY17" fmla="*/ 180911 h 204743"/>
                <a:gd name="connsiteX18" fmla="*/ 48371 w 137541"/>
                <a:gd name="connsiteY18" fmla="*/ 202547 h 204743"/>
                <a:gd name="connsiteX19" fmla="*/ 51094 w 137541"/>
                <a:gd name="connsiteY19" fmla="*/ 204825 h 204743"/>
                <a:gd name="connsiteX20" fmla="*/ 53137 w 137541"/>
                <a:gd name="connsiteY20" fmla="*/ 203914 h 204743"/>
                <a:gd name="connsiteX21" fmla="*/ 55860 w 137541"/>
                <a:gd name="connsiteY21" fmla="*/ 194576 h 204743"/>
                <a:gd name="connsiteX22" fmla="*/ 64485 w 137541"/>
                <a:gd name="connsiteY22" fmla="*/ 160642 h 204743"/>
                <a:gd name="connsiteX23" fmla="*/ 114191 w 137541"/>
                <a:gd name="connsiteY23" fmla="*/ 136273 h 204743"/>
                <a:gd name="connsiteX24" fmla="*/ 130759 w 137541"/>
                <a:gd name="connsiteY24" fmla="*/ 108944 h 204743"/>
                <a:gd name="connsiteX25" fmla="*/ 137795 w 137541"/>
                <a:gd name="connsiteY25" fmla="*/ 73415 h 204743"/>
                <a:gd name="connsiteX26" fmla="*/ 127809 w 137541"/>
                <a:gd name="connsiteY26" fmla="*/ 57473 h 204743"/>
                <a:gd name="connsiteX27" fmla="*/ 116460 w 137541"/>
                <a:gd name="connsiteY27" fmla="*/ 68405 h 204743"/>
                <a:gd name="connsiteX28" fmla="*/ 119865 w 137541"/>
                <a:gd name="connsiteY28" fmla="*/ 74554 h 204743"/>
                <a:gd name="connsiteX29" fmla="*/ 128036 w 137541"/>
                <a:gd name="connsiteY29" fmla="*/ 93913 h 204743"/>
                <a:gd name="connsiteX30" fmla="*/ 108290 w 137541"/>
                <a:gd name="connsiteY30" fmla="*/ 135362 h 204743"/>
                <a:gd name="connsiteX31" fmla="*/ 65620 w 137541"/>
                <a:gd name="connsiteY31" fmla="*/ 155632 h 204743"/>
                <a:gd name="connsiteX32" fmla="*/ 103069 w 137541"/>
                <a:gd name="connsiteY32" fmla="*/ 6003 h 20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7541" h="204743">
                  <a:moveTo>
                    <a:pt x="103069" y="6003"/>
                  </a:moveTo>
                  <a:cubicBezTo>
                    <a:pt x="103296" y="5092"/>
                    <a:pt x="103750" y="3725"/>
                    <a:pt x="103750" y="2586"/>
                  </a:cubicBezTo>
                  <a:cubicBezTo>
                    <a:pt x="103750" y="309"/>
                    <a:pt x="102162" y="81"/>
                    <a:pt x="101027" y="81"/>
                  </a:cubicBezTo>
                  <a:cubicBezTo>
                    <a:pt x="98757" y="81"/>
                    <a:pt x="98530" y="537"/>
                    <a:pt x="97622" y="4636"/>
                  </a:cubicBezTo>
                  <a:lnTo>
                    <a:pt x="59946" y="155176"/>
                  </a:lnTo>
                  <a:cubicBezTo>
                    <a:pt x="42696" y="153126"/>
                    <a:pt x="34072" y="144700"/>
                    <a:pt x="34072" y="129669"/>
                  </a:cubicBezTo>
                  <a:cubicBezTo>
                    <a:pt x="34072" y="125114"/>
                    <a:pt x="34072" y="119192"/>
                    <a:pt x="46328" y="87308"/>
                  </a:cubicBezTo>
                  <a:cubicBezTo>
                    <a:pt x="47236" y="84575"/>
                    <a:pt x="48825" y="80703"/>
                    <a:pt x="48825" y="76148"/>
                  </a:cubicBezTo>
                  <a:cubicBezTo>
                    <a:pt x="48825" y="65900"/>
                    <a:pt x="41562" y="57473"/>
                    <a:pt x="30213" y="57473"/>
                  </a:cubicBezTo>
                  <a:cubicBezTo>
                    <a:pt x="8652" y="57473"/>
                    <a:pt x="254" y="90496"/>
                    <a:pt x="254" y="92546"/>
                  </a:cubicBezTo>
                  <a:cubicBezTo>
                    <a:pt x="254" y="94824"/>
                    <a:pt x="2523" y="94824"/>
                    <a:pt x="2977" y="94824"/>
                  </a:cubicBezTo>
                  <a:cubicBezTo>
                    <a:pt x="5247" y="94824"/>
                    <a:pt x="5474" y="94368"/>
                    <a:pt x="6609" y="90724"/>
                  </a:cubicBezTo>
                  <a:cubicBezTo>
                    <a:pt x="12737" y="69088"/>
                    <a:pt x="21816" y="62484"/>
                    <a:pt x="29532" y="62484"/>
                  </a:cubicBezTo>
                  <a:cubicBezTo>
                    <a:pt x="31348" y="62484"/>
                    <a:pt x="35207" y="62484"/>
                    <a:pt x="35207" y="69771"/>
                  </a:cubicBezTo>
                  <a:cubicBezTo>
                    <a:pt x="35207" y="75693"/>
                    <a:pt x="32937" y="81386"/>
                    <a:pt x="29986" y="89358"/>
                  </a:cubicBezTo>
                  <a:cubicBezTo>
                    <a:pt x="19092" y="118054"/>
                    <a:pt x="19092" y="123975"/>
                    <a:pt x="19092" y="127847"/>
                  </a:cubicBezTo>
                  <a:cubicBezTo>
                    <a:pt x="19092" y="149483"/>
                    <a:pt x="36795" y="158820"/>
                    <a:pt x="58584" y="160187"/>
                  </a:cubicBezTo>
                  <a:cubicBezTo>
                    <a:pt x="56768" y="168385"/>
                    <a:pt x="56768" y="168841"/>
                    <a:pt x="53591" y="180911"/>
                  </a:cubicBezTo>
                  <a:cubicBezTo>
                    <a:pt x="52910" y="183417"/>
                    <a:pt x="48371" y="201864"/>
                    <a:pt x="48371" y="202547"/>
                  </a:cubicBezTo>
                  <a:cubicBezTo>
                    <a:pt x="48371" y="202775"/>
                    <a:pt x="48371" y="204825"/>
                    <a:pt x="51094" y="204825"/>
                  </a:cubicBezTo>
                  <a:cubicBezTo>
                    <a:pt x="51548" y="204825"/>
                    <a:pt x="52683" y="204825"/>
                    <a:pt x="53137" y="203914"/>
                  </a:cubicBezTo>
                  <a:cubicBezTo>
                    <a:pt x="53818" y="203458"/>
                    <a:pt x="55180" y="197765"/>
                    <a:pt x="55860" y="194576"/>
                  </a:cubicBezTo>
                  <a:lnTo>
                    <a:pt x="64485" y="160642"/>
                  </a:lnTo>
                  <a:cubicBezTo>
                    <a:pt x="72883" y="160642"/>
                    <a:pt x="92856" y="160642"/>
                    <a:pt x="114191" y="136273"/>
                  </a:cubicBezTo>
                  <a:cubicBezTo>
                    <a:pt x="123496" y="125797"/>
                    <a:pt x="128263" y="115776"/>
                    <a:pt x="130759" y="108944"/>
                  </a:cubicBezTo>
                  <a:cubicBezTo>
                    <a:pt x="132802" y="103250"/>
                    <a:pt x="137795" y="83436"/>
                    <a:pt x="137795" y="73415"/>
                  </a:cubicBezTo>
                  <a:cubicBezTo>
                    <a:pt x="137795" y="60662"/>
                    <a:pt x="131667" y="57473"/>
                    <a:pt x="127809" y="57473"/>
                  </a:cubicBezTo>
                  <a:cubicBezTo>
                    <a:pt x="122135" y="57473"/>
                    <a:pt x="116460" y="63395"/>
                    <a:pt x="116460" y="68405"/>
                  </a:cubicBezTo>
                  <a:cubicBezTo>
                    <a:pt x="116460" y="71366"/>
                    <a:pt x="117822" y="72732"/>
                    <a:pt x="119865" y="74554"/>
                  </a:cubicBezTo>
                  <a:cubicBezTo>
                    <a:pt x="122362" y="77059"/>
                    <a:pt x="128036" y="82981"/>
                    <a:pt x="128036" y="93913"/>
                  </a:cubicBezTo>
                  <a:cubicBezTo>
                    <a:pt x="128036" y="108488"/>
                    <a:pt x="116233" y="127163"/>
                    <a:pt x="108290" y="135362"/>
                  </a:cubicBezTo>
                  <a:cubicBezTo>
                    <a:pt x="88317" y="155632"/>
                    <a:pt x="73791" y="155632"/>
                    <a:pt x="65620" y="155632"/>
                  </a:cubicBezTo>
                  <a:lnTo>
                    <a:pt x="103069" y="6003"/>
                  </a:lnTo>
                  <a:close/>
                </a:path>
              </a:pathLst>
            </a:custGeom>
            <a:solidFill>
              <a:srgbClr val="000000"/>
            </a:solidFill>
            <a:ln w="2276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B39D231-5E1D-6506-7EAE-2AE97519C7A5}"/>
                </a:ext>
              </a:extLst>
            </p:cNvPr>
            <p:cNvSpPr/>
            <p:nvPr>
              <p:custDataLst>
                <p:tags r:id="rId24"/>
              </p:custDataLst>
            </p:nvPr>
          </p:nvSpPr>
          <p:spPr>
            <a:xfrm>
              <a:off x="8106933" y="4928323"/>
              <a:ext cx="59238" cy="273067"/>
            </a:xfrm>
            <a:custGeom>
              <a:avLst/>
              <a:gdLst>
                <a:gd name="connsiteX0" fmla="*/ 59500 w 59238"/>
                <a:gd name="connsiteY0" fmla="*/ 270863 h 273067"/>
                <a:gd name="connsiteX1" fmla="*/ 58593 w 59238"/>
                <a:gd name="connsiteY1" fmla="*/ 268813 h 273067"/>
                <a:gd name="connsiteX2" fmla="*/ 23186 w 59238"/>
                <a:gd name="connsiteY2" fmla="*/ 202084 h 273067"/>
                <a:gd name="connsiteX3" fmla="*/ 15923 w 59238"/>
                <a:gd name="connsiteY3" fmla="*/ 136721 h 273067"/>
                <a:gd name="connsiteX4" fmla="*/ 57458 w 59238"/>
                <a:gd name="connsiteY4" fmla="*/ 5311 h 273067"/>
                <a:gd name="connsiteX5" fmla="*/ 59500 w 59238"/>
                <a:gd name="connsiteY5" fmla="*/ 2351 h 273067"/>
                <a:gd name="connsiteX6" fmla="*/ 56777 w 59238"/>
                <a:gd name="connsiteY6" fmla="*/ 73 h 273067"/>
                <a:gd name="connsiteX7" fmla="*/ 38166 w 59238"/>
                <a:gd name="connsiteY7" fmla="*/ 17154 h 273067"/>
                <a:gd name="connsiteX8" fmla="*/ 262 w 59238"/>
                <a:gd name="connsiteY8" fmla="*/ 136493 h 273067"/>
                <a:gd name="connsiteX9" fmla="*/ 35669 w 59238"/>
                <a:gd name="connsiteY9" fmla="*/ 253099 h 273067"/>
                <a:gd name="connsiteX10" fmla="*/ 56777 w 59238"/>
                <a:gd name="connsiteY10" fmla="*/ 273141 h 273067"/>
                <a:gd name="connsiteX11" fmla="*/ 59500 w 59238"/>
                <a:gd name="connsiteY11" fmla="*/ 270863 h 27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38" h="273067">
                  <a:moveTo>
                    <a:pt x="59500" y="270863"/>
                  </a:moveTo>
                  <a:cubicBezTo>
                    <a:pt x="59500" y="269952"/>
                    <a:pt x="59047" y="269497"/>
                    <a:pt x="58593" y="268813"/>
                  </a:cubicBezTo>
                  <a:cubicBezTo>
                    <a:pt x="48152" y="257654"/>
                    <a:pt x="32718" y="239206"/>
                    <a:pt x="23186" y="202084"/>
                  </a:cubicBezTo>
                  <a:cubicBezTo>
                    <a:pt x="17966" y="181359"/>
                    <a:pt x="15923" y="157901"/>
                    <a:pt x="15923" y="136721"/>
                  </a:cubicBezTo>
                  <a:cubicBezTo>
                    <a:pt x="15923" y="76824"/>
                    <a:pt x="30222" y="34918"/>
                    <a:pt x="57458" y="5311"/>
                  </a:cubicBezTo>
                  <a:cubicBezTo>
                    <a:pt x="59500" y="3262"/>
                    <a:pt x="59500" y="2806"/>
                    <a:pt x="59500" y="2351"/>
                  </a:cubicBezTo>
                  <a:cubicBezTo>
                    <a:pt x="59500" y="73"/>
                    <a:pt x="57685" y="73"/>
                    <a:pt x="56777" y="73"/>
                  </a:cubicBezTo>
                  <a:cubicBezTo>
                    <a:pt x="53372" y="73"/>
                    <a:pt x="41116" y="13738"/>
                    <a:pt x="38166" y="17154"/>
                  </a:cubicBezTo>
                  <a:cubicBezTo>
                    <a:pt x="15015" y="44711"/>
                    <a:pt x="262" y="85706"/>
                    <a:pt x="262" y="136493"/>
                  </a:cubicBezTo>
                  <a:cubicBezTo>
                    <a:pt x="262" y="168833"/>
                    <a:pt x="5936" y="214610"/>
                    <a:pt x="35669" y="253099"/>
                  </a:cubicBezTo>
                  <a:cubicBezTo>
                    <a:pt x="37939" y="255832"/>
                    <a:pt x="52691" y="273141"/>
                    <a:pt x="56777" y="273141"/>
                  </a:cubicBezTo>
                  <a:cubicBezTo>
                    <a:pt x="57685" y="273141"/>
                    <a:pt x="59500" y="273141"/>
                    <a:pt x="59500" y="270863"/>
                  </a:cubicBezTo>
                  <a:close/>
                </a:path>
              </a:pathLst>
            </a:custGeom>
            <a:solidFill>
              <a:srgbClr val="000000"/>
            </a:solidFill>
            <a:ln w="2276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E57B1CF-09F2-693C-31CA-5C6E67514293}"/>
                </a:ext>
              </a:extLst>
            </p:cNvPr>
            <p:cNvSpPr/>
            <p:nvPr>
              <p:custDataLst>
                <p:tags r:id="rId25"/>
              </p:custDataLst>
            </p:nvPr>
          </p:nvSpPr>
          <p:spPr>
            <a:xfrm>
              <a:off x="8186675" y="4963852"/>
              <a:ext cx="129370" cy="158055"/>
            </a:xfrm>
            <a:custGeom>
              <a:avLst/>
              <a:gdLst>
                <a:gd name="connsiteX0" fmla="*/ 15928 w 129370"/>
                <a:gd name="connsiteY0" fmla="*/ 147433 h 158055"/>
                <a:gd name="connsiteX1" fmla="*/ 267 w 129370"/>
                <a:gd name="connsiteY1" fmla="*/ 147433 h 158055"/>
                <a:gd name="connsiteX2" fmla="*/ 267 w 129370"/>
                <a:gd name="connsiteY2" fmla="*/ 158137 h 158055"/>
                <a:gd name="connsiteX3" fmla="*/ 28865 w 129370"/>
                <a:gd name="connsiteY3" fmla="*/ 157454 h 158055"/>
                <a:gd name="connsiteX4" fmla="*/ 57462 w 129370"/>
                <a:gd name="connsiteY4" fmla="*/ 158137 h 158055"/>
                <a:gd name="connsiteX5" fmla="*/ 57462 w 129370"/>
                <a:gd name="connsiteY5" fmla="*/ 147433 h 158055"/>
                <a:gd name="connsiteX6" fmla="*/ 41802 w 129370"/>
                <a:gd name="connsiteY6" fmla="*/ 147433 h 158055"/>
                <a:gd name="connsiteX7" fmla="*/ 41802 w 129370"/>
                <a:gd name="connsiteY7" fmla="*/ 99834 h 158055"/>
                <a:gd name="connsiteX8" fmla="*/ 75620 w 129370"/>
                <a:gd name="connsiteY8" fmla="*/ 63850 h 158055"/>
                <a:gd name="connsiteX9" fmla="*/ 88103 w 129370"/>
                <a:gd name="connsiteY9" fmla="*/ 85941 h 158055"/>
                <a:gd name="connsiteX10" fmla="*/ 88103 w 129370"/>
                <a:gd name="connsiteY10" fmla="*/ 147433 h 158055"/>
                <a:gd name="connsiteX11" fmla="*/ 72442 w 129370"/>
                <a:gd name="connsiteY11" fmla="*/ 147433 h 158055"/>
                <a:gd name="connsiteX12" fmla="*/ 72442 w 129370"/>
                <a:gd name="connsiteY12" fmla="*/ 158137 h 158055"/>
                <a:gd name="connsiteX13" fmla="*/ 101040 w 129370"/>
                <a:gd name="connsiteY13" fmla="*/ 157454 h 158055"/>
                <a:gd name="connsiteX14" fmla="*/ 129638 w 129370"/>
                <a:gd name="connsiteY14" fmla="*/ 158137 h 158055"/>
                <a:gd name="connsiteX15" fmla="*/ 129638 w 129370"/>
                <a:gd name="connsiteY15" fmla="*/ 147433 h 158055"/>
                <a:gd name="connsiteX16" fmla="*/ 113977 w 129370"/>
                <a:gd name="connsiteY16" fmla="*/ 147433 h 158055"/>
                <a:gd name="connsiteX17" fmla="*/ 113977 w 129370"/>
                <a:gd name="connsiteY17" fmla="*/ 88447 h 158055"/>
                <a:gd name="connsiteX18" fmla="*/ 79024 w 129370"/>
                <a:gd name="connsiteY18" fmla="*/ 55651 h 158055"/>
                <a:gd name="connsiteX19" fmla="*/ 40440 w 129370"/>
                <a:gd name="connsiteY19" fmla="*/ 77970 h 158055"/>
                <a:gd name="connsiteX20" fmla="*/ 40440 w 129370"/>
                <a:gd name="connsiteY20" fmla="*/ 81 h 158055"/>
                <a:gd name="connsiteX21" fmla="*/ 267 w 129370"/>
                <a:gd name="connsiteY21" fmla="*/ 1903 h 158055"/>
                <a:gd name="connsiteX22" fmla="*/ 267 w 129370"/>
                <a:gd name="connsiteY22" fmla="*/ 12607 h 158055"/>
                <a:gd name="connsiteX23" fmla="*/ 15928 w 129370"/>
                <a:gd name="connsiteY23" fmla="*/ 21489 h 158055"/>
                <a:gd name="connsiteX24" fmla="*/ 15928 w 129370"/>
                <a:gd name="connsiteY24" fmla="*/ 147433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370" h="158055">
                  <a:moveTo>
                    <a:pt x="15928" y="147433"/>
                  </a:moveTo>
                  <a:lnTo>
                    <a:pt x="267" y="147433"/>
                  </a:lnTo>
                  <a:lnTo>
                    <a:pt x="267" y="158137"/>
                  </a:lnTo>
                  <a:cubicBezTo>
                    <a:pt x="6622" y="157909"/>
                    <a:pt x="20240" y="157454"/>
                    <a:pt x="28865" y="157454"/>
                  </a:cubicBezTo>
                  <a:cubicBezTo>
                    <a:pt x="37716" y="157454"/>
                    <a:pt x="51107" y="157909"/>
                    <a:pt x="57462" y="158137"/>
                  </a:cubicBezTo>
                  <a:lnTo>
                    <a:pt x="57462" y="147433"/>
                  </a:lnTo>
                  <a:lnTo>
                    <a:pt x="41802" y="147433"/>
                  </a:lnTo>
                  <a:lnTo>
                    <a:pt x="41802" y="99834"/>
                  </a:lnTo>
                  <a:cubicBezTo>
                    <a:pt x="41802" y="75010"/>
                    <a:pt x="61321" y="63850"/>
                    <a:pt x="75620" y="63850"/>
                  </a:cubicBezTo>
                  <a:cubicBezTo>
                    <a:pt x="83336" y="63850"/>
                    <a:pt x="88103" y="68633"/>
                    <a:pt x="88103" y="85941"/>
                  </a:cubicBezTo>
                  <a:lnTo>
                    <a:pt x="88103" y="147433"/>
                  </a:lnTo>
                  <a:lnTo>
                    <a:pt x="72442" y="147433"/>
                  </a:lnTo>
                  <a:lnTo>
                    <a:pt x="72442" y="158137"/>
                  </a:lnTo>
                  <a:cubicBezTo>
                    <a:pt x="78797" y="157909"/>
                    <a:pt x="92415" y="157454"/>
                    <a:pt x="101040" y="157454"/>
                  </a:cubicBezTo>
                  <a:cubicBezTo>
                    <a:pt x="109891" y="157454"/>
                    <a:pt x="123282" y="157909"/>
                    <a:pt x="129638" y="158137"/>
                  </a:cubicBezTo>
                  <a:lnTo>
                    <a:pt x="129638" y="147433"/>
                  </a:lnTo>
                  <a:lnTo>
                    <a:pt x="113977" y="147433"/>
                  </a:lnTo>
                  <a:lnTo>
                    <a:pt x="113977" y="88447"/>
                  </a:lnTo>
                  <a:cubicBezTo>
                    <a:pt x="113977" y="64533"/>
                    <a:pt x="101721" y="55651"/>
                    <a:pt x="79024" y="55651"/>
                  </a:cubicBezTo>
                  <a:cubicBezTo>
                    <a:pt x="57235" y="55651"/>
                    <a:pt x="45660" y="68860"/>
                    <a:pt x="40440" y="77970"/>
                  </a:cubicBezTo>
                  <a:lnTo>
                    <a:pt x="40440" y="81"/>
                  </a:lnTo>
                  <a:lnTo>
                    <a:pt x="267" y="1903"/>
                  </a:lnTo>
                  <a:lnTo>
                    <a:pt x="267" y="12607"/>
                  </a:lnTo>
                  <a:cubicBezTo>
                    <a:pt x="14339" y="12607"/>
                    <a:pt x="15928" y="12607"/>
                    <a:pt x="15928" y="21489"/>
                  </a:cubicBezTo>
                  <a:lnTo>
                    <a:pt x="15928" y="147433"/>
                  </a:lnTo>
                  <a:close/>
                </a:path>
              </a:pathLst>
            </a:custGeom>
            <a:solidFill>
              <a:srgbClr val="000000"/>
            </a:solidFill>
            <a:ln w="2276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0068C6D-E967-A346-1CEB-B2784CE80AE5}"/>
                </a:ext>
              </a:extLst>
            </p:cNvPr>
            <p:cNvSpPr/>
            <p:nvPr>
              <p:custDataLst>
                <p:tags r:id="rId26"/>
              </p:custDataLst>
            </p:nvPr>
          </p:nvSpPr>
          <p:spPr>
            <a:xfrm>
              <a:off x="8331317" y="4917235"/>
              <a:ext cx="35588" cy="112233"/>
            </a:xfrm>
            <a:custGeom>
              <a:avLst/>
              <a:gdLst>
                <a:gd name="connsiteX0" fmla="*/ 35226 w 35588"/>
                <a:gd name="connsiteY0" fmla="*/ 4860 h 112233"/>
                <a:gd name="connsiteX1" fmla="*/ 35862 w 35588"/>
                <a:gd name="connsiteY1" fmla="*/ 2309 h 112233"/>
                <a:gd name="connsiteX2" fmla="*/ 33319 w 35588"/>
                <a:gd name="connsiteY2" fmla="*/ 77 h 112233"/>
                <a:gd name="connsiteX3" fmla="*/ 12983 w 35588"/>
                <a:gd name="connsiteY3" fmla="*/ 1671 h 112233"/>
                <a:gd name="connsiteX4" fmla="*/ 9647 w 35588"/>
                <a:gd name="connsiteY4" fmla="*/ 5338 h 112233"/>
                <a:gd name="connsiteX5" fmla="*/ 13619 w 35588"/>
                <a:gd name="connsiteY5" fmla="*/ 7570 h 112233"/>
                <a:gd name="connsiteX6" fmla="*/ 21245 w 35588"/>
                <a:gd name="connsiteY6" fmla="*/ 9961 h 112233"/>
                <a:gd name="connsiteX7" fmla="*/ 20609 w 35588"/>
                <a:gd name="connsiteY7" fmla="*/ 13469 h 112233"/>
                <a:gd name="connsiteX8" fmla="*/ 909 w 35588"/>
                <a:gd name="connsiteY8" fmla="*/ 92223 h 112233"/>
                <a:gd name="connsiteX9" fmla="*/ 273 w 35588"/>
                <a:gd name="connsiteY9" fmla="*/ 97165 h 112233"/>
                <a:gd name="connsiteX10" fmla="*/ 16955 w 35588"/>
                <a:gd name="connsiteY10" fmla="*/ 112310 h 112233"/>
                <a:gd name="connsiteX11" fmla="*/ 29665 w 35588"/>
                <a:gd name="connsiteY11" fmla="*/ 103861 h 112233"/>
                <a:gd name="connsiteX12" fmla="*/ 35226 w 35588"/>
                <a:gd name="connsiteY12" fmla="*/ 87919 h 112233"/>
                <a:gd name="connsiteX13" fmla="*/ 32684 w 35588"/>
                <a:gd name="connsiteY13" fmla="*/ 85846 h 112233"/>
                <a:gd name="connsiteX14" fmla="*/ 29506 w 35588"/>
                <a:gd name="connsiteY14" fmla="*/ 89672 h 112233"/>
                <a:gd name="connsiteX15" fmla="*/ 17591 w 35588"/>
                <a:gd name="connsiteY15" fmla="*/ 107846 h 112233"/>
                <a:gd name="connsiteX16" fmla="*/ 12189 w 35588"/>
                <a:gd name="connsiteY16" fmla="*/ 100035 h 112233"/>
                <a:gd name="connsiteX17" fmla="*/ 13142 w 35588"/>
                <a:gd name="connsiteY17" fmla="*/ 93498 h 112233"/>
                <a:gd name="connsiteX18" fmla="*/ 35226 w 35588"/>
                <a:gd name="connsiteY18" fmla="*/ 486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88" h="112233">
                  <a:moveTo>
                    <a:pt x="35226" y="4860"/>
                  </a:moveTo>
                  <a:cubicBezTo>
                    <a:pt x="35385" y="4541"/>
                    <a:pt x="35862" y="2468"/>
                    <a:pt x="35862" y="2309"/>
                  </a:cubicBezTo>
                  <a:cubicBezTo>
                    <a:pt x="35862" y="1512"/>
                    <a:pt x="35226" y="77"/>
                    <a:pt x="33319" y="77"/>
                  </a:cubicBezTo>
                  <a:cubicBezTo>
                    <a:pt x="30142" y="77"/>
                    <a:pt x="16955" y="1352"/>
                    <a:pt x="12983" y="1671"/>
                  </a:cubicBezTo>
                  <a:cubicBezTo>
                    <a:pt x="11871" y="1831"/>
                    <a:pt x="9647" y="1990"/>
                    <a:pt x="9647" y="5338"/>
                  </a:cubicBezTo>
                  <a:cubicBezTo>
                    <a:pt x="9647" y="7570"/>
                    <a:pt x="11871" y="7570"/>
                    <a:pt x="13619" y="7570"/>
                  </a:cubicBezTo>
                  <a:cubicBezTo>
                    <a:pt x="21245" y="7570"/>
                    <a:pt x="21245" y="8686"/>
                    <a:pt x="21245" y="9961"/>
                  </a:cubicBezTo>
                  <a:cubicBezTo>
                    <a:pt x="21245" y="11077"/>
                    <a:pt x="20927" y="12034"/>
                    <a:pt x="20609" y="13469"/>
                  </a:cubicBezTo>
                  <a:lnTo>
                    <a:pt x="909" y="92223"/>
                  </a:lnTo>
                  <a:cubicBezTo>
                    <a:pt x="432" y="93817"/>
                    <a:pt x="273" y="95571"/>
                    <a:pt x="273" y="97165"/>
                  </a:cubicBezTo>
                  <a:cubicBezTo>
                    <a:pt x="273" y="107368"/>
                    <a:pt x="9329" y="112310"/>
                    <a:pt x="16955" y="112310"/>
                  </a:cubicBezTo>
                  <a:cubicBezTo>
                    <a:pt x="20768" y="112310"/>
                    <a:pt x="25535" y="111035"/>
                    <a:pt x="29665" y="103861"/>
                  </a:cubicBezTo>
                  <a:cubicBezTo>
                    <a:pt x="33002" y="97962"/>
                    <a:pt x="35226" y="88556"/>
                    <a:pt x="35226" y="87919"/>
                  </a:cubicBezTo>
                  <a:cubicBezTo>
                    <a:pt x="35226" y="85846"/>
                    <a:pt x="33161" y="85846"/>
                    <a:pt x="32684" y="85846"/>
                  </a:cubicBezTo>
                  <a:cubicBezTo>
                    <a:pt x="30460" y="85846"/>
                    <a:pt x="30142" y="86803"/>
                    <a:pt x="29506" y="89672"/>
                  </a:cubicBezTo>
                  <a:cubicBezTo>
                    <a:pt x="27441" y="97643"/>
                    <a:pt x="24422" y="107846"/>
                    <a:pt x="17591" y="107846"/>
                  </a:cubicBezTo>
                  <a:cubicBezTo>
                    <a:pt x="13301" y="107846"/>
                    <a:pt x="12189" y="103861"/>
                    <a:pt x="12189" y="100035"/>
                  </a:cubicBezTo>
                  <a:cubicBezTo>
                    <a:pt x="12189" y="98281"/>
                    <a:pt x="12666" y="95252"/>
                    <a:pt x="13142" y="93498"/>
                  </a:cubicBezTo>
                  <a:lnTo>
                    <a:pt x="35226" y="4860"/>
                  </a:lnTo>
                  <a:close/>
                </a:path>
              </a:pathLst>
            </a:custGeom>
            <a:solidFill>
              <a:srgbClr val="000000"/>
            </a:solidFill>
            <a:ln w="2276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CD1AA24-31B1-6E88-2C6F-A51D68210062}"/>
                </a:ext>
              </a:extLst>
            </p:cNvPr>
            <p:cNvSpPr/>
            <p:nvPr>
              <p:custDataLst>
                <p:tags r:id="rId27"/>
              </p:custDataLst>
            </p:nvPr>
          </p:nvSpPr>
          <p:spPr>
            <a:xfrm>
              <a:off x="8328934" y="5107906"/>
              <a:ext cx="92307" cy="71899"/>
            </a:xfrm>
            <a:custGeom>
              <a:avLst/>
              <a:gdLst>
                <a:gd name="connsiteX0" fmla="*/ 60011 w 92307"/>
                <a:gd name="connsiteY0" fmla="*/ 44562 h 71899"/>
                <a:gd name="connsiteX1" fmla="*/ 57469 w 92307"/>
                <a:gd name="connsiteY1" fmla="*/ 53968 h 71899"/>
                <a:gd name="connsiteX2" fmla="*/ 38245 w 92307"/>
                <a:gd name="connsiteY2" fmla="*/ 67519 h 71899"/>
                <a:gd name="connsiteX3" fmla="*/ 27282 w 92307"/>
                <a:gd name="connsiteY3" fmla="*/ 54287 h 71899"/>
                <a:gd name="connsiteX4" fmla="*/ 36179 w 92307"/>
                <a:gd name="connsiteY4" fmla="*/ 21924 h 71899"/>
                <a:gd name="connsiteX5" fmla="*/ 38404 w 92307"/>
                <a:gd name="connsiteY5" fmla="*/ 13794 h 71899"/>
                <a:gd name="connsiteX6" fmla="*/ 23310 w 92307"/>
                <a:gd name="connsiteY6" fmla="*/ 84 h 71899"/>
                <a:gd name="connsiteX7" fmla="*/ 273 w 92307"/>
                <a:gd name="connsiteY7" fmla="*/ 24475 h 71899"/>
                <a:gd name="connsiteX8" fmla="*/ 2974 w 92307"/>
                <a:gd name="connsiteY8" fmla="*/ 26548 h 71899"/>
                <a:gd name="connsiteX9" fmla="*/ 5834 w 92307"/>
                <a:gd name="connsiteY9" fmla="*/ 23997 h 71899"/>
                <a:gd name="connsiteX10" fmla="*/ 22834 w 92307"/>
                <a:gd name="connsiteY10" fmla="*/ 4547 h 71899"/>
                <a:gd name="connsiteX11" fmla="*/ 26806 w 92307"/>
                <a:gd name="connsiteY11" fmla="*/ 10127 h 71899"/>
                <a:gd name="connsiteX12" fmla="*/ 23946 w 92307"/>
                <a:gd name="connsiteY12" fmla="*/ 20809 h 71899"/>
                <a:gd name="connsiteX13" fmla="*/ 15366 w 92307"/>
                <a:gd name="connsiteY13" fmla="*/ 51736 h 71899"/>
                <a:gd name="connsiteX14" fmla="*/ 21245 w 92307"/>
                <a:gd name="connsiteY14" fmla="*/ 66882 h 71899"/>
                <a:gd name="connsiteX15" fmla="*/ 37609 w 92307"/>
                <a:gd name="connsiteY15" fmla="*/ 71983 h 71899"/>
                <a:gd name="connsiteX16" fmla="*/ 58263 w 92307"/>
                <a:gd name="connsiteY16" fmla="*/ 61461 h 71899"/>
                <a:gd name="connsiteX17" fmla="*/ 74310 w 92307"/>
                <a:gd name="connsiteY17" fmla="*/ 71983 h 71899"/>
                <a:gd name="connsiteX18" fmla="*/ 86861 w 92307"/>
                <a:gd name="connsiteY18" fmla="*/ 63534 h 71899"/>
                <a:gd name="connsiteX19" fmla="*/ 92580 w 92307"/>
                <a:gd name="connsiteY19" fmla="*/ 47591 h 71899"/>
                <a:gd name="connsiteX20" fmla="*/ 89879 w 92307"/>
                <a:gd name="connsiteY20" fmla="*/ 45519 h 71899"/>
                <a:gd name="connsiteX21" fmla="*/ 86384 w 92307"/>
                <a:gd name="connsiteY21" fmla="*/ 50461 h 71899"/>
                <a:gd name="connsiteX22" fmla="*/ 74786 w 92307"/>
                <a:gd name="connsiteY22" fmla="*/ 67519 h 71899"/>
                <a:gd name="connsiteX23" fmla="*/ 69543 w 92307"/>
                <a:gd name="connsiteY23" fmla="*/ 59708 h 71899"/>
                <a:gd name="connsiteX24" fmla="*/ 71926 w 92307"/>
                <a:gd name="connsiteY24" fmla="*/ 47113 h 71899"/>
                <a:gd name="connsiteX25" fmla="*/ 75422 w 92307"/>
                <a:gd name="connsiteY25" fmla="*/ 32765 h 71899"/>
                <a:gd name="connsiteX26" fmla="*/ 79076 w 92307"/>
                <a:gd name="connsiteY26" fmla="*/ 18577 h 71899"/>
                <a:gd name="connsiteX27" fmla="*/ 81777 w 92307"/>
                <a:gd name="connsiteY27" fmla="*/ 6779 h 71899"/>
                <a:gd name="connsiteX28" fmla="*/ 76534 w 92307"/>
                <a:gd name="connsiteY28" fmla="*/ 1678 h 71899"/>
                <a:gd name="connsiteX29" fmla="*/ 68272 w 92307"/>
                <a:gd name="connsiteY29" fmla="*/ 11403 h 71899"/>
                <a:gd name="connsiteX30" fmla="*/ 60011 w 92307"/>
                <a:gd name="connsiteY30" fmla="*/ 44562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307" h="71899">
                  <a:moveTo>
                    <a:pt x="60011" y="44562"/>
                  </a:moveTo>
                  <a:cubicBezTo>
                    <a:pt x="59216" y="47751"/>
                    <a:pt x="57786" y="53809"/>
                    <a:pt x="57469" y="53968"/>
                  </a:cubicBezTo>
                  <a:cubicBezTo>
                    <a:pt x="54450" y="58910"/>
                    <a:pt x="48095" y="67519"/>
                    <a:pt x="38245" y="67519"/>
                  </a:cubicBezTo>
                  <a:cubicBezTo>
                    <a:pt x="27282" y="67519"/>
                    <a:pt x="27282" y="57157"/>
                    <a:pt x="27282" y="54287"/>
                  </a:cubicBezTo>
                  <a:cubicBezTo>
                    <a:pt x="27282" y="44881"/>
                    <a:pt x="31731" y="33562"/>
                    <a:pt x="36179" y="21924"/>
                  </a:cubicBezTo>
                  <a:cubicBezTo>
                    <a:pt x="37450" y="18736"/>
                    <a:pt x="38404" y="16345"/>
                    <a:pt x="38404" y="13794"/>
                  </a:cubicBezTo>
                  <a:cubicBezTo>
                    <a:pt x="38404" y="5504"/>
                    <a:pt x="31413" y="84"/>
                    <a:pt x="23310" y="84"/>
                  </a:cubicBezTo>
                  <a:cubicBezTo>
                    <a:pt x="7423" y="84"/>
                    <a:pt x="273" y="21924"/>
                    <a:pt x="273" y="24475"/>
                  </a:cubicBezTo>
                  <a:cubicBezTo>
                    <a:pt x="273" y="26548"/>
                    <a:pt x="2498" y="26548"/>
                    <a:pt x="2974" y="26548"/>
                  </a:cubicBezTo>
                  <a:cubicBezTo>
                    <a:pt x="5198" y="26548"/>
                    <a:pt x="5357" y="25751"/>
                    <a:pt x="5834" y="23997"/>
                  </a:cubicBezTo>
                  <a:cubicBezTo>
                    <a:pt x="9647" y="10924"/>
                    <a:pt x="16637" y="4547"/>
                    <a:pt x="22834" y="4547"/>
                  </a:cubicBezTo>
                  <a:cubicBezTo>
                    <a:pt x="25535" y="4547"/>
                    <a:pt x="26806" y="6301"/>
                    <a:pt x="26806" y="10127"/>
                  </a:cubicBezTo>
                  <a:cubicBezTo>
                    <a:pt x="26806" y="13794"/>
                    <a:pt x="25535" y="17142"/>
                    <a:pt x="23946" y="20809"/>
                  </a:cubicBezTo>
                  <a:cubicBezTo>
                    <a:pt x="15366" y="42809"/>
                    <a:pt x="15366" y="47432"/>
                    <a:pt x="15366" y="51736"/>
                  </a:cubicBezTo>
                  <a:cubicBezTo>
                    <a:pt x="15366" y="54447"/>
                    <a:pt x="15366" y="61780"/>
                    <a:pt x="21245" y="66882"/>
                  </a:cubicBezTo>
                  <a:cubicBezTo>
                    <a:pt x="25852" y="70708"/>
                    <a:pt x="32048" y="71983"/>
                    <a:pt x="37609" y="71983"/>
                  </a:cubicBezTo>
                  <a:cubicBezTo>
                    <a:pt x="47618" y="71983"/>
                    <a:pt x="53020" y="66563"/>
                    <a:pt x="58263" y="61461"/>
                  </a:cubicBezTo>
                  <a:cubicBezTo>
                    <a:pt x="61758" y="71664"/>
                    <a:pt x="72403" y="71983"/>
                    <a:pt x="74310" y="71983"/>
                  </a:cubicBezTo>
                  <a:cubicBezTo>
                    <a:pt x="79711" y="71983"/>
                    <a:pt x="83842" y="68795"/>
                    <a:pt x="86861" y="63534"/>
                  </a:cubicBezTo>
                  <a:cubicBezTo>
                    <a:pt x="90356" y="57316"/>
                    <a:pt x="92580" y="48070"/>
                    <a:pt x="92580" y="47591"/>
                  </a:cubicBezTo>
                  <a:cubicBezTo>
                    <a:pt x="92580" y="45519"/>
                    <a:pt x="90356" y="45519"/>
                    <a:pt x="89879" y="45519"/>
                  </a:cubicBezTo>
                  <a:cubicBezTo>
                    <a:pt x="87655" y="45519"/>
                    <a:pt x="87496" y="46157"/>
                    <a:pt x="86384" y="50461"/>
                  </a:cubicBezTo>
                  <a:cubicBezTo>
                    <a:pt x="84478" y="57954"/>
                    <a:pt x="81459" y="67519"/>
                    <a:pt x="74786" y="67519"/>
                  </a:cubicBezTo>
                  <a:cubicBezTo>
                    <a:pt x="70655" y="67519"/>
                    <a:pt x="69543" y="63853"/>
                    <a:pt x="69543" y="59708"/>
                  </a:cubicBezTo>
                  <a:cubicBezTo>
                    <a:pt x="69543" y="56997"/>
                    <a:pt x="70814" y="51258"/>
                    <a:pt x="71926" y="47113"/>
                  </a:cubicBezTo>
                  <a:cubicBezTo>
                    <a:pt x="73039" y="42809"/>
                    <a:pt x="74627" y="36273"/>
                    <a:pt x="75422" y="32765"/>
                  </a:cubicBezTo>
                  <a:lnTo>
                    <a:pt x="79076" y="18577"/>
                  </a:lnTo>
                  <a:cubicBezTo>
                    <a:pt x="80029" y="14591"/>
                    <a:pt x="81777" y="7577"/>
                    <a:pt x="81777" y="6779"/>
                  </a:cubicBezTo>
                  <a:cubicBezTo>
                    <a:pt x="81777" y="3591"/>
                    <a:pt x="79235" y="1678"/>
                    <a:pt x="76534" y="1678"/>
                  </a:cubicBezTo>
                  <a:cubicBezTo>
                    <a:pt x="70655" y="1678"/>
                    <a:pt x="69543" y="6301"/>
                    <a:pt x="68272" y="11403"/>
                  </a:cubicBezTo>
                  <a:lnTo>
                    <a:pt x="60011" y="44562"/>
                  </a:lnTo>
                  <a:close/>
                </a:path>
              </a:pathLst>
            </a:custGeom>
            <a:solidFill>
              <a:srgbClr val="000000"/>
            </a:solidFill>
            <a:ln w="2276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FF627DC4-A61C-0FD4-C659-86F73A178117}"/>
                </a:ext>
              </a:extLst>
            </p:cNvPr>
            <p:cNvSpPr/>
            <p:nvPr>
              <p:custDataLst>
                <p:tags r:id="rId28"/>
              </p:custDataLst>
            </p:nvPr>
          </p:nvSpPr>
          <p:spPr>
            <a:xfrm>
              <a:off x="8459645" y="5097767"/>
              <a:ext cx="26555" cy="68096"/>
            </a:xfrm>
            <a:custGeom>
              <a:avLst/>
              <a:gdLst>
                <a:gd name="connsiteX0" fmla="*/ 26833 w 26555"/>
                <a:gd name="connsiteY0" fmla="*/ 23995 h 68096"/>
                <a:gd name="connsiteX1" fmla="*/ 12308 w 26555"/>
                <a:gd name="connsiteY1" fmla="*/ 81 h 68096"/>
                <a:gd name="connsiteX2" fmla="*/ 278 w 26555"/>
                <a:gd name="connsiteY2" fmla="*/ 12152 h 68096"/>
                <a:gd name="connsiteX3" fmla="*/ 12308 w 26555"/>
                <a:gd name="connsiteY3" fmla="*/ 24222 h 68096"/>
                <a:gd name="connsiteX4" fmla="*/ 20251 w 26555"/>
                <a:gd name="connsiteY4" fmla="*/ 21262 h 68096"/>
                <a:gd name="connsiteX5" fmla="*/ 21386 w 26555"/>
                <a:gd name="connsiteY5" fmla="*/ 20578 h 68096"/>
                <a:gd name="connsiteX6" fmla="*/ 21840 w 26555"/>
                <a:gd name="connsiteY6" fmla="*/ 23995 h 68096"/>
                <a:gd name="connsiteX7" fmla="*/ 6407 w 26555"/>
                <a:gd name="connsiteY7" fmla="*/ 62028 h 68096"/>
                <a:gd name="connsiteX8" fmla="*/ 3910 w 26555"/>
                <a:gd name="connsiteY8" fmla="*/ 65672 h 68096"/>
                <a:gd name="connsiteX9" fmla="*/ 6180 w 26555"/>
                <a:gd name="connsiteY9" fmla="*/ 68177 h 68096"/>
                <a:gd name="connsiteX10" fmla="*/ 26833 w 26555"/>
                <a:gd name="connsiteY10" fmla="*/ 23995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55" h="68096">
                  <a:moveTo>
                    <a:pt x="26833" y="23995"/>
                  </a:moveTo>
                  <a:cubicBezTo>
                    <a:pt x="26833" y="8963"/>
                    <a:pt x="21159" y="81"/>
                    <a:pt x="12308" y="81"/>
                  </a:cubicBezTo>
                  <a:cubicBezTo>
                    <a:pt x="4818" y="81"/>
                    <a:pt x="278" y="5775"/>
                    <a:pt x="278" y="12152"/>
                  </a:cubicBezTo>
                  <a:cubicBezTo>
                    <a:pt x="278" y="18301"/>
                    <a:pt x="4818" y="24222"/>
                    <a:pt x="12308" y="24222"/>
                  </a:cubicBezTo>
                  <a:cubicBezTo>
                    <a:pt x="15031" y="24222"/>
                    <a:pt x="17982" y="23311"/>
                    <a:pt x="20251" y="21262"/>
                  </a:cubicBezTo>
                  <a:cubicBezTo>
                    <a:pt x="20932" y="20806"/>
                    <a:pt x="21159" y="20578"/>
                    <a:pt x="21386" y="20578"/>
                  </a:cubicBezTo>
                  <a:cubicBezTo>
                    <a:pt x="21613" y="20578"/>
                    <a:pt x="21840" y="20806"/>
                    <a:pt x="21840" y="23995"/>
                  </a:cubicBezTo>
                  <a:cubicBezTo>
                    <a:pt x="21840" y="40848"/>
                    <a:pt x="13896" y="54512"/>
                    <a:pt x="6407" y="62028"/>
                  </a:cubicBezTo>
                  <a:cubicBezTo>
                    <a:pt x="3910" y="64533"/>
                    <a:pt x="3910" y="64989"/>
                    <a:pt x="3910" y="65672"/>
                  </a:cubicBezTo>
                  <a:cubicBezTo>
                    <a:pt x="3910" y="67266"/>
                    <a:pt x="5045" y="68177"/>
                    <a:pt x="6180" y="68177"/>
                  </a:cubicBezTo>
                  <a:cubicBezTo>
                    <a:pt x="8676" y="68177"/>
                    <a:pt x="26833" y="50641"/>
                    <a:pt x="26833" y="23995"/>
                  </a:cubicBezTo>
                  <a:close/>
                </a:path>
              </a:pathLst>
            </a:custGeom>
            <a:solidFill>
              <a:srgbClr val="000000"/>
            </a:solidFill>
            <a:ln w="2276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F3D8F3C-62A4-9CDF-EF05-F206FAF0A6C0}"/>
                </a:ext>
              </a:extLst>
            </p:cNvPr>
            <p:cNvSpPr/>
            <p:nvPr>
              <p:custDataLst>
                <p:tags r:id="rId29"/>
              </p:custDataLst>
            </p:nvPr>
          </p:nvSpPr>
          <p:spPr>
            <a:xfrm>
              <a:off x="8551212" y="4963852"/>
              <a:ext cx="129370" cy="158055"/>
            </a:xfrm>
            <a:custGeom>
              <a:avLst/>
              <a:gdLst>
                <a:gd name="connsiteX0" fmla="*/ 15944 w 129370"/>
                <a:gd name="connsiteY0" fmla="*/ 147433 h 158055"/>
                <a:gd name="connsiteX1" fmla="*/ 283 w 129370"/>
                <a:gd name="connsiteY1" fmla="*/ 147433 h 158055"/>
                <a:gd name="connsiteX2" fmla="*/ 283 w 129370"/>
                <a:gd name="connsiteY2" fmla="*/ 158137 h 158055"/>
                <a:gd name="connsiteX3" fmla="*/ 28881 w 129370"/>
                <a:gd name="connsiteY3" fmla="*/ 157454 h 158055"/>
                <a:gd name="connsiteX4" fmla="*/ 57478 w 129370"/>
                <a:gd name="connsiteY4" fmla="*/ 158137 h 158055"/>
                <a:gd name="connsiteX5" fmla="*/ 57478 w 129370"/>
                <a:gd name="connsiteY5" fmla="*/ 147433 h 158055"/>
                <a:gd name="connsiteX6" fmla="*/ 41818 w 129370"/>
                <a:gd name="connsiteY6" fmla="*/ 147433 h 158055"/>
                <a:gd name="connsiteX7" fmla="*/ 41818 w 129370"/>
                <a:gd name="connsiteY7" fmla="*/ 99834 h 158055"/>
                <a:gd name="connsiteX8" fmla="*/ 75636 w 129370"/>
                <a:gd name="connsiteY8" fmla="*/ 63850 h 158055"/>
                <a:gd name="connsiteX9" fmla="*/ 88119 w 129370"/>
                <a:gd name="connsiteY9" fmla="*/ 85941 h 158055"/>
                <a:gd name="connsiteX10" fmla="*/ 88119 w 129370"/>
                <a:gd name="connsiteY10" fmla="*/ 147433 h 158055"/>
                <a:gd name="connsiteX11" fmla="*/ 72458 w 129370"/>
                <a:gd name="connsiteY11" fmla="*/ 147433 h 158055"/>
                <a:gd name="connsiteX12" fmla="*/ 72458 w 129370"/>
                <a:gd name="connsiteY12" fmla="*/ 158137 h 158055"/>
                <a:gd name="connsiteX13" fmla="*/ 101056 w 129370"/>
                <a:gd name="connsiteY13" fmla="*/ 157454 h 158055"/>
                <a:gd name="connsiteX14" fmla="*/ 129654 w 129370"/>
                <a:gd name="connsiteY14" fmla="*/ 158137 h 158055"/>
                <a:gd name="connsiteX15" fmla="*/ 129654 w 129370"/>
                <a:gd name="connsiteY15" fmla="*/ 147433 h 158055"/>
                <a:gd name="connsiteX16" fmla="*/ 113993 w 129370"/>
                <a:gd name="connsiteY16" fmla="*/ 147433 h 158055"/>
                <a:gd name="connsiteX17" fmla="*/ 113993 w 129370"/>
                <a:gd name="connsiteY17" fmla="*/ 88447 h 158055"/>
                <a:gd name="connsiteX18" fmla="*/ 79040 w 129370"/>
                <a:gd name="connsiteY18" fmla="*/ 55651 h 158055"/>
                <a:gd name="connsiteX19" fmla="*/ 40456 w 129370"/>
                <a:gd name="connsiteY19" fmla="*/ 77970 h 158055"/>
                <a:gd name="connsiteX20" fmla="*/ 40456 w 129370"/>
                <a:gd name="connsiteY20" fmla="*/ 81 h 158055"/>
                <a:gd name="connsiteX21" fmla="*/ 283 w 129370"/>
                <a:gd name="connsiteY21" fmla="*/ 1903 h 158055"/>
                <a:gd name="connsiteX22" fmla="*/ 283 w 129370"/>
                <a:gd name="connsiteY22" fmla="*/ 12607 h 158055"/>
                <a:gd name="connsiteX23" fmla="*/ 15944 w 129370"/>
                <a:gd name="connsiteY23" fmla="*/ 21489 h 158055"/>
                <a:gd name="connsiteX24" fmla="*/ 15944 w 129370"/>
                <a:gd name="connsiteY24" fmla="*/ 147433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370" h="158055">
                  <a:moveTo>
                    <a:pt x="15944" y="147433"/>
                  </a:moveTo>
                  <a:lnTo>
                    <a:pt x="283" y="147433"/>
                  </a:lnTo>
                  <a:lnTo>
                    <a:pt x="283" y="158137"/>
                  </a:lnTo>
                  <a:cubicBezTo>
                    <a:pt x="6638" y="157909"/>
                    <a:pt x="20256" y="157454"/>
                    <a:pt x="28881" y="157454"/>
                  </a:cubicBezTo>
                  <a:cubicBezTo>
                    <a:pt x="37732" y="157454"/>
                    <a:pt x="51123" y="157909"/>
                    <a:pt x="57478" y="158137"/>
                  </a:cubicBezTo>
                  <a:lnTo>
                    <a:pt x="57478" y="147433"/>
                  </a:lnTo>
                  <a:lnTo>
                    <a:pt x="41818" y="147433"/>
                  </a:lnTo>
                  <a:lnTo>
                    <a:pt x="41818" y="99834"/>
                  </a:lnTo>
                  <a:cubicBezTo>
                    <a:pt x="41818" y="75010"/>
                    <a:pt x="61337" y="63850"/>
                    <a:pt x="75636" y="63850"/>
                  </a:cubicBezTo>
                  <a:cubicBezTo>
                    <a:pt x="83352" y="63850"/>
                    <a:pt x="88119" y="68633"/>
                    <a:pt x="88119" y="85941"/>
                  </a:cubicBezTo>
                  <a:lnTo>
                    <a:pt x="88119" y="147433"/>
                  </a:lnTo>
                  <a:lnTo>
                    <a:pt x="72458" y="147433"/>
                  </a:lnTo>
                  <a:lnTo>
                    <a:pt x="72458" y="158137"/>
                  </a:lnTo>
                  <a:cubicBezTo>
                    <a:pt x="78813" y="157909"/>
                    <a:pt x="92431" y="157454"/>
                    <a:pt x="101056" y="157454"/>
                  </a:cubicBezTo>
                  <a:cubicBezTo>
                    <a:pt x="109907" y="157454"/>
                    <a:pt x="123298" y="157909"/>
                    <a:pt x="129654" y="158137"/>
                  </a:cubicBezTo>
                  <a:lnTo>
                    <a:pt x="129654" y="147433"/>
                  </a:lnTo>
                  <a:lnTo>
                    <a:pt x="113993" y="147433"/>
                  </a:lnTo>
                  <a:lnTo>
                    <a:pt x="113993" y="88447"/>
                  </a:lnTo>
                  <a:cubicBezTo>
                    <a:pt x="113993" y="64533"/>
                    <a:pt x="101737" y="55651"/>
                    <a:pt x="79040" y="55651"/>
                  </a:cubicBezTo>
                  <a:cubicBezTo>
                    <a:pt x="57251" y="55651"/>
                    <a:pt x="45676" y="68860"/>
                    <a:pt x="40456" y="77970"/>
                  </a:cubicBezTo>
                  <a:lnTo>
                    <a:pt x="40456" y="81"/>
                  </a:lnTo>
                  <a:lnTo>
                    <a:pt x="283" y="1903"/>
                  </a:lnTo>
                  <a:lnTo>
                    <a:pt x="283" y="12607"/>
                  </a:lnTo>
                  <a:cubicBezTo>
                    <a:pt x="14355" y="12607"/>
                    <a:pt x="15944" y="12607"/>
                    <a:pt x="15944" y="21489"/>
                  </a:cubicBezTo>
                  <a:lnTo>
                    <a:pt x="15944" y="147433"/>
                  </a:lnTo>
                  <a:close/>
                </a:path>
              </a:pathLst>
            </a:custGeom>
            <a:solidFill>
              <a:srgbClr val="000000"/>
            </a:solidFill>
            <a:ln w="2276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63A0BA0-B94D-7A9B-E176-A4D8F66AD81C}"/>
                </a:ext>
              </a:extLst>
            </p:cNvPr>
            <p:cNvSpPr/>
            <p:nvPr>
              <p:custDataLst>
                <p:tags r:id="rId30"/>
              </p:custDataLst>
            </p:nvPr>
          </p:nvSpPr>
          <p:spPr>
            <a:xfrm>
              <a:off x="8695854" y="4917235"/>
              <a:ext cx="35588" cy="112233"/>
            </a:xfrm>
            <a:custGeom>
              <a:avLst/>
              <a:gdLst>
                <a:gd name="connsiteX0" fmla="*/ 35242 w 35588"/>
                <a:gd name="connsiteY0" fmla="*/ 4860 h 112233"/>
                <a:gd name="connsiteX1" fmla="*/ 35878 w 35588"/>
                <a:gd name="connsiteY1" fmla="*/ 2309 h 112233"/>
                <a:gd name="connsiteX2" fmla="*/ 33335 w 35588"/>
                <a:gd name="connsiteY2" fmla="*/ 77 h 112233"/>
                <a:gd name="connsiteX3" fmla="*/ 12999 w 35588"/>
                <a:gd name="connsiteY3" fmla="*/ 1671 h 112233"/>
                <a:gd name="connsiteX4" fmla="*/ 9663 w 35588"/>
                <a:gd name="connsiteY4" fmla="*/ 5338 h 112233"/>
                <a:gd name="connsiteX5" fmla="*/ 13635 w 35588"/>
                <a:gd name="connsiteY5" fmla="*/ 7570 h 112233"/>
                <a:gd name="connsiteX6" fmla="*/ 21261 w 35588"/>
                <a:gd name="connsiteY6" fmla="*/ 9961 h 112233"/>
                <a:gd name="connsiteX7" fmla="*/ 20625 w 35588"/>
                <a:gd name="connsiteY7" fmla="*/ 13469 h 112233"/>
                <a:gd name="connsiteX8" fmla="*/ 925 w 35588"/>
                <a:gd name="connsiteY8" fmla="*/ 92223 h 112233"/>
                <a:gd name="connsiteX9" fmla="*/ 289 w 35588"/>
                <a:gd name="connsiteY9" fmla="*/ 97165 h 112233"/>
                <a:gd name="connsiteX10" fmla="*/ 16971 w 35588"/>
                <a:gd name="connsiteY10" fmla="*/ 112310 h 112233"/>
                <a:gd name="connsiteX11" fmla="*/ 29681 w 35588"/>
                <a:gd name="connsiteY11" fmla="*/ 103861 h 112233"/>
                <a:gd name="connsiteX12" fmla="*/ 35242 w 35588"/>
                <a:gd name="connsiteY12" fmla="*/ 87919 h 112233"/>
                <a:gd name="connsiteX13" fmla="*/ 32700 w 35588"/>
                <a:gd name="connsiteY13" fmla="*/ 85846 h 112233"/>
                <a:gd name="connsiteX14" fmla="*/ 29522 w 35588"/>
                <a:gd name="connsiteY14" fmla="*/ 89672 h 112233"/>
                <a:gd name="connsiteX15" fmla="*/ 17607 w 35588"/>
                <a:gd name="connsiteY15" fmla="*/ 107846 h 112233"/>
                <a:gd name="connsiteX16" fmla="*/ 12205 w 35588"/>
                <a:gd name="connsiteY16" fmla="*/ 100035 h 112233"/>
                <a:gd name="connsiteX17" fmla="*/ 13158 w 35588"/>
                <a:gd name="connsiteY17" fmla="*/ 93498 h 112233"/>
                <a:gd name="connsiteX18" fmla="*/ 35242 w 35588"/>
                <a:gd name="connsiteY18" fmla="*/ 486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88" h="112233">
                  <a:moveTo>
                    <a:pt x="35242" y="4860"/>
                  </a:moveTo>
                  <a:cubicBezTo>
                    <a:pt x="35401" y="4541"/>
                    <a:pt x="35878" y="2468"/>
                    <a:pt x="35878" y="2309"/>
                  </a:cubicBezTo>
                  <a:cubicBezTo>
                    <a:pt x="35878" y="1512"/>
                    <a:pt x="35242" y="77"/>
                    <a:pt x="33335" y="77"/>
                  </a:cubicBezTo>
                  <a:cubicBezTo>
                    <a:pt x="30158" y="77"/>
                    <a:pt x="16971" y="1352"/>
                    <a:pt x="12999" y="1671"/>
                  </a:cubicBezTo>
                  <a:cubicBezTo>
                    <a:pt x="11887" y="1831"/>
                    <a:pt x="9663" y="1990"/>
                    <a:pt x="9663" y="5338"/>
                  </a:cubicBezTo>
                  <a:cubicBezTo>
                    <a:pt x="9663" y="7570"/>
                    <a:pt x="11887" y="7570"/>
                    <a:pt x="13635" y="7570"/>
                  </a:cubicBezTo>
                  <a:cubicBezTo>
                    <a:pt x="21261" y="7570"/>
                    <a:pt x="21261" y="8686"/>
                    <a:pt x="21261" y="9961"/>
                  </a:cubicBezTo>
                  <a:cubicBezTo>
                    <a:pt x="21261" y="11077"/>
                    <a:pt x="20943" y="12034"/>
                    <a:pt x="20625" y="13469"/>
                  </a:cubicBezTo>
                  <a:lnTo>
                    <a:pt x="925" y="92223"/>
                  </a:lnTo>
                  <a:cubicBezTo>
                    <a:pt x="448" y="93817"/>
                    <a:pt x="289" y="95571"/>
                    <a:pt x="289" y="97165"/>
                  </a:cubicBezTo>
                  <a:cubicBezTo>
                    <a:pt x="289" y="107368"/>
                    <a:pt x="9345" y="112310"/>
                    <a:pt x="16971" y="112310"/>
                  </a:cubicBezTo>
                  <a:cubicBezTo>
                    <a:pt x="20784" y="112310"/>
                    <a:pt x="25551" y="111035"/>
                    <a:pt x="29681" y="103861"/>
                  </a:cubicBezTo>
                  <a:cubicBezTo>
                    <a:pt x="33018" y="97962"/>
                    <a:pt x="35242" y="88556"/>
                    <a:pt x="35242" y="87919"/>
                  </a:cubicBezTo>
                  <a:cubicBezTo>
                    <a:pt x="35242" y="85846"/>
                    <a:pt x="33177" y="85846"/>
                    <a:pt x="32700" y="85846"/>
                  </a:cubicBezTo>
                  <a:cubicBezTo>
                    <a:pt x="30476" y="85846"/>
                    <a:pt x="30158" y="86803"/>
                    <a:pt x="29522" y="89672"/>
                  </a:cubicBezTo>
                  <a:cubicBezTo>
                    <a:pt x="27457" y="97643"/>
                    <a:pt x="24438" y="107846"/>
                    <a:pt x="17607" y="107846"/>
                  </a:cubicBezTo>
                  <a:cubicBezTo>
                    <a:pt x="13317" y="107846"/>
                    <a:pt x="12205" y="103861"/>
                    <a:pt x="12205" y="100035"/>
                  </a:cubicBezTo>
                  <a:cubicBezTo>
                    <a:pt x="12205" y="98281"/>
                    <a:pt x="12682" y="95252"/>
                    <a:pt x="13158" y="93498"/>
                  </a:cubicBezTo>
                  <a:lnTo>
                    <a:pt x="35242" y="4860"/>
                  </a:lnTo>
                  <a:close/>
                </a:path>
              </a:pathLst>
            </a:custGeom>
            <a:solidFill>
              <a:srgbClr val="000000"/>
            </a:solidFill>
            <a:ln w="2276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E29C034-FAF6-27E1-A86C-DC1ABDF4BDB0}"/>
                </a:ext>
              </a:extLst>
            </p:cNvPr>
            <p:cNvSpPr/>
            <p:nvPr>
              <p:custDataLst>
                <p:tags r:id="rId31"/>
              </p:custDataLst>
            </p:nvPr>
          </p:nvSpPr>
          <p:spPr>
            <a:xfrm>
              <a:off x="8693471" y="5107746"/>
              <a:ext cx="77372" cy="72058"/>
            </a:xfrm>
            <a:custGeom>
              <a:avLst/>
              <a:gdLst>
                <a:gd name="connsiteX0" fmla="*/ 77662 w 77372"/>
                <a:gd name="connsiteY0" fmla="*/ 12678 h 72058"/>
                <a:gd name="connsiteX1" fmla="*/ 69718 w 77372"/>
                <a:gd name="connsiteY1" fmla="*/ 84 h 72058"/>
                <a:gd name="connsiteX2" fmla="*/ 61139 w 77372"/>
                <a:gd name="connsiteY2" fmla="*/ 8533 h 72058"/>
                <a:gd name="connsiteX3" fmla="*/ 63840 w 77372"/>
                <a:gd name="connsiteY3" fmla="*/ 13475 h 72058"/>
                <a:gd name="connsiteX4" fmla="*/ 69718 w 77372"/>
                <a:gd name="connsiteY4" fmla="*/ 26229 h 72058"/>
                <a:gd name="connsiteX5" fmla="*/ 40326 w 77372"/>
                <a:gd name="connsiteY5" fmla="*/ 67679 h 72058"/>
                <a:gd name="connsiteX6" fmla="*/ 27457 w 77372"/>
                <a:gd name="connsiteY6" fmla="*/ 53490 h 72058"/>
                <a:gd name="connsiteX7" fmla="*/ 36195 w 77372"/>
                <a:gd name="connsiteY7" fmla="*/ 22403 h 72058"/>
                <a:gd name="connsiteX8" fmla="*/ 38420 w 77372"/>
                <a:gd name="connsiteY8" fmla="*/ 13953 h 72058"/>
                <a:gd name="connsiteX9" fmla="*/ 23326 w 77372"/>
                <a:gd name="connsiteY9" fmla="*/ 243 h 72058"/>
                <a:gd name="connsiteX10" fmla="*/ 289 w 77372"/>
                <a:gd name="connsiteY10" fmla="*/ 24635 h 72058"/>
                <a:gd name="connsiteX11" fmla="*/ 2990 w 77372"/>
                <a:gd name="connsiteY11" fmla="*/ 26707 h 72058"/>
                <a:gd name="connsiteX12" fmla="*/ 5850 w 77372"/>
                <a:gd name="connsiteY12" fmla="*/ 24156 h 72058"/>
                <a:gd name="connsiteX13" fmla="*/ 22850 w 77372"/>
                <a:gd name="connsiteY13" fmla="*/ 4707 h 72058"/>
                <a:gd name="connsiteX14" fmla="*/ 26822 w 77372"/>
                <a:gd name="connsiteY14" fmla="*/ 10287 h 72058"/>
                <a:gd name="connsiteX15" fmla="*/ 23962 w 77372"/>
                <a:gd name="connsiteY15" fmla="*/ 20968 h 72058"/>
                <a:gd name="connsiteX16" fmla="*/ 15382 w 77372"/>
                <a:gd name="connsiteY16" fmla="*/ 51258 h 72058"/>
                <a:gd name="connsiteX17" fmla="*/ 39849 w 77372"/>
                <a:gd name="connsiteY17" fmla="*/ 72142 h 72058"/>
                <a:gd name="connsiteX18" fmla="*/ 77662 w 77372"/>
                <a:gd name="connsiteY18" fmla="*/ 12678 h 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372" h="72058">
                  <a:moveTo>
                    <a:pt x="77662" y="12678"/>
                  </a:moveTo>
                  <a:cubicBezTo>
                    <a:pt x="77662" y="243"/>
                    <a:pt x="70195" y="84"/>
                    <a:pt x="69718" y="84"/>
                  </a:cubicBezTo>
                  <a:cubicBezTo>
                    <a:pt x="65587" y="84"/>
                    <a:pt x="61139" y="4388"/>
                    <a:pt x="61139" y="8533"/>
                  </a:cubicBezTo>
                  <a:cubicBezTo>
                    <a:pt x="61139" y="11243"/>
                    <a:pt x="62728" y="12519"/>
                    <a:pt x="63840" y="13475"/>
                  </a:cubicBezTo>
                  <a:cubicBezTo>
                    <a:pt x="66541" y="15707"/>
                    <a:pt x="69718" y="19852"/>
                    <a:pt x="69718" y="26229"/>
                  </a:cubicBezTo>
                  <a:cubicBezTo>
                    <a:pt x="69718" y="33403"/>
                    <a:pt x="59232" y="67679"/>
                    <a:pt x="40326" y="67679"/>
                  </a:cubicBezTo>
                  <a:cubicBezTo>
                    <a:pt x="27457" y="67679"/>
                    <a:pt x="27457" y="56200"/>
                    <a:pt x="27457" y="53490"/>
                  </a:cubicBezTo>
                  <a:cubicBezTo>
                    <a:pt x="27457" y="46157"/>
                    <a:pt x="30317" y="37229"/>
                    <a:pt x="36195" y="22403"/>
                  </a:cubicBezTo>
                  <a:cubicBezTo>
                    <a:pt x="37466" y="19055"/>
                    <a:pt x="38420" y="16664"/>
                    <a:pt x="38420" y="13953"/>
                  </a:cubicBezTo>
                  <a:cubicBezTo>
                    <a:pt x="38420" y="5663"/>
                    <a:pt x="31429" y="243"/>
                    <a:pt x="23326" y="243"/>
                  </a:cubicBezTo>
                  <a:cubicBezTo>
                    <a:pt x="7439" y="243"/>
                    <a:pt x="289" y="22084"/>
                    <a:pt x="289" y="24635"/>
                  </a:cubicBezTo>
                  <a:cubicBezTo>
                    <a:pt x="289" y="26707"/>
                    <a:pt x="2514" y="26707"/>
                    <a:pt x="2990" y="26707"/>
                  </a:cubicBezTo>
                  <a:cubicBezTo>
                    <a:pt x="5214" y="26707"/>
                    <a:pt x="5373" y="25910"/>
                    <a:pt x="5850" y="24156"/>
                  </a:cubicBezTo>
                  <a:cubicBezTo>
                    <a:pt x="9663" y="11084"/>
                    <a:pt x="16495" y="4707"/>
                    <a:pt x="22850" y="4707"/>
                  </a:cubicBezTo>
                  <a:cubicBezTo>
                    <a:pt x="25551" y="4707"/>
                    <a:pt x="26822" y="6461"/>
                    <a:pt x="26822" y="10287"/>
                  </a:cubicBezTo>
                  <a:cubicBezTo>
                    <a:pt x="26822" y="13953"/>
                    <a:pt x="25551" y="17301"/>
                    <a:pt x="23962" y="20968"/>
                  </a:cubicBezTo>
                  <a:cubicBezTo>
                    <a:pt x="17130" y="38664"/>
                    <a:pt x="15382" y="45519"/>
                    <a:pt x="15382" y="51258"/>
                  </a:cubicBezTo>
                  <a:cubicBezTo>
                    <a:pt x="15382" y="67041"/>
                    <a:pt x="27775" y="72142"/>
                    <a:pt x="39849" y="72142"/>
                  </a:cubicBezTo>
                  <a:cubicBezTo>
                    <a:pt x="66541" y="72142"/>
                    <a:pt x="77662" y="25751"/>
                    <a:pt x="77662" y="12678"/>
                  </a:cubicBezTo>
                  <a:close/>
                </a:path>
              </a:pathLst>
            </a:custGeom>
            <a:solidFill>
              <a:srgbClr val="000000"/>
            </a:solidFill>
            <a:ln w="2276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AC3E3E7-26F8-90F9-C3A6-3B37F0C9A6DA}"/>
                </a:ext>
              </a:extLst>
            </p:cNvPr>
            <p:cNvSpPr/>
            <p:nvPr>
              <p:custDataLst>
                <p:tags r:id="rId32"/>
              </p:custDataLst>
            </p:nvPr>
          </p:nvSpPr>
          <p:spPr>
            <a:xfrm>
              <a:off x="8803826" y="4928323"/>
              <a:ext cx="59238" cy="273067"/>
            </a:xfrm>
            <a:custGeom>
              <a:avLst/>
              <a:gdLst>
                <a:gd name="connsiteX0" fmla="*/ 59532 w 59238"/>
                <a:gd name="connsiteY0" fmla="*/ 136721 h 273067"/>
                <a:gd name="connsiteX1" fmla="*/ 24125 w 59238"/>
                <a:gd name="connsiteY1" fmla="*/ 20115 h 273067"/>
                <a:gd name="connsiteX2" fmla="*/ 3018 w 59238"/>
                <a:gd name="connsiteY2" fmla="*/ 73 h 273067"/>
                <a:gd name="connsiteX3" fmla="*/ 294 w 59238"/>
                <a:gd name="connsiteY3" fmla="*/ 2351 h 273067"/>
                <a:gd name="connsiteX4" fmla="*/ 1656 w 59238"/>
                <a:gd name="connsiteY4" fmla="*/ 4628 h 273067"/>
                <a:gd name="connsiteX5" fmla="*/ 36609 w 59238"/>
                <a:gd name="connsiteY5" fmla="*/ 71130 h 273067"/>
                <a:gd name="connsiteX6" fmla="*/ 43871 w 59238"/>
                <a:gd name="connsiteY6" fmla="*/ 136493 h 273067"/>
                <a:gd name="connsiteX7" fmla="*/ 35928 w 59238"/>
                <a:gd name="connsiteY7" fmla="*/ 205044 h 273067"/>
                <a:gd name="connsiteX8" fmla="*/ 2337 w 59238"/>
                <a:gd name="connsiteY8" fmla="*/ 267902 h 273067"/>
                <a:gd name="connsiteX9" fmla="*/ 294 w 59238"/>
                <a:gd name="connsiteY9" fmla="*/ 270863 h 273067"/>
                <a:gd name="connsiteX10" fmla="*/ 3018 w 59238"/>
                <a:gd name="connsiteY10" fmla="*/ 273141 h 273067"/>
                <a:gd name="connsiteX11" fmla="*/ 21629 w 59238"/>
                <a:gd name="connsiteY11" fmla="*/ 256060 h 273067"/>
                <a:gd name="connsiteX12" fmla="*/ 59532 w 59238"/>
                <a:gd name="connsiteY12" fmla="*/ 136721 h 27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38" h="273067">
                  <a:moveTo>
                    <a:pt x="59532" y="136721"/>
                  </a:moveTo>
                  <a:cubicBezTo>
                    <a:pt x="59532" y="104381"/>
                    <a:pt x="53858" y="58604"/>
                    <a:pt x="24125" y="20115"/>
                  </a:cubicBezTo>
                  <a:cubicBezTo>
                    <a:pt x="21856" y="17382"/>
                    <a:pt x="7103" y="73"/>
                    <a:pt x="3018" y="73"/>
                  </a:cubicBezTo>
                  <a:cubicBezTo>
                    <a:pt x="1883" y="73"/>
                    <a:pt x="294" y="529"/>
                    <a:pt x="294" y="2351"/>
                  </a:cubicBezTo>
                  <a:cubicBezTo>
                    <a:pt x="294" y="3262"/>
                    <a:pt x="748" y="3945"/>
                    <a:pt x="1656" y="4628"/>
                  </a:cubicBezTo>
                  <a:cubicBezTo>
                    <a:pt x="12550" y="16471"/>
                    <a:pt x="27303" y="34918"/>
                    <a:pt x="36609" y="71130"/>
                  </a:cubicBezTo>
                  <a:cubicBezTo>
                    <a:pt x="41829" y="91855"/>
                    <a:pt x="43871" y="115313"/>
                    <a:pt x="43871" y="136493"/>
                  </a:cubicBezTo>
                  <a:cubicBezTo>
                    <a:pt x="43871" y="159495"/>
                    <a:pt x="41829" y="182725"/>
                    <a:pt x="35928" y="205044"/>
                  </a:cubicBezTo>
                  <a:cubicBezTo>
                    <a:pt x="27303" y="236929"/>
                    <a:pt x="13912" y="255149"/>
                    <a:pt x="2337" y="267902"/>
                  </a:cubicBezTo>
                  <a:cubicBezTo>
                    <a:pt x="294" y="269952"/>
                    <a:pt x="294" y="270408"/>
                    <a:pt x="294" y="270863"/>
                  </a:cubicBezTo>
                  <a:cubicBezTo>
                    <a:pt x="294" y="272685"/>
                    <a:pt x="1883" y="273141"/>
                    <a:pt x="3018" y="273141"/>
                  </a:cubicBezTo>
                  <a:cubicBezTo>
                    <a:pt x="6422" y="273141"/>
                    <a:pt x="18905" y="259248"/>
                    <a:pt x="21629" y="256060"/>
                  </a:cubicBezTo>
                  <a:cubicBezTo>
                    <a:pt x="44779" y="228502"/>
                    <a:pt x="59532" y="187508"/>
                    <a:pt x="59532" y="136721"/>
                  </a:cubicBezTo>
                  <a:close/>
                </a:path>
              </a:pathLst>
            </a:custGeom>
            <a:solidFill>
              <a:srgbClr val="000000"/>
            </a:solidFill>
            <a:ln w="2276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5D0067F-C9B6-C9BE-928C-2A83526AA239}"/>
                </a:ext>
              </a:extLst>
            </p:cNvPr>
            <p:cNvSpPr/>
            <p:nvPr>
              <p:custDataLst>
                <p:tags r:id="rId33"/>
              </p:custDataLst>
            </p:nvPr>
          </p:nvSpPr>
          <p:spPr>
            <a:xfrm>
              <a:off x="8905583" y="4723349"/>
              <a:ext cx="118249" cy="683010"/>
            </a:xfrm>
            <a:custGeom>
              <a:avLst/>
              <a:gdLst>
                <a:gd name="connsiteX0" fmla="*/ 118548 w 118249"/>
                <a:gd name="connsiteY0" fmla="*/ 341683 h 683010"/>
                <a:gd name="connsiteX1" fmla="*/ 71566 w 118249"/>
                <a:gd name="connsiteY1" fmla="*/ 91618 h 683010"/>
                <a:gd name="connsiteX2" fmla="*/ 11420 w 118249"/>
                <a:gd name="connsiteY2" fmla="*/ 2114 h 683010"/>
                <a:gd name="connsiteX3" fmla="*/ 5292 w 118249"/>
                <a:gd name="connsiteY3" fmla="*/ 64 h 683010"/>
                <a:gd name="connsiteX4" fmla="*/ 299 w 118249"/>
                <a:gd name="connsiteY4" fmla="*/ 2342 h 683010"/>
                <a:gd name="connsiteX5" fmla="*/ 1660 w 118249"/>
                <a:gd name="connsiteY5" fmla="*/ 5075 h 683010"/>
                <a:gd name="connsiteX6" fmla="*/ 54997 w 118249"/>
                <a:gd name="connsiteY6" fmla="*/ 92301 h 683010"/>
                <a:gd name="connsiteX7" fmla="*/ 96532 w 118249"/>
                <a:gd name="connsiteY7" fmla="*/ 341455 h 683010"/>
                <a:gd name="connsiteX8" fmla="*/ 51820 w 118249"/>
                <a:gd name="connsiteY8" fmla="*/ 598353 h 683010"/>
                <a:gd name="connsiteX9" fmla="*/ 1206 w 118249"/>
                <a:gd name="connsiteY9" fmla="*/ 678747 h 683010"/>
                <a:gd name="connsiteX10" fmla="*/ 299 w 118249"/>
                <a:gd name="connsiteY10" fmla="*/ 680797 h 683010"/>
                <a:gd name="connsiteX11" fmla="*/ 5292 w 118249"/>
                <a:gd name="connsiteY11" fmla="*/ 683074 h 683010"/>
                <a:gd name="connsiteX12" fmla="*/ 9604 w 118249"/>
                <a:gd name="connsiteY12" fmla="*/ 682619 h 683010"/>
                <a:gd name="connsiteX13" fmla="*/ 41606 w 118249"/>
                <a:gd name="connsiteY13" fmla="*/ 643674 h 683010"/>
                <a:gd name="connsiteX14" fmla="*/ 111285 w 118249"/>
                <a:gd name="connsiteY14" fmla="*/ 452823 h 683010"/>
                <a:gd name="connsiteX15" fmla="*/ 118548 w 118249"/>
                <a:gd name="connsiteY15" fmla="*/ 341683 h 6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249" h="683010">
                  <a:moveTo>
                    <a:pt x="118548" y="341683"/>
                  </a:moveTo>
                  <a:cubicBezTo>
                    <a:pt x="118548" y="256506"/>
                    <a:pt x="107880" y="169507"/>
                    <a:pt x="71566" y="91618"/>
                  </a:cubicBezTo>
                  <a:cubicBezTo>
                    <a:pt x="55451" y="57001"/>
                    <a:pt x="33890" y="25799"/>
                    <a:pt x="11420" y="2114"/>
                  </a:cubicBezTo>
                  <a:cubicBezTo>
                    <a:pt x="9377" y="292"/>
                    <a:pt x="9150" y="64"/>
                    <a:pt x="5292" y="64"/>
                  </a:cubicBezTo>
                  <a:cubicBezTo>
                    <a:pt x="2114" y="64"/>
                    <a:pt x="299" y="64"/>
                    <a:pt x="299" y="2342"/>
                  </a:cubicBezTo>
                  <a:cubicBezTo>
                    <a:pt x="299" y="3253"/>
                    <a:pt x="1206" y="4391"/>
                    <a:pt x="1660" y="5075"/>
                  </a:cubicBezTo>
                  <a:cubicBezTo>
                    <a:pt x="23449" y="31493"/>
                    <a:pt x="41606" y="60645"/>
                    <a:pt x="54997" y="92301"/>
                  </a:cubicBezTo>
                  <a:cubicBezTo>
                    <a:pt x="84730" y="161992"/>
                    <a:pt x="96532" y="243525"/>
                    <a:pt x="96532" y="341455"/>
                  </a:cubicBezTo>
                  <a:cubicBezTo>
                    <a:pt x="96532" y="438475"/>
                    <a:pt x="85411" y="523652"/>
                    <a:pt x="51820" y="598353"/>
                  </a:cubicBezTo>
                  <a:cubicBezTo>
                    <a:pt x="38656" y="627277"/>
                    <a:pt x="21406" y="654151"/>
                    <a:pt x="1206" y="678747"/>
                  </a:cubicBezTo>
                  <a:cubicBezTo>
                    <a:pt x="979" y="679203"/>
                    <a:pt x="299" y="680114"/>
                    <a:pt x="299" y="680797"/>
                  </a:cubicBezTo>
                  <a:cubicBezTo>
                    <a:pt x="299" y="683074"/>
                    <a:pt x="2114" y="683074"/>
                    <a:pt x="5292" y="683074"/>
                  </a:cubicBezTo>
                  <a:cubicBezTo>
                    <a:pt x="8696" y="683074"/>
                    <a:pt x="9150" y="683074"/>
                    <a:pt x="9604" y="682619"/>
                  </a:cubicBezTo>
                  <a:cubicBezTo>
                    <a:pt x="9831" y="682391"/>
                    <a:pt x="23903" y="668726"/>
                    <a:pt x="41606" y="643674"/>
                  </a:cubicBezTo>
                  <a:cubicBezTo>
                    <a:pt x="81098" y="587649"/>
                    <a:pt x="101071" y="520691"/>
                    <a:pt x="111285" y="452823"/>
                  </a:cubicBezTo>
                  <a:cubicBezTo>
                    <a:pt x="116732" y="416156"/>
                    <a:pt x="118548" y="378806"/>
                    <a:pt x="118548" y="341683"/>
                  </a:cubicBezTo>
                  <a:close/>
                </a:path>
              </a:pathLst>
            </a:custGeom>
            <a:solidFill>
              <a:srgbClr val="000000"/>
            </a:solidFill>
            <a:ln w="22769" cap="flat">
              <a:noFill/>
              <a:prstDash val="solid"/>
              <a:miter/>
            </a:ln>
          </p:spPr>
          <p:txBody>
            <a:bodyPr rtlCol="0" anchor="ctr"/>
            <a:lstStyle/>
            <a:p>
              <a:endParaRPr lang="en-US"/>
            </a:p>
          </p:txBody>
        </p:sp>
      </p:grpSp>
      <p:sp>
        <p:nvSpPr>
          <p:cNvPr id="1024" name="TextBox 1023">
            <a:extLst>
              <a:ext uri="{FF2B5EF4-FFF2-40B4-BE49-F238E27FC236}">
                <a16:creationId xmlns:a16="http://schemas.microsoft.com/office/drawing/2014/main" id="{6788F88B-C59A-55B0-BFA5-1F4A6A94DFB9}"/>
              </a:ext>
            </a:extLst>
          </p:cNvPr>
          <p:cNvSpPr txBox="1"/>
          <p:nvPr/>
        </p:nvSpPr>
        <p:spPr>
          <a:xfrm>
            <a:off x="7508448" y="6143909"/>
            <a:ext cx="4043086" cy="348966"/>
          </a:xfrm>
          <a:prstGeom prst="rect">
            <a:avLst/>
          </a:prstGeom>
          <a:noFill/>
        </p:spPr>
        <p:txBody>
          <a:bodyPr wrap="square" rtlCol="0">
            <a:spAutoFit/>
          </a:bodyPr>
          <a:lstStyle/>
          <a:p>
            <a:pPr algn="ctr"/>
            <a:r>
              <a:rPr lang="en-US" sz="1600" dirty="0" err="1">
                <a:solidFill>
                  <a:schemeClr val="accent2">
                    <a:lumMod val="50000"/>
                  </a:schemeClr>
                </a:solidFill>
                <a:latin typeface="Times New Roman" panose="02020603050405020304" pitchFamily="18" charset="0"/>
                <a:cs typeface="Times New Roman" panose="02020603050405020304" pitchFamily="18" charset="0"/>
              </a:rPr>
              <a:t>Lovasz</a:t>
            </a:r>
            <a:r>
              <a:rPr lang="en-US" sz="1600" dirty="0">
                <a:solidFill>
                  <a:schemeClr val="accent2">
                    <a:lumMod val="50000"/>
                  </a:schemeClr>
                </a:solidFill>
                <a:latin typeface="Times New Roman" panose="02020603050405020304" pitchFamily="18" charset="0"/>
                <a:cs typeface="Times New Roman" panose="02020603050405020304" pitchFamily="18" charset="0"/>
              </a:rPr>
              <a:t> 1993; Chung 1997; Kondor 2002</a:t>
            </a:r>
          </a:p>
        </p:txBody>
      </p:sp>
      <p:pic>
        <p:nvPicPr>
          <p:cNvPr id="1027" name="Picture 1026" descr="\documentclass{article}&#10;\usepackage{amsmath,amsfonts,bm}&#10;\pagestyle{empty}&#10;\begin{document}&#10;&#10;\begin{equation*}&#10;\bm{P}=\bm{D}\bm{A}&#10;\end{equation*}&#10;&#10;&#10;\end{document}&#10;" title="IguanaTex Picture Display">
            <a:extLst>
              <a:ext uri="{FF2B5EF4-FFF2-40B4-BE49-F238E27FC236}">
                <a16:creationId xmlns:a16="http://schemas.microsoft.com/office/drawing/2014/main" id="{8215CF69-EF72-BF7C-05E9-672EC99BC3F4}"/>
              </a:ext>
            </a:extLst>
          </p:cNvPr>
          <p:cNvPicPr>
            <a:picLocks noChangeAspect="1"/>
          </p:cNvPicPr>
          <p:nvPr>
            <p:custDataLst>
              <p:tags r:id="rId3"/>
            </p:custDataLst>
          </p:nvPr>
        </p:nvPicPr>
        <p:blipFill>
          <a:blip r:embed="rId39">
            <a:extLst>
              <a:ext uri="{28A0092B-C50C-407E-A947-70E740481C1C}">
                <a14:useLocalDpi xmlns:a14="http://schemas.microsoft.com/office/drawing/2010/main" val="0"/>
              </a:ext>
            </a:extLst>
          </a:blip>
          <a:stretch>
            <a:fillRect/>
          </a:stretch>
        </p:blipFill>
        <p:spPr>
          <a:xfrm>
            <a:off x="7908671" y="5428695"/>
            <a:ext cx="1007238" cy="179810"/>
          </a:xfrm>
          <a:prstGeom prst="rect">
            <a:avLst/>
          </a:prstGeom>
        </p:spPr>
      </p:pic>
      <p:sp>
        <p:nvSpPr>
          <p:cNvPr id="1028" name="Rectangle: Rounded Corners 1027">
            <a:extLst>
              <a:ext uri="{FF2B5EF4-FFF2-40B4-BE49-F238E27FC236}">
                <a16:creationId xmlns:a16="http://schemas.microsoft.com/office/drawing/2014/main" id="{021DCF3F-E8E7-4757-A744-27678C21F68C}"/>
              </a:ext>
            </a:extLst>
          </p:cNvPr>
          <p:cNvSpPr/>
          <p:nvPr/>
        </p:nvSpPr>
        <p:spPr>
          <a:xfrm>
            <a:off x="9254300" y="4251105"/>
            <a:ext cx="2098459" cy="702476"/>
          </a:xfrm>
          <a:prstGeom prst="roundRect">
            <a:avLst>
              <a:gd name="adj" fmla="val 134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Graph Diffusion</a:t>
            </a:r>
          </a:p>
        </p:txBody>
      </p:sp>
      <p:sp>
        <p:nvSpPr>
          <p:cNvPr id="4" name="Slide Number Placeholder 3">
            <a:extLst>
              <a:ext uri="{FF2B5EF4-FFF2-40B4-BE49-F238E27FC236}">
                <a16:creationId xmlns:a16="http://schemas.microsoft.com/office/drawing/2014/main" id="{BFEE747C-EF90-2D56-6DF5-A8E0D2E495C5}"/>
              </a:ext>
            </a:extLst>
          </p:cNvPr>
          <p:cNvSpPr>
            <a:spLocks noGrp="1"/>
          </p:cNvSpPr>
          <p:nvPr>
            <p:ph type="sldNum" sz="quarter" idx="12"/>
          </p:nvPr>
        </p:nvSpPr>
        <p:spPr/>
        <p:txBody>
          <a:bodyPr/>
          <a:lstStyle/>
          <a:p>
            <a:fld id="{33471E03-3868-4372-A232-81B06EBB10D4}" type="slidenum">
              <a:rPr lang="es-ES" smtClean="0"/>
              <a:t>121</a:t>
            </a:fld>
            <a:endParaRPr lang="es-ES"/>
          </a:p>
        </p:txBody>
      </p:sp>
    </p:spTree>
    <p:extLst>
      <p:ext uri="{BB962C8B-B14F-4D97-AF65-F5344CB8AC3E}">
        <p14:creationId xmlns:p14="http://schemas.microsoft.com/office/powerpoint/2010/main" val="35362083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31C506C9-1FA2-8CBE-C0E8-5C873B1EEA33}"/>
              </a:ext>
            </a:extLst>
          </p:cNvPr>
          <p:cNvSpPr/>
          <p:nvPr/>
        </p:nvSpPr>
        <p:spPr>
          <a:xfrm>
            <a:off x="7654101" y="4254594"/>
            <a:ext cx="3698658" cy="1849656"/>
          </a:xfrm>
          <a:prstGeom prst="roundRect">
            <a:avLst/>
          </a:prstGeom>
          <a:solidFill>
            <a:schemeClr val="accent1">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000" b="1" dirty="0"/>
          </a:p>
        </p:txBody>
      </p:sp>
      <p:sp>
        <p:nvSpPr>
          <p:cNvPr id="2" name="Title 1">
            <a:extLst>
              <a:ext uri="{FF2B5EF4-FFF2-40B4-BE49-F238E27FC236}">
                <a16:creationId xmlns:a16="http://schemas.microsoft.com/office/drawing/2014/main" id="{8E47D1F0-19C7-48C9-B00A-515BDB6E94FA}"/>
              </a:ext>
            </a:extLst>
          </p:cNvPr>
          <p:cNvSpPr>
            <a:spLocks noGrp="1"/>
          </p:cNvSpPr>
          <p:nvPr>
            <p:ph type="title"/>
          </p:nvPr>
        </p:nvSpPr>
        <p:spPr/>
        <p:txBody>
          <a:bodyPr/>
          <a:lstStyle/>
          <a:p>
            <a:r>
              <a:rPr lang="en-US" dirty="0"/>
              <a:t>Common origin of the problems</a:t>
            </a:r>
            <a:endParaRPr lang="es-ES" dirty="0"/>
          </a:p>
        </p:txBody>
      </p:sp>
      <p:sp>
        <p:nvSpPr>
          <p:cNvPr id="3" name="Content Placeholder 2">
            <a:extLst>
              <a:ext uri="{FF2B5EF4-FFF2-40B4-BE49-F238E27FC236}">
                <a16:creationId xmlns:a16="http://schemas.microsoft.com/office/drawing/2014/main" id="{B50B59B1-F390-F1BA-BB41-508C1263BF27}"/>
              </a:ext>
            </a:extLst>
          </p:cNvPr>
          <p:cNvSpPr>
            <a:spLocks noGrp="1"/>
          </p:cNvSpPr>
          <p:nvPr>
            <p:ph idx="1"/>
          </p:nvPr>
        </p:nvSpPr>
        <p:spPr>
          <a:xfrm>
            <a:off x="838200" y="1429305"/>
            <a:ext cx="8107681" cy="5292170"/>
          </a:xfrm>
        </p:spPr>
        <p:txBody>
          <a:bodyPr>
            <a:normAutofit/>
          </a:bodyPr>
          <a:lstStyle/>
          <a:p>
            <a:pPr marL="0" indent="0">
              <a:buNone/>
            </a:pPr>
            <a:r>
              <a:rPr lang="en-US" sz="1800" dirty="0"/>
              <a:t>GNNs arise to leverage </a:t>
            </a:r>
            <a:r>
              <a:rPr lang="en-US" sz="1800" b="1" dirty="0"/>
              <a:t>information on the graph topology </a:t>
            </a:r>
            <a:r>
              <a:rPr lang="en-US" sz="1800" dirty="0"/>
              <a:t>to improve inference</a:t>
            </a:r>
          </a:p>
          <a:p>
            <a:pPr marL="0" indent="0">
              <a:buNone/>
            </a:pPr>
            <a:endParaRPr lang="en-US" sz="1800" dirty="0"/>
          </a:p>
          <a:p>
            <a:pPr marL="0" indent="0">
              <a:buNone/>
            </a:pPr>
            <a:r>
              <a:rPr lang="es-ES" sz="2400" b="1" dirty="0"/>
              <a:t>HOW?</a:t>
            </a:r>
            <a:r>
              <a:rPr lang="es-ES" sz="2400" dirty="0"/>
              <a:t> </a:t>
            </a:r>
            <a:r>
              <a:rPr lang="es-ES" sz="1800" dirty="0"/>
              <a:t> </a:t>
            </a:r>
          </a:p>
          <a:p>
            <a:r>
              <a:rPr lang="en-US" sz="1800" dirty="0"/>
              <a:t>Diffusion of information over the structure </a:t>
            </a:r>
            <a:r>
              <a:rPr lang="en-US" sz="1800" b="1" i="1" dirty="0"/>
              <a:t>A</a:t>
            </a:r>
            <a:r>
              <a:rPr lang="en-US" sz="1800" dirty="0"/>
              <a:t>  </a:t>
            </a:r>
          </a:p>
          <a:p>
            <a:pPr marL="457200" lvl="1" indent="0">
              <a:buNone/>
            </a:pPr>
            <a:r>
              <a:rPr lang="en-US" sz="1600" dirty="0">
                <a:sym typeface="Wingdings" panose="05000000000000000000" pitchFamily="2" charset="2"/>
              </a:rPr>
              <a:t>  </a:t>
            </a:r>
            <a:r>
              <a:rPr lang="en-US" sz="1600" b="1" dirty="0">
                <a:sym typeface="Wingdings" panose="05000000000000000000" pitchFamily="2" charset="2"/>
              </a:rPr>
              <a:t>Locality</a:t>
            </a:r>
            <a:r>
              <a:rPr lang="en-US" sz="1600" dirty="0">
                <a:sym typeface="Wingdings" panose="05000000000000000000" pitchFamily="2" charset="2"/>
              </a:rPr>
              <a:t> nature or </a:t>
            </a:r>
            <a:r>
              <a:rPr lang="en-US" sz="1600" b="1" dirty="0">
                <a:sym typeface="Wingdings" panose="05000000000000000000" pitchFamily="2" charset="2"/>
              </a:rPr>
              <a:t>smoothness principle</a:t>
            </a:r>
            <a:endParaRPr lang="en-US" sz="1600" b="1" i="1" dirty="0"/>
          </a:p>
          <a:p>
            <a:r>
              <a:rPr lang="en-US" sz="1800" dirty="0"/>
              <a:t>Repeated </a:t>
            </a:r>
            <a:r>
              <a:rPr lang="en-US" sz="1800" b="0" i="0" u="none" strike="noStrike" baseline="0" dirty="0">
                <a:latin typeface="NimbusRomNo9L-Regu"/>
              </a:rPr>
              <a:t>computation over </a:t>
            </a:r>
            <a:r>
              <a:rPr lang="en-US" sz="1800" b="1" i="1" u="none" strike="noStrike" baseline="0" dirty="0">
                <a:latin typeface="NimbusRomNo9L-Regu"/>
              </a:rPr>
              <a:t>X</a:t>
            </a:r>
            <a:r>
              <a:rPr lang="en-US" sz="1800" b="0" i="0" u="none" strike="noStrike" baseline="0" dirty="0">
                <a:latin typeface="NimbusRomNo9L-Regu"/>
              </a:rPr>
              <a:t>  to reach information over the</a:t>
            </a:r>
            <a:r>
              <a:rPr lang="en-US" sz="1800" b="1" i="0" u="none" strike="noStrike" baseline="0" dirty="0">
                <a:latin typeface="NimbusRomNo9L-Regu"/>
              </a:rPr>
              <a:t> </a:t>
            </a:r>
            <a:r>
              <a:rPr lang="en-US" sz="1800" b="1" i="0" u="none" strike="noStrike" baseline="0" dirty="0">
                <a:latin typeface="CMMI10"/>
              </a:rPr>
              <a:t>k</a:t>
            </a:r>
            <a:r>
              <a:rPr lang="en-US" sz="1800" b="1" i="0" u="none" strike="noStrike" baseline="0" dirty="0">
                <a:latin typeface="NimbusRomNo9L-Regu"/>
              </a:rPr>
              <a:t>-hop </a:t>
            </a:r>
            <a:r>
              <a:rPr lang="en-US" sz="1800" b="0" i="0" u="none" strike="noStrike" baseline="0" dirty="0">
                <a:latin typeface="NimbusRomNo9L-Regu"/>
              </a:rPr>
              <a:t>neighborhood</a:t>
            </a:r>
            <a:endParaRPr lang="en-US" sz="1800" dirty="0">
              <a:latin typeface="NimbusRomNo9L-Regu"/>
            </a:endParaRPr>
          </a:p>
          <a:p>
            <a:pPr marL="0" indent="0">
              <a:buNone/>
            </a:pPr>
            <a:endParaRPr lang="es-ES" sz="1800" dirty="0"/>
          </a:p>
          <a:p>
            <a:pPr marL="0" indent="0">
              <a:buNone/>
            </a:pPr>
            <a:endParaRPr lang="es-ES" sz="1800" dirty="0"/>
          </a:p>
          <a:p>
            <a:pPr marL="0" indent="0">
              <a:buNone/>
            </a:pPr>
            <a:endParaRPr lang="es-ES" sz="1800" dirty="0"/>
          </a:p>
          <a:p>
            <a:pPr marL="0" indent="0">
              <a:buNone/>
            </a:pPr>
            <a:endParaRPr lang="es-ES" sz="1800" dirty="0"/>
          </a:p>
          <a:p>
            <a:pPr marL="0" indent="0">
              <a:buNone/>
            </a:pPr>
            <a:r>
              <a:rPr lang="en-US" sz="2400" b="1" dirty="0"/>
              <a:t>Difficulties</a:t>
            </a:r>
            <a:endParaRPr lang="en-US" sz="1800" b="1" dirty="0"/>
          </a:p>
          <a:p>
            <a:pPr marL="457200" lvl="1" indent="0">
              <a:buNone/>
            </a:pPr>
            <a:r>
              <a:rPr lang="es-ES" dirty="0">
                <a:solidFill>
                  <a:srgbClr val="C00000"/>
                </a:solidFill>
                <a:sym typeface="Wingdings" panose="05000000000000000000" pitchFamily="2" charset="2"/>
              </a:rPr>
              <a:t> </a:t>
            </a:r>
            <a:r>
              <a:rPr lang="es-ES" dirty="0"/>
              <a:t>Long </a:t>
            </a:r>
            <a:r>
              <a:rPr lang="en-US" dirty="0"/>
              <a:t>range</a:t>
            </a:r>
            <a:r>
              <a:rPr lang="es-ES" dirty="0"/>
              <a:t> </a:t>
            </a:r>
            <a:r>
              <a:rPr lang="en-US" dirty="0"/>
              <a:t>dependencies</a:t>
            </a:r>
          </a:p>
          <a:p>
            <a:pPr marL="457200" lvl="1" indent="0">
              <a:buNone/>
            </a:pPr>
            <a:r>
              <a:rPr lang="es-ES" dirty="0">
                <a:solidFill>
                  <a:srgbClr val="C00000"/>
                </a:solidFill>
                <a:sym typeface="Wingdings" panose="05000000000000000000" pitchFamily="2" charset="2"/>
              </a:rPr>
              <a:t></a:t>
            </a:r>
            <a:r>
              <a:rPr lang="es-ES" dirty="0">
                <a:sym typeface="Wingdings" panose="05000000000000000000" pitchFamily="2" charset="2"/>
              </a:rPr>
              <a:t> </a:t>
            </a:r>
            <a:r>
              <a:rPr lang="en-US" dirty="0"/>
              <a:t>Heterophily</a:t>
            </a:r>
          </a:p>
          <a:p>
            <a:pPr marL="457200" lvl="1" indent="0">
              <a:buNone/>
            </a:pPr>
            <a:r>
              <a:rPr lang="es-ES" dirty="0">
                <a:solidFill>
                  <a:srgbClr val="C00000"/>
                </a:solidFill>
                <a:sym typeface="Wingdings" panose="05000000000000000000" pitchFamily="2" charset="2"/>
              </a:rPr>
              <a:t></a:t>
            </a:r>
            <a:r>
              <a:rPr lang="es-ES" dirty="0">
                <a:sym typeface="Wingdings" panose="05000000000000000000" pitchFamily="2" charset="2"/>
              </a:rPr>
              <a:t> </a:t>
            </a:r>
            <a:r>
              <a:rPr lang="en-US" dirty="0"/>
              <a:t>Uneven location distribution of labeled nodes</a:t>
            </a:r>
            <a:endParaRPr lang="es-ES" dirty="0"/>
          </a:p>
        </p:txBody>
      </p:sp>
      <p:pic>
        <p:nvPicPr>
          <p:cNvPr id="1026" name="Picture 2">
            <a:extLst>
              <a:ext uri="{FF2B5EF4-FFF2-40B4-BE49-F238E27FC236}">
                <a16:creationId xmlns:a16="http://schemas.microsoft.com/office/drawing/2014/main" id="{7DFE7DF6-6469-BD51-8E70-F92E6BDA4549}"/>
              </a:ext>
            </a:extLst>
          </p:cNvPr>
          <p:cNvPicPr>
            <a:picLocks noChangeAspect="1" noChangeArrowheads="1"/>
          </p:cNvPicPr>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45881" y="563344"/>
            <a:ext cx="3047999" cy="2718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B5D60D-788A-14C2-66AD-B3C010471F9E}"/>
              </a:ext>
            </a:extLst>
          </p:cNvPr>
          <p:cNvSpPr txBox="1"/>
          <p:nvPr/>
        </p:nvSpPr>
        <p:spPr>
          <a:xfrm>
            <a:off x="8857413" y="3401723"/>
            <a:ext cx="3047999" cy="461665"/>
          </a:xfrm>
          <a:prstGeom prst="rect">
            <a:avLst/>
          </a:prstGeom>
          <a:noFill/>
        </p:spPr>
        <p:txBody>
          <a:bodyPr wrap="square" rtlCol="0">
            <a:spAutoFit/>
          </a:bodyPr>
          <a:lstStyle/>
          <a:p>
            <a:pPr algn="r"/>
            <a:r>
              <a:rPr lang="en-US" sz="1200" i="1" dirty="0">
                <a:solidFill>
                  <a:schemeClr val="bg1">
                    <a:lumMod val="50000"/>
                  </a:schemeClr>
                </a:solidFill>
              </a:rPr>
              <a:t>Source: D. </a:t>
            </a:r>
            <a:r>
              <a:rPr lang="en-US" sz="1200" i="1" dirty="0" err="1">
                <a:solidFill>
                  <a:schemeClr val="bg1">
                    <a:lumMod val="50000"/>
                  </a:schemeClr>
                </a:solidFill>
              </a:rPr>
              <a:t>Zelle</a:t>
            </a:r>
            <a:r>
              <a:rPr lang="en-US" sz="1200" i="1" dirty="0">
                <a:solidFill>
                  <a:schemeClr val="bg1">
                    <a:lumMod val="50000"/>
                  </a:schemeClr>
                </a:solidFill>
              </a:rPr>
              <a:t> et al. GNNs in TensorFlow.</a:t>
            </a:r>
            <a:br>
              <a:rPr lang="en-US" sz="1200" i="1" dirty="0">
                <a:solidFill>
                  <a:schemeClr val="bg1">
                    <a:lumMod val="50000"/>
                  </a:schemeClr>
                </a:solidFill>
              </a:rPr>
            </a:br>
            <a:r>
              <a:rPr lang="en-US" sz="1200" i="1" dirty="0">
                <a:solidFill>
                  <a:schemeClr val="bg1">
                    <a:lumMod val="50000"/>
                  </a:schemeClr>
                </a:solidFill>
                <a:hlinkClick r:id="rId37">
                  <a:extLst>
                    <a:ext uri="{A12FA001-AC4F-418D-AE19-62706E023703}">
                      <ahyp:hlinkClr xmlns:ahyp="http://schemas.microsoft.com/office/drawing/2018/hyperlinkcolor" val="tx"/>
                    </a:ext>
                  </a:extLst>
                </a:hlinkClick>
              </a:rPr>
              <a:t>Google Research Blog</a:t>
            </a:r>
            <a:r>
              <a:rPr lang="en-US" sz="1200" i="1" dirty="0">
                <a:solidFill>
                  <a:schemeClr val="bg1">
                    <a:lumMod val="50000"/>
                  </a:schemeClr>
                </a:solidFill>
              </a:rPr>
              <a:t>. 2024</a:t>
            </a:r>
            <a:endParaRPr lang="es-ES" sz="1200" i="1" dirty="0">
              <a:solidFill>
                <a:schemeClr val="bg1">
                  <a:lumMod val="50000"/>
                </a:schemeClr>
              </a:solidFill>
            </a:endParaRPr>
          </a:p>
        </p:txBody>
      </p:sp>
      <p:sp>
        <p:nvSpPr>
          <p:cNvPr id="6" name="Rectangle: Rounded Corners 5">
            <a:extLst>
              <a:ext uri="{FF2B5EF4-FFF2-40B4-BE49-F238E27FC236}">
                <a16:creationId xmlns:a16="http://schemas.microsoft.com/office/drawing/2014/main" id="{74869B36-1F61-96A8-FEE2-133BA9FAC9E5}"/>
              </a:ext>
            </a:extLst>
          </p:cNvPr>
          <p:cNvSpPr/>
          <p:nvPr/>
        </p:nvSpPr>
        <p:spPr>
          <a:xfrm>
            <a:off x="7654101" y="4252012"/>
            <a:ext cx="1600199" cy="702476"/>
          </a:xfrm>
          <a:prstGeom prst="roundRect">
            <a:avLst>
              <a:gd name="adj" fmla="val 1504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Random Walks</a:t>
            </a:r>
            <a:endParaRPr lang="es-ES" sz="2000" b="1" dirty="0"/>
          </a:p>
        </p:txBody>
      </p:sp>
      <p:pic>
        <p:nvPicPr>
          <p:cNvPr id="26" name="Picture 25" descr="\documentclass{article}&#10;\usepackage{amsmath,amsfonts,bm}&#10;\pagestyle{empty}&#10;\begin{document}&#10;&#10;\begin{equation*}&#10;\bm{S} = \sum_{k=0}^\infty \theta_k \bm{T}^k&#10;\end{equation*}&#10;&#10;&#10;\end{document}&#10;" title="IguanaTex Picture Display">
            <a:extLst>
              <a:ext uri="{FF2B5EF4-FFF2-40B4-BE49-F238E27FC236}">
                <a16:creationId xmlns:a16="http://schemas.microsoft.com/office/drawing/2014/main" id="{2E4A60FC-FD5E-B7DE-329B-1E9643437AD1}"/>
              </a:ext>
            </a:extLst>
          </p:cNvPr>
          <p:cNvPicPr>
            <a:picLocks noChangeAspect="1"/>
          </p:cNvPicPr>
          <p:nvPr>
            <p:custDataLst>
              <p:tags r:id="rId1"/>
            </p:custDataLst>
          </p:nvPr>
        </p:nvPicPr>
        <p:blipFill>
          <a:blip r:embed="rId38">
            <a:extLst>
              <a:ext uri="{28A0092B-C50C-407E-A947-70E740481C1C}">
                <a14:useLocalDpi xmlns:a14="http://schemas.microsoft.com/office/drawing/2010/main" val="0"/>
              </a:ext>
            </a:extLst>
          </a:blip>
          <a:stretch>
            <a:fillRect/>
          </a:stretch>
        </p:blipFill>
        <p:spPr>
          <a:xfrm>
            <a:off x="9594422" y="5177906"/>
            <a:ext cx="1465905" cy="702476"/>
          </a:xfrm>
          <a:prstGeom prst="rect">
            <a:avLst/>
          </a:prstGeom>
        </p:spPr>
      </p:pic>
      <p:grpSp>
        <p:nvGrpSpPr>
          <p:cNvPr id="62" name="Group 61" descr="\documentclass{article}&#10;\usepackage{amsmath,amsfonts,bm}&#10;\pagestyle{empty}&#10;\begin{document}&#10;&#10;\begin{equation*}&#10;\mathbf{h}^{(l+1)}_u = \phi\left(\mathbf{h}^l_u,\bigoplus_{v\in \mathcal{N}_u}\psi\left(\mathbf{h}^l_u,\mathbf{h}^l_v\right)\right)&#10;\end{equation*}&#10;&#10;&#10;\end{document}&#10;" title="IguanaTex Shape Display">
            <a:extLst>
              <a:ext uri="{FF2B5EF4-FFF2-40B4-BE49-F238E27FC236}">
                <a16:creationId xmlns:a16="http://schemas.microsoft.com/office/drawing/2014/main" id="{752CF0C6-9141-D7AA-2DE5-F59E65587E35}"/>
              </a:ext>
            </a:extLst>
          </p:cNvPr>
          <p:cNvGrpSpPr>
            <a:grpSpLocks noChangeAspect="1"/>
          </p:cNvGrpSpPr>
          <p:nvPr>
            <p:custDataLst>
              <p:tags r:id="rId2"/>
            </p:custDataLst>
          </p:nvPr>
        </p:nvGrpSpPr>
        <p:grpSpPr>
          <a:xfrm>
            <a:off x="2983388" y="4088118"/>
            <a:ext cx="3684415" cy="790948"/>
            <a:chOff x="5769978" y="4723349"/>
            <a:chExt cx="3253854" cy="700710"/>
          </a:xfrm>
        </p:grpSpPr>
        <p:sp>
          <p:nvSpPr>
            <p:cNvPr id="32" name="Freeform: Shape 31">
              <a:extLst>
                <a:ext uri="{FF2B5EF4-FFF2-40B4-BE49-F238E27FC236}">
                  <a16:creationId xmlns:a16="http://schemas.microsoft.com/office/drawing/2014/main" id="{498A4B57-1F60-8065-6B6E-DB26DA3D42B8}"/>
                </a:ext>
              </a:extLst>
            </p:cNvPr>
            <p:cNvSpPr/>
            <p:nvPr>
              <p:custDataLst>
                <p:tags r:id="rId4"/>
              </p:custDataLst>
            </p:nvPr>
          </p:nvSpPr>
          <p:spPr>
            <a:xfrm>
              <a:off x="5769978" y="4963852"/>
              <a:ext cx="129370" cy="158055"/>
            </a:xfrm>
            <a:custGeom>
              <a:avLst/>
              <a:gdLst>
                <a:gd name="connsiteX0" fmla="*/ 15821 w 129370"/>
                <a:gd name="connsiteY0" fmla="*/ 147433 h 158055"/>
                <a:gd name="connsiteX1" fmla="*/ 161 w 129370"/>
                <a:gd name="connsiteY1" fmla="*/ 147433 h 158055"/>
                <a:gd name="connsiteX2" fmla="*/ 161 w 129370"/>
                <a:gd name="connsiteY2" fmla="*/ 158137 h 158055"/>
                <a:gd name="connsiteX3" fmla="*/ 28759 w 129370"/>
                <a:gd name="connsiteY3" fmla="*/ 157454 h 158055"/>
                <a:gd name="connsiteX4" fmla="*/ 57356 w 129370"/>
                <a:gd name="connsiteY4" fmla="*/ 158137 h 158055"/>
                <a:gd name="connsiteX5" fmla="*/ 57356 w 129370"/>
                <a:gd name="connsiteY5" fmla="*/ 147433 h 158055"/>
                <a:gd name="connsiteX6" fmla="*/ 41696 w 129370"/>
                <a:gd name="connsiteY6" fmla="*/ 147433 h 158055"/>
                <a:gd name="connsiteX7" fmla="*/ 41696 w 129370"/>
                <a:gd name="connsiteY7" fmla="*/ 99834 h 158055"/>
                <a:gd name="connsiteX8" fmla="*/ 75514 w 129370"/>
                <a:gd name="connsiteY8" fmla="*/ 63850 h 158055"/>
                <a:gd name="connsiteX9" fmla="*/ 87997 w 129370"/>
                <a:gd name="connsiteY9" fmla="*/ 85941 h 158055"/>
                <a:gd name="connsiteX10" fmla="*/ 87997 w 129370"/>
                <a:gd name="connsiteY10" fmla="*/ 147433 h 158055"/>
                <a:gd name="connsiteX11" fmla="*/ 72336 w 129370"/>
                <a:gd name="connsiteY11" fmla="*/ 147433 h 158055"/>
                <a:gd name="connsiteX12" fmla="*/ 72336 w 129370"/>
                <a:gd name="connsiteY12" fmla="*/ 158137 h 158055"/>
                <a:gd name="connsiteX13" fmla="*/ 100934 w 129370"/>
                <a:gd name="connsiteY13" fmla="*/ 157454 h 158055"/>
                <a:gd name="connsiteX14" fmla="*/ 129531 w 129370"/>
                <a:gd name="connsiteY14" fmla="*/ 158137 h 158055"/>
                <a:gd name="connsiteX15" fmla="*/ 129531 w 129370"/>
                <a:gd name="connsiteY15" fmla="*/ 147433 h 158055"/>
                <a:gd name="connsiteX16" fmla="*/ 113871 w 129370"/>
                <a:gd name="connsiteY16" fmla="*/ 147433 h 158055"/>
                <a:gd name="connsiteX17" fmla="*/ 113871 w 129370"/>
                <a:gd name="connsiteY17" fmla="*/ 88447 h 158055"/>
                <a:gd name="connsiteX18" fmla="*/ 78918 w 129370"/>
                <a:gd name="connsiteY18" fmla="*/ 55651 h 158055"/>
                <a:gd name="connsiteX19" fmla="*/ 40334 w 129370"/>
                <a:gd name="connsiteY19" fmla="*/ 77970 h 158055"/>
                <a:gd name="connsiteX20" fmla="*/ 40334 w 129370"/>
                <a:gd name="connsiteY20" fmla="*/ 81 h 158055"/>
                <a:gd name="connsiteX21" fmla="*/ 161 w 129370"/>
                <a:gd name="connsiteY21" fmla="*/ 1903 h 158055"/>
                <a:gd name="connsiteX22" fmla="*/ 161 w 129370"/>
                <a:gd name="connsiteY22" fmla="*/ 12607 h 158055"/>
                <a:gd name="connsiteX23" fmla="*/ 15821 w 129370"/>
                <a:gd name="connsiteY23" fmla="*/ 21489 h 158055"/>
                <a:gd name="connsiteX24" fmla="*/ 15821 w 129370"/>
                <a:gd name="connsiteY24" fmla="*/ 147433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370" h="158055">
                  <a:moveTo>
                    <a:pt x="15821" y="147433"/>
                  </a:moveTo>
                  <a:lnTo>
                    <a:pt x="161" y="147433"/>
                  </a:lnTo>
                  <a:lnTo>
                    <a:pt x="161" y="158137"/>
                  </a:lnTo>
                  <a:cubicBezTo>
                    <a:pt x="6516" y="157909"/>
                    <a:pt x="20134" y="157454"/>
                    <a:pt x="28759" y="157454"/>
                  </a:cubicBezTo>
                  <a:cubicBezTo>
                    <a:pt x="37610" y="157454"/>
                    <a:pt x="51001" y="157909"/>
                    <a:pt x="57356" y="158137"/>
                  </a:cubicBezTo>
                  <a:lnTo>
                    <a:pt x="57356" y="147433"/>
                  </a:lnTo>
                  <a:lnTo>
                    <a:pt x="41696" y="147433"/>
                  </a:lnTo>
                  <a:lnTo>
                    <a:pt x="41696" y="99834"/>
                  </a:lnTo>
                  <a:cubicBezTo>
                    <a:pt x="41696" y="75010"/>
                    <a:pt x="61215" y="63850"/>
                    <a:pt x="75514" y="63850"/>
                  </a:cubicBezTo>
                  <a:cubicBezTo>
                    <a:pt x="83230" y="63850"/>
                    <a:pt x="87997" y="68633"/>
                    <a:pt x="87997" y="85941"/>
                  </a:cubicBezTo>
                  <a:lnTo>
                    <a:pt x="87997" y="147433"/>
                  </a:lnTo>
                  <a:lnTo>
                    <a:pt x="72336" y="147433"/>
                  </a:lnTo>
                  <a:lnTo>
                    <a:pt x="72336" y="158137"/>
                  </a:lnTo>
                  <a:cubicBezTo>
                    <a:pt x="78691" y="157909"/>
                    <a:pt x="92309" y="157454"/>
                    <a:pt x="100934" y="157454"/>
                  </a:cubicBezTo>
                  <a:cubicBezTo>
                    <a:pt x="109785" y="157454"/>
                    <a:pt x="123176" y="157909"/>
                    <a:pt x="129531" y="158137"/>
                  </a:cubicBezTo>
                  <a:lnTo>
                    <a:pt x="129531" y="147433"/>
                  </a:lnTo>
                  <a:lnTo>
                    <a:pt x="113871" y="147433"/>
                  </a:lnTo>
                  <a:lnTo>
                    <a:pt x="113871" y="88447"/>
                  </a:lnTo>
                  <a:cubicBezTo>
                    <a:pt x="113871" y="64533"/>
                    <a:pt x="101615" y="55651"/>
                    <a:pt x="78918" y="55651"/>
                  </a:cubicBezTo>
                  <a:cubicBezTo>
                    <a:pt x="57129" y="55651"/>
                    <a:pt x="45554" y="68860"/>
                    <a:pt x="40334" y="77970"/>
                  </a:cubicBezTo>
                  <a:lnTo>
                    <a:pt x="40334" y="81"/>
                  </a:lnTo>
                  <a:lnTo>
                    <a:pt x="161" y="1903"/>
                  </a:lnTo>
                  <a:lnTo>
                    <a:pt x="161" y="12607"/>
                  </a:lnTo>
                  <a:cubicBezTo>
                    <a:pt x="14233" y="12607"/>
                    <a:pt x="15821" y="12607"/>
                    <a:pt x="15821" y="21489"/>
                  </a:cubicBezTo>
                  <a:lnTo>
                    <a:pt x="15821" y="147433"/>
                  </a:lnTo>
                  <a:close/>
                </a:path>
              </a:pathLst>
            </a:custGeom>
            <a:solidFill>
              <a:srgbClr val="000000"/>
            </a:solidFill>
            <a:ln w="2276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9821B35-51D0-EB01-FF6E-070D42FB7574}"/>
                </a:ext>
              </a:extLst>
            </p:cNvPr>
            <p:cNvSpPr/>
            <p:nvPr>
              <p:custDataLst>
                <p:tags r:id="rId5"/>
              </p:custDataLst>
            </p:nvPr>
          </p:nvSpPr>
          <p:spPr>
            <a:xfrm>
              <a:off x="5923040" y="4908307"/>
              <a:ext cx="41307" cy="159262"/>
            </a:xfrm>
            <a:custGeom>
              <a:avLst/>
              <a:gdLst>
                <a:gd name="connsiteX0" fmla="*/ 38297 w 41307"/>
                <a:gd name="connsiteY0" fmla="*/ 77 h 159262"/>
                <a:gd name="connsiteX1" fmla="*/ 167 w 41307"/>
                <a:gd name="connsiteY1" fmla="*/ 79629 h 159262"/>
                <a:gd name="connsiteX2" fmla="*/ 38297 w 41307"/>
                <a:gd name="connsiteY2" fmla="*/ 159340 h 159262"/>
                <a:gd name="connsiteX3" fmla="*/ 41475 w 41307"/>
                <a:gd name="connsiteY3" fmla="*/ 157427 h 159262"/>
                <a:gd name="connsiteX4" fmla="*/ 39886 w 41307"/>
                <a:gd name="connsiteY4" fmla="*/ 155035 h 159262"/>
                <a:gd name="connsiteX5" fmla="*/ 10971 w 41307"/>
                <a:gd name="connsiteY5" fmla="*/ 79788 h 159262"/>
                <a:gd name="connsiteX6" fmla="*/ 40363 w 41307"/>
                <a:gd name="connsiteY6" fmla="*/ 3903 h 159262"/>
                <a:gd name="connsiteX7" fmla="*/ 41475 w 41307"/>
                <a:gd name="connsiteY7" fmla="*/ 1990 h 159262"/>
                <a:gd name="connsiteX8" fmla="*/ 38297 w 41307"/>
                <a:gd name="connsiteY8" fmla="*/ 77 h 1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07" h="159262">
                  <a:moveTo>
                    <a:pt x="38297" y="77"/>
                  </a:moveTo>
                  <a:cubicBezTo>
                    <a:pt x="8111" y="21440"/>
                    <a:pt x="167" y="55237"/>
                    <a:pt x="167" y="79629"/>
                  </a:cubicBezTo>
                  <a:cubicBezTo>
                    <a:pt x="167" y="102107"/>
                    <a:pt x="6840" y="137021"/>
                    <a:pt x="38297" y="159340"/>
                  </a:cubicBezTo>
                  <a:cubicBezTo>
                    <a:pt x="39568" y="159340"/>
                    <a:pt x="41475" y="159340"/>
                    <a:pt x="41475" y="157427"/>
                  </a:cubicBezTo>
                  <a:cubicBezTo>
                    <a:pt x="41475" y="156470"/>
                    <a:pt x="40998" y="156151"/>
                    <a:pt x="39886" y="155035"/>
                  </a:cubicBezTo>
                  <a:cubicBezTo>
                    <a:pt x="18756" y="135905"/>
                    <a:pt x="10971" y="108803"/>
                    <a:pt x="10971" y="79788"/>
                  </a:cubicBezTo>
                  <a:cubicBezTo>
                    <a:pt x="10971" y="36744"/>
                    <a:pt x="27335" y="15700"/>
                    <a:pt x="40363" y="3903"/>
                  </a:cubicBezTo>
                  <a:cubicBezTo>
                    <a:pt x="40998" y="3266"/>
                    <a:pt x="41475" y="2787"/>
                    <a:pt x="41475" y="1990"/>
                  </a:cubicBezTo>
                  <a:cubicBezTo>
                    <a:pt x="41475" y="77"/>
                    <a:pt x="39568" y="77"/>
                    <a:pt x="38297" y="77"/>
                  </a:cubicBezTo>
                  <a:close/>
                </a:path>
              </a:pathLst>
            </a:custGeom>
            <a:solidFill>
              <a:srgbClr val="000000"/>
            </a:solidFill>
            <a:ln w="2276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49544A4-E7B4-0750-E7AC-6D34DFFDDE43}"/>
                </a:ext>
              </a:extLst>
            </p:cNvPr>
            <p:cNvSpPr/>
            <p:nvPr>
              <p:custDataLst>
                <p:tags r:id="rId6"/>
              </p:custDataLst>
            </p:nvPr>
          </p:nvSpPr>
          <p:spPr>
            <a:xfrm>
              <a:off x="5985547" y="4917235"/>
              <a:ext cx="35588" cy="112233"/>
            </a:xfrm>
            <a:custGeom>
              <a:avLst/>
              <a:gdLst>
                <a:gd name="connsiteX0" fmla="*/ 35123 w 35588"/>
                <a:gd name="connsiteY0" fmla="*/ 4860 h 112233"/>
                <a:gd name="connsiteX1" fmla="*/ 35759 w 35588"/>
                <a:gd name="connsiteY1" fmla="*/ 2309 h 112233"/>
                <a:gd name="connsiteX2" fmla="*/ 33217 w 35588"/>
                <a:gd name="connsiteY2" fmla="*/ 77 h 112233"/>
                <a:gd name="connsiteX3" fmla="*/ 12880 w 35588"/>
                <a:gd name="connsiteY3" fmla="*/ 1671 h 112233"/>
                <a:gd name="connsiteX4" fmla="*/ 9544 w 35588"/>
                <a:gd name="connsiteY4" fmla="*/ 5338 h 112233"/>
                <a:gd name="connsiteX5" fmla="*/ 13516 w 35588"/>
                <a:gd name="connsiteY5" fmla="*/ 7570 h 112233"/>
                <a:gd name="connsiteX6" fmla="*/ 21142 w 35588"/>
                <a:gd name="connsiteY6" fmla="*/ 9961 h 112233"/>
                <a:gd name="connsiteX7" fmla="*/ 20506 w 35588"/>
                <a:gd name="connsiteY7" fmla="*/ 13469 h 112233"/>
                <a:gd name="connsiteX8" fmla="*/ 806 w 35588"/>
                <a:gd name="connsiteY8" fmla="*/ 92223 h 112233"/>
                <a:gd name="connsiteX9" fmla="*/ 170 w 35588"/>
                <a:gd name="connsiteY9" fmla="*/ 97165 h 112233"/>
                <a:gd name="connsiteX10" fmla="*/ 16852 w 35588"/>
                <a:gd name="connsiteY10" fmla="*/ 112310 h 112233"/>
                <a:gd name="connsiteX11" fmla="*/ 29562 w 35588"/>
                <a:gd name="connsiteY11" fmla="*/ 103861 h 112233"/>
                <a:gd name="connsiteX12" fmla="*/ 35123 w 35588"/>
                <a:gd name="connsiteY12" fmla="*/ 87919 h 112233"/>
                <a:gd name="connsiteX13" fmla="*/ 32581 w 35588"/>
                <a:gd name="connsiteY13" fmla="*/ 85846 h 112233"/>
                <a:gd name="connsiteX14" fmla="*/ 29404 w 35588"/>
                <a:gd name="connsiteY14" fmla="*/ 89672 h 112233"/>
                <a:gd name="connsiteX15" fmla="*/ 17488 w 35588"/>
                <a:gd name="connsiteY15" fmla="*/ 107846 h 112233"/>
                <a:gd name="connsiteX16" fmla="*/ 12086 w 35588"/>
                <a:gd name="connsiteY16" fmla="*/ 100035 h 112233"/>
                <a:gd name="connsiteX17" fmla="*/ 13039 w 35588"/>
                <a:gd name="connsiteY17" fmla="*/ 93498 h 112233"/>
                <a:gd name="connsiteX18" fmla="*/ 35123 w 35588"/>
                <a:gd name="connsiteY18" fmla="*/ 486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88" h="112233">
                  <a:moveTo>
                    <a:pt x="35123" y="4860"/>
                  </a:moveTo>
                  <a:cubicBezTo>
                    <a:pt x="35282" y="4541"/>
                    <a:pt x="35759" y="2468"/>
                    <a:pt x="35759" y="2309"/>
                  </a:cubicBezTo>
                  <a:cubicBezTo>
                    <a:pt x="35759" y="1512"/>
                    <a:pt x="35123" y="77"/>
                    <a:pt x="33217" y="77"/>
                  </a:cubicBezTo>
                  <a:cubicBezTo>
                    <a:pt x="30039" y="77"/>
                    <a:pt x="16852" y="1352"/>
                    <a:pt x="12880" y="1671"/>
                  </a:cubicBezTo>
                  <a:cubicBezTo>
                    <a:pt x="11768" y="1831"/>
                    <a:pt x="9544" y="1990"/>
                    <a:pt x="9544" y="5338"/>
                  </a:cubicBezTo>
                  <a:cubicBezTo>
                    <a:pt x="9544" y="7570"/>
                    <a:pt x="11768" y="7570"/>
                    <a:pt x="13516" y="7570"/>
                  </a:cubicBezTo>
                  <a:cubicBezTo>
                    <a:pt x="21142" y="7570"/>
                    <a:pt x="21142" y="8686"/>
                    <a:pt x="21142" y="9961"/>
                  </a:cubicBezTo>
                  <a:cubicBezTo>
                    <a:pt x="21142" y="11077"/>
                    <a:pt x="20824" y="12034"/>
                    <a:pt x="20506" y="13469"/>
                  </a:cubicBezTo>
                  <a:lnTo>
                    <a:pt x="806" y="92223"/>
                  </a:lnTo>
                  <a:cubicBezTo>
                    <a:pt x="329" y="93817"/>
                    <a:pt x="170" y="95571"/>
                    <a:pt x="170" y="97165"/>
                  </a:cubicBezTo>
                  <a:cubicBezTo>
                    <a:pt x="170" y="107368"/>
                    <a:pt x="9226" y="112310"/>
                    <a:pt x="16852" y="112310"/>
                  </a:cubicBezTo>
                  <a:cubicBezTo>
                    <a:pt x="20665" y="112310"/>
                    <a:pt x="25432" y="111035"/>
                    <a:pt x="29562" y="103861"/>
                  </a:cubicBezTo>
                  <a:cubicBezTo>
                    <a:pt x="32899" y="97962"/>
                    <a:pt x="35123" y="88556"/>
                    <a:pt x="35123" y="87919"/>
                  </a:cubicBezTo>
                  <a:cubicBezTo>
                    <a:pt x="35123" y="85846"/>
                    <a:pt x="33058" y="85846"/>
                    <a:pt x="32581" y="85846"/>
                  </a:cubicBezTo>
                  <a:cubicBezTo>
                    <a:pt x="30357" y="85846"/>
                    <a:pt x="30039" y="86803"/>
                    <a:pt x="29404" y="89672"/>
                  </a:cubicBezTo>
                  <a:cubicBezTo>
                    <a:pt x="27338" y="97643"/>
                    <a:pt x="24319" y="107846"/>
                    <a:pt x="17488" y="107846"/>
                  </a:cubicBezTo>
                  <a:cubicBezTo>
                    <a:pt x="13198" y="107846"/>
                    <a:pt x="12086" y="103861"/>
                    <a:pt x="12086" y="100035"/>
                  </a:cubicBezTo>
                  <a:cubicBezTo>
                    <a:pt x="12086" y="98281"/>
                    <a:pt x="12563" y="95252"/>
                    <a:pt x="13039" y="93498"/>
                  </a:cubicBezTo>
                  <a:lnTo>
                    <a:pt x="35123" y="4860"/>
                  </a:lnTo>
                  <a:close/>
                </a:path>
              </a:pathLst>
            </a:custGeom>
            <a:solidFill>
              <a:srgbClr val="000000"/>
            </a:solidFill>
            <a:ln w="2276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5C0B3A4-C3B9-43AB-BB8D-14C1445E0F29}"/>
                </a:ext>
              </a:extLst>
            </p:cNvPr>
            <p:cNvSpPr/>
            <p:nvPr>
              <p:custDataLst>
                <p:tags r:id="rId7"/>
              </p:custDataLst>
            </p:nvPr>
          </p:nvSpPr>
          <p:spPr>
            <a:xfrm>
              <a:off x="6045136" y="4929191"/>
              <a:ext cx="116932" cy="117494"/>
            </a:xfrm>
            <a:custGeom>
              <a:avLst/>
              <a:gdLst>
                <a:gd name="connsiteX0" fmla="*/ 62611 w 116932"/>
                <a:gd name="connsiteY0" fmla="*/ 62730 h 117494"/>
                <a:gd name="connsiteX1" fmla="*/ 111227 w 116932"/>
                <a:gd name="connsiteY1" fmla="*/ 62730 h 117494"/>
                <a:gd name="connsiteX2" fmla="*/ 117106 w 116932"/>
                <a:gd name="connsiteY2" fmla="*/ 58904 h 117494"/>
                <a:gd name="connsiteX3" fmla="*/ 111227 w 116932"/>
                <a:gd name="connsiteY3" fmla="*/ 54918 h 117494"/>
                <a:gd name="connsiteX4" fmla="*/ 62611 w 116932"/>
                <a:gd name="connsiteY4" fmla="*/ 54918 h 117494"/>
                <a:gd name="connsiteX5" fmla="*/ 62611 w 116932"/>
                <a:gd name="connsiteY5" fmla="*/ 5976 h 117494"/>
                <a:gd name="connsiteX6" fmla="*/ 58798 w 116932"/>
                <a:gd name="connsiteY6" fmla="*/ 77 h 117494"/>
                <a:gd name="connsiteX7" fmla="*/ 54826 w 116932"/>
                <a:gd name="connsiteY7" fmla="*/ 5976 h 117494"/>
                <a:gd name="connsiteX8" fmla="*/ 54826 w 116932"/>
                <a:gd name="connsiteY8" fmla="*/ 54918 h 117494"/>
                <a:gd name="connsiteX9" fmla="*/ 6051 w 116932"/>
                <a:gd name="connsiteY9" fmla="*/ 54918 h 117494"/>
                <a:gd name="connsiteX10" fmla="*/ 173 w 116932"/>
                <a:gd name="connsiteY10" fmla="*/ 58744 h 117494"/>
                <a:gd name="connsiteX11" fmla="*/ 6051 w 116932"/>
                <a:gd name="connsiteY11" fmla="*/ 62730 h 117494"/>
                <a:gd name="connsiteX12" fmla="*/ 54826 w 116932"/>
                <a:gd name="connsiteY12" fmla="*/ 62730 h 117494"/>
                <a:gd name="connsiteX13" fmla="*/ 54826 w 116932"/>
                <a:gd name="connsiteY13" fmla="*/ 111673 h 117494"/>
                <a:gd name="connsiteX14" fmla="*/ 58639 w 116932"/>
                <a:gd name="connsiteY14" fmla="*/ 117571 h 117494"/>
                <a:gd name="connsiteX15" fmla="*/ 62611 w 116932"/>
                <a:gd name="connsiteY15" fmla="*/ 111673 h 117494"/>
                <a:gd name="connsiteX16" fmla="*/ 62611 w 116932"/>
                <a:gd name="connsiteY16" fmla="*/ 62730 h 11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932" h="117494">
                  <a:moveTo>
                    <a:pt x="62611" y="62730"/>
                  </a:moveTo>
                  <a:lnTo>
                    <a:pt x="111227" y="62730"/>
                  </a:lnTo>
                  <a:cubicBezTo>
                    <a:pt x="113293" y="62730"/>
                    <a:pt x="117106" y="62730"/>
                    <a:pt x="117106" y="58904"/>
                  </a:cubicBezTo>
                  <a:cubicBezTo>
                    <a:pt x="117106" y="54918"/>
                    <a:pt x="113452" y="54918"/>
                    <a:pt x="111227" y="54918"/>
                  </a:cubicBezTo>
                  <a:lnTo>
                    <a:pt x="62611" y="54918"/>
                  </a:lnTo>
                  <a:lnTo>
                    <a:pt x="62611" y="5976"/>
                  </a:lnTo>
                  <a:cubicBezTo>
                    <a:pt x="62611" y="3903"/>
                    <a:pt x="62611" y="77"/>
                    <a:pt x="58798" y="77"/>
                  </a:cubicBezTo>
                  <a:cubicBezTo>
                    <a:pt x="54826" y="77"/>
                    <a:pt x="54826" y="3744"/>
                    <a:pt x="54826" y="5976"/>
                  </a:cubicBezTo>
                  <a:lnTo>
                    <a:pt x="54826" y="54918"/>
                  </a:lnTo>
                  <a:lnTo>
                    <a:pt x="6051" y="54918"/>
                  </a:lnTo>
                  <a:cubicBezTo>
                    <a:pt x="3986" y="54918"/>
                    <a:pt x="173" y="54918"/>
                    <a:pt x="173" y="58744"/>
                  </a:cubicBezTo>
                  <a:cubicBezTo>
                    <a:pt x="173" y="62730"/>
                    <a:pt x="3827" y="62730"/>
                    <a:pt x="6051" y="62730"/>
                  </a:cubicBezTo>
                  <a:lnTo>
                    <a:pt x="54826" y="62730"/>
                  </a:lnTo>
                  <a:lnTo>
                    <a:pt x="54826" y="111673"/>
                  </a:lnTo>
                  <a:cubicBezTo>
                    <a:pt x="54826" y="113745"/>
                    <a:pt x="54826" y="117571"/>
                    <a:pt x="58639" y="117571"/>
                  </a:cubicBezTo>
                  <a:cubicBezTo>
                    <a:pt x="62611" y="117571"/>
                    <a:pt x="62611" y="113905"/>
                    <a:pt x="62611" y="111673"/>
                  </a:cubicBezTo>
                  <a:lnTo>
                    <a:pt x="62611" y="62730"/>
                  </a:lnTo>
                  <a:close/>
                </a:path>
              </a:pathLst>
            </a:custGeom>
            <a:solidFill>
              <a:srgbClr val="000000"/>
            </a:solidFill>
            <a:ln w="2276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37013D8-B623-1F1D-CAD4-2089C4006FF0}"/>
                </a:ext>
              </a:extLst>
            </p:cNvPr>
            <p:cNvSpPr/>
            <p:nvPr>
              <p:custDataLst>
                <p:tags r:id="rId8"/>
              </p:custDataLst>
            </p:nvPr>
          </p:nvSpPr>
          <p:spPr>
            <a:xfrm>
              <a:off x="6190665" y="4922017"/>
              <a:ext cx="57830" cy="105856"/>
            </a:xfrm>
            <a:custGeom>
              <a:avLst/>
              <a:gdLst>
                <a:gd name="connsiteX0" fmla="*/ 36085 w 57830"/>
                <a:gd name="connsiteY0" fmla="*/ 4541 h 105856"/>
                <a:gd name="connsiteX1" fmla="*/ 31319 w 57830"/>
                <a:gd name="connsiteY1" fmla="*/ 77 h 105856"/>
                <a:gd name="connsiteX2" fmla="*/ 179 w 57830"/>
                <a:gd name="connsiteY2" fmla="*/ 10280 h 105856"/>
                <a:gd name="connsiteX3" fmla="*/ 179 w 57830"/>
                <a:gd name="connsiteY3" fmla="*/ 16019 h 105856"/>
                <a:gd name="connsiteX4" fmla="*/ 23216 w 57830"/>
                <a:gd name="connsiteY4" fmla="*/ 11555 h 105856"/>
                <a:gd name="connsiteX5" fmla="*/ 23216 w 57830"/>
                <a:gd name="connsiteY5" fmla="*/ 92861 h 105856"/>
                <a:gd name="connsiteX6" fmla="*/ 7328 w 57830"/>
                <a:gd name="connsiteY6" fmla="*/ 100194 h 105856"/>
                <a:gd name="connsiteX7" fmla="*/ 1291 w 57830"/>
                <a:gd name="connsiteY7" fmla="*/ 100194 h 105856"/>
                <a:gd name="connsiteX8" fmla="*/ 1291 w 57830"/>
                <a:gd name="connsiteY8" fmla="*/ 105933 h 105856"/>
                <a:gd name="connsiteX9" fmla="*/ 29571 w 57830"/>
                <a:gd name="connsiteY9" fmla="*/ 105296 h 105856"/>
                <a:gd name="connsiteX10" fmla="*/ 58010 w 57830"/>
                <a:gd name="connsiteY10" fmla="*/ 105933 h 105856"/>
                <a:gd name="connsiteX11" fmla="*/ 58010 w 57830"/>
                <a:gd name="connsiteY11" fmla="*/ 100194 h 105856"/>
                <a:gd name="connsiteX12" fmla="*/ 51973 w 57830"/>
                <a:gd name="connsiteY12" fmla="*/ 100194 h 105856"/>
                <a:gd name="connsiteX13" fmla="*/ 36085 w 57830"/>
                <a:gd name="connsiteY13" fmla="*/ 92861 h 105856"/>
                <a:gd name="connsiteX14" fmla="*/ 36085 w 57830"/>
                <a:gd name="connsiteY14" fmla="*/ 4541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30" h="105856">
                  <a:moveTo>
                    <a:pt x="36085" y="4541"/>
                  </a:moveTo>
                  <a:cubicBezTo>
                    <a:pt x="36085" y="237"/>
                    <a:pt x="35767" y="77"/>
                    <a:pt x="31319" y="77"/>
                  </a:cubicBezTo>
                  <a:cubicBezTo>
                    <a:pt x="21151" y="10121"/>
                    <a:pt x="6693" y="10280"/>
                    <a:pt x="179" y="10280"/>
                  </a:cubicBezTo>
                  <a:lnTo>
                    <a:pt x="179" y="16019"/>
                  </a:lnTo>
                  <a:cubicBezTo>
                    <a:pt x="3992" y="16019"/>
                    <a:pt x="14478" y="16019"/>
                    <a:pt x="23216" y="11555"/>
                  </a:cubicBezTo>
                  <a:lnTo>
                    <a:pt x="23216" y="92861"/>
                  </a:lnTo>
                  <a:cubicBezTo>
                    <a:pt x="23216" y="98122"/>
                    <a:pt x="23216" y="100194"/>
                    <a:pt x="7328" y="100194"/>
                  </a:cubicBezTo>
                  <a:lnTo>
                    <a:pt x="1291" y="100194"/>
                  </a:lnTo>
                  <a:lnTo>
                    <a:pt x="1291" y="105933"/>
                  </a:lnTo>
                  <a:cubicBezTo>
                    <a:pt x="4151" y="105774"/>
                    <a:pt x="23693" y="105296"/>
                    <a:pt x="29571" y="105296"/>
                  </a:cubicBezTo>
                  <a:cubicBezTo>
                    <a:pt x="34496" y="105296"/>
                    <a:pt x="54515" y="105774"/>
                    <a:pt x="58010" y="105933"/>
                  </a:cubicBezTo>
                  <a:lnTo>
                    <a:pt x="58010" y="100194"/>
                  </a:lnTo>
                  <a:lnTo>
                    <a:pt x="51973" y="100194"/>
                  </a:lnTo>
                  <a:cubicBezTo>
                    <a:pt x="36085" y="100194"/>
                    <a:pt x="36085" y="98122"/>
                    <a:pt x="36085" y="92861"/>
                  </a:cubicBezTo>
                  <a:lnTo>
                    <a:pt x="36085" y="4541"/>
                  </a:lnTo>
                  <a:close/>
                </a:path>
              </a:pathLst>
            </a:custGeom>
            <a:solidFill>
              <a:srgbClr val="000000"/>
            </a:solidFill>
            <a:ln w="2276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A5FCC47-C523-0183-F6F1-1328C76FCD2A}"/>
                </a:ext>
              </a:extLst>
            </p:cNvPr>
            <p:cNvSpPr/>
            <p:nvPr>
              <p:custDataLst>
                <p:tags r:id="rId9"/>
              </p:custDataLst>
            </p:nvPr>
          </p:nvSpPr>
          <p:spPr>
            <a:xfrm>
              <a:off x="6275100" y="4908307"/>
              <a:ext cx="41148" cy="159262"/>
            </a:xfrm>
            <a:custGeom>
              <a:avLst/>
              <a:gdLst>
                <a:gd name="connsiteX0" fmla="*/ 3202 w 41148"/>
                <a:gd name="connsiteY0" fmla="*/ 77 h 159262"/>
                <a:gd name="connsiteX1" fmla="*/ 183 w 41148"/>
                <a:gd name="connsiteY1" fmla="*/ 1990 h 159262"/>
                <a:gd name="connsiteX2" fmla="*/ 1613 w 41148"/>
                <a:gd name="connsiteY2" fmla="*/ 4381 h 159262"/>
                <a:gd name="connsiteX3" fmla="*/ 30528 w 41148"/>
                <a:gd name="connsiteY3" fmla="*/ 79629 h 159262"/>
                <a:gd name="connsiteX4" fmla="*/ 3043 w 41148"/>
                <a:gd name="connsiteY4" fmla="*/ 153760 h 159262"/>
                <a:gd name="connsiteX5" fmla="*/ 183 w 41148"/>
                <a:gd name="connsiteY5" fmla="*/ 157427 h 159262"/>
                <a:gd name="connsiteX6" fmla="*/ 2248 w 41148"/>
                <a:gd name="connsiteY6" fmla="*/ 159340 h 159262"/>
                <a:gd name="connsiteX7" fmla="*/ 29734 w 41148"/>
                <a:gd name="connsiteY7" fmla="*/ 128890 h 159262"/>
                <a:gd name="connsiteX8" fmla="*/ 41332 w 41148"/>
                <a:gd name="connsiteY8" fmla="*/ 79788 h 159262"/>
                <a:gd name="connsiteX9" fmla="*/ 3202 w 41148"/>
                <a:gd name="connsiteY9" fmla="*/ 77 h 1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48" h="159262">
                  <a:moveTo>
                    <a:pt x="3202" y="77"/>
                  </a:moveTo>
                  <a:cubicBezTo>
                    <a:pt x="2089" y="77"/>
                    <a:pt x="183" y="77"/>
                    <a:pt x="183" y="1990"/>
                  </a:cubicBezTo>
                  <a:cubicBezTo>
                    <a:pt x="183" y="2787"/>
                    <a:pt x="660" y="3266"/>
                    <a:pt x="1613" y="4381"/>
                  </a:cubicBezTo>
                  <a:cubicBezTo>
                    <a:pt x="15276" y="16976"/>
                    <a:pt x="30528" y="38498"/>
                    <a:pt x="30528" y="79629"/>
                  </a:cubicBezTo>
                  <a:cubicBezTo>
                    <a:pt x="30528" y="112948"/>
                    <a:pt x="20201" y="138137"/>
                    <a:pt x="3043" y="153760"/>
                  </a:cubicBezTo>
                  <a:cubicBezTo>
                    <a:pt x="342" y="156470"/>
                    <a:pt x="183" y="156630"/>
                    <a:pt x="183" y="157427"/>
                  </a:cubicBezTo>
                  <a:cubicBezTo>
                    <a:pt x="183" y="158224"/>
                    <a:pt x="660" y="159340"/>
                    <a:pt x="2248" y="159340"/>
                  </a:cubicBezTo>
                  <a:cubicBezTo>
                    <a:pt x="4155" y="159340"/>
                    <a:pt x="19248" y="148818"/>
                    <a:pt x="29734" y="128890"/>
                  </a:cubicBezTo>
                  <a:cubicBezTo>
                    <a:pt x="36724" y="115658"/>
                    <a:pt x="41332" y="98441"/>
                    <a:pt x="41332" y="79788"/>
                  </a:cubicBezTo>
                  <a:cubicBezTo>
                    <a:pt x="41332" y="57310"/>
                    <a:pt x="34659" y="22396"/>
                    <a:pt x="3202" y="77"/>
                  </a:cubicBezTo>
                  <a:close/>
                </a:path>
              </a:pathLst>
            </a:custGeom>
            <a:solidFill>
              <a:srgbClr val="000000"/>
            </a:solidFill>
            <a:ln w="2276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731DCB4-DBC5-360F-9597-3F52962D1ADF}"/>
                </a:ext>
              </a:extLst>
            </p:cNvPr>
            <p:cNvSpPr/>
            <p:nvPr>
              <p:custDataLst>
                <p:tags r:id="rId10"/>
              </p:custDataLst>
            </p:nvPr>
          </p:nvSpPr>
          <p:spPr>
            <a:xfrm>
              <a:off x="5912237" y="5107906"/>
              <a:ext cx="92307" cy="71899"/>
            </a:xfrm>
            <a:custGeom>
              <a:avLst/>
              <a:gdLst>
                <a:gd name="connsiteX0" fmla="*/ 59905 w 92307"/>
                <a:gd name="connsiteY0" fmla="*/ 44562 h 71899"/>
                <a:gd name="connsiteX1" fmla="*/ 57363 w 92307"/>
                <a:gd name="connsiteY1" fmla="*/ 53968 h 71899"/>
                <a:gd name="connsiteX2" fmla="*/ 38139 w 92307"/>
                <a:gd name="connsiteY2" fmla="*/ 67519 h 71899"/>
                <a:gd name="connsiteX3" fmla="*/ 27176 w 92307"/>
                <a:gd name="connsiteY3" fmla="*/ 54287 h 71899"/>
                <a:gd name="connsiteX4" fmla="*/ 36073 w 92307"/>
                <a:gd name="connsiteY4" fmla="*/ 21924 h 71899"/>
                <a:gd name="connsiteX5" fmla="*/ 38297 w 92307"/>
                <a:gd name="connsiteY5" fmla="*/ 13794 h 71899"/>
                <a:gd name="connsiteX6" fmla="*/ 23204 w 92307"/>
                <a:gd name="connsiteY6" fmla="*/ 84 h 71899"/>
                <a:gd name="connsiteX7" fmla="*/ 167 w 92307"/>
                <a:gd name="connsiteY7" fmla="*/ 24475 h 71899"/>
                <a:gd name="connsiteX8" fmla="*/ 2868 w 92307"/>
                <a:gd name="connsiteY8" fmla="*/ 26548 h 71899"/>
                <a:gd name="connsiteX9" fmla="*/ 5728 w 92307"/>
                <a:gd name="connsiteY9" fmla="*/ 23997 h 71899"/>
                <a:gd name="connsiteX10" fmla="*/ 22728 w 92307"/>
                <a:gd name="connsiteY10" fmla="*/ 4547 h 71899"/>
                <a:gd name="connsiteX11" fmla="*/ 26699 w 92307"/>
                <a:gd name="connsiteY11" fmla="*/ 10127 h 71899"/>
                <a:gd name="connsiteX12" fmla="*/ 23840 w 92307"/>
                <a:gd name="connsiteY12" fmla="*/ 20809 h 71899"/>
                <a:gd name="connsiteX13" fmla="*/ 15260 w 92307"/>
                <a:gd name="connsiteY13" fmla="*/ 51736 h 71899"/>
                <a:gd name="connsiteX14" fmla="*/ 21139 w 92307"/>
                <a:gd name="connsiteY14" fmla="*/ 66882 h 71899"/>
                <a:gd name="connsiteX15" fmla="*/ 37503 w 92307"/>
                <a:gd name="connsiteY15" fmla="*/ 71983 h 71899"/>
                <a:gd name="connsiteX16" fmla="*/ 58157 w 92307"/>
                <a:gd name="connsiteY16" fmla="*/ 61461 h 71899"/>
                <a:gd name="connsiteX17" fmla="*/ 74203 w 92307"/>
                <a:gd name="connsiteY17" fmla="*/ 71983 h 71899"/>
                <a:gd name="connsiteX18" fmla="*/ 86755 w 92307"/>
                <a:gd name="connsiteY18" fmla="*/ 63534 h 71899"/>
                <a:gd name="connsiteX19" fmla="*/ 92474 w 92307"/>
                <a:gd name="connsiteY19" fmla="*/ 47591 h 71899"/>
                <a:gd name="connsiteX20" fmla="*/ 89773 w 92307"/>
                <a:gd name="connsiteY20" fmla="*/ 45519 h 71899"/>
                <a:gd name="connsiteX21" fmla="*/ 86278 w 92307"/>
                <a:gd name="connsiteY21" fmla="*/ 50461 h 71899"/>
                <a:gd name="connsiteX22" fmla="*/ 74680 w 92307"/>
                <a:gd name="connsiteY22" fmla="*/ 67519 h 71899"/>
                <a:gd name="connsiteX23" fmla="*/ 69437 w 92307"/>
                <a:gd name="connsiteY23" fmla="*/ 59708 h 71899"/>
                <a:gd name="connsiteX24" fmla="*/ 71820 w 92307"/>
                <a:gd name="connsiteY24" fmla="*/ 47113 h 71899"/>
                <a:gd name="connsiteX25" fmla="*/ 75316 w 92307"/>
                <a:gd name="connsiteY25" fmla="*/ 32765 h 71899"/>
                <a:gd name="connsiteX26" fmla="*/ 78970 w 92307"/>
                <a:gd name="connsiteY26" fmla="*/ 18577 h 71899"/>
                <a:gd name="connsiteX27" fmla="*/ 81671 w 92307"/>
                <a:gd name="connsiteY27" fmla="*/ 6779 h 71899"/>
                <a:gd name="connsiteX28" fmla="*/ 76428 w 92307"/>
                <a:gd name="connsiteY28" fmla="*/ 1678 h 71899"/>
                <a:gd name="connsiteX29" fmla="*/ 68166 w 92307"/>
                <a:gd name="connsiteY29" fmla="*/ 11403 h 71899"/>
                <a:gd name="connsiteX30" fmla="*/ 59905 w 92307"/>
                <a:gd name="connsiteY30" fmla="*/ 44562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307" h="71899">
                  <a:moveTo>
                    <a:pt x="59905" y="44562"/>
                  </a:moveTo>
                  <a:cubicBezTo>
                    <a:pt x="59110" y="47751"/>
                    <a:pt x="57680" y="53809"/>
                    <a:pt x="57363" y="53968"/>
                  </a:cubicBezTo>
                  <a:cubicBezTo>
                    <a:pt x="54344" y="58910"/>
                    <a:pt x="47989" y="67519"/>
                    <a:pt x="38139" y="67519"/>
                  </a:cubicBezTo>
                  <a:cubicBezTo>
                    <a:pt x="27176" y="67519"/>
                    <a:pt x="27176" y="57157"/>
                    <a:pt x="27176" y="54287"/>
                  </a:cubicBezTo>
                  <a:cubicBezTo>
                    <a:pt x="27176" y="44881"/>
                    <a:pt x="31625" y="33562"/>
                    <a:pt x="36073" y="21924"/>
                  </a:cubicBezTo>
                  <a:cubicBezTo>
                    <a:pt x="37344" y="18736"/>
                    <a:pt x="38297" y="16345"/>
                    <a:pt x="38297" y="13794"/>
                  </a:cubicBezTo>
                  <a:cubicBezTo>
                    <a:pt x="38297" y="5504"/>
                    <a:pt x="31307" y="84"/>
                    <a:pt x="23204" y="84"/>
                  </a:cubicBezTo>
                  <a:cubicBezTo>
                    <a:pt x="7317" y="84"/>
                    <a:pt x="167" y="21924"/>
                    <a:pt x="167" y="24475"/>
                  </a:cubicBezTo>
                  <a:cubicBezTo>
                    <a:pt x="167" y="26548"/>
                    <a:pt x="2391" y="26548"/>
                    <a:pt x="2868" y="26548"/>
                  </a:cubicBezTo>
                  <a:cubicBezTo>
                    <a:pt x="5092" y="26548"/>
                    <a:pt x="5251" y="25751"/>
                    <a:pt x="5728" y="23997"/>
                  </a:cubicBezTo>
                  <a:cubicBezTo>
                    <a:pt x="9541" y="10924"/>
                    <a:pt x="16531" y="4547"/>
                    <a:pt x="22728" y="4547"/>
                  </a:cubicBezTo>
                  <a:cubicBezTo>
                    <a:pt x="25428" y="4547"/>
                    <a:pt x="26699" y="6301"/>
                    <a:pt x="26699" y="10127"/>
                  </a:cubicBezTo>
                  <a:cubicBezTo>
                    <a:pt x="26699" y="13794"/>
                    <a:pt x="25428" y="17142"/>
                    <a:pt x="23840" y="20809"/>
                  </a:cubicBezTo>
                  <a:cubicBezTo>
                    <a:pt x="15260" y="42809"/>
                    <a:pt x="15260" y="47432"/>
                    <a:pt x="15260" y="51736"/>
                  </a:cubicBezTo>
                  <a:cubicBezTo>
                    <a:pt x="15260" y="54447"/>
                    <a:pt x="15260" y="61780"/>
                    <a:pt x="21139" y="66882"/>
                  </a:cubicBezTo>
                  <a:cubicBezTo>
                    <a:pt x="25746" y="70708"/>
                    <a:pt x="31942" y="71983"/>
                    <a:pt x="37503" y="71983"/>
                  </a:cubicBezTo>
                  <a:cubicBezTo>
                    <a:pt x="47512" y="71983"/>
                    <a:pt x="52914" y="66563"/>
                    <a:pt x="58157" y="61461"/>
                  </a:cubicBezTo>
                  <a:cubicBezTo>
                    <a:pt x="61652" y="71664"/>
                    <a:pt x="72297" y="71983"/>
                    <a:pt x="74203" y="71983"/>
                  </a:cubicBezTo>
                  <a:cubicBezTo>
                    <a:pt x="79605" y="71983"/>
                    <a:pt x="83736" y="68795"/>
                    <a:pt x="86755" y="63534"/>
                  </a:cubicBezTo>
                  <a:cubicBezTo>
                    <a:pt x="90250" y="57316"/>
                    <a:pt x="92474" y="48070"/>
                    <a:pt x="92474" y="47591"/>
                  </a:cubicBezTo>
                  <a:cubicBezTo>
                    <a:pt x="92474" y="45519"/>
                    <a:pt x="90250" y="45519"/>
                    <a:pt x="89773" y="45519"/>
                  </a:cubicBezTo>
                  <a:cubicBezTo>
                    <a:pt x="87549" y="45519"/>
                    <a:pt x="87390" y="46157"/>
                    <a:pt x="86278" y="50461"/>
                  </a:cubicBezTo>
                  <a:cubicBezTo>
                    <a:pt x="84372" y="57954"/>
                    <a:pt x="81353" y="67519"/>
                    <a:pt x="74680" y="67519"/>
                  </a:cubicBezTo>
                  <a:cubicBezTo>
                    <a:pt x="70549" y="67519"/>
                    <a:pt x="69437" y="63853"/>
                    <a:pt x="69437" y="59708"/>
                  </a:cubicBezTo>
                  <a:cubicBezTo>
                    <a:pt x="69437" y="56997"/>
                    <a:pt x="70708" y="51258"/>
                    <a:pt x="71820" y="47113"/>
                  </a:cubicBezTo>
                  <a:cubicBezTo>
                    <a:pt x="72932" y="42809"/>
                    <a:pt x="74521" y="36273"/>
                    <a:pt x="75316" y="32765"/>
                  </a:cubicBezTo>
                  <a:lnTo>
                    <a:pt x="78970" y="18577"/>
                  </a:lnTo>
                  <a:cubicBezTo>
                    <a:pt x="79923" y="14591"/>
                    <a:pt x="81671" y="7577"/>
                    <a:pt x="81671" y="6779"/>
                  </a:cubicBezTo>
                  <a:cubicBezTo>
                    <a:pt x="81671" y="3591"/>
                    <a:pt x="79129" y="1678"/>
                    <a:pt x="76428" y="1678"/>
                  </a:cubicBezTo>
                  <a:cubicBezTo>
                    <a:pt x="70549" y="1678"/>
                    <a:pt x="69437" y="6301"/>
                    <a:pt x="68166" y="11403"/>
                  </a:cubicBezTo>
                  <a:lnTo>
                    <a:pt x="59905" y="44562"/>
                  </a:lnTo>
                  <a:close/>
                </a:path>
              </a:pathLst>
            </a:custGeom>
            <a:solidFill>
              <a:srgbClr val="000000"/>
            </a:solidFill>
            <a:ln w="2276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E8B3C56-DEF6-52AB-50BE-C5AB2E4AD777}"/>
                </a:ext>
              </a:extLst>
            </p:cNvPr>
            <p:cNvSpPr/>
            <p:nvPr>
              <p:custDataLst>
                <p:tags r:id="rId11"/>
              </p:custDataLst>
            </p:nvPr>
          </p:nvSpPr>
          <p:spPr>
            <a:xfrm>
              <a:off x="6421849" y="5038325"/>
              <a:ext cx="150932" cy="53292"/>
            </a:xfrm>
            <a:custGeom>
              <a:avLst/>
              <a:gdLst>
                <a:gd name="connsiteX0" fmla="*/ 143405 w 150932"/>
                <a:gd name="connsiteY0" fmla="*/ 9191 h 53292"/>
                <a:gd name="connsiteX1" fmla="*/ 151122 w 150932"/>
                <a:gd name="connsiteY1" fmla="*/ 4636 h 53292"/>
                <a:gd name="connsiteX2" fmla="*/ 143632 w 150932"/>
                <a:gd name="connsiteY2" fmla="*/ 81 h 53292"/>
                <a:gd name="connsiteX3" fmla="*/ 7679 w 150932"/>
                <a:gd name="connsiteY3" fmla="*/ 81 h 53292"/>
                <a:gd name="connsiteX4" fmla="*/ 189 w 150932"/>
                <a:gd name="connsiteY4" fmla="*/ 4636 h 53292"/>
                <a:gd name="connsiteX5" fmla="*/ 7906 w 150932"/>
                <a:gd name="connsiteY5" fmla="*/ 9191 h 53292"/>
                <a:gd name="connsiteX6" fmla="*/ 143405 w 150932"/>
                <a:gd name="connsiteY6" fmla="*/ 9191 h 53292"/>
                <a:gd name="connsiteX7" fmla="*/ 143632 w 150932"/>
                <a:gd name="connsiteY7" fmla="*/ 53374 h 53292"/>
                <a:gd name="connsiteX8" fmla="*/ 151122 w 150932"/>
                <a:gd name="connsiteY8" fmla="*/ 48819 h 53292"/>
                <a:gd name="connsiteX9" fmla="*/ 143405 w 150932"/>
                <a:gd name="connsiteY9" fmla="*/ 44264 h 53292"/>
                <a:gd name="connsiteX10" fmla="*/ 7906 w 150932"/>
                <a:gd name="connsiteY10" fmla="*/ 44264 h 53292"/>
                <a:gd name="connsiteX11" fmla="*/ 189 w 150932"/>
                <a:gd name="connsiteY11" fmla="*/ 48819 h 53292"/>
                <a:gd name="connsiteX12" fmla="*/ 7679 w 150932"/>
                <a:gd name="connsiteY12" fmla="*/ 53374 h 53292"/>
                <a:gd name="connsiteX13" fmla="*/ 143632 w 150932"/>
                <a:gd name="connsiteY13" fmla="*/ 53374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932" h="53292">
                  <a:moveTo>
                    <a:pt x="143405" y="9191"/>
                  </a:moveTo>
                  <a:cubicBezTo>
                    <a:pt x="146809" y="9191"/>
                    <a:pt x="151122" y="9191"/>
                    <a:pt x="151122" y="4636"/>
                  </a:cubicBezTo>
                  <a:cubicBezTo>
                    <a:pt x="151122" y="81"/>
                    <a:pt x="146809" y="81"/>
                    <a:pt x="143632" y="81"/>
                  </a:cubicBezTo>
                  <a:lnTo>
                    <a:pt x="7679" y="81"/>
                  </a:lnTo>
                  <a:cubicBezTo>
                    <a:pt x="4502" y="81"/>
                    <a:pt x="189" y="81"/>
                    <a:pt x="189" y="4636"/>
                  </a:cubicBezTo>
                  <a:cubicBezTo>
                    <a:pt x="189" y="9191"/>
                    <a:pt x="4502" y="9191"/>
                    <a:pt x="7906" y="9191"/>
                  </a:cubicBezTo>
                  <a:lnTo>
                    <a:pt x="143405" y="9191"/>
                  </a:lnTo>
                  <a:close/>
                  <a:moveTo>
                    <a:pt x="143632" y="53374"/>
                  </a:moveTo>
                  <a:cubicBezTo>
                    <a:pt x="146809" y="53374"/>
                    <a:pt x="151122" y="53374"/>
                    <a:pt x="151122" y="48819"/>
                  </a:cubicBezTo>
                  <a:cubicBezTo>
                    <a:pt x="151122" y="44264"/>
                    <a:pt x="146809" y="44264"/>
                    <a:pt x="143405" y="44264"/>
                  </a:cubicBezTo>
                  <a:lnTo>
                    <a:pt x="7906" y="44264"/>
                  </a:lnTo>
                  <a:cubicBezTo>
                    <a:pt x="4502" y="44264"/>
                    <a:pt x="189" y="44264"/>
                    <a:pt x="189" y="48819"/>
                  </a:cubicBezTo>
                  <a:cubicBezTo>
                    <a:pt x="189" y="53374"/>
                    <a:pt x="4502" y="53374"/>
                    <a:pt x="7679" y="53374"/>
                  </a:cubicBezTo>
                  <a:lnTo>
                    <a:pt x="143632" y="53374"/>
                  </a:lnTo>
                  <a:close/>
                </a:path>
              </a:pathLst>
            </a:custGeom>
            <a:solidFill>
              <a:srgbClr val="000000"/>
            </a:solidFill>
            <a:ln w="2276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ABBEB96-D950-D207-3FB7-D6301BF9A10D}"/>
                </a:ext>
              </a:extLst>
            </p:cNvPr>
            <p:cNvSpPr/>
            <p:nvPr>
              <p:custDataLst>
                <p:tags r:id="rId12"/>
              </p:custDataLst>
            </p:nvPr>
          </p:nvSpPr>
          <p:spPr>
            <a:xfrm>
              <a:off x="6659835" y="4963852"/>
              <a:ext cx="118930" cy="204743"/>
            </a:xfrm>
            <a:custGeom>
              <a:avLst/>
              <a:gdLst>
                <a:gd name="connsiteX0" fmla="*/ 88263 w 118930"/>
                <a:gd name="connsiteY0" fmla="*/ 5547 h 204743"/>
                <a:gd name="connsiteX1" fmla="*/ 88944 w 118930"/>
                <a:gd name="connsiteY1" fmla="*/ 2359 h 204743"/>
                <a:gd name="connsiteX2" fmla="*/ 86220 w 118930"/>
                <a:gd name="connsiteY2" fmla="*/ 81 h 204743"/>
                <a:gd name="connsiteX3" fmla="*/ 82815 w 118930"/>
                <a:gd name="connsiteY3" fmla="*/ 4636 h 204743"/>
                <a:gd name="connsiteX4" fmla="*/ 69651 w 118930"/>
                <a:gd name="connsiteY4" fmla="*/ 57245 h 204743"/>
                <a:gd name="connsiteX5" fmla="*/ 200 w 118930"/>
                <a:gd name="connsiteY5" fmla="*/ 119648 h 204743"/>
                <a:gd name="connsiteX6" fmla="*/ 43777 w 118930"/>
                <a:gd name="connsiteY6" fmla="*/ 160870 h 204743"/>
                <a:gd name="connsiteX7" fmla="*/ 38557 w 118930"/>
                <a:gd name="connsiteY7" fmla="*/ 182278 h 204743"/>
                <a:gd name="connsiteX8" fmla="*/ 33564 w 118930"/>
                <a:gd name="connsiteY8" fmla="*/ 202320 h 204743"/>
                <a:gd name="connsiteX9" fmla="*/ 36287 w 118930"/>
                <a:gd name="connsiteY9" fmla="*/ 204825 h 204743"/>
                <a:gd name="connsiteX10" fmla="*/ 38557 w 118930"/>
                <a:gd name="connsiteY10" fmla="*/ 203914 h 204743"/>
                <a:gd name="connsiteX11" fmla="*/ 41054 w 118930"/>
                <a:gd name="connsiteY11" fmla="*/ 194804 h 204743"/>
                <a:gd name="connsiteX12" fmla="*/ 49678 w 118930"/>
                <a:gd name="connsiteY12" fmla="*/ 160870 h 204743"/>
                <a:gd name="connsiteX13" fmla="*/ 119130 w 118930"/>
                <a:gd name="connsiteY13" fmla="*/ 98467 h 204743"/>
                <a:gd name="connsiteX14" fmla="*/ 75553 w 118930"/>
                <a:gd name="connsiteY14" fmla="*/ 57245 h 204743"/>
                <a:gd name="connsiteX15" fmla="*/ 88263 w 118930"/>
                <a:gd name="connsiteY15" fmla="*/ 5547 h 204743"/>
                <a:gd name="connsiteX16" fmla="*/ 44912 w 118930"/>
                <a:gd name="connsiteY16" fmla="*/ 155859 h 204743"/>
                <a:gd name="connsiteX17" fmla="*/ 14953 w 118930"/>
                <a:gd name="connsiteY17" fmla="*/ 124430 h 204743"/>
                <a:gd name="connsiteX18" fmla="*/ 68290 w 118930"/>
                <a:gd name="connsiteY18" fmla="*/ 62256 h 204743"/>
                <a:gd name="connsiteX19" fmla="*/ 44912 w 118930"/>
                <a:gd name="connsiteY19" fmla="*/ 155859 h 204743"/>
                <a:gd name="connsiteX20" fmla="*/ 74191 w 118930"/>
                <a:gd name="connsiteY20" fmla="*/ 62256 h 204743"/>
                <a:gd name="connsiteX21" fmla="*/ 104377 w 118930"/>
                <a:gd name="connsiteY21" fmla="*/ 93685 h 204743"/>
                <a:gd name="connsiteX22" fmla="*/ 50813 w 118930"/>
                <a:gd name="connsiteY22" fmla="*/ 155859 h 204743"/>
                <a:gd name="connsiteX23" fmla="*/ 74191 w 118930"/>
                <a:gd name="connsiteY23" fmla="*/ 62256 h 20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930" h="204743">
                  <a:moveTo>
                    <a:pt x="88263" y="5547"/>
                  </a:moveTo>
                  <a:cubicBezTo>
                    <a:pt x="88263" y="5092"/>
                    <a:pt x="88944" y="2586"/>
                    <a:pt x="88944" y="2359"/>
                  </a:cubicBezTo>
                  <a:cubicBezTo>
                    <a:pt x="88944" y="2131"/>
                    <a:pt x="88944" y="81"/>
                    <a:pt x="86220" y="81"/>
                  </a:cubicBezTo>
                  <a:cubicBezTo>
                    <a:pt x="83950" y="81"/>
                    <a:pt x="83723" y="764"/>
                    <a:pt x="82815" y="4636"/>
                  </a:cubicBezTo>
                  <a:lnTo>
                    <a:pt x="69651" y="57245"/>
                  </a:lnTo>
                  <a:cubicBezTo>
                    <a:pt x="33564" y="58384"/>
                    <a:pt x="200" y="88674"/>
                    <a:pt x="200" y="119648"/>
                  </a:cubicBezTo>
                  <a:cubicBezTo>
                    <a:pt x="200" y="141284"/>
                    <a:pt x="16087" y="159276"/>
                    <a:pt x="43777" y="160870"/>
                  </a:cubicBezTo>
                  <a:cubicBezTo>
                    <a:pt x="41962" y="167930"/>
                    <a:pt x="40373" y="175218"/>
                    <a:pt x="38557" y="182278"/>
                  </a:cubicBezTo>
                  <a:cubicBezTo>
                    <a:pt x="35834" y="192982"/>
                    <a:pt x="33564" y="201636"/>
                    <a:pt x="33564" y="202320"/>
                  </a:cubicBezTo>
                  <a:cubicBezTo>
                    <a:pt x="33564" y="204597"/>
                    <a:pt x="35153" y="204825"/>
                    <a:pt x="36287" y="204825"/>
                  </a:cubicBezTo>
                  <a:cubicBezTo>
                    <a:pt x="37422" y="204825"/>
                    <a:pt x="37876" y="204597"/>
                    <a:pt x="38557" y="203914"/>
                  </a:cubicBezTo>
                  <a:cubicBezTo>
                    <a:pt x="39011" y="203458"/>
                    <a:pt x="40373" y="197992"/>
                    <a:pt x="41054" y="194804"/>
                  </a:cubicBezTo>
                  <a:lnTo>
                    <a:pt x="49678" y="160870"/>
                  </a:lnTo>
                  <a:cubicBezTo>
                    <a:pt x="86220" y="159731"/>
                    <a:pt x="119130" y="128985"/>
                    <a:pt x="119130" y="98467"/>
                  </a:cubicBezTo>
                  <a:cubicBezTo>
                    <a:pt x="119130" y="80476"/>
                    <a:pt x="107101" y="59523"/>
                    <a:pt x="75553" y="57245"/>
                  </a:cubicBezTo>
                  <a:lnTo>
                    <a:pt x="88263" y="5547"/>
                  </a:lnTo>
                  <a:close/>
                  <a:moveTo>
                    <a:pt x="44912" y="155859"/>
                  </a:moveTo>
                  <a:cubicBezTo>
                    <a:pt x="31294" y="155176"/>
                    <a:pt x="14953" y="147205"/>
                    <a:pt x="14953" y="124430"/>
                  </a:cubicBezTo>
                  <a:cubicBezTo>
                    <a:pt x="14953" y="97101"/>
                    <a:pt x="34472" y="65217"/>
                    <a:pt x="68290" y="62256"/>
                  </a:cubicBezTo>
                  <a:lnTo>
                    <a:pt x="44912" y="155859"/>
                  </a:lnTo>
                  <a:close/>
                  <a:moveTo>
                    <a:pt x="74191" y="62256"/>
                  </a:moveTo>
                  <a:cubicBezTo>
                    <a:pt x="91440" y="63167"/>
                    <a:pt x="104377" y="73643"/>
                    <a:pt x="104377" y="93685"/>
                  </a:cubicBezTo>
                  <a:cubicBezTo>
                    <a:pt x="104377" y="120559"/>
                    <a:pt x="84858" y="153126"/>
                    <a:pt x="50813" y="155859"/>
                  </a:cubicBezTo>
                  <a:lnTo>
                    <a:pt x="74191" y="62256"/>
                  </a:lnTo>
                  <a:close/>
                </a:path>
              </a:pathLst>
            </a:custGeom>
            <a:solidFill>
              <a:srgbClr val="000000"/>
            </a:solidFill>
            <a:ln w="2276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1790599-CAA4-4040-3530-4D25B13D914C}"/>
                </a:ext>
              </a:extLst>
            </p:cNvPr>
            <p:cNvSpPr/>
            <p:nvPr>
              <p:custDataLst>
                <p:tags r:id="rId13"/>
              </p:custDataLst>
            </p:nvPr>
          </p:nvSpPr>
          <p:spPr>
            <a:xfrm>
              <a:off x="6875338" y="4723349"/>
              <a:ext cx="118249" cy="683010"/>
            </a:xfrm>
            <a:custGeom>
              <a:avLst/>
              <a:gdLst>
                <a:gd name="connsiteX0" fmla="*/ 118457 w 118249"/>
                <a:gd name="connsiteY0" fmla="*/ 680797 h 683010"/>
                <a:gd name="connsiteX1" fmla="*/ 117095 w 118249"/>
                <a:gd name="connsiteY1" fmla="*/ 678064 h 683010"/>
                <a:gd name="connsiteX2" fmla="*/ 63758 w 118249"/>
                <a:gd name="connsiteY2" fmla="*/ 590837 h 683010"/>
                <a:gd name="connsiteX3" fmla="*/ 22223 w 118249"/>
                <a:gd name="connsiteY3" fmla="*/ 341683 h 683010"/>
                <a:gd name="connsiteX4" fmla="*/ 66935 w 118249"/>
                <a:gd name="connsiteY4" fmla="*/ 84786 h 683010"/>
                <a:gd name="connsiteX5" fmla="*/ 117549 w 118249"/>
                <a:gd name="connsiteY5" fmla="*/ 4391 h 683010"/>
                <a:gd name="connsiteX6" fmla="*/ 118457 w 118249"/>
                <a:gd name="connsiteY6" fmla="*/ 2342 h 683010"/>
                <a:gd name="connsiteX7" fmla="*/ 113463 w 118249"/>
                <a:gd name="connsiteY7" fmla="*/ 64 h 683010"/>
                <a:gd name="connsiteX8" fmla="*/ 109151 w 118249"/>
                <a:gd name="connsiteY8" fmla="*/ 520 h 683010"/>
                <a:gd name="connsiteX9" fmla="*/ 77149 w 118249"/>
                <a:gd name="connsiteY9" fmla="*/ 39464 h 683010"/>
                <a:gd name="connsiteX10" fmla="*/ 7470 w 118249"/>
                <a:gd name="connsiteY10" fmla="*/ 230315 h 683010"/>
                <a:gd name="connsiteX11" fmla="*/ 207 w 118249"/>
                <a:gd name="connsiteY11" fmla="*/ 341455 h 683010"/>
                <a:gd name="connsiteX12" fmla="*/ 47189 w 118249"/>
                <a:gd name="connsiteY12" fmla="*/ 591520 h 683010"/>
                <a:gd name="connsiteX13" fmla="*/ 107335 w 118249"/>
                <a:gd name="connsiteY13" fmla="*/ 681025 h 683010"/>
                <a:gd name="connsiteX14" fmla="*/ 113463 w 118249"/>
                <a:gd name="connsiteY14" fmla="*/ 683074 h 683010"/>
                <a:gd name="connsiteX15" fmla="*/ 118457 w 118249"/>
                <a:gd name="connsiteY15" fmla="*/ 680797 h 6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249" h="683010">
                  <a:moveTo>
                    <a:pt x="118457" y="680797"/>
                  </a:moveTo>
                  <a:cubicBezTo>
                    <a:pt x="118457" y="680114"/>
                    <a:pt x="118457" y="679658"/>
                    <a:pt x="117095" y="678064"/>
                  </a:cubicBezTo>
                  <a:cubicBezTo>
                    <a:pt x="95306" y="651645"/>
                    <a:pt x="77149" y="622494"/>
                    <a:pt x="63758" y="590837"/>
                  </a:cubicBezTo>
                  <a:cubicBezTo>
                    <a:pt x="34025" y="521147"/>
                    <a:pt x="22223" y="439614"/>
                    <a:pt x="22223" y="341683"/>
                  </a:cubicBezTo>
                  <a:cubicBezTo>
                    <a:pt x="22223" y="244663"/>
                    <a:pt x="33344" y="159486"/>
                    <a:pt x="66935" y="84786"/>
                  </a:cubicBezTo>
                  <a:cubicBezTo>
                    <a:pt x="80099" y="55862"/>
                    <a:pt x="97349" y="28988"/>
                    <a:pt x="117549" y="4391"/>
                  </a:cubicBezTo>
                  <a:cubicBezTo>
                    <a:pt x="118003" y="3708"/>
                    <a:pt x="118457" y="3253"/>
                    <a:pt x="118457" y="2342"/>
                  </a:cubicBezTo>
                  <a:cubicBezTo>
                    <a:pt x="118457" y="64"/>
                    <a:pt x="116868" y="64"/>
                    <a:pt x="113463" y="64"/>
                  </a:cubicBezTo>
                  <a:cubicBezTo>
                    <a:pt x="110059" y="64"/>
                    <a:pt x="109605" y="64"/>
                    <a:pt x="109151" y="520"/>
                  </a:cubicBezTo>
                  <a:cubicBezTo>
                    <a:pt x="108924" y="747"/>
                    <a:pt x="94852" y="14412"/>
                    <a:pt x="77149" y="39464"/>
                  </a:cubicBezTo>
                  <a:cubicBezTo>
                    <a:pt x="37657" y="95490"/>
                    <a:pt x="17684" y="162447"/>
                    <a:pt x="7470" y="230315"/>
                  </a:cubicBezTo>
                  <a:cubicBezTo>
                    <a:pt x="2023" y="266982"/>
                    <a:pt x="207" y="304333"/>
                    <a:pt x="207" y="341455"/>
                  </a:cubicBezTo>
                  <a:cubicBezTo>
                    <a:pt x="207" y="426632"/>
                    <a:pt x="10875" y="513631"/>
                    <a:pt x="47189" y="591520"/>
                  </a:cubicBezTo>
                  <a:cubicBezTo>
                    <a:pt x="63304" y="626138"/>
                    <a:pt x="84866" y="657339"/>
                    <a:pt x="107335" y="681025"/>
                  </a:cubicBezTo>
                  <a:cubicBezTo>
                    <a:pt x="109378" y="682847"/>
                    <a:pt x="109605" y="683074"/>
                    <a:pt x="113463" y="683074"/>
                  </a:cubicBezTo>
                  <a:cubicBezTo>
                    <a:pt x="116868" y="683074"/>
                    <a:pt x="118457" y="683074"/>
                    <a:pt x="118457" y="680797"/>
                  </a:cubicBezTo>
                  <a:close/>
                </a:path>
              </a:pathLst>
            </a:custGeom>
            <a:solidFill>
              <a:srgbClr val="000000"/>
            </a:solidFill>
            <a:ln w="2276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1BE31CB-0940-123D-F4F8-191511C0D131}"/>
                </a:ext>
              </a:extLst>
            </p:cNvPr>
            <p:cNvSpPr/>
            <p:nvPr>
              <p:custDataLst>
                <p:tags r:id="rId14"/>
              </p:custDataLst>
            </p:nvPr>
          </p:nvSpPr>
          <p:spPr>
            <a:xfrm>
              <a:off x="7011670" y="4963852"/>
              <a:ext cx="129370" cy="158055"/>
            </a:xfrm>
            <a:custGeom>
              <a:avLst/>
              <a:gdLst>
                <a:gd name="connsiteX0" fmla="*/ 15876 w 129370"/>
                <a:gd name="connsiteY0" fmla="*/ 147433 h 158055"/>
                <a:gd name="connsiteX1" fmla="*/ 215 w 129370"/>
                <a:gd name="connsiteY1" fmla="*/ 147433 h 158055"/>
                <a:gd name="connsiteX2" fmla="*/ 215 w 129370"/>
                <a:gd name="connsiteY2" fmla="*/ 158137 h 158055"/>
                <a:gd name="connsiteX3" fmla="*/ 28813 w 129370"/>
                <a:gd name="connsiteY3" fmla="*/ 157454 h 158055"/>
                <a:gd name="connsiteX4" fmla="*/ 57411 w 129370"/>
                <a:gd name="connsiteY4" fmla="*/ 158137 h 158055"/>
                <a:gd name="connsiteX5" fmla="*/ 57411 w 129370"/>
                <a:gd name="connsiteY5" fmla="*/ 147433 h 158055"/>
                <a:gd name="connsiteX6" fmla="*/ 41750 w 129370"/>
                <a:gd name="connsiteY6" fmla="*/ 147433 h 158055"/>
                <a:gd name="connsiteX7" fmla="*/ 41750 w 129370"/>
                <a:gd name="connsiteY7" fmla="*/ 99834 h 158055"/>
                <a:gd name="connsiteX8" fmla="*/ 75568 w 129370"/>
                <a:gd name="connsiteY8" fmla="*/ 63850 h 158055"/>
                <a:gd name="connsiteX9" fmla="*/ 88051 w 129370"/>
                <a:gd name="connsiteY9" fmla="*/ 85941 h 158055"/>
                <a:gd name="connsiteX10" fmla="*/ 88051 w 129370"/>
                <a:gd name="connsiteY10" fmla="*/ 147433 h 158055"/>
                <a:gd name="connsiteX11" fmla="*/ 72390 w 129370"/>
                <a:gd name="connsiteY11" fmla="*/ 147433 h 158055"/>
                <a:gd name="connsiteX12" fmla="*/ 72390 w 129370"/>
                <a:gd name="connsiteY12" fmla="*/ 158137 h 158055"/>
                <a:gd name="connsiteX13" fmla="*/ 100988 w 129370"/>
                <a:gd name="connsiteY13" fmla="*/ 157454 h 158055"/>
                <a:gd name="connsiteX14" fmla="*/ 129586 w 129370"/>
                <a:gd name="connsiteY14" fmla="*/ 158137 h 158055"/>
                <a:gd name="connsiteX15" fmla="*/ 129586 w 129370"/>
                <a:gd name="connsiteY15" fmla="*/ 147433 h 158055"/>
                <a:gd name="connsiteX16" fmla="*/ 113925 w 129370"/>
                <a:gd name="connsiteY16" fmla="*/ 147433 h 158055"/>
                <a:gd name="connsiteX17" fmla="*/ 113925 w 129370"/>
                <a:gd name="connsiteY17" fmla="*/ 88447 h 158055"/>
                <a:gd name="connsiteX18" fmla="*/ 78973 w 129370"/>
                <a:gd name="connsiteY18" fmla="*/ 55651 h 158055"/>
                <a:gd name="connsiteX19" fmla="*/ 40388 w 129370"/>
                <a:gd name="connsiteY19" fmla="*/ 77970 h 158055"/>
                <a:gd name="connsiteX20" fmla="*/ 40388 w 129370"/>
                <a:gd name="connsiteY20" fmla="*/ 81 h 158055"/>
                <a:gd name="connsiteX21" fmla="*/ 215 w 129370"/>
                <a:gd name="connsiteY21" fmla="*/ 1903 h 158055"/>
                <a:gd name="connsiteX22" fmla="*/ 215 w 129370"/>
                <a:gd name="connsiteY22" fmla="*/ 12607 h 158055"/>
                <a:gd name="connsiteX23" fmla="*/ 15876 w 129370"/>
                <a:gd name="connsiteY23" fmla="*/ 21489 h 158055"/>
                <a:gd name="connsiteX24" fmla="*/ 15876 w 129370"/>
                <a:gd name="connsiteY24" fmla="*/ 147433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370" h="158055">
                  <a:moveTo>
                    <a:pt x="15876" y="147433"/>
                  </a:moveTo>
                  <a:lnTo>
                    <a:pt x="215" y="147433"/>
                  </a:lnTo>
                  <a:lnTo>
                    <a:pt x="215" y="158137"/>
                  </a:lnTo>
                  <a:cubicBezTo>
                    <a:pt x="6570" y="157909"/>
                    <a:pt x="20188" y="157454"/>
                    <a:pt x="28813" y="157454"/>
                  </a:cubicBezTo>
                  <a:cubicBezTo>
                    <a:pt x="37665" y="157454"/>
                    <a:pt x="51056" y="157909"/>
                    <a:pt x="57411" y="158137"/>
                  </a:cubicBezTo>
                  <a:lnTo>
                    <a:pt x="57411" y="147433"/>
                  </a:lnTo>
                  <a:lnTo>
                    <a:pt x="41750" y="147433"/>
                  </a:lnTo>
                  <a:lnTo>
                    <a:pt x="41750" y="99834"/>
                  </a:lnTo>
                  <a:cubicBezTo>
                    <a:pt x="41750" y="75010"/>
                    <a:pt x="61269" y="63850"/>
                    <a:pt x="75568" y="63850"/>
                  </a:cubicBezTo>
                  <a:cubicBezTo>
                    <a:pt x="83285" y="63850"/>
                    <a:pt x="88051" y="68633"/>
                    <a:pt x="88051" y="85941"/>
                  </a:cubicBezTo>
                  <a:lnTo>
                    <a:pt x="88051" y="147433"/>
                  </a:lnTo>
                  <a:lnTo>
                    <a:pt x="72390" y="147433"/>
                  </a:lnTo>
                  <a:lnTo>
                    <a:pt x="72390" y="158137"/>
                  </a:lnTo>
                  <a:cubicBezTo>
                    <a:pt x="78746" y="157909"/>
                    <a:pt x="92364" y="157454"/>
                    <a:pt x="100988" y="157454"/>
                  </a:cubicBezTo>
                  <a:cubicBezTo>
                    <a:pt x="109840" y="157454"/>
                    <a:pt x="123231" y="157909"/>
                    <a:pt x="129586" y="158137"/>
                  </a:cubicBezTo>
                  <a:lnTo>
                    <a:pt x="129586" y="147433"/>
                  </a:lnTo>
                  <a:lnTo>
                    <a:pt x="113925" y="147433"/>
                  </a:lnTo>
                  <a:lnTo>
                    <a:pt x="113925" y="88447"/>
                  </a:lnTo>
                  <a:cubicBezTo>
                    <a:pt x="113925" y="64533"/>
                    <a:pt x="101669" y="55651"/>
                    <a:pt x="78973" y="55651"/>
                  </a:cubicBezTo>
                  <a:cubicBezTo>
                    <a:pt x="57184" y="55651"/>
                    <a:pt x="45609" y="68860"/>
                    <a:pt x="40388" y="77970"/>
                  </a:cubicBezTo>
                  <a:lnTo>
                    <a:pt x="40388" y="81"/>
                  </a:lnTo>
                  <a:lnTo>
                    <a:pt x="215" y="1903"/>
                  </a:lnTo>
                  <a:lnTo>
                    <a:pt x="215" y="12607"/>
                  </a:lnTo>
                  <a:cubicBezTo>
                    <a:pt x="14287" y="12607"/>
                    <a:pt x="15876" y="12607"/>
                    <a:pt x="15876" y="21489"/>
                  </a:cubicBezTo>
                  <a:lnTo>
                    <a:pt x="15876" y="147433"/>
                  </a:lnTo>
                  <a:close/>
                </a:path>
              </a:pathLst>
            </a:custGeom>
            <a:solidFill>
              <a:srgbClr val="000000"/>
            </a:solidFill>
            <a:ln w="2276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8D2E415-5B6D-C7AA-D30D-AC85678A6791}"/>
                </a:ext>
              </a:extLst>
            </p:cNvPr>
            <p:cNvSpPr/>
            <p:nvPr>
              <p:custDataLst>
                <p:tags r:id="rId15"/>
              </p:custDataLst>
            </p:nvPr>
          </p:nvSpPr>
          <p:spPr>
            <a:xfrm>
              <a:off x="7156312" y="4917235"/>
              <a:ext cx="35588" cy="112233"/>
            </a:xfrm>
            <a:custGeom>
              <a:avLst/>
              <a:gdLst>
                <a:gd name="connsiteX0" fmla="*/ 35174 w 35588"/>
                <a:gd name="connsiteY0" fmla="*/ 4860 h 112233"/>
                <a:gd name="connsiteX1" fmla="*/ 35810 w 35588"/>
                <a:gd name="connsiteY1" fmla="*/ 2309 h 112233"/>
                <a:gd name="connsiteX2" fmla="*/ 33268 w 35588"/>
                <a:gd name="connsiteY2" fmla="*/ 77 h 112233"/>
                <a:gd name="connsiteX3" fmla="*/ 12932 w 35588"/>
                <a:gd name="connsiteY3" fmla="*/ 1671 h 112233"/>
                <a:gd name="connsiteX4" fmla="*/ 9595 w 35588"/>
                <a:gd name="connsiteY4" fmla="*/ 5338 h 112233"/>
                <a:gd name="connsiteX5" fmla="*/ 13567 w 35588"/>
                <a:gd name="connsiteY5" fmla="*/ 7570 h 112233"/>
                <a:gd name="connsiteX6" fmla="*/ 21193 w 35588"/>
                <a:gd name="connsiteY6" fmla="*/ 9961 h 112233"/>
                <a:gd name="connsiteX7" fmla="*/ 20558 w 35588"/>
                <a:gd name="connsiteY7" fmla="*/ 13469 h 112233"/>
                <a:gd name="connsiteX8" fmla="*/ 857 w 35588"/>
                <a:gd name="connsiteY8" fmla="*/ 92223 h 112233"/>
                <a:gd name="connsiteX9" fmla="*/ 222 w 35588"/>
                <a:gd name="connsiteY9" fmla="*/ 97165 h 112233"/>
                <a:gd name="connsiteX10" fmla="*/ 16904 w 35588"/>
                <a:gd name="connsiteY10" fmla="*/ 112310 h 112233"/>
                <a:gd name="connsiteX11" fmla="*/ 29614 w 35588"/>
                <a:gd name="connsiteY11" fmla="*/ 103861 h 112233"/>
                <a:gd name="connsiteX12" fmla="*/ 35174 w 35588"/>
                <a:gd name="connsiteY12" fmla="*/ 87919 h 112233"/>
                <a:gd name="connsiteX13" fmla="*/ 32632 w 35588"/>
                <a:gd name="connsiteY13" fmla="*/ 85846 h 112233"/>
                <a:gd name="connsiteX14" fmla="*/ 29455 w 35588"/>
                <a:gd name="connsiteY14" fmla="*/ 89672 h 112233"/>
                <a:gd name="connsiteX15" fmla="*/ 17539 w 35588"/>
                <a:gd name="connsiteY15" fmla="*/ 107846 h 112233"/>
                <a:gd name="connsiteX16" fmla="*/ 12137 w 35588"/>
                <a:gd name="connsiteY16" fmla="*/ 100035 h 112233"/>
                <a:gd name="connsiteX17" fmla="*/ 13091 w 35588"/>
                <a:gd name="connsiteY17" fmla="*/ 93498 h 112233"/>
                <a:gd name="connsiteX18" fmla="*/ 35174 w 35588"/>
                <a:gd name="connsiteY18" fmla="*/ 486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88" h="112233">
                  <a:moveTo>
                    <a:pt x="35174" y="4860"/>
                  </a:moveTo>
                  <a:cubicBezTo>
                    <a:pt x="35333" y="4541"/>
                    <a:pt x="35810" y="2468"/>
                    <a:pt x="35810" y="2309"/>
                  </a:cubicBezTo>
                  <a:cubicBezTo>
                    <a:pt x="35810" y="1512"/>
                    <a:pt x="35174" y="77"/>
                    <a:pt x="33268" y="77"/>
                  </a:cubicBezTo>
                  <a:cubicBezTo>
                    <a:pt x="30090" y="77"/>
                    <a:pt x="16904" y="1352"/>
                    <a:pt x="12932" y="1671"/>
                  </a:cubicBezTo>
                  <a:cubicBezTo>
                    <a:pt x="11820" y="1831"/>
                    <a:pt x="9595" y="1990"/>
                    <a:pt x="9595" y="5338"/>
                  </a:cubicBezTo>
                  <a:cubicBezTo>
                    <a:pt x="9595" y="7570"/>
                    <a:pt x="11820" y="7570"/>
                    <a:pt x="13567" y="7570"/>
                  </a:cubicBezTo>
                  <a:cubicBezTo>
                    <a:pt x="21193" y="7570"/>
                    <a:pt x="21193" y="8686"/>
                    <a:pt x="21193" y="9961"/>
                  </a:cubicBezTo>
                  <a:cubicBezTo>
                    <a:pt x="21193" y="11077"/>
                    <a:pt x="20876" y="12034"/>
                    <a:pt x="20558" y="13469"/>
                  </a:cubicBezTo>
                  <a:lnTo>
                    <a:pt x="857" y="92223"/>
                  </a:lnTo>
                  <a:cubicBezTo>
                    <a:pt x="381" y="93817"/>
                    <a:pt x="222" y="95571"/>
                    <a:pt x="222" y="97165"/>
                  </a:cubicBezTo>
                  <a:cubicBezTo>
                    <a:pt x="222" y="107368"/>
                    <a:pt x="9278" y="112310"/>
                    <a:pt x="16904" y="112310"/>
                  </a:cubicBezTo>
                  <a:cubicBezTo>
                    <a:pt x="20717" y="112310"/>
                    <a:pt x="25483" y="111035"/>
                    <a:pt x="29614" y="103861"/>
                  </a:cubicBezTo>
                  <a:cubicBezTo>
                    <a:pt x="32950" y="97962"/>
                    <a:pt x="35174" y="88556"/>
                    <a:pt x="35174" y="87919"/>
                  </a:cubicBezTo>
                  <a:cubicBezTo>
                    <a:pt x="35174" y="85846"/>
                    <a:pt x="33109" y="85846"/>
                    <a:pt x="32632" y="85846"/>
                  </a:cubicBezTo>
                  <a:cubicBezTo>
                    <a:pt x="30408" y="85846"/>
                    <a:pt x="30090" y="86803"/>
                    <a:pt x="29455" y="89672"/>
                  </a:cubicBezTo>
                  <a:cubicBezTo>
                    <a:pt x="27390" y="97643"/>
                    <a:pt x="24371" y="107846"/>
                    <a:pt x="17539" y="107846"/>
                  </a:cubicBezTo>
                  <a:cubicBezTo>
                    <a:pt x="13250" y="107846"/>
                    <a:pt x="12137" y="103861"/>
                    <a:pt x="12137" y="100035"/>
                  </a:cubicBezTo>
                  <a:cubicBezTo>
                    <a:pt x="12137" y="98281"/>
                    <a:pt x="12614" y="95252"/>
                    <a:pt x="13091" y="93498"/>
                  </a:cubicBezTo>
                  <a:lnTo>
                    <a:pt x="35174" y="4860"/>
                  </a:lnTo>
                  <a:close/>
                </a:path>
              </a:pathLst>
            </a:custGeom>
            <a:solidFill>
              <a:srgbClr val="000000"/>
            </a:solidFill>
            <a:ln w="2276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0DC2777-9ADD-6C85-1BF3-9C3A5E95F32F}"/>
                </a:ext>
              </a:extLst>
            </p:cNvPr>
            <p:cNvSpPr/>
            <p:nvPr>
              <p:custDataLst>
                <p:tags r:id="rId16"/>
              </p:custDataLst>
            </p:nvPr>
          </p:nvSpPr>
          <p:spPr>
            <a:xfrm>
              <a:off x="7153929" y="5107906"/>
              <a:ext cx="92307" cy="71899"/>
            </a:xfrm>
            <a:custGeom>
              <a:avLst/>
              <a:gdLst>
                <a:gd name="connsiteX0" fmla="*/ 59959 w 92307"/>
                <a:gd name="connsiteY0" fmla="*/ 44562 h 71899"/>
                <a:gd name="connsiteX1" fmla="*/ 57417 w 92307"/>
                <a:gd name="connsiteY1" fmla="*/ 53968 h 71899"/>
                <a:gd name="connsiteX2" fmla="*/ 38193 w 92307"/>
                <a:gd name="connsiteY2" fmla="*/ 67519 h 71899"/>
                <a:gd name="connsiteX3" fmla="*/ 27231 w 92307"/>
                <a:gd name="connsiteY3" fmla="*/ 54287 h 71899"/>
                <a:gd name="connsiteX4" fmla="*/ 36128 w 92307"/>
                <a:gd name="connsiteY4" fmla="*/ 21924 h 71899"/>
                <a:gd name="connsiteX5" fmla="*/ 38352 w 92307"/>
                <a:gd name="connsiteY5" fmla="*/ 13794 h 71899"/>
                <a:gd name="connsiteX6" fmla="*/ 23259 w 92307"/>
                <a:gd name="connsiteY6" fmla="*/ 84 h 71899"/>
                <a:gd name="connsiteX7" fmla="*/ 222 w 92307"/>
                <a:gd name="connsiteY7" fmla="*/ 24475 h 71899"/>
                <a:gd name="connsiteX8" fmla="*/ 2923 w 92307"/>
                <a:gd name="connsiteY8" fmla="*/ 26548 h 71899"/>
                <a:gd name="connsiteX9" fmla="*/ 5782 w 92307"/>
                <a:gd name="connsiteY9" fmla="*/ 23997 h 71899"/>
                <a:gd name="connsiteX10" fmla="*/ 22782 w 92307"/>
                <a:gd name="connsiteY10" fmla="*/ 4547 h 71899"/>
                <a:gd name="connsiteX11" fmla="*/ 26754 w 92307"/>
                <a:gd name="connsiteY11" fmla="*/ 10127 h 71899"/>
                <a:gd name="connsiteX12" fmla="*/ 23894 w 92307"/>
                <a:gd name="connsiteY12" fmla="*/ 20809 h 71899"/>
                <a:gd name="connsiteX13" fmla="*/ 15315 w 92307"/>
                <a:gd name="connsiteY13" fmla="*/ 51736 h 71899"/>
                <a:gd name="connsiteX14" fmla="*/ 21193 w 92307"/>
                <a:gd name="connsiteY14" fmla="*/ 66882 h 71899"/>
                <a:gd name="connsiteX15" fmla="*/ 37558 w 92307"/>
                <a:gd name="connsiteY15" fmla="*/ 71983 h 71899"/>
                <a:gd name="connsiteX16" fmla="*/ 58211 w 92307"/>
                <a:gd name="connsiteY16" fmla="*/ 61461 h 71899"/>
                <a:gd name="connsiteX17" fmla="*/ 74258 w 92307"/>
                <a:gd name="connsiteY17" fmla="*/ 71983 h 71899"/>
                <a:gd name="connsiteX18" fmla="*/ 86809 w 92307"/>
                <a:gd name="connsiteY18" fmla="*/ 63534 h 71899"/>
                <a:gd name="connsiteX19" fmla="*/ 92529 w 92307"/>
                <a:gd name="connsiteY19" fmla="*/ 47591 h 71899"/>
                <a:gd name="connsiteX20" fmla="*/ 89828 w 92307"/>
                <a:gd name="connsiteY20" fmla="*/ 45519 h 71899"/>
                <a:gd name="connsiteX21" fmla="*/ 86333 w 92307"/>
                <a:gd name="connsiteY21" fmla="*/ 50461 h 71899"/>
                <a:gd name="connsiteX22" fmla="*/ 74735 w 92307"/>
                <a:gd name="connsiteY22" fmla="*/ 67519 h 71899"/>
                <a:gd name="connsiteX23" fmla="*/ 69492 w 92307"/>
                <a:gd name="connsiteY23" fmla="*/ 59708 h 71899"/>
                <a:gd name="connsiteX24" fmla="*/ 71875 w 92307"/>
                <a:gd name="connsiteY24" fmla="*/ 47113 h 71899"/>
                <a:gd name="connsiteX25" fmla="*/ 75370 w 92307"/>
                <a:gd name="connsiteY25" fmla="*/ 32765 h 71899"/>
                <a:gd name="connsiteX26" fmla="*/ 79024 w 92307"/>
                <a:gd name="connsiteY26" fmla="*/ 18577 h 71899"/>
                <a:gd name="connsiteX27" fmla="*/ 81725 w 92307"/>
                <a:gd name="connsiteY27" fmla="*/ 6779 h 71899"/>
                <a:gd name="connsiteX28" fmla="*/ 76482 w 92307"/>
                <a:gd name="connsiteY28" fmla="*/ 1678 h 71899"/>
                <a:gd name="connsiteX29" fmla="*/ 68221 w 92307"/>
                <a:gd name="connsiteY29" fmla="*/ 11403 h 71899"/>
                <a:gd name="connsiteX30" fmla="*/ 59959 w 92307"/>
                <a:gd name="connsiteY30" fmla="*/ 44562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307" h="71899">
                  <a:moveTo>
                    <a:pt x="59959" y="44562"/>
                  </a:moveTo>
                  <a:cubicBezTo>
                    <a:pt x="59165" y="47751"/>
                    <a:pt x="57735" y="53809"/>
                    <a:pt x="57417" y="53968"/>
                  </a:cubicBezTo>
                  <a:cubicBezTo>
                    <a:pt x="54398" y="58910"/>
                    <a:pt x="48043" y="67519"/>
                    <a:pt x="38193" y="67519"/>
                  </a:cubicBezTo>
                  <a:cubicBezTo>
                    <a:pt x="27231" y="67519"/>
                    <a:pt x="27231" y="57157"/>
                    <a:pt x="27231" y="54287"/>
                  </a:cubicBezTo>
                  <a:cubicBezTo>
                    <a:pt x="27231" y="44881"/>
                    <a:pt x="31679" y="33562"/>
                    <a:pt x="36128" y="21924"/>
                  </a:cubicBezTo>
                  <a:cubicBezTo>
                    <a:pt x="37399" y="18736"/>
                    <a:pt x="38352" y="16345"/>
                    <a:pt x="38352" y="13794"/>
                  </a:cubicBezTo>
                  <a:cubicBezTo>
                    <a:pt x="38352" y="5504"/>
                    <a:pt x="31361" y="84"/>
                    <a:pt x="23259" y="84"/>
                  </a:cubicBezTo>
                  <a:cubicBezTo>
                    <a:pt x="7371" y="84"/>
                    <a:pt x="222" y="21924"/>
                    <a:pt x="222" y="24475"/>
                  </a:cubicBezTo>
                  <a:cubicBezTo>
                    <a:pt x="222" y="26548"/>
                    <a:pt x="2446" y="26548"/>
                    <a:pt x="2923" y="26548"/>
                  </a:cubicBezTo>
                  <a:cubicBezTo>
                    <a:pt x="5147" y="26548"/>
                    <a:pt x="5306" y="25751"/>
                    <a:pt x="5782" y="23997"/>
                  </a:cubicBezTo>
                  <a:cubicBezTo>
                    <a:pt x="9595" y="10924"/>
                    <a:pt x="16586" y="4547"/>
                    <a:pt x="22782" y="4547"/>
                  </a:cubicBezTo>
                  <a:cubicBezTo>
                    <a:pt x="25483" y="4547"/>
                    <a:pt x="26754" y="6301"/>
                    <a:pt x="26754" y="10127"/>
                  </a:cubicBezTo>
                  <a:cubicBezTo>
                    <a:pt x="26754" y="13794"/>
                    <a:pt x="25483" y="17142"/>
                    <a:pt x="23894" y="20809"/>
                  </a:cubicBezTo>
                  <a:cubicBezTo>
                    <a:pt x="15315" y="42809"/>
                    <a:pt x="15315" y="47432"/>
                    <a:pt x="15315" y="51736"/>
                  </a:cubicBezTo>
                  <a:cubicBezTo>
                    <a:pt x="15315" y="54447"/>
                    <a:pt x="15315" y="61780"/>
                    <a:pt x="21193" y="66882"/>
                  </a:cubicBezTo>
                  <a:cubicBezTo>
                    <a:pt x="25801" y="70708"/>
                    <a:pt x="31997" y="71983"/>
                    <a:pt x="37558" y="71983"/>
                  </a:cubicBezTo>
                  <a:cubicBezTo>
                    <a:pt x="47567" y="71983"/>
                    <a:pt x="52969" y="66563"/>
                    <a:pt x="58211" y="61461"/>
                  </a:cubicBezTo>
                  <a:cubicBezTo>
                    <a:pt x="61707" y="71664"/>
                    <a:pt x="72351" y="71983"/>
                    <a:pt x="74258" y="71983"/>
                  </a:cubicBezTo>
                  <a:cubicBezTo>
                    <a:pt x="79660" y="71983"/>
                    <a:pt x="83791" y="68795"/>
                    <a:pt x="86809" y="63534"/>
                  </a:cubicBezTo>
                  <a:cubicBezTo>
                    <a:pt x="90304" y="57316"/>
                    <a:pt x="92529" y="48070"/>
                    <a:pt x="92529" y="47591"/>
                  </a:cubicBezTo>
                  <a:cubicBezTo>
                    <a:pt x="92529" y="45519"/>
                    <a:pt x="90304" y="45519"/>
                    <a:pt x="89828" y="45519"/>
                  </a:cubicBezTo>
                  <a:cubicBezTo>
                    <a:pt x="87604" y="45519"/>
                    <a:pt x="87445" y="46157"/>
                    <a:pt x="86333" y="50461"/>
                  </a:cubicBezTo>
                  <a:cubicBezTo>
                    <a:pt x="84426" y="57954"/>
                    <a:pt x="81407" y="67519"/>
                    <a:pt x="74735" y="67519"/>
                  </a:cubicBezTo>
                  <a:cubicBezTo>
                    <a:pt x="70604" y="67519"/>
                    <a:pt x="69492" y="63853"/>
                    <a:pt x="69492" y="59708"/>
                  </a:cubicBezTo>
                  <a:cubicBezTo>
                    <a:pt x="69492" y="56997"/>
                    <a:pt x="70763" y="51258"/>
                    <a:pt x="71875" y="47113"/>
                  </a:cubicBezTo>
                  <a:cubicBezTo>
                    <a:pt x="72987" y="42809"/>
                    <a:pt x="74576" y="36273"/>
                    <a:pt x="75370" y="32765"/>
                  </a:cubicBezTo>
                  <a:lnTo>
                    <a:pt x="79024" y="18577"/>
                  </a:lnTo>
                  <a:cubicBezTo>
                    <a:pt x="79978" y="14591"/>
                    <a:pt x="81725" y="7577"/>
                    <a:pt x="81725" y="6779"/>
                  </a:cubicBezTo>
                  <a:cubicBezTo>
                    <a:pt x="81725" y="3591"/>
                    <a:pt x="79183" y="1678"/>
                    <a:pt x="76482" y="1678"/>
                  </a:cubicBezTo>
                  <a:cubicBezTo>
                    <a:pt x="70604" y="1678"/>
                    <a:pt x="69492" y="6301"/>
                    <a:pt x="68221" y="11403"/>
                  </a:cubicBezTo>
                  <a:lnTo>
                    <a:pt x="59959" y="44562"/>
                  </a:lnTo>
                  <a:close/>
                </a:path>
              </a:pathLst>
            </a:custGeom>
            <a:solidFill>
              <a:srgbClr val="000000"/>
            </a:solidFill>
            <a:ln w="2276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1B7A2B2-E41F-8E32-15E0-8E72C7C4C95D}"/>
                </a:ext>
              </a:extLst>
            </p:cNvPr>
            <p:cNvSpPr/>
            <p:nvPr>
              <p:custDataLst>
                <p:tags r:id="rId17"/>
              </p:custDataLst>
            </p:nvPr>
          </p:nvSpPr>
          <p:spPr>
            <a:xfrm>
              <a:off x="7284640" y="5097767"/>
              <a:ext cx="26555" cy="68096"/>
            </a:xfrm>
            <a:custGeom>
              <a:avLst/>
              <a:gdLst>
                <a:gd name="connsiteX0" fmla="*/ 26782 w 26555"/>
                <a:gd name="connsiteY0" fmla="*/ 23995 h 68096"/>
                <a:gd name="connsiteX1" fmla="*/ 12256 w 26555"/>
                <a:gd name="connsiteY1" fmla="*/ 81 h 68096"/>
                <a:gd name="connsiteX2" fmla="*/ 227 w 26555"/>
                <a:gd name="connsiteY2" fmla="*/ 12152 h 68096"/>
                <a:gd name="connsiteX3" fmla="*/ 12256 w 26555"/>
                <a:gd name="connsiteY3" fmla="*/ 24222 h 68096"/>
                <a:gd name="connsiteX4" fmla="*/ 20200 w 26555"/>
                <a:gd name="connsiteY4" fmla="*/ 21262 h 68096"/>
                <a:gd name="connsiteX5" fmla="*/ 21335 w 26555"/>
                <a:gd name="connsiteY5" fmla="*/ 20578 h 68096"/>
                <a:gd name="connsiteX6" fmla="*/ 21789 w 26555"/>
                <a:gd name="connsiteY6" fmla="*/ 23995 h 68096"/>
                <a:gd name="connsiteX7" fmla="*/ 6355 w 26555"/>
                <a:gd name="connsiteY7" fmla="*/ 62028 h 68096"/>
                <a:gd name="connsiteX8" fmla="*/ 3858 w 26555"/>
                <a:gd name="connsiteY8" fmla="*/ 65672 h 68096"/>
                <a:gd name="connsiteX9" fmla="*/ 6128 w 26555"/>
                <a:gd name="connsiteY9" fmla="*/ 68177 h 68096"/>
                <a:gd name="connsiteX10" fmla="*/ 26782 w 26555"/>
                <a:gd name="connsiteY10" fmla="*/ 23995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55" h="68096">
                  <a:moveTo>
                    <a:pt x="26782" y="23995"/>
                  </a:moveTo>
                  <a:cubicBezTo>
                    <a:pt x="26782" y="8963"/>
                    <a:pt x="21108" y="81"/>
                    <a:pt x="12256" y="81"/>
                  </a:cubicBezTo>
                  <a:cubicBezTo>
                    <a:pt x="4766" y="81"/>
                    <a:pt x="227" y="5775"/>
                    <a:pt x="227" y="12152"/>
                  </a:cubicBezTo>
                  <a:cubicBezTo>
                    <a:pt x="227" y="18301"/>
                    <a:pt x="4766" y="24222"/>
                    <a:pt x="12256" y="24222"/>
                  </a:cubicBezTo>
                  <a:cubicBezTo>
                    <a:pt x="14980" y="24222"/>
                    <a:pt x="17930" y="23311"/>
                    <a:pt x="20200" y="21262"/>
                  </a:cubicBezTo>
                  <a:cubicBezTo>
                    <a:pt x="20881" y="20806"/>
                    <a:pt x="21108" y="20578"/>
                    <a:pt x="21335" y="20578"/>
                  </a:cubicBezTo>
                  <a:cubicBezTo>
                    <a:pt x="21562" y="20578"/>
                    <a:pt x="21789" y="20806"/>
                    <a:pt x="21789" y="23995"/>
                  </a:cubicBezTo>
                  <a:cubicBezTo>
                    <a:pt x="21789" y="40848"/>
                    <a:pt x="13845" y="54512"/>
                    <a:pt x="6355" y="62028"/>
                  </a:cubicBezTo>
                  <a:cubicBezTo>
                    <a:pt x="3858" y="64533"/>
                    <a:pt x="3858" y="64989"/>
                    <a:pt x="3858" y="65672"/>
                  </a:cubicBezTo>
                  <a:cubicBezTo>
                    <a:pt x="3858" y="67266"/>
                    <a:pt x="4993" y="68177"/>
                    <a:pt x="6128" y="68177"/>
                  </a:cubicBezTo>
                  <a:cubicBezTo>
                    <a:pt x="8625" y="68177"/>
                    <a:pt x="26782" y="50641"/>
                    <a:pt x="26782" y="23995"/>
                  </a:cubicBezTo>
                  <a:close/>
                </a:path>
              </a:pathLst>
            </a:custGeom>
            <a:solidFill>
              <a:srgbClr val="000000"/>
            </a:solidFill>
            <a:ln w="2276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02654CD-644E-03DE-7FBA-22A66FA22A3E}"/>
                </a:ext>
              </a:extLst>
            </p:cNvPr>
            <p:cNvSpPr/>
            <p:nvPr>
              <p:custDataLst>
                <p:tags r:id="rId18"/>
              </p:custDataLst>
            </p:nvPr>
          </p:nvSpPr>
          <p:spPr>
            <a:xfrm>
              <a:off x="7444618" y="4905548"/>
              <a:ext cx="317298" cy="318844"/>
            </a:xfrm>
            <a:custGeom>
              <a:avLst/>
              <a:gdLst>
                <a:gd name="connsiteX0" fmla="*/ 317533 w 317298"/>
                <a:gd name="connsiteY0" fmla="*/ 159494 h 318844"/>
                <a:gd name="connsiteX1" fmla="*/ 158883 w 317298"/>
                <a:gd name="connsiteY1" fmla="*/ 72 h 318844"/>
                <a:gd name="connsiteX2" fmla="*/ 234 w 317298"/>
                <a:gd name="connsiteY2" fmla="*/ 159494 h 318844"/>
                <a:gd name="connsiteX3" fmla="*/ 158883 w 317298"/>
                <a:gd name="connsiteY3" fmla="*/ 318916 h 318844"/>
                <a:gd name="connsiteX4" fmla="*/ 317533 w 317298"/>
                <a:gd name="connsiteY4" fmla="*/ 159494 h 318844"/>
                <a:gd name="connsiteX5" fmla="*/ 19526 w 317298"/>
                <a:gd name="connsiteY5" fmla="*/ 149929 h 318844"/>
                <a:gd name="connsiteX6" fmla="*/ 149578 w 317298"/>
                <a:gd name="connsiteY6" fmla="*/ 19202 h 318844"/>
                <a:gd name="connsiteX7" fmla="*/ 149578 w 317298"/>
                <a:gd name="connsiteY7" fmla="*/ 149929 h 318844"/>
                <a:gd name="connsiteX8" fmla="*/ 19526 w 317298"/>
                <a:gd name="connsiteY8" fmla="*/ 149929 h 318844"/>
                <a:gd name="connsiteX9" fmla="*/ 168416 w 317298"/>
                <a:gd name="connsiteY9" fmla="*/ 19430 h 318844"/>
                <a:gd name="connsiteX10" fmla="*/ 298241 w 317298"/>
                <a:gd name="connsiteY10" fmla="*/ 149929 h 318844"/>
                <a:gd name="connsiteX11" fmla="*/ 168416 w 317298"/>
                <a:gd name="connsiteY11" fmla="*/ 149929 h 318844"/>
                <a:gd name="connsiteX12" fmla="*/ 168416 w 317298"/>
                <a:gd name="connsiteY12" fmla="*/ 19430 h 318844"/>
                <a:gd name="connsiteX13" fmla="*/ 298468 w 317298"/>
                <a:gd name="connsiteY13" fmla="*/ 168831 h 318844"/>
                <a:gd name="connsiteX14" fmla="*/ 168416 w 317298"/>
                <a:gd name="connsiteY14" fmla="*/ 299558 h 318844"/>
                <a:gd name="connsiteX15" fmla="*/ 168416 w 317298"/>
                <a:gd name="connsiteY15" fmla="*/ 168831 h 318844"/>
                <a:gd name="connsiteX16" fmla="*/ 298468 w 317298"/>
                <a:gd name="connsiteY16" fmla="*/ 168831 h 318844"/>
                <a:gd name="connsiteX17" fmla="*/ 149578 w 317298"/>
                <a:gd name="connsiteY17" fmla="*/ 299785 h 318844"/>
                <a:gd name="connsiteX18" fmla="*/ 19299 w 317298"/>
                <a:gd name="connsiteY18" fmla="*/ 168831 h 318844"/>
                <a:gd name="connsiteX19" fmla="*/ 149578 w 317298"/>
                <a:gd name="connsiteY19" fmla="*/ 168831 h 318844"/>
                <a:gd name="connsiteX20" fmla="*/ 149578 w 317298"/>
                <a:gd name="connsiteY20" fmla="*/ 299785 h 31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7298" h="318844">
                  <a:moveTo>
                    <a:pt x="317533" y="159494"/>
                  </a:moveTo>
                  <a:cubicBezTo>
                    <a:pt x="317533" y="71356"/>
                    <a:pt x="246492" y="72"/>
                    <a:pt x="158883" y="72"/>
                  </a:cubicBezTo>
                  <a:cubicBezTo>
                    <a:pt x="71502" y="72"/>
                    <a:pt x="234" y="71356"/>
                    <a:pt x="234" y="159494"/>
                  </a:cubicBezTo>
                  <a:cubicBezTo>
                    <a:pt x="234" y="247632"/>
                    <a:pt x="71275" y="318916"/>
                    <a:pt x="158883" y="318916"/>
                  </a:cubicBezTo>
                  <a:cubicBezTo>
                    <a:pt x="246265" y="318916"/>
                    <a:pt x="317533" y="247632"/>
                    <a:pt x="317533" y="159494"/>
                  </a:cubicBezTo>
                  <a:close/>
                  <a:moveTo>
                    <a:pt x="19526" y="149929"/>
                  </a:moveTo>
                  <a:cubicBezTo>
                    <a:pt x="23385" y="82744"/>
                    <a:pt x="77176" y="24441"/>
                    <a:pt x="149578" y="19202"/>
                  </a:cubicBezTo>
                  <a:lnTo>
                    <a:pt x="149578" y="149929"/>
                  </a:lnTo>
                  <a:lnTo>
                    <a:pt x="19526" y="149929"/>
                  </a:lnTo>
                  <a:close/>
                  <a:moveTo>
                    <a:pt x="168416" y="19430"/>
                  </a:moveTo>
                  <a:cubicBezTo>
                    <a:pt x="237187" y="23530"/>
                    <a:pt x="294155" y="80011"/>
                    <a:pt x="298241" y="149929"/>
                  </a:cubicBezTo>
                  <a:lnTo>
                    <a:pt x="168416" y="149929"/>
                  </a:lnTo>
                  <a:lnTo>
                    <a:pt x="168416" y="19430"/>
                  </a:lnTo>
                  <a:close/>
                  <a:moveTo>
                    <a:pt x="298468" y="168831"/>
                  </a:moveTo>
                  <a:cubicBezTo>
                    <a:pt x="293247" y="242166"/>
                    <a:pt x="234690" y="295686"/>
                    <a:pt x="168416" y="299558"/>
                  </a:cubicBezTo>
                  <a:lnTo>
                    <a:pt x="168416" y="168831"/>
                  </a:lnTo>
                  <a:lnTo>
                    <a:pt x="298468" y="168831"/>
                  </a:lnTo>
                  <a:close/>
                  <a:moveTo>
                    <a:pt x="149578" y="299785"/>
                  </a:moveTo>
                  <a:cubicBezTo>
                    <a:pt x="79899" y="294775"/>
                    <a:pt x="24293" y="239660"/>
                    <a:pt x="19299" y="168831"/>
                  </a:cubicBezTo>
                  <a:lnTo>
                    <a:pt x="149578" y="168831"/>
                  </a:lnTo>
                  <a:lnTo>
                    <a:pt x="149578" y="299785"/>
                  </a:lnTo>
                  <a:close/>
                </a:path>
              </a:pathLst>
            </a:custGeom>
            <a:solidFill>
              <a:srgbClr val="000000"/>
            </a:solidFill>
            <a:ln w="2276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880F0E3-7813-7710-9D79-4BA0A94ECE37}"/>
                </a:ext>
              </a:extLst>
            </p:cNvPr>
            <p:cNvSpPr/>
            <p:nvPr>
              <p:custDataLst>
                <p:tags r:id="rId19"/>
              </p:custDataLst>
            </p:nvPr>
          </p:nvSpPr>
          <p:spPr>
            <a:xfrm>
              <a:off x="7373460" y="5323601"/>
              <a:ext cx="86321" cy="80393"/>
            </a:xfrm>
            <a:custGeom>
              <a:avLst/>
              <a:gdLst>
                <a:gd name="connsiteX0" fmla="*/ 77604 w 77372"/>
                <a:gd name="connsiteY0" fmla="*/ 12687 h 72058"/>
                <a:gd name="connsiteX1" fmla="*/ 69660 w 77372"/>
                <a:gd name="connsiteY1" fmla="*/ 93 h 72058"/>
                <a:gd name="connsiteX2" fmla="*/ 61081 w 77372"/>
                <a:gd name="connsiteY2" fmla="*/ 8542 h 72058"/>
                <a:gd name="connsiteX3" fmla="*/ 63782 w 77372"/>
                <a:gd name="connsiteY3" fmla="*/ 13485 h 72058"/>
                <a:gd name="connsiteX4" fmla="*/ 69660 w 77372"/>
                <a:gd name="connsiteY4" fmla="*/ 26238 h 72058"/>
                <a:gd name="connsiteX5" fmla="*/ 40268 w 77372"/>
                <a:gd name="connsiteY5" fmla="*/ 67688 h 72058"/>
                <a:gd name="connsiteX6" fmla="*/ 27399 w 77372"/>
                <a:gd name="connsiteY6" fmla="*/ 53500 h 72058"/>
                <a:gd name="connsiteX7" fmla="*/ 36137 w 77372"/>
                <a:gd name="connsiteY7" fmla="*/ 22412 h 72058"/>
                <a:gd name="connsiteX8" fmla="*/ 38362 w 77372"/>
                <a:gd name="connsiteY8" fmla="*/ 13963 h 72058"/>
                <a:gd name="connsiteX9" fmla="*/ 23268 w 77372"/>
                <a:gd name="connsiteY9" fmla="*/ 253 h 72058"/>
                <a:gd name="connsiteX10" fmla="*/ 231 w 77372"/>
                <a:gd name="connsiteY10" fmla="*/ 24644 h 72058"/>
                <a:gd name="connsiteX11" fmla="*/ 2932 w 77372"/>
                <a:gd name="connsiteY11" fmla="*/ 26717 h 72058"/>
                <a:gd name="connsiteX12" fmla="*/ 5792 w 77372"/>
                <a:gd name="connsiteY12" fmla="*/ 24166 h 72058"/>
                <a:gd name="connsiteX13" fmla="*/ 22792 w 77372"/>
                <a:gd name="connsiteY13" fmla="*/ 4716 h 72058"/>
                <a:gd name="connsiteX14" fmla="*/ 26764 w 77372"/>
                <a:gd name="connsiteY14" fmla="*/ 10296 h 72058"/>
                <a:gd name="connsiteX15" fmla="*/ 23904 w 77372"/>
                <a:gd name="connsiteY15" fmla="*/ 20977 h 72058"/>
                <a:gd name="connsiteX16" fmla="*/ 15325 w 77372"/>
                <a:gd name="connsiteY16" fmla="*/ 51268 h 72058"/>
                <a:gd name="connsiteX17" fmla="*/ 39791 w 77372"/>
                <a:gd name="connsiteY17" fmla="*/ 72152 h 72058"/>
                <a:gd name="connsiteX18" fmla="*/ 77604 w 77372"/>
                <a:gd name="connsiteY18" fmla="*/ 12687 h 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372" h="72058">
                  <a:moveTo>
                    <a:pt x="77604" y="12687"/>
                  </a:moveTo>
                  <a:cubicBezTo>
                    <a:pt x="77604" y="253"/>
                    <a:pt x="70137" y="93"/>
                    <a:pt x="69660" y="93"/>
                  </a:cubicBezTo>
                  <a:cubicBezTo>
                    <a:pt x="65529" y="93"/>
                    <a:pt x="61081" y="4398"/>
                    <a:pt x="61081" y="8542"/>
                  </a:cubicBezTo>
                  <a:cubicBezTo>
                    <a:pt x="61081" y="11253"/>
                    <a:pt x="62670" y="12528"/>
                    <a:pt x="63782" y="13485"/>
                  </a:cubicBezTo>
                  <a:cubicBezTo>
                    <a:pt x="66483" y="15716"/>
                    <a:pt x="69660" y="19861"/>
                    <a:pt x="69660" y="26238"/>
                  </a:cubicBezTo>
                  <a:cubicBezTo>
                    <a:pt x="69660" y="33412"/>
                    <a:pt x="59174" y="67688"/>
                    <a:pt x="40268" y="67688"/>
                  </a:cubicBezTo>
                  <a:cubicBezTo>
                    <a:pt x="27399" y="67688"/>
                    <a:pt x="27399" y="56210"/>
                    <a:pt x="27399" y="53500"/>
                  </a:cubicBezTo>
                  <a:cubicBezTo>
                    <a:pt x="27399" y="46166"/>
                    <a:pt x="30259" y="37238"/>
                    <a:pt x="36137" y="22412"/>
                  </a:cubicBezTo>
                  <a:cubicBezTo>
                    <a:pt x="37408" y="19064"/>
                    <a:pt x="38362" y="16673"/>
                    <a:pt x="38362" y="13963"/>
                  </a:cubicBezTo>
                  <a:cubicBezTo>
                    <a:pt x="38362" y="5673"/>
                    <a:pt x="31371" y="253"/>
                    <a:pt x="23268" y="253"/>
                  </a:cubicBezTo>
                  <a:cubicBezTo>
                    <a:pt x="7381" y="253"/>
                    <a:pt x="231" y="22093"/>
                    <a:pt x="231" y="24644"/>
                  </a:cubicBezTo>
                  <a:cubicBezTo>
                    <a:pt x="231" y="26717"/>
                    <a:pt x="2456" y="26717"/>
                    <a:pt x="2932" y="26717"/>
                  </a:cubicBezTo>
                  <a:cubicBezTo>
                    <a:pt x="5156" y="26717"/>
                    <a:pt x="5315" y="25920"/>
                    <a:pt x="5792" y="24166"/>
                  </a:cubicBezTo>
                  <a:cubicBezTo>
                    <a:pt x="9605" y="11093"/>
                    <a:pt x="16437" y="4716"/>
                    <a:pt x="22792" y="4716"/>
                  </a:cubicBezTo>
                  <a:cubicBezTo>
                    <a:pt x="25493" y="4716"/>
                    <a:pt x="26764" y="6470"/>
                    <a:pt x="26764" y="10296"/>
                  </a:cubicBezTo>
                  <a:cubicBezTo>
                    <a:pt x="26764" y="13963"/>
                    <a:pt x="25493" y="17311"/>
                    <a:pt x="23904" y="20977"/>
                  </a:cubicBezTo>
                  <a:cubicBezTo>
                    <a:pt x="17072" y="38673"/>
                    <a:pt x="15325" y="45528"/>
                    <a:pt x="15325" y="51268"/>
                  </a:cubicBezTo>
                  <a:cubicBezTo>
                    <a:pt x="15325" y="67050"/>
                    <a:pt x="27717" y="72152"/>
                    <a:pt x="39791" y="72152"/>
                  </a:cubicBezTo>
                  <a:cubicBezTo>
                    <a:pt x="66483" y="72152"/>
                    <a:pt x="77604" y="25760"/>
                    <a:pt x="77604" y="12687"/>
                  </a:cubicBezTo>
                  <a:close/>
                </a:path>
              </a:pathLst>
            </a:custGeom>
            <a:solidFill>
              <a:srgbClr val="FF0000"/>
            </a:solidFill>
            <a:ln w="22769" cap="flat">
              <a:noFill/>
              <a:prstDash val="solid"/>
              <a:miter/>
            </a:ln>
          </p:spPr>
          <p:txBody>
            <a:bodyPr rtlCol="0" anchor="ctr"/>
            <a:lstStyle/>
            <a:p>
              <a:endParaRPr lang="en-US">
                <a:solidFill>
                  <a:srgbClr val="FF0000"/>
                </a:solidFill>
              </a:endParaRPr>
            </a:p>
          </p:txBody>
        </p:sp>
        <p:sp>
          <p:nvSpPr>
            <p:cNvPr id="48" name="Freeform: Shape 47">
              <a:extLst>
                <a:ext uri="{FF2B5EF4-FFF2-40B4-BE49-F238E27FC236}">
                  <a16:creationId xmlns:a16="http://schemas.microsoft.com/office/drawing/2014/main" id="{410E54E5-F36F-1C6D-5937-1E2A8358F2C7}"/>
                </a:ext>
              </a:extLst>
            </p:cNvPr>
            <p:cNvSpPr/>
            <p:nvPr>
              <p:custDataLst>
                <p:tags r:id="rId20"/>
              </p:custDataLst>
            </p:nvPr>
          </p:nvSpPr>
          <p:spPr>
            <a:xfrm>
              <a:off x="7479640" y="5302078"/>
              <a:ext cx="98020" cy="116142"/>
            </a:xfrm>
            <a:custGeom>
              <a:avLst/>
              <a:gdLst>
                <a:gd name="connsiteX0" fmla="*/ 81739 w 87858"/>
                <a:gd name="connsiteY0" fmla="*/ 56050 h 104102"/>
                <a:gd name="connsiteX1" fmla="*/ 88094 w 87858"/>
                <a:gd name="connsiteY1" fmla="*/ 52224 h 104102"/>
                <a:gd name="connsiteX2" fmla="*/ 81739 w 87858"/>
                <a:gd name="connsiteY2" fmla="*/ 48239 h 104102"/>
                <a:gd name="connsiteX3" fmla="*/ 8179 w 87858"/>
                <a:gd name="connsiteY3" fmla="*/ 48239 h 104102"/>
                <a:gd name="connsiteX4" fmla="*/ 54571 w 87858"/>
                <a:gd name="connsiteY4" fmla="*/ 7905 h 104102"/>
                <a:gd name="connsiteX5" fmla="*/ 81739 w 87858"/>
                <a:gd name="connsiteY5" fmla="*/ 7905 h 104102"/>
                <a:gd name="connsiteX6" fmla="*/ 88094 w 87858"/>
                <a:gd name="connsiteY6" fmla="*/ 4079 h 104102"/>
                <a:gd name="connsiteX7" fmla="*/ 81739 w 87858"/>
                <a:gd name="connsiteY7" fmla="*/ 93 h 104102"/>
                <a:gd name="connsiteX8" fmla="*/ 53936 w 87858"/>
                <a:gd name="connsiteY8" fmla="*/ 93 h 104102"/>
                <a:gd name="connsiteX9" fmla="*/ 236 w 87858"/>
                <a:gd name="connsiteY9" fmla="*/ 52065 h 104102"/>
                <a:gd name="connsiteX10" fmla="*/ 53936 w 87858"/>
                <a:gd name="connsiteY10" fmla="*/ 104196 h 104102"/>
                <a:gd name="connsiteX11" fmla="*/ 81739 w 87858"/>
                <a:gd name="connsiteY11" fmla="*/ 104196 h 104102"/>
                <a:gd name="connsiteX12" fmla="*/ 88094 w 87858"/>
                <a:gd name="connsiteY12" fmla="*/ 100370 h 104102"/>
                <a:gd name="connsiteX13" fmla="*/ 81739 w 87858"/>
                <a:gd name="connsiteY13" fmla="*/ 96384 h 104102"/>
                <a:gd name="connsiteX14" fmla="*/ 54571 w 87858"/>
                <a:gd name="connsiteY14" fmla="*/ 96384 h 104102"/>
                <a:gd name="connsiteX15" fmla="*/ 8179 w 87858"/>
                <a:gd name="connsiteY15" fmla="*/ 56050 h 104102"/>
                <a:gd name="connsiteX16" fmla="*/ 81739 w 87858"/>
                <a:gd name="connsiteY16" fmla="*/ 56050 h 10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858" h="104102">
                  <a:moveTo>
                    <a:pt x="81739" y="56050"/>
                  </a:moveTo>
                  <a:cubicBezTo>
                    <a:pt x="84281" y="56050"/>
                    <a:pt x="88094" y="56050"/>
                    <a:pt x="88094" y="52224"/>
                  </a:cubicBezTo>
                  <a:cubicBezTo>
                    <a:pt x="88094" y="48239"/>
                    <a:pt x="84440" y="48239"/>
                    <a:pt x="81739" y="48239"/>
                  </a:cubicBezTo>
                  <a:lnTo>
                    <a:pt x="8179" y="48239"/>
                  </a:lnTo>
                  <a:cubicBezTo>
                    <a:pt x="10562" y="25122"/>
                    <a:pt x="29787" y="7905"/>
                    <a:pt x="54571" y="7905"/>
                  </a:cubicBezTo>
                  <a:lnTo>
                    <a:pt x="81739" y="7905"/>
                  </a:lnTo>
                  <a:cubicBezTo>
                    <a:pt x="84281" y="7905"/>
                    <a:pt x="88094" y="7905"/>
                    <a:pt x="88094" y="4079"/>
                  </a:cubicBezTo>
                  <a:cubicBezTo>
                    <a:pt x="88094" y="93"/>
                    <a:pt x="84440" y="93"/>
                    <a:pt x="81739" y="93"/>
                  </a:cubicBezTo>
                  <a:lnTo>
                    <a:pt x="53936" y="93"/>
                  </a:lnTo>
                  <a:cubicBezTo>
                    <a:pt x="24385" y="93"/>
                    <a:pt x="236" y="23369"/>
                    <a:pt x="236" y="52065"/>
                  </a:cubicBezTo>
                  <a:cubicBezTo>
                    <a:pt x="236" y="81398"/>
                    <a:pt x="24702" y="104196"/>
                    <a:pt x="53936" y="104196"/>
                  </a:cubicBezTo>
                  <a:lnTo>
                    <a:pt x="81739" y="104196"/>
                  </a:lnTo>
                  <a:cubicBezTo>
                    <a:pt x="84281" y="104196"/>
                    <a:pt x="88094" y="104196"/>
                    <a:pt x="88094" y="100370"/>
                  </a:cubicBezTo>
                  <a:cubicBezTo>
                    <a:pt x="88094" y="96384"/>
                    <a:pt x="84440" y="96384"/>
                    <a:pt x="81739" y="96384"/>
                  </a:cubicBezTo>
                  <a:lnTo>
                    <a:pt x="54571" y="96384"/>
                  </a:lnTo>
                  <a:cubicBezTo>
                    <a:pt x="29787" y="96384"/>
                    <a:pt x="10562" y="79166"/>
                    <a:pt x="8179" y="56050"/>
                  </a:cubicBezTo>
                  <a:lnTo>
                    <a:pt x="81739" y="56050"/>
                  </a:lnTo>
                  <a:close/>
                </a:path>
              </a:pathLst>
            </a:custGeom>
            <a:solidFill>
              <a:srgbClr val="FF0000"/>
            </a:solidFill>
            <a:ln w="22769" cap="flat">
              <a:noFill/>
              <a:prstDash val="solid"/>
              <a:miter/>
            </a:ln>
          </p:spPr>
          <p:txBody>
            <a:bodyPr rtlCol="0" anchor="ctr"/>
            <a:lstStyle/>
            <a:p>
              <a:endParaRPr lang="en-US">
                <a:solidFill>
                  <a:srgbClr val="FF0000"/>
                </a:solidFill>
              </a:endParaRPr>
            </a:p>
          </p:txBody>
        </p:sp>
        <p:sp>
          <p:nvSpPr>
            <p:cNvPr id="49" name="Freeform: Shape 48">
              <a:extLst>
                <a:ext uri="{FF2B5EF4-FFF2-40B4-BE49-F238E27FC236}">
                  <a16:creationId xmlns:a16="http://schemas.microsoft.com/office/drawing/2014/main" id="{5587C7E5-E485-BF1B-A6DB-6B7CD84C7DC3}"/>
                </a:ext>
              </a:extLst>
            </p:cNvPr>
            <p:cNvSpPr/>
            <p:nvPr>
              <p:custDataLst>
                <p:tags r:id="rId21"/>
              </p:custDataLst>
            </p:nvPr>
          </p:nvSpPr>
          <p:spPr>
            <a:xfrm>
              <a:off x="7582408" y="5269399"/>
              <a:ext cx="194089" cy="148157"/>
            </a:xfrm>
            <a:custGeom>
              <a:avLst/>
              <a:gdLst>
                <a:gd name="connsiteX0" fmla="*/ 56483 w 173969"/>
                <a:gd name="connsiteY0" fmla="*/ 35007 h 132798"/>
                <a:gd name="connsiteX1" fmla="*/ 70305 w 173969"/>
                <a:gd name="connsiteY1" fmla="*/ 69442 h 132798"/>
                <a:gd name="connsiteX2" fmla="*/ 102557 w 173969"/>
                <a:gd name="connsiteY2" fmla="*/ 128109 h 132798"/>
                <a:gd name="connsiteX3" fmla="*/ 104940 w 173969"/>
                <a:gd name="connsiteY3" fmla="*/ 129225 h 132798"/>
                <a:gd name="connsiteX4" fmla="*/ 112725 w 173969"/>
                <a:gd name="connsiteY4" fmla="*/ 126037 h 132798"/>
                <a:gd name="connsiteX5" fmla="*/ 117174 w 173969"/>
                <a:gd name="connsiteY5" fmla="*/ 116312 h 132798"/>
                <a:gd name="connsiteX6" fmla="*/ 142753 w 173969"/>
                <a:gd name="connsiteY6" fmla="*/ 22731 h 132798"/>
                <a:gd name="connsiteX7" fmla="*/ 167538 w 173969"/>
                <a:gd name="connsiteY7" fmla="*/ 15876 h 132798"/>
                <a:gd name="connsiteX8" fmla="*/ 174210 w 173969"/>
                <a:gd name="connsiteY8" fmla="*/ 3122 h 132798"/>
                <a:gd name="connsiteX9" fmla="*/ 170397 w 173969"/>
                <a:gd name="connsiteY9" fmla="*/ 93 h 132798"/>
                <a:gd name="connsiteX10" fmla="*/ 141482 w 173969"/>
                <a:gd name="connsiteY10" fmla="*/ 11890 h 132798"/>
                <a:gd name="connsiteX11" fmla="*/ 111137 w 173969"/>
                <a:gd name="connsiteY11" fmla="*/ 115196 h 132798"/>
                <a:gd name="connsiteX12" fmla="*/ 91595 w 173969"/>
                <a:gd name="connsiteY12" fmla="*/ 80601 h 132798"/>
                <a:gd name="connsiteX13" fmla="*/ 66175 w 173969"/>
                <a:gd name="connsiteY13" fmla="*/ 18267 h 132798"/>
                <a:gd name="connsiteX14" fmla="*/ 64109 w 173969"/>
                <a:gd name="connsiteY14" fmla="*/ 13166 h 132798"/>
                <a:gd name="connsiteX15" fmla="*/ 62362 w 173969"/>
                <a:gd name="connsiteY15" fmla="*/ 12687 h 132798"/>
                <a:gd name="connsiteX16" fmla="*/ 54577 w 173969"/>
                <a:gd name="connsiteY16" fmla="*/ 15876 h 132798"/>
                <a:gd name="connsiteX17" fmla="*/ 51240 w 173969"/>
                <a:gd name="connsiteY17" fmla="*/ 22731 h 132798"/>
                <a:gd name="connsiteX18" fmla="*/ 29156 w 173969"/>
                <a:gd name="connsiteY18" fmla="*/ 110413 h 132798"/>
                <a:gd name="connsiteX19" fmla="*/ 21213 w 173969"/>
                <a:gd name="connsiteY19" fmla="*/ 117109 h 132798"/>
                <a:gd name="connsiteX20" fmla="*/ 7708 w 173969"/>
                <a:gd name="connsiteY20" fmla="*/ 112326 h 132798"/>
                <a:gd name="connsiteX21" fmla="*/ 6596 w 173969"/>
                <a:gd name="connsiteY21" fmla="*/ 111689 h 132798"/>
                <a:gd name="connsiteX22" fmla="*/ 241 w 173969"/>
                <a:gd name="connsiteY22" fmla="*/ 124442 h 132798"/>
                <a:gd name="connsiteX23" fmla="*/ 6278 w 173969"/>
                <a:gd name="connsiteY23" fmla="*/ 130660 h 132798"/>
                <a:gd name="connsiteX24" fmla="*/ 16129 w 173969"/>
                <a:gd name="connsiteY24" fmla="*/ 132892 h 132798"/>
                <a:gd name="connsiteX25" fmla="*/ 39801 w 173969"/>
                <a:gd name="connsiteY25" fmla="*/ 99413 h 132798"/>
                <a:gd name="connsiteX26" fmla="*/ 56483 w 173969"/>
                <a:gd name="connsiteY26" fmla="*/ 35007 h 13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3969" h="132798">
                  <a:moveTo>
                    <a:pt x="56483" y="35007"/>
                  </a:moveTo>
                  <a:cubicBezTo>
                    <a:pt x="58548" y="40267"/>
                    <a:pt x="62997" y="52224"/>
                    <a:pt x="70305" y="69442"/>
                  </a:cubicBezTo>
                  <a:cubicBezTo>
                    <a:pt x="82539" y="97819"/>
                    <a:pt x="90483" y="113123"/>
                    <a:pt x="102557" y="128109"/>
                  </a:cubicBezTo>
                  <a:cubicBezTo>
                    <a:pt x="103510" y="129225"/>
                    <a:pt x="104305" y="129225"/>
                    <a:pt x="104940" y="129225"/>
                  </a:cubicBezTo>
                  <a:cubicBezTo>
                    <a:pt x="108277" y="129225"/>
                    <a:pt x="112408" y="126196"/>
                    <a:pt x="112725" y="126037"/>
                  </a:cubicBezTo>
                  <a:cubicBezTo>
                    <a:pt x="115426" y="123964"/>
                    <a:pt x="115585" y="123326"/>
                    <a:pt x="117174" y="116312"/>
                  </a:cubicBezTo>
                  <a:cubicBezTo>
                    <a:pt x="127977" y="68804"/>
                    <a:pt x="140529" y="25760"/>
                    <a:pt x="142753" y="22731"/>
                  </a:cubicBezTo>
                  <a:cubicBezTo>
                    <a:pt x="144977" y="19383"/>
                    <a:pt x="152444" y="16035"/>
                    <a:pt x="167538" y="15876"/>
                  </a:cubicBezTo>
                  <a:cubicBezTo>
                    <a:pt x="170874" y="15876"/>
                    <a:pt x="174210" y="7745"/>
                    <a:pt x="174210" y="3122"/>
                  </a:cubicBezTo>
                  <a:cubicBezTo>
                    <a:pt x="174210" y="93"/>
                    <a:pt x="173575" y="93"/>
                    <a:pt x="170397" y="93"/>
                  </a:cubicBezTo>
                  <a:cubicBezTo>
                    <a:pt x="153239" y="93"/>
                    <a:pt x="144818" y="6629"/>
                    <a:pt x="141482" y="11890"/>
                  </a:cubicBezTo>
                  <a:cubicBezTo>
                    <a:pt x="132744" y="25760"/>
                    <a:pt x="118286" y="85703"/>
                    <a:pt x="111137" y="115196"/>
                  </a:cubicBezTo>
                  <a:cubicBezTo>
                    <a:pt x="102081" y="102920"/>
                    <a:pt x="95726" y="89370"/>
                    <a:pt x="91595" y="80601"/>
                  </a:cubicBezTo>
                  <a:cubicBezTo>
                    <a:pt x="83651" y="63224"/>
                    <a:pt x="74913" y="42659"/>
                    <a:pt x="66175" y="18267"/>
                  </a:cubicBezTo>
                  <a:cubicBezTo>
                    <a:pt x="64586" y="13803"/>
                    <a:pt x="64586" y="13485"/>
                    <a:pt x="64109" y="13166"/>
                  </a:cubicBezTo>
                  <a:cubicBezTo>
                    <a:pt x="63474" y="12687"/>
                    <a:pt x="62838" y="12687"/>
                    <a:pt x="62362" y="12687"/>
                  </a:cubicBezTo>
                  <a:cubicBezTo>
                    <a:pt x="59978" y="12687"/>
                    <a:pt x="56642" y="14441"/>
                    <a:pt x="54577" y="15876"/>
                  </a:cubicBezTo>
                  <a:cubicBezTo>
                    <a:pt x="51558" y="18267"/>
                    <a:pt x="51399" y="19383"/>
                    <a:pt x="51240" y="22731"/>
                  </a:cubicBezTo>
                  <a:cubicBezTo>
                    <a:pt x="47904" y="63384"/>
                    <a:pt x="32811" y="103718"/>
                    <a:pt x="29156" y="110413"/>
                  </a:cubicBezTo>
                  <a:cubicBezTo>
                    <a:pt x="27727" y="112964"/>
                    <a:pt x="25502" y="117109"/>
                    <a:pt x="21213" y="117109"/>
                  </a:cubicBezTo>
                  <a:cubicBezTo>
                    <a:pt x="21054" y="117109"/>
                    <a:pt x="14222" y="117109"/>
                    <a:pt x="7708" y="112326"/>
                  </a:cubicBezTo>
                  <a:cubicBezTo>
                    <a:pt x="7073" y="111848"/>
                    <a:pt x="7073" y="111689"/>
                    <a:pt x="6596" y="111689"/>
                  </a:cubicBezTo>
                  <a:cubicBezTo>
                    <a:pt x="3895" y="111689"/>
                    <a:pt x="241" y="119819"/>
                    <a:pt x="241" y="124442"/>
                  </a:cubicBezTo>
                  <a:cubicBezTo>
                    <a:pt x="241" y="126196"/>
                    <a:pt x="559" y="128109"/>
                    <a:pt x="6278" y="130660"/>
                  </a:cubicBezTo>
                  <a:cubicBezTo>
                    <a:pt x="10568" y="132573"/>
                    <a:pt x="14540" y="132892"/>
                    <a:pt x="16129" y="132892"/>
                  </a:cubicBezTo>
                  <a:cubicBezTo>
                    <a:pt x="28044" y="132892"/>
                    <a:pt x="36465" y="108978"/>
                    <a:pt x="39801" y="99413"/>
                  </a:cubicBezTo>
                  <a:cubicBezTo>
                    <a:pt x="50287" y="69920"/>
                    <a:pt x="53464" y="51905"/>
                    <a:pt x="56483" y="35007"/>
                  </a:cubicBezTo>
                  <a:close/>
                </a:path>
              </a:pathLst>
            </a:custGeom>
            <a:solidFill>
              <a:srgbClr val="FF0000"/>
            </a:solidFill>
            <a:ln w="22769" cap="flat">
              <a:noFill/>
              <a:prstDash val="solid"/>
              <a:miter/>
            </a:ln>
          </p:spPr>
          <p:txBody>
            <a:bodyPr rtlCol="0" anchor="ctr"/>
            <a:lstStyle/>
            <a:p>
              <a:endParaRPr lang="en-US" dirty="0">
                <a:solidFill>
                  <a:srgbClr val="FF0000"/>
                </a:solidFill>
              </a:endParaRPr>
            </a:p>
          </p:txBody>
        </p:sp>
        <p:sp>
          <p:nvSpPr>
            <p:cNvPr id="50" name="Freeform: Shape 49">
              <a:extLst>
                <a:ext uri="{FF2B5EF4-FFF2-40B4-BE49-F238E27FC236}">
                  <a16:creationId xmlns:a16="http://schemas.microsoft.com/office/drawing/2014/main" id="{12C8ECBD-9048-D43C-D481-9CCC9A06FD2E}"/>
                </a:ext>
              </a:extLst>
            </p:cNvPr>
            <p:cNvSpPr/>
            <p:nvPr>
              <p:custDataLst>
                <p:tags r:id="rId22"/>
              </p:custDataLst>
            </p:nvPr>
          </p:nvSpPr>
          <p:spPr>
            <a:xfrm>
              <a:off x="7743757" y="5366509"/>
              <a:ext cx="84194" cy="57550"/>
            </a:xfrm>
            <a:custGeom>
              <a:avLst/>
              <a:gdLst>
                <a:gd name="connsiteX0" fmla="*/ 52790 w 75466"/>
                <a:gd name="connsiteY0" fmla="*/ 17858 h 51584"/>
                <a:gd name="connsiteX1" fmla="*/ 49272 w 75466"/>
                <a:gd name="connsiteY1" fmla="*/ 32092 h 51584"/>
                <a:gd name="connsiteX2" fmla="*/ 48137 w 75466"/>
                <a:gd name="connsiteY2" fmla="*/ 36647 h 51584"/>
                <a:gd name="connsiteX3" fmla="*/ 32136 w 75466"/>
                <a:gd name="connsiteY3" fmla="*/ 47807 h 51584"/>
                <a:gd name="connsiteX4" fmla="*/ 22831 w 75466"/>
                <a:gd name="connsiteY4" fmla="*/ 38014 h 51584"/>
                <a:gd name="connsiteX5" fmla="*/ 29072 w 75466"/>
                <a:gd name="connsiteY5" fmla="*/ 16492 h 51584"/>
                <a:gd name="connsiteX6" fmla="*/ 30888 w 75466"/>
                <a:gd name="connsiteY6" fmla="*/ 10115 h 51584"/>
                <a:gd name="connsiteX7" fmla="*/ 18518 w 75466"/>
                <a:gd name="connsiteY7" fmla="*/ 94 h 51584"/>
                <a:gd name="connsiteX8" fmla="*/ 247 w 75466"/>
                <a:gd name="connsiteY8" fmla="*/ 17744 h 51584"/>
                <a:gd name="connsiteX9" fmla="*/ 2631 w 75466"/>
                <a:gd name="connsiteY9" fmla="*/ 19339 h 51584"/>
                <a:gd name="connsiteX10" fmla="*/ 5241 w 75466"/>
                <a:gd name="connsiteY10" fmla="*/ 17061 h 51584"/>
                <a:gd name="connsiteX11" fmla="*/ 18064 w 75466"/>
                <a:gd name="connsiteY11" fmla="*/ 3966 h 51584"/>
                <a:gd name="connsiteX12" fmla="*/ 21469 w 75466"/>
                <a:gd name="connsiteY12" fmla="*/ 8293 h 51584"/>
                <a:gd name="connsiteX13" fmla="*/ 19540 w 75466"/>
                <a:gd name="connsiteY13" fmla="*/ 15125 h 51584"/>
                <a:gd name="connsiteX14" fmla="*/ 13411 w 75466"/>
                <a:gd name="connsiteY14" fmla="*/ 36420 h 51584"/>
                <a:gd name="connsiteX15" fmla="*/ 31569 w 75466"/>
                <a:gd name="connsiteY15" fmla="*/ 51679 h 51584"/>
                <a:gd name="connsiteX16" fmla="*/ 48024 w 75466"/>
                <a:gd name="connsiteY16" fmla="*/ 43821 h 51584"/>
                <a:gd name="connsiteX17" fmla="*/ 61188 w 75466"/>
                <a:gd name="connsiteY17" fmla="*/ 51679 h 51584"/>
                <a:gd name="connsiteX18" fmla="*/ 71061 w 75466"/>
                <a:gd name="connsiteY18" fmla="*/ 45529 h 51584"/>
                <a:gd name="connsiteX19" fmla="*/ 75714 w 75466"/>
                <a:gd name="connsiteY19" fmla="*/ 34028 h 51584"/>
                <a:gd name="connsiteX20" fmla="*/ 73330 w 75466"/>
                <a:gd name="connsiteY20" fmla="*/ 32434 h 51584"/>
                <a:gd name="connsiteX21" fmla="*/ 70607 w 75466"/>
                <a:gd name="connsiteY21" fmla="*/ 34939 h 51584"/>
                <a:gd name="connsiteX22" fmla="*/ 61642 w 75466"/>
                <a:gd name="connsiteY22" fmla="*/ 47807 h 51584"/>
                <a:gd name="connsiteX23" fmla="*/ 57102 w 75466"/>
                <a:gd name="connsiteY23" fmla="*/ 41772 h 51584"/>
                <a:gd name="connsiteX24" fmla="*/ 65046 w 75466"/>
                <a:gd name="connsiteY24" fmla="*/ 8065 h 51584"/>
                <a:gd name="connsiteX25" fmla="*/ 65614 w 75466"/>
                <a:gd name="connsiteY25" fmla="*/ 5332 h 51584"/>
                <a:gd name="connsiteX26" fmla="*/ 61415 w 75466"/>
                <a:gd name="connsiteY26" fmla="*/ 1347 h 51584"/>
                <a:gd name="connsiteX27" fmla="*/ 55173 w 75466"/>
                <a:gd name="connsiteY27" fmla="*/ 8407 h 51584"/>
                <a:gd name="connsiteX28" fmla="*/ 52790 w 75466"/>
                <a:gd name="connsiteY28" fmla="*/ 17858 h 5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466" h="51584">
                  <a:moveTo>
                    <a:pt x="52790" y="17858"/>
                  </a:moveTo>
                  <a:lnTo>
                    <a:pt x="49272" y="32092"/>
                  </a:lnTo>
                  <a:cubicBezTo>
                    <a:pt x="48818" y="33573"/>
                    <a:pt x="48251" y="35964"/>
                    <a:pt x="48137" y="36647"/>
                  </a:cubicBezTo>
                  <a:cubicBezTo>
                    <a:pt x="48024" y="36989"/>
                    <a:pt x="41896" y="47807"/>
                    <a:pt x="32136" y="47807"/>
                  </a:cubicBezTo>
                  <a:cubicBezTo>
                    <a:pt x="27824" y="47807"/>
                    <a:pt x="22831" y="46213"/>
                    <a:pt x="22831" y="38014"/>
                  </a:cubicBezTo>
                  <a:cubicBezTo>
                    <a:pt x="22831" y="32092"/>
                    <a:pt x="25781" y="24349"/>
                    <a:pt x="29072" y="16492"/>
                  </a:cubicBezTo>
                  <a:cubicBezTo>
                    <a:pt x="30207" y="13531"/>
                    <a:pt x="30888" y="12051"/>
                    <a:pt x="30888" y="10115"/>
                  </a:cubicBezTo>
                  <a:cubicBezTo>
                    <a:pt x="30888" y="4535"/>
                    <a:pt x="25554" y="94"/>
                    <a:pt x="18518" y="94"/>
                  </a:cubicBezTo>
                  <a:cubicBezTo>
                    <a:pt x="6602" y="94"/>
                    <a:pt x="247" y="14670"/>
                    <a:pt x="247" y="17744"/>
                  </a:cubicBezTo>
                  <a:cubicBezTo>
                    <a:pt x="247" y="19339"/>
                    <a:pt x="2063" y="19339"/>
                    <a:pt x="2631" y="19339"/>
                  </a:cubicBezTo>
                  <a:cubicBezTo>
                    <a:pt x="4560" y="19339"/>
                    <a:pt x="4673" y="18769"/>
                    <a:pt x="5241" y="17061"/>
                  </a:cubicBezTo>
                  <a:cubicBezTo>
                    <a:pt x="7510" y="9432"/>
                    <a:pt x="12844" y="3966"/>
                    <a:pt x="18064" y="3966"/>
                  </a:cubicBezTo>
                  <a:cubicBezTo>
                    <a:pt x="20220" y="3966"/>
                    <a:pt x="21469" y="5218"/>
                    <a:pt x="21469" y="8293"/>
                  </a:cubicBezTo>
                  <a:cubicBezTo>
                    <a:pt x="21469" y="10570"/>
                    <a:pt x="21015" y="11823"/>
                    <a:pt x="19540" y="15125"/>
                  </a:cubicBezTo>
                  <a:cubicBezTo>
                    <a:pt x="13411" y="30270"/>
                    <a:pt x="13411" y="33345"/>
                    <a:pt x="13411" y="36420"/>
                  </a:cubicBezTo>
                  <a:cubicBezTo>
                    <a:pt x="13411" y="49173"/>
                    <a:pt x="24192" y="51679"/>
                    <a:pt x="31569" y="51679"/>
                  </a:cubicBezTo>
                  <a:cubicBezTo>
                    <a:pt x="37924" y="51679"/>
                    <a:pt x="43711" y="48490"/>
                    <a:pt x="48024" y="43821"/>
                  </a:cubicBezTo>
                  <a:cubicBezTo>
                    <a:pt x="50634" y="51109"/>
                    <a:pt x="59145" y="51679"/>
                    <a:pt x="61188" y="51679"/>
                  </a:cubicBezTo>
                  <a:cubicBezTo>
                    <a:pt x="65160" y="51679"/>
                    <a:pt x="68337" y="49743"/>
                    <a:pt x="71061" y="45529"/>
                  </a:cubicBezTo>
                  <a:cubicBezTo>
                    <a:pt x="74125" y="41088"/>
                    <a:pt x="75714" y="34711"/>
                    <a:pt x="75714" y="34028"/>
                  </a:cubicBezTo>
                  <a:cubicBezTo>
                    <a:pt x="75714" y="32434"/>
                    <a:pt x="73784" y="32434"/>
                    <a:pt x="73330" y="32434"/>
                  </a:cubicBezTo>
                  <a:cubicBezTo>
                    <a:pt x="71288" y="32434"/>
                    <a:pt x="71174" y="33117"/>
                    <a:pt x="70607" y="34939"/>
                  </a:cubicBezTo>
                  <a:cubicBezTo>
                    <a:pt x="68451" y="43707"/>
                    <a:pt x="65500" y="47807"/>
                    <a:pt x="61642" y="47807"/>
                  </a:cubicBezTo>
                  <a:cubicBezTo>
                    <a:pt x="58464" y="47807"/>
                    <a:pt x="57102" y="45302"/>
                    <a:pt x="57102" y="41772"/>
                  </a:cubicBezTo>
                  <a:cubicBezTo>
                    <a:pt x="57102" y="39380"/>
                    <a:pt x="60620" y="25716"/>
                    <a:pt x="65046" y="8065"/>
                  </a:cubicBezTo>
                  <a:cubicBezTo>
                    <a:pt x="65614" y="6129"/>
                    <a:pt x="65614" y="5902"/>
                    <a:pt x="65614" y="5332"/>
                  </a:cubicBezTo>
                  <a:cubicBezTo>
                    <a:pt x="65614" y="2827"/>
                    <a:pt x="63571" y="1347"/>
                    <a:pt x="61415" y="1347"/>
                  </a:cubicBezTo>
                  <a:cubicBezTo>
                    <a:pt x="56875" y="1347"/>
                    <a:pt x="55968" y="5332"/>
                    <a:pt x="55173" y="8407"/>
                  </a:cubicBezTo>
                  <a:lnTo>
                    <a:pt x="52790" y="17858"/>
                  </a:lnTo>
                  <a:close/>
                </a:path>
              </a:pathLst>
            </a:custGeom>
            <a:solidFill>
              <a:srgbClr val="FF0000"/>
            </a:solidFill>
            <a:ln w="22769" cap="flat">
              <a:noFill/>
              <a:prstDash val="solid"/>
              <a:miter/>
            </a:ln>
          </p:spPr>
          <p:txBody>
            <a:bodyPr rtlCol="0" anchor="ctr"/>
            <a:lstStyle/>
            <a:p>
              <a:endParaRPr lang="en-US">
                <a:solidFill>
                  <a:srgbClr val="FF0000"/>
                </a:solidFill>
              </a:endParaRPr>
            </a:p>
          </p:txBody>
        </p:sp>
        <p:sp>
          <p:nvSpPr>
            <p:cNvPr id="51" name="Freeform: Shape 50">
              <a:extLst>
                <a:ext uri="{FF2B5EF4-FFF2-40B4-BE49-F238E27FC236}">
                  <a16:creationId xmlns:a16="http://schemas.microsoft.com/office/drawing/2014/main" id="{C6F78CFC-9646-E75E-38E5-342A44EF951B}"/>
                </a:ext>
              </a:extLst>
            </p:cNvPr>
            <p:cNvSpPr/>
            <p:nvPr>
              <p:custDataLst>
                <p:tags r:id="rId23"/>
              </p:custDataLst>
            </p:nvPr>
          </p:nvSpPr>
          <p:spPr>
            <a:xfrm>
              <a:off x="7885203" y="4963852"/>
              <a:ext cx="137541" cy="204743"/>
            </a:xfrm>
            <a:custGeom>
              <a:avLst/>
              <a:gdLst>
                <a:gd name="connsiteX0" fmla="*/ 103069 w 137541"/>
                <a:gd name="connsiteY0" fmla="*/ 6003 h 204743"/>
                <a:gd name="connsiteX1" fmla="*/ 103750 w 137541"/>
                <a:gd name="connsiteY1" fmla="*/ 2586 h 204743"/>
                <a:gd name="connsiteX2" fmla="*/ 101027 w 137541"/>
                <a:gd name="connsiteY2" fmla="*/ 81 h 204743"/>
                <a:gd name="connsiteX3" fmla="*/ 97622 w 137541"/>
                <a:gd name="connsiteY3" fmla="*/ 4636 h 204743"/>
                <a:gd name="connsiteX4" fmla="*/ 59946 w 137541"/>
                <a:gd name="connsiteY4" fmla="*/ 155176 h 204743"/>
                <a:gd name="connsiteX5" fmla="*/ 34072 w 137541"/>
                <a:gd name="connsiteY5" fmla="*/ 129669 h 204743"/>
                <a:gd name="connsiteX6" fmla="*/ 46328 w 137541"/>
                <a:gd name="connsiteY6" fmla="*/ 87308 h 204743"/>
                <a:gd name="connsiteX7" fmla="*/ 48825 w 137541"/>
                <a:gd name="connsiteY7" fmla="*/ 76148 h 204743"/>
                <a:gd name="connsiteX8" fmla="*/ 30213 w 137541"/>
                <a:gd name="connsiteY8" fmla="*/ 57473 h 204743"/>
                <a:gd name="connsiteX9" fmla="*/ 254 w 137541"/>
                <a:gd name="connsiteY9" fmla="*/ 92546 h 204743"/>
                <a:gd name="connsiteX10" fmla="*/ 2977 w 137541"/>
                <a:gd name="connsiteY10" fmla="*/ 94824 h 204743"/>
                <a:gd name="connsiteX11" fmla="*/ 6609 w 137541"/>
                <a:gd name="connsiteY11" fmla="*/ 90724 h 204743"/>
                <a:gd name="connsiteX12" fmla="*/ 29532 w 137541"/>
                <a:gd name="connsiteY12" fmla="*/ 62484 h 204743"/>
                <a:gd name="connsiteX13" fmla="*/ 35207 w 137541"/>
                <a:gd name="connsiteY13" fmla="*/ 69771 h 204743"/>
                <a:gd name="connsiteX14" fmla="*/ 29986 w 137541"/>
                <a:gd name="connsiteY14" fmla="*/ 89358 h 204743"/>
                <a:gd name="connsiteX15" fmla="*/ 19092 w 137541"/>
                <a:gd name="connsiteY15" fmla="*/ 127847 h 204743"/>
                <a:gd name="connsiteX16" fmla="*/ 58584 w 137541"/>
                <a:gd name="connsiteY16" fmla="*/ 160187 h 204743"/>
                <a:gd name="connsiteX17" fmla="*/ 53591 w 137541"/>
                <a:gd name="connsiteY17" fmla="*/ 180911 h 204743"/>
                <a:gd name="connsiteX18" fmla="*/ 48371 w 137541"/>
                <a:gd name="connsiteY18" fmla="*/ 202547 h 204743"/>
                <a:gd name="connsiteX19" fmla="*/ 51094 w 137541"/>
                <a:gd name="connsiteY19" fmla="*/ 204825 h 204743"/>
                <a:gd name="connsiteX20" fmla="*/ 53137 w 137541"/>
                <a:gd name="connsiteY20" fmla="*/ 203914 h 204743"/>
                <a:gd name="connsiteX21" fmla="*/ 55860 w 137541"/>
                <a:gd name="connsiteY21" fmla="*/ 194576 h 204743"/>
                <a:gd name="connsiteX22" fmla="*/ 64485 w 137541"/>
                <a:gd name="connsiteY22" fmla="*/ 160642 h 204743"/>
                <a:gd name="connsiteX23" fmla="*/ 114191 w 137541"/>
                <a:gd name="connsiteY23" fmla="*/ 136273 h 204743"/>
                <a:gd name="connsiteX24" fmla="*/ 130759 w 137541"/>
                <a:gd name="connsiteY24" fmla="*/ 108944 h 204743"/>
                <a:gd name="connsiteX25" fmla="*/ 137795 w 137541"/>
                <a:gd name="connsiteY25" fmla="*/ 73415 h 204743"/>
                <a:gd name="connsiteX26" fmla="*/ 127809 w 137541"/>
                <a:gd name="connsiteY26" fmla="*/ 57473 h 204743"/>
                <a:gd name="connsiteX27" fmla="*/ 116460 w 137541"/>
                <a:gd name="connsiteY27" fmla="*/ 68405 h 204743"/>
                <a:gd name="connsiteX28" fmla="*/ 119865 w 137541"/>
                <a:gd name="connsiteY28" fmla="*/ 74554 h 204743"/>
                <a:gd name="connsiteX29" fmla="*/ 128036 w 137541"/>
                <a:gd name="connsiteY29" fmla="*/ 93913 h 204743"/>
                <a:gd name="connsiteX30" fmla="*/ 108290 w 137541"/>
                <a:gd name="connsiteY30" fmla="*/ 135362 h 204743"/>
                <a:gd name="connsiteX31" fmla="*/ 65620 w 137541"/>
                <a:gd name="connsiteY31" fmla="*/ 155632 h 204743"/>
                <a:gd name="connsiteX32" fmla="*/ 103069 w 137541"/>
                <a:gd name="connsiteY32" fmla="*/ 6003 h 20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7541" h="204743">
                  <a:moveTo>
                    <a:pt x="103069" y="6003"/>
                  </a:moveTo>
                  <a:cubicBezTo>
                    <a:pt x="103296" y="5092"/>
                    <a:pt x="103750" y="3725"/>
                    <a:pt x="103750" y="2586"/>
                  </a:cubicBezTo>
                  <a:cubicBezTo>
                    <a:pt x="103750" y="309"/>
                    <a:pt x="102162" y="81"/>
                    <a:pt x="101027" y="81"/>
                  </a:cubicBezTo>
                  <a:cubicBezTo>
                    <a:pt x="98757" y="81"/>
                    <a:pt x="98530" y="537"/>
                    <a:pt x="97622" y="4636"/>
                  </a:cubicBezTo>
                  <a:lnTo>
                    <a:pt x="59946" y="155176"/>
                  </a:lnTo>
                  <a:cubicBezTo>
                    <a:pt x="42696" y="153126"/>
                    <a:pt x="34072" y="144700"/>
                    <a:pt x="34072" y="129669"/>
                  </a:cubicBezTo>
                  <a:cubicBezTo>
                    <a:pt x="34072" y="125114"/>
                    <a:pt x="34072" y="119192"/>
                    <a:pt x="46328" y="87308"/>
                  </a:cubicBezTo>
                  <a:cubicBezTo>
                    <a:pt x="47236" y="84575"/>
                    <a:pt x="48825" y="80703"/>
                    <a:pt x="48825" y="76148"/>
                  </a:cubicBezTo>
                  <a:cubicBezTo>
                    <a:pt x="48825" y="65900"/>
                    <a:pt x="41562" y="57473"/>
                    <a:pt x="30213" y="57473"/>
                  </a:cubicBezTo>
                  <a:cubicBezTo>
                    <a:pt x="8652" y="57473"/>
                    <a:pt x="254" y="90496"/>
                    <a:pt x="254" y="92546"/>
                  </a:cubicBezTo>
                  <a:cubicBezTo>
                    <a:pt x="254" y="94824"/>
                    <a:pt x="2523" y="94824"/>
                    <a:pt x="2977" y="94824"/>
                  </a:cubicBezTo>
                  <a:cubicBezTo>
                    <a:pt x="5247" y="94824"/>
                    <a:pt x="5474" y="94368"/>
                    <a:pt x="6609" y="90724"/>
                  </a:cubicBezTo>
                  <a:cubicBezTo>
                    <a:pt x="12737" y="69088"/>
                    <a:pt x="21816" y="62484"/>
                    <a:pt x="29532" y="62484"/>
                  </a:cubicBezTo>
                  <a:cubicBezTo>
                    <a:pt x="31348" y="62484"/>
                    <a:pt x="35207" y="62484"/>
                    <a:pt x="35207" y="69771"/>
                  </a:cubicBezTo>
                  <a:cubicBezTo>
                    <a:pt x="35207" y="75693"/>
                    <a:pt x="32937" y="81386"/>
                    <a:pt x="29986" y="89358"/>
                  </a:cubicBezTo>
                  <a:cubicBezTo>
                    <a:pt x="19092" y="118054"/>
                    <a:pt x="19092" y="123975"/>
                    <a:pt x="19092" y="127847"/>
                  </a:cubicBezTo>
                  <a:cubicBezTo>
                    <a:pt x="19092" y="149483"/>
                    <a:pt x="36795" y="158820"/>
                    <a:pt x="58584" y="160187"/>
                  </a:cubicBezTo>
                  <a:cubicBezTo>
                    <a:pt x="56768" y="168385"/>
                    <a:pt x="56768" y="168841"/>
                    <a:pt x="53591" y="180911"/>
                  </a:cubicBezTo>
                  <a:cubicBezTo>
                    <a:pt x="52910" y="183417"/>
                    <a:pt x="48371" y="201864"/>
                    <a:pt x="48371" y="202547"/>
                  </a:cubicBezTo>
                  <a:cubicBezTo>
                    <a:pt x="48371" y="202775"/>
                    <a:pt x="48371" y="204825"/>
                    <a:pt x="51094" y="204825"/>
                  </a:cubicBezTo>
                  <a:cubicBezTo>
                    <a:pt x="51548" y="204825"/>
                    <a:pt x="52683" y="204825"/>
                    <a:pt x="53137" y="203914"/>
                  </a:cubicBezTo>
                  <a:cubicBezTo>
                    <a:pt x="53818" y="203458"/>
                    <a:pt x="55180" y="197765"/>
                    <a:pt x="55860" y="194576"/>
                  </a:cubicBezTo>
                  <a:lnTo>
                    <a:pt x="64485" y="160642"/>
                  </a:lnTo>
                  <a:cubicBezTo>
                    <a:pt x="72883" y="160642"/>
                    <a:pt x="92856" y="160642"/>
                    <a:pt x="114191" y="136273"/>
                  </a:cubicBezTo>
                  <a:cubicBezTo>
                    <a:pt x="123496" y="125797"/>
                    <a:pt x="128263" y="115776"/>
                    <a:pt x="130759" y="108944"/>
                  </a:cubicBezTo>
                  <a:cubicBezTo>
                    <a:pt x="132802" y="103250"/>
                    <a:pt x="137795" y="83436"/>
                    <a:pt x="137795" y="73415"/>
                  </a:cubicBezTo>
                  <a:cubicBezTo>
                    <a:pt x="137795" y="60662"/>
                    <a:pt x="131667" y="57473"/>
                    <a:pt x="127809" y="57473"/>
                  </a:cubicBezTo>
                  <a:cubicBezTo>
                    <a:pt x="122135" y="57473"/>
                    <a:pt x="116460" y="63395"/>
                    <a:pt x="116460" y="68405"/>
                  </a:cubicBezTo>
                  <a:cubicBezTo>
                    <a:pt x="116460" y="71366"/>
                    <a:pt x="117822" y="72732"/>
                    <a:pt x="119865" y="74554"/>
                  </a:cubicBezTo>
                  <a:cubicBezTo>
                    <a:pt x="122362" y="77059"/>
                    <a:pt x="128036" y="82981"/>
                    <a:pt x="128036" y="93913"/>
                  </a:cubicBezTo>
                  <a:cubicBezTo>
                    <a:pt x="128036" y="108488"/>
                    <a:pt x="116233" y="127163"/>
                    <a:pt x="108290" y="135362"/>
                  </a:cubicBezTo>
                  <a:cubicBezTo>
                    <a:pt x="88317" y="155632"/>
                    <a:pt x="73791" y="155632"/>
                    <a:pt x="65620" y="155632"/>
                  </a:cubicBezTo>
                  <a:lnTo>
                    <a:pt x="103069" y="6003"/>
                  </a:lnTo>
                  <a:close/>
                </a:path>
              </a:pathLst>
            </a:custGeom>
            <a:solidFill>
              <a:srgbClr val="000000"/>
            </a:solidFill>
            <a:ln w="2276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B39D231-5E1D-6506-7EAE-2AE97519C7A5}"/>
                </a:ext>
              </a:extLst>
            </p:cNvPr>
            <p:cNvSpPr/>
            <p:nvPr>
              <p:custDataLst>
                <p:tags r:id="rId24"/>
              </p:custDataLst>
            </p:nvPr>
          </p:nvSpPr>
          <p:spPr>
            <a:xfrm>
              <a:off x="8106933" y="4928323"/>
              <a:ext cx="59238" cy="273067"/>
            </a:xfrm>
            <a:custGeom>
              <a:avLst/>
              <a:gdLst>
                <a:gd name="connsiteX0" fmla="*/ 59500 w 59238"/>
                <a:gd name="connsiteY0" fmla="*/ 270863 h 273067"/>
                <a:gd name="connsiteX1" fmla="*/ 58593 w 59238"/>
                <a:gd name="connsiteY1" fmla="*/ 268813 h 273067"/>
                <a:gd name="connsiteX2" fmla="*/ 23186 w 59238"/>
                <a:gd name="connsiteY2" fmla="*/ 202084 h 273067"/>
                <a:gd name="connsiteX3" fmla="*/ 15923 w 59238"/>
                <a:gd name="connsiteY3" fmla="*/ 136721 h 273067"/>
                <a:gd name="connsiteX4" fmla="*/ 57458 w 59238"/>
                <a:gd name="connsiteY4" fmla="*/ 5311 h 273067"/>
                <a:gd name="connsiteX5" fmla="*/ 59500 w 59238"/>
                <a:gd name="connsiteY5" fmla="*/ 2351 h 273067"/>
                <a:gd name="connsiteX6" fmla="*/ 56777 w 59238"/>
                <a:gd name="connsiteY6" fmla="*/ 73 h 273067"/>
                <a:gd name="connsiteX7" fmla="*/ 38166 w 59238"/>
                <a:gd name="connsiteY7" fmla="*/ 17154 h 273067"/>
                <a:gd name="connsiteX8" fmla="*/ 262 w 59238"/>
                <a:gd name="connsiteY8" fmla="*/ 136493 h 273067"/>
                <a:gd name="connsiteX9" fmla="*/ 35669 w 59238"/>
                <a:gd name="connsiteY9" fmla="*/ 253099 h 273067"/>
                <a:gd name="connsiteX10" fmla="*/ 56777 w 59238"/>
                <a:gd name="connsiteY10" fmla="*/ 273141 h 273067"/>
                <a:gd name="connsiteX11" fmla="*/ 59500 w 59238"/>
                <a:gd name="connsiteY11" fmla="*/ 270863 h 27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38" h="273067">
                  <a:moveTo>
                    <a:pt x="59500" y="270863"/>
                  </a:moveTo>
                  <a:cubicBezTo>
                    <a:pt x="59500" y="269952"/>
                    <a:pt x="59047" y="269497"/>
                    <a:pt x="58593" y="268813"/>
                  </a:cubicBezTo>
                  <a:cubicBezTo>
                    <a:pt x="48152" y="257654"/>
                    <a:pt x="32718" y="239206"/>
                    <a:pt x="23186" y="202084"/>
                  </a:cubicBezTo>
                  <a:cubicBezTo>
                    <a:pt x="17966" y="181359"/>
                    <a:pt x="15923" y="157901"/>
                    <a:pt x="15923" y="136721"/>
                  </a:cubicBezTo>
                  <a:cubicBezTo>
                    <a:pt x="15923" y="76824"/>
                    <a:pt x="30222" y="34918"/>
                    <a:pt x="57458" y="5311"/>
                  </a:cubicBezTo>
                  <a:cubicBezTo>
                    <a:pt x="59500" y="3262"/>
                    <a:pt x="59500" y="2806"/>
                    <a:pt x="59500" y="2351"/>
                  </a:cubicBezTo>
                  <a:cubicBezTo>
                    <a:pt x="59500" y="73"/>
                    <a:pt x="57685" y="73"/>
                    <a:pt x="56777" y="73"/>
                  </a:cubicBezTo>
                  <a:cubicBezTo>
                    <a:pt x="53372" y="73"/>
                    <a:pt x="41116" y="13738"/>
                    <a:pt x="38166" y="17154"/>
                  </a:cubicBezTo>
                  <a:cubicBezTo>
                    <a:pt x="15015" y="44711"/>
                    <a:pt x="262" y="85706"/>
                    <a:pt x="262" y="136493"/>
                  </a:cubicBezTo>
                  <a:cubicBezTo>
                    <a:pt x="262" y="168833"/>
                    <a:pt x="5936" y="214610"/>
                    <a:pt x="35669" y="253099"/>
                  </a:cubicBezTo>
                  <a:cubicBezTo>
                    <a:pt x="37939" y="255832"/>
                    <a:pt x="52691" y="273141"/>
                    <a:pt x="56777" y="273141"/>
                  </a:cubicBezTo>
                  <a:cubicBezTo>
                    <a:pt x="57685" y="273141"/>
                    <a:pt x="59500" y="273141"/>
                    <a:pt x="59500" y="270863"/>
                  </a:cubicBezTo>
                  <a:close/>
                </a:path>
              </a:pathLst>
            </a:custGeom>
            <a:solidFill>
              <a:srgbClr val="000000"/>
            </a:solidFill>
            <a:ln w="2276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E57B1CF-09F2-693C-31CA-5C6E67514293}"/>
                </a:ext>
              </a:extLst>
            </p:cNvPr>
            <p:cNvSpPr/>
            <p:nvPr>
              <p:custDataLst>
                <p:tags r:id="rId25"/>
              </p:custDataLst>
            </p:nvPr>
          </p:nvSpPr>
          <p:spPr>
            <a:xfrm>
              <a:off x="8186675" y="4963852"/>
              <a:ext cx="129370" cy="158055"/>
            </a:xfrm>
            <a:custGeom>
              <a:avLst/>
              <a:gdLst>
                <a:gd name="connsiteX0" fmla="*/ 15928 w 129370"/>
                <a:gd name="connsiteY0" fmla="*/ 147433 h 158055"/>
                <a:gd name="connsiteX1" fmla="*/ 267 w 129370"/>
                <a:gd name="connsiteY1" fmla="*/ 147433 h 158055"/>
                <a:gd name="connsiteX2" fmla="*/ 267 w 129370"/>
                <a:gd name="connsiteY2" fmla="*/ 158137 h 158055"/>
                <a:gd name="connsiteX3" fmla="*/ 28865 w 129370"/>
                <a:gd name="connsiteY3" fmla="*/ 157454 h 158055"/>
                <a:gd name="connsiteX4" fmla="*/ 57462 w 129370"/>
                <a:gd name="connsiteY4" fmla="*/ 158137 h 158055"/>
                <a:gd name="connsiteX5" fmla="*/ 57462 w 129370"/>
                <a:gd name="connsiteY5" fmla="*/ 147433 h 158055"/>
                <a:gd name="connsiteX6" fmla="*/ 41802 w 129370"/>
                <a:gd name="connsiteY6" fmla="*/ 147433 h 158055"/>
                <a:gd name="connsiteX7" fmla="*/ 41802 w 129370"/>
                <a:gd name="connsiteY7" fmla="*/ 99834 h 158055"/>
                <a:gd name="connsiteX8" fmla="*/ 75620 w 129370"/>
                <a:gd name="connsiteY8" fmla="*/ 63850 h 158055"/>
                <a:gd name="connsiteX9" fmla="*/ 88103 w 129370"/>
                <a:gd name="connsiteY9" fmla="*/ 85941 h 158055"/>
                <a:gd name="connsiteX10" fmla="*/ 88103 w 129370"/>
                <a:gd name="connsiteY10" fmla="*/ 147433 h 158055"/>
                <a:gd name="connsiteX11" fmla="*/ 72442 w 129370"/>
                <a:gd name="connsiteY11" fmla="*/ 147433 h 158055"/>
                <a:gd name="connsiteX12" fmla="*/ 72442 w 129370"/>
                <a:gd name="connsiteY12" fmla="*/ 158137 h 158055"/>
                <a:gd name="connsiteX13" fmla="*/ 101040 w 129370"/>
                <a:gd name="connsiteY13" fmla="*/ 157454 h 158055"/>
                <a:gd name="connsiteX14" fmla="*/ 129638 w 129370"/>
                <a:gd name="connsiteY14" fmla="*/ 158137 h 158055"/>
                <a:gd name="connsiteX15" fmla="*/ 129638 w 129370"/>
                <a:gd name="connsiteY15" fmla="*/ 147433 h 158055"/>
                <a:gd name="connsiteX16" fmla="*/ 113977 w 129370"/>
                <a:gd name="connsiteY16" fmla="*/ 147433 h 158055"/>
                <a:gd name="connsiteX17" fmla="*/ 113977 w 129370"/>
                <a:gd name="connsiteY17" fmla="*/ 88447 h 158055"/>
                <a:gd name="connsiteX18" fmla="*/ 79024 w 129370"/>
                <a:gd name="connsiteY18" fmla="*/ 55651 h 158055"/>
                <a:gd name="connsiteX19" fmla="*/ 40440 w 129370"/>
                <a:gd name="connsiteY19" fmla="*/ 77970 h 158055"/>
                <a:gd name="connsiteX20" fmla="*/ 40440 w 129370"/>
                <a:gd name="connsiteY20" fmla="*/ 81 h 158055"/>
                <a:gd name="connsiteX21" fmla="*/ 267 w 129370"/>
                <a:gd name="connsiteY21" fmla="*/ 1903 h 158055"/>
                <a:gd name="connsiteX22" fmla="*/ 267 w 129370"/>
                <a:gd name="connsiteY22" fmla="*/ 12607 h 158055"/>
                <a:gd name="connsiteX23" fmla="*/ 15928 w 129370"/>
                <a:gd name="connsiteY23" fmla="*/ 21489 h 158055"/>
                <a:gd name="connsiteX24" fmla="*/ 15928 w 129370"/>
                <a:gd name="connsiteY24" fmla="*/ 147433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370" h="158055">
                  <a:moveTo>
                    <a:pt x="15928" y="147433"/>
                  </a:moveTo>
                  <a:lnTo>
                    <a:pt x="267" y="147433"/>
                  </a:lnTo>
                  <a:lnTo>
                    <a:pt x="267" y="158137"/>
                  </a:lnTo>
                  <a:cubicBezTo>
                    <a:pt x="6622" y="157909"/>
                    <a:pt x="20240" y="157454"/>
                    <a:pt x="28865" y="157454"/>
                  </a:cubicBezTo>
                  <a:cubicBezTo>
                    <a:pt x="37716" y="157454"/>
                    <a:pt x="51107" y="157909"/>
                    <a:pt x="57462" y="158137"/>
                  </a:cubicBezTo>
                  <a:lnTo>
                    <a:pt x="57462" y="147433"/>
                  </a:lnTo>
                  <a:lnTo>
                    <a:pt x="41802" y="147433"/>
                  </a:lnTo>
                  <a:lnTo>
                    <a:pt x="41802" y="99834"/>
                  </a:lnTo>
                  <a:cubicBezTo>
                    <a:pt x="41802" y="75010"/>
                    <a:pt x="61321" y="63850"/>
                    <a:pt x="75620" y="63850"/>
                  </a:cubicBezTo>
                  <a:cubicBezTo>
                    <a:pt x="83336" y="63850"/>
                    <a:pt x="88103" y="68633"/>
                    <a:pt x="88103" y="85941"/>
                  </a:cubicBezTo>
                  <a:lnTo>
                    <a:pt x="88103" y="147433"/>
                  </a:lnTo>
                  <a:lnTo>
                    <a:pt x="72442" y="147433"/>
                  </a:lnTo>
                  <a:lnTo>
                    <a:pt x="72442" y="158137"/>
                  </a:lnTo>
                  <a:cubicBezTo>
                    <a:pt x="78797" y="157909"/>
                    <a:pt x="92415" y="157454"/>
                    <a:pt x="101040" y="157454"/>
                  </a:cubicBezTo>
                  <a:cubicBezTo>
                    <a:pt x="109891" y="157454"/>
                    <a:pt x="123282" y="157909"/>
                    <a:pt x="129638" y="158137"/>
                  </a:cubicBezTo>
                  <a:lnTo>
                    <a:pt x="129638" y="147433"/>
                  </a:lnTo>
                  <a:lnTo>
                    <a:pt x="113977" y="147433"/>
                  </a:lnTo>
                  <a:lnTo>
                    <a:pt x="113977" y="88447"/>
                  </a:lnTo>
                  <a:cubicBezTo>
                    <a:pt x="113977" y="64533"/>
                    <a:pt x="101721" y="55651"/>
                    <a:pt x="79024" y="55651"/>
                  </a:cubicBezTo>
                  <a:cubicBezTo>
                    <a:pt x="57235" y="55651"/>
                    <a:pt x="45660" y="68860"/>
                    <a:pt x="40440" y="77970"/>
                  </a:cubicBezTo>
                  <a:lnTo>
                    <a:pt x="40440" y="81"/>
                  </a:lnTo>
                  <a:lnTo>
                    <a:pt x="267" y="1903"/>
                  </a:lnTo>
                  <a:lnTo>
                    <a:pt x="267" y="12607"/>
                  </a:lnTo>
                  <a:cubicBezTo>
                    <a:pt x="14339" y="12607"/>
                    <a:pt x="15928" y="12607"/>
                    <a:pt x="15928" y="21489"/>
                  </a:cubicBezTo>
                  <a:lnTo>
                    <a:pt x="15928" y="147433"/>
                  </a:lnTo>
                  <a:close/>
                </a:path>
              </a:pathLst>
            </a:custGeom>
            <a:solidFill>
              <a:srgbClr val="000000"/>
            </a:solidFill>
            <a:ln w="2276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0068C6D-E967-A346-1CEB-B2784CE80AE5}"/>
                </a:ext>
              </a:extLst>
            </p:cNvPr>
            <p:cNvSpPr/>
            <p:nvPr>
              <p:custDataLst>
                <p:tags r:id="rId26"/>
              </p:custDataLst>
            </p:nvPr>
          </p:nvSpPr>
          <p:spPr>
            <a:xfrm>
              <a:off x="8331317" y="4917235"/>
              <a:ext cx="35588" cy="112233"/>
            </a:xfrm>
            <a:custGeom>
              <a:avLst/>
              <a:gdLst>
                <a:gd name="connsiteX0" fmla="*/ 35226 w 35588"/>
                <a:gd name="connsiteY0" fmla="*/ 4860 h 112233"/>
                <a:gd name="connsiteX1" fmla="*/ 35862 w 35588"/>
                <a:gd name="connsiteY1" fmla="*/ 2309 h 112233"/>
                <a:gd name="connsiteX2" fmla="*/ 33319 w 35588"/>
                <a:gd name="connsiteY2" fmla="*/ 77 h 112233"/>
                <a:gd name="connsiteX3" fmla="*/ 12983 w 35588"/>
                <a:gd name="connsiteY3" fmla="*/ 1671 h 112233"/>
                <a:gd name="connsiteX4" fmla="*/ 9647 w 35588"/>
                <a:gd name="connsiteY4" fmla="*/ 5338 h 112233"/>
                <a:gd name="connsiteX5" fmla="*/ 13619 w 35588"/>
                <a:gd name="connsiteY5" fmla="*/ 7570 h 112233"/>
                <a:gd name="connsiteX6" fmla="*/ 21245 w 35588"/>
                <a:gd name="connsiteY6" fmla="*/ 9961 h 112233"/>
                <a:gd name="connsiteX7" fmla="*/ 20609 w 35588"/>
                <a:gd name="connsiteY7" fmla="*/ 13469 h 112233"/>
                <a:gd name="connsiteX8" fmla="*/ 909 w 35588"/>
                <a:gd name="connsiteY8" fmla="*/ 92223 h 112233"/>
                <a:gd name="connsiteX9" fmla="*/ 273 w 35588"/>
                <a:gd name="connsiteY9" fmla="*/ 97165 h 112233"/>
                <a:gd name="connsiteX10" fmla="*/ 16955 w 35588"/>
                <a:gd name="connsiteY10" fmla="*/ 112310 h 112233"/>
                <a:gd name="connsiteX11" fmla="*/ 29665 w 35588"/>
                <a:gd name="connsiteY11" fmla="*/ 103861 h 112233"/>
                <a:gd name="connsiteX12" fmla="*/ 35226 w 35588"/>
                <a:gd name="connsiteY12" fmla="*/ 87919 h 112233"/>
                <a:gd name="connsiteX13" fmla="*/ 32684 w 35588"/>
                <a:gd name="connsiteY13" fmla="*/ 85846 h 112233"/>
                <a:gd name="connsiteX14" fmla="*/ 29506 w 35588"/>
                <a:gd name="connsiteY14" fmla="*/ 89672 h 112233"/>
                <a:gd name="connsiteX15" fmla="*/ 17591 w 35588"/>
                <a:gd name="connsiteY15" fmla="*/ 107846 h 112233"/>
                <a:gd name="connsiteX16" fmla="*/ 12189 w 35588"/>
                <a:gd name="connsiteY16" fmla="*/ 100035 h 112233"/>
                <a:gd name="connsiteX17" fmla="*/ 13142 w 35588"/>
                <a:gd name="connsiteY17" fmla="*/ 93498 h 112233"/>
                <a:gd name="connsiteX18" fmla="*/ 35226 w 35588"/>
                <a:gd name="connsiteY18" fmla="*/ 486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88" h="112233">
                  <a:moveTo>
                    <a:pt x="35226" y="4860"/>
                  </a:moveTo>
                  <a:cubicBezTo>
                    <a:pt x="35385" y="4541"/>
                    <a:pt x="35862" y="2468"/>
                    <a:pt x="35862" y="2309"/>
                  </a:cubicBezTo>
                  <a:cubicBezTo>
                    <a:pt x="35862" y="1512"/>
                    <a:pt x="35226" y="77"/>
                    <a:pt x="33319" y="77"/>
                  </a:cubicBezTo>
                  <a:cubicBezTo>
                    <a:pt x="30142" y="77"/>
                    <a:pt x="16955" y="1352"/>
                    <a:pt x="12983" y="1671"/>
                  </a:cubicBezTo>
                  <a:cubicBezTo>
                    <a:pt x="11871" y="1831"/>
                    <a:pt x="9647" y="1990"/>
                    <a:pt x="9647" y="5338"/>
                  </a:cubicBezTo>
                  <a:cubicBezTo>
                    <a:pt x="9647" y="7570"/>
                    <a:pt x="11871" y="7570"/>
                    <a:pt x="13619" y="7570"/>
                  </a:cubicBezTo>
                  <a:cubicBezTo>
                    <a:pt x="21245" y="7570"/>
                    <a:pt x="21245" y="8686"/>
                    <a:pt x="21245" y="9961"/>
                  </a:cubicBezTo>
                  <a:cubicBezTo>
                    <a:pt x="21245" y="11077"/>
                    <a:pt x="20927" y="12034"/>
                    <a:pt x="20609" y="13469"/>
                  </a:cubicBezTo>
                  <a:lnTo>
                    <a:pt x="909" y="92223"/>
                  </a:lnTo>
                  <a:cubicBezTo>
                    <a:pt x="432" y="93817"/>
                    <a:pt x="273" y="95571"/>
                    <a:pt x="273" y="97165"/>
                  </a:cubicBezTo>
                  <a:cubicBezTo>
                    <a:pt x="273" y="107368"/>
                    <a:pt x="9329" y="112310"/>
                    <a:pt x="16955" y="112310"/>
                  </a:cubicBezTo>
                  <a:cubicBezTo>
                    <a:pt x="20768" y="112310"/>
                    <a:pt x="25535" y="111035"/>
                    <a:pt x="29665" y="103861"/>
                  </a:cubicBezTo>
                  <a:cubicBezTo>
                    <a:pt x="33002" y="97962"/>
                    <a:pt x="35226" y="88556"/>
                    <a:pt x="35226" y="87919"/>
                  </a:cubicBezTo>
                  <a:cubicBezTo>
                    <a:pt x="35226" y="85846"/>
                    <a:pt x="33161" y="85846"/>
                    <a:pt x="32684" y="85846"/>
                  </a:cubicBezTo>
                  <a:cubicBezTo>
                    <a:pt x="30460" y="85846"/>
                    <a:pt x="30142" y="86803"/>
                    <a:pt x="29506" y="89672"/>
                  </a:cubicBezTo>
                  <a:cubicBezTo>
                    <a:pt x="27441" y="97643"/>
                    <a:pt x="24422" y="107846"/>
                    <a:pt x="17591" y="107846"/>
                  </a:cubicBezTo>
                  <a:cubicBezTo>
                    <a:pt x="13301" y="107846"/>
                    <a:pt x="12189" y="103861"/>
                    <a:pt x="12189" y="100035"/>
                  </a:cubicBezTo>
                  <a:cubicBezTo>
                    <a:pt x="12189" y="98281"/>
                    <a:pt x="12666" y="95252"/>
                    <a:pt x="13142" y="93498"/>
                  </a:cubicBezTo>
                  <a:lnTo>
                    <a:pt x="35226" y="4860"/>
                  </a:lnTo>
                  <a:close/>
                </a:path>
              </a:pathLst>
            </a:custGeom>
            <a:solidFill>
              <a:srgbClr val="000000"/>
            </a:solidFill>
            <a:ln w="2276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CD1AA24-31B1-6E88-2C6F-A51D68210062}"/>
                </a:ext>
              </a:extLst>
            </p:cNvPr>
            <p:cNvSpPr/>
            <p:nvPr>
              <p:custDataLst>
                <p:tags r:id="rId27"/>
              </p:custDataLst>
            </p:nvPr>
          </p:nvSpPr>
          <p:spPr>
            <a:xfrm>
              <a:off x="8328934" y="5107906"/>
              <a:ext cx="92307" cy="71899"/>
            </a:xfrm>
            <a:custGeom>
              <a:avLst/>
              <a:gdLst>
                <a:gd name="connsiteX0" fmla="*/ 60011 w 92307"/>
                <a:gd name="connsiteY0" fmla="*/ 44562 h 71899"/>
                <a:gd name="connsiteX1" fmla="*/ 57469 w 92307"/>
                <a:gd name="connsiteY1" fmla="*/ 53968 h 71899"/>
                <a:gd name="connsiteX2" fmla="*/ 38245 w 92307"/>
                <a:gd name="connsiteY2" fmla="*/ 67519 h 71899"/>
                <a:gd name="connsiteX3" fmla="*/ 27282 w 92307"/>
                <a:gd name="connsiteY3" fmla="*/ 54287 h 71899"/>
                <a:gd name="connsiteX4" fmla="*/ 36179 w 92307"/>
                <a:gd name="connsiteY4" fmla="*/ 21924 h 71899"/>
                <a:gd name="connsiteX5" fmla="*/ 38404 w 92307"/>
                <a:gd name="connsiteY5" fmla="*/ 13794 h 71899"/>
                <a:gd name="connsiteX6" fmla="*/ 23310 w 92307"/>
                <a:gd name="connsiteY6" fmla="*/ 84 h 71899"/>
                <a:gd name="connsiteX7" fmla="*/ 273 w 92307"/>
                <a:gd name="connsiteY7" fmla="*/ 24475 h 71899"/>
                <a:gd name="connsiteX8" fmla="*/ 2974 w 92307"/>
                <a:gd name="connsiteY8" fmla="*/ 26548 h 71899"/>
                <a:gd name="connsiteX9" fmla="*/ 5834 w 92307"/>
                <a:gd name="connsiteY9" fmla="*/ 23997 h 71899"/>
                <a:gd name="connsiteX10" fmla="*/ 22834 w 92307"/>
                <a:gd name="connsiteY10" fmla="*/ 4547 h 71899"/>
                <a:gd name="connsiteX11" fmla="*/ 26806 w 92307"/>
                <a:gd name="connsiteY11" fmla="*/ 10127 h 71899"/>
                <a:gd name="connsiteX12" fmla="*/ 23946 w 92307"/>
                <a:gd name="connsiteY12" fmla="*/ 20809 h 71899"/>
                <a:gd name="connsiteX13" fmla="*/ 15366 w 92307"/>
                <a:gd name="connsiteY13" fmla="*/ 51736 h 71899"/>
                <a:gd name="connsiteX14" fmla="*/ 21245 w 92307"/>
                <a:gd name="connsiteY14" fmla="*/ 66882 h 71899"/>
                <a:gd name="connsiteX15" fmla="*/ 37609 w 92307"/>
                <a:gd name="connsiteY15" fmla="*/ 71983 h 71899"/>
                <a:gd name="connsiteX16" fmla="*/ 58263 w 92307"/>
                <a:gd name="connsiteY16" fmla="*/ 61461 h 71899"/>
                <a:gd name="connsiteX17" fmla="*/ 74310 w 92307"/>
                <a:gd name="connsiteY17" fmla="*/ 71983 h 71899"/>
                <a:gd name="connsiteX18" fmla="*/ 86861 w 92307"/>
                <a:gd name="connsiteY18" fmla="*/ 63534 h 71899"/>
                <a:gd name="connsiteX19" fmla="*/ 92580 w 92307"/>
                <a:gd name="connsiteY19" fmla="*/ 47591 h 71899"/>
                <a:gd name="connsiteX20" fmla="*/ 89879 w 92307"/>
                <a:gd name="connsiteY20" fmla="*/ 45519 h 71899"/>
                <a:gd name="connsiteX21" fmla="*/ 86384 w 92307"/>
                <a:gd name="connsiteY21" fmla="*/ 50461 h 71899"/>
                <a:gd name="connsiteX22" fmla="*/ 74786 w 92307"/>
                <a:gd name="connsiteY22" fmla="*/ 67519 h 71899"/>
                <a:gd name="connsiteX23" fmla="*/ 69543 w 92307"/>
                <a:gd name="connsiteY23" fmla="*/ 59708 h 71899"/>
                <a:gd name="connsiteX24" fmla="*/ 71926 w 92307"/>
                <a:gd name="connsiteY24" fmla="*/ 47113 h 71899"/>
                <a:gd name="connsiteX25" fmla="*/ 75422 w 92307"/>
                <a:gd name="connsiteY25" fmla="*/ 32765 h 71899"/>
                <a:gd name="connsiteX26" fmla="*/ 79076 w 92307"/>
                <a:gd name="connsiteY26" fmla="*/ 18577 h 71899"/>
                <a:gd name="connsiteX27" fmla="*/ 81777 w 92307"/>
                <a:gd name="connsiteY27" fmla="*/ 6779 h 71899"/>
                <a:gd name="connsiteX28" fmla="*/ 76534 w 92307"/>
                <a:gd name="connsiteY28" fmla="*/ 1678 h 71899"/>
                <a:gd name="connsiteX29" fmla="*/ 68272 w 92307"/>
                <a:gd name="connsiteY29" fmla="*/ 11403 h 71899"/>
                <a:gd name="connsiteX30" fmla="*/ 60011 w 92307"/>
                <a:gd name="connsiteY30" fmla="*/ 44562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307" h="71899">
                  <a:moveTo>
                    <a:pt x="60011" y="44562"/>
                  </a:moveTo>
                  <a:cubicBezTo>
                    <a:pt x="59216" y="47751"/>
                    <a:pt x="57786" y="53809"/>
                    <a:pt x="57469" y="53968"/>
                  </a:cubicBezTo>
                  <a:cubicBezTo>
                    <a:pt x="54450" y="58910"/>
                    <a:pt x="48095" y="67519"/>
                    <a:pt x="38245" y="67519"/>
                  </a:cubicBezTo>
                  <a:cubicBezTo>
                    <a:pt x="27282" y="67519"/>
                    <a:pt x="27282" y="57157"/>
                    <a:pt x="27282" y="54287"/>
                  </a:cubicBezTo>
                  <a:cubicBezTo>
                    <a:pt x="27282" y="44881"/>
                    <a:pt x="31731" y="33562"/>
                    <a:pt x="36179" y="21924"/>
                  </a:cubicBezTo>
                  <a:cubicBezTo>
                    <a:pt x="37450" y="18736"/>
                    <a:pt x="38404" y="16345"/>
                    <a:pt x="38404" y="13794"/>
                  </a:cubicBezTo>
                  <a:cubicBezTo>
                    <a:pt x="38404" y="5504"/>
                    <a:pt x="31413" y="84"/>
                    <a:pt x="23310" y="84"/>
                  </a:cubicBezTo>
                  <a:cubicBezTo>
                    <a:pt x="7423" y="84"/>
                    <a:pt x="273" y="21924"/>
                    <a:pt x="273" y="24475"/>
                  </a:cubicBezTo>
                  <a:cubicBezTo>
                    <a:pt x="273" y="26548"/>
                    <a:pt x="2498" y="26548"/>
                    <a:pt x="2974" y="26548"/>
                  </a:cubicBezTo>
                  <a:cubicBezTo>
                    <a:pt x="5198" y="26548"/>
                    <a:pt x="5357" y="25751"/>
                    <a:pt x="5834" y="23997"/>
                  </a:cubicBezTo>
                  <a:cubicBezTo>
                    <a:pt x="9647" y="10924"/>
                    <a:pt x="16637" y="4547"/>
                    <a:pt x="22834" y="4547"/>
                  </a:cubicBezTo>
                  <a:cubicBezTo>
                    <a:pt x="25535" y="4547"/>
                    <a:pt x="26806" y="6301"/>
                    <a:pt x="26806" y="10127"/>
                  </a:cubicBezTo>
                  <a:cubicBezTo>
                    <a:pt x="26806" y="13794"/>
                    <a:pt x="25535" y="17142"/>
                    <a:pt x="23946" y="20809"/>
                  </a:cubicBezTo>
                  <a:cubicBezTo>
                    <a:pt x="15366" y="42809"/>
                    <a:pt x="15366" y="47432"/>
                    <a:pt x="15366" y="51736"/>
                  </a:cubicBezTo>
                  <a:cubicBezTo>
                    <a:pt x="15366" y="54447"/>
                    <a:pt x="15366" y="61780"/>
                    <a:pt x="21245" y="66882"/>
                  </a:cubicBezTo>
                  <a:cubicBezTo>
                    <a:pt x="25852" y="70708"/>
                    <a:pt x="32048" y="71983"/>
                    <a:pt x="37609" y="71983"/>
                  </a:cubicBezTo>
                  <a:cubicBezTo>
                    <a:pt x="47618" y="71983"/>
                    <a:pt x="53020" y="66563"/>
                    <a:pt x="58263" y="61461"/>
                  </a:cubicBezTo>
                  <a:cubicBezTo>
                    <a:pt x="61758" y="71664"/>
                    <a:pt x="72403" y="71983"/>
                    <a:pt x="74310" y="71983"/>
                  </a:cubicBezTo>
                  <a:cubicBezTo>
                    <a:pt x="79711" y="71983"/>
                    <a:pt x="83842" y="68795"/>
                    <a:pt x="86861" y="63534"/>
                  </a:cubicBezTo>
                  <a:cubicBezTo>
                    <a:pt x="90356" y="57316"/>
                    <a:pt x="92580" y="48070"/>
                    <a:pt x="92580" y="47591"/>
                  </a:cubicBezTo>
                  <a:cubicBezTo>
                    <a:pt x="92580" y="45519"/>
                    <a:pt x="90356" y="45519"/>
                    <a:pt x="89879" y="45519"/>
                  </a:cubicBezTo>
                  <a:cubicBezTo>
                    <a:pt x="87655" y="45519"/>
                    <a:pt x="87496" y="46157"/>
                    <a:pt x="86384" y="50461"/>
                  </a:cubicBezTo>
                  <a:cubicBezTo>
                    <a:pt x="84478" y="57954"/>
                    <a:pt x="81459" y="67519"/>
                    <a:pt x="74786" y="67519"/>
                  </a:cubicBezTo>
                  <a:cubicBezTo>
                    <a:pt x="70655" y="67519"/>
                    <a:pt x="69543" y="63853"/>
                    <a:pt x="69543" y="59708"/>
                  </a:cubicBezTo>
                  <a:cubicBezTo>
                    <a:pt x="69543" y="56997"/>
                    <a:pt x="70814" y="51258"/>
                    <a:pt x="71926" y="47113"/>
                  </a:cubicBezTo>
                  <a:cubicBezTo>
                    <a:pt x="73039" y="42809"/>
                    <a:pt x="74627" y="36273"/>
                    <a:pt x="75422" y="32765"/>
                  </a:cubicBezTo>
                  <a:lnTo>
                    <a:pt x="79076" y="18577"/>
                  </a:lnTo>
                  <a:cubicBezTo>
                    <a:pt x="80029" y="14591"/>
                    <a:pt x="81777" y="7577"/>
                    <a:pt x="81777" y="6779"/>
                  </a:cubicBezTo>
                  <a:cubicBezTo>
                    <a:pt x="81777" y="3591"/>
                    <a:pt x="79235" y="1678"/>
                    <a:pt x="76534" y="1678"/>
                  </a:cubicBezTo>
                  <a:cubicBezTo>
                    <a:pt x="70655" y="1678"/>
                    <a:pt x="69543" y="6301"/>
                    <a:pt x="68272" y="11403"/>
                  </a:cubicBezTo>
                  <a:lnTo>
                    <a:pt x="60011" y="44562"/>
                  </a:lnTo>
                  <a:close/>
                </a:path>
              </a:pathLst>
            </a:custGeom>
            <a:solidFill>
              <a:srgbClr val="000000"/>
            </a:solidFill>
            <a:ln w="2276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FF627DC4-A61C-0FD4-C659-86F73A178117}"/>
                </a:ext>
              </a:extLst>
            </p:cNvPr>
            <p:cNvSpPr/>
            <p:nvPr>
              <p:custDataLst>
                <p:tags r:id="rId28"/>
              </p:custDataLst>
            </p:nvPr>
          </p:nvSpPr>
          <p:spPr>
            <a:xfrm>
              <a:off x="8459645" y="5097767"/>
              <a:ext cx="26555" cy="68096"/>
            </a:xfrm>
            <a:custGeom>
              <a:avLst/>
              <a:gdLst>
                <a:gd name="connsiteX0" fmla="*/ 26833 w 26555"/>
                <a:gd name="connsiteY0" fmla="*/ 23995 h 68096"/>
                <a:gd name="connsiteX1" fmla="*/ 12308 w 26555"/>
                <a:gd name="connsiteY1" fmla="*/ 81 h 68096"/>
                <a:gd name="connsiteX2" fmla="*/ 278 w 26555"/>
                <a:gd name="connsiteY2" fmla="*/ 12152 h 68096"/>
                <a:gd name="connsiteX3" fmla="*/ 12308 w 26555"/>
                <a:gd name="connsiteY3" fmla="*/ 24222 h 68096"/>
                <a:gd name="connsiteX4" fmla="*/ 20251 w 26555"/>
                <a:gd name="connsiteY4" fmla="*/ 21262 h 68096"/>
                <a:gd name="connsiteX5" fmla="*/ 21386 w 26555"/>
                <a:gd name="connsiteY5" fmla="*/ 20578 h 68096"/>
                <a:gd name="connsiteX6" fmla="*/ 21840 w 26555"/>
                <a:gd name="connsiteY6" fmla="*/ 23995 h 68096"/>
                <a:gd name="connsiteX7" fmla="*/ 6407 w 26555"/>
                <a:gd name="connsiteY7" fmla="*/ 62028 h 68096"/>
                <a:gd name="connsiteX8" fmla="*/ 3910 w 26555"/>
                <a:gd name="connsiteY8" fmla="*/ 65672 h 68096"/>
                <a:gd name="connsiteX9" fmla="*/ 6180 w 26555"/>
                <a:gd name="connsiteY9" fmla="*/ 68177 h 68096"/>
                <a:gd name="connsiteX10" fmla="*/ 26833 w 26555"/>
                <a:gd name="connsiteY10" fmla="*/ 23995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55" h="68096">
                  <a:moveTo>
                    <a:pt x="26833" y="23995"/>
                  </a:moveTo>
                  <a:cubicBezTo>
                    <a:pt x="26833" y="8963"/>
                    <a:pt x="21159" y="81"/>
                    <a:pt x="12308" y="81"/>
                  </a:cubicBezTo>
                  <a:cubicBezTo>
                    <a:pt x="4818" y="81"/>
                    <a:pt x="278" y="5775"/>
                    <a:pt x="278" y="12152"/>
                  </a:cubicBezTo>
                  <a:cubicBezTo>
                    <a:pt x="278" y="18301"/>
                    <a:pt x="4818" y="24222"/>
                    <a:pt x="12308" y="24222"/>
                  </a:cubicBezTo>
                  <a:cubicBezTo>
                    <a:pt x="15031" y="24222"/>
                    <a:pt x="17982" y="23311"/>
                    <a:pt x="20251" y="21262"/>
                  </a:cubicBezTo>
                  <a:cubicBezTo>
                    <a:pt x="20932" y="20806"/>
                    <a:pt x="21159" y="20578"/>
                    <a:pt x="21386" y="20578"/>
                  </a:cubicBezTo>
                  <a:cubicBezTo>
                    <a:pt x="21613" y="20578"/>
                    <a:pt x="21840" y="20806"/>
                    <a:pt x="21840" y="23995"/>
                  </a:cubicBezTo>
                  <a:cubicBezTo>
                    <a:pt x="21840" y="40848"/>
                    <a:pt x="13896" y="54512"/>
                    <a:pt x="6407" y="62028"/>
                  </a:cubicBezTo>
                  <a:cubicBezTo>
                    <a:pt x="3910" y="64533"/>
                    <a:pt x="3910" y="64989"/>
                    <a:pt x="3910" y="65672"/>
                  </a:cubicBezTo>
                  <a:cubicBezTo>
                    <a:pt x="3910" y="67266"/>
                    <a:pt x="5045" y="68177"/>
                    <a:pt x="6180" y="68177"/>
                  </a:cubicBezTo>
                  <a:cubicBezTo>
                    <a:pt x="8676" y="68177"/>
                    <a:pt x="26833" y="50641"/>
                    <a:pt x="26833" y="23995"/>
                  </a:cubicBezTo>
                  <a:close/>
                </a:path>
              </a:pathLst>
            </a:custGeom>
            <a:solidFill>
              <a:srgbClr val="000000"/>
            </a:solidFill>
            <a:ln w="2276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F3D8F3C-62A4-9CDF-EF05-F206FAF0A6C0}"/>
                </a:ext>
              </a:extLst>
            </p:cNvPr>
            <p:cNvSpPr/>
            <p:nvPr>
              <p:custDataLst>
                <p:tags r:id="rId29"/>
              </p:custDataLst>
            </p:nvPr>
          </p:nvSpPr>
          <p:spPr>
            <a:xfrm>
              <a:off x="8551212" y="4963852"/>
              <a:ext cx="129370" cy="158055"/>
            </a:xfrm>
            <a:custGeom>
              <a:avLst/>
              <a:gdLst>
                <a:gd name="connsiteX0" fmla="*/ 15944 w 129370"/>
                <a:gd name="connsiteY0" fmla="*/ 147433 h 158055"/>
                <a:gd name="connsiteX1" fmla="*/ 283 w 129370"/>
                <a:gd name="connsiteY1" fmla="*/ 147433 h 158055"/>
                <a:gd name="connsiteX2" fmla="*/ 283 w 129370"/>
                <a:gd name="connsiteY2" fmla="*/ 158137 h 158055"/>
                <a:gd name="connsiteX3" fmla="*/ 28881 w 129370"/>
                <a:gd name="connsiteY3" fmla="*/ 157454 h 158055"/>
                <a:gd name="connsiteX4" fmla="*/ 57478 w 129370"/>
                <a:gd name="connsiteY4" fmla="*/ 158137 h 158055"/>
                <a:gd name="connsiteX5" fmla="*/ 57478 w 129370"/>
                <a:gd name="connsiteY5" fmla="*/ 147433 h 158055"/>
                <a:gd name="connsiteX6" fmla="*/ 41818 w 129370"/>
                <a:gd name="connsiteY6" fmla="*/ 147433 h 158055"/>
                <a:gd name="connsiteX7" fmla="*/ 41818 w 129370"/>
                <a:gd name="connsiteY7" fmla="*/ 99834 h 158055"/>
                <a:gd name="connsiteX8" fmla="*/ 75636 w 129370"/>
                <a:gd name="connsiteY8" fmla="*/ 63850 h 158055"/>
                <a:gd name="connsiteX9" fmla="*/ 88119 w 129370"/>
                <a:gd name="connsiteY9" fmla="*/ 85941 h 158055"/>
                <a:gd name="connsiteX10" fmla="*/ 88119 w 129370"/>
                <a:gd name="connsiteY10" fmla="*/ 147433 h 158055"/>
                <a:gd name="connsiteX11" fmla="*/ 72458 w 129370"/>
                <a:gd name="connsiteY11" fmla="*/ 147433 h 158055"/>
                <a:gd name="connsiteX12" fmla="*/ 72458 w 129370"/>
                <a:gd name="connsiteY12" fmla="*/ 158137 h 158055"/>
                <a:gd name="connsiteX13" fmla="*/ 101056 w 129370"/>
                <a:gd name="connsiteY13" fmla="*/ 157454 h 158055"/>
                <a:gd name="connsiteX14" fmla="*/ 129654 w 129370"/>
                <a:gd name="connsiteY14" fmla="*/ 158137 h 158055"/>
                <a:gd name="connsiteX15" fmla="*/ 129654 w 129370"/>
                <a:gd name="connsiteY15" fmla="*/ 147433 h 158055"/>
                <a:gd name="connsiteX16" fmla="*/ 113993 w 129370"/>
                <a:gd name="connsiteY16" fmla="*/ 147433 h 158055"/>
                <a:gd name="connsiteX17" fmla="*/ 113993 w 129370"/>
                <a:gd name="connsiteY17" fmla="*/ 88447 h 158055"/>
                <a:gd name="connsiteX18" fmla="*/ 79040 w 129370"/>
                <a:gd name="connsiteY18" fmla="*/ 55651 h 158055"/>
                <a:gd name="connsiteX19" fmla="*/ 40456 w 129370"/>
                <a:gd name="connsiteY19" fmla="*/ 77970 h 158055"/>
                <a:gd name="connsiteX20" fmla="*/ 40456 w 129370"/>
                <a:gd name="connsiteY20" fmla="*/ 81 h 158055"/>
                <a:gd name="connsiteX21" fmla="*/ 283 w 129370"/>
                <a:gd name="connsiteY21" fmla="*/ 1903 h 158055"/>
                <a:gd name="connsiteX22" fmla="*/ 283 w 129370"/>
                <a:gd name="connsiteY22" fmla="*/ 12607 h 158055"/>
                <a:gd name="connsiteX23" fmla="*/ 15944 w 129370"/>
                <a:gd name="connsiteY23" fmla="*/ 21489 h 158055"/>
                <a:gd name="connsiteX24" fmla="*/ 15944 w 129370"/>
                <a:gd name="connsiteY24" fmla="*/ 147433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370" h="158055">
                  <a:moveTo>
                    <a:pt x="15944" y="147433"/>
                  </a:moveTo>
                  <a:lnTo>
                    <a:pt x="283" y="147433"/>
                  </a:lnTo>
                  <a:lnTo>
                    <a:pt x="283" y="158137"/>
                  </a:lnTo>
                  <a:cubicBezTo>
                    <a:pt x="6638" y="157909"/>
                    <a:pt x="20256" y="157454"/>
                    <a:pt x="28881" y="157454"/>
                  </a:cubicBezTo>
                  <a:cubicBezTo>
                    <a:pt x="37732" y="157454"/>
                    <a:pt x="51123" y="157909"/>
                    <a:pt x="57478" y="158137"/>
                  </a:cubicBezTo>
                  <a:lnTo>
                    <a:pt x="57478" y="147433"/>
                  </a:lnTo>
                  <a:lnTo>
                    <a:pt x="41818" y="147433"/>
                  </a:lnTo>
                  <a:lnTo>
                    <a:pt x="41818" y="99834"/>
                  </a:lnTo>
                  <a:cubicBezTo>
                    <a:pt x="41818" y="75010"/>
                    <a:pt x="61337" y="63850"/>
                    <a:pt x="75636" y="63850"/>
                  </a:cubicBezTo>
                  <a:cubicBezTo>
                    <a:pt x="83352" y="63850"/>
                    <a:pt x="88119" y="68633"/>
                    <a:pt x="88119" y="85941"/>
                  </a:cubicBezTo>
                  <a:lnTo>
                    <a:pt x="88119" y="147433"/>
                  </a:lnTo>
                  <a:lnTo>
                    <a:pt x="72458" y="147433"/>
                  </a:lnTo>
                  <a:lnTo>
                    <a:pt x="72458" y="158137"/>
                  </a:lnTo>
                  <a:cubicBezTo>
                    <a:pt x="78813" y="157909"/>
                    <a:pt x="92431" y="157454"/>
                    <a:pt x="101056" y="157454"/>
                  </a:cubicBezTo>
                  <a:cubicBezTo>
                    <a:pt x="109907" y="157454"/>
                    <a:pt x="123298" y="157909"/>
                    <a:pt x="129654" y="158137"/>
                  </a:cubicBezTo>
                  <a:lnTo>
                    <a:pt x="129654" y="147433"/>
                  </a:lnTo>
                  <a:lnTo>
                    <a:pt x="113993" y="147433"/>
                  </a:lnTo>
                  <a:lnTo>
                    <a:pt x="113993" y="88447"/>
                  </a:lnTo>
                  <a:cubicBezTo>
                    <a:pt x="113993" y="64533"/>
                    <a:pt x="101737" y="55651"/>
                    <a:pt x="79040" y="55651"/>
                  </a:cubicBezTo>
                  <a:cubicBezTo>
                    <a:pt x="57251" y="55651"/>
                    <a:pt x="45676" y="68860"/>
                    <a:pt x="40456" y="77970"/>
                  </a:cubicBezTo>
                  <a:lnTo>
                    <a:pt x="40456" y="81"/>
                  </a:lnTo>
                  <a:lnTo>
                    <a:pt x="283" y="1903"/>
                  </a:lnTo>
                  <a:lnTo>
                    <a:pt x="283" y="12607"/>
                  </a:lnTo>
                  <a:cubicBezTo>
                    <a:pt x="14355" y="12607"/>
                    <a:pt x="15944" y="12607"/>
                    <a:pt x="15944" y="21489"/>
                  </a:cubicBezTo>
                  <a:lnTo>
                    <a:pt x="15944" y="147433"/>
                  </a:lnTo>
                  <a:close/>
                </a:path>
              </a:pathLst>
            </a:custGeom>
            <a:solidFill>
              <a:srgbClr val="000000"/>
            </a:solidFill>
            <a:ln w="2276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63A0BA0-B94D-7A9B-E176-A4D8F66AD81C}"/>
                </a:ext>
              </a:extLst>
            </p:cNvPr>
            <p:cNvSpPr/>
            <p:nvPr>
              <p:custDataLst>
                <p:tags r:id="rId30"/>
              </p:custDataLst>
            </p:nvPr>
          </p:nvSpPr>
          <p:spPr>
            <a:xfrm>
              <a:off x="8695854" y="4917235"/>
              <a:ext cx="35588" cy="112233"/>
            </a:xfrm>
            <a:custGeom>
              <a:avLst/>
              <a:gdLst>
                <a:gd name="connsiteX0" fmla="*/ 35242 w 35588"/>
                <a:gd name="connsiteY0" fmla="*/ 4860 h 112233"/>
                <a:gd name="connsiteX1" fmla="*/ 35878 w 35588"/>
                <a:gd name="connsiteY1" fmla="*/ 2309 h 112233"/>
                <a:gd name="connsiteX2" fmla="*/ 33335 w 35588"/>
                <a:gd name="connsiteY2" fmla="*/ 77 h 112233"/>
                <a:gd name="connsiteX3" fmla="*/ 12999 w 35588"/>
                <a:gd name="connsiteY3" fmla="*/ 1671 h 112233"/>
                <a:gd name="connsiteX4" fmla="*/ 9663 w 35588"/>
                <a:gd name="connsiteY4" fmla="*/ 5338 h 112233"/>
                <a:gd name="connsiteX5" fmla="*/ 13635 w 35588"/>
                <a:gd name="connsiteY5" fmla="*/ 7570 h 112233"/>
                <a:gd name="connsiteX6" fmla="*/ 21261 w 35588"/>
                <a:gd name="connsiteY6" fmla="*/ 9961 h 112233"/>
                <a:gd name="connsiteX7" fmla="*/ 20625 w 35588"/>
                <a:gd name="connsiteY7" fmla="*/ 13469 h 112233"/>
                <a:gd name="connsiteX8" fmla="*/ 925 w 35588"/>
                <a:gd name="connsiteY8" fmla="*/ 92223 h 112233"/>
                <a:gd name="connsiteX9" fmla="*/ 289 w 35588"/>
                <a:gd name="connsiteY9" fmla="*/ 97165 h 112233"/>
                <a:gd name="connsiteX10" fmla="*/ 16971 w 35588"/>
                <a:gd name="connsiteY10" fmla="*/ 112310 h 112233"/>
                <a:gd name="connsiteX11" fmla="*/ 29681 w 35588"/>
                <a:gd name="connsiteY11" fmla="*/ 103861 h 112233"/>
                <a:gd name="connsiteX12" fmla="*/ 35242 w 35588"/>
                <a:gd name="connsiteY12" fmla="*/ 87919 h 112233"/>
                <a:gd name="connsiteX13" fmla="*/ 32700 w 35588"/>
                <a:gd name="connsiteY13" fmla="*/ 85846 h 112233"/>
                <a:gd name="connsiteX14" fmla="*/ 29522 w 35588"/>
                <a:gd name="connsiteY14" fmla="*/ 89672 h 112233"/>
                <a:gd name="connsiteX15" fmla="*/ 17607 w 35588"/>
                <a:gd name="connsiteY15" fmla="*/ 107846 h 112233"/>
                <a:gd name="connsiteX16" fmla="*/ 12205 w 35588"/>
                <a:gd name="connsiteY16" fmla="*/ 100035 h 112233"/>
                <a:gd name="connsiteX17" fmla="*/ 13158 w 35588"/>
                <a:gd name="connsiteY17" fmla="*/ 93498 h 112233"/>
                <a:gd name="connsiteX18" fmla="*/ 35242 w 35588"/>
                <a:gd name="connsiteY18" fmla="*/ 486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88" h="112233">
                  <a:moveTo>
                    <a:pt x="35242" y="4860"/>
                  </a:moveTo>
                  <a:cubicBezTo>
                    <a:pt x="35401" y="4541"/>
                    <a:pt x="35878" y="2468"/>
                    <a:pt x="35878" y="2309"/>
                  </a:cubicBezTo>
                  <a:cubicBezTo>
                    <a:pt x="35878" y="1512"/>
                    <a:pt x="35242" y="77"/>
                    <a:pt x="33335" y="77"/>
                  </a:cubicBezTo>
                  <a:cubicBezTo>
                    <a:pt x="30158" y="77"/>
                    <a:pt x="16971" y="1352"/>
                    <a:pt x="12999" y="1671"/>
                  </a:cubicBezTo>
                  <a:cubicBezTo>
                    <a:pt x="11887" y="1831"/>
                    <a:pt x="9663" y="1990"/>
                    <a:pt x="9663" y="5338"/>
                  </a:cubicBezTo>
                  <a:cubicBezTo>
                    <a:pt x="9663" y="7570"/>
                    <a:pt x="11887" y="7570"/>
                    <a:pt x="13635" y="7570"/>
                  </a:cubicBezTo>
                  <a:cubicBezTo>
                    <a:pt x="21261" y="7570"/>
                    <a:pt x="21261" y="8686"/>
                    <a:pt x="21261" y="9961"/>
                  </a:cubicBezTo>
                  <a:cubicBezTo>
                    <a:pt x="21261" y="11077"/>
                    <a:pt x="20943" y="12034"/>
                    <a:pt x="20625" y="13469"/>
                  </a:cubicBezTo>
                  <a:lnTo>
                    <a:pt x="925" y="92223"/>
                  </a:lnTo>
                  <a:cubicBezTo>
                    <a:pt x="448" y="93817"/>
                    <a:pt x="289" y="95571"/>
                    <a:pt x="289" y="97165"/>
                  </a:cubicBezTo>
                  <a:cubicBezTo>
                    <a:pt x="289" y="107368"/>
                    <a:pt x="9345" y="112310"/>
                    <a:pt x="16971" y="112310"/>
                  </a:cubicBezTo>
                  <a:cubicBezTo>
                    <a:pt x="20784" y="112310"/>
                    <a:pt x="25551" y="111035"/>
                    <a:pt x="29681" y="103861"/>
                  </a:cubicBezTo>
                  <a:cubicBezTo>
                    <a:pt x="33018" y="97962"/>
                    <a:pt x="35242" y="88556"/>
                    <a:pt x="35242" y="87919"/>
                  </a:cubicBezTo>
                  <a:cubicBezTo>
                    <a:pt x="35242" y="85846"/>
                    <a:pt x="33177" y="85846"/>
                    <a:pt x="32700" y="85846"/>
                  </a:cubicBezTo>
                  <a:cubicBezTo>
                    <a:pt x="30476" y="85846"/>
                    <a:pt x="30158" y="86803"/>
                    <a:pt x="29522" y="89672"/>
                  </a:cubicBezTo>
                  <a:cubicBezTo>
                    <a:pt x="27457" y="97643"/>
                    <a:pt x="24438" y="107846"/>
                    <a:pt x="17607" y="107846"/>
                  </a:cubicBezTo>
                  <a:cubicBezTo>
                    <a:pt x="13317" y="107846"/>
                    <a:pt x="12205" y="103861"/>
                    <a:pt x="12205" y="100035"/>
                  </a:cubicBezTo>
                  <a:cubicBezTo>
                    <a:pt x="12205" y="98281"/>
                    <a:pt x="12682" y="95252"/>
                    <a:pt x="13158" y="93498"/>
                  </a:cubicBezTo>
                  <a:lnTo>
                    <a:pt x="35242" y="4860"/>
                  </a:lnTo>
                  <a:close/>
                </a:path>
              </a:pathLst>
            </a:custGeom>
            <a:solidFill>
              <a:srgbClr val="000000"/>
            </a:solidFill>
            <a:ln w="2276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E29C034-FAF6-27E1-A86C-DC1ABDF4BDB0}"/>
                </a:ext>
              </a:extLst>
            </p:cNvPr>
            <p:cNvSpPr/>
            <p:nvPr>
              <p:custDataLst>
                <p:tags r:id="rId31"/>
              </p:custDataLst>
            </p:nvPr>
          </p:nvSpPr>
          <p:spPr>
            <a:xfrm>
              <a:off x="8693471" y="5107746"/>
              <a:ext cx="77372" cy="72058"/>
            </a:xfrm>
            <a:custGeom>
              <a:avLst/>
              <a:gdLst>
                <a:gd name="connsiteX0" fmla="*/ 77662 w 77372"/>
                <a:gd name="connsiteY0" fmla="*/ 12678 h 72058"/>
                <a:gd name="connsiteX1" fmla="*/ 69718 w 77372"/>
                <a:gd name="connsiteY1" fmla="*/ 84 h 72058"/>
                <a:gd name="connsiteX2" fmla="*/ 61139 w 77372"/>
                <a:gd name="connsiteY2" fmla="*/ 8533 h 72058"/>
                <a:gd name="connsiteX3" fmla="*/ 63840 w 77372"/>
                <a:gd name="connsiteY3" fmla="*/ 13475 h 72058"/>
                <a:gd name="connsiteX4" fmla="*/ 69718 w 77372"/>
                <a:gd name="connsiteY4" fmla="*/ 26229 h 72058"/>
                <a:gd name="connsiteX5" fmla="*/ 40326 w 77372"/>
                <a:gd name="connsiteY5" fmla="*/ 67679 h 72058"/>
                <a:gd name="connsiteX6" fmla="*/ 27457 w 77372"/>
                <a:gd name="connsiteY6" fmla="*/ 53490 h 72058"/>
                <a:gd name="connsiteX7" fmla="*/ 36195 w 77372"/>
                <a:gd name="connsiteY7" fmla="*/ 22403 h 72058"/>
                <a:gd name="connsiteX8" fmla="*/ 38420 w 77372"/>
                <a:gd name="connsiteY8" fmla="*/ 13953 h 72058"/>
                <a:gd name="connsiteX9" fmla="*/ 23326 w 77372"/>
                <a:gd name="connsiteY9" fmla="*/ 243 h 72058"/>
                <a:gd name="connsiteX10" fmla="*/ 289 w 77372"/>
                <a:gd name="connsiteY10" fmla="*/ 24635 h 72058"/>
                <a:gd name="connsiteX11" fmla="*/ 2990 w 77372"/>
                <a:gd name="connsiteY11" fmla="*/ 26707 h 72058"/>
                <a:gd name="connsiteX12" fmla="*/ 5850 w 77372"/>
                <a:gd name="connsiteY12" fmla="*/ 24156 h 72058"/>
                <a:gd name="connsiteX13" fmla="*/ 22850 w 77372"/>
                <a:gd name="connsiteY13" fmla="*/ 4707 h 72058"/>
                <a:gd name="connsiteX14" fmla="*/ 26822 w 77372"/>
                <a:gd name="connsiteY14" fmla="*/ 10287 h 72058"/>
                <a:gd name="connsiteX15" fmla="*/ 23962 w 77372"/>
                <a:gd name="connsiteY15" fmla="*/ 20968 h 72058"/>
                <a:gd name="connsiteX16" fmla="*/ 15382 w 77372"/>
                <a:gd name="connsiteY16" fmla="*/ 51258 h 72058"/>
                <a:gd name="connsiteX17" fmla="*/ 39849 w 77372"/>
                <a:gd name="connsiteY17" fmla="*/ 72142 h 72058"/>
                <a:gd name="connsiteX18" fmla="*/ 77662 w 77372"/>
                <a:gd name="connsiteY18" fmla="*/ 12678 h 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372" h="72058">
                  <a:moveTo>
                    <a:pt x="77662" y="12678"/>
                  </a:moveTo>
                  <a:cubicBezTo>
                    <a:pt x="77662" y="243"/>
                    <a:pt x="70195" y="84"/>
                    <a:pt x="69718" y="84"/>
                  </a:cubicBezTo>
                  <a:cubicBezTo>
                    <a:pt x="65587" y="84"/>
                    <a:pt x="61139" y="4388"/>
                    <a:pt x="61139" y="8533"/>
                  </a:cubicBezTo>
                  <a:cubicBezTo>
                    <a:pt x="61139" y="11243"/>
                    <a:pt x="62728" y="12519"/>
                    <a:pt x="63840" y="13475"/>
                  </a:cubicBezTo>
                  <a:cubicBezTo>
                    <a:pt x="66541" y="15707"/>
                    <a:pt x="69718" y="19852"/>
                    <a:pt x="69718" y="26229"/>
                  </a:cubicBezTo>
                  <a:cubicBezTo>
                    <a:pt x="69718" y="33403"/>
                    <a:pt x="59232" y="67679"/>
                    <a:pt x="40326" y="67679"/>
                  </a:cubicBezTo>
                  <a:cubicBezTo>
                    <a:pt x="27457" y="67679"/>
                    <a:pt x="27457" y="56200"/>
                    <a:pt x="27457" y="53490"/>
                  </a:cubicBezTo>
                  <a:cubicBezTo>
                    <a:pt x="27457" y="46157"/>
                    <a:pt x="30317" y="37229"/>
                    <a:pt x="36195" y="22403"/>
                  </a:cubicBezTo>
                  <a:cubicBezTo>
                    <a:pt x="37466" y="19055"/>
                    <a:pt x="38420" y="16664"/>
                    <a:pt x="38420" y="13953"/>
                  </a:cubicBezTo>
                  <a:cubicBezTo>
                    <a:pt x="38420" y="5663"/>
                    <a:pt x="31429" y="243"/>
                    <a:pt x="23326" y="243"/>
                  </a:cubicBezTo>
                  <a:cubicBezTo>
                    <a:pt x="7439" y="243"/>
                    <a:pt x="289" y="22084"/>
                    <a:pt x="289" y="24635"/>
                  </a:cubicBezTo>
                  <a:cubicBezTo>
                    <a:pt x="289" y="26707"/>
                    <a:pt x="2514" y="26707"/>
                    <a:pt x="2990" y="26707"/>
                  </a:cubicBezTo>
                  <a:cubicBezTo>
                    <a:pt x="5214" y="26707"/>
                    <a:pt x="5373" y="25910"/>
                    <a:pt x="5850" y="24156"/>
                  </a:cubicBezTo>
                  <a:cubicBezTo>
                    <a:pt x="9663" y="11084"/>
                    <a:pt x="16495" y="4707"/>
                    <a:pt x="22850" y="4707"/>
                  </a:cubicBezTo>
                  <a:cubicBezTo>
                    <a:pt x="25551" y="4707"/>
                    <a:pt x="26822" y="6461"/>
                    <a:pt x="26822" y="10287"/>
                  </a:cubicBezTo>
                  <a:cubicBezTo>
                    <a:pt x="26822" y="13953"/>
                    <a:pt x="25551" y="17301"/>
                    <a:pt x="23962" y="20968"/>
                  </a:cubicBezTo>
                  <a:cubicBezTo>
                    <a:pt x="17130" y="38664"/>
                    <a:pt x="15382" y="45519"/>
                    <a:pt x="15382" y="51258"/>
                  </a:cubicBezTo>
                  <a:cubicBezTo>
                    <a:pt x="15382" y="67041"/>
                    <a:pt x="27775" y="72142"/>
                    <a:pt x="39849" y="72142"/>
                  </a:cubicBezTo>
                  <a:cubicBezTo>
                    <a:pt x="66541" y="72142"/>
                    <a:pt x="77662" y="25751"/>
                    <a:pt x="77662" y="12678"/>
                  </a:cubicBezTo>
                  <a:close/>
                </a:path>
              </a:pathLst>
            </a:custGeom>
            <a:solidFill>
              <a:srgbClr val="000000"/>
            </a:solidFill>
            <a:ln w="2276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AC3E3E7-26F8-90F9-C3A6-3B37F0C9A6DA}"/>
                </a:ext>
              </a:extLst>
            </p:cNvPr>
            <p:cNvSpPr/>
            <p:nvPr>
              <p:custDataLst>
                <p:tags r:id="rId32"/>
              </p:custDataLst>
            </p:nvPr>
          </p:nvSpPr>
          <p:spPr>
            <a:xfrm>
              <a:off x="8803826" y="4928323"/>
              <a:ext cx="59238" cy="273067"/>
            </a:xfrm>
            <a:custGeom>
              <a:avLst/>
              <a:gdLst>
                <a:gd name="connsiteX0" fmla="*/ 59532 w 59238"/>
                <a:gd name="connsiteY0" fmla="*/ 136721 h 273067"/>
                <a:gd name="connsiteX1" fmla="*/ 24125 w 59238"/>
                <a:gd name="connsiteY1" fmla="*/ 20115 h 273067"/>
                <a:gd name="connsiteX2" fmla="*/ 3018 w 59238"/>
                <a:gd name="connsiteY2" fmla="*/ 73 h 273067"/>
                <a:gd name="connsiteX3" fmla="*/ 294 w 59238"/>
                <a:gd name="connsiteY3" fmla="*/ 2351 h 273067"/>
                <a:gd name="connsiteX4" fmla="*/ 1656 w 59238"/>
                <a:gd name="connsiteY4" fmla="*/ 4628 h 273067"/>
                <a:gd name="connsiteX5" fmla="*/ 36609 w 59238"/>
                <a:gd name="connsiteY5" fmla="*/ 71130 h 273067"/>
                <a:gd name="connsiteX6" fmla="*/ 43871 w 59238"/>
                <a:gd name="connsiteY6" fmla="*/ 136493 h 273067"/>
                <a:gd name="connsiteX7" fmla="*/ 35928 w 59238"/>
                <a:gd name="connsiteY7" fmla="*/ 205044 h 273067"/>
                <a:gd name="connsiteX8" fmla="*/ 2337 w 59238"/>
                <a:gd name="connsiteY8" fmla="*/ 267902 h 273067"/>
                <a:gd name="connsiteX9" fmla="*/ 294 w 59238"/>
                <a:gd name="connsiteY9" fmla="*/ 270863 h 273067"/>
                <a:gd name="connsiteX10" fmla="*/ 3018 w 59238"/>
                <a:gd name="connsiteY10" fmla="*/ 273141 h 273067"/>
                <a:gd name="connsiteX11" fmla="*/ 21629 w 59238"/>
                <a:gd name="connsiteY11" fmla="*/ 256060 h 273067"/>
                <a:gd name="connsiteX12" fmla="*/ 59532 w 59238"/>
                <a:gd name="connsiteY12" fmla="*/ 136721 h 27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38" h="273067">
                  <a:moveTo>
                    <a:pt x="59532" y="136721"/>
                  </a:moveTo>
                  <a:cubicBezTo>
                    <a:pt x="59532" y="104381"/>
                    <a:pt x="53858" y="58604"/>
                    <a:pt x="24125" y="20115"/>
                  </a:cubicBezTo>
                  <a:cubicBezTo>
                    <a:pt x="21856" y="17382"/>
                    <a:pt x="7103" y="73"/>
                    <a:pt x="3018" y="73"/>
                  </a:cubicBezTo>
                  <a:cubicBezTo>
                    <a:pt x="1883" y="73"/>
                    <a:pt x="294" y="529"/>
                    <a:pt x="294" y="2351"/>
                  </a:cubicBezTo>
                  <a:cubicBezTo>
                    <a:pt x="294" y="3262"/>
                    <a:pt x="748" y="3945"/>
                    <a:pt x="1656" y="4628"/>
                  </a:cubicBezTo>
                  <a:cubicBezTo>
                    <a:pt x="12550" y="16471"/>
                    <a:pt x="27303" y="34918"/>
                    <a:pt x="36609" y="71130"/>
                  </a:cubicBezTo>
                  <a:cubicBezTo>
                    <a:pt x="41829" y="91855"/>
                    <a:pt x="43871" y="115313"/>
                    <a:pt x="43871" y="136493"/>
                  </a:cubicBezTo>
                  <a:cubicBezTo>
                    <a:pt x="43871" y="159495"/>
                    <a:pt x="41829" y="182725"/>
                    <a:pt x="35928" y="205044"/>
                  </a:cubicBezTo>
                  <a:cubicBezTo>
                    <a:pt x="27303" y="236929"/>
                    <a:pt x="13912" y="255149"/>
                    <a:pt x="2337" y="267902"/>
                  </a:cubicBezTo>
                  <a:cubicBezTo>
                    <a:pt x="294" y="269952"/>
                    <a:pt x="294" y="270408"/>
                    <a:pt x="294" y="270863"/>
                  </a:cubicBezTo>
                  <a:cubicBezTo>
                    <a:pt x="294" y="272685"/>
                    <a:pt x="1883" y="273141"/>
                    <a:pt x="3018" y="273141"/>
                  </a:cubicBezTo>
                  <a:cubicBezTo>
                    <a:pt x="6422" y="273141"/>
                    <a:pt x="18905" y="259248"/>
                    <a:pt x="21629" y="256060"/>
                  </a:cubicBezTo>
                  <a:cubicBezTo>
                    <a:pt x="44779" y="228502"/>
                    <a:pt x="59532" y="187508"/>
                    <a:pt x="59532" y="136721"/>
                  </a:cubicBezTo>
                  <a:close/>
                </a:path>
              </a:pathLst>
            </a:custGeom>
            <a:solidFill>
              <a:srgbClr val="000000"/>
            </a:solidFill>
            <a:ln w="2276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5D0067F-C9B6-C9BE-928C-2A83526AA239}"/>
                </a:ext>
              </a:extLst>
            </p:cNvPr>
            <p:cNvSpPr/>
            <p:nvPr>
              <p:custDataLst>
                <p:tags r:id="rId33"/>
              </p:custDataLst>
            </p:nvPr>
          </p:nvSpPr>
          <p:spPr>
            <a:xfrm>
              <a:off x="8905583" y="4723349"/>
              <a:ext cx="118249" cy="683010"/>
            </a:xfrm>
            <a:custGeom>
              <a:avLst/>
              <a:gdLst>
                <a:gd name="connsiteX0" fmla="*/ 118548 w 118249"/>
                <a:gd name="connsiteY0" fmla="*/ 341683 h 683010"/>
                <a:gd name="connsiteX1" fmla="*/ 71566 w 118249"/>
                <a:gd name="connsiteY1" fmla="*/ 91618 h 683010"/>
                <a:gd name="connsiteX2" fmla="*/ 11420 w 118249"/>
                <a:gd name="connsiteY2" fmla="*/ 2114 h 683010"/>
                <a:gd name="connsiteX3" fmla="*/ 5292 w 118249"/>
                <a:gd name="connsiteY3" fmla="*/ 64 h 683010"/>
                <a:gd name="connsiteX4" fmla="*/ 299 w 118249"/>
                <a:gd name="connsiteY4" fmla="*/ 2342 h 683010"/>
                <a:gd name="connsiteX5" fmla="*/ 1660 w 118249"/>
                <a:gd name="connsiteY5" fmla="*/ 5075 h 683010"/>
                <a:gd name="connsiteX6" fmla="*/ 54997 w 118249"/>
                <a:gd name="connsiteY6" fmla="*/ 92301 h 683010"/>
                <a:gd name="connsiteX7" fmla="*/ 96532 w 118249"/>
                <a:gd name="connsiteY7" fmla="*/ 341455 h 683010"/>
                <a:gd name="connsiteX8" fmla="*/ 51820 w 118249"/>
                <a:gd name="connsiteY8" fmla="*/ 598353 h 683010"/>
                <a:gd name="connsiteX9" fmla="*/ 1206 w 118249"/>
                <a:gd name="connsiteY9" fmla="*/ 678747 h 683010"/>
                <a:gd name="connsiteX10" fmla="*/ 299 w 118249"/>
                <a:gd name="connsiteY10" fmla="*/ 680797 h 683010"/>
                <a:gd name="connsiteX11" fmla="*/ 5292 w 118249"/>
                <a:gd name="connsiteY11" fmla="*/ 683074 h 683010"/>
                <a:gd name="connsiteX12" fmla="*/ 9604 w 118249"/>
                <a:gd name="connsiteY12" fmla="*/ 682619 h 683010"/>
                <a:gd name="connsiteX13" fmla="*/ 41606 w 118249"/>
                <a:gd name="connsiteY13" fmla="*/ 643674 h 683010"/>
                <a:gd name="connsiteX14" fmla="*/ 111285 w 118249"/>
                <a:gd name="connsiteY14" fmla="*/ 452823 h 683010"/>
                <a:gd name="connsiteX15" fmla="*/ 118548 w 118249"/>
                <a:gd name="connsiteY15" fmla="*/ 341683 h 6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249" h="683010">
                  <a:moveTo>
                    <a:pt x="118548" y="341683"/>
                  </a:moveTo>
                  <a:cubicBezTo>
                    <a:pt x="118548" y="256506"/>
                    <a:pt x="107880" y="169507"/>
                    <a:pt x="71566" y="91618"/>
                  </a:cubicBezTo>
                  <a:cubicBezTo>
                    <a:pt x="55451" y="57001"/>
                    <a:pt x="33890" y="25799"/>
                    <a:pt x="11420" y="2114"/>
                  </a:cubicBezTo>
                  <a:cubicBezTo>
                    <a:pt x="9377" y="292"/>
                    <a:pt x="9150" y="64"/>
                    <a:pt x="5292" y="64"/>
                  </a:cubicBezTo>
                  <a:cubicBezTo>
                    <a:pt x="2114" y="64"/>
                    <a:pt x="299" y="64"/>
                    <a:pt x="299" y="2342"/>
                  </a:cubicBezTo>
                  <a:cubicBezTo>
                    <a:pt x="299" y="3253"/>
                    <a:pt x="1206" y="4391"/>
                    <a:pt x="1660" y="5075"/>
                  </a:cubicBezTo>
                  <a:cubicBezTo>
                    <a:pt x="23449" y="31493"/>
                    <a:pt x="41606" y="60645"/>
                    <a:pt x="54997" y="92301"/>
                  </a:cubicBezTo>
                  <a:cubicBezTo>
                    <a:pt x="84730" y="161992"/>
                    <a:pt x="96532" y="243525"/>
                    <a:pt x="96532" y="341455"/>
                  </a:cubicBezTo>
                  <a:cubicBezTo>
                    <a:pt x="96532" y="438475"/>
                    <a:pt x="85411" y="523652"/>
                    <a:pt x="51820" y="598353"/>
                  </a:cubicBezTo>
                  <a:cubicBezTo>
                    <a:pt x="38656" y="627277"/>
                    <a:pt x="21406" y="654151"/>
                    <a:pt x="1206" y="678747"/>
                  </a:cubicBezTo>
                  <a:cubicBezTo>
                    <a:pt x="979" y="679203"/>
                    <a:pt x="299" y="680114"/>
                    <a:pt x="299" y="680797"/>
                  </a:cubicBezTo>
                  <a:cubicBezTo>
                    <a:pt x="299" y="683074"/>
                    <a:pt x="2114" y="683074"/>
                    <a:pt x="5292" y="683074"/>
                  </a:cubicBezTo>
                  <a:cubicBezTo>
                    <a:pt x="8696" y="683074"/>
                    <a:pt x="9150" y="683074"/>
                    <a:pt x="9604" y="682619"/>
                  </a:cubicBezTo>
                  <a:cubicBezTo>
                    <a:pt x="9831" y="682391"/>
                    <a:pt x="23903" y="668726"/>
                    <a:pt x="41606" y="643674"/>
                  </a:cubicBezTo>
                  <a:cubicBezTo>
                    <a:pt x="81098" y="587649"/>
                    <a:pt x="101071" y="520691"/>
                    <a:pt x="111285" y="452823"/>
                  </a:cubicBezTo>
                  <a:cubicBezTo>
                    <a:pt x="116732" y="416156"/>
                    <a:pt x="118548" y="378806"/>
                    <a:pt x="118548" y="341683"/>
                  </a:cubicBezTo>
                  <a:close/>
                </a:path>
              </a:pathLst>
            </a:custGeom>
            <a:solidFill>
              <a:srgbClr val="000000"/>
            </a:solidFill>
            <a:ln w="22769" cap="flat">
              <a:noFill/>
              <a:prstDash val="solid"/>
              <a:miter/>
            </a:ln>
          </p:spPr>
          <p:txBody>
            <a:bodyPr rtlCol="0" anchor="ctr"/>
            <a:lstStyle/>
            <a:p>
              <a:endParaRPr lang="en-US"/>
            </a:p>
          </p:txBody>
        </p:sp>
      </p:grpSp>
      <p:sp>
        <p:nvSpPr>
          <p:cNvPr id="1024" name="TextBox 1023">
            <a:extLst>
              <a:ext uri="{FF2B5EF4-FFF2-40B4-BE49-F238E27FC236}">
                <a16:creationId xmlns:a16="http://schemas.microsoft.com/office/drawing/2014/main" id="{6788F88B-C59A-55B0-BFA5-1F4A6A94DFB9}"/>
              </a:ext>
            </a:extLst>
          </p:cNvPr>
          <p:cNvSpPr txBox="1"/>
          <p:nvPr/>
        </p:nvSpPr>
        <p:spPr>
          <a:xfrm>
            <a:off x="7508448" y="6143909"/>
            <a:ext cx="4043086" cy="348966"/>
          </a:xfrm>
          <a:prstGeom prst="rect">
            <a:avLst/>
          </a:prstGeom>
          <a:noFill/>
        </p:spPr>
        <p:txBody>
          <a:bodyPr wrap="square" rtlCol="0">
            <a:spAutoFit/>
          </a:bodyPr>
          <a:lstStyle/>
          <a:p>
            <a:pPr algn="ctr"/>
            <a:r>
              <a:rPr lang="en-US" sz="1600" dirty="0" err="1">
                <a:solidFill>
                  <a:schemeClr val="accent2">
                    <a:lumMod val="50000"/>
                  </a:schemeClr>
                </a:solidFill>
                <a:latin typeface="Times New Roman" panose="02020603050405020304" pitchFamily="18" charset="0"/>
                <a:cs typeface="Times New Roman" panose="02020603050405020304" pitchFamily="18" charset="0"/>
              </a:rPr>
              <a:t>Lovasz</a:t>
            </a:r>
            <a:r>
              <a:rPr lang="en-US" sz="1600" dirty="0">
                <a:solidFill>
                  <a:schemeClr val="accent2">
                    <a:lumMod val="50000"/>
                  </a:schemeClr>
                </a:solidFill>
                <a:latin typeface="Times New Roman" panose="02020603050405020304" pitchFamily="18" charset="0"/>
                <a:cs typeface="Times New Roman" panose="02020603050405020304" pitchFamily="18" charset="0"/>
              </a:rPr>
              <a:t> 1993; Chung 1997; Kondor 2002</a:t>
            </a:r>
          </a:p>
        </p:txBody>
      </p:sp>
      <p:pic>
        <p:nvPicPr>
          <p:cNvPr id="1027" name="Picture 1026" descr="\documentclass{article}&#10;\usepackage{amsmath,amsfonts,bm}&#10;\pagestyle{empty}&#10;\begin{document}&#10;&#10;\begin{equation*}&#10;\bm{P}=\bm{D}\bm{A}&#10;\end{equation*}&#10;&#10;&#10;\end{document}&#10;" title="IguanaTex Picture Display">
            <a:extLst>
              <a:ext uri="{FF2B5EF4-FFF2-40B4-BE49-F238E27FC236}">
                <a16:creationId xmlns:a16="http://schemas.microsoft.com/office/drawing/2014/main" id="{8215CF69-EF72-BF7C-05E9-672EC99BC3F4}"/>
              </a:ext>
            </a:extLst>
          </p:cNvPr>
          <p:cNvPicPr>
            <a:picLocks noChangeAspect="1"/>
          </p:cNvPicPr>
          <p:nvPr>
            <p:custDataLst>
              <p:tags r:id="rId3"/>
            </p:custDataLst>
          </p:nvPr>
        </p:nvPicPr>
        <p:blipFill>
          <a:blip r:embed="rId39">
            <a:extLst>
              <a:ext uri="{28A0092B-C50C-407E-A947-70E740481C1C}">
                <a14:useLocalDpi xmlns:a14="http://schemas.microsoft.com/office/drawing/2010/main" val="0"/>
              </a:ext>
            </a:extLst>
          </a:blip>
          <a:stretch>
            <a:fillRect/>
          </a:stretch>
        </p:blipFill>
        <p:spPr>
          <a:xfrm>
            <a:off x="7908671" y="5428695"/>
            <a:ext cx="1007238" cy="179810"/>
          </a:xfrm>
          <a:prstGeom prst="rect">
            <a:avLst/>
          </a:prstGeom>
        </p:spPr>
      </p:pic>
      <p:sp>
        <p:nvSpPr>
          <p:cNvPr id="1028" name="Rectangle: Rounded Corners 1027">
            <a:extLst>
              <a:ext uri="{FF2B5EF4-FFF2-40B4-BE49-F238E27FC236}">
                <a16:creationId xmlns:a16="http://schemas.microsoft.com/office/drawing/2014/main" id="{021DCF3F-E8E7-4757-A744-27678C21F68C}"/>
              </a:ext>
            </a:extLst>
          </p:cNvPr>
          <p:cNvSpPr/>
          <p:nvPr/>
        </p:nvSpPr>
        <p:spPr>
          <a:xfrm>
            <a:off x="9254300" y="4251105"/>
            <a:ext cx="2098459" cy="702476"/>
          </a:xfrm>
          <a:prstGeom prst="roundRect">
            <a:avLst>
              <a:gd name="adj" fmla="val 134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Graph Diffusion</a:t>
            </a:r>
          </a:p>
        </p:txBody>
      </p:sp>
      <p:sp>
        <p:nvSpPr>
          <p:cNvPr id="4" name="Slide Number Placeholder 3">
            <a:extLst>
              <a:ext uri="{FF2B5EF4-FFF2-40B4-BE49-F238E27FC236}">
                <a16:creationId xmlns:a16="http://schemas.microsoft.com/office/drawing/2014/main" id="{BFEE747C-EF90-2D56-6DF5-A8E0D2E495C5}"/>
              </a:ext>
            </a:extLst>
          </p:cNvPr>
          <p:cNvSpPr>
            <a:spLocks noGrp="1"/>
          </p:cNvSpPr>
          <p:nvPr>
            <p:ph type="sldNum" sz="quarter" idx="12"/>
          </p:nvPr>
        </p:nvSpPr>
        <p:spPr/>
        <p:txBody>
          <a:bodyPr/>
          <a:lstStyle/>
          <a:p>
            <a:fld id="{33471E03-3868-4372-A232-81B06EBB10D4}" type="slidenum">
              <a:rPr lang="es-ES" smtClean="0"/>
              <a:t>122</a:t>
            </a:fld>
            <a:endParaRPr lang="es-ES"/>
          </a:p>
        </p:txBody>
      </p:sp>
    </p:spTree>
    <p:extLst>
      <p:ext uri="{BB962C8B-B14F-4D97-AF65-F5344CB8AC3E}">
        <p14:creationId xmlns:p14="http://schemas.microsoft.com/office/powerpoint/2010/main" val="17700209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B76E-A83C-1BD3-C9DA-39287961174A}"/>
              </a:ext>
            </a:extLst>
          </p:cNvPr>
          <p:cNvSpPr>
            <a:spLocks noGrp="1"/>
          </p:cNvSpPr>
          <p:nvPr>
            <p:ph type="title"/>
          </p:nvPr>
        </p:nvSpPr>
        <p:spPr/>
        <p:txBody>
          <a:bodyPr/>
          <a:lstStyle/>
          <a:p>
            <a:r>
              <a:rPr lang="en-US" dirty="0"/>
              <a:t>Long-Range and Heterophily</a:t>
            </a:r>
          </a:p>
        </p:txBody>
      </p:sp>
      <p:cxnSp>
        <p:nvCxnSpPr>
          <p:cNvPr id="10" name="Straight Connector 9">
            <a:extLst>
              <a:ext uri="{FF2B5EF4-FFF2-40B4-BE49-F238E27FC236}">
                <a16:creationId xmlns:a16="http://schemas.microsoft.com/office/drawing/2014/main" id="{4983AA5D-3062-563D-78BA-68F7134A18B8}"/>
              </a:ext>
            </a:extLst>
          </p:cNvPr>
          <p:cNvCxnSpPr/>
          <p:nvPr/>
        </p:nvCxnSpPr>
        <p:spPr>
          <a:xfrm>
            <a:off x="838340" y="3231373"/>
            <a:ext cx="10643971" cy="0"/>
          </a:xfrm>
          <a:prstGeom prst="line">
            <a:avLst/>
          </a:prstGeom>
          <a:ln w="25400">
            <a:gradFill flip="none" rotWithShape="1">
              <a:gsLst>
                <a:gs pos="62000">
                  <a:schemeClr val="bg2">
                    <a:lumMod val="50000"/>
                  </a:schemeClr>
                </a:gs>
                <a:gs pos="100000">
                  <a:schemeClr val="bg1">
                    <a:alpha val="0"/>
                  </a:scheme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67" name="Content Placeholder 2">
            <a:extLst>
              <a:ext uri="{FF2B5EF4-FFF2-40B4-BE49-F238E27FC236}">
                <a16:creationId xmlns:a16="http://schemas.microsoft.com/office/drawing/2014/main" id="{56DB21EB-17D4-5E58-F37B-FBCE2E9DAF17}"/>
              </a:ext>
            </a:extLst>
          </p:cNvPr>
          <p:cNvSpPr txBox="1">
            <a:spLocks/>
          </p:cNvSpPr>
          <p:nvPr/>
        </p:nvSpPr>
        <p:spPr>
          <a:xfrm>
            <a:off x="859701" y="2071533"/>
            <a:ext cx="7418092" cy="1055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Long Range </a:t>
            </a:r>
            <a:r>
              <a:rPr lang="en-US" sz="1800" dirty="0"/>
              <a:t>tasks depend on interactions between distant nodes</a:t>
            </a:r>
          </a:p>
        </p:txBody>
      </p:sp>
      <p:sp>
        <p:nvSpPr>
          <p:cNvPr id="68" name="TextBox 67">
            <a:extLst>
              <a:ext uri="{FF2B5EF4-FFF2-40B4-BE49-F238E27FC236}">
                <a16:creationId xmlns:a16="http://schemas.microsoft.com/office/drawing/2014/main" id="{23053D7C-66B1-A694-0779-0CAF6BB31DE0}"/>
              </a:ext>
            </a:extLst>
          </p:cNvPr>
          <p:cNvSpPr txBox="1"/>
          <p:nvPr/>
        </p:nvSpPr>
        <p:spPr>
          <a:xfrm>
            <a:off x="878987" y="2365822"/>
            <a:ext cx="3116531" cy="307777"/>
          </a:xfrm>
          <a:prstGeom prst="rect">
            <a:avLst/>
          </a:prstGeom>
          <a:noFill/>
        </p:spPr>
        <p:txBody>
          <a:bodyPr wrap="square">
            <a:spAutoFit/>
          </a:bodyPr>
          <a:lstStyle/>
          <a:p>
            <a:r>
              <a:rPr lang="en-US" sz="1400" dirty="0">
                <a:solidFill>
                  <a:schemeClr val="accent2">
                    <a:lumMod val="50000"/>
                  </a:schemeClr>
                </a:solidFill>
                <a:latin typeface="Times New Roman" panose="02020603050405020304" pitchFamily="18" charset="0"/>
                <a:cs typeface="Times New Roman" panose="02020603050405020304" pitchFamily="18" charset="0"/>
              </a:rPr>
              <a:t>[Alon. et al., 2020]</a:t>
            </a:r>
          </a:p>
        </p:txBody>
      </p:sp>
      <p:pic>
        <p:nvPicPr>
          <p:cNvPr id="72" name="Picture 71">
            <a:extLst>
              <a:ext uri="{FF2B5EF4-FFF2-40B4-BE49-F238E27FC236}">
                <a16:creationId xmlns:a16="http://schemas.microsoft.com/office/drawing/2014/main" id="{A6E9A913-6658-2B78-B36D-9BE1E4C504DE}"/>
              </a:ext>
            </a:extLst>
          </p:cNvPr>
          <p:cNvPicPr>
            <a:picLocks noChangeAspect="1"/>
          </p:cNvPicPr>
          <p:nvPr/>
        </p:nvPicPr>
        <p:blipFill rotWithShape="1">
          <a:blip r:embed="rId3">
            <a:clrChange>
              <a:clrFrom>
                <a:srgbClr val="FFFFFF"/>
              </a:clrFrom>
              <a:clrTo>
                <a:srgbClr val="FFFFFF">
                  <a:alpha val="0"/>
                </a:srgbClr>
              </a:clrTo>
            </a:clrChange>
          </a:blip>
          <a:srcRect t="4124"/>
          <a:stretch/>
        </p:blipFill>
        <p:spPr>
          <a:xfrm>
            <a:off x="7114044" y="1382350"/>
            <a:ext cx="2080756" cy="1553986"/>
          </a:xfrm>
          <a:prstGeom prst="rect">
            <a:avLst/>
          </a:prstGeom>
        </p:spPr>
      </p:pic>
      <p:sp>
        <p:nvSpPr>
          <p:cNvPr id="74" name="TextBox 73">
            <a:extLst>
              <a:ext uri="{FF2B5EF4-FFF2-40B4-BE49-F238E27FC236}">
                <a16:creationId xmlns:a16="http://schemas.microsoft.com/office/drawing/2014/main" id="{8CAFC87A-B9EF-2EB5-5BF9-E8A9511099D1}"/>
              </a:ext>
            </a:extLst>
          </p:cNvPr>
          <p:cNvSpPr txBox="1"/>
          <p:nvPr/>
        </p:nvSpPr>
        <p:spPr>
          <a:xfrm>
            <a:off x="9361135" y="1876848"/>
            <a:ext cx="1992666" cy="1169551"/>
          </a:xfrm>
          <a:prstGeom prst="rect">
            <a:avLst/>
          </a:prstGeom>
          <a:noFill/>
        </p:spPr>
        <p:txBody>
          <a:bodyPr wrap="square" rtlCol="0">
            <a:spAutoFit/>
          </a:bodyPr>
          <a:lstStyle/>
          <a:p>
            <a:r>
              <a:rPr lang="en-US" sz="1400" dirty="0"/>
              <a:t>Long-range 3D atomic contact not captured by the structure </a:t>
            </a:r>
            <a:br>
              <a:rPr lang="en-US" sz="1400" dirty="0"/>
            </a:br>
            <a:r>
              <a:rPr lang="en-US" sz="1400" dirty="0">
                <a:solidFill>
                  <a:schemeClr val="accent2">
                    <a:lumMod val="50000"/>
                  </a:schemeClr>
                </a:solidFill>
                <a:latin typeface="Times New Roman" panose="02020603050405020304" pitchFamily="18" charset="0"/>
                <a:cs typeface="Times New Roman" panose="02020603050405020304" pitchFamily="18" charset="0"/>
              </a:rPr>
              <a:t>[Dwivedi et al., 2022] </a:t>
            </a:r>
          </a:p>
          <a:p>
            <a:endParaRPr lang="en-US" sz="1400" dirty="0"/>
          </a:p>
        </p:txBody>
      </p:sp>
      <p:sp>
        <p:nvSpPr>
          <p:cNvPr id="3" name="Slide Number Placeholder 2">
            <a:extLst>
              <a:ext uri="{FF2B5EF4-FFF2-40B4-BE49-F238E27FC236}">
                <a16:creationId xmlns:a16="http://schemas.microsoft.com/office/drawing/2014/main" id="{18D7C2B5-17F2-E8E9-846C-B22007BED0D3}"/>
              </a:ext>
            </a:extLst>
          </p:cNvPr>
          <p:cNvSpPr>
            <a:spLocks noGrp="1"/>
          </p:cNvSpPr>
          <p:nvPr>
            <p:ph type="sldNum" sz="quarter" idx="12"/>
          </p:nvPr>
        </p:nvSpPr>
        <p:spPr/>
        <p:txBody>
          <a:bodyPr/>
          <a:lstStyle/>
          <a:p>
            <a:fld id="{33471E03-3868-4372-A232-81B06EBB10D4}" type="slidenum">
              <a:rPr lang="es-ES" smtClean="0"/>
              <a:t>123</a:t>
            </a:fld>
            <a:endParaRPr lang="es-ES"/>
          </a:p>
        </p:txBody>
      </p:sp>
    </p:spTree>
    <p:extLst>
      <p:ext uri="{BB962C8B-B14F-4D97-AF65-F5344CB8AC3E}">
        <p14:creationId xmlns:p14="http://schemas.microsoft.com/office/powerpoint/2010/main" val="23835068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B76E-A83C-1BD3-C9DA-39287961174A}"/>
              </a:ext>
            </a:extLst>
          </p:cNvPr>
          <p:cNvSpPr>
            <a:spLocks noGrp="1"/>
          </p:cNvSpPr>
          <p:nvPr>
            <p:ph type="title"/>
          </p:nvPr>
        </p:nvSpPr>
        <p:spPr/>
        <p:txBody>
          <a:bodyPr/>
          <a:lstStyle/>
          <a:p>
            <a:r>
              <a:rPr lang="en-US" dirty="0"/>
              <a:t>Long-Range and Heterophily</a:t>
            </a:r>
          </a:p>
        </p:txBody>
      </p:sp>
      <p:sp>
        <p:nvSpPr>
          <p:cNvPr id="3" name="Content Placeholder 2">
            <a:extLst>
              <a:ext uri="{FF2B5EF4-FFF2-40B4-BE49-F238E27FC236}">
                <a16:creationId xmlns:a16="http://schemas.microsoft.com/office/drawing/2014/main" id="{05D4DB6C-C3F1-E778-A1BE-79868AF4958C}"/>
              </a:ext>
            </a:extLst>
          </p:cNvPr>
          <p:cNvSpPr>
            <a:spLocks noGrp="1"/>
          </p:cNvSpPr>
          <p:nvPr>
            <p:ph idx="1"/>
          </p:nvPr>
        </p:nvSpPr>
        <p:spPr>
          <a:xfrm>
            <a:off x="850697" y="3388877"/>
            <a:ext cx="10643971" cy="1055436"/>
          </a:xfrm>
        </p:spPr>
        <p:txBody>
          <a:bodyPr>
            <a:normAutofit/>
          </a:bodyPr>
          <a:lstStyle/>
          <a:p>
            <a:pPr marL="0" indent="0">
              <a:buNone/>
            </a:pPr>
            <a:r>
              <a:rPr lang="en-US" sz="1800" b="1" dirty="0"/>
              <a:t>Homophily</a:t>
            </a:r>
            <a:r>
              <a:rPr lang="en-US" sz="1800" dirty="0"/>
              <a:t> metrics measure how the </a:t>
            </a:r>
            <a:r>
              <a:rPr lang="en-US" sz="1800" b="1" dirty="0"/>
              <a:t>graph structure aligns with the nodes’ signals</a:t>
            </a:r>
          </a:p>
          <a:p>
            <a:pPr marL="0" indent="0">
              <a:buNone/>
            </a:pPr>
            <a:r>
              <a:rPr lang="en-US" sz="1800" dirty="0"/>
              <a:t>Most widely used in the literature: based on </a:t>
            </a:r>
            <a:r>
              <a:rPr lang="en-US" sz="1800" i="1" dirty="0"/>
              <a:t>1-hop neighbors</a:t>
            </a:r>
            <a:r>
              <a:rPr lang="en-US" sz="1800" dirty="0"/>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2F9B409-0339-2B42-E9D5-08FA752DD78F}"/>
                  </a:ext>
                </a:extLst>
              </p:cNvPr>
              <p:cNvSpPr txBox="1"/>
              <p:nvPr/>
            </p:nvSpPr>
            <p:spPr>
              <a:xfrm>
                <a:off x="851398" y="4444951"/>
                <a:ext cx="4225300" cy="154087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1" i="1" smtClean="0">
                              <a:solidFill>
                                <a:schemeClr val="accent2">
                                  <a:lumMod val="50000"/>
                                </a:schemeClr>
                              </a:solidFill>
                              <a:latin typeface="Cambria Math" panose="02040503050406030204" pitchFamily="18" charset="0"/>
                            </a:rPr>
                            <m:t>𝒆𝒅𝒈𝒆𝒔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e>
                          </m:d>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𝑢</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𝑣</m:t>
                              </m:r>
                            </m:sub>
                          </m:sSub>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den>
                      </m:f>
                    </m:oMath>
                  </m:oMathPara>
                </a14:m>
                <a:endParaRPr lang="en-US" dirty="0"/>
              </a:p>
              <a:p>
                <a:endParaRPr lang="en-US" dirty="0"/>
              </a:p>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m:rPr>
                              <m:sty m:val="p"/>
                            </m:rPr>
                            <a:rPr lang="en-US" i="1" smtClean="0">
                              <a:latin typeface="Cambria Math" panose="02040503050406030204" pitchFamily="18" charset="0"/>
                            </a:rPr>
                            <m:t>H</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e>
                          </m:d>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𝑢</m:t>
                              </m:r>
                            </m:sub>
                          </m:sSub>
                          <m:r>
                            <a:rPr lang="en-US" b="0" i="1" smtClean="0">
                              <a:latin typeface="Cambria Math" panose="02040503050406030204" pitchFamily="18" charset="0"/>
                            </a:rPr>
                            <m:t>𝑖</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𝑣</m:t>
                              </m:r>
                            </m:sub>
                          </m:sSub>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num>
                        <m:den>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𝑣</m:t>
                              </m:r>
                            </m:e>
                          </m:d>
                          <m:r>
                            <a:rPr lang="en-US" i="1">
                              <a:latin typeface="Cambria Math" panose="02040503050406030204" pitchFamily="18" charset="0"/>
                            </a:rPr>
                            <m:t>∈</m:t>
                          </m:r>
                          <m:r>
                            <a:rPr lang="en-US" i="1">
                              <a:latin typeface="Cambria Math" panose="02040503050406030204" pitchFamily="18" charset="0"/>
                            </a:rPr>
                            <m:t>𝐸</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𝑢</m:t>
                              </m:r>
                            </m:sub>
                          </m:sSub>
                          <m:r>
                            <a:rPr lang="en-US" i="1">
                              <a:latin typeface="Cambria Math" panose="02040503050406030204" pitchFamily="18" charset="0"/>
                            </a:rPr>
                            <m:t>=</m:t>
                          </m:r>
                          <m:r>
                            <a:rPr lang="en-US" b="0" i="1" smtClean="0">
                              <a:latin typeface="Cambria Math" panose="02040503050406030204" pitchFamily="18" charset="0"/>
                            </a:rPr>
                            <m:t>𝑖</m:t>
                          </m:r>
                          <m:r>
                            <a:rPr lang="en-US" i="1">
                              <a:latin typeface="Cambria Math" panose="02040503050406030204" pitchFamily="18" charset="0"/>
                            </a:rPr>
                            <m:t>}|</m:t>
                          </m:r>
                        </m:den>
                      </m:f>
                    </m:oMath>
                  </m:oMathPara>
                </a14:m>
                <a:endParaRPr lang="en-US" dirty="0"/>
              </a:p>
            </p:txBody>
          </p:sp>
        </mc:Choice>
        <mc:Fallback xmlns="">
          <p:sp>
            <p:nvSpPr>
              <p:cNvPr id="7" name="TextBox 6">
                <a:extLst>
                  <a:ext uri="{FF2B5EF4-FFF2-40B4-BE49-F238E27FC236}">
                    <a16:creationId xmlns:a16="http://schemas.microsoft.com/office/drawing/2014/main" id="{72F9B409-0339-2B42-E9D5-08FA752DD78F}"/>
                  </a:ext>
                </a:extLst>
              </p:cNvPr>
              <p:cNvSpPr txBox="1">
                <a:spLocks noRot="1" noChangeAspect="1" noMove="1" noResize="1" noEditPoints="1" noAdjustHandles="1" noChangeArrowheads="1" noChangeShapeType="1" noTextEdit="1"/>
              </p:cNvSpPr>
              <p:nvPr/>
            </p:nvSpPr>
            <p:spPr>
              <a:xfrm>
                <a:off x="851398" y="4444951"/>
                <a:ext cx="4225300" cy="154087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C06196D-9EC9-3CFA-C0E9-CF8DB7BFACA4}"/>
                  </a:ext>
                </a:extLst>
              </p:cNvPr>
              <p:cNvSpPr txBox="1"/>
              <p:nvPr/>
            </p:nvSpPr>
            <p:spPr>
              <a:xfrm>
                <a:off x="4904538" y="4419943"/>
                <a:ext cx="4225300" cy="76950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1" i="1" smtClean="0">
                              <a:solidFill>
                                <a:schemeClr val="accent2">
                                  <a:lumMod val="50000"/>
                                </a:schemeClr>
                              </a:solidFill>
                              <a:latin typeface="Cambria Math" panose="02040503050406030204" pitchFamily="18" charset="0"/>
                            </a:rPr>
                            <m:t>𝒏𝒐𝒅𝒆𝒔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𝑉</m:t>
                              </m:r>
                            </m:e>
                          </m:d>
                        </m:den>
                      </m:f>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𝑉</m:t>
                          </m:r>
                        </m:sub>
                        <m:sup/>
                        <m:e>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𝑣</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𝑢</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𝑣</m:t>
                                  </m:r>
                                </m:sub>
                              </m:sSub>
                              <m:r>
                                <a:rPr lang="en-US" b="0" i="1" smtClean="0">
                                  <a:latin typeface="Cambria Math" panose="02040503050406030204" pitchFamily="18" charset="0"/>
                                </a:rPr>
                                <m:t>}|</m:t>
                              </m:r>
                            </m:num>
                            <m:den>
                              <m:r>
                                <a:rPr lang="en-US" b="0" i="1" smtClean="0">
                                  <a:latin typeface="Cambria Math" panose="02040503050406030204" pitchFamily="18" charset="0"/>
                                </a:rPr>
                                <m:t>|</m:t>
                              </m:r>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𝑣</m:t>
                                  </m:r>
                                </m:e>
                              </m:d>
                              <m:r>
                                <a:rPr lang="en-US" b="0" i="1" smtClean="0">
                                  <a:latin typeface="Cambria Math" panose="02040503050406030204" pitchFamily="18" charset="0"/>
                                </a:rPr>
                                <m:t>|</m:t>
                              </m:r>
                            </m:den>
                          </m:f>
                        </m:e>
                      </m:nary>
                    </m:oMath>
                  </m:oMathPara>
                </a14:m>
                <a:endParaRPr lang="en-US" dirty="0"/>
              </a:p>
            </p:txBody>
          </p:sp>
        </mc:Choice>
        <mc:Fallback xmlns="">
          <p:sp>
            <p:nvSpPr>
              <p:cNvPr id="8" name="TextBox 7">
                <a:extLst>
                  <a:ext uri="{FF2B5EF4-FFF2-40B4-BE49-F238E27FC236}">
                    <a16:creationId xmlns:a16="http://schemas.microsoft.com/office/drawing/2014/main" id="{CC06196D-9EC9-3CFA-C0E9-CF8DB7BFACA4}"/>
                  </a:ext>
                </a:extLst>
              </p:cNvPr>
              <p:cNvSpPr txBox="1">
                <a:spLocks noRot="1" noChangeAspect="1" noMove="1" noResize="1" noEditPoints="1" noAdjustHandles="1" noChangeArrowheads="1" noChangeShapeType="1" noTextEdit="1"/>
              </p:cNvSpPr>
              <p:nvPr/>
            </p:nvSpPr>
            <p:spPr>
              <a:xfrm>
                <a:off x="4904538" y="4419943"/>
                <a:ext cx="4225300" cy="769506"/>
              </a:xfrm>
              <a:prstGeom prst="rect">
                <a:avLst/>
              </a:prstGeom>
              <a:blipFill>
                <a:blip r:embed="rId4"/>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6169F542-E974-D011-4AA7-08A8FC8D9887}"/>
              </a:ext>
            </a:extLst>
          </p:cNvPr>
          <p:cNvSpPr txBox="1"/>
          <p:nvPr/>
        </p:nvSpPr>
        <p:spPr>
          <a:xfrm>
            <a:off x="850697" y="4194836"/>
            <a:ext cx="1635189" cy="276999"/>
          </a:xfrm>
          <a:prstGeom prst="rect">
            <a:avLst/>
          </a:prstGeom>
          <a:noFill/>
        </p:spPr>
        <p:txBody>
          <a:bodyPr wrap="square">
            <a:spAutoFit/>
          </a:bodyPr>
          <a:lstStyle/>
          <a:p>
            <a:r>
              <a:rPr lang="en-US" sz="1200" dirty="0">
                <a:solidFill>
                  <a:schemeClr val="accent2">
                    <a:lumMod val="50000"/>
                  </a:schemeClr>
                </a:solidFill>
                <a:latin typeface="Times New Roman" panose="02020603050405020304" pitchFamily="18" charset="0"/>
                <a:cs typeface="Times New Roman" panose="02020603050405020304" pitchFamily="18" charset="0"/>
              </a:rPr>
              <a:t>[Zhu, J., et al., 2020] </a:t>
            </a:r>
          </a:p>
        </p:txBody>
      </p:sp>
      <p:sp>
        <p:nvSpPr>
          <p:cNvPr id="16" name="TextBox 15">
            <a:extLst>
              <a:ext uri="{FF2B5EF4-FFF2-40B4-BE49-F238E27FC236}">
                <a16:creationId xmlns:a16="http://schemas.microsoft.com/office/drawing/2014/main" id="{426F660F-6291-C5E2-38A7-0F695D13BCBB}"/>
              </a:ext>
            </a:extLst>
          </p:cNvPr>
          <p:cNvSpPr txBox="1"/>
          <p:nvPr/>
        </p:nvSpPr>
        <p:spPr>
          <a:xfrm>
            <a:off x="4920397" y="4213320"/>
            <a:ext cx="1966522" cy="276999"/>
          </a:xfrm>
          <a:prstGeom prst="rect">
            <a:avLst/>
          </a:prstGeom>
          <a:noFill/>
        </p:spPr>
        <p:txBody>
          <a:bodyPr wrap="square">
            <a:spAutoFit/>
          </a:bodyPr>
          <a:lstStyle/>
          <a:p>
            <a:r>
              <a:rPr lang="en-US" sz="1200" dirty="0">
                <a:solidFill>
                  <a:schemeClr val="accent2">
                    <a:lumMod val="50000"/>
                  </a:schemeClr>
                </a:solidFill>
                <a:latin typeface="Times New Roman" panose="02020603050405020304" pitchFamily="18" charset="0"/>
                <a:cs typeface="Times New Roman" panose="02020603050405020304" pitchFamily="18" charset="0"/>
              </a:rPr>
              <a:t>[Pei, H. et al., 2019] </a:t>
            </a:r>
          </a:p>
        </p:txBody>
      </p:sp>
      <p:sp>
        <p:nvSpPr>
          <p:cNvPr id="20" name="TextBox 19">
            <a:extLst>
              <a:ext uri="{FF2B5EF4-FFF2-40B4-BE49-F238E27FC236}">
                <a16:creationId xmlns:a16="http://schemas.microsoft.com/office/drawing/2014/main" id="{B61E0096-BEBA-D1C1-01A4-278A13925FD8}"/>
              </a:ext>
            </a:extLst>
          </p:cNvPr>
          <p:cNvSpPr txBox="1"/>
          <p:nvPr/>
        </p:nvSpPr>
        <p:spPr>
          <a:xfrm>
            <a:off x="4894819" y="5948335"/>
            <a:ext cx="1966522" cy="276999"/>
          </a:xfrm>
          <a:prstGeom prst="rect">
            <a:avLst/>
          </a:prstGeom>
          <a:noFill/>
        </p:spPr>
        <p:txBody>
          <a:bodyPr wrap="square">
            <a:spAutoFit/>
          </a:bodyPr>
          <a:lstStyle/>
          <a:p>
            <a:r>
              <a:rPr lang="en-US" sz="1200" dirty="0">
                <a:solidFill>
                  <a:schemeClr val="accent2">
                    <a:lumMod val="50000"/>
                  </a:schemeClr>
                </a:solidFill>
                <a:latin typeface="Times New Roman" panose="02020603050405020304" pitchFamily="18" charset="0"/>
                <a:cs typeface="Times New Roman" panose="02020603050405020304" pitchFamily="18" charset="0"/>
              </a:rPr>
              <a:t>[Lim, D. et al., 2021]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8E3DD76-AE9C-6C16-70A0-DCDB389A98E1}"/>
                  </a:ext>
                </a:extLst>
              </p:cNvPr>
              <p:cNvSpPr txBox="1"/>
              <p:nvPr/>
            </p:nvSpPr>
            <p:spPr>
              <a:xfrm>
                <a:off x="4913868" y="5294873"/>
                <a:ext cx="6704367" cy="77950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panose="02040503050406030204" pitchFamily="18" charset="0"/>
                            </a:rPr>
                            <m:t>h</m:t>
                          </m:r>
                        </m:e>
                        <m:sub>
                          <m:r>
                            <a:rPr lang="en-US" b="1" i="1" smtClean="0">
                              <a:solidFill>
                                <a:schemeClr val="accent2">
                                  <a:lumMod val="50000"/>
                                </a:schemeClr>
                              </a:solidFill>
                              <a:latin typeface="Cambria Math" panose="02040503050406030204" pitchFamily="18" charset="0"/>
                            </a:rPr>
                            <m:t>𝒄𝒍𝒂𝒔𝒔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|−1</m:t>
                          </m:r>
                        </m:den>
                      </m:f>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𝑐</m:t>
                          </m:r>
                          <m:r>
                            <a:rPr lang="en-US" b="0" i="1" smtClean="0">
                              <a:latin typeface="Cambria Math" panose="02040503050406030204" pitchFamily="18" charset="0"/>
                            </a:rPr>
                            <m:t>∈</m:t>
                          </m:r>
                          <m:r>
                            <m:rPr>
                              <m:sty m:val="p"/>
                            </m:rPr>
                            <a:rPr lang="en-US" b="0" i="1" smtClean="0">
                              <a:latin typeface="Cambria Math" panose="02040503050406030204" pitchFamily="18" charset="0"/>
                            </a:rPr>
                            <m:t>C</m:t>
                          </m:r>
                          <m:r>
                            <a:rPr lang="en-US" b="0" i="1" smtClean="0">
                              <a:latin typeface="Cambria Math" panose="02040503050406030204" pitchFamily="18" charset="0"/>
                            </a:rPr>
                            <m:t> </m:t>
                          </m:r>
                        </m:sub>
                        <m:sup/>
                        <m:e>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𝑐</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𝑐</m:t>
                                              </m:r>
                                            </m:sub>
                                          </m:sSub>
                                        </m:e>
                                      </m:d>
                                    </m:num>
                                    <m:den>
                                      <m:r>
                                        <a:rPr lang="en-US" b="0" i="1" smtClean="0">
                                          <a:latin typeface="Cambria Math" panose="02040503050406030204" pitchFamily="18" charset="0"/>
                                        </a:rPr>
                                        <m:t>𝑛</m:t>
                                      </m:r>
                                    </m:den>
                                  </m:f>
                                </m:e>
                              </m:d>
                            </m:e>
                            <m:sub>
                              <m:r>
                                <a:rPr lang="en-US" b="0" i="1" smtClean="0">
                                  <a:latin typeface="Cambria Math" panose="02040503050406030204" pitchFamily="18" charset="0"/>
                                </a:rPr>
                                <m:t>+</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𝑐</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𝑐</m:t>
                                  </m:r>
                                </m:sub>
                                <m:sup/>
                                <m:e>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𝑣</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𝑢</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𝑣</m:t>
                                      </m:r>
                                    </m:sub>
                                  </m:sSub>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𝑐</m:t>
                                  </m:r>
                                </m:sub>
                                <m:sup/>
                                <m:e>
                                  <m:r>
                                    <a:rPr lang="en-US" i="1">
                                      <a:latin typeface="Cambria Math" panose="02040503050406030204" pitchFamily="18" charset="0"/>
                                    </a:rPr>
                                    <m:t>|</m:t>
                                  </m:r>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𝑣</m:t>
                                      </m:r>
                                    </m:e>
                                  </m:d>
                                  <m:r>
                                    <a:rPr lang="en-US" i="1">
                                      <a:latin typeface="Cambria Math" panose="02040503050406030204" pitchFamily="18" charset="0"/>
                                    </a:rPr>
                                    <m:t>|</m:t>
                                  </m:r>
                                </m:e>
                              </m:nary>
                            </m:den>
                          </m:f>
                        </m:e>
                      </m:nary>
                    </m:oMath>
                  </m:oMathPara>
                </a14:m>
                <a:endParaRPr lang="en-US" dirty="0"/>
              </a:p>
            </p:txBody>
          </p:sp>
        </mc:Choice>
        <mc:Fallback xmlns="">
          <p:sp>
            <p:nvSpPr>
              <p:cNvPr id="22" name="TextBox 21">
                <a:extLst>
                  <a:ext uri="{FF2B5EF4-FFF2-40B4-BE49-F238E27FC236}">
                    <a16:creationId xmlns:a16="http://schemas.microsoft.com/office/drawing/2014/main" id="{78E3DD76-AE9C-6C16-70A0-DCDB389A98E1}"/>
                  </a:ext>
                </a:extLst>
              </p:cNvPr>
              <p:cNvSpPr txBox="1">
                <a:spLocks noRot="1" noChangeAspect="1" noMove="1" noResize="1" noEditPoints="1" noAdjustHandles="1" noChangeArrowheads="1" noChangeShapeType="1" noTextEdit="1"/>
              </p:cNvSpPr>
              <p:nvPr/>
            </p:nvSpPr>
            <p:spPr>
              <a:xfrm>
                <a:off x="4913868" y="5294873"/>
                <a:ext cx="6704367" cy="779509"/>
              </a:xfrm>
              <a:prstGeom prst="rect">
                <a:avLst/>
              </a:prstGeom>
              <a:blipFill>
                <a:blip r:embed="rId5"/>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4983AA5D-3062-563D-78BA-68F7134A18B8}"/>
              </a:ext>
            </a:extLst>
          </p:cNvPr>
          <p:cNvCxnSpPr/>
          <p:nvPr/>
        </p:nvCxnSpPr>
        <p:spPr>
          <a:xfrm>
            <a:off x="838340" y="3231373"/>
            <a:ext cx="10643971" cy="0"/>
          </a:xfrm>
          <a:prstGeom prst="line">
            <a:avLst/>
          </a:prstGeom>
          <a:ln w="25400">
            <a:gradFill flip="none" rotWithShape="1">
              <a:gsLst>
                <a:gs pos="62000">
                  <a:schemeClr val="bg2">
                    <a:lumMod val="50000"/>
                  </a:schemeClr>
                </a:gs>
                <a:gs pos="100000">
                  <a:schemeClr val="bg1">
                    <a:alpha val="0"/>
                  </a:scheme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67" name="Content Placeholder 2">
            <a:extLst>
              <a:ext uri="{FF2B5EF4-FFF2-40B4-BE49-F238E27FC236}">
                <a16:creationId xmlns:a16="http://schemas.microsoft.com/office/drawing/2014/main" id="{56DB21EB-17D4-5E58-F37B-FBCE2E9DAF17}"/>
              </a:ext>
            </a:extLst>
          </p:cNvPr>
          <p:cNvSpPr txBox="1">
            <a:spLocks/>
          </p:cNvSpPr>
          <p:nvPr/>
        </p:nvSpPr>
        <p:spPr>
          <a:xfrm>
            <a:off x="859701" y="2071533"/>
            <a:ext cx="7418092" cy="1055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Long Range </a:t>
            </a:r>
            <a:r>
              <a:rPr lang="en-US" sz="1800" dirty="0"/>
              <a:t>tasks depend on interactions between distant nodes</a:t>
            </a:r>
          </a:p>
        </p:txBody>
      </p:sp>
      <p:sp>
        <p:nvSpPr>
          <p:cNvPr id="68" name="TextBox 67">
            <a:extLst>
              <a:ext uri="{FF2B5EF4-FFF2-40B4-BE49-F238E27FC236}">
                <a16:creationId xmlns:a16="http://schemas.microsoft.com/office/drawing/2014/main" id="{23053D7C-66B1-A694-0779-0CAF6BB31DE0}"/>
              </a:ext>
            </a:extLst>
          </p:cNvPr>
          <p:cNvSpPr txBox="1"/>
          <p:nvPr/>
        </p:nvSpPr>
        <p:spPr>
          <a:xfrm>
            <a:off x="878987" y="2365822"/>
            <a:ext cx="3116531" cy="307777"/>
          </a:xfrm>
          <a:prstGeom prst="rect">
            <a:avLst/>
          </a:prstGeom>
          <a:noFill/>
        </p:spPr>
        <p:txBody>
          <a:bodyPr wrap="square">
            <a:spAutoFit/>
          </a:bodyPr>
          <a:lstStyle/>
          <a:p>
            <a:r>
              <a:rPr lang="en-US" sz="1400" dirty="0">
                <a:solidFill>
                  <a:schemeClr val="accent2">
                    <a:lumMod val="50000"/>
                  </a:schemeClr>
                </a:solidFill>
                <a:latin typeface="Times New Roman" panose="02020603050405020304" pitchFamily="18" charset="0"/>
                <a:cs typeface="Times New Roman" panose="02020603050405020304" pitchFamily="18" charset="0"/>
              </a:rPr>
              <a:t>[Alon. et al., 2020]</a:t>
            </a:r>
          </a:p>
        </p:txBody>
      </p:sp>
      <p:sp>
        <p:nvSpPr>
          <p:cNvPr id="74" name="TextBox 73">
            <a:extLst>
              <a:ext uri="{FF2B5EF4-FFF2-40B4-BE49-F238E27FC236}">
                <a16:creationId xmlns:a16="http://schemas.microsoft.com/office/drawing/2014/main" id="{8CAFC87A-B9EF-2EB5-5BF9-E8A9511099D1}"/>
              </a:ext>
            </a:extLst>
          </p:cNvPr>
          <p:cNvSpPr txBox="1"/>
          <p:nvPr/>
        </p:nvSpPr>
        <p:spPr>
          <a:xfrm>
            <a:off x="9361135" y="1876848"/>
            <a:ext cx="1992666" cy="1169551"/>
          </a:xfrm>
          <a:prstGeom prst="rect">
            <a:avLst/>
          </a:prstGeom>
          <a:noFill/>
        </p:spPr>
        <p:txBody>
          <a:bodyPr wrap="square" rtlCol="0">
            <a:spAutoFit/>
          </a:bodyPr>
          <a:lstStyle/>
          <a:p>
            <a:r>
              <a:rPr lang="en-US" sz="1400" dirty="0"/>
              <a:t>Long-range 3D atomic contact not captured by the structure </a:t>
            </a:r>
            <a:br>
              <a:rPr lang="en-US" sz="1400" dirty="0"/>
            </a:br>
            <a:r>
              <a:rPr lang="en-US" sz="1400" dirty="0">
                <a:solidFill>
                  <a:schemeClr val="accent2">
                    <a:lumMod val="50000"/>
                  </a:schemeClr>
                </a:solidFill>
                <a:latin typeface="Times New Roman" panose="02020603050405020304" pitchFamily="18" charset="0"/>
                <a:cs typeface="Times New Roman" panose="02020603050405020304" pitchFamily="18" charset="0"/>
              </a:rPr>
              <a:t>[Dwivedi et al., 2022] </a:t>
            </a:r>
          </a:p>
          <a:p>
            <a:endParaRPr lang="en-US" sz="1400" dirty="0"/>
          </a:p>
        </p:txBody>
      </p:sp>
      <p:pic>
        <p:nvPicPr>
          <p:cNvPr id="4" name="Picture 3">
            <a:extLst>
              <a:ext uri="{FF2B5EF4-FFF2-40B4-BE49-F238E27FC236}">
                <a16:creationId xmlns:a16="http://schemas.microsoft.com/office/drawing/2014/main" id="{67CCE98E-8186-2079-BFB0-14C085107BC9}"/>
              </a:ext>
            </a:extLst>
          </p:cNvPr>
          <p:cNvPicPr>
            <a:picLocks noChangeAspect="1"/>
          </p:cNvPicPr>
          <p:nvPr/>
        </p:nvPicPr>
        <p:blipFill rotWithShape="1">
          <a:blip r:embed="rId6">
            <a:clrChange>
              <a:clrFrom>
                <a:srgbClr val="FFFFFF"/>
              </a:clrFrom>
              <a:clrTo>
                <a:srgbClr val="FFFFFF">
                  <a:alpha val="0"/>
                </a:srgbClr>
              </a:clrTo>
            </a:clrChange>
          </a:blip>
          <a:srcRect t="4124"/>
          <a:stretch/>
        </p:blipFill>
        <p:spPr>
          <a:xfrm>
            <a:off x="7114044" y="1382350"/>
            <a:ext cx="2080756" cy="1553986"/>
          </a:xfrm>
          <a:prstGeom prst="rect">
            <a:avLst/>
          </a:prstGeom>
        </p:spPr>
      </p:pic>
      <p:sp>
        <p:nvSpPr>
          <p:cNvPr id="5" name="Slide Number Placeholder 4">
            <a:extLst>
              <a:ext uri="{FF2B5EF4-FFF2-40B4-BE49-F238E27FC236}">
                <a16:creationId xmlns:a16="http://schemas.microsoft.com/office/drawing/2014/main" id="{BA2557A9-BBD9-89B4-5899-EF2B500DEF78}"/>
              </a:ext>
            </a:extLst>
          </p:cNvPr>
          <p:cNvSpPr>
            <a:spLocks noGrp="1"/>
          </p:cNvSpPr>
          <p:nvPr>
            <p:ph type="sldNum" sz="quarter" idx="12"/>
          </p:nvPr>
        </p:nvSpPr>
        <p:spPr/>
        <p:txBody>
          <a:bodyPr/>
          <a:lstStyle/>
          <a:p>
            <a:fld id="{33471E03-3868-4372-A232-81B06EBB10D4}" type="slidenum">
              <a:rPr lang="es-ES" smtClean="0"/>
              <a:t>124</a:t>
            </a:fld>
            <a:endParaRPr lang="es-ES"/>
          </a:p>
        </p:txBody>
      </p:sp>
    </p:spTree>
    <p:extLst>
      <p:ext uri="{BB962C8B-B14F-4D97-AF65-F5344CB8AC3E}">
        <p14:creationId xmlns:p14="http://schemas.microsoft.com/office/powerpoint/2010/main" val="17763645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8CD8-6ACC-B22D-099E-92E4FEDF1316}"/>
              </a:ext>
            </a:extLst>
          </p:cNvPr>
          <p:cNvSpPr>
            <a:spLocks noGrp="1"/>
          </p:cNvSpPr>
          <p:nvPr>
            <p:ph type="title"/>
          </p:nvPr>
        </p:nvSpPr>
        <p:spPr/>
        <p:txBody>
          <a:bodyPr/>
          <a:lstStyle/>
          <a:p>
            <a:r>
              <a:rPr lang="en-US" dirty="0"/>
              <a:t>Problems briefly</a:t>
            </a:r>
            <a:endParaRPr lang="es-ES" dirty="0"/>
          </a:p>
        </p:txBody>
      </p:sp>
      <p:sp>
        <p:nvSpPr>
          <p:cNvPr id="3" name="Rectangle: Rounded Corners 2">
            <a:extLst>
              <a:ext uri="{FF2B5EF4-FFF2-40B4-BE49-F238E27FC236}">
                <a16:creationId xmlns:a16="http://schemas.microsoft.com/office/drawing/2014/main" id="{93972038-9847-8977-2F06-2F262FF36DA2}"/>
              </a:ext>
            </a:extLst>
          </p:cNvPr>
          <p:cNvSpPr/>
          <p:nvPr/>
        </p:nvSpPr>
        <p:spPr>
          <a:xfrm>
            <a:off x="1023572" y="1406838"/>
            <a:ext cx="2616095" cy="55826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Under-reaching</a:t>
            </a:r>
          </a:p>
        </p:txBody>
      </p:sp>
      <p:sp>
        <p:nvSpPr>
          <p:cNvPr id="4" name="Rectangle: Rounded Corners 3">
            <a:extLst>
              <a:ext uri="{FF2B5EF4-FFF2-40B4-BE49-F238E27FC236}">
                <a16:creationId xmlns:a16="http://schemas.microsoft.com/office/drawing/2014/main" id="{E0EAAEE0-96B8-CAA8-C284-547E92D459A4}"/>
              </a:ext>
            </a:extLst>
          </p:cNvPr>
          <p:cNvSpPr/>
          <p:nvPr/>
        </p:nvSpPr>
        <p:spPr>
          <a:xfrm>
            <a:off x="4663239" y="1409616"/>
            <a:ext cx="2740808" cy="55271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Over-smoothing</a:t>
            </a:r>
          </a:p>
        </p:txBody>
      </p:sp>
      <p:grpSp>
        <p:nvGrpSpPr>
          <p:cNvPr id="5" name="Group 4">
            <a:extLst>
              <a:ext uri="{FF2B5EF4-FFF2-40B4-BE49-F238E27FC236}">
                <a16:creationId xmlns:a16="http://schemas.microsoft.com/office/drawing/2014/main" id="{7DF55CF2-4A70-9E6A-D58A-B1EFA2D408A3}"/>
              </a:ext>
            </a:extLst>
          </p:cNvPr>
          <p:cNvGrpSpPr/>
          <p:nvPr/>
        </p:nvGrpSpPr>
        <p:grpSpPr>
          <a:xfrm rot="5400000">
            <a:off x="858351" y="4079016"/>
            <a:ext cx="2946539" cy="1084738"/>
            <a:chOff x="947661" y="5459851"/>
            <a:chExt cx="2637813" cy="971084"/>
          </a:xfrm>
        </p:grpSpPr>
        <p:grpSp>
          <p:nvGrpSpPr>
            <p:cNvPr id="6" name="Group 5">
              <a:extLst>
                <a:ext uri="{FF2B5EF4-FFF2-40B4-BE49-F238E27FC236}">
                  <a16:creationId xmlns:a16="http://schemas.microsoft.com/office/drawing/2014/main" id="{A01FFF6A-53B3-8F3F-777C-62DC9321F897}"/>
                </a:ext>
              </a:extLst>
            </p:cNvPr>
            <p:cNvGrpSpPr/>
            <p:nvPr/>
          </p:nvGrpSpPr>
          <p:grpSpPr>
            <a:xfrm>
              <a:off x="947661" y="5754948"/>
              <a:ext cx="2487037" cy="380220"/>
              <a:chOff x="2476500" y="1314450"/>
              <a:chExt cx="8348664" cy="1276350"/>
            </a:xfrm>
          </p:grpSpPr>
          <p:cxnSp>
            <p:nvCxnSpPr>
              <p:cNvPr id="10" name="Straight Arrow Connector 9">
                <a:extLst>
                  <a:ext uri="{FF2B5EF4-FFF2-40B4-BE49-F238E27FC236}">
                    <a16:creationId xmlns:a16="http://schemas.microsoft.com/office/drawing/2014/main" id="{CEDA4B59-0402-A3AB-52F8-3118B4735942}"/>
                  </a:ext>
                </a:extLst>
              </p:cNvPr>
              <p:cNvCxnSpPr>
                <a:cxnSpLocks/>
                <a:stCxn id="16" idx="6"/>
                <a:endCxn id="11" idx="2"/>
              </p:cNvCxnSpPr>
              <p:nvPr/>
            </p:nvCxnSpPr>
            <p:spPr>
              <a:xfrm>
                <a:off x="8467726" y="1952625"/>
                <a:ext cx="1081088" cy="0"/>
              </a:xfrm>
              <a:prstGeom prst="straightConnector1">
                <a:avLst/>
              </a:prstGeom>
              <a:ln w="28575">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4F12B73-BF41-CB6F-A4A4-57D956E9E29F}"/>
                  </a:ext>
                </a:extLst>
              </p:cNvPr>
              <p:cNvSpPr/>
              <p:nvPr/>
            </p:nvSpPr>
            <p:spPr>
              <a:xfrm>
                <a:off x="9548814" y="1314450"/>
                <a:ext cx="1276350" cy="1276350"/>
              </a:xfrm>
              <a:prstGeom prst="ellipse">
                <a:avLst/>
              </a:prstGeom>
              <a:solidFill>
                <a:srgbClr val="4BC4BD"/>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1BF70F8-25AA-510B-FA65-18F6F71B50F6}"/>
                  </a:ext>
                </a:extLst>
              </p:cNvPr>
              <p:cNvCxnSpPr>
                <a:cxnSpLocks/>
                <a:stCxn id="14" idx="6"/>
                <a:endCxn id="15" idx="2"/>
              </p:cNvCxnSpPr>
              <p:nvPr/>
            </p:nvCxnSpPr>
            <p:spPr>
              <a:xfrm>
                <a:off x="3752850" y="1952625"/>
                <a:ext cx="1081088" cy="0"/>
              </a:xfrm>
              <a:prstGeom prst="straightConnector1">
                <a:avLst/>
              </a:prstGeom>
              <a:ln w="28575">
                <a:solidFill>
                  <a:srgbClr val="DF716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D19DEFF-3530-5374-8136-0EF159830E61}"/>
                  </a:ext>
                </a:extLst>
              </p:cNvPr>
              <p:cNvCxnSpPr>
                <a:cxnSpLocks/>
                <a:stCxn id="15" idx="6"/>
                <a:endCxn id="16" idx="2"/>
              </p:cNvCxnSpPr>
              <p:nvPr/>
            </p:nvCxnSpPr>
            <p:spPr>
              <a:xfrm>
                <a:off x="6110288" y="1952625"/>
                <a:ext cx="1081088" cy="0"/>
              </a:xfrm>
              <a:prstGeom prst="straightConnector1">
                <a:avLst/>
              </a:prstGeom>
              <a:ln w="28575">
                <a:solidFill>
                  <a:srgbClr val="DF7162"/>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508222D-9F09-0F73-F2FB-3BB9D68F11C8}"/>
                  </a:ext>
                </a:extLst>
              </p:cNvPr>
              <p:cNvSpPr/>
              <p:nvPr/>
            </p:nvSpPr>
            <p:spPr>
              <a:xfrm>
                <a:off x="2476500" y="1314450"/>
                <a:ext cx="1276350" cy="1276350"/>
              </a:xfrm>
              <a:prstGeom prst="ellipse">
                <a:avLst/>
              </a:prstGeom>
              <a:solidFill>
                <a:srgbClr val="B2E684"/>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8955CF-3D97-C201-7446-290C585A6909}"/>
                  </a:ext>
                </a:extLst>
              </p:cNvPr>
              <p:cNvSpPr/>
              <p:nvPr/>
            </p:nvSpPr>
            <p:spPr>
              <a:xfrm>
                <a:off x="4833938" y="1314450"/>
                <a:ext cx="1276350" cy="1276350"/>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E14AF56-2DCE-2A99-0980-98E34BF73619}"/>
                  </a:ext>
                </a:extLst>
              </p:cNvPr>
              <p:cNvSpPr/>
              <p:nvPr/>
            </p:nvSpPr>
            <p:spPr>
              <a:xfrm>
                <a:off x="7191376" y="1314450"/>
                <a:ext cx="1276350" cy="1276350"/>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9764E67E-F411-E185-2CCD-6470FDC400E0}"/>
                </a:ext>
              </a:extLst>
            </p:cNvPr>
            <p:cNvGrpSpPr/>
            <p:nvPr/>
          </p:nvGrpSpPr>
          <p:grpSpPr>
            <a:xfrm>
              <a:off x="2809044" y="5459851"/>
              <a:ext cx="776430" cy="971084"/>
              <a:chOff x="8724926" y="323848"/>
              <a:chExt cx="2606376" cy="3259803"/>
            </a:xfrm>
          </p:grpSpPr>
          <p:sp>
            <p:nvSpPr>
              <p:cNvPr id="8" name="Rectangle 7">
                <a:extLst>
                  <a:ext uri="{FF2B5EF4-FFF2-40B4-BE49-F238E27FC236}">
                    <a16:creationId xmlns:a16="http://schemas.microsoft.com/office/drawing/2014/main" id="{8E34C2D1-4926-5C89-E6DE-359D5078F7BF}"/>
                  </a:ext>
                </a:extLst>
              </p:cNvPr>
              <p:cNvSpPr/>
              <p:nvPr/>
            </p:nvSpPr>
            <p:spPr>
              <a:xfrm>
                <a:off x="8946366" y="326102"/>
                <a:ext cx="2384936" cy="3257549"/>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0AB5BA31-C732-8CF3-4E18-B06471D7264D}"/>
                  </a:ext>
                </a:extLst>
              </p:cNvPr>
              <p:cNvSpPr/>
              <p:nvPr/>
            </p:nvSpPr>
            <p:spPr>
              <a:xfrm rot="10860000">
                <a:off x="8724926" y="323848"/>
                <a:ext cx="286286" cy="3257550"/>
              </a:xfrm>
              <a:custGeom>
                <a:avLst/>
                <a:gdLst>
                  <a:gd name="connsiteX0" fmla="*/ 0 w 286285"/>
                  <a:gd name="connsiteY0" fmla="*/ 0 h 3257550"/>
                  <a:gd name="connsiteX1" fmla="*/ 285750 w 286285"/>
                  <a:gd name="connsiteY1" fmla="*/ 1714500 h 3257550"/>
                  <a:gd name="connsiteX2" fmla="*/ 57150 w 286285"/>
                  <a:gd name="connsiteY2" fmla="*/ 3257550 h 3257550"/>
                </a:gdLst>
                <a:ahLst/>
                <a:cxnLst>
                  <a:cxn ang="0">
                    <a:pos x="connsiteX0" y="connsiteY0"/>
                  </a:cxn>
                  <a:cxn ang="0">
                    <a:pos x="connsiteX1" y="connsiteY1"/>
                  </a:cxn>
                  <a:cxn ang="0">
                    <a:pos x="connsiteX2" y="connsiteY2"/>
                  </a:cxn>
                </a:cxnLst>
                <a:rect l="l" t="t" r="r" b="b"/>
                <a:pathLst>
                  <a:path w="286285" h="3257550">
                    <a:moveTo>
                      <a:pt x="0" y="0"/>
                    </a:moveTo>
                    <a:cubicBezTo>
                      <a:pt x="138112" y="585787"/>
                      <a:pt x="276225" y="1171575"/>
                      <a:pt x="285750" y="1714500"/>
                    </a:cubicBezTo>
                    <a:cubicBezTo>
                      <a:pt x="295275" y="2257425"/>
                      <a:pt x="176212" y="2757487"/>
                      <a:pt x="57150" y="3257550"/>
                    </a:cubicBezTo>
                  </a:path>
                </a:pathLst>
              </a:custGeom>
              <a:solidFill>
                <a:srgbClr val="E7E6E6">
                  <a:alpha val="60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E176AAC4-42E4-4509-FBE5-2E59EA4DCD16}"/>
              </a:ext>
            </a:extLst>
          </p:cNvPr>
          <p:cNvGrpSpPr/>
          <p:nvPr/>
        </p:nvGrpSpPr>
        <p:grpSpPr>
          <a:xfrm rot="16200000">
            <a:off x="8330302" y="3705718"/>
            <a:ext cx="2946540" cy="1831335"/>
            <a:chOff x="13532266" y="7104749"/>
            <a:chExt cx="1707478" cy="1061232"/>
          </a:xfrm>
        </p:grpSpPr>
        <p:cxnSp>
          <p:nvCxnSpPr>
            <p:cNvPr id="18" name="Straight Arrow Connector 17">
              <a:extLst>
                <a:ext uri="{FF2B5EF4-FFF2-40B4-BE49-F238E27FC236}">
                  <a16:creationId xmlns:a16="http://schemas.microsoft.com/office/drawing/2014/main" id="{DB5A2941-0449-C518-CC97-1DCF2B0BE83D}"/>
                </a:ext>
              </a:extLst>
            </p:cNvPr>
            <p:cNvCxnSpPr>
              <a:cxnSpLocks/>
              <a:stCxn id="27" idx="7"/>
              <a:endCxn id="23" idx="4"/>
            </p:cNvCxnSpPr>
            <p:nvPr/>
          </p:nvCxnSpPr>
          <p:spPr>
            <a:xfrm flipV="1">
              <a:off x="14096070" y="7594600"/>
              <a:ext cx="107517" cy="128035"/>
            </a:xfrm>
            <a:prstGeom prst="straightConnector1">
              <a:avLst/>
            </a:prstGeom>
            <a:ln w="9525">
              <a:solidFill>
                <a:srgbClr val="DF7162"/>
              </a:solidFill>
              <a:prstDash val="sysDash"/>
              <a:headEnd type="triangle" w="sm"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EE4144D-15E0-F3A1-A10E-0AAA66133F6B}"/>
                </a:ext>
              </a:extLst>
            </p:cNvPr>
            <p:cNvCxnSpPr>
              <a:cxnSpLocks/>
              <a:stCxn id="28" idx="1"/>
              <a:endCxn id="27" idx="5"/>
            </p:cNvCxnSpPr>
            <p:nvPr/>
          </p:nvCxnSpPr>
          <p:spPr>
            <a:xfrm flipH="1" flipV="1">
              <a:off x="14096070" y="7853562"/>
              <a:ext cx="211311" cy="154376"/>
            </a:xfrm>
            <a:prstGeom prst="straightConnector1">
              <a:avLst/>
            </a:prstGeom>
            <a:ln w="6350">
              <a:solidFill>
                <a:srgbClr val="DF7162"/>
              </a:solidFill>
              <a:prstDash val="sysDot"/>
              <a:headEnd type="triangle" w="sm"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A62CFBF-21D7-338F-0073-D2DC77C075AF}"/>
                </a:ext>
              </a:extLst>
            </p:cNvPr>
            <p:cNvCxnSpPr>
              <a:cxnSpLocks/>
              <a:stCxn id="23" idx="0"/>
              <a:endCxn id="34" idx="4"/>
            </p:cNvCxnSpPr>
            <p:nvPr/>
          </p:nvCxnSpPr>
          <p:spPr>
            <a:xfrm flipH="1" flipV="1">
              <a:off x="14056943" y="7289908"/>
              <a:ext cx="146644" cy="119533"/>
            </a:xfrm>
            <a:prstGeom prst="straightConnector1">
              <a:avLst/>
            </a:prstGeom>
            <a:ln w="19050">
              <a:solidFill>
                <a:srgbClr val="DF7162"/>
              </a:solidFill>
              <a:prstDash val="sysDot"/>
              <a:headEnd type="triangle" w="sm" len="med"/>
              <a:tailEnd type="none"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EA4AAE1-08E1-E241-7188-80948EE7F334}"/>
                </a:ext>
              </a:extLst>
            </p:cNvPr>
            <p:cNvSpPr/>
            <p:nvPr/>
          </p:nvSpPr>
          <p:spPr>
            <a:xfrm>
              <a:off x="13752868" y="7402367"/>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256F8C96-8673-357B-A91E-3D807A065499}"/>
                </a:ext>
              </a:extLst>
            </p:cNvPr>
            <p:cNvCxnSpPr>
              <a:cxnSpLocks/>
              <a:stCxn id="27" idx="1"/>
              <a:endCxn id="21" idx="4"/>
            </p:cNvCxnSpPr>
            <p:nvPr/>
          </p:nvCxnSpPr>
          <p:spPr>
            <a:xfrm flipH="1" flipV="1">
              <a:off x="13845448" y="7587526"/>
              <a:ext cx="119695" cy="135109"/>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788B4A7A-8133-E3E8-9912-9CF9DC6B6260}"/>
                </a:ext>
              </a:extLst>
            </p:cNvPr>
            <p:cNvSpPr/>
            <p:nvPr/>
          </p:nvSpPr>
          <p:spPr>
            <a:xfrm>
              <a:off x="14111007" y="7409441"/>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EA32C13-C03A-71E1-B6E8-3F8F2F3279A0}"/>
                </a:ext>
              </a:extLst>
            </p:cNvPr>
            <p:cNvSpPr/>
            <p:nvPr/>
          </p:nvSpPr>
          <p:spPr>
            <a:xfrm>
              <a:off x="14465424" y="7402366"/>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B8B69C8-C3FC-0BED-BE1E-566C1BADB713}"/>
                </a:ext>
              </a:extLst>
            </p:cNvPr>
            <p:cNvSpPr/>
            <p:nvPr/>
          </p:nvSpPr>
          <p:spPr>
            <a:xfrm>
              <a:off x="14819841" y="7409441"/>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4C77F97-2240-C2EE-F835-719184DA477C}"/>
                </a:ext>
              </a:extLst>
            </p:cNvPr>
            <p:cNvSpPr/>
            <p:nvPr/>
          </p:nvSpPr>
          <p:spPr>
            <a:xfrm>
              <a:off x="14650583" y="7688777"/>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4FF31A6-E20C-E6B6-A262-AB7EF3697826}"/>
                </a:ext>
              </a:extLst>
            </p:cNvPr>
            <p:cNvSpPr/>
            <p:nvPr/>
          </p:nvSpPr>
          <p:spPr>
            <a:xfrm>
              <a:off x="13938027" y="7695519"/>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AEFC2B-1567-3AF4-3078-3B10275FFB11}"/>
                </a:ext>
              </a:extLst>
            </p:cNvPr>
            <p:cNvSpPr/>
            <p:nvPr/>
          </p:nvSpPr>
          <p:spPr>
            <a:xfrm>
              <a:off x="14280265" y="7980822"/>
              <a:ext cx="185159" cy="185159"/>
            </a:xfrm>
            <a:prstGeom prst="ellipse">
              <a:avLst/>
            </a:prstGeom>
            <a:solidFill>
              <a:srgbClr val="4BC4BD"/>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E0B54AF0-5BBE-45F3-63EB-B00AA319E77E}"/>
                </a:ext>
              </a:extLst>
            </p:cNvPr>
            <p:cNvCxnSpPr>
              <a:cxnSpLocks/>
              <a:stCxn id="28" idx="7"/>
              <a:endCxn id="26" idx="3"/>
            </p:cNvCxnSpPr>
            <p:nvPr/>
          </p:nvCxnSpPr>
          <p:spPr>
            <a:xfrm flipV="1">
              <a:off x="14438308" y="7846820"/>
              <a:ext cx="239391" cy="16111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731A357-A383-0F36-6863-C46D5353F19C}"/>
                </a:ext>
              </a:extLst>
            </p:cNvPr>
            <p:cNvCxnSpPr>
              <a:cxnSpLocks/>
              <a:stCxn id="26" idx="7"/>
              <a:endCxn id="25" idx="4"/>
            </p:cNvCxnSpPr>
            <p:nvPr/>
          </p:nvCxnSpPr>
          <p:spPr>
            <a:xfrm flipV="1">
              <a:off x="14808626" y="7594600"/>
              <a:ext cx="103795" cy="121293"/>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E9CB4BA-3A66-8B8C-BCB0-2CE4835C2F7C}"/>
                </a:ext>
              </a:extLst>
            </p:cNvPr>
            <p:cNvCxnSpPr>
              <a:cxnSpLocks/>
              <a:stCxn id="26" idx="1"/>
              <a:endCxn id="24" idx="4"/>
            </p:cNvCxnSpPr>
            <p:nvPr/>
          </p:nvCxnSpPr>
          <p:spPr>
            <a:xfrm flipH="1" flipV="1">
              <a:off x="14558004" y="7587525"/>
              <a:ext cx="119695" cy="12836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F6A9D479-6ECF-7FB7-897B-FC5CF9244692}"/>
                </a:ext>
              </a:extLst>
            </p:cNvPr>
            <p:cNvSpPr/>
            <p:nvPr/>
          </p:nvSpPr>
          <p:spPr>
            <a:xfrm>
              <a:off x="13532266" y="7104749"/>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D55C1E8-608D-F42C-ECD2-56599D348163}"/>
                </a:ext>
              </a:extLst>
            </p:cNvPr>
            <p:cNvSpPr/>
            <p:nvPr/>
          </p:nvSpPr>
          <p:spPr>
            <a:xfrm>
              <a:off x="13751168"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98A2269-4E14-497C-376C-AD2D8391ABF9}"/>
                </a:ext>
              </a:extLst>
            </p:cNvPr>
            <p:cNvSpPr/>
            <p:nvPr/>
          </p:nvSpPr>
          <p:spPr>
            <a:xfrm>
              <a:off x="13964363" y="7104749"/>
              <a:ext cx="185159" cy="185159"/>
            </a:xfrm>
            <a:prstGeom prst="ellipse">
              <a:avLst/>
            </a:prstGeom>
            <a:solidFill>
              <a:srgbClr val="B2E684"/>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78FC6A-FA6A-E7B1-0DC0-80A616510B29}"/>
                </a:ext>
              </a:extLst>
            </p:cNvPr>
            <p:cNvSpPr/>
            <p:nvPr/>
          </p:nvSpPr>
          <p:spPr>
            <a:xfrm>
              <a:off x="14182255"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0324EAF-6A67-22DC-DF2B-7804E036A4F0}"/>
                </a:ext>
              </a:extLst>
            </p:cNvPr>
            <p:cNvSpPr/>
            <p:nvPr/>
          </p:nvSpPr>
          <p:spPr>
            <a:xfrm>
              <a:off x="14401157" y="7107271"/>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6302F16-E2FD-8898-BFD6-C3F5A08B6570}"/>
                </a:ext>
              </a:extLst>
            </p:cNvPr>
            <p:cNvSpPr/>
            <p:nvPr/>
          </p:nvSpPr>
          <p:spPr>
            <a:xfrm>
              <a:off x="14621317"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B3CA76E-9524-1A46-522B-32977E3C1562}"/>
                </a:ext>
              </a:extLst>
            </p:cNvPr>
            <p:cNvSpPr/>
            <p:nvPr/>
          </p:nvSpPr>
          <p:spPr>
            <a:xfrm>
              <a:off x="14837951"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05E689F-B7C7-D6CB-850A-918EE172CDA1}"/>
                </a:ext>
              </a:extLst>
            </p:cNvPr>
            <p:cNvSpPr/>
            <p:nvPr/>
          </p:nvSpPr>
          <p:spPr>
            <a:xfrm>
              <a:off x="15054585"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FE7B799A-B1DE-2AF3-B091-A003A91ADA4E}"/>
                </a:ext>
              </a:extLst>
            </p:cNvPr>
            <p:cNvCxnSpPr>
              <a:cxnSpLocks/>
              <a:stCxn id="21" idx="0"/>
              <a:endCxn id="32" idx="4"/>
            </p:cNvCxnSpPr>
            <p:nvPr/>
          </p:nvCxnSpPr>
          <p:spPr>
            <a:xfrm flipH="1" flipV="1">
              <a:off x="13624846" y="7289908"/>
              <a:ext cx="220602" cy="112459"/>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A0D82F0-D27A-B0C2-1323-F318F8804AB6}"/>
                </a:ext>
              </a:extLst>
            </p:cNvPr>
            <p:cNvCxnSpPr>
              <a:cxnSpLocks/>
              <a:stCxn id="21" idx="0"/>
              <a:endCxn id="33" idx="4"/>
            </p:cNvCxnSpPr>
            <p:nvPr/>
          </p:nvCxnSpPr>
          <p:spPr>
            <a:xfrm flipH="1" flipV="1">
              <a:off x="13843748" y="7296983"/>
              <a:ext cx="1700" cy="105384"/>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94C59AB-4D66-042D-0599-31BFA0F669F1}"/>
                </a:ext>
              </a:extLst>
            </p:cNvPr>
            <p:cNvCxnSpPr>
              <a:cxnSpLocks/>
              <a:endCxn id="35" idx="4"/>
            </p:cNvCxnSpPr>
            <p:nvPr/>
          </p:nvCxnSpPr>
          <p:spPr>
            <a:xfrm flipV="1">
              <a:off x="14203587" y="7296983"/>
              <a:ext cx="71248" cy="105383"/>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0D7C96D-7B63-F370-AA0F-ACB350069DD7}"/>
                </a:ext>
              </a:extLst>
            </p:cNvPr>
            <p:cNvCxnSpPr>
              <a:cxnSpLocks/>
              <a:stCxn id="24" idx="0"/>
              <a:endCxn id="36" idx="4"/>
            </p:cNvCxnSpPr>
            <p:nvPr/>
          </p:nvCxnSpPr>
          <p:spPr>
            <a:xfrm flipH="1" flipV="1">
              <a:off x="14493737" y="7292430"/>
              <a:ext cx="64267" cy="109936"/>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6BFB5FA-357F-E57C-E28D-7E1E997BF496}"/>
                </a:ext>
              </a:extLst>
            </p:cNvPr>
            <p:cNvCxnSpPr>
              <a:cxnSpLocks/>
              <a:stCxn id="24" idx="0"/>
              <a:endCxn id="37" idx="4"/>
            </p:cNvCxnSpPr>
            <p:nvPr/>
          </p:nvCxnSpPr>
          <p:spPr>
            <a:xfrm flipV="1">
              <a:off x="14558004" y="7296983"/>
              <a:ext cx="155893" cy="105383"/>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E4224E6-BA3E-035C-4273-E370CE91CE94}"/>
                </a:ext>
              </a:extLst>
            </p:cNvPr>
            <p:cNvCxnSpPr>
              <a:cxnSpLocks/>
              <a:stCxn id="25" idx="0"/>
              <a:endCxn id="38" idx="4"/>
            </p:cNvCxnSpPr>
            <p:nvPr/>
          </p:nvCxnSpPr>
          <p:spPr>
            <a:xfrm flipV="1">
              <a:off x="14912421" y="7296983"/>
              <a:ext cx="18110" cy="11245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78F0FBE-6694-D30D-0F60-86A7CBDE6E70}"/>
                </a:ext>
              </a:extLst>
            </p:cNvPr>
            <p:cNvCxnSpPr>
              <a:cxnSpLocks/>
              <a:stCxn id="25" idx="0"/>
              <a:endCxn id="39" idx="4"/>
            </p:cNvCxnSpPr>
            <p:nvPr/>
          </p:nvCxnSpPr>
          <p:spPr>
            <a:xfrm flipV="1">
              <a:off x="14912421" y="7296983"/>
              <a:ext cx="234744" cy="11245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D99B280C-0C9D-EA11-4F3A-26BCEECF1583}"/>
              </a:ext>
            </a:extLst>
          </p:cNvPr>
          <p:cNvGrpSpPr/>
          <p:nvPr/>
        </p:nvGrpSpPr>
        <p:grpSpPr>
          <a:xfrm>
            <a:off x="5157478" y="3139049"/>
            <a:ext cx="1877043" cy="984364"/>
            <a:chOff x="7727731" y="5091205"/>
            <a:chExt cx="1460292" cy="765810"/>
          </a:xfrm>
        </p:grpSpPr>
        <p:sp>
          <p:nvSpPr>
            <p:cNvPr id="48" name="Oval 47">
              <a:extLst>
                <a:ext uri="{FF2B5EF4-FFF2-40B4-BE49-F238E27FC236}">
                  <a16:creationId xmlns:a16="http://schemas.microsoft.com/office/drawing/2014/main" id="{5A09D06B-2166-ADE3-31F1-C99A87644B87}"/>
                </a:ext>
              </a:extLst>
            </p:cNvPr>
            <p:cNvSpPr/>
            <p:nvPr/>
          </p:nvSpPr>
          <p:spPr>
            <a:xfrm>
              <a:off x="8350071" y="5525806"/>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9" name="Oval 48">
              <a:extLst>
                <a:ext uri="{FF2B5EF4-FFF2-40B4-BE49-F238E27FC236}">
                  <a16:creationId xmlns:a16="http://schemas.microsoft.com/office/drawing/2014/main" id="{997AA960-B670-8B72-1A57-DECFA688AE2B}"/>
                </a:ext>
              </a:extLst>
            </p:cNvPr>
            <p:cNvSpPr/>
            <p:nvPr/>
          </p:nvSpPr>
          <p:spPr>
            <a:xfrm>
              <a:off x="8029238"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0" name="Oval 49">
              <a:extLst>
                <a:ext uri="{FF2B5EF4-FFF2-40B4-BE49-F238E27FC236}">
                  <a16:creationId xmlns:a16="http://schemas.microsoft.com/office/drawing/2014/main" id="{48EA3B16-F5E4-AFD8-3D1C-62B13B16969A}"/>
                </a:ext>
              </a:extLst>
            </p:cNvPr>
            <p:cNvSpPr/>
            <p:nvPr/>
          </p:nvSpPr>
          <p:spPr>
            <a:xfrm>
              <a:off x="8030505"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1" name="Oval 50">
              <a:extLst>
                <a:ext uri="{FF2B5EF4-FFF2-40B4-BE49-F238E27FC236}">
                  <a16:creationId xmlns:a16="http://schemas.microsoft.com/office/drawing/2014/main" id="{20E20FFF-DA96-2A55-3DB7-EB64BE26B7C2}"/>
                </a:ext>
              </a:extLst>
            </p:cNvPr>
            <p:cNvSpPr/>
            <p:nvPr/>
          </p:nvSpPr>
          <p:spPr>
            <a:xfrm>
              <a:off x="8354573" y="5234079"/>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52" name="Oval 51">
              <a:extLst>
                <a:ext uri="{FF2B5EF4-FFF2-40B4-BE49-F238E27FC236}">
                  <a16:creationId xmlns:a16="http://schemas.microsoft.com/office/drawing/2014/main" id="{71E59B10-7960-F23B-5AC7-B8324D591057}"/>
                </a:ext>
              </a:extLst>
            </p:cNvPr>
            <p:cNvSpPr/>
            <p:nvPr/>
          </p:nvSpPr>
          <p:spPr>
            <a:xfrm>
              <a:off x="8712006"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3" name="Oval 52">
              <a:extLst>
                <a:ext uri="{FF2B5EF4-FFF2-40B4-BE49-F238E27FC236}">
                  <a16:creationId xmlns:a16="http://schemas.microsoft.com/office/drawing/2014/main" id="{96BBCFA7-A10B-EBAB-F793-0594C84BBDC0}"/>
                </a:ext>
              </a:extLst>
            </p:cNvPr>
            <p:cNvSpPr/>
            <p:nvPr/>
          </p:nvSpPr>
          <p:spPr>
            <a:xfrm>
              <a:off x="8712006"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54" name="Straight Arrow Connector 53">
              <a:extLst>
                <a:ext uri="{FF2B5EF4-FFF2-40B4-BE49-F238E27FC236}">
                  <a16:creationId xmlns:a16="http://schemas.microsoft.com/office/drawing/2014/main" id="{A94D7723-97C8-5744-9E44-6550944FE8A2}"/>
                </a:ext>
              </a:extLst>
            </p:cNvPr>
            <p:cNvCxnSpPr>
              <a:cxnSpLocks/>
              <a:stCxn id="49" idx="5"/>
              <a:endCxn id="51" idx="2"/>
            </p:cNvCxnSpPr>
            <p:nvPr/>
          </p:nvCxnSpPr>
          <p:spPr>
            <a:xfrm>
              <a:off x="8187281" y="5249248"/>
              <a:ext cx="167292"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8D0856B-CDEF-49DF-94B2-E8D629FCBF8B}"/>
                </a:ext>
              </a:extLst>
            </p:cNvPr>
            <p:cNvCxnSpPr>
              <a:cxnSpLocks/>
              <a:stCxn id="50" idx="7"/>
              <a:endCxn id="48" idx="2"/>
            </p:cNvCxnSpPr>
            <p:nvPr/>
          </p:nvCxnSpPr>
          <p:spPr>
            <a:xfrm flipV="1">
              <a:off x="8188548" y="5618386"/>
              <a:ext cx="161523" cy="80586"/>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FAE6CF8-8AA8-714B-EEA4-2DF47F53CC69}"/>
                </a:ext>
              </a:extLst>
            </p:cNvPr>
            <p:cNvCxnSpPr>
              <a:cxnSpLocks/>
              <a:stCxn id="51" idx="6"/>
              <a:endCxn id="52" idx="3"/>
            </p:cNvCxnSpPr>
            <p:nvPr/>
          </p:nvCxnSpPr>
          <p:spPr>
            <a:xfrm flipV="1">
              <a:off x="8539732" y="5249248"/>
              <a:ext cx="199390"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5C41148-F4AD-0202-5FF9-11F9F3B9A6E4}"/>
                </a:ext>
              </a:extLst>
            </p:cNvPr>
            <p:cNvCxnSpPr>
              <a:cxnSpLocks/>
              <a:stCxn id="53" idx="2"/>
              <a:endCxn id="48" idx="6"/>
            </p:cNvCxnSpPr>
            <p:nvPr/>
          </p:nvCxnSpPr>
          <p:spPr>
            <a:xfrm flipH="1" flipV="1">
              <a:off x="8535230" y="5618386"/>
              <a:ext cx="176776" cy="14605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01400D7-EB16-5F37-EF7F-5B5CDD70416B}"/>
                </a:ext>
              </a:extLst>
            </p:cNvPr>
            <p:cNvCxnSpPr>
              <a:cxnSpLocks/>
              <a:stCxn id="48" idx="0"/>
              <a:endCxn id="51" idx="4"/>
            </p:cNvCxnSpPr>
            <p:nvPr/>
          </p:nvCxnSpPr>
          <p:spPr>
            <a:xfrm flipV="1">
              <a:off x="8442651" y="5419238"/>
              <a:ext cx="4502" cy="106568"/>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B3448E65-B8C7-6796-A261-2C625DF80EEF}"/>
                </a:ext>
              </a:extLst>
            </p:cNvPr>
            <p:cNvSpPr/>
            <p:nvPr/>
          </p:nvSpPr>
          <p:spPr>
            <a:xfrm>
              <a:off x="7727731" y="5383615"/>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60" name="Oval 59">
              <a:extLst>
                <a:ext uri="{FF2B5EF4-FFF2-40B4-BE49-F238E27FC236}">
                  <a16:creationId xmlns:a16="http://schemas.microsoft.com/office/drawing/2014/main" id="{056F2AE2-A7EA-EFC9-F11B-B5A1CABA4B71}"/>
                </a:ext>
              </a:extLst>
            </p:cNvPr>
            <p:cNvSpPr/>
            <p:nvPr/>
          </p:nvSpPr>
          <p:spPr>
            <a:xfrm>
              <a:off x="9002864" y="5399762"/>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61" name="Straight Arrow Connector 60">
              <a:extLst>
                <a:ext uri="{FF2B5EF4-FFF2-40B4-BE49-F238E27FC236}">
                  <a16:creationId xmlns:a16="http://schemas.microsoft.com/office/drawing/2014/main" id="{A6B22EF2-2541-7D92-6581-A17BCA4CDA67}"/>
                </a:ext>
              </a:extLst>
            </p:cNvPr>
            <p:cNvCxnSpPr>
              <a:cxnSpLocks/>
              <a:stCxn id="49" idx="3"/>
              <a:endCxn id="59" idx="7"/>
            </p:cNvCxnSpPr>
            <p:nvPr/>
          </p:nvCxnSpPr>
          <p:spPr>
            <a:xfrm flipH="1">
              <a:off x="7885774" y="5249248"/>
              <a:ext cx="170580" cy="161483"/>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7CF8CFD-F873-70FB-E8D0-7991C9635A78}"/>
                </a:ext>
              </a:extLst>
            </p:cNvPr>
            <p:cNvCxnSpPr>
              <a:cxnSpLocks/>
              <a:stCxn id="50" idx="1"/>
              <a:endCxn id="59" idx="5"/>
            </p:cNvCxnSpPr>
            <p:nvPr/>
          </p:nvCxnSpPr>
          <p:spPr>
            <a:xfrm flipH="1" flipV="1">
              <a:off x="7885774" y="5541658"/>
              <a:ext cx="171847" cy="157314"/>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915FD7E-587E-0230-6DF7-414C645B04D9}"/>
                </a:ext>
              </a:extLst>
            </p:cNvPr>
            <p:cNvCxnSpPr>
              <a:cxnSpLocks/>
              <a:stCxn id="60" idx="1"/>
              <a:endCxn id="52" idx="5"/>
            </p:cNvCxnSpPr>
            <p:nvPr/>
          </p:nvCxnSpPr>
          <p:spPr>
            <a:xfrm flipH="1" flipV="1">
              <a:off x="8870049" y="5249248"/>
              <a:ext cx="159931" cy="17763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F295F92-92C0-6AC0-469B-23DAB80A3F2F}"/>
                </a:ext>
              </a:extLst>
            </p:cNvPr>
            <p:cNvCxnSpPr>
              <a:cxnSpLocks/>
              <a:stCxn id="60" idx="3"/>
              <a:endCxn id="53" idx="7"/>
            </p:cNvCxnSpPr>
            <p:nvPr/>
          </p:nvCxnSpPr>
          <p:spPr>
            <a:xfrm flipH="1">
              <a:off x="8870049" y="5557805"/>
              <a:ext cx="159931" cy="141167"/>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BA46C380-4A22-0A3B-E815-9E6C0593FC91}"/>
              </a:ext>
            </a:extLst>
          </p:cNvPr>
          <p:cNvGrpSpPr/>
          <p:nvPr/>
        </p:nvGrpSpPr>
        <p:grpSpPr>
          <a:xfrm>
            <a:off x="5157478" y="5090425"/>
            <a:ext cx="1914927" cy="1004231"/>
            <a:chOff x="7727731" y="5091205"/>
            <a:chExt cx="1460292" cy="765810"/>
          </a:xfrm>
          <a:solidFill>
            <a:schemeClr val="bg2">
              <a:lumMod val="90000"/>
            </a:schemeClr>
          </a:solidFill>
        </p:grpSpPr>
        <p:sp>
          <p:nvSpPr>
            <p:cNvPr id="66" name="Oval 65">
              <a:extLst>
                <a:ext uri="{FF2B5EF4-FFF2-40B4-BE49-F238E27FC236}">
                  <a16:creationId xmlns:a16="http://schemas.microsoft.com/office/drawing/2014/main" id="{63BC8374-0FBF-5055-F55E-EFABAEECF7FC}"/>
                </a:ext>
              </a:extLst>
            </p:cNvPr>
            <p:cNvSpPr/>
            <p:nvPr/>
          </p:nvSpPr>
          <p:spPr>
            <a:xfrm>
              <a:off x="8350071" y="552580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7" name="Oval 66">
              <a:extLst>
                <a:ext uri="{FF2B5EF4-FFF2-40B4-BE49-F238E27FC236}">
                  <a16:creationId xmlns:a16="http://schemas.microsoft.com/office/drawing/2014/main" id="{6FD3B232-7EBA-5872-AD2F-80F810226E46}"/>
                </a:ext>
              </a:extLst>
            </p:cNvPr>
            <p:cNvSpPr/>
            <p:nvPr/>
          </p:nvSpPr>
          <p:spPr>
            <a:xfrm>
              <a:off x="8029238"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8" name="Oval 67">
              <a:extLst>
                <a:ext uri="{FF2B5EF4-FFF2-40B4-BE49-F238E27FC236}">
                  <a16:creationId xmlns:a16="http://schemas.microsoft.com/office/drawing/2014/main" id="{DACEB691-6915-4FA8-50E4-73877A32585E}"/>
                </a:ext>
              </a:extLst>
            </p:cNvPr>
            <p:cNvSpPr/>
            <p:nvPr/>
          </p:nvSpPr>
          <p:spPr>
            <a:xfrm>
              <a:off x="8030505"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9" name="Oval 68">
              <a:extLst>
                <a:ext uri="{FF2B5EF4-FFF2-40B4-BE49-F238E27FC236}">
                  <a16:creationId xmlns:a16="http://schemas.microsoft.com/office/drawing/2014/main" id="{7E9A8251-EF66-27FC-CD6B-BFE2634E6D22}"/>
                </a:ext>
              </a:extLst>
            </p:cNvPr>
            <p:cNvSpPr/>
            <p:nvPr/>
          </p:nvSpPr>
          <p:spPr>
            <a:xfrm>
              <a:off x="8354573" y="5234079"/>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70" name="Oval 69">
              <a:extLst>
                <a:ext uri="{FF2B5EF4-FFF2-40B4-BE49-F238E27FC236}">
                  <a16:creationId xmlns:a16="http://schemas.microsoft.com/office/drawing/2014/main" id="{E453F647-0A30-0835-7A85-AE13BC8D039A}"/>
                </a:ext>
              </a:extLst>
            </p:cNvPr>
            <p:cNvSpPr/>
            <p:nvPr/>
          </p:nvSpPr>
          <p:spPr>
            <a:xfrm>
              <a:off x="8712006"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1" name="Oval 70">
              <a:extLst>
                <a:ext uri="{FF2B5EF4-FFF2-40B4-BE49-F238E27FC236}">
                  <a16:creationId xmlns:a16="http://schemas.microsoft.com/office/drawing/2014/main" id="{B111B5FF-A964-31A6-CE1C-FDE8592D83F7}"/>
                </a:ext>
              </a:extLst>
            </p:cNvPr>
            <p:cNvSpPr/>
            <p:nvPr/>
          </p:nvSpPr>
          <p:spPr>
            <a:xfrm>
              <a:off x="8712006"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72" name="Straight Arrow Connector 71">
              <a:extLst>
                <a:ext uri="{FF2B5EF4-FFF2-40B4-BE49-F238E27FC236}">
                  <a16:creationId xmlns:a16="http://schemas.microsoft.com/office/drawing/2014/main" id="{E2DF1793-6B5A-3E83-4AA1-1AD3D635FD9B}"/>
                </a:ext>
              </a:extLst>
            </p:cNvPr>
            <p:cNvCxnSpPr>
              <a:cxnSpLocks/>
              <a:stCxn id="67" idx="5"/>
              <a:endCxn id="69" idx="2"/>
            </p:cNvCxnSpPr>
            <p:nvPr/>
          </p:nvCxnSpPr>
          <p:spPr>
            <a:xfrm>
              <a:off x="8187281" y="5249248"/>
              <a:ext cx="167292"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BAE539F-22F2-BAB6-BBA6-DAE29156886C}"/>
                </a:ext>
              </a:extLst>
            </p:cNvPr>
            <p:cNvCxnSpPr>
              <a:cxnSpLocks/>
              <a:stCxn id="68" idx="7"/>
              <a:endCxn id="66" idx="2"/>
            </p:cNvCxnSpPr>
            <p:nvPr/>
          </p:nvCxnSpPr>
          <p:spPr>
            <a:xfrm flipV="1">
              <a:off x="8188548" y="5618386"/>
              <a:ext cx="161523" cy="80586"/>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B84414A-A06A-1F2D-1C5D-E16E4F59E1A2}"/>
                </a:ext>
              </a:extLst>
            </p:cNvPr>
            <p:cNvCxnSpPr>
              <a:cxnSpLocks/>
              <a:stCxn id="69" idx="6"/>
              <a:endCxn id="70" idx="3"/>
            </p:cNvCxnSpPr>
            <p:nvPr/>
          </p:nvCxnSpPr>
          <p:spPr>
            <a:xfrm flipV="1">
              <a:off x="8539732" y="5249248"/>
              <a:ext cx="199390"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7738086-F457-305F-0AFB-FB9B5BB9FA8E}"/>
                </a:ext>
              </a:extLst>
            </p:cNvPr>
            <p:cNvCxnSpPr>
              <a:cxnSpLocks/>
              <a:stCxn id="71" idx="2"/>
              <a:endCxn id="66" idx="6"/>
            </p:cNvCxnSpPr>
            <p:nvPr/>
          </p:nvCxnSpPr>
          <p:spPr>
            <a:xfrm flipH="1" flipV="1">
              <a:off x="8535230" y="5618386"/>
              <a:ext cx="176776" cy="14605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281B822-4EA7-18BA-B3D1-B391E34789C4}"/>
                </a:ext>
              </a:extLst>
            </p:cNvPr>
            <p:cNvCxnSpPr>
              <a:cxnSpLocks/>
              <a:stCxn id="66" idx="0"/>
              <a:endCxn id="69" idx="4"/>
            </p:cNvCxnSpPr>
            <p:nvPr/>
          </p:nvCxnSpPr>
          <p:spPr>
            <a:xfrm flipV="1">
              <a:off x="8442651" y="5419238"/>
              <a:ext cx="4502" cy="106568"/>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91C5575A-2D78-2449-0BD3-8BE7714EC874}"/>
                </a:ext>
              </a:extLst>
            </p:cNvPr>
            <p:cNvSpPr/>
            <p:nvPr/>
          </p:nvSpPr>
          <p:spPr>
            <a:xfrm>
              <a:off x="7727731" y="538361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78" name="Oval 77">
              <a:extLst>
                <a:ext uri="{FF2B5EF4-FFF2-40B4-BE49-F238E27FC236}">
                  <a16:creationId xmlns:a16="http://schemas.microsoft.com/office/drawing/2014/main" id="{94466A4B-406C-6A06-ED35-6313084F5042}"/>
                </a:ext>
              </a:extLst>
            </p:cNvPr>
            <p:cNvSpPr/>
            <p:nvPr/>
          </p:nvSpPr>
          <p:spPr>
            <a:xfrm>
              <a:off x="9002864" y="5399762"/>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79" name="Straight Arrow Connector 78">
              <a:extLst>
                <a:ext uri="{FF2B5EF4-FFF2-40B4-BE49-F238E27FC236}">
                  <a16:creationId xmlns:a16="http://schemas.microsoft.com/office/drawing/2014/main" id="{5DB179C0-B1F6-864E-7A88-7ECD1355FB82}"/>
                </a:ext>
              </a:extLst>
            </p:cNvPr>
            <p:cNvCxnSpPr>
              <a:cxnSpLocks/>
              <a:stCxn id="67" idx="3"/>
              <a:endCxn id="77" idx="7"/>
            </p:cNvCxnSpPr>
            <p:nvPr/>
          </p:nvCxnSpPr>
          <p:spPr>
            <a:xfrm flipH="1">
              <a:off x="7885774" y="5249248"/>
              <a:ext cx="170580" cy="161483"/>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2CC0ADA-A2C6-4078-0F60-DD78BD461F71}"/>
                </a:ext>
              </a:extLst>
            </p:cNvPr>
            <p:cNvCxnSpPr>
              <a:cxnSpLocks/>
              <a:stCxn id="68" idx="1"/>
              <a:endCxn id="77" idx="5"/>
            </p:cNvCxnSpPr>
            <p:nvPr/>
          </p:nvCxnSpPr>
          <p:spPr>
            <a:xfrm flipH="1" flipV="1">
              <a:off x="7885774" y="5541658"/>
              <a:ext cx="171847" cy="157314"/>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6C8C8FB2-95AF-C020-00ED-30E0D7ED334E}"/>
                </a:ext>
              </a:extLst>
            </p:cNvPr>
            <p:cNvCxnSpPr>
              <a:cxnSpLocks/>
              <a:stCxn id="78" idx="1"/>
              <a:endCxn id="70" idx="5"/>
            </p:cNvCxnSpPr>
            <p:nvPr/>
          </p:nvCxnSpPr>
          <p:spPr>
            <a:xfrm flipH="1" flipV="1">
              <a:off x="8870049" y="5249248"/>
              <a:ext cx="159931" cy="17763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905EC603-0C27-8CA8-8E1C-FE20F1A13C7B}"/>
                </a:ext>
              </a:extLst>
            </p:cNvPr>
            <p:cNvCxnSpPr>
              <a:cxnSpLocks/>
              <a:stCxn id="78" idx="3"/>
              <a:endCxn id="71" idx="7"/>
            </p:cNvCxnSpPr>
            <p:nvPr/>
          </p:nvCxnSpPr>
          <p:spPr>
            <a:xfrm flipH="1">
              <a:off x="8870049" y="5557805"/>
              <a:ext cx="159931" cy="141167"/>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3" name="Rectangle: Rounded Corners 82">
            <a:extLst>
              <a:ext uri="{FF2B5EF4-FFF2-40B4-BE49-F238E27FC236}">
                <a16:creationId xmlns:a16="http://schemas.microsoft.com/office/drawing/2014/main" id="{1F37E4BB-8E8A-8D86-024C-07DA8A7AADCD}"/>
              </a:ext>
            </a:extLst>
          </p:cNvPr>
          <p:cNvSpPr/>
          <p:nvPr/>
        </p:nvSpPr>
        <p:spPr>
          <a:xfrm>
            <a:off x="8427619" y="1429639"/>
            <a:ext cx="2740808" cy="51266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Over-squashing</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9B31C07-B523-BC25-A334-5EC09BE9D5F0}"/>
                  </a:ext>
                </a:extLst>
              </p:cNvPr>
              <p:cNvSpPr txBox="1"/>
              <p:nvPr/>
            </p:nvSpPr>
            <p:spPr>
              <a:xfrm>
                <a:off x="3750370" y="1406838"/>
                <a:ext cx="948421" cy="584775"/>
              </a:xfrm>
              <a:prstGeom prst="rect">
                <a:avLst/>
              </a:prstGeom>
              <a:noFill/>
            </p:spPr>
            <p:txBody>
              <a:bodyPr wrap="square" rtlCol="0">
                <a:spAutoFit/>
              </a:bodyPr>
              <a:lstStyle/>
              <a:p>
                <a:r>
                  <a:rPr lang="en-US" sz="3200" dirty="0"/>
                  <a:t>↑ </a:t>
                </a:r>
                <a14:m>
                  <m:oMath xmlns:m="http://schemas.openxmlformats.org/officeDocument/2006/math">
                    <m:r>
                      <a:rPr lang="en-US" sz="3200" i="1" dirty="0">
                        <a:latin typeface="Cambria Math" panose="02040503050406030204" pitchFamily="18" charset="0"/>
                      </a:rPr>
                      <m:t>𝑘</m:t>
                    </m:r>
                  </m:oMath>
                </a14:m>
                <a:endParaRPr lang="en-US" sz="3200" dirty="0">
                  <a:latin typeface="Cambria Math" panose="02040503050406030204" pitchFamily="18" charset="0"/>
                  <a:ea typeface="Cambria Math" panose="02040503050406030204" pitchFamily="18" charset="0"/>
                </a:endParaRPr>
              </a:p>
            </p:txBody>
          </p:sp>
        </mc:Choice>
        <mc:Fallback xmlns="">
          <p:sp>
            <p:nvSpPr>
              <p:cNvPr id="84" name="TextBox 83">
                <a:extLst>
                  <a:ext uri="{FF2B5EF4-FFF2-40B4-BE49-F238E27FC236}">
                    <a16:creationId xmlns:a16="http://schemas.microsoft.com/office/drawing/2014/main" id="{B9B31C07-B523-BC25-A334-5EC09BE9D5F0}"/>
                  </a:ext>
                </a:extLst>
              </p:cNvPr>
              <p:cNvSpPr txBox="1">
                <a:spLocks noRot="1" noChangeAspect="1" noMove="1" noResize="1" noEditPoints="1" noAdjustHandles="1" noChangeArrowheads="1" noChangeShapeType="1" noTextEdit="1"/>
              </p:cNvSpPr>
              <p:nvPr/>
            </p:nvSpPr>
            <p:spPr>
              <a:xfrm>
                <a:off x="3750370" y="1406838"/>
                <a:ext cx="948421" cy="584775"/>
              </a:xfrm>
              <a:prstGeom prst="rect">
                <a:avLst/>
              </a:prstGeom>
              <a:blipFill>
                <a:blip r:embed="rId3"/>
                <a:stretch>
                  <a:fillRect l="-16026"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612EB26D-4204-BB9B-64AC-A119765EE8D5}"/>
                  </a:ext>
                </a:extLst>
              </p:cNvPr>
              <p:cNvSpPr txBox="1"/>
              <p:nvPr/>
            </p:nvSpPr>
            <p:spPr>
              <a:xfrm>
                <a:off x="4836673" y="2173923"/>
                <a:ext cx="2422160" cy="58477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𝑘</m:t>
                      </m:r>
                      <m:r>
                        <a:rPr lang="es-ES" sz="3200" b="0" i="1" dirty="0" smtClean="0">
                          <a:latin typeface="Cambria Math" panose="02040503050406030204" pitchFamily="18" charset="0"/>
                        </a:rPr>
                        <m:t>&gt;</m:t>
                      </m:r>
                      <m:r>
                        <a:rPr lang="en-US" sz="3200" i="1" dirty="0">
                          <a:latin typeface="Cambria Math" panose="02040503050406030204" pitchFamily="18" charset="0"/>
                        </a:rPr>
                        <m:t>𝑟</m:t>
                      </m:r>
                      <m:r>
                        <a:rPr lang="es-ES" sz="3200" b="0" i="1" dirty="0" smtClean="0">
                          <a:latin typeface="Cambria Math" panose="02040503050406030204" pitchFamily="18" charset="0"/>
                        </a:rPr>
                        <m:t>≈</m:t>
                      </m:r>
                      <m:r>
                        <a:rPr lang="es-ES" sz="3200" b="0" i="1" dirty="0" smtClean="0">
                          <a:latin typeface="Cambria Math" panose="02040503050406030204" pitchFamily="18" charset="0"/>
                        </a:rPr>
                        <m:t>𝑑</m:t>
                      </m:r>
                    </m:oMath>
                  </m:oMathPara>
                </a14:m>
                <a:endParaRPr lang="en-US" sz="3200" dirty="0"/>
              </a:p>
            </p:txBody>
          </p:sp>
        </mc:Choice>
        <mc:Fallback xmlns="">
          <p:sp>
            <p:nvSpPr>
              <p:cNvPr id="85" name="TextBox 84">
                <a:extLst>
                  <a:ext uri="{FF2B5EF4-FFF2-40B4-BE49-F238E27FC236}">
                    <a16:creationId xmlns:a16="http://schemas.microsoft.com/office/drawing/2014/main" id="{612EB26D-4204-BB9B-64AC-A119765EE8D5}"/>
                  </a:ext>
                </a:extLst>
              </p:cNvPr>
              <p:cNvSpPr txBox="1">
                <a:spLocks noRot="1" noChangeAspect="1" noMove="1" noResize="1" noEditPoints="1" noAdjustHandles="1" noChangeArrowheads="1" noChangeShapeType="1" noTextEdit="1"/>
              </p:cNvSpPr>
              <p:nvPr/>
            </p:nvSpPr>
            <p:spPr>
              <a:xfrm>
                <a:off x="4836673" y="2173923"/>
                <a:ext cx="2422160"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3FC4384C-CB37-2ACF-FCE1-698E34DA340A}"/>
                  </a:ext>
                </a:extLst>
              </p:cNvPr>
              <p:cNvSpPr txBox="1"/>
              <p:nvPr/>
            </p:nvSpPr>
            <p:spPr>
              <a:xfrm>
                <a:off x="1711754" y="2170131"/>
                <a:ext cx="1239731" cy="58477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𝑘</m:t>
                      </m:r>
                      <m:r>
                        <a:rPr lang="es-ES" sz="3200" b="0" i="1" dirty="0" smtClean="0">
                          <a:latin typeface="Cambria Math" panose="02040503050406030204" pitchFamily="18" charset="0"/>
                        </a:rPr>
                        <m:t>&lt;</m:t>
                      </m:r>
                      <m:r>
                        <a:rPr lang="en-US" sz="3200" i="1" dirty="0">
                          <a:latin typeface="Cambria Math" panose="02040503050406030204" pitchFamily="18" charset="0"/>
                        </a:rPr>
                        <m:t>𝑟</m:t>
                      </m:r>
                    </m:oMath>
                  </m:oMathPara>
                </a14:m>
                <a:endParaRPr lang="en-US" sz="3200" dirty="0"/>
              </a:p>
            </p:txBody>
          </p:sp>
        </mc:Choice>
        <mc:Fallback xmlns="">
          <p:sp>
            <p:nvSpPr>
              <p:cNvPr id="86" name="TextBox 85">
                <a:extLst>
                  <a:ext uri="{FF2B5EF4-FFF2-40B4-BE49-F238E27FC236}">
                    <a16:creationId xmlns:a16="http://schemas.microsoft.com/office/drawing/2014/main" id="{3FC4384C-CB37-2ACF-FCE1-698E34DA340A}"/>
                  </a:ext>
                </a:extLst>
              </p:cNvPr>
              <p:cNvSpPr txBox="1">
                <a:spLocks noRot="1" noChangeAspect="1" noMove="1" noResize="1" noEditPoints="1" noAdjustHandles="1" noChangeArrowheads="1" noChangeShapeType="1" noTextEdit="1"/>
              </p:cNvSpPr>
              <p:nvPr/>
            </p:nvSpPr>
            <p:spPr>
              <a:xfrm>
                <a:off x="1711754" y="2170131"/>
                <a:ext cx="1239731"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E9E59AD8-4CA1-7505-00A9-37F24AE15ABD}"/>
                  </a:ext>
                </a:extLst>
              </p:cNvPr>
              <p:cNvSpPr txBox="1"/>
              <p:nvPr/>
            </p:nvSpPr>
            <p:spPr>
              <a:xfrm>
                <a:off x="8215889" y="2177844"/>
                <a:ext cx="3190722" cy="677108"/>
              </a:xfrm>
              <a:prstGeom prst="rect">
                <a:avLst/>
              </a:prstGeom>
              <a:noFill/>
            </p:spPr>
            <p:txBody>
              <a:bodyPr wrap="square">
                <a:spAutoFit/>
              </a:bodyPr>
              <a:lstStyle/>
              <a:p>
                <a:pPr algn="ctr"/>
                <a:r>
                  <a:rPr lang="en-US" dirty="0"/>
                  <a:t>Node’s receptive field increases exponentially with </a:t>
                </a:r>
                <a14:m>
                  <m:oMath xmlns:m="http://schemas.openxmlformats.org/officeDocument/2006/math">
                    <m:r>
                      <a:rPr lang="en-US" sz="2000" i="1" dirty="0">
                        <a:latin typeface="Cambria Math" panose="02040503050406030204" pitchFamily="18" charset="0"/>
                      </a:rPr>
                      <m:t>𝑘</m:t>
                    </m:r>
                  </m:oMath>
                </a14:m>
                <a:endParaRPr lang="en-US" dirty="0"/>
              </a:p>
            </p:txBody>
          </p:sp>
        </mc:Choice>
        <mc:Fallback xmlns="">
          <p:sp>
            <p:nvSpPr>
              <p:cNvPr id="87" name="TextBox 86">
                <a:extLst>
                  <a:ext uri="{FF2B5EF4-FFF2-40B4-BE49-F238E27FC236}">
                    <a16:creationId xmlns:a16="http://schemas.microsoft.com/office/drawing/2014/main" id="{E9E59AD8-4CA1-7505-00A9-37F24AE15ABD}"/>
                  </a:ext>
                </a:extLst>
              </p:cNvPr>
              <p:cNvSpPr txBox="1">
                <a:spLocks noRot="1" noChangeAspect="1" noMove="1" noResize="1" noEditPoints="1" noAdjustHandles="1" noChangeArrowheads="1" noChangeShapeType="1" noTextEdit="1"/>
              </p:cNvSpPr>
              <p:nvPr/>
            </p:nvSpPr>
            <p:spPr>
              <a:xfrm>
                <a:off x="8215889" y="2177844"/>
                <a:ext cx="3190722" cy="677108"/>
              </a:xfrm>
              <a:prstGeom prst="rect">
                <a:avLst/>
              </a:prstGeom>
              <a:blipFill>
                <a:blip r:embed="rId6"/>
                <a:stretch>
                  <a:fillRect l="-1338" t="-3604" b="-13514"/>
                </a:stretch>
              </a:blipFill>
            </p:spPr>
            <p:txBody>
              <a:bodyPr/>
              <a:lstStyle/>
              <a:p>
                <a:r>
                  <a:rPr lang="en-US">
                    <a:noFill/>
                  </a:rPr>
                  <a:t> </a:t>
                </a:r>
              </a:p>
            </p:txBody>
          </p:sp>
        </mc:Fallback>
      </mc:AlternateContent>
      <p:sp>
        <p:nvSpPr>
          <p:cNvPr id="88" name="TextBox 87">
            <a:extLst>
              <a:ext uri="{FF2B5EF4-FFF2-40B4-BE49-F238E27FC236}">
                <a16:creationId xmlns:a16="http://schemas.microsoft.com/office/drawing/2014/main" id="{AADE8628-5FDD-C75F-9F5F-C9966B39DE9D}"/>
              </a:ext>
            </a:extLst>
          </p:cNvPr>
          <p:cNvSpPr txBox="1"/>
          <p:nvPr/>
        </p:nvSpPr>
        <p:spPr>
          <a:xfrm>
            <a:off x="9331315" y="334765"/>
            <a:ext cx="1801592" cy="738664"/>
          </a:xfrm>
          <a:prstGeom prst="rect">
            <a:avLst/>
          </a:prstGeom>
          <a:solidFill>
            <a:schemeClr val="accent4">
              <a:lumMod val="20000"/>
              <a:lumOff val="80000"/>
            </a:schemeClr>
          </a:solidFill>
        </p:spPr>
        <p:txBody>
          <a:bodyPr wrap="square" rtlCol="0">
            <a:spAutoFit/>
          </a:bodyPr>
          <a:lstStyle/>
          <a:p>
            <a:r>
              <a:rPr lang="en-US" sz="1400" dirty="0">
                <a:latin typeface="Cambria Math" panose="02040503050406030204" pitchFamily="18" charset="0"/>
                <a:ea typeface="Cambria Math" panose="02040503050406030204" pitchFamily="18" charset="0"/>
              </a:rPr>
              <a:t>r = problem </a:t>
            </a:r>
            <a:r>
              <a:rPr lang="en-US" sz="1400" dirty="0"/>
              <a:t>radius</a:t>
            </a:r>
          </a:p>
          <a:p>
            <a:r>
              <a:rPr lang="en-US" sz="1400" dirty="0">
                <a:latin typeface="Cambria Math" panose="02040503050406030204" pitchFamily="18" charset="0"/>
                <a:ea typeface="Cambria Math" panose="02040503050406030204" pitchFamily="18" charset="0"/>
              </a:rPr>
              <a:t>k = </a:t>
            </a:r>
            <a:r>
              <a:rPr lang="en-US" sz="1400" dirty="0"/>
              <a:t>n layers</a:t>
            </a:r>
          </a:p>
          <a:p>
            <a:r>
              <a:rPr lang="en-US" sz="1400" dirty="0">
                <a:latin typeface="Cambria Math" panose="02040503050406030204" pitchFamily="18" charset="0"/>
                <a:ea typeface="Cambria Math" panose="02040503050406030204" pitchFamily="18" charset="0"/>
              </a:rPr>
              <a:t>d = </a:t>
            </a:r>
            <a:r>
              <a:rPr lang="en-US" sz="1400" dirty="0"/>
              <a:t>graph diameter </a:t>
            </a:r>
          </a:p>
        </p:txBody>
      </p:sp>
      <p:cxnSp>
        <p:nvCxnSpPr>
          <p:cNvPr id="92" name="Straight Arrow Connector 91">
            <a:extLst>
              <a:ext uri="{FF2B5EF4-FFF2-40B4-BE49-F238E27FC236}">
                <a16:creationId xmlns:a16="http://schemas.microsoft.com/office/drawing/2014/main" id="{DA9290EA-B2C3-F89D-4F39-17ECDCBC42AA}"/>
              </a:ext>
            </a:extLst>
          </p:cNvPr>
          <p:cNvCxnSpPr/>
          <p:nvPr/>
        </p:nvCxnSpPr>
        <p:spPr>
          <a:xfrm>
            <a:off x="6096747" y="4144940"/>
            <a:ext cx="0" cy="94548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94" name="Slide Number Placeholder 93">
            <a:extLst>
              <a:ext uri="{FF2B5EF4-FFF2-40B4-BE49-F238E27FC236}">
                <a16:creationId xmlns:a16="http://schemas.microsoft.com/office/drawing/2014/main" id="{AEDB539E-6E4A-E20B-8334-845F7906F80E}"/>
              </a:ext>
            </a:extLst>
          </p:cNvPr>
          <p:cNvSpPr>
            <a:spLocks noGrp="1"/>
          </p:cNvSpPr>
          <p:nvPr>
            <p:ph type="sldNum" sz="quarter" idx="12"/>
          </p:nvPr>
        </p:nvSpPr>
        <p:spPr/>
        <p:txBody>
          <a:bodyPr/>
          <a:lstStyle/>
          <a:p>
            <a:fld id="{33471E03-3868-4372-A232-81B06EBB10D4}" type="slidenum">
              <a:rPr lang="es-ES" smtClean="0"/>
              <a:t>125</a:t>
            </a:fld>
            <a:endParaRPr lang="es-ES"/>
          </a:p>
        </p:txBody>
      </p:sp>
    </p:spTree>
    <p:extLst>
      <p:ext uri="{BB962C8B-B14F-4D97-AF65-F5344CB8AC3E}">
        <p14:creationId xmlns:p14="http://schemas.microsoft.com/office/powerpoint/2010/main" val="35838982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19D44-656A-DCB8-1DB7-E98683BFEBA2}"/>
              </a:ext>
            </a:extLst>
          </p:cNvPr>
          <p:cNvSpPr>
            <a:spLocks noGrp="1"/>
          </p:cNvSpPr>
          <p:nvPr>
            <p:ph type="title"/>
          </p:nvPr>
        </p:nvSpPr>
        <p:spPr/>
        <p:txBody>
          <a:bodyPr/>
          <a:lstStyle/>
          <a:p>
            <a:r>
              <a:rPr lang="en-US" dirty="0"/>
              <a:t>Under-reaching</a:t>
            </a:r>
          </a:p>
        </p:txBody>
      </p:sp>
      <p:grpSp>
        <p:nvGrpSpPr>
          <p:cNvPr id="4" name="Group 3">
            <a:extLst>
              <a:ext uri="{FF2B5EF4-FFF2-40B4-BE49-F238E27FC236}">
                <a16:creationId xmlns:a16="http://schemas.microsoft.com/office/drawing/2014/main" id="{0C955974-ECE4-D173-3B93-F345CAE8D1D4}"/>
              </a:ext>
            </a:extLst>
          </p:cNvPr>
          <p:cNvGrpSpPr/>
          <p:nvPr/>
        </p:nvGrpSpPr>
        <p:grpSpPr>
          <a:xfrm>
            <a:off x="911225" y="2585342"/>
            <a:ext cx="3103920" cy="474530"/>
            <a:chOff x="2476500" y="1314450"/>
            <a:chExt cx="8348664" cy="1276350"/>
          </a:xfrm>
        </p:grpSpPr>
        <p:cxnSp>
          <p:nvCxnSpPr>
            <p:cNvPr id="8" name="Straight Arrow Connector 7">
              <a:extLst>
                <a:ext uri="{FF2B5EF4-FFF2-40B4-BE49-F238E27FC236}">
                  <a16:creationId xmlns:a16="http://schemas.microsoft.com/office/drawing/2014/main" id="{656A9DD4-BAB0-AC3B-BDC4-16080DBC0618}"/>
                </a:ext>
              </a:extLst>
            </p:cNvPr>
            <p:cNvCxnSpPr>
              <a:cxnSpLocks/>
              <a:stCxn id="14" idx="6"/>
              <a:endCxn id="9" idx="2"/>
            </p:cNvCxnSpPr>
            <p:nvPr/>
          </p:nvCxnSpPr>
          <p:spPr>
            <a:xfrm>
              <a:off x="8467726" y="1952625"/>
              <a:ext cx="1081088" cy="0"/>
            </a:xfrm>
            <a:prstGeom prst="straightConnector1">
              <a:avLst/>
            </a:prstGeom>
            <a:ln w="28575">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827041C-1878-22CC-E64D-9D07E7E3D715}"/>
                </a:ext>
              </a:extLst>
            </p:cNvPr>
            <p:cNvSpPr/>
            <p:nvPr/>
          </p:nvSpPr>
          <p:spPr>
            <a:xfrm>
              <a:off x="9548814" y="1314450"/>
              <a:ext cx="1276350" cy="1276350"/>
            </a:xfrm>
            <a:prstGeom prst="ellipse">
              <a:avLst/>
            </a:prstGeom>
            <a:solidFill>
              <a:srgbClr val="4BC4BD"/>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238E2A7-9B93-54D7-0D3A-67CF447B8DFA}"/>
                </a:ext>
              </a:extLst>
            </p:cNvPr>
            <p:cNvCxnSpPr>
              <a:cxnSpLocks/>
              <a:stCxn id="12" idx="6"/>
              <a:endCxn id="13" idx="2"/>
            </p:cNvCxnSpPr>
            <p:nvPr/>
          </p:nvCxnSpPr>
          <p:spPr>
            <a:xfrm>
              <a:off x="3752850" y="1952625"/>
              <a:ext cx="1081088" cy="0"/>
            </a:xfrm>
            <a:prstGeom prst="straightConnector1">
              <a:avLst/>
            </a:prstGeom>
            <a:ln w="28575">
              <a:solidFill>
                <a:srgbClr val="DF716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85EAF71-F5A4-0674-4DD9-C76FE4D05F43}"/>
                </a:ext>
              </a:extLst>
            </p:cNvPr>
            <p:cNvCxnSpPr>
              <a:cxnSpLocks/>
              <a:stCxn id="13" idx="6"/>
              <a:endCxn id="14" idx="2"/>
            </p:cNvCxnSpPr>
            <p:nvPr/>
          </p:nvCxnSpPr>
          <p:spPr>
            <a:xfrm>
              <a:off x="6110288" y="1952625"/>
              <a:ext cx="1081088" cy="0"/>
            </a:xfrm>
            <a:prstGeom prst="straightConnector1">
              <a:avLst/>
            </a:prstGeom>
            <a:ln w="28575">
              <a:solidFill>
                <a:srgbClr val="DF7162"/>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31D2E9C-3A08-EC91-70AB-1CC2FBCA726F}"/>
                </a:ext>
              </a:extLst>
            </p:cNvPr>
            <p:cNvSpPr/>
            <p:nvPr/>
          </p:nvSpPr>
          <p:spPr>
            <a:xfrm>
              <a:off x="2476500" y="1314450"/>
              <a:ext cx="1276350" cy="1276350"/>
            </a:xfrm>
            <a:prstGeom prst="ellipse">
              <a:avLst/>
            </a:prstGeom>
            <a:solidFill>
              <a:srgbClr val="B2E684"/>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9A17A4-325B-CA72-7EDB-DE40A03DE51C}"/>
                </a:ext>
              </a:extLst>
            </p:cNvPr>
            <p:cNvSpPr/>
            <p:nvPr/>
          </p:nvSpPr>
          <p:spPr>
            <a:xfrm>
              <a:off x="4833938" y="1314450"/>
              <a:ext cx="1276350" cy="1276350"/>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39632DD-5678-35E9-57D1-0EADEECB261F}"/>
                </a:ext>
              </a:extLst>
            </p:cNvPr>
            <p:cNvSpPr/>
            <p:nvPr/>
          </p:nvSpPr>
          <p:spPr>
            <a:xfrm>
              <a:off x="7191376" y="1314450"/>
              <a:ext cx="1276350" cy="1276350"/>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Freeform: Shape 14">
            <a:extLst>
              <a:ext uri="{FF2B5EF4-FFF2-40B4-BE49-F238E27FC236}">
                <a16:creationId xmlns:a16="http://schemas.microsoft.com/office/drawing/2014/main" id="{FF5CAF22-9607-4DAD-11E4-CA534591D4B1}"/>
              </a:ext>
            </a:extLst>
          </p:cNvPr>
          <p:cNvSpPr/>
          <p:nvPr/>
        </p:nvSpPr>
        <p:spPr>
          <a:xfrm rot="10860000">
            <a:off x="3234370" y="2209567"/>
            <a:ext cx="984952" cy="1226404"/>
          </a:xfrm>
          <a:custGeom>
            <a:avLst/>
            <a:gdLst>
              <a:gd name="connsiteX0" fmla="*/ 899763 w 984952"/>
              <a:gd name="connsiteY0" fmla="*/ 1211255 h 1226404"/>
              <a:gd name="connsiteX1" fmla="*/ 899759 w 984952"/>
              <a:gd name="connsiteY1" fmla="*/ 1211067 h 1226404"/>
              <a:gd name="connsiteX2" fmla="*/ 21137 w 984952"/>
              <a:gd name="connsiteY2" fmla="*/ 1226404 h 1226404"/>
              <a:gd name="connsiteX3" fmla="*/ 0 w 984952"/>
              <a:gd name="connsiteY3" fmla="*/ 15475 h 1226404"/>
              <a:gd name="connsiteX4" fmla="*/ 886552 w 984952"/>
              <a:gd name="connsiteY4" fmla="*/ 0 h 1226404"/>
              <a:gd name="connsiteX5" fmla="*/ 887210 w 984952"/>
              <a:gd name="connsiteY5" fmla="*/ 37694 h 1226404"/>
              <a:gd name="connsiteX6" fmla="*/ 916279 w 984952"/>
              <a:gd name="connsiteY6" fmla="*/ 163234 h 1226404"/>
              <a:gd name="connsiteX7" fmla="*/ 984753 w 984952"/>
              <a:gd name="connsiteY7" fmla="*/ 637570 h 1226404"/>
              <a:gd name="connsiteX8" fmla="*/ 932215 w 984952"/>
              <a:gd name="connsiteY8" fmla="*/ 1071569 h 1226404"/>
              <a:gd name="connsiteX9" fmla="*/ 907140 w 984952"/>
              <a:gd name="connsiteY9" fmla="*/ 1179498 h 1226404"/>
              <a:gd name="connsiteX10" fmla="*/ 907689 w 984952"/>
              <a:gd name="connsiteY10" fmla="*/ 1210929 h 1226404"/>
              <a:gd name="connsiteX11" fmla="*/ 899806 w 984952"/>
              <a:gd name="connsiteY11" fmla="*/ 1211066 h 122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952" h="1226404">
                <a:moveTo>
                  <a:pt x="899763" y="1211255"/>
                </a:moveTo>
                <a:lnTo>
                  <a:pt x="899759" y="1211067"/>
                </a:lnTo>
                <a:lnTo>
                  <a:pt x="21137" y="1226404"/>
                </a:lnTo>
                <a:lnTo>
                  <a:pt x="0" y="15475"/>
                </a:lnTo>
                <a:lnTo>
                  <a:pt x="886552" y="0"/>
                </a:lnTo>
                <a:lnTo>
                  <a:pt x="887210" y="37694"/>
                </a:lnTo>
                <a:lnTo>
                  <a:pt x="916279" y="163234"/>
                </a:lnTo>
                <a:cubicBezTo>
                  <a:pt x="952549" y="325828"/>
                  <a:pt x="982097" y="486181"/>
                  <a:pt x="984753" y="637570"/>
                </a:cubicBezTo>
                <a:cubicBezTo>
                  <a:pt x="987409" y="788959"/>
                  <a:pt x="963173" y="931384"/>
                  <a:pt x="932215" y="1071569"/>
                </a:cubicBezTo>
                <a:lnTo>
                  <a:pt x="907140" y="1179498"/>
                </a:lnTo>
                <a:lnTo>
                  <a:pt x="907689" y="1210929"/>
                </a:lnTo>
                <a:lnTo>
                  <a:pt x="899806" y="1211066"/>
                </a:lnTo>
                <a:close/>
              </a:path>
            </a:pathLst>
          </a:custGeom>
          <a:solidFill>
            <a:srgbClr val="E7E6E6">
              <a:alpha val="60000"/>
            </a:srgbClr>
          </a:solidFill>
          <a:ln w="28575">
            <a:gradFill flip="none" rotWithShape="1">
              <a:gsLst>
                <a:gs pos="70000">
                  <a:schemeClr val="accent1">
                    <a:lumMod val="5000"/>
                    <a:lumOff val="95000"/>
                    <a:alpha val="0"/>
                  </a:schemeClr>
                </a:gs>
                <a:gs pos="92000">
                  <a:schemeClr val="accent1">
                    <a:lumMod val="30000"/>
                    <a:lumOff val="70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488917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atures">
            <a:extLst>
              <a:ext uri="{FF2B5EF4-FFF2-40B4-BE49-F238E27FC236}">
                <a16:creationId xmlns:a16="http://schemas.microsoft.com/office/drawing/2014/main" id="{26CE15B9-43E6-BECD-8A08-8095638E9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647" y="821754"/>
            <a:ext cx="5428129" cy="48543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7A0EC4-3896-9523-E447-6A63DB126589}"/>
              </a:ext>
            </a:extLst>
          </p:cNvPr>
          <p:cNvSpPr>
            <a:spLocks noGrp="1"/>
          </p:cNvSpPr>
          <p:nvPr>
            <p:ph type="title"/>
          </p:nvPr>
        </p:nvSpPr>
        <p:spPr>
          <a:xfrm>
            <a:off x="853440" y="365125"/>
            <a:ext cx="10515600" cy="913259"/>
          </a:xfrm>
        </p:spPr>
        <p:txBody>
          <a:bodyPr/>
          <a:lstStyle/>
          <a:p>
            <a:r>
              <a:rPr lang="en-US" dirty="0"/>
              <a:t>Under-reaching</a:t>
            </a:r>
            <a:endParaRPr lang="es-E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85A35AC-6674-980B-4AB9-2334A7FAF256}"/>
                  </a:ext>
                </a:extLst>
              </p:cNvPr>
              <p:cNvSpPr>
                <a:spLocks noGrp="1"/>
              </p:cNvSpPr>
              <p:nvPr>
                <p:ph idx="1"/>
              </p:nvPr>
            </p:nvSpPr>
            <p:spPr>
              <a:xfrm>
                <a:off x="838198" y="1717467"/>
                <a:ext cx="6024533" cy="4394645"/>
              </a:xfrm>
            </p:spPr>
            <p:txBody>
              <a:bodyPr>
                <a:normAutofit/>
              </a:bodyPr>
              <a:lstStyle/>
              <a:p>
                <a:r>
                  <a:rPr lang="en-US" sz="1800" dirty="0"/>
                  <a:t>Inability of nodes to be aware of nodes that are farther away than the number of layers </a:t>
                </a:r>
                <a14:m>
                  <m:oMath xmlns:m="http://schemas.openxmlformats.org/officeDocument/2006/math">
                    <m:r>
                      <a:rPr lang="en-US" sz="1800" i="1" dirty="0" smtClean="0">
                        <a:latin typeface="Cambria Math" panose="02040503050406030204" pitchFamily="18" charset="0"/>
                      </a:rPr>
                      <m:t>𝑘</m:t>
                    </m:r>
                  </m:oMath>
                </a14:m>
                <a:r>
                  <a:rPr lang="es-ES" sz="1800" dirty="0"/>
                  <a:t> </a:t>
                </a:r>
                <a:r>
                  <a:rPr lang="es-ES" sz="1800" dirty="0">
                    <a:solidFill>
                      <a:schemeClr val="accent2">
                        <a:lumMod val="50000"/>
                      </a:schemeClr>
                    </a:solidFill>
                    <a:latin typeface="Times New Roman" panose="02020603050405020304" pitchFamily="18" charset="0"/>
                    <a:cs typeface="Times New Roman" panose="02020603050405020304" pitchFamily="18" charset="0"/>
                  </a:rPr>
                  <a:t>[Barceló 2022]</a:t>
                </a:r>
                <a:br>
                  <a:rPr lang="es-ES" sz="1800" dirty="0">
                    <a:solidFill>
                      <a:schemeClr val="accent2">
                        <a:lumMod val="50000"/>
                      </a:schemeClr>
                    </a:solidFill>
                    <a:latin typeface="Times New Roman" panose="02020603050405020304" pitchFamily="18" charset="0"/>
                    <a:cs typeface="Times New Roman" panose="02020603050405020304" pitchFamily="18" charset="0"/>
                  </a:rPr>
                </a:br>
                <a:endParaRPr lang="es-ES" sz="1800" dirty="0">
                  <a:solidFill>
                    <a:schemeClr val="accent2">
                      <a:lumMod val="50000"/>
                    </a:schemeClr>
                  </a:solidFill>
                  <a:latin typeface="Times New Roman" panose="02020603050405020304" pitchFamily="18" charset="0"/>
                  <a:cs typeface="Times New Roman" panose="02020603050405020304" pitchFamily="18" charset="0"/>
                </a:endParaRPr>
              </a:p>
              <a:p>
                <a:r>
                  <a:rPr lang="en-US" sz="1800" b="1" dirty="0"/>
                  <a:t>Inability of information to propagate </a:t>
                </a:r>
                <a:br>
                  <a:rPr lang="en-US" sz="1800" b="1" dirty="0"/>
                </a:br>
                <a:r>
                  <a:rPr lang="en-US" sz="1800" b="1" dirty="0"/>
                  <a:t>further than </a:t>
                </a:r>
                <a14:m>
                  <m:oMath xmlns:m="http://schemas.openxmlformats.org/officeDocument/2006/math">
                    <m:r>
                      <a:rPr lang="en-US" sz="1800" b="1" i="1" dirty="0" smtClean="0">
                        <a:latin typeface="Cambria Math" panose="02040503050406030204" pitchFamily="18" charset="0"/>
                      </a:rPr>
                      <m:t>𝒌</m:t>
                    </m:r>
                  </m:oMath>
                </a14:m>
                <a:r>
                  <a:rPr lang="en-US" sz="1800" b="1" dirty="0"/>
                  <a:t> layers of the GNN </a:t>
                </a:r>
                <a:r>
                  <a:rPr lang="es-ES" sz="1800" dirty="0">
                    <a:solidFill>
                      <a:schemeClr val="accent2">
                        <a:lumMod val="50000"/>
                      </a:schemeClr>
                    </a:solidFill>
                    <a:latin typeface="Times New Roman" panose="02020603050405020304" pitchFamily="18" charset="0"/>
                    <a:cs typeface="Times New Roman" panose="02020603050405020304" pitchFamily="18" charset="0"/>
                  </a:rPr>
                  <a:t>[</a:t>
                </a:r>
                <a:r>
                  <a:rPr lang="es-ES" sz="1800" dirty="0" err="1">
                    <a:solidFill>
                      <a:schemeClr val="accent2">
                        <a:lumMod val="50000"/>
                      </a:schemeClr>
                    </a:solidFill>
                    <a:latin typeface="Times New Roman" panose="02020603050405020304" pitchFamily="18" charset="0"/>
                    <a:cs typeface="Times New Roman" panose="02020603050405020304" pitchFamily="18" charset="0"/>
                  </a:rPr>
                  <a:t>Alon</a:t>
                </a:r>
                <a:r>
                  <a:rPr lang="es-ES" sz="1800" dirty="0">
                    <a:solidFill>
                      <a:schemeClr val="accent2">
                        <a:lumMod val="50000"/>
                      </a:schemeClr>
                    </a:solidFill>
                    <a:latin typeface="Times New Roman" panose="02020603050405020304" pitchFamily="18" charset="0"/>
                    <a:cs typeface="Times New Roman" panose="02020603050405020304" pitchFamily="18" charset="0"/>
                  </a:rPr>
                  <a:t> 2022]</a:t>
                </a:r>
              </a:p>
              <a:p>
                <a:endParaRPr lang="es-ES" sz="1800" dirty="0">
                  <a:solidFill>
                    <a:schemeClr val="accent2">
                      <a:lumMod val="50000"/>
                    </a:schemeClr>
                  </a:solidFill>
                  <a:latin typeface="Times New Roman" panose="02020603050405020304" pitchFamily="18" charset="0"/>
                  <a:cs typeface="Times New Roman" panose="02020603050405020304" pitchFamily="18" charset="0"/>
                </a:endParaRPr>
              </a:p>
              <a:p>
                <a:r>
                  <a:rPr lang="en-US" sz="1800" b="1" dirty="0"/>
                  <a:t>Number of layers smaller than problem radius</a:t>
                </a:r>
              </a:p>
              <a:p>
                <a:pPr lvl="1"/>
                <a14:m>
                  <m:oMath xmlns:m="http://schemas.openxmlformats.org/officeDocument/2006/math">
                    <m:r>
                      <a:rPr lang="en-US" b="1" i="1" dirty="0" smtClean="0">
                        <a:latin typeface="Cambria Math" panose="02040503050406030204" pitchFamily="18" charset="0"/>
                      </a:rPr>
                      <m:t>𝒌</m:t>
                    </m:r>
                    <m:r>
                      <a:rPr lang="en-US" b="1" i="1" dirty="0" smtClean="0">
                        <a:latin typeface="Cambria Math" panose="02040503050406030204" pitchFamily="18" charset="0"/>
                      </a:rPr>
                      <m:t>&lt;</m:t>
                    </m:r>
                    <m:r>
                      <a:rPr lang="en-US" b="1" i="1" dirty="0" smtClean="0">
                        <a:latin typeface="Cambria Math" panose="02040503050406030204" pitchFamily="18" charset="0"/>
                      </a:rPr>
                      <m:t>𝒓</m:t>
                    </m:r>
                  </m:oMath>
                </a14:m>
                <a:endParaRPr lang="en-US" b="1" dirty="0"/>
              </a:p>
              <a:p>
                <a:r>
                  <a:rPr lang="en-US" sz="1800" i="1" dirty="0"/>
                  <a:t>r</a:t>
                </a:r>
                <a:r>
                  <a:rPr lang="en-US" sz="1800" dirty="0"/>
                  <a:t> typically grows with </a:t>
                </a:r>
                <a:r>
                  <a:rPr lang="en-US" sz="1800" i="1" dirty="0"/>
                  <a:t>n </a:t>
                </a:r>
                <a:r>
                  <a:rPr lang="en-US" sz="1800" dirty="0">
                    <a:sym typeface="Wingdings" panose="05000000000000000000" pitchFamily="2" charset="2"/>
                  </a:rPr>
                  <a:t> </a:t>
                </a:r>
                <a:r>
                  <a:rPr lang="en-US" sz="1800" i="1" dirty="0">
                    <a:sym typeface="Wingdings" panose="05000000000000000000" pitchFamily="2" charset="2"/>
                  </a:rPr>
                  <a:t>k</a:t>
                </a:r>
                <a:r>
                  <a:rPr lang="en-US" sz="1800" dirty="0">
                    <a:sym typeface="Wingdings" panose="05000000000000000000" pitchFamily="2" charset="2"/>
                  </a:rPr>
                  <a:t> dependent on the graph size</a:t>
                </a:r>
                <a:r>
                  <a:rPr lang="en-US" sz="1800" i="1" dirty="0">
                    <a:sym typeface="Wingdings" panose="05000000000000000000" pitchFamily="2" charset="2"/>
                  </a:rPr>
                  <a:t> </a:t>
                </a:r>
                <a:endParaRPr lang="en-US" sz="1800" i="1" dirty="0"/>
              </a:p>
            </p:txBody>
          </p:sp>
        </mc:Choice>
        <mc:Fallback xmlns="">
          <p:sp>
            <p:nvSpPr>
              <p:cNvPr id="3" name="Content Placeholder 2">
                <a:extLst>
                  <a:ext uri="{FF2B5EF4-FFF2-40B4-BE49-F238E27FC236}">
                    <a16:creationId xmlns:a16="http://schemas.microsoft.com/office/drawing/2014/main" id="{385A35AC-6674-980B-4AB9-2334A7FAF256}"/>
                  </a:ext>
                </a:extLst>
              </p:cNvPr>
              <p:cNvSpPr>
                <a:spLocks noGrp="1" noRot="1" noChangeAspect="1" noMove="1" noResize="1" noEditPoints="1" noAdjustHandles="1" noChangeArrowheads="1" noChangeShapeType="1" noTextEdit="1"/>
              </p:cNvSpPr>
              <p:nvPr>
                <p:ph idx="1"/>
              </p:nvPr>
            </p:nvSpPr>
            <p:spPr>
              <a:xfrm>
                <a:off x="838198" y="1717467"/>
                <a:ext cx="6024533" cy="4394645"/>
              </a:xfrm>
              <a:blipFill>
                <a:blip r:embed="rId4"/>
                <a:stretch>
                  <a:fillRect l="-607" t="-1387"/>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9D33F9CF-28C8-BA8C-281B-5D2DF1F820B9}"/>
              </a:ext>
            </a:extLst>
          </p:cNvPr>
          <p:cNvGrpSpPr/>
          <p:nvPr/>
        </p:nvGrpSpPr>
        <p:grpSpPr>
          <a:xfrm>
            <a:off x="5230301" y="492405"/>
            <a:ext cx="1731397" cy="637395"/>
            <a:chOff x="947661" y="5459852"/>
            <a:chExt cx="2637814" cy="971083"/>
          </a:xfrm>
        </p:grpSpPr>
        <p:grpSp>
          <p:nvGrpSpPr>
            <p:cNvPr id="5" name="Group 4">
              <a:extLst>
                <a:ext uri="{FF2B5EF4-FFF2-40B4-BE49-F238E27FC236}">
                  <a16:creationId xmlns:a16="http://schemas.microsoft.com/office/drawing/2014/main" id="{540DA20E-2CE4-6167-E211-DA31AC43CB23}"/>
                </a:ext>
              </a:extLst>
            </p:cNvPr>
            <p:cNvGrpSpPr/>
            <p:nvPr/>
          </p:nvGrpSpPr>
          <p:grpSpPr>
            <a:xfrm>
              <a:off x="947661" y="5754948"/>
              <a:ext cx="2487037" cy="380220"/>
              <a:chOff x="2476500" y="1314450"/>
              <a:chExt cx="8348664" cy="1276350"/>
            </a:xfrm>
          </p:grpSpPr>
          <p:cxnSp>
            <p:nvCxnSpPr>
              <p:cNvPr id="9" name="Straight Arrow Connector 8">
                <a:extLst>
                  <a:ext uri="{FF2B5EF4-FFF2-40B4-BE49-F238E27FC236}">
                    <a16:creationId xmlns:a16="http://schemas.microsoft.com/office/drawing/2014/main" id="{F8C940BF-503F-503F-6B06-E625665E8D37}"/>
                  </a:ext>
                </a:extLst>
              </p:cNvPr>
              <p:cNvCxnSpPr>
                <a:cxnSpLocks/>
                <a:stCxn id="15" idx="6"/>
                <a:endCxn id="10" idx="2"/>
              </p:cNvCxnSpPr>
              <p:nvPr/>
            </p:nvCxnSpPr>
            <p:spPr>
              <a:xfrm>
                <a:off x="8467726" y="1952625"/>
                <a:ext cx="1081088" cy="0"/>
              </a:xfrm>
              <a:prstGeom prst="straightConnector1">
                <a:avLst/>
              </a:prstGeom>
              <a:ln w="28575">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11F0170-5741-4B2B-E2F7-EAF12F226FC1}"/>
                  </a:ext>
                </a:extLst>
              </p:cNvPr>
              <p:cNvSpPr/>
              <p:nvPr/>
            </p:nvSpPr>
            <p:spPr>
              <a:xfrm>
                <a:off x="9548814" y="1314450"/>
                <a:ext cx="1276350" cy="1276350"/>
              </a:xfrm>
              <a:prstGeom prst="ellipse">
                <a:avLst/>
              </a:prstGeom>
              <a:solidFill>
                <a:srgbClr val="4BC4BD"/>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D2D67D2-DF8F-8E35-402B-6E6BAD637018}"/>
                  </a:ext>
                </a:extLst>
              </p:cNvPr>
              <p:cNvCxnSpPr>
                <a:stCxn id="13" idx="6"/>
                <a:endCxn id="14" idx="2"/>
              </p:cNvCxnSpPr>
              <p:nvPr/>
            </p:nvCxnSpPr>
            <p:spPr>
              <a:xfrm>
                <a:off x="3752850" y="1952625"/>
                <a:ext cx="1081088" cy="0"/>
              </a:xfrm>
              <a:prstGeom prst="straightConnector1">
                <a:avLst/>
              </a:prstGeom>
              <a:ln w="28575">
                <a:solidFill>
                  <a:srgbClr val="DF716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EFBC62-C089-3D15-E9A9-55F5080594E0}"/>
                  </a:ext>
                </a:extLst>
              </p:cNvPr>
              <p:cNvCxnSpPr>
                <a:cxnSpLocks/>
                <a:stCxn id="14" idx="6"/>
                <a:endCxn id="15" idx="2"/>
              </p:cNvCxnSpPr>
              <p:nvPr/>
            </p:nvCxnSpPr>
            <p:spPr>
              <a:xfrm>
                <a:off x="6110288" y="1952625"/>
                <a:ext cx="1081088" cy="0"/>
              </a:xfrm>
              <a:prstGeom prst="straightConnector1">
                <a:avLst/>
              </a:prstGeom>
              <a:ln w="28575">
                <a:solidFill>
                  <a:srgbClr val="DF7162"/>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8F74068-429E-9FDE-1BA4-6928B60AA30D}"/>
                  </a:ext>
                </a:extLst>
              </p:cNvPr>
              <p:cNvSpPr/>
              <p:nvPr/>
            </p:nvSpPr>
            <p:spPr>
              <a:xfrm>
                <a:off x="2476500" y="1314450"/>
                <a:ext cx="1276350" cy="1276350"/>
              </a:xfrm>
              <a:prstGeom prst="ellipse">
                <a:avLst/>
              </a:prstGeom>
              <a:solidFill>
                <a:srgbClr val="B2E684"/>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F44B89-EFFB-023D-4F3E-1BAA35C2F375}"/>
                  </a:ext>
                </a:extLst>
              </p:cNvPr>
              <p:cNvSpPr/>
              <p:nvPr/>
            </p:nvSpPr>
            <p:spPr>
              <a:xfrm>
                <a:off x="4833938" y="1314450"/>
                <a:ext cx="1276350" cy="1276350"/>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5143CF-9A18-BEB0-6A66-00341C1D38E0}"/>
                  </a:ext>
                </a:extLst>
              </p:cNvPr>
              <p:cNvSpPr/>
              <p:nvPr/>
            </p:nvSpPr>
            <p:spPr>
              <a:xfrm>
                <a:off x="7191376" y="1314450"/>
                <a:ext cx="1276350" cy="1276350"/>
              </a:xfrm>
              <a:prstGeom prst="ellipse">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A28DA4DB-1152-1E46-6EA6-003ADF3EE187}"/>
                </a:ext>
              </a:extLst>
            </p:cNvPr>
            <p:cNvGrpSpPr/>
            <p:nvPr/>
          </p:nvGrpSpPr>
          <p:grpSpPr>
            <a:xfrm>
              <a:off x="2799743" y="5459852"/>
              <a:ext cx="785732" cy="971083"/>
              <a:chOff x="8693701" y="323850"/>
              <a:chExt cx="2637601" cy="3259801"/>
            </a:xfrm>
          </p:grpSpPr>
          <p:sp>
            <p:nvSpPr>
              <p:cNvPr id="7" name="Rectangle 6">
                <a:extLst>
                  <a:ext uri="{FF2B5EF4-FFF2-40B4-BE49-F238E27FC236}">
                    <a16:creationId xmlns:a16="http://schemas.microsoft.com/office/drawing/2014/main" id="{61026156-0471-2A29-7BB2-7E83E9B97166}"/>
                  </a:ext>
                </a:extLst>
              </p:cNvPr>
              <p:cNvSpPr/>
              <p:nvPr/>
            </p:nvSpPr>
            <p:spPr>
              <a:xfrm>
                <a:off x="8946366" y="326102"/>
                <a:ext cx="2384936" cy="3257549"/>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F46EFEDF-4F94-5958-F3DC-00FDB49F2153}"/>
                  </a:ext>
                </a:extLst>
              </p:cNvPr>
              <p:cNvSpPr/>
              <p:nvPr/>
            </p:nvSpPr>
            <p:spPr>
              <a:xfrm rot="10860000">
                <a:off x="8693701" y="323850"/>
                <a:ext cx="286285" cy="3257550"/>
              </a:xfrm>
              <a:custGeom>
                <a:avLst/>
                <a:gdLst>
                  <a:gd name="connsiteX0" fmla="*/ 0 w 286285"/>
                  <a:gd name="connsiteY0" fmla="*/ 0 h 3257550"/>
                  <a:gd name="connsiteX1" fmla="*/ 285750 w 286285"/>
                  <a:gd name="connsiteY1" fmla="*/ 1714500 h 3257550"/>
                  <a:gd name="connsiteX2" fmla="*/ 57150 w 286285"/>
                  <a:gd name="connsiteY2" fmla="*/ 3257550 h 3257550"/>
                </a:gdLst>
                <a:ahLst/>
                <a:cxnLst>
                  <a:cxn ang="0">
                    <a:pos x="connsiteX0" y="connsiteY0"/>
                  </a:cxn>
                  <a:cxn ang="0">
                    <a:pos x="connsiteX1" y="connsiteY1"/>
                  </a:cxn>
                  <a:cxn ang="0">
                    <a:pos x="connsiteX2" y="connsiteY2"/>
                  </a:cxn>
                </a:cxnLst>
                <a:rect l="l" t="t" r="r" b="b"/>
                <a:pathLst>
                  <a:path w="286285" h="3257550">
                    <a:moveTo>
                      <a:pt x="0" y="0"/>
                    </a:moveTo>
                    <a:cubicBezTo>
                      <a:pt x="138112" y="585787"/>
                      <a:pt x="276225" y="1171575"/>
                      <a:pt x="285750" y="1714500"/>
                    </a:cubicBezTo>
                    <a:cubicBezTo>
                      <a:pt x="295275" y="2257425"/>
                      <a:pt x="176212" y="2757487"/>
                      <a:pt x="57150" y="3257550"/>
                    </a:cubicBezTo>
                  </a:path>
                </a:pathLst>
              </a:custGeom>
              <a:solidFill>
                <a:srgbClr val="E7E6E6">
                  <a:alpha val="60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9" name="Straight Arrow Connector 18">
            <a:extLst>
              <a:ext uri="{FF2B5EF4-FFF2-40B4-BE49-F238E27FC236}">
                <a16:creationId xmlns:a16="http://schemas.microsoft.com/office/drawing/2014/main" id="{5720D65D-D37F-D341-3B30-1909F1643ED7}"/>
              </a:ext>
            </a:extLst>
          </p:cNvPr>
          <p:cNvCxnSpPr>
            <a:cxnSpLocks/>
            <a:stCxn id="16" idx="0"/>
            <a:endCxn id="17" idx="3"/>
          </p:cNvCxnSpPr>
          <p:nvPr/>
        </p:nvCxnSpPr>
        <p:spPr>
          <a:xfrm flipV="1">
            <a:off x="9282459" y="2154028"/>
            <a:ext cx="823773" cy="2394096"/>
          </a:xfrm>
          <a:prstGeom prst="straightConnector1">
            <a:avLst/>
          </a:prstGeom>
          <a:ln>
            <a:solidFill>
              <a:srgbClr val="FFFF00"/>
            </a:solidFill>
            <a:tailEnd type="triangle"/>
          </a:ln>
          <a:effectLst>
            <a:glow rad="228600">
              <a:schemeClr val="accent2">
                <a:satMod val="175000"/>
                <a:alpha val="40000"/>
              </a:schemeClr>
            </a:glow>
          </a:effectLst>
        </p:spPr>
        <p:style>
          <a:lnRef idx="3">
            <a:schemeClr val="accent2"/>
          </a:lnRef>
          <a:fillRef idx="0">
            <a:schemeClr val="accent2"/>
          </a:fillRef>
          <a:effectRef idx="2">
            <a:schemeClr val="accent2"/>
          </a:effectRef>
          <a:fontRef idx="minor">
            <a:schemeClr val="tx1"/>
          </a:fontRef>
        </p:style>
      </p:cxnSp>
      <p:sp>
        <p:nvSpPr>
          <p:cNvPr id="16" name="Oval 15">
            <a:extLst>
              <a:ext uri="{FF2B5EF4-FFF2-40B4-BE49-F238E27FC236}">
                <a16:creationId xmlns:a16="http://schemas.microsoft.com/office/drawing/2014/main" id="{BE0F3E4F-177D-CBC5-F883-65B22C361C17}"/>
              </a:ext>
            </a:extLst>
          </p:cNvPr>
          <p:cNvSpPr/>
          <p:nvPr/>
        </p:nvSpPr>
        <p:spPr>
          <a:xfrm>
            <a:off x="9197399" y="4548124"/>
            <a:ext cx="170119" cy="151892"/>
          </a:xfrm>
          <a:prstGeom prst="ellipse">
            <a:avLst/>
          </a:prstGeom>
          <a:noFill/>
          <a:ln w="38100">
            <a:solidFill>
              <a:srgbClr val="FFFF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F7648FC-C669-A6BD-D96E-C83866E234B7}"/>
              </a:ext>
            </a:extLst>
          </p:cNvPr>
          <p:cNvSpPr/>
          <p:nvPr/>
        </p:nvSpPr>
        <p:spPr>
          <a:xfrm>
            <a:off x="10081319" y="2024380"/>
            <a:ext cx="170119" cy="151892"/>
          </a:xfrm>
          <a:prstGeom prst="ellipse">
            <a:avLst/>
          </a:prstGeom>
          <a:noFill/>
          <a:ln w="38100">
            <a:solidFill>
              <a:srgbClr val="FFFF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9BCAFF2-F53F-DCF6-5942-D10444FC7AF6}"/>
                  </a:ext>
                </a:extLst>
              </p:cNvPr>
              <p:cNvSpPr txBox="1"/>
              <p:nvPr/>
            </p:nvSpPr>
            <p:spPr>
              <a:xfrm>
                <a:off x="838198" y="5210736"/>
                <a:ext cx="7259322" cy="646331"/>
              </a:xfrm>
              <a:prstGeom prst="rect">
                <a:avLst/>
              </a:prstGeom>
              <a:noFill/>
            </p:spPr>
            <p:txBody>
              <a:bodyPr wrap="square" rtlCol="0">
                <a:spAutoFit/>
              </a:bodyPr>
              <a:lstStyle/>
              <a:p>
                <a:r>
                  <a:rPr lang="en-US" sz="1800" b="1" u="sng" dirty="0"/>
                  <a:t>Solution</a:t>
                </a:r>
                <a:br>
                  <a:rPr lang="en-US" sz="1800" b="1" u="sng" dirty="0"/>
                </a:br>
                <a:r>
                  <a:rPr lang="en-US" sz="1800" dirty="0"/>
                  <a:t>Stack </a:t>
                </a:r>
                <a14:m>
                  <m:oMath xmlns:m="http://schemas.openxmlformats.org/officeDocument/2006/math">
                    <m:r>
                      <a:rPr lang="en-US" sz="1800" i="1" dirty="0" smtClean="0">
                        <a:latin typeface="Cambria Math" panose="02040503050406030204" pitchFamily="18" charset="0"/>
                      </a:rPr>
                      <m:t>𝑘</m:t>
                    </m:r>
                    <m:r>
                      <a:rPr lang="es-ES" sz="1800" b="0" i="1" dirty="0" smtClean="0">
                        <a:latin typeface="Cambria Math" panose="02040503050406030204" pitchFamily="18" charset="0"/>
                      </a:rPr>
                      <m:t>&gt;</m:t>
                    </m:r>
                    <m:r>
                      <a:rPr lang="en-US" sz="1800" i="1" dirty="0" smtClean="0">
                        <a:latin typeface="Cambria Math" panose="02040503050406030204" pitchFamily="18" charset="0"/>
                      </a:rPr>
                      <m:t>𝑟</m:t>
                    </m:r>
                  </m:oMath>
                </a14:m>
                <a:r>
                  <a:rPr lang="en-US" sz="1800" dirty="0"/>
                  <a:t> layers so information is exchanged among distant nodes</a:t>
                </a:r>
              </a:p>
            </p:txBody>
          </p:sp>
        </mc:Choice>
        <mc:Fallback xmlns="">
          <p:sp>
            <p:nvSpPr>
              <p:cNvPr id="22" name="TextBox 21">
                <a:extLst>
                  <a:ext uri="{FF2B5EF4-FFF2-40B4-BE49-F238E27FC236}">
                    <a16:creationId xmlns:a16="http://schemas.microsoft.com/office/drawing/2014/main" id="{09BCAFF2-F53F-DCF6-5942-D10444FC7AF6}"/>
                  </a:ext>
                </a:extLst>
              </p:cNvPr>
              <p:cNvSpPr txBox="1">
                <a:spLocks noRot="1" noChangeAspect="1" noMove="1" noResize="1" noEditPoints="1" noAdjustHandles="1" noChangeArrowheads="1" noChangeShapeType="1" noTextEdit="1"/>
              </p:cNvSpPr>
              <p:nvPr/>
            </p:nvSpPr>
            <p:spPr>
              <a:xfrm>
                <a:off x="838198" y="5210736"/>
                <a:ext cx="7259322" cy="646331"/>
              </a:xfrm>
              <a:prstGeom prst="rect">
                <a:avLst/>
              </a:prstGeom>
              <a:blipFill>
                <a:blip r:embed="rId5"/>
                <a:stretch>
                  <a:fillRect l="-672" t="-4717" b="-15094"/>
                </a:stretch>
              </a:blipFill>
            </p:spPr>
            <p:txBody>
              <a:bodyPr/>
              <a:lstStyle/>
              <a:p>
                <a:r>
                  <a:rPr lang="en-US">
                    <a:noFill/>
                  </a:rPr>
                  <a:t> </a:t>
                </a:r>
              </a:p>
            </p:txBody>
          </p:sp>
        </mc:Fallback>
      </mc:AlternateContent>
      <p:sp>
        <p:nvSpPr>
          <p:cNvPr id="18" name="Slide Number Placeholder 17">
            <a:extLst>
              <a:ext uri="{FF2B5EF4-FFF2-40B4-BE49-F238E27FC236}">
                <a16:creationId xmlns:a16="http://schemas.microsoft.com/office/drawing/2014/main" id="{F2E3FFB6-B384-D81C-8B6F-2843CB0024EC}"/>
              </a:ext>
            </a:extLst>
          </p:cNvPr>
          <p:cNvSpPr>
            <a:spLocks noGrp="1"/>
          </p:cNvSpPr>
          <p:nvPr>
            <p:ph type="sldNum" sz="quarter" idx="12"/>
          </p:nvPr>
        </p:nvSpPr>
        <p:spPr/>
        <p:txBody>
          <a:bodyPr/>
          <a:lstStyle/>
          <a:p>
            <a:fld id="{33471E03-3868-4372-A232-81B06EBB10D4}" type="slidenum">
              <a:rPr lang="es-ES" smtClean="0"/>
              <a:t>127</a:t>
            </a:fld>
            <a:endParaRPr lang="es-ES"/>
          </a:p>
        </p:txBody>
      </p:sp>
    </p:spTree>
    <p:extLst>
      <p:ext uri="{BB962C8B-B14F-4D97-AF65-F5344CB8AC3E}">
        <p14:creationId xmlns:p14="http://schemas.microsoft.com/office/powerpoint/2010/main" val="26027873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19D44-656A-DCB8-1DB7-E98683BFEBA2}"/>
              </a:ext>
            </a:extLst>
          </p:cNvPr>
          <p:cNvSpPr>
            <a:spLocks noGrp="1"/>
          </p:cNvSpPr>
          <p:nvPr>
            <p:ph type="title"/>
          </p:nvPr>
        </p:nvSpPr>
        <p:spPr>
          <a:xfrm>
            <a:off x="442976" y="3439735"/>
            <a:ext cx="8115300" cy="2556122"/>
          </a:xfrm>
        </p:spPr>
        <p:txBody>
          <a:bodyPr/>
          <a:lstStyle/>
          <a:p>
            <a:r>
              <a:rPr lang="en-US" dirty="0"/>
              <a:t>Over-smoothing</a:t>
            </a:r>
            <a:br>
              <a:rPr lang="en-US" dirty="0"/>
            </a:br>
            <a:r>
              <a:rPr lang="en-US" dirty="0"/>
              <a:t>          </a:t>
            </a:r>
            <a:r>
              <a:rPr lang="en-US" sz="3600" b="1" dirty="0"/>
              <a:t>OSM</a:t>
            </a:r>
          </a:p>
        </p:txBody>
      </p:sp>
      <p:grpSp>
        <p:nvGrpSpPr>
          <p:cNvPr id="3" name="Group 2">
            <a:extLst>
              <a:ext uri="{FF2B5EF4-FFF2-40B4-BE49-F238E27FC236}">
                <a16:creationId xmlns:a16="http://schemas.microsoft.com/office/drawing/2014/main" id="{FCB1CEE7-0590-5A52-2B91-028940A4FAD5}"/>
              </a:ext>
            </a:extLst>
          </p:cNvPr>
          <p:cNvGrpSpPr/>
          <p:nvPr/>
        </p:nvGrpSpPr>
        <p:grpSpPr>
          <a:xfrm>
            <a:off x="406400" y="2548814"/>
            <a:ext cx="1678390" cy="880186"/>
            <a:chOff x="7727731" y="5091205"/>
            <a:chExt cx="1460292" cy="765810"/>
          </a:xfrm>
        </p:grpSpPr>
        <p:sp>
          <p:nvSpPr>
            <p:cNvPr id="4" name="Oval 3">
              <a:extLst>
                <a:ext uri="{FF2B5EF4-FFF2-40B4-BE49-F238E27FC236}">
                  <a16:creationId xmlns:a16="http://schemas.microsoft.com/office/drawing/2014/main" id="{61E72D10-1063-5F02-54BF-4FE2B6F101A0}"/>
                </a:ext>
              </a:extLst>
            </p:cNvPr>
            <p:cNvSpPr/>
            <p:nvPr/>
          </p:nvSpPr>
          <p:spPr>
            <a:xfrm>
              <a:off x="8350071" y="5525806"/>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5" name="Oval 4">
              <a:extLst>
                <a:ext uri="{FF2B5EF4-FFF2-40B4-BE49-F238E27FC236}">
                  <a16:creationId xmlns:a16="http://schemas.microsoft.com/office/drawing/2014/main" id="{A312B06A-9754-3756-5FAC-0DB621F191A6}"/>
                </a:ext>
              </a:extLst>
            </p:cNvPr>
            <p:cNvSpPr/>
            <p:nvPr/>
          </p:nvSpPr>
          <p:spPr>
            <a:xfrm>
              <a:off x="8029238"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 name="Oval 5">
              <a:extLst>
                <a:ext uri="{FF2B5EF4-FFF2-40B4-BE49-F238E27FC236}">
                  <a16:creationId xmlns:a16="http://schemas.microsoft.com/office/drawing/2014/main" id="{E89BE3E5-2C92-C2F7-3576-AFF60CDB1768}"/>
                </a:ext>
              </a:extLst>
            </p:cNvPr>
            <p:cNvSpPr/>
            <p:nvPr/>
          </p:nvSpPr>
          <p:spPr>
            <a:xfrm>
              <a:off x="8030505"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 name="Oval 6">
              <a:extLst>
                <a:ext uri="{FF2B5EF4-FFF2-40B4-BE49-F238E27FC236}">
                  <a16:creationId xmlns:a16="http://schemas.microsoft.com/office/drawing/2014/main" id="{DC0B0CB0-291A-2DDD-7231-03B1C38E6CDE}"/>
                </a:ext>
              </a:extLst>
            </p:cNvPr>
            <p:cNvSpPr/>
            <p:nvPr/>
          </p:nvSpPr>
          <p:spPr>
            <a:xfrm>
              <a:off x="8354573" y="5234079"/>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8" name="Oval 7">
              <a:extLst>
                <a:ext uri="{FF2B5EF4-FFF2-40B4-BE49-F238E27FC236}">
                  <a16:creationId xmlns:a16="http://schemas.microsoft.com/office/drawing/2014/main" id="{95C9DB6D-6D89-4A60-D84B-581C5463B0FC}"/>
                </a:ext>
              </a:extLst>
            </p:cNvPr>
            <p:cNvSpPr/>
            <p:nvPr/>
          </p:nvSpPr>
          <p:spPr>
            <a:xfrm>
              <a:off x="8712006"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9" name="Oval 8">
              <a:extLst>
                <a:ext uri="{FF2B5EF4-FFF2-40B4-BE49-F238E27FC236}">
                  <a16:creationId xmlns:a16="http://schemas.microsoft.com/office/drawing/2014/main" id="{52431050-1F0A-1BDA-E62A-B378BF898F47}"/>
                </a:ext>
              </a:extLst>
            </p:cNvPr>
            <p:cNvSpPr/>
            <p:nvPr/>
          </p:nvSpPr>
          <p:spPr>
            <a:xfrm>
              <a:off x="8712006"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10" name="Straight Arrow Connector 9">
              <a:extLst>
                <a:ext uri="{FF2B5EF4-FFF2-40B4-BE49-F238E27FC236}">
                  <a16:creationId xmlns:a16="http://schemas.microsoft.com/office/drawing/2014/main" id="{31EA14E6-8FB6-D32E-39A5-061A4602E660}"/>
                </a:ext>
              </a:extLst>
            </p:cNvPr>
            <p:cNvCxnSpPr>
              <a:cxnSpLocks/>
              <a:stCxn id="5" idx="5"/>
              <a:endCxn id="7" idx="2"/>
            </p:cNvCxnSpPr>
            <p:nvPr/>
          </p:nvCxnSpPr>
          <p:spPr>
            <a:xfrm>
              <a:off x="8187281" y="5249248"/>
              <a:ext cx="167292"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85D2A9-473A-3EB3-6AA6-74F85CAD27EA}"/>
                </a:ext>
              </a:extLst>
            </p:cNvPr>
            <p:cNvCxnSpPr>
              <a:cxnSpLocks/>
              <a:stCxn id="6" idx="7"/>
              <a:endCxn id="4" idx="2"/>
            </p:cNvCxnSpPr>
            <p:nvPr/>
          </p:nvCxnSpPr>
          <p:spPr>
            <a:xfrm flipV="1">
              <a:off x="8188548" y="5618386"/>
              <a:ext cx="161523" cy="80586"/>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331C251-93A4-011E-D908-7EEF6DB9CF08}"/>
                </a:ext>
              </a:extLst>
            </p:cNvPr>
            <p:cNvCxnSpPr>
              <a:cxnSpLocks/>
              <a:stCxn id="7" idx="6"/>
              <a:endCxn id="8" idx="3"/>
            </p:cNvCxnSpPr>
            <p:nvPr/>
          </p:nvCxnSpPr>
          <p:spPr>
            <a:xfrm flipV="1">
              <a:off x="8539732" y="5249248"/>
              <a:ext cx="199390"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354806D-1472-25E5-60BD-D2C81A5B44AE}"/>
                </a:ext>
              </a:extLst>
            </p:cNvPr>
            <p:cNvCxnSpPr>
              <a:cxnSpLocks/>
              <a:stCxn id="9" idx="2"/>
              <a:endCxn id="4" idx="6"/>
            </p:cNvCxnSpPr>
            <p:nvPr/>
          </p:nvCxnSpPr>
          <p:spPr>
            <a:xfrm flipH="1" flipV="1">
              <a:off x="8535230" y="5618386"/>
              <a:ext cx="176776" cy="14605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606DD1F-9613-DC5D-E24A-2F46F30D744A}"/>
                </a:ext>
              </a:extLst>
            </p:cNvPr>
            <p:cNvCxnSpPr>
              <a:cxnSpLocks/>
              <a:stCxn id="4" idx="0"/>
              <a:endCxn id="7" idx="4"/>
            </p:cNvCxnSpPr>
            <p:nvPr/>
          </p:nvCxnSpPr>
          <p:spPr>
            <a:xfrm flipV="1">
              <a:off x="8442651" y="5419238"/>
              <a:ext cx="4502" cy="106568"/>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AE1DA36-AE60-9950-D15B-3EE7CBCC390F}"/>
                </a:ext>
              </a:extLst>
            </p:cNvPr>
            <p:cNvSpPr/>
            <p:nvPr/>
          </p:nvSpPr>
          <p:spPr>
            <a:xfrm>
              <a:off x="7727731" y="5383615"/>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16" name="Oval 15">
              <a:extLst>
                <a:ext uri="{FF2B5EF4-FFF2-40B4-BE49-F238E27FC236}">
                  <a16:creationId xmlns:a16="http://schemas.microsoft.com/office/drawing/2014/main" id="{70F80A57-5720-AF76-DF65-C9935704D453}"/>
                </a:ext>
              </a:extLst>
            </p:cNvPr>
            <p:cNvSpPr/>
            <p:nvPr/>
          </p:nvSpPr>
          <p:spPr>
            <a:xfrm>
              <a:off x="9002864" y="5399762"/>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17" name="Straight Arrow Connector 16">
              <a:extLst>
                <a:ext uri="{FF2B5EF4-FFF2-40B4-BE49-F238E27FC236}">
                  <a16:creationId xmlns:a16="http://schemas.microsoft.com/office/drawing/2014/main" id="{DDC0A0AF-5143-1198-3330-3D024F4F1D4D}"/>
                </a:ext>
              </a:extLst>
            </p:cNvPr>
            <p:cNvCxnSpPr>
              <a:cxnSpLocks/>
              <a:stCxn id="5" idx="3"/>
              <a:endCxn id="15" idx="7"/>
            </p:cNvCxnSpPr>
            <p:nvPr/>
          </p:nvCxnSpPr>
          <p:spPr>
            <a:xfrm flipH="1">
              <a:off x="7885774" y="5249248"/>
              <a:ext cx="170580" cy="161483"/>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4482631-E0B5-4A3D-E5B7-EEFEE7EDED48}"/>
                </a:ext>
              </a:extLst>
            </p:cNvPr>
            <p:cNvCxnSpPr>
              <a:cxnSpLocks/>
              <a:stCxn id="6" idx="1"/>
              <a:endCxn id="15" idx="5"/>
            </p:cNvCxnSpPr>
            <p:nvPr/>
          </p:nvCxnSpPr>
          <p:spPr>
            <a:xfrm flipH="1" flipV="1">
              <a:off x="7885774" y="5541658"/>
              <a:ext cx="171847" cy="157314"/>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8BDDC68-F189-362F-C8B5-4269EAB9FDC9}"/>
                </a:ext>
              </a:extLst>
            </p:cNvPr>
            <p:cNvCxnSpPr>
              <a:cxnSpLocks/>
              <a:stCxn id="16" idx="1"/>
              <a:endCxn id="8" idx="5"/>
            </p:cNvCxnSpPr>
            <p:nvPr/>
          </p:nvCxnSpPr>
          <p:spPr>
            <a:xfrm flipH="1" flipV="1">
              <a:off x="8870049" y="5249248"/>
              <a:ext cx="159931" cy="17763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8D3D8A7-C1C5-E355-96FF-4ADA53FD3684}"/>
                </a:ext>
              </a:extLst>
            </p:cNvPr>
            <p:cNvCxnSpPr>
              <a:cxnSpLocks/>
              <a:stCxn id="16" idx="3"/>
              <a:endCxn id="9" idx="7"/>
            </p:cNvCxnSpPr>
            <p:nvPr/>
          </p:nvCxnSpPr>
          <p:spPr>
            <a:xfrm flipH="1">
              <a:off x="8870049" y="5557805"/>
              <a:ext cx="159931" cy="141167"/>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9DC23A22-8F9D-3662-AA62-BCDF29301CD1}"/>
              </a:ext>
            </a:extLst>
          </p:cNvPr>
          <p:cNvGrpSpPr/>
          <p:nvPr/>
        </p:nvGrpSpPr>
        <p:grpSpPr>
          <a:xfrm>
            <a:off x="3179616" y="2537488"/>
            <a:ext cx="1712265" cy="897951"/>
            <a:chOff x="7727731" y="5091205"/>
            <a:chExt cx="1460292" cy="765810"/>
          </a:xfrm>
          <a:solidFill>
            <a:schemeClr val="bg2">
              <a:lumMod val="90000"/>
            </a:schemeClr>
          </a:solidFill>
        </p:grpSpPr>
        <p:sp>
          <p:nvSpPr>
            <p:cNvPr id="22" name="Oval 21">
              <a:extLst>
                <a:ext uri="{FF2B5EF4-FFF2-40B4-BE49-F238E27FC236}">
                  <a16:creationId xmlns:a16="http://schemas.microsoft.com/office/drawing/2014/main" id="{B542775F-4CF5-990C-D58B-95E95AB2F317}"/>
                </a:ext>
              </a:extLst>
            </p:cNvPr>
            <p:cNvSpPr/>
            <p:nvPr/>
          </p:nvSpPr>
          <p:spPr>
            <a:xfrm>
              <a:off x="8350071" y="552580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Oval 22">
              <a:extLst>
                <a:ext uri="{FF2B5EF4-FFF2-40B4-BE49-F238E27FC236}">
                  <a16:creationId xmlns:a16="http://schemas.microsoft.com/office/drawing/2014/main" id="{FD7B5491-685C-3DDA-B661-01714E9EE89A}"/>
                </a:ext>
              </a:extLst>
            </p:cNvPr>
            <p:cNvSpPr/>
            <p:nvPr/>
          </p:nvSpPr>
          <p:spPr>
            <a:xfrm>
              <a:off x="8029238"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Oval 23">
              <a:extLst>
                <a:ext uri="{FF2B5EF4-FFF2-40B4-BE49-F238E27FC236}">
                  <a16:creationId xmlns:a16="http://schemas.microsoft.com/office/drawing/2014/main" id="{93FA2D1A-F050-ABB6-6DED-FF6E26208A2D}"/>
                </a:ext>
              </a:extLst>
            </p:cNvPr>
            <p:cNvSpPr/>
            <p:nvPr/>
          </p:nvSpPr>
          <p:spPr>
            <a:xfrm>
              <a:off x="8030505"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Oval 24">
              <a:extLst>
                <a:ext uri="{FF2B5EF4-FFF2-40B4-BE49-F238E27FC236}">
                  <a16:creationId xmlns:a16="http://schemas.microsoft.com/office/drawing/2014/main" id="{AD25CA0E-C747-A348-2D6F-F5FA4A5547F0}"/>
                </a:ext>
              </a:extLst>
            </p:cNvPr>
            <p:cNvSpPr/>
            <p:nvPr/>
          </p:nvSpPr>
          <p:spPr>
            <a:xfrm>
              <a:off x="8354573" y="5234079"/>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26" name="Oval 25">
              <a:extLst>
                <a:ext uri="{FF2B5EF4-FFF2-40B4-BE49-F238E27FC236}">
                  <a16:creationId xmlns:a16="http://schemas.microsoft.com/office/drawing/2014/main" id="{ABE38554-5A75-44D2-584F-4A30F4394146}"/>
                </a:ext>
              </a:extLst>
            </p:cNvPr>
            <p:cNvSpPr/>
            <p:nvPr/>
          </p:nvSpPr>
          <p:spPr>
            <a:xfrm>
              <a:off x="8712006"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7" name="Oval 26">
              <a:extLst>
                <a:ext uri="{FF2B5EF4-FFF2-40B4-BE49-F238E27FC236}">
                  <a16:creationId xmlns:a16="http://schemas.microsoft.com/office/drawing/2014/main" id="{9D911444-9787-F960-D5B6-AC7F6C53BBB2}"/>
                </a:ext>
              </a:extLst>
            </p:cNvPr>
            <p:cNvSpPr/>
            <p:nvPr/>
          </p:nvSpPr>
          <p:spPr>
            <a:xfrm>
              <a:off x="8712006"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28" name="Straight Arrow Connector 27">
              <a:extLst>
                <a:ext uri="{FF2B5EF4-FFF2-40B4-BE49-F238E27FC236}">
                  <a16:creationId xmlns:a16="http://schemas.microsoft.com/office/drawing/2014/main" id="{F674152B-BE51-6FFA-9EAB-0A551C9FADDA}"/>
                </a:ext>
              </a:extLst>
            </p:cNvPr>
            <p:cNvCxnSpPr>
              <a:cxnSpLocks/>
              <a:stCxn id="23" idx="5"/>
              <a:endCxn id="25" idx="2"/>
            </p:cNvCxnSpPr>
            <p:nvPr/>
          </p:nvCxnSpPr>
          <p:spPr>
            <a:xfrm>
              <a:off x="8187281" y="5249248"/>
              <a:ext cx="167292"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D6283AD-C4CB-EFDF-5739-3ABA959B83FC}"/>
                </a:ext>
              </a:extLst>
            </p:cNvPr>
            <p:cNvCxnSpPr>
              <a:cxnSpLocks/>
              <a:stCxn id="24" idx="7"/>
              <a:endCxn id="22" idx="2"/>
            </p:cNvCxnSpPr>
            <p:nvPr/>
          </p:nvCxnSpPr>
          <p:spPr>
            <a:xfrm flipV="1">
              <a:off x="8188548" y="5618386"/>
              <a:ext cx="161523" cy="80586"/>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015C672-8D62-0F1B-693E-9967178172A0}"/>
                </a:ext>
              </a:extLst>
            </p:cNvPr>
            <p:cNvCxnSpPr>
              <a:cxnSpLocks/>
              <a:stCxn id="25" idx="6"/>
              <a:endCxn id="26" idx="3"/>
            </p:cNvCxnSpPr>
            <p:nvPr/>
          </p:nvCxnSpPr>
          <p:spPr>
            <a:xfrm flipV="1">
              <a:off x="8539732" y="5249248"/>
              <a:ext cx="199390"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3972890-5B24-8779-7D22-B48593E3FD5A}"/>
                </a:ext>
              </a:extLst>
            </p:cNvPr>
            <p:cNvCxnSpPr>
              <a:cxnSpLocks/>
              <a:stCxn id="27" idx="2"/>
              <a:endCxn id="22" idx="6"/>
            </p:cNvCxnSpPr>
            <p:nvPr/>
          </p:nvCxnSpPr>
          <p:spPr>
            <a:xfrm flipH="1" flipV="1">
              <a:off x="8535230" y="5618386"/>
              <a:ext cx="176776" cy="14605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8FA6A46-0759-B4A1-C06B-B28465706D8C}"/>
                </a:ext>
              </a:extLst>
            </p:cNvPr>
            <p:cNvCxnSpPr>
              <a:cxnSpLocks/>
              <a:stCxn id="22" idx="0"/>
              <a:endCxn id="25" idx="4"/>
            </p:cNvCxnSpPr>
            <p:nvPr/>
          </p:nvCxnSpPr>
          <p:spPr>
            <a:xfrm flipV="1">
              <a:off x="8442651" y="5419238"/>
              <a:ext cx="4502" cy="106568"/>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40CDE9FE-9371-E615-1C98-08436C3837B5}"/>
                </a:ext>
              </a:extLst>
            </p:cNvPr>
            <p:cNvSpPr/>
            <p:nvPr/>
          </p:nvSpPr>
          <p:spPr>
            <a:xfrm>
              <a:off x="7727731" y="538361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34" name="Oval 33">
              <a:extLst>
                <a:ext uri="{FF2B5EF4-FFF2-40B4-BE49-F238E27FC236}">
                  <a16:creationId xmlns:a16="http://schemas.microsoft.com/office/drawing/2014/main" id="{87696CCE-7F78-B33A-8DDD-E39973E04501}"/>
                </a:ext>
              </a:extLst>
            </p:cNvPr>
            <p:cNvSpPr/>
            <p:nvPr/>
          </p:nvSpPr>
          <p:spPr>
            <a:xfrm>
              <a:off x="9002864" y="5399762"/>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35" name="Straight Arrow Connector 34">
              <a:extLst>
                <a:ext uri="{FF2B5EF4-FFF2-40B4-BE49-F238E27FC236}">
                  <a16:creationId xmlns:a16="http://schemas.microsoft.com/office/drawing/2014/main" id="{933995D0-E106-0AF9-9EC2-31A0ADD18588}"/>
                </a:ext>
              </a:extLst>
            </p:cNvPr>
            <p:cNvCxnSpPr>
              <a:cxnSpLocks/>
              <a:stCxn id="23" idx="3"/>
              <a:endCxn id="33" idx="7"/>
            </p:cNvCxnSpPr>
            <p:nvPr/>
          </p:nvCxnSpPr>
          <p:spPr>
            <a:xfrm flipH="1">
              <a:off x="7885774" y="5249248"/>
              <a:ext cx="170580" cy="161483"/>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D1FFE98-7EB5-590C-CBC7-C807A0B86401}"/>
                </a:ext>
              </a:extLst>
            </p:cNvPr>
            <p:cNvCxnSpPr>
              <a:cxnSpLocks/>
              <a:stCxn id="24" idx="1"/>
              <a:endCxn id="33" idx="5"/>
            </p:cNvCxnSpPr>
            <p:nvPr/>
          </p:nvCxnSpPr>
          <p:spPr>
            <a:xfrm flipH="1" flipV="1">
              <a:off x="7885774" y="5541658"/>
              <a:ext cx="171847" cy="157314"/>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D93C0CC-DD15-A101-8017-3A5ED2578447}"/>
                </a:ext>
              </a:extLst>
            </p:cNvPr>
            <p:cNvCxnSpPr>
              <a:cxnSpLocks/>
              <a:stCxn id="34" idx="1"/>
              <a:endCxn id="26" idx="5"/>
            </p:cNvCxnSpPr>
            <p:nvPr/>
          </p:nvCxnSpPr>
          <p:spPr>
            <a:xfrm flipH="1" flipV="1">
              <a:off x="8870049" y="5249248"/>
              <a:ext cx="159931" cy="17763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F17F7E6-364E-8968-137D-57DDE22CA0DF}"/>
                </a:ext>
              </a:extLst>
            </p:cNvPr>
            <p:cNvCxnSpPr>
              <a:cxnSpLocks/>
              <a:stCxn id="34" idx="3"/>
              <a:endCxn id="27" idx="7"/>
            </p:cNvCxnSpPr>
            <p:nvPr/>
          </p:nvCxnSpPr>
          <p:spPr>
            <a:xfrm flipH="1">
              <a:off x="8870049" y="5557805"/>
              <a:ext cx="159931" cy="141167"/>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2FE12AD0-3183-45A3-7DB4-562252A7DA6D}"/>
              </a:ext>
            </a:extLst>
          </p:cNvPr>
          <p:cNvCxnSpPr>
            <a:cxnSpLocks/>
          </p:cNvCxnSpPr>
          <p:nvPr/>
        </p:nvCxnSpPr>
        <p:spPr>
          <a:xfrm>
            <a:off x="2270104" y="3007840"/>
            <a:ext cx="762021" cy="0"/>
          </a:xfrm>
          <a:prstGeom prst="straightConnector1">
            <a:avLst/>
          </a:prstGeom>
          <a:ln w="57150">
            <a:solidFill>
              <a:schemeClr val="bg1">
                <a:lumMod val="85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128550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Over-smoothing</a:t>
            </a:r>
          </a:p>
        </p:txBody>
      </p:sp>
      <p:sp>
        <p:nvSpPr>
          <p:cNvPr id="3" name="Content Placeholder 2">
            <a:extLst>
              <a:ext uri="{FF2B5EF4-FFF2-40B4-BE49-F238E27FC236}">
                <a16:creationId xmlns:a16="http://schemas.microsoft.com/office/drawing/2014/main" id="{69DF3CD1-3B59-8867-B27D-2024CEC6C41A}"/>
              </a:ext>
            </a:extLst>
          </p:cNvPr>
          <p:cNvSpPr>
            <a:spLocks noGrp="1"/>
          </p:cNvSpPr>
          <p:nvPr>
            <p:ph idx="1"/>
          </p:nvPr>
        </p:nvSpPr>
        <p:spPr>
          <a:xfrm>
            <a:off x="838199" y="1429305"/>
            <a:ext cx="11109961" cy="682061"/>
          </a:xfrm>
        </p:spPr>
        <p:txBody>
          <a:bodyPr>
            <a:normAutofit/>
          </a:bodyPr>
          <a:lstStyle/>
          <a:p>
            <a:r>
              <a:rPr lang="en-US" dirty="0"/>
              <a:t>When </a:t>
            </a:r>
            <a:r>
              <a:rPr lang="en-US" b="1" dirty="0"/>
              <a:t>stacking many layers </a:t>
            </a:r>
            <a:r>
              <a:rPr lang="en-US" dirty="0"/>
              <a:t>in a GNN, node representations can become </a:t>
            </a:r>
            <a:r>
              <a:rPr lang="en-US" b="1" dirty="0"/>
              <a:t>indistinguishable</a:t>
            </a:r>
            <a:br>
              <a:rPr lang="en-US" b="1" dirty="0"/>
            </a:br>
            <a:r>
              <a:rPr lang="en-US" sz="1600" dirty="0">
                <a:solidFill>
                  <a:schemeClr val="accent2">
                    <a:lumMod val="50000"/>
                  </a:schemeClr>
                </a:solidFill>
                <a:latin typeface="Times New Roman" panose="02020603050405020304" pitchFamily="18" charset="0"/>
                <a:cs typeface="Times New Roman" panose="02020603050405020304" pitchFamily="18" charset="0"/>
              </a:rPr>
              <a:t>[Li et al 2018; </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Oono</a:t>
            </a:r>
            <a:r>
              <a:rPr lang="en-US" sz="1600" dirty="0">
                <a:solidFill>
                  <a:schemeClr val="accent2">
                    <a:lumMod val="50000"/>
                  </a:schemeClr>
                </a:solidFill>
                <a:latin typeface="Times New Roman" panose="02020603050405020304" pitchFamily="18" charset="0"/>
                <a:cs typeface="Times New Roman" panose="02020603050405020304" pitchFamily="18" charset="0"/>
              </a:rPr>
              <a:t> and Suzuki 2020; Cai et al 2020; Chen et al 2020; Zhou et al 2020; Zhou et al 2020 ; </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Rusch</a:t>
            </a:r>
            <a:r>
              <a:rPr lang="en-US" sz="1600" dirty="0">
                <a:solidFill>
                  <a:schemeClr val="accent2">
                    <a:lumMod val="50000"/>
                  </a:schemeClr>
                </a:solidFill>
                <a:latin typeface="Times New Roman" panose="02020603050405020304" pitchFamily="18" charset="0"/>
                <a:cs typeface="Times New Roman" panose="02020603050405020304" pitchFamily="18" charset="0"/>
              </a:rPr>
              <a:t> et al 2023]</a:t>
            </a:r>
          </a:p>
        </p:txBody>
      </p:sp>
      <p:grpSp>
        <p:nvGrpSpPr>
          <p:cNvPr id="10" name="Group 9">
            <a:extLst>
              <a:ext uri="{FF2B5EF4-FFF2-40B4-BE49-F238E27FC236}">
                <a16:creationId xmlns:a16="http://schemas.microsoft.com/office/drawing/2014/main" id="{8BEBD63B-F097-C840-D9AE-780145861A1F}"/>
              </a:ext>
            </a:extLst>
          </p:cNvPr>
          <p:cNvGrpSpPr/>
          <p:nvPr/>
        </p:nvGrpSpPr>
        <p:grpSpPr>
          <a:xfrm>
            <a:off x="9690117" y="2346844"/>
            <a:ext cx="1914927" cy="2955607"/>
            <a:chOff x="9476757" y="1940444"/>
            <a:chExt cx="1914927" cy="2955607"/>
          </a:xfrm>
        </p:grpSpPr>
        <p:grpSp>
          <p:nvGrpSpPr>
            <p:cNvPr id="42" name="Group 41">
              <a:extLst>
                <a:ext uri="{FF2B5EF4-FFF2-40B4-BE49-F238E27FC236}">
                  <a16:creationId xmlns:a16="http://schemas.microsoft.com/office/drawing/2014/main" id="{1351584C-B6CE-8E65-FCE2-CCECB93C5383}"/>
                </a:ext>
              </a:extLst>
            </p:cNvPr>
            <p:cNvGrpSpPr/>
            <p:nvPr/>
          </p:nvGrpSpPr>
          <p:grpSpPr>
            <a:xfrm>
              <a:off x="9476757" y="1940444"/>
              <a:ext cx="1877043" cy="984364"/>
              <a:chOff x="7727731" y="5091205"/>
              <a:chExt cx="1460292" cy="765810"/>
            </a:xfrm>
          </p:grpSpPr>
          <p:sp>
            <p:nvSpPr>
              <p:cNvPr id="43" name="Oval 42">
                <a:extLst>
                  <a:ext uri="{FF2B5EF4-FFF2-40B4-BE49-F238E27FC236}">
                    <a16:creationId xmlns:a16="http://schemas.microsoft.com/office/drawing/2014/main" id="{4B85FF13-EE88-0313-BB40-7065D0959884}"/>
                  </a:ext>
                </a:extLst>
              </p:cNvPr>
              <p:cNvSpPr/>
              <p:nvPr/>
            </p:nvSpPr>
            <p:spPr>
              <a:xfrm>
                <a:off x="8350071" y="5525806"/>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 name="Oval 43">
                <a:extLst>
                  <a:ext uri="{FF2B5EF4-FFF2-40B4-BE49-F238E27FC236}">
                    <a16:creationId xmlns:a16="http://schemas.microsoft.com/office/drawing/2014/main" id="{C341329C-B40B-3376-51A1-63265201812A}"/>
                  </a:ext>
                </a:extLst>
              </p:cNvPr>
              <p:cNvSpPr/>
              <p:nvPr/>
            </p:nvSpPr>
            <p:spPr>
              <a:xfrm>
                <a:off x="8029238"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 name="Oval 44">
                <a:extLst>
                  <a:ext uri="{FF2B5EF4-FFF2-40B4-BE49-F238E27FC236}">
                    <a16:creationId xmlns:a16="http://schemas.microsoft.com/office/drawing/2014/main" id="{24A7D261-0C94-AA62-6C4A-4CD37150D4E5}"/>
                  </a:ext>
                </a:extLst>
              </p:cNvPr>
              <p:cNvSpPr/>
              <p:nvPr/>
            </p:nvSpPr>
            <p:spPr>
              <a:xfrm>
                <a:off x="8030505"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 name="Oval 45">
                <a:extLst>
                  <a:ext uri="{FF2B5EF4-FFF2-40B4-BE49-F238E27FC236}">
                    <a16:creationId xmlns:a16="http://schemas.microsoft.com/office/drawing/2014/main" id="{E620722C-043C-8CD8-ED71-2F0A52CDDB40}"/>
                  </a:ext>
                </a:extLst>
              </p:cNvPr>
              <p:cNvSpPr/>
              <p:nvPr/>
            </p:nvSpPr>
            <p:spPr>
              <a:xfrm>
                <a:off x="8354573" y="5234079"/>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47" name="Oval 46">
                <a:extLst>
                  <a:ext uri="{FF2B5EF4-FFF2-40B4-BE49-F238E27FC236}">
                    <a16:creationId xmlns:a16="http://schemas.microsoft.com/office/drawing/2014/main" id="{A3C086CD-32C9-3C78-B01E-3CC729F4B5D7}"/>
                  </a:ext>
                </a:extLst>
              </p:cNvPr>
              <p:cNvSpPr/>
              <p:nvPr/>
            </p:nvSpPr>
            <p:spPr>
              <a:xfrm>
                <a:off x="8712006"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 name="Oval 47">
                <a:extLst>
                  <a:ext uri="{FF2B5EF4-FFF2-40B4-BE49-F238E27FC236}">
                    <a16:creationId xmlns:a16="http://schemas.microsoft.com/office/drawing/2014/main" id="{05EAB2BD-18A0-7F22-E3E2-E37E29AF6806}"/>
                  </a:ext>
                </a:extLst>
              </p:cNvPr>
              <p:cNvSpPr/>
              <p:nvPr/>
            </p:nvSpPr>
            <p:spPr>
              <a:xfrm>
                <a:off x="8712006"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49" name="Straight Arrow Connector 48">
                <a:extLst>
                  <a:ext uri="{FF2B5EF4-FFF2-40B4-BE49-F238E27FC236}">
                    <a16:creationId xmlns:a16="http://schemas.microsoft.com/office/drawing/2014/main" id="{EAB7F0EA-82FC-89F1-BCD3-8670130A8596}"/>
                  </a:ext>
                </a:extLst>
              </p:cNvPr>
              <p:cNvCxnSpPr>
                <a:cxnSpLocks/>
                <a:stCxn id="44" idx="5"/>
                <a:endCxn id="46" idx="2"/>
              </p:cNvCxnSpPr>
              <p:nvPr/>
            </p:nvCxnSpPr>
            <p:spPr>
              <a:xfrm>
                <a:off x="8187281" y="5249248"/>
                <a:ext cx="167292"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433BCA9-818A-3B6A-13B1-59FA077428E2}"/>
                  </a:ext>
                </a:extLst>
              </p:cNvPr>
              <p:cNvCxnSpPr>
                <a:cxnSpLocks/>
                <a:stCxn id="45" idx="7"/>
                <a:endCxn id="43" idx="2"/>
              </p:cNvCxnSpPr>
              <p:nvPr/>
            </p:nvCxnSpPr>
            <p:spPr>
              <a:xfrm flipV="1">
                <a:off x="8188548" y="5618386"/>
                <a:ext cx="161523" cy="80586"/>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D4A5A66-71C8-5E5A-E428-7B705DE2EE63}"/>
                  </a:ext>
                </a:extLst>
              </p:cNvPr>
              <p:cNvCxnSpPr>
                <a:cxnSpLocks/>
                <a:stCxn id="46" idx="6"/>
                <a:endCxn id="47" idx="3"/>
              </p:cNvCxnSpPr>
              <p:nvPr/>
            </p:nvCxnSpPr>
            <p:spPr>
              <a:xfrm flipV="1">
                <a:off x="8539732" y="5249248"/>
                <a:ext cx="199390"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B07C57F-6913-7948-BC92-D0CBAB9B6314}"/>
                  </a:ext>
                </a:extLst>
              </p:cNvPr>
              <p:cNvCxnSpPr>
                <a:cxnSpLocks/>
                <a:stCxn id="48" idx="2"/>
                <a:endCxn id="43" idx="6"/>
              </p:cNvCxnSpPr>
              <p:nvPr/>
            </p:nvCxnSpPr>
            <p:spPr>
              <a:xfrm flipH="1" flipV="1">
                <a:off x="8535230" y="5618386"/>
                <a:ext cx="176776" cy="14605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C03A985-C8B3-0673-E922-BA5CDA045632}"/>
                  </a:ext>
                </a:extLst>
              </p:cNvPr>
              <p:cNvCxnSpPr>
                <a:cxnSpLocks/>
                <a:stCxn id="43" idx="0"/>
                <a:endCxn id="46" idx="4"/>
              </p:cNvCxnSpPr>
              <p:nvPr/>
            </p:nvCxnSpPr>
            <p:spPr>
              <a:xfrm flipV="1">
                <a:off x="8442651" y="5419238"/>
                <a:ext cx="4502" cy="106568"/>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306D8E2E-DCE9-5E15-B97C-CFC50EB46692}"/>
                  </a:ext>
                </a:extLst>
              </p:cNvPr>
              <p:cNvSpPr/>
              <p:nvPr/>
            </p:nvSpPr>
            <p:spPr>
              <a:xfrm>
                <a:off x="7727731" y="5383615"/>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55" name="Oval 54">
                <a:extLst>
                  <a:ext uri="{FF2B5EF4-FFF2-40B4-BE49-F238E27FC236}">
                    <a16:creationId xmlns:a16="http://schemas.microsoft.com/office/drawing/2014/main" id="{4A38323F-FBB5-18A3-EEF9-072DBDCDE2BE}"/>
                  </a:ext>
                </a:extLst>
              </p:cNvPr>
              <p:cNvSpPr/>
              <p:nvPr/>
            </p:nvSpPr>
            <p:spPr>
              <a:xfrm>
                <a:off x="9002864" y="5399762"/>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56" name="Straight Arrow Connector 55">
                <a:extLst>
                  <a:ext uri="{FF2B5EF4-FFF2-40B4-BE49-F238E27FC236}">
                    <a16:creationId xmlns:a16="http://schemas.microsoft.com/office/drawing/2014/main" id="{F0D34D4B-EA09-2E19-796A-6EE9369C80E4}"/>
                  </a:ext>
                </a:extLst>
              </p:cNvPr>
              <p:cNvCxnSpPr>
                <a:cxnSpLocks/>
                <a:stCxn id="44" idx="3"/>
                <a:endCxn id="54" idx="7"/>
              </p:cNvCxnSpPr>
              <p:nvPr/>
            </p:nvCxnSpPr>
            <p:spPr>
              <a:xfrm flipH="1">
                <a:off x="7885774" y="5249248"/>
                <a:ext cx="170580" cy="161483"/>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7E8899D-16D2-009B-4FD0-D8EF6E323117}"/>
                  </a:ext>
                </a:extLst>
              </p:cNvPr>
              <p:cNvCxnSpPr>
                <a:cxnSpLocks/>
                <a:stCxn id="45" idx="1"/>
                <a:endCxn id="54" idx="5"/>
              </p:cNvCxnSpPr>
              <p:nvPr/>
            </p:nvCxnSpPr>
            <p:spPr>
              <a:xfrm flipH="1" flipV="1">
                <a:off x="7885774" y="5541658"/>
                <a:ext cx="171847" cy="157314"/>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EE879C0-7A37-1692-1E3B-55816280B788}"/>
                  </a:ext>
                </a:extLst>
              </p:cNvPr>
              <p:cNvCxnSpPr>
                <a:cxnSpLocks/>
                <a:stCxn id="55" idx="1"/>
                <a:endCxn id="47" idx="5"/>
              </p:cNvCxnSpPr>
              <p:nvPr/>
            </p:nvCxnSpPr>
            <p:spPr>
              <a:xfrm flipH="1" flipV="1">
                <a:off x="8870049" y="5249248"/>
                <a:ext cx="159931" cy="17763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FA1A0C4-CCA3-5543-0DE9-D1F071666C37}"/>
                  </a:ext>
                </a:extLst>
              </p:cNvPr>
              <p:cNvCxnSpPr>
                <a:cxnSpLocks/>
                <a:stCxn id="55" idx="3"/>
                <a:endCxn id="48" idx="7"/>
              </p:cNvCxnSpPr>
              <p:nvPr/>
            </p:nvCxnSpPr>
            <p:spPr>
              <a:xfrm flipH="1">
                <a:off x="8870049" y="5557805"/>
                <a:ext cx="159931" cy="141167"/>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7D839C54-9464-E34F-63DF-055AF482982D}"/>
                </a:ext>
              </a:extLst>
            </p:cNvPr>
            <p:cNvGrpSpPr/>
            <p:nvPr/>
          </p:nvGrpSpPr>
          <p:grpSpPr>
            <a:xfrm>
              <a:off x="9476757" y="3891820"/>
              <a:ext cx="1914927" cy="1004231"/>
              <a:chOff x="7727731" y="5091205"/>
              <a:chExt cx="1460292" cy="765810"/>
            </a:xfrm>
            <a:solidFill>
              <a:schemeClr val="bg2">
                <a:lumMod val="90000"/>
              </a:schemeClr>
            </a:solidFill>
          </p:grpSpPr>
          <p:sp>
            <p:nvSpPr>
              <p:cNvPr id="61" name="Oval 60">
                <a:extLst>
                  <a:ext uri="{FF2B5EF4-FFF2-40B4-BE49-F238E27FC236}">
                    <a16:creationId xmlns:a16="http://schemas.microsoft.com/office/drawing/2014/main" id="{C01F69B1-41C7-417C-3535-BAE031373079}"/>
                  </a:ext>
                </a:extLst>
              </p:cNvPr>
              <p:cNvSpPr/>
              <p:nvPr/>
            </p:nvSpPr>
            <p:spPr>
              <a:xfrm>
                <a:off x="8350071" y="552580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2" name="Oval 61">
                <a:extLst>
                  <a:ext uri="{FF2B5EF4-FFF2-40B4-BE49-F238E27FC236}">
                    <a16:creationId xmlns:a16="http://schemas.microsoft.com/office/drawing/2014/main" id="{925B419C-6681-6622-3040-DBFB9AA2E3BF}"/>
                  </a:ext>
                </a:extLst>
              </p:cNvPr>
              <p:cNvSpPr/>
              <p:nvPr/>
            </p:nvSpPr>
            <p:spPr>
              <a:xfrm>
                <a:off x="8029238"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 name="Oval 62">
                <a:extLst>
                  <a:ext uri="{FF2B5EF4-FFF2-40B4-BE49-F238E27FC236}">
                    <a16:creationId xmlns:a16="http://schemas.microsoft.com/office/drawing/2014/main" id="{C99209EE-D9DA-CE92-6AF7-D708B7BAF392}"/>
                  </a:ext>
                </a:extLst>
              </p:cNvPr>
              <p:cNvSpPr/>
              <p:nvPr/>
            </p:nvSpPr>
            <p:spPr>
              <a:xfrm>
                <a:off x="8030505"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4" name="Oval 63">
                <a:extLst>
                  <a:ext uri="{FF2B5EF4-FFF2-40B4-BE49-F238E27FC236}">
                    <a16:creationId xmlns:a16="http://schemas.microsoft.com/office/drawing/2014/main" id="{5DF7E5CC-8E55-0950-DDAB-61970FD8AB33}"/>
                  </a:ext>
                </a:extLst>
              </p:cNvPr>
              <p:cNvSpPr/>
              <p:nvPr/>
            </p:nvSpPr>
            <p:spPr>
              <a:xfrm>
                <a:off x="8354573" y="5234079"/>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65" name="Oval 64">
                <a:extLst>
                  <a:ext uri="{FF2B5EF4-FFF2-40B4-BE49-F238E27FC236}">
                    <a16:creationId xmlns:a16="http://schemas.microsoft.com/office/drawing/2014/main" id="{035ED998-72D1-9216-9F56-7F6EA7F7902D}"/>
                  </a:ext>
                </a:extLst>
              </p:cNvPr>
              <p:cNvSpPr/>
              <p:nvPr/>
            </p:nvSpPr>
            <p:spPr>
              <a:xfrm>
                <a:off x="8712006"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6" name="Oval 65">
                <a:extLst>
                  <a:ext uri="{FF2B5EF4-FFF2-40B4-BE49-F238E27FC236}">
                    <a16:creationId xmlns:a16="http://schemas.microsoft.com/office/drawing/2014/main" id="{09421D26-1CFE-819A-4211-16451AD9BDB8}"/>
                  </a:ext>
                </a:extLst>
              </p:cNvPr>
              <p:cNvSpPr/>
              <p:nvPr/>
            </p:nvSpPr>
            <p:spPr>
              <a:xfrm>
                <a:off x="8712006"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67" name="Straight Arrow Connector 66">
                <a:extLst>
                  <a:ext uri="{FF2B5EF4-FFF2-40B4-BE49-F238E27FC236}">
                    <a16:creationId xmlns:a16="http://schemas.microsoft.com/office/drawing/2014/main" id="{76A22803-D80E-B94D-2EB8-86C61F814800}"/>
                  </a:ext>
                </a:extLst>
              </p:cNvPr>
              <p:cNvCxnSpPr>
                <a:cxnSpLocks/>
                <a:stCxn id="62" idx="5"/>
                <a:endCxn id="64" idx="2"/>
              </p:cNvCxnSpPr>
              <p:nvPr/>
            </p:nvCxnSpPr>
            <p:spPr>
              <a:xfrm>
                <a:off x="8187281" y="5249248"/>
                <a:ext cx="167292"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ABE7162-C0F9-15C1-7AA8-CD1AD540DC24}"/>
                  </a:ext>
                </a:extLst>
              </p:cNvPr>
              <p:cNvCxnSpPr>
                <a:cxnSpLocks/>
                <a:stCxn id="63" idx="7"/>
                <a:endCxn id="61" idx="2"/>
              </p:cNvCxnSpPr>
              <p:nvPr/>
            </p:nvCxnSpPr>
            <p:spPr>
              <a:xfrm flipV="1">
                <a:off x="8188548" y="5618386"/>
                <a:ext cx="161523" cy="80586"/>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B12D9BB-273C-914C-DD0F-F5C6C34EF0F5}"/>
                  </a:ext>
                </a:extLst>
              </p:cNvPr>
              <p:cNvCxnSpPr>
                <a:cxnSpLocks/>
                <a:stCxn id="64" idx="6"/>
                <a:endCxn id="65" idx="3"/>
              </p:cNvCxnSpPr>
              <p:nvPr/>
            </p:nvCxnSpPr>
            <p:spPr>
              <a:xfrm flipV="1">
                <a:off x="8539732" y="5249248"/>
                <a:ext cx="199390"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0426432-B2EB-A0A7-E2F8-1DEC490B78E7}"/>
                  </a:ext>
                </a:extLst>
              </p:cNvPr>
              <p:cNvCxnSpPr>
                <a:cxnSpLocks/>
                <a:stCxn id="66" idx="2"/>
                <a:endCxn id="61" idx="6"/>
              </p:cNvCxnSpPr>
              <p:nvPr/>
            </p:nvCxnSpPr>
            <p:spPr>
              <a:xfrm flipH="1" flipV="1">
                <a:off x="8535230" y="5618386"/>
                <a:ext cx="176776" cy="14605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28C7524-ADBD-3F36-F834-5A226D5B0990}"/>
                  </a:ext>
                </a:extLst>
              </p:cNvPr>
              <p:cNvCxnSpPr>
                <a:cxnSpLocks/>
                <a:stCxn id="61" idx="0"/>
                <a:endCxn id="64" idx="4"/>
              </p:cNvCxnSpPr>
              <p:nvPr/>
            </p:nvCxnSpPr>
            <p:spPr>
              <a:xfrm flipV="1">
                <a:off x="8442651" y="5419238"/>
                <a:ext cx="4502" cy="106568"/>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2C9A8E11-B003-9C55-4C89-B697F992F096}"/>
                  </a:ext>
                </a:extLst>
              </p:cNvPr>
              <p:cNvSpPr/>
              <p:nvPr/>
            </p:nvSpPr>
            <p:spPr>
              <a:xfrm>
                <a:off x="7727731" y="538361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73" name="Oval 72">
                <a:extLst>
                  <a:ext uri="{FF2B5EF4-FFF2-40B4-BE49-F238E27FC236}">
                    <a16:creationId xmlns:a16="http://schemas.microsoft.com/office/drawing/2014/main" id="{879373AB-F750-B688-0596-26A6EE050584}"/>
                  </a:ext>
                </a:extLst>
              </p:cNvPr>
              <p:cNvSpPr/>
              <p:nvPr/>
            </p:nvSpPr>
            <p:spPr>
              <a:xfrm>
                <a:off x="9002864" y="5399762"/>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74" name="Straight Arrow Connector 73">
                <a:extLst>
                  <a:ext uri="{FF2B5EF4-FFF2-40B4-BE49-F238E27FC236}">
                    <a16:creationId xmlns:a16="http://schemas.microsoft.com/office/drawing/2014/main" id="{0F83E4C0-DEE9-1FD2-3764-D65414DAFF61}"/>
                  </a:ext>
                </a:extLst>
              </p:cNvPr>
              <p:cNvCxnSpPr>
                <a:cxnSpLocks/>
                <a:stCxn id="62" idx="3"/>
                <a:endCxn id="72" idx="7"/>
              </p:cNvCxnSpPr>
              <p:nvPr/>
            </p:nvCxnSpPr>
            <p:spPr>
              <a:xfrm flipH="1">
                <a:off x="7885774" y="5249248"/>
                <a:ext cx="170580" cy="161483"/>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4F61271-FD93-4AFC-2245-DEB62913A09E}"/>
                  </a:ext>
                </a:extLst>
              </p:cNvPr>
              <p:cNvCxnSpPr>
                <a:cxnSpLocks/>
                <a:stCxn id="63" idx="1"/>
                <a:endCxn id="72" idx="5"/>
              </p:cNvCxnSpPr>
              <p:nvPr/>
            </p:nvCxnSpPr>
            <p:spPr>
              <a:xfrm flipH="1" flipV="1">
                <a:off x="7885774" y="5541658"/>
                <a:ext cx="171847" cy="157314"/>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9F389D2-0503-7BCD-1FAB-9FC6A10B8861}"/>
                  </a:ext>
                </a:extLst>
              </p:cNvPr>
              <p:cNvCxnSpPr>
                <a:cxnSpLocks/>
                <a:stCxn id="73" idx="1"/>
                <a:endCxn id="65" idx="5"/>
              </p:cNvCxnSpPr>
              <p:nvPr/>
            </p:nvCxnSpPr>
            <p:spPr>
              <a:xfrm flipH="1" flipV="1">
                <a:off x="8870049" y="5249248"/>
                <a:ext cx="159931" cy="17763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426303F-B1A2-3A04-881B-96C241E0CF86}"/>
                  </a:ext>
                </a:extLst>
              </p:cNvPr>
              <p:cNvCxnSpPr>
                <a:cxnSpLocks/>
                <a:stCxn id="73" idx="3"/>
                <a:endCxn id="66" idx="7"/>
              </p:cNvCxnSpPr>
              <p:nvPr/>
            </p:nvCxnSpPr>
            <p:spPr>
              <a:xfrm flipH="1">
                <a:off x="8870049" y="5557805"/>
                <a:ext cx="159931" cy="141167"/>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8" name="Straight Arrow Connector 77">
              <a:extLst>
                <a:ext uri="{FF2B5EF4-FFF2-40B4-BE49-F238E27FC236}">
                  <a16:creationId xmlns:a16="http://schemas.microsoft.com/office/drawing/2014/main" id="{0337282B-7498-E787-9713-2AC155E185D9}"/>
                </a:ext>
              </a:extLst>
            </p:cNvPr>
            <p:cNvCxnSpPr/>
            <p:nvPr/>
          </p:nvCxnSpPr>
          <p:spPr>
            <a:xfrm>
              <a:off x="10416026" y="2946335"/>
              <a:ext cx="0" cy="94548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sp>
        <p:nvSpPr>
          <p:cNvPr id="4" name="TextBox 3">
            <a:extLst>
              <a:ext uri="{FF2B5EF4-FFF2-40B4-BE49-F238E27FC236}">
                <a16:creationId xmlns:a16="http://schemas.microsoft.com/office/drawing/2014/main" id="{CE98847D-601D-B539-9D6D-398D26163165}"/>
              </a:ext>
            </a:extLst>
          </p:cNvPr>
          <p:cNvSpPr txBox="1"/>
          <p:nvPr/>
        </p:nvSpPr>
        <p:spPr>
          <a:xfrm>
            <a:off x="-4" y="8706"/>
            <a:ext cx="966651" cy="369332"/>
          </a:xfrm>
          <a:prstGeom prst="rect">
            <a:avLst/>
          </a:prstGeom>
          <a:noFill/>
        </p:spPr>
        <p:txBody>
          <a:bodyPr wrap="square" rtlCol="0">
            <a:spAutoFit/>
          </a:bodyPr>
          <a:lstStyle/>
          <a:p>
            <a:r>
              <a:rPr lang="es-ES" b="1" dirty="0"/>
              <a:t>WHAT</a:t>
            </a:r>
            <a:endParaRPr lang="en-US" b="1" dirty="0"/>
          </a:p>
        </p:txBody>
      </p:sp>
      <p:sp>
        <p:nvSpPr>
          <p:cNvPr id="5" name="Slide Number Placeholder 4">
            <a:extLst>
              <a:ext uri="{FF2B5EF4-FFF2-40B4-BE49-F238E27FC236}">
                <a16:creationId xmlns:a16="http://schemas.microsoft.com/office/drawing/2014/main" id="{187C61EC-5C06-1881-F327-9E5AC57B42D1}"/>
              </a:ext>
            </a:extLst>
          </p:cNvPr>
          <p:cNvSpPr>
            <a:spLocks noGrp="1"/>
          </p:cNvSpPr>
          <p:nvPr>
            <p:ph type="sldNum" sz="quarter" idx="12"/>
          </p:nvPr>
        </p:nvSpPr>
        <p:spPr/>
        <p:txBody>
          <a:bodyPr/>
          <a:lstStyle/>
          <a:p>
            <a:fld id="{33471E03-3868-4372-A232-81B06EBB10D4}" type="slidenum">
              <a:rPr lang="es-ES" smtClean="0"/>
              <a:t>129</a:t>
            </a:fld>
            <a:endParaRPr lang="es-ES"/>
          </a:p>
        </p:txBody>
      </p:sp>
      <p:pic>
        <p:nvPicPr>
          <p:cNvPr id="16" name="Picture 15" descr="\documentclass{article}&#10;\usepackage{amsmath,amsfonts,bm}&#10;\pagestyle{empty}&#10;\begin{document}&#10;&#10;\begin{equation*}&#10;\sum_{(u,v)\in E} \left| h_u^k - h_n^k\right| \rightarrow 0 \ \text{as}\ k\rightarrow \infty&#10;\end{equation*}&#10;&#10;&#10;\end{document}&#10;" title="IguanaTex Picture Display">
            <a:extLst>
              <a:ext uri="{FF2B5EF4-FFF2-40B4-BE49-F238E27FC236}">
                <a16:creationId xmlns:a16="http://schemas.microsoft.com/office/drawing/2014/main" id="{42039B06-DFEA-494B-F848-AC2487F9613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377032" y="2408295"/>
            <a:ext cx="5967239" cy="1024519"/>
          </a:xfrm>
          <a:prstGeom prst="rect">
            <a:avLst/>
          </a:prstGeom>
        </p:spPr>
      </p:pic>
      <p:sp>
        <p:nvSpPr>
          <p:cNvPr id="6" name="Rectangle: Rounded Corners 5">
            <a:extLst>
              <a:ext uri="{FF2B5EF4-FFF2-40B4-BE49-F238E27FC236}">
                <a16:creationId xmlns:a16="http://schemas.microsoft.com/office/drawing/2014/main" id="{F9218E78-2E98-9413-527C-37F4F85EA6AD}"/>
              </a:ext>
            </a:extLst>
          </p:cNvPr>
          <p:cNvSpPr/>
          <p:nvPr/>
        </p:nvSpPr>
        <p:spPr>
          <a:xfrm>
            <a:off x="1092200" y="6044246"/>
            <a:ext cx="9968873" cy="534424"/>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Convergence of the node embeddings as the number (k) of message passing layers increases</a:t>
            </a:r>
          </a:p>
        </p:txBody>
      </p:sp>
    </p:spTree>
    <p:extLst>
      <p:ext uri="{BB962C8B-B14F-4D97-AF65-F5344CB8AC3E}">
        <p14:creationId xmlns:p14="http://schemas.microsoft.com/office/powerpoint/2010/main" val="4196481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B56B-1DA0-CB9F-8871-BABD94D97C22}"/>
              </a:ext>
            </a:extLst>
          </p:cNvPr>
          <p:cNvSpPr>
            <a:spLocks noGrp="1"/>
          </p:cNvSpPr>
          <p:nvPr>
            <p:ph type="title"/>
          </p:nvPr>
        </p:nvSpPr>
        <p:spPr/>
        <p:txBody>
          <a:bodyPr/>
          <a:lstStyle/>
          <a:p>
            <a:r>
              <a:rPr lang="en-US">
                <a:ea typeface="Calibri Light"/>
                <a:cs typeface="Calibri Light"/>
              </a:rPr>
              <a:t>Node Embeddings for Downstream Tasks</a:t>
            </a:r>
            <a:endParaRPr lang="en-US"/>
          </a:p>
        </p:txBody>
      </p:sp>
      <p:sp>
        <p:nvSpPr>
          <p:cNvPr id="4" name="Slide Number Placeholder 3">
            <a:extLst>
              <a:ext uri="{FF2B5EF4-FFF2-40B4-BE49-F238E27FC236}">
                <a16:creationId xmlns:a16="http://schemas.microsoft.com/office/drawing/2014/main" id="{AA2131D0-E47B-50B0-C171-1542D7697512}"/>
              </a:ext>
            </a:extLst>
          </p:cNvPr>
          <p:cNvSpPr>
            <a:spLocks noGrp="1"/>
          </p:cNvSpPr>
          <p:nvPr>
            <p:ph type="sldNum" sz="quarter" idx="12"/>
          </p:nvPr>
        </p:nvSpPr>
        <p:spPr/>
        <p:txBody>
          <a:bodyPr/>
          <a:lstStyle/>
          <a:p>
            <a:fld id="{48F63A3B-78C7-47BE-AE5E-E10140E04643}" type="slidenum">
              <a:rPr lang="en-US" dirty="0"/>
              <a:t>13</a:t>
            </a:fld>
            <a:endParaRPr lang="en-US"/>
          </a:p>
        </p:txBody>
      </p:sp>
      <p:grpSp>
        <p:nvGrpSpPr>
          <p:cNvPr id="57" name="Group 56">
            <a:extLst>
              <a:ext uri="{FF2B5EF4-FFF2-40B4-BE49-F238E27FC236}">
                <a16:creationId xmlns:a16="http://schemas.microsoft.com/office/drawing/2014/main" id="{44006CCB-4505-F324-0C61-6E19DD54A6CE}"/>
              </a:ext>
            </a:extLst>
          </p:cNvPr>
          <p:cNvGrpSpPr/>
          <p:nvPr/>
        </p:nvGrpSpPr>
        <p:grpSpPr>
          <a:xfrm>
            <a:off x="1679980" y="2413447"/>
            <a:ext cx="8832953" cy="2482612"/>
            <a:chOff x="1605532" y="2518551"/>
            <a:chExt cx="8832953" cy="2482612"/>
          </a:xfrm>
        </p:grpSpPr>
        <p:grpSp>
          <p:nvGrpSpPr>
            <p:cNvPr id="53" name="Group 52">
              <a:extLst>
                <a:ext uri="{FF2B5EF4-FFF2-40B4-BE49-F238E27FC236}">
                  <a16:creationId xmlns:a16="http://schemas.microsoft.com/office/drawing/2014/main" id="{C20CAA2D-D2CA-88EF-125F-A77C469B10CF}"/>
                </a:ext>
              </a:extLst>
            </p:cNvPr>
            <p:cNvGrpSpPr/>
            <p:nvPr/>
          </p:nvGrpSpPr>
          <p:grpSpPr>
            <a:xfrm>
              <a:off x="1605532" y="2518551"/>
              <a:ext cx="2642418" cy="2482612"/>
              <a:chOff x="1631808" y="2518551"/>
              <a:chExt cx="2642418" cy="2482612"/>
            </a:xfrm>
          </p:grpSpPr>
          <p:grpSp>
            <p:nvGrpSpPr>
              <p:cNvPr id="26" name="Group 25">
                <a:extLst>
                  <a:ext uri="{FF2B5EF4-FFF2-40B4-BE49-F238E27FC236}">
                    <a16:creationId xmlns:a16="http://schemas.microsoft.com/office/drawing/2014/main" id="{1B84652F-CC01-C71E-B226-70FFFE4DD3C7}"/>
                  </a:ext>
                </a:extLst>
              </p:cNvPr>
              <p:cNvGrpSpPr/>
              <p:nvPr/>
            </p:nvGrpSpPr>
            <p:grpSpPr>
              <a:xfrm>
                <a:off x="1631808" y="2518551"/>
                <a:ext cx="2642418" cy="369332"/>
                <a:chOff x="3867008" y="3006231"/>
                <a:chExt cx="2642418" cy="369332"/>
              </a:xfrm>
            </p:grpSpPr>
            <p:sp>
              <p:nvSpPr>
                <p:cNvPr id="5" name="Rectangle 4">
                  <a:extLst>
                    <a:ext uri="{FF2B5EF4-FFF2-40B4-BE49-F238E27FC236}">
                      <a16:creationId xmlns:a16="http://schemas.microsoft.com/office/drawing/2014/main" id="{0910E46A-54DB-5656-BE4F-62C6E1608FAB}"/>
                    </a:ext>
                  </a:extLst>
                </p:cNvPr>
                <p:cNvSpPr/>
                <p:nvPr/>
              </p:nvSpPr>
              <p:spPr>
                <a:xfrm>
                  <a:off x="4311188" y="3007126"/>
                  <a:ext cx="369438" cy="364183"/>
                </a:xfrm>
                <a:prstGeom prst="rect">
                  <a:avLst/>
                </a:prstGeom>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7066C8-CF5A-EB5D-50B6-4FB417213D7E}"/>
                    </a:ext>
                  </a:extLst>
                </p:cNvPr>
                <p:cNvSpPr/>
                <p:nvPr/>
              </p:nvSpPr>
              <p:spPr>
                <a:xfrm>
                  <a:off x="467694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5221825-AC6F-625D-FEBA-967467821206}"/>
                    </a:ext>
                  </a:extLst>
                </p:cNvPr>
                <p:cNvSpPr/>
                <p:nvPr/>
              </p:nvSpPr>
              <p:spPr>
                <a:xfrm>
                  <a:off x="504270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59EC71-7B61-4B90-188C-8CB34155A0E9}"/>
                    </a:ext>
                  </a:extLst>
                </p:cNvPr>
                <p:cNvSpPr/>
                <p:nvPr/>
              </p:nvSpPr>
              <p:spPr>
                <a:xfrm>
                  <a:off x="540846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D94F22-1470-1231-14DD-B671BD6820D2}"/>
                    </a:ext>
                  </a:extLst>
                </p:cNvPr>
                <p:cNvSpPr/>
                <p:nvPr/>
              </p:nvSpPr>
              <p:spPr>
                <a:xfrm>
                  <a:off x="577422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C4BCF-CF86-DEEF-53F9-715B42787B57}"/>
                    </a:ext>
                  </a:extLst>
                </p:cNvPr>
                <p:cNvSpPr/>
                <p:nvPr/>
              </p:nvSpPr>
              <p:spPr>
                <a:xfrm>
                  <a:off x="613998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4244413-EE69-CD3C-170A-3057AF753166}"/>
                    </a:ext>
                  </a:extLst>
                </p:cNvPr>
                <p:cNvSpPr txBox="1"/>
                <p:nvPr/>
              </p:nvSpPr>
              <p:spPr>
                <a:xfrm>
                  <a:off x="3867008" y="3006231"/>
                  <a:ext cx="441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ea typeface="+mn-lt"/>
                      <a:cs typeface="+mn-lt"/>
                    </a:rPr>
                    <a:t>v</a:t>
                  </a:r>
                  <a:r>
                    <a:rPr lang="en-US" b="1" baseline="-25000">
                      <a:ea typeface="+mn-lt"/>
                      <a:cs typeface="+mn-lt"/>
                    </a:rPr>
                    <a:t>1</a:t>
                  </a:r>
                  <a:endParaRPr lang="en-US" b="1" baseline="-25000">
                    <a:ea typeface="Calibri"/>
                    <a:cs typeface="Calibri"/>
                  </a:endParaRPr>
                </a:p>
              </p:txBody>
            </p:sp>
          </p:grpSp>
          <p:grpSp>
            <p:nvGrpSpPr>
              <p:cNvPr id="27" name="Group 26">
                <a:extLst>
                  <a:ext uri="{FF2B5EF4-FFF2-40B4-BE49-F238E27FC236}">
                    <a16:creationId xmlns:a16="http://schemas.microsoft.com/office/drawing/2014/main" id="{8EE82F8F-602C-AFC6-32A0-9D6C86FABFB5}"/>
                  </a:ext>
                </a:extLst>
              </p:cNvPr>
              <p:cNvGrpSpPr/>
              <p:nvPr/>
            </p:nvGrpSpPr>
            <p:grpSpPr>
              <a:xfrm>
                <a:off x="1631808" y="3681871"/>
                <a:ext cx="2642418" cy="369332"/>
                <a:chOff x="3867008" y="3006231"/>
                <a:chExt cx="2642418" cy="369332"/>
              </a:xfrm>
            </p:grpSpPr>
            <p:sp>
              <p:nvSpPr>
                <p:cNvPr id="28" name="Rectangle 27">
                  <a:extLst>
                    <a:ext uri="{FF2B5EF4-FFF2-40B4-BE49-F238E27FC236}">
                      <a16:creationId xmlns:a16="http://schemas.microsoft.com/office/drawing/2014/main" id="{76E7AB9B-E0F7-01C2-F1E7-9CC60B5CE3A2}"/>
                    </a:ext>
                  </a:extLst>
                </p:cNvPr>
                <p:cNvSpPr/>
                <p:nvPr/>
              </p:nvSpPr>
              <p:spPr>
                <a:xfrm>
                  <a:off x="4311188" y="3007126"/>
                  <a:ext cx="369438" cy="364183"/>
                </a:xfrm>
                <a:prstGeom prst="rect">
                  <a:avLst/>
                </a:prstGeom>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8EE307E-A0C0-9838-384C-30AC64D46EFC}"/>
                    </a:ext>
                  </a:extLst>
                </p:cNvPr>
                <p:cNvSpPr/>
                <p:nvPr/>
              </p:nvSpPr>
              <p:spPr>
                <a:xfrm>
                  <a:off x="467694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15A0951-88C6-DA4F-3AEB-AD0C5B1B19F0}"/>
                    </a:ext>
                  </a:extLst>
                </p:cNvPr>
                <p:cNvSpPr/>
                <p:nvPr/>
              </p:nvSpPr>
              <p:spPr>
                <a:xfrm>
                  <a:off x="504270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6150F83-BB95-9C6C-3B6C-CC12DE5D393B}"/>
                    </a:ext>
                  </a:extLst>
                </p:cNvPr>
                <p:cNvSpPr/>
                <p:nvPr/>
              </p:nvSpPr>
              <p:spPr>
                <a:xfrm>
                  <a:off x="540846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C804934-5C8C-79AE-DA39-1CB526B3EFBA}"/>
                    </a:ext>
                  </a:extLst>
                </p:cNvPr>
                <p:cNvSpPr/>
                <p:nvPr/>
              </p:nvSpPr>
              <p:spPr>
                <a:xfrm>
                  <a:off x="577422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A76BC45-A295-69DC-50E7-3AC5C269634C}"/>
                    </a:ext>
                  </a:extLst>
                </p:cNvPr>
                <p:cNvSpPr/>
                <p:nvPr/>
              </p:nvSpPr>
              <p:spPr>
                <a:xfrm>
                  <a:off x="613998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D156267-8136-DE0D-925A-068E5F7DE965}"/>
                    </a:ext>
                  </a:extLst>
                </p:cNvPr>
                <p:cNvSpPr txBox="1"/>
                <p:nvPr/>
              </p:nvSpPr>
              <p:spPr>
                <a:xfrm>
                  <a:off x="3867008" y="3006231"/>
                  <a:ext cx="441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ea typeface="Calibri"/>
                      <a:cs typeface="Calibri"/>
                    </a:rPr>
                    <a:t>v</a:t>
                  </a:r>
                  <a:r>
                    <a:rPr lang="en-US" b="1" baseline="-25000">
                      <a:ea typeface="Calibri"/>
                      <a:cs typeface="Calibri"/>
                    </a:rPr>
                    <a:t>3</a:t>
                  </a:r>
                </a:p>
              </p:txBody>
            </p:sp>
          </p:grpSp>
          <p:grpSp>
            <p:nvGrpSpPr>
              <p:cNvPr id="35" name="Group 34">
                <a:extLst>
                  <a:ext uri="{FF2B5EF4-FFF2-40B4-BE49-F238E27FC236}">
                    <a16:creationId xmlns:a16="http://schemas.microsoft.com/office/drawing/2014/main" id="{0CDE8090-28A7-4923-D182-21903B1B2E23}"/>
                  </a:ext>
                </a:extLst>
              </p:cNvPr>
              <p:cNvGrpSpPr/>
              <p:nvPr/>
            </p:nvGrpSpPr>
            <p:grpSpPr>
              <a:xfrm>
                <a:off x="1631808" y="3107831"/>
                <a:ext cx="2642418" cy="369332"/>
                <a:chOff x="3867008" y="3006231"/>
                <a:chExt cx="2642418" cy="369332"/>
              </a:xfrm>
            </p:grpSpPr>
            <p:sp>
              <p:nvSpPr>
                <p:cNvPr id="36" name="Rectangle 35">
                  <a:extLst>
                    <a:ext uri="{FF2B5EF4-FFF2-40B4-BE49-F238E27FC236}">
                      <a16:creationId xmlns:a16="http://schemas.microsoft.com/office/drawing/2014/main" id="{DBA47BD7-4F38-4542-54B2-B1038B239F45}"/>
                    </a:ext>
                  </a:extLst>
                </p:cNvPr>
                <p:cNvSpPr/>
                <p:nvPr/>
              </p:nvSpPr>
              <p:spPr>
                <a:xfrm>
                  <a:off x="4311188" y="3007126"/>
                  <a:ext cx="369438" cy="364183"/>
                </a:xfrm>
                <a:prstGeom prst="rect">
                  <a:avLst/>
                </a:prstGeom>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DF6642F-F047-9D08-4C8B-DE70E1A8399E}"/>
                    </a:ext>
                  </a:extLst>
                </p:cNvPr>
                <p:cNvSpPr/>
                <p:nvPr/>
              </p:nvSpPr>
              <p:spPr>
                <a:xfrm>
                  <a:off x="467694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807B364-5E08-D445-B1F5-080FF4A2916C}"/>
                    </a:ext>
                  </a:extLst>
                </p:cNvPr>
                <p:cNvSpPr/>
                <p:nvPr/>
              </p:nvSpPr>
              <p:spPr>
                <a:xfrm>
                  <a:off x="504270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4F05806-5F29-4079-3738-1596959715F2}"/>
                    </a:ext>
                  </a:extLst>
                </p:cNvPr>
                <p:cNvSpPr/>
                <p:nvPr/>
              </p:nvSpPr>
              <p:spPr>
                <a:xfrm>
                  <a:off x="540846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8A5F219-6079-2A17-F93A-CB3BDEA3A462}"/>
                    </a:ext>
                  </a:extLst>
                </p:cNvPr>
                <p:cNvSpPr/>
                <p:nvPr/>
              </p:nvSpPr>
              <p:spPr>
                <a:xfrm>
                  <a:off x="577422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103205C-5AA5-C3DF-FD85-A758D91E93E1}"/>
                    </a:ext>
                  </a:extLst>
                </p:cNvPr>
                <p:cNvSpPr/>
                <p:nvPr/>
              </p:nvSpPr>
              <p:spPr>
                <a:xfrm>
                  <a:off x="613998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CD9A2AD-3730-9210-8359-92785B1E42AB}"/>
                    </a:ext>
                  </a:extLst>
                </p:cNvPr>
                <p:cNvSpPr txBox="1"/>
                <p:nvPr/>
              </p:nvSpPr>
              <p:spPr>
                <a:xfrm>
                  <a:off x="3867008" y="3006231"/>
                  <a:ext cx="441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ea typeface="Calibri"/>
                      <a:cs typeface="Calibri"/>
                    </a:rPr>
                    <a:t>v</a:t>
                  </a:r>
                  <a:r>
                    <a:rPr lang="en-US" b="1" baseline="-25000">
                      <a:ea typeface="Calibri"/>
                      <a:cs typeface="Calibri"/>
                    </a:rPr>
                    <a:t>2</a:t>
                  </a:r>
                </a:p>
              </p:txBody>
            </p:sp>
          </p:grpSp>
          <p:grpSp>
            <p:nvGrpSpPr>
              <p:cNvPr id="43" name="Group 42">
                <a:extLst>
                  <a:ext uri="{FF2B5EF4-FFF2-40B4-BE49-F238E27FC236}">
                    <a16:creationId xmlns:a16="http://schemas.microsoft.com/office/drawing/2014/main" id="{998D8E69-766D-E92D-DC2B-32F9FD7733F3}"/>
                  </a:ext>
                </a:extLst>
              </p:cNvPr>
              <p:cNvGrpSpPr/>
              <p:nvPr/>
            </p:nvGrpSpPr>
            <p:grpSpPr>
              <a:xfrm>
                <a:off x="1631808" y="4631831"/>
                <a:ext cx="2642418" cy="369332"/>
                <a:chOff x="3867008" y="3006231"/>
                <a:chExt cx="2642418" cy="369332"/>
              </a:xfrm>
            </p:grpSpPr>
            <p:sp>
              <p:nvSpPr>
                <p:cNvPr id="44" name="Rectangle 43">
                  <a:extLst>
                    <a:ext uri="{FF2B5EF4-FFF2-40B4-BE49-F238E27FC236}">
                      <a16:creationId xmlns:a16="http://schemas.microsoft.com/office/drawing/2014/main" id="{BB78ACF8-14C7-52AF-4155-A2EAC55D105A}"/>
                    </a:ext>
                  </a:extLst>
                </p:cNvPr>
                <p:cNvSpPr/>
                <p:nvPr/>
              </p:nvSpPr>
              <p:spPr>
                <a:xfrm>
                  <a:off x="4311188" y="3007126"/>
                  <a:ext cx="369438" cy="364183"/>
                </a:xfrm>
                <a:prstGeom prst="rect">
                  <a:avLst/>
                </a:prstGeom>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8EFCEA6-A42B-ADC3-EFDD-C16681C4B55E}"/>
                    </a:ext>
                  </a:extLst>
                </p:cNvPr>
                <p:cNvSpPr/>
                <p:nvPr/>
              </p:nvSpPr>
              <p:spPr>
                <a:xfrm>
                  <a:off x="467694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D6F397B-271D-7E5E-3F62-847445FF82EC}"/>
                    </a:ext>
                  </a:extLst>
                </p:cNvPr>
                <p:cNvSpPr/>
                <p:nvPr/>
              </p:nvSpPr>
              <p:spPr>
                <a:xfrm>
                  <a:off x="504270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448F722-D01E-1CAA-9B25-C8DC2FC0DE8B}"/>
                    </a:ext>
                  </a:extLst>
                </p:cNvPr>
                <p:cNvSpPr/>
                <p:nvPr/>
              </p:nvSpPr>
              <p:spPr>
                <a:xfrm>
                  <a:off x="540846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9F9A08A-C24C-6104-0A41-F1726F081F2E}"/>
                    </a:ext>
                  </a:extLst>
                </p:cNvPr>
                <p:cNvSpPr/>
                <p:nvPr/>
              </p:nvSpPr>
              <p:spPr>
                <a:xfrm>
                  <a:off x="577422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8A1BE3D-47C9-634B-1E6E-AE29B66D9A9F}"/>
                    </a:ext>
                  </a:extLst>
                </p:cNvPr>
                <p:cNvSpPr/>
                <p:nvPr/>
              </p:nvSpPr>
              <p:spPr>
                <a:xfrm>
                  <a:off x="6139988" y="3007126"/>
                  <a:ext cx="369438" cy="364183"/>
                </a:xfrm>
                <a:prstGeom prst="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F992808-D041-7615-7299-73306828B759}"/>
                    </a:ext>
                  </a:extLst>
                </p:cNvPr>
                <p:cNvSpPr txBox="1"/>
                <p:nvPr/>
              </p:nvSpPr>
              <p:spPr>
                <a:xfrm>
                  <a:off x="3867008" y="3006231"/>
                  <a:ext cx="441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ea typeface="Calibri"/>
                      <a:cs typeface="Calibri"/>
                    </a:rPr>
                    <a:t>v</a:t>
                  </a:r>
                  <a:r>
                    <a:rPr lang="en-US" b="1" baseline="-25000" err="1">
                      <a:ea typeface="Calibri"/>
                      <a:cs typeface="Calibri"/>
                    </a:rPr>
                    <a:t>n</a:t>
                  </a:r>
                  <a:endParaRPr lang="en-US" b="1" baseline="-25000">
                    <a:ea typeface="Calibri"/>
                    <a:cs typeface="Calibri"/>
                  </a:endParaRPr>
                </a:p>
              </p:txBody>
            </p:sp>
          </p:grpSp>
          <p:sp>
            <p:nvSpPr>
              <p:cNvPr id="51" name="TextBox 50">
                <a:extLst>
                  <a:ext uri="{FF2B5EF4-FFF2-40B4-BE49-F238E27FC236}">
                    <a16:creationId xmlns:a16="http://schemas.microsoft.com/office/drawing/2014/main" id="{895DAE75-E9EA-6E75-4B26-698E6DD4518A}"/>
                  </a:ext>
                </a:extLst>
              </p:cNvPr>
              <p:cNvSpPr txBox="1"/>
              <p:nvPr/>
            </p:nvSpPr>
            <p:spPr>
              <a:xfrm>
                <a:off x="2951480" y="4170680"/>
                <a:ext cx="452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a:t>
                </a:r>
                <a:endParaRPr lang="en-US" b="1">
                  <a:ea typeface="Calibri"/>
                  <a:cs typeface="Calibri"/>
                </a:endParaRPr>
              </a:p>
            </p:txBody>
          </p:sp>
        </p:grpSp>
        <p:sp>
          <p:nvSpPr>
            <p:cNvPr id="52" name="TextBox 51">
              <a:extLst>
                <a:ext uri="{FF2B5EF4-FFF2-40B4-BE49-F238E27FC236}">
                  <a16:creationId xmlns:a16="http://schemas.microsoft.com/office/drawing/2014/main" id="{F5808214-CF8E-1277-A3C7-E66FB7629153}"/>
                </a:ext>
              </a:extLst>
            </p:cNvPr>
            <p:cNvSpPr txBox="1"/>
            <p:nvPr/>
          </p:nvSpPr>
          <p:spPr>
            <a:xfrm>
              <a:off x="7131930" y="2604911"/>
              <a:ext cx="3306555" cy="230832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ea typeface="Calibri"/>
                  <a:cs typeface="Calibri"/>
                </a:rPr>
                <a:t>Graph clustering</a:t>
              </a:r>
            </a:p>
            <a:p>
              <a:pPr marL="285750" indent="-285750">
                <a:buFont typeface="Arial"/>
                <a:buChar char="•"/>
              </a:pPr>
              <a:r>
                <a:rPr lang="en-US" sz="2400">
                  <a:ea typeface="Calibri"/>
                  <a:cs typeface="Calibri"/>
                </a:rPr>
                <a:t>Link prediction</a:t>
              </a:r>
            </a:p>
            <a:p>
              <a:pPr marL="285750" indent="-285750">
                <a:buFont typeface="Arial"/>
                <a:buChar char="•"/>
              </a:pPr>
              <a:r>
                <a:rPr lang="en-US" sz="2400">
                  <a:ea typeface="Calibri"/>
                  <a:cs typeface="Calibri"/>
                </a:rPr>
                <a:t>Graph classification</a:t>
              </a:r>
            </a:p>
            <a:p>
              <a:pPr marL="285750" indent="-285750">
                <a:buFont typeface="Arial"/>
                <a:buChar char="•"/>
              </a:pPr>
              <a:r>
                <a:rPr lang="en-US" sz="2400">
                  <a:ea typeface="Calibri"/>
                  <a:cs typeface="Calibri"/>
                </a:rPr>
                <a:t>Node classification</a:t>
              </a:r>
            </a:p>
            <a:p>
              <a:pPr marL="285750" indent="-285750">
                <a:buFont typeface="Arial"/>
                <a:buChar char="•"/>
              </a:pPr>
              <a:r>
                <a:rPr lang="en-US" sz="2400">
                  <a:ea typeface="Calibri"/>
                  <a:cs typeface="Calibri"/>
                </a:rPr>
                <a:t>Node regression</a:t>
              </a:r>
            </a:p>
            <a:p>
              <a:pPr marL="285750" indent="-285750">
                <a:buFont typeface="Arial"/>
                <a:buChar char="•"/>
              </a:pPr>
              <a:r>
                <a:rPr lang="en-US" sz="2400">
                  <a:ea typeface="Calibri"/>
                  <a:cs typeface="Calibri"/>
                </a:rPr>
                <a:t>Anomaly detection</a:t>
              </a:r>
            </a:p>
          </p:txBody>
        </p:sp>
        <p:sp>
          <p:nvSpPr>
            <p:cNvPr id="56" name="Arrow: Right 55">
              <a:extLst>
                <a:ext uri="{FF2B5EF4-FFF2-40B4-BE49-F238E27FC236}">
                  <a16:creationId xmlns:a16="http://schemas.microsoft.com/office/drawing/2014/main" id="{28F5D4FA-1283-49C3-08E7-D73184B936A9}"/>
                </a:ext>
              </a:extLst>
            </p:cNvPr>
            <p:cNvSpPr/>
            <p:nvPr/>
          </p:nvSpPr>
          <p:spPr>
            <a:xfrm>
              <a:off x="4850816" y="3599306"/>
              <a:ext cx="1672896" cy="319689"/>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6676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5E9CAD-A62C-4CF8-BA96-F0B30C99344D}"/>
              </a:ext>
            </a:extLst>
          </p:cNvPr>
          <p:cNvSpPr txBox="1"/>
          <p:nvPr/>
        </p:nvSpPr>
        <p:spPr>
          <a:xfrm>
            <a:off x="911225" y="3584416"/>
            <a:ext cx="10333038" cy="1631216"/>
          </a:xfrm>
          <a:prstGeom prst="rect">
            <a:avLst/>
          </a:prstGeom>
          <a:noFill/>
        </p:spPr>
        <p:txBody>
          <a:bodyPr wrap="square">
            <a:spAutoFit/>
          </a:bodyPr>
          <a:lstStyle/>
          <a:p>
            <a:pPr marL="285750" indent="-285750">
              <a:buFont typeface="Arial" panose="020B0604020202020204" pitchFamily="34" charset="0"/>
              <a:buChar char="•"/>
            </a:pPr>
            <a:r>
              <a:rPr lang="en-US" sz="2000" dirty="0"/>
              <a:t>Conceptual origin of the problems: too much mixing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indent="-285750">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Over-smoothing</a:t>
            </a:r>
          </a:p>
        </p:txBody>
      </p:sp>
      <p:sp>
        <p:nvSpPr>
          <p:cNvPr id="3" name="Content Placeholder 2">
            <a:extLst>
              <a:ext uri="{FF2B5EF4-FFF2-40B4-BE49-F238E27FC236}">
                <a16:creationId xmlns:a16="http://schemas.microsoft.com/office/drawing/2014/main" id="{69DF3CD1-3B59-8867-B27D-2024CEC6C41A}"/>
              </a:ext>
            </a:extLst>
          </p:cNvPr>
          <p:cNvSpPr>
            <a:spLocks noGrp="1"/>
          </p:cNvSpPr>
          <p:nvPr>
            <p:ph idx="1"/>
          </p:nvPr>
        </p:nvSpPr>
        <p:spPr>
          <a:xfrm>
            <a:off x="838199" y="1429305"/>
            <a:ext cx="11109961" cy="682061"/>
          </a:xfrm>
        </p:spPr>
        <p:txBody>
          <a:bodyPr>
            <a:normAutofit/>
          </a:bodyPr>
          <a:lstStyle/>
          <a:p>
            <a:r>
              <a:rPr lang="en-US" dirty="0"/>
              <a:t>When </a:t>
            </a:r>
            <a:r>
              <a:rPr lang="en-US" b="1" dirty="0"/>
              <a:t>stacking many layers </a:t>
            </a:r>
            <a:r>
              <a:rPr lang="en-US" dirty="0"/>
              <a:t>in a GNN, node representations can become </a:t>
            </a:r>
            <a:r>
              <a:rPr lang="en-US" b="1" dirty="0"/>
              <a:t>indistinguishable</a:t>
            </a:r>
            <a:br>
              <a:rPr lang="en-US" b="1" dirty="0"/>
            </a:br>
            <a:r>
              <a:rPr lang="en-US" sz="1600" dirty="0">
                <a:solidFill>
                  <a:schemeClr val="accent2">
                    <a:lumMod val="50000"/>
                  </a:schemeClr>
                </a:solidFill>
                <a:latin typeface="Times New Roman" panose="02020603050405020304" pitchFamily="18" charset="0"/>
                <a:cs typeface="Times New Roman" panose="02020603050405020304" pitchFamily="18" charset="0"/>
              </a:rPr>
              <a:t>[Li et al 2018; </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Oono</a:t>
            </a:r>
            <a:r>
              <a:rPr lang="en-US" sz="1600" dirty="0">
                <a:solidFill>
                  <a:schemeClr val="accent2">
                    <a:lumMod val="50000"/>
                  </a:schemeClr>
                </a:solidFill>
                <a:latin typeface="Times New Roman" panose="02020603050405020304" pitchFamily="18" charset="0"/>
                <a:cs typeface="Times New Roman" panose="02020603050405020304" pitchFamily="18" charset="0"/>
              </a:rPr>
              <a:t> and Suzuki 2020; Cai et al 2020; Chen et al 2020; Zhou et al 2020; Zhou et al 2020 ; </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Rusch</a:t>
            </a:r>
            <a:r>
              <a:rPr lang="en-US" sz="1600" dirty="0">
                <a:solidFill>
                  <a:schemeClr val="accent2">
                    <a:lumMod val="50000"/>
                  </a:schemeClr>
                </a:solidFill>
                <a:latin typeface="Times New Roman" panose="02020603050405020304" pitchFamily="18" charset="0"/>
                <a:cs typeface="Times New Roman" panose="02020603050405020304" pitchFamily="18" charset="0"/>
              </a:rPr>
              <a:t> et al 2023]</a:t>
            </a:r>
          </a:p>
        </p:txBody>
      </p:sp>
      <p:grpSp>
        <p:nvGrpSpPr>
          <p:cNvPr id="10" name="Group 9">
            <a:extLst>
              <a:ext uri="{FF2B5EF4-FFF2-40B4-BE49-F238E27FC236}">
                <a16:creationId xmlns:a16="http://schemas.microsoft.com/office/drawing/2014/main" id="{8BEBD63B-F097-C840-D9AE-780145861A1F}"/>
              </a:ext>
            </a:extLst>
          </p:cNvPr>
          <p:cNvGrpSpPr/>
          <p:nvPr/>
        </p:nvGrpSpPr>
        <p:grpSpPr>
          <a:xfrm>
            <a:off x="9690117" y="2346844"/>
            <a:ext cx="1914927" cy="2955607"/>
            <a:chOff x="9476757" y="1940444"/>
            <a:chExt cx="1914927" cy="2955607"/>
          </a:xfrm>
        </p:grpSpPr>
        <p:grpSp>
          <p:nvGrpSpPr>
            <p:cNvPr id="42" name="Group 41">
              <a:extLst>
                <a:ext uri="{FF2B5EF4-FFF2-40B4-BE49-F238E27FC236}">
                  <a16:creationId xmlns:a16="http://schemas.microsoft.com/office/drawing/2014/main" id="{1351584C-B6CE-8E65-FCE2-CCECB93C5383}"/>
                </a:ext>
              </a:extLst>
            </p:cNvPr>
            <p:cNvGrpSpPr/>
            <p:nvPr/>
          </p:nvGrpSpPr>
          <p:grpSpPr>
            <a:xfrm>
              <a:off x="9476757" y="1940444"/>
              <a:ext cx="1877043" cy="984364"/>
              <a:chOff x="7727731" y="5091205"/>
              <a:chExt cx="1460292" cy="765810"/>
            </a:xfrm>
          </p:grpSpPr>
          <p:sp>
            <p:nvSpPr>
              <p:cNvPr id="43" name="Oval 42">
                <a:extLst>
                  <a:ext uri="{FF2B5EF4-FFF2-40B4-BE49-F238E27FC236}">
                    <a16:creationId xmlns:a16="http://schemas.microsoft.com/office/drawing/2014/main" id="{4B85FF13-EE88-0313-BB40-7065D0959884}"/>
                  </a:ext>
                </a:extLst>
              </p:cNvPr>
              <p:cNvSpPr/>
              <p:nvPr/>
            </p:nvSpPr>
            <p:spPr>
              <a:xfrm>
                <a:off x="8350071" y="5525806"/>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 name="Oval 43">
                <a:extLst>
                  <a:ext uri="{FF2B5EF4-FFF2-40B4-BE49-F238E27FC236}">
                    <a16:creationId xmlns:a16="http://schemas.microsoft.com/office/drawing/2014/main" id="{C341329C-B40B-3376-51A1-63265201812A}"/>
                  </a:ext>
                </a:extLst>
              </p:cNvPr>
              <p:cNvSpPr/>
              <p:nvPr/>
            </p:nvSpPr>
            <p:spPr>
              <a:xfrm>
                <a:off x="8029238"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 name="Oval 44">
                <a:extLst>
                  <a:ext uri="{FF2B5EF4-FFF2-40B4-BE49-F238E27FC236}">
                    <a16:creationId xmlns:a16="http://schemas.microsoft.com/office/drawing/2014/main" id="{24A7D261-0C94-AA62-6C4A-4CD37150D4E5}"/>
                  </a:ext>
                </a:extLst>
              </p:cNvPr>
              <p:cNvSpPr/>
              <p:nvPr/>
            </p:nvSpPr>
            <p:spPr>
              <a:xfrm>
                <a:off x="8030505"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 name="Oval 45">
                <a:extLst>
                  <a:ext uri="{FF2B5EF4-FFF2-40B4-BE49-F238E27FC236}">
                    <a16:creationId xmlns:a16="http://schemas.microsoft.com/office/drawing/2014/main" id="{E620722C-043C-8CD8-ED71-2F0A52CDDB40}"/>
                  </a:ext>
                </a:extLst>
              </p:cNvPr>
              <p:cNvSpPr/>
              <p:nvPr/>
            </p:nvSpPr>
            <p:spPr>
              <a:xfrm>
                <a:off x="8354573" y="5234079"/>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47" name="Oval 46">
                <a:extLst>
                  <a:ext uri="{FF2B5EF4-FFF2-40B4-BE49-F238E27FC236}">
                    <a16:creationId xmlns:a16="http://schemas.microsoft.com/office/drawing/2014/main" id="{A3C086CD-32C9-3C78-B01E-3CC729F4B5D7}"/>
                  </a:ext>
                </a:extLst>
              </p:cNvPr>
              <p:cNvSpPr/>
              <p:nvPr/>
            </p:nvSpPr>
            <p:spPr>
              <a:xfrm>
                <a:off x="8712006"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 name="Oval 47">
                <a:extLst>
                  <a:ext uri="{FF2B5EF4-FFF2-40B4-BE49-F238E27FC236}">
                    <a16:creationId xmlns:a16="http://schemas.microsoft.com/office/drawing/2014/main" id="{05EAB2BD-18A0-7F22-E3E2-E37E29AF6806}"/>
                  </a:ext>
                </a:extLst>
              </p:cNvPr>
              <p:cNvSpPr/>
              <p:nvPr/>
            </p:nvSpPr>
            <p:spPr>
              <a:xfrm>
                <a:off x="8712006"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49" name="Straight Arrow Connector 48">
                <a:extLst>
                  <a:ext uri="{FF2B5EF4-FFF2-40B4-BE49-F238E27FC236}">
                    <a16:creationId xmlns:a16="http://schemas.microsoft.com/office/drawing/2014/main" id="{EAB7F0EA-82FC-89F1-BCD3-8670130A8596}"/>
                  </a:ext>
                </a:extLst>
              </p:cNvPr>
              <p:cNvCxnSpPr>
                <a:cxnSpLocks/>
                <a:stCxn id="44" idx="5"/>
                <a:endCxn id="46" idx="2"/>
              </p:cNvCxnSpPr>
              <p:nvPr/>
            </p:nvCxnSpPr>
            <p:spPr>
              <a:xfrm>
                <a:off x="8187281" y="5249248"/>
                <a:ext cx="167292"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433BCA9-818A-3B6A-13B1-59FA077428E2}"/>
                  </a:ext>
                </a:extLst>
              </p:cNvPr>
              <p:cNvCxnSpPr>
                <a:cxnSpLocks/>
                <a:stCxn id="45" idx="7"/>
                <a:endCxn id="43" idx="2"/>
              </p:cNvCxnSpPr>
              <p:nvPr/>
            </p:nvCxnSpPr>
            <p:spPr>
              <a:xfrm flipV="1">
                <a:off x="8188548" y="5618386"/>
                <a:ext cx="161523" cy="80586"/>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D4A5A66-71C8-5E5A-E428-7B705DE2EE63}"/>
                  </a:ext>
                </a:extLst>
              </p:cNvPr>
              <p:cNvCxnSpPr>
                <a:cxnSpLocks/>
                <a:stCxn id="46" idx="6"/>
                <a:endCxn id="47" idx="3"/>
              </p:cNvCxnSpPr>
              <p:nvPr/>
            </p:nvCxnSpPr>
            <p:spPr>
              <a:xfrm flipV="1">
                <a:off x="8539732" y="5249248"/>
                <a:ext cx="199390"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B07C57F-6913-7948-BC92-D0CBAB9B6314}"/>
                  </a:ext>
                </a:extLst>
              </p:cNvPr>
              <p:cNvCxnSpPr>
                <a:cxnSpLocks/>
                <a:stCxn id="48" idx="2"/>
                <a:endCxn id="43" idx="6"/>
              </p:cNvCxnSpPr>
              <p:nvPr/>
            </p:nvCxnSpPr>
            <p:spPr>
              <a:xfrm flipH="1" flipV="1">
                <a:off x="8535230" y="5618386"/>
                <a:ext cx="176776" cy="14605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C03A985-C8B3-0673-E922-BA5CDA045632}"/>
                  </a:ext>
                </a:extLst>
              </p:cNvPr>
              <p:cNvCxnSpPr>
                <a:cxnSpLocks/>
                <a:stCxn id="43" idx="0"/>
                <a:endCxn id="46" idx="4"/>
              </p:cNvCxnSpPr>
              <p:nvPr/>
            </p:nvCxnSpPr>
            <p:spPr>
              <a:xfrm flipV="1">
                <a:off x="8442651" y="5419238"/>
                <a:ext cx="4502" cy="106568"/>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306D8E2E-DCE9-5E15-B97C-CFC50EB46692}"/>
                  </a:ext>
                </a:extLst>
              </p:cNvPr>
              <p:cNvSpPr/>
              <p:nvPr/>
            </p:nvSpPr>
            <p:spPr>
              <a:xfrm>
                <a:off x="7727731" y="5383615"/>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55" name="Oval 54">
                <a:extLst>
                  <a:ext uri="{FF2B5EF4-FFF2-40B4-BE49-F238E27FC236}">
                    <a16:creationId xmlns:a16="http://schemas.microsoft.com/office/drawing/2014/main" id="{4A38323F-FBB5-18A3-EEF9-072DBDCDE2BE}"/>
                  </a:ext>
                </a:extLst>
              </p:cNvPr>
              <p:cNvSpPr/>
              <p:nvPr/>
            </p:nvSpPr>
            <p:spPr>
              <a:xfrm>
                <a:off x="9002864" y="5399762"/>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56" name="Straight Arrow Connector 55">
                <a:extLst>
                  <a:ext uri="{FF2B5EF4-FFF2-40B4-BE49-F238E27FC236}">
                    <a16:creationId xmlns:a16="http://schemas.microsoft.com/office/drawing/2014/main" id="{F0D34D4B-EA09-2E19-796A-6EE9369C80E4}"/>
                  </a:ext>
                </a:extLst>
              </p:cNvPr>
              <p:cNvCxnSpPr>
                <a:cxnSpLocks/>
                <a:stCxn id="44" idx="3"/>
                <a:endCxn id="54" idx="7"/>
              </p:cNvCxnSpPr>
              <p:nvPr/>
            </p:nvCxnSpPr>
            <p:spPr>
              <a:xfrm flipH="1">
                <a:off x="7885774" y="5249248"/>
                <a:ext cx="170580" cy="161483"/>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7E8899D-16D2-009B-4FD0-D8EF6E323117}"/>
                  </a:ext>
                </a:extLst>
              </p:cNvPr>
              <p:cNvCxnSpPr>
                <a:cxnSpLocks/>
                <a:stCxn id="45" idx="1"/>
                <a:endCxn id="54" idx="5"/>
              </p:cNvCxnSpPr>
              <p:nvPr/>
            </p:nvCxnSpPr>
            <p:spPr>
              <a:xfrm flipH="1" flipV="1">
                <a:off x="7885774" y="5541658"/>
                <a:ext cx="171847" cy="157314"/>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EE879C0-7A37-1692-1E3B-55816280B788}"/>
                  </a:ext>
                </a:extLst>
              </p:cNvPr>
              <p:cNvCxnSpPr>
                <a:cxnSpLocks/>
                <a:stCxn id="55" idx="1"/>
                <a:endCxn id="47" idx="5"/>
              </p:cNvCxnSpPr>
              <p:nvPr/>
            </p:nvCxnSpPr>
            <p:spPr>
              <a:xfrm flipH="1" flipV="1">
                <a:off x="8870049" y="5249248"/>
                <a:ext cx="159931" cy="17763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FA1A0C4-CCA3-5543-0DE9-D1F071666C37}"/>
                  </a:ext>
                </a:extLst>
              </p:cNvPr>
              <p:cNvCxnSpPr>
                <a:cxnSpLocks/>
                <a:stCxn id="55" idx="3"/>
                <a:endCxn id="48" idx="7"/>
              </p:cNvCxnSpPr>
              <p:nvPr/>
            </p:nvCxnSpPr>
            <p:spPr>
              <a:xfrm flipH="1">
                <a:off x="8870049" y="5557805"/>
                <a:ext cx="159931" cy="141167"/>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7D839C54-9464-E34F-63DF-055AF482982D}"/>
                </a:ext>
              </a:extLst>
            </p:cNvPr>
            <p:cNvGrpSpPr/>
            <p:nvPr/>
          </p:nvGrpSpPr>
          <p:grpSpPr>
            <a:xfrm>
              <a:off x="9476757" y="3891820"/>
              <a:ext cx="1914927" cy="1004231"/>
              <a:chOff x="7727731" y="5091205"/>
              <a:chExt cx="1460292" cy="765810"/>
            </a:xfrm>
            <a:solidFill>
              <a:schemeClr val="bg2">
                <a:lumMod val="90000"/>
              </a:schemeClr>
            </a:solidFill>
          </p:grpSpPr>
          <p:sp>
            <p:nvSpPr>
              <p:cNvPr id="61" name="Oval 60">
                <a:extLst>
                  <a:ext uri="{FF2B5EF4-FFF2-40B4-BE49-F238E27FC236}">
                    <a16:creationId xmlns:a16="http://schemas.microsoft.com/office/drawing/2014/main" id="{C01F69B1-41C7-417C-3535-BAE031373079}"/>
                  </a:ext>
                </a:extLst>
              </p:cNvPr>
              <p:cNvSpPr/>
              <p:nvPr/>
            </p:nvSpPr>
            <p:spPr>
              <a:xfrm>
                <a:off x="8350071" y="552580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2" name="Oval 61">
                <a:extLst>
                  <a:ext uri="{FF2B5EF4-FFF2-40B4-BE49-F238E27FC236}">
                    <a16:creationId xmlns:a16="http://schemas.microsoft.com/office/drawing/2014/main" id="{925B419C-6681-6622-3040-DBFB9AA2E3BF}"/>
                  </a:ext>
                </a:extLst>
              </p:cNvPr>
              <p:cNvSpPr/>
              <p:nvPr/>
            </p:nvSpPr>
            <p:spPr>
              <a:xfrm>
                <a:off x="8029238"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 name="Oval 62">
                <a:extLst>
                  <a:ext uri="{FF2B5EF4-FFF2-40B4-BE49-F238E27FC236}">
                    <a16:creationId xmlns:a16="http://schemas.microsoft.com/office/drawing/2014/main" id="{C99209EE-D9DA-CE92-6AF7-D708B7BAF392}"/>
                  </a:ext>
                </a:extLst>
              </p:cNvPr>
              <p:cNvSpPr/>
              <p:nvPr/>
            </p:nvSpPr>
            <p:spPr>
              <a:xfrm>
                <a:off x="8030505"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4" name="Oval 63">
                <a:extLst>
                  <a:ext uri="{FF2B5EF4-FFF2-40B4-BE49-F238E27FC236}">
                    <a16:creationId xmlns:a16="http://schemas.microsoft.com/office/drawing/2014/main" id="{5DF7E5CC-8E55-0950-DDAB-61970FD8AB33}"/>
                  </a:ext>
                </a:extLst>
              </p:cNvPr>
              <p:cNvSpPr/>
              <p:nvPr/>
            </p:nvSpPr>
            <p:spPr>
              <a:xfrm>
                <a:off x="8354573" y="5234079"/>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65" name="Oval 64">
                <a:extLst>
                  <a:ext uri="{FF2B5EF4-FFF2-40B4-BE49-F238E27FC236}">
                    <a16:creationId xmlns:a16="http://schemas.microsoft.com/office/drawing/2014/main" id="{035ED998-72D1-9216-9F56-7F6EA7F7902D}"/>
                  </a:ext>
                </a:extLst>
              </p:cNvPr>
              <p:cNvSpPr/>
              <p:nvPr/>
            </p:nvSpPr>
            <p:spPr>
              <a:xfrm>
                <a:off x="8712006"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6" name="Oval 65">
                <a:extLst>
                  <a:ext uri="{FF2B5EF4-FFF2-40B4-BE49-F238E27FC236}">
                    <a16:creationId xmlns:a16="http://schemas.microsoft.com/office/drawing/2014/main" id="{09421D26-1CFE-819A-4211-16451AD9BDB8}"/>
                  </a:ext>
                </a:extLst>
              </p:cNvPr>
              <p:cNvSpPr/>
              <p:nvPr/>
            </p:nvSpPr>
            <p:spPr>
              <a:xfrm>
                <a:off x="8712006"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67" name="Straight Arrow Connector 66">
                <a:extLst>
                  <a:ext uri="{FF2B5EF4-FFF2-40B4-BE49-F238E27FC236}">
                    <a16:creationId xmlns:a16="http://schemas.microsoft.com/office/drawing/2014/main" id="{76A22803-D80E-B94D-2EB8-86C61F814800}"/>
                  </a:ext>
                </a:extLst>
              </p:cNvPr>
              <p:cNvCxnSpPr>
                <a:cxnSpLocks/>
                <a:stCxn id="62" idx="5"/>
                <a:endCxn id="64" idx="2"/>
              </p:cNvCxnSpPr>
              <p:nvPr/>
            </p:nvCxnSpPr>
            <p:spPr>
              <a:xfrm>
                <a:off x="8187281" y="5249248"/>
                <a:ext cx="167292"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ABE7162-C0F9-15C1-7AA8-CD1AD540DC24}"/>
                  </a:ext>
                </a:extLst>
              </p:cNvPr>
              <p:cNvCxnSpPr>
                <a:cxnSpLocks/>
                <a:stCxn id="63" idx="7"/>
                <a:endCxn id="61" idx="2"/>
              </p:cNvCxnSpPr>
              <p:nvPr/>
            </p:nvCxnSpPr>
            <p:spPr>
              <a:xfrm flipV="1">
                <a:off x="8188548" y="5618386"/>
                <a:ext cx="161523" cy="80586"/>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B12D9BB-273C-914C-DD0F-F5C6C34EF0F5}"/>
                  </a:ext>
                </a:extLst>
              </p:cNvPr>
              <p:cNvCxnSpPr>
                <a:cxnSpLocks/>
                <a:stCxn id="64" idx="6"/>
                <a:endCxn id="65" idx="3"/>
              </p:cNvCxnSpPr>
              <p:nvPr/>
            </p:nvCxnSpPr>
            <p:spPr>
              <a:xfrm flipV="1">
                <a:off x="8539732" y="5249248"/>
                <a:ext cx="199390"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0426432-B2EB-A0A7-E2F8-1DEC490B78E7}"/>
                  </a:ext>
                </a:extLst>
              </p:cNvPr>
              <p:cNvCxnSpPr>
                <a:cxnSpLocks/>
                <a:stCxn id="66" idx="2"/>
                <a:endCxn id="61" idx="6"/>
              </p:cNvCxnSpPr>
              <p:nvPr/>
            </p:nvCxnSpPr>
            <p:spPr>
              <a:xfrm flipH="1" flipV="1">
                <a:off x="8535230" y="5618386"/>
                <a:ext cx="176776" cy="14605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28C7524-ADBD-3F36-F834-5A226D5B0990}"/>
                  </a:ext>
                </a:extLst>
              </p:cNvPr>
              <p:cNvCxnSpPr>
                <a:cxnSpLocks/>
                <a:stCxn id="61" idx="0"/>
                <a:endCxn id="64" idx="4"/>
              </p:cNvCxnSpPr>
              <p:nvPr/>
            </p:nvCxnSpPr>
            <p:spPr>
              <a:xfrm flipV="1">
                <a:off x="8442651" y="5419238"/>
                <a:ext cx="4502" cy="106568"/>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2C9A8E11-B003-9C55-4C89-B697F992F096}"/>
                  </a:ext>
                </a:extLst>
              </p:cNvPr>
              <p:cNvSpPr/>
              <p:nvPr/>
            </p:nvSpPr>
            <p:spPr>
              <a:xfrm>
                <a:off x="7727731" y="538361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73" name="Oval 72">
                <a:extLst>
                  <a:ext uri="{FF2B5EF4-FFF2-40B4-BE49-F238E27FC236}">
                    <a16:creationId xmlns:a16="http://schemas.microsoft.com/office/drawing/2014/main" id="{879373AB-F750-B688-0596-26A6EE050584}"/>
                  </a:ext>
                </a:extLst>
              </p:cNvPr>
              <p:cNvSpPr/>
              <p:nvPr/>
            </p:nvSpPr>
            <p:spPr>
              <a:xfrm>
                <a:off x="9002864" y="5399762"/>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74" name="Straight Arrow Connector 73">
                <a:extLst>
                  <a:ext uri="{FF2B5EF4-FFF2-40B4-BE49-F238E27FC236}">
                    <a16:creationId xmlns:a16="http://schemas.microsoft.com/office/drawing/2014/main" id="{0F83E4C0-DEE9-1FD2-3764-D65414DAFF61}"/>
                  </a:ext>
                </a:extLst>
              </p:cNvPr>
              <p:cNvCxnSpPr>
                <a:cxnSpLocks/>
                <a:stCxn id="62" idx="3"/>
                <a:endCxn id="72" idx="7"/>
              </p:cNvCxnSpPr>
              <p:nvPr/>
            </p:nvCxnSpPr>
            <p:spPr>
              <a:xfrm flipH="1">
                <a:off x="7885774" y="5249248"/>
                <a:ext cx="170580" cy="161483"/>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4F61271-FD93-4AFC-2245-DEB62913A09E}"/>
                  </a:ext>
                </a:extLst>
              </p:cNvPr>
              <p:cNvCxnSpPr>
                <a:cxnSpLocks/>
                <a:stCxn id="63" idx="1"/>
                <a:endCxn id="72" idx="5"/>
              </p:cNvCxnSpPr>
              <p:nvPr/>
            </p:nvCxnSpPr>
            <p:spPr>
              <a:xfrm flipH="1" flipV="1">
                <a:off x="7885774" y="5541658"/>
                <a:ext cx="171847" cy="157314"/>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9F389D2-0503-7BCD-1FAB-9FC6A10B8861}"/>
                  </a:ext>
                </a:extLst>
              </p:cNvPr>
              <p:cNvCxnSpPr>
                <a:cxnSpLocks/>
                <a:stCxn id="73" idx="1"/>
                <a:endCxn id="65" idx="5"/>
              </p:cNvCxnSpPr>
              <p:nvPr/>
            </p:nvCxnSpPr>
            <p:spPr>
              <a:xfrm flipH="1" flipV="1">
                <a:off x="8870049" y="5249248"/>
                <a:ext cx="159931" cy="17763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426303F-B1A2-3A04-881B-96C241E0CF86}"/>
                  </a:ext>
                </a:extLst>
              </p:cNvPr>
              <p:cNvCxnSpPr>
                <a:cxnSpLocks/>
                <a:stCxn id="73" idx="3"/>
                <a:endCxn id="66" idx="7"/>
              </p:cNvCxnSpPr>
              <p:nvPr/>
            </p:nvCxnSpPr>
            <p:spPr>
              <a:xfrm flipH="1">
                <a:off x="8870049" y="5557805"/>
                <a:ext cx="159931" cy="141167"/>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8" name="Straight Arrow Connector 77">
              <a:extLst>
                <a:ext uri="{FF2B5EF4-FFF2-40B4-BE49-F238E27FC236}">
                  <a16:creationId xmlns:a16="http://schemas.microsoft.com/office/drawing/2014/main" id="{0337282B-7498-E787-9713-2AC155E185D9}"/>
                </a:ext>
              </a:extLst>
            </p:cNvPr>
            <p:cNvCxnSpPr/>
            <p:nvPr/>
          </p:nvCxnSpPr>
          <p:spPr>
            <a:xfrm>
              <a:off x="10416026" y="2946335"/>
              <a:ext cx="0" cy="94548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sp>
        <p:nvSpPr>
          <p:cNvPr id="6" name="Rectangle 5">
            <a:extLst>
              <a:ext uri="{FF2B5EF4-FFF2-40B4-BE49-F238E27FC236}">
                <a16:creationId xmlns:a16="http://schemas.microsoft.com/office/drawing/2014/main" id="{55E5D42C-D3B1-3B74-ABED-8DAAE03BEB3D}"/>
              </a:ext>
            </a:extLst>
          </p:cNvPr>
          <p:cNvSpPr/>
          <p:nvPr/>
        </p:nvSpPr>
        <p:spPr>
          <a:xfrm>
            <a:off x="1564552" y="4196476"/>
            <a:ext cx="2928841" cy="656253"/>
          </a:xfrm>
          <a:prstGeom prst="rect">
            <a:avLst/>
          </a:prstGeom>
          <a:solidFill>
            <a:schemeClr val="bg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many times do we mix</a:t>
            </a:r>
            <a:br>
              <a:rPr lang="en-US" dirty="0">
                <a:solidFill>
                  <a:schemeClr val="tx1"/>
                </a:solidFill>
              </a:rPr>
            </a:br>
            <a:r>
              <a:rPr lang="en-US" dirty="0">
                <a:solidFill>
                  <a:schemeClr val="tx1"/>
                </a:solidFill>
              </a:rPr>
              <a:t>(</a:t>
            </a:r>
            <a:r>
              <a:rPr lang="en-US" i="1" dirty="0">
                <a:solidFill>
                  <a:schemeClr val="tx1"/>
                </a:solidFill>
              </a:rPr>
              <a:t>k layers</a:t>
            </a:r>
            <a:r>
              <a:rPr lang="en-US" dirty="0">
                <a:solidFill>
                  <a:schemeClr val="tx1"/>
                </a:solidFill>
              </a:rPr>
              <a:t>)</a:t>
            </a:r>
          </a:p>
        </p:txBody>
      </p:sp>
      <p:sp>
        <p:nvSpPr>
          <p:cNvPr id="8" name="Rectangle 7">
            <a:extLst>
              <a:ext uri="{FF2B5EF4-FFF2-40B4-BE49-F238E27FC236}">
                <a16:creationId xmlns:a16="http://schemas.microsoft.com/office/drawing/2014/main" id="{A5D0E5AF-B2BA-8064-C846-9BD8BBFC99EC}"/>
              </a:ext>
            </a:extLst>
          </p:cNvPr>
          <p:cNvSpPr/>
          <p:nvPr/>
        </p:nvSpPr>
        <p:spPr>
          <a:xfrm>
            <a:off x="5199750" y="4101126"/>
            <a:ext cx="3574794" cy="792240"/>
          </a:xfrm>
          <a:prstGeom prst="rect">
            <a:avLst/>
          </a:prstGeom>
          <a:solidFill>
            <a:schemeClr val="bg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information is mixed </a:t>
            </a:r>
            <a:br>
              <a:rPr lang="en-US" dirty="0">
                <a:solidFill>
                  <a:schemeClr val="tx1"/>
                </a:solidFill>
              </a:rPr>
            </a:br>
            <a:r>
              <a:rPr lang="en-US" dirty="0">
                <a:solidFill>
                  <a:schemeClr val="tx1"/>
                </a:solidFill>
              </a:rPr>
              <a:t>A) </a:t>
            </a:r>
            <a:r>
              <a:rPr lang="en-US" b="1" dirty="0">
                <a:solidFill>
                  <a:schemeClr val="tx1"/>
                </a:solidFill>
              </a:rPr>
              <a:t>Connectivity of 𝐺</a:t>
            </a:r>
            <a:br>
              <a:rPr lang="en-US" b="1" i="1" dirty="0">
                <a:solidFill>
                  <a:schemeClr val="tx1"/>
                </a:solidFill>
              </a:rPr>
            </a:br>
            <a:r>
              <a:rPr lang="en-US" dirty="0">
                <a:solidFill>
                  <a:schemeClr val="tx1"/>
                </a:solidFill>
              </a:rPr>
              <a:t>B)</a:t>
            </a:r>
            <a:r>
              <a:rPr lang="en-US" i="1" dirty="0">
                <a:solidFill>
                  <a:schemeClr val="tx1"/>
                </a:solidFill>
              </a:rPr>
              <a:t> </a:t>
            </a:r>
            <a:r>
              <a:rPr lang="en-US" b="1" dirty="0">
                <a:solidFill>
                  <a:schemeClr val="tx1"/>
                </a:solidFill>
              </a:rPr>
              <a:t>GNN architecture</a:t>
            </a:r>
            <a:endParaRPr lang="en-US" dirty="0">
              <a:solidFill>
                <a:schemeClr val="tx1"/>
              </a:solidFill>
            </a:endParaRPr>
          </a:p>
        </p:txBody>
      </p:sp>
      <p:sp>
        <p:nvSpPr>
          <p:cNvPr id="4" name="TextBox 3">
            <a:extLst>
              <a:ext uri="{FF2B5EF4-FFF2-40B4-BE49-F238E27FC236}">
                <a16:creationId xmlns:a16="http://schemas.microsoft.com/office/drawing/2014/main" id="{CE98847D-601D-B539-9D6D-398D26163165}"/>
              </a:ext>
            </a:extLst>
          </p:cNvPr>
          <p:cNvSpPr txBox="1"/>
          <p:nvPr/>
        </p:nvSpPr>
        <p:spPr>
          <a:xfrm>
            <a:off x="-4" y="8706"/>
            <a:ext cx="966651" cy="369332"/>
          </a:xfrm>
          <a:prstGeom prst="rect">
            <a:avLst/>
          </a:prstGeom>
          <a:noFill/>
        </p:spPr>
        <p:txBody>
          <a:bodyPr wrap="square" rtlCol="0">
            <a:spAutoFit/>
          </a:bodyPr>
          <a:lstStyle/>
          <a:p>
            <a:r>
              <a:rPr lang="es-ES" b="1" dirty="0"/>
              <a:t>WHAT</a:t>
            </a:r>
            <a:endParaRPr lang="en-US" b="1" dirty="0"/>
          </a:p>
        </p:txBody>
      </p:sp>
      <p:sp>
        <p:nvSpPr>
          <p:cNvPr id="7" name="Rectangle: Rounded Corners 6">
            <a:extLst>
              <a:ext uri="{FF2B5EF4-FFF2-40B4-BE49-F238E27FC236}">
                <a16:creationId xmlns:a16="http://schemas.microsoft.com/office/drawing/2014/main" id="{677FBD1D-67F2-F27D-C917-5ABCC8F6016F}"/>
              </a:ext>
            </a:extLst>
          </p:cNvPr>
          <p:cNvSpPr/>
          <p:nvPr/>
        </p:nvSpPr>
        <p:spPr>
          <a:xfrm>
            <a:off x="1092200" y="6044246"/>
            <a:ext cx="9968873" cy="534424"/>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Convergence of the node embeddings as the number (k) of message passing layers increases</a:t>
            </a:r>
          </a:p>
        </p:txBody>
      </p:sp>
      <p:sp>
        <p:nvSpPr>
          <p:cNvPr id="5" name="Slide Number Placeholder 4">
            <a:extLst>
              <a:ext uri="{FF2B5EF4-FFF2-40B4-BE49-F238E27FC236}">
                <a16:creationId xmlns:a16="http://schemas.microsoft.com/office/drawing/2014/main" id="{187C61EC-5C06-1881-F327-9E5AC57B42D1}"/>
              </a:ext>
            </a:extLst>
          </p:cNvPr>
          <p:cNvSpPr>
            <a:spLocks noGrp="1"/>
          </p:cNvSpPr>
          <p:nvPr>
            <p:ph type="sldNum" sz="quarter" idx="12"/>
          </p:nvPr>
        </p:nvSpPr>
        <p:spPr/>
        <p:txBody>
          <a:bodyPr/>
          <a:lstStyle/>
          <a:p>
            <a:fld id="{33471E03-3868-4372-A232-81B06EBB10D4}" type="slidenum">
              <a:rPr lang="es-ES" smtClean="0"/>
              <a:t>130</a:t>
            </a:fld>
            <a:endParaRPr lang="es-ES"/>
          </a:p>
        </p:txBody>
      </p:sp>
      <p:pic>
        <p:nvPicPr>
          <p:cNvPr id="16" name="Picture 15" descr="\documentclass{article}&#10;\usepackage{amsmath,amsfonts,bm}&#10;\pagestyle{empty}&#10;\begin{document}&#10;&#10;\begin{equation*}&#10;\sum_{(u,v)\in E} \left| h_u^k - h_n^k\right| \rightarrow 0 \ \text{as}\ k\rightarrow \infty&#10;\end{equation*}&#10;&#10;&#10;\end{document}&#10;" title="IguanaTex Picture Display">
            <a:extLst>
              <a:ext uri="{FF2B5EF4-FFF2-40B4-BE49-F238E27FC236}">
                <a16:creationId xmlns:a16="http://schemas.microsoft.com/office/drawing/2014/main" id="{42039B06-DFEA-494B-F848-AC2487F9613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377032" y="2408295"/>
            <a:ext cx="5967239" cy="1024519"/>
          </a:xfrm>
          <a:prstGeom prst="rect">
            <a:avLst/>
          </a:prstGeom>
        </p:spPr>
      </p:pic>
    </p:spTree>
    <p:extLst>
      <p:ext uri="{BB962C8B-B14F-4D97-AF65-F5344CB8AC3E}">
        <p14:creationId xmlns:p14="http://schemas.microsoft.com/office/powerpoint/2010/main" val="5994639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5E9CAD-A62C-4CF8-BA96-F0B30C99344D}"/>
              </a:ext>
            </a:extLst>
          </p:cNvPr>
          <p:cNvSpPr txBox="1"/>
          <p:nvPr/>
        </p:nvSpPr>
        <p:spPr>
          <a:xfrm>
            <a:off x="911225" y="3584416"/>
            <a:ext cx="10333038" cy="2246769"/>
          </a:xfrm>
          <a:prstGeom prst="rect">
            <a:avLst/>
          </a:prstGeom>
          <a:noFill/>
        </p:spPr>
        <p:txBody>
          <a:bodyPr wrap="square">
            <a:spAutoFit/>
          </a:bodyPr>
          <a:lstStyle/>
          <a:p>
            <a:pPr marL="285750" indent="-285750">
              <a:buFont typeface="Arial" panose="020B0604020202020204" pitchFamily="34" charset="0"/>
              <a:buChar char="•"/>
            </a:pPr>
            <a:r>
              <a:rPr lang="en-US" sz="2000" dirty="0"/>
              <a:t>Conceptual origin of the problems: too much mixing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indent="-285750">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indent="-285750">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indent="-285750">
              <a:buFont typeface="Arial" panose="020B0604020202020204" pitchFamily="34" charset="0"/>
              <a:buChar char="•"/>
              <a:defRPr/>
            </a:pPr>
            <a:r>
              <a:rPr lang="en-US" sz="2000" dirty="0"/>
              <a:t>“Independent” of the problem radius</a:t>
            </a:r>
          </a:p>
        </p:txBody>
      </p:sp>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Over-smoothing</a:t>
            </a:r>
          </a:p>
        </p:txBody>
      </p:sp>
      <p:sp>
        <p:nvSpPr>
          <p:cNvPr id="3" name="Content Placeholder 2">
            <a:extLst>
              <a:ext uri="{FF2B5EF4-FFF2-40B4-BE49-F238E27FC236}">
                <a16:creationId xmlns:a16="http://schemas.microsoft.com/office/drawing/2014/main" id="{69DF3CD1-3B59-8867-B27D-2024CEC6C41A}"/>
              </a:ext>
            </a:extLst>
          </p:cNvPr>
          <p:cNvSpPr>
            <a:spLocks noGrp="1"/>
          </p:cNvSpPr>
          <p:nvPr>
            <p:ph idx="1"/>
          </p:nvPr>
        </p:nvSpPr>
        <p:spPr>
          <a:xfrm>
            <a:off x="838199" y="1429305"/>
            <a:ext cx="11109961" cy="682061"/>
          </a:xfrm>
        </p:spPr>
        <p:txBody>
          <a:bodyPr>
            <a:normAutofit/>
          </a:bodyPr>
          <a:lstStyle/>
          <a:p>
            <a:r>
              <a:rPr lang="en-US" dirty="0"/>
              <a:t>When </a:t>
            </a:r>
            <a:r>
              <a:rPr lang="en-US" b="1" dirty="0"/>
              <a:t>stacking many layers </a:t>
            </a:r>
            <a:r>
              <a:rPr lang="en-US" dirty="0"/>
              <a:t>in a GNN, node representations can become </a:t>
            </a:r>
            <a:r>
              <a:rPr lang="en-US" b="1" dirty="0"/>
              <a:t>indistinguishable</a:t>
            </a:r>
            <a:br>
              <a:rPr lang="en-US" b="1" dirty="0"/>
            </a:br>
            <a:r>
              <a:rPr lang="en-US" sz="1600" dirty="0">
                <a:solidFill>
                  <a:schemeClr val="accent2">
                    <a:lumMod val="50000"/>
                  </a:schemeClr>
                </a:solidFill>
                <a:latin typeface="Times New Roman" panose="02020603050405020304" pitchFamily="18" charset="0"/>
                <a:cs typeface="Times New Roman" panose="02020603050405020304" pitchFamily="18" charset="0"/>
              </a:rPr>
              <a:t>[Li et al 2018; </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Oono</a:t>
            </a:r>
            <a:r>
              <a:rPr lang="en-US" sz="1600" dirty="0">
                <a:solidFill>
                  <a:schemeClr val="accent2">
                    <a:lumMod val="50000"/>
                  </a:schemeClr>
                </a:solidFill>
                <a:latin typeface="Times New Roman" panose="02020603050405020304" pitchFamily="18" charset="0"/>
                <a:cs typeface="Times New Roman" panose="02020603050405020304" pitchFamily="18" charset="0"/>
              </a:rPr>
              <a:t> and Suzuki 2020; Cai et al 2020; Chen et al 2020; Zhou et al 2020; Zhou et al 2020 ; </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Rusch</a:t>
            </a:r>
            <a:r>
              <a:rPr lang="en-US" sz="1600" dirty="0">
                <a:solidFill>
                  <a:schemeClr val="accent2">
                    <a:lumMod val="50000"/>
                  </a:schemeClr>
                </a:solidFill>
                <a:latin typeface="Times New Roman" panose="02020603050405020304" pitchFamily="18" charset="0"/>
                <a:cs typeface="Times New Roman" panose="02020603050405020304" pitchFamily="18" charset="0"/>
              </a:rPr>
              <a:t> et al 2023]</a:t>
            </a:r>
          </a:p>
        </p:txBody>
      </p:sp>
      <p:grpSp>
        <p:nvGrpSpPr>
          <p:cNvPr id="10" name="Group 9">
            <a:extLst>
              <a:ext uri="{FF2B5EF4-FFF2-40B4-BE49-F238E27FC236}">
                <a16:creationId xmlns:a16="http://schemas.microsoft.com/office/drawing/2014/main" id="{8BEBD63B-F097-C840-D9AE-780145861A1F}"/>
              </a:ext>
            </a:extLst>
          </p:cNvPr>
          <p:cNvGrpSpPr/>
          <p:nvPr/>
        </p:nvGrpSpPr>
        <p:grpSpPr>
          <a:xfrm>
            <a:off x="9690117" y="2346844"/>
            <a:ext cx="1914927" cy="2955607"/>
            <a:chOff x="9476757" y="1940444"/>
            <a:chExt cx="1914927" cy="2955607"/>
          </a:xfrm>
        </p:grpSpPr>
        <p:grpSp>
          <p:nvGrpSpPr>
            <p:cNvPr id="42" name="Group 41">
              <a:extLst>
                <a:ext uri="{FF2B5EF4-FFF2-40B4-BE49-F238E27FC236}">
                  <a16:creationId xmlns:a16="http://schemas.microsoft.com/office/drawing/2014/main" id="{1351584C-B6CE-8E65-FCE2-CCECB93C5383}"/>
                </a:ext>
              </a:extLst>
            </p:cNvPr>
            <p:cNvGrpSpPr/>
            <p:nvPr/>
          </p:nvGrpSpPr>
          <p:grpSpPr>
            <a:xfrm>
              <a:off x="9476757" y="1940444"/>
              <a:ext cx="1877043" cy="984364"/>
              <a:chOff x="7727731" y="5091205"/>
              <a:chExt cx="1460292" cy="765810"/>
            </a:xfrm>
          </p:grpSpPr>
          <p:sp>
            <p:nvSpPr>
              <p:cNvPr id="43" name="Oval 42">
                <a:extLst>
                  <a:ext uri="{FF2B5EF4-FFF2-40B4-BE49-F238E27FC236}">
                    <a16:creationId xmlns:a16="http://schemas.microsoft.com/office/drawing/2014/main" id="{4B85FF13-EE88-0313-BB40-7065D0959884}"/>
                  </a:ext>
                </a:extLst>
              </p:cNvPr>
              <p:cNvSpPr/>
              <p:nvPr/>
            </p:nvSpPr>
            <p:spPr>
              <a:xfrm>
                <a:off x="8350071" y="5525806"/>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 name="Oval 43">
                <a:extLst>
                  <a:ext uri="{FF2B5EF4-FFF2-40B4-BE49-F238E27FC236}">
                    <a16:creationId xmlns:a16="http://schemas.microsoft.com/office/drawing/2014/main" id="{C341329C-B40B-3376-51A1-63265201812A}"/>
                  </a:ext>
                </a:extLst>
              </p:cNvPr>
              <p:cNvSpPr/>
              <p:nvPr/>
            </p:nvSpPr>
            <p:spPr>
              <a:xfrm>
                <a:off x="8029238"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 name="Oval 44">
                <a:extLst>
                  <a:ext uri="{FF2B5EF4-FFF2-40B4-BE49-F238E27FC236}">
                    <a16:creationId xmlns:a16="http://schemas.microsoft.com/office/drawing/2014/main" id="{24A7D261-0C94-AA62-6C4A-4CD37150D4E5}"/>
                  </a:ext>
                </a:extLst>
              </p:cNvPr>
              <p:cNvSpPr/>
              <p:nvPr/>
            </p:nvSpPr>
            <p:spPr>
              <a:xfrm>
                <a:off x="8030505"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 name="Oval 45">
                <a:extLst>
                  <a:ext uri="{FF2B5EF4-FFF2-40B4-BE49-F238E27FC236}">
                    <a16:creationId xmlns:a16="http://schemas.microsoft.com/office/drawing/2014/main" id="{E620722C-043C-8CD8-ED71-2F0A52CDDB40}"/>
                  </a:ext>
                </a:extLst>
              </p:cNvPr>
              <p:cNvSpPr/>
              <p:nvPr/>
            </p:nvSpPr>
            <p:spPr>
              <a:xfrm>
                <a:off x="8354573" y="5234079"/>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47" name="Oval 46">
                <a:extLst>
                  <a:ext uri="{FF2B5EF4-FFF2-40B4-BE49-F238E27FC236}">
                    <a16:creationId xmlns:a16="http://schemas.microsoft.com/office/drawing/2014/main" id="{A3C086CD-32C9-3C78-B01E-3CC729F4B5D7}"/>
                  </a:ext>
                </a:extLst>
              </p:cNvPr>
              <p:cNvSpPr/>
              <p:nvPr/>
            </p:nvSpPr>
            <p:spPr>
              <a:xfrm>
                <a:off x="8712006"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8" name="Oval 47">
                <a:extLst>
                  <a:ext uri="{FF2B5EF4-FFF2-40B4-BE49-F238E27FC236}">
                    <a16:creationId xmlns:a16="http://schemas.microsoft.com/office/drawing/2014/main" id="{05EAB2BD-18A0-7F22-E3E2-E37E29AF6806}"/>
                  </a:ext>
                </a:extLst>
              </p:cNvPr>
              <p:cNvSpPr/>
              <p:nvPr/>
            </p:nvSpPr>
            <p:spPr>
              <a:xfrm>
                <a:off x="8712006"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49" name="Straight Arrow Connector 48">
                <a:extLst>
                  <a:ext uri="{FF2B5EF4-FFF2-40B4-BE49-F238E27FC236}">
                    <a16:creationId xmlns:a16="http://schemas.microsoft.com/office/drawing/2014/main" id="{EAB7F0EA-82FC-89F1-BCD3-8670130A8596}"/>
                  </a:ext>
                </a:extLst>
              </p:cNvPr>
              <p:cNvCxnSpPr>
                <a:cxnSpLocks/>
                <a:stCxn id="44" idx="5"/>
                <a:endCxn id="46" idx="2"/>
              </p:cNvCxnSpPr>
              <p:nvPr/>
            </p:nvCxnSpPr>
            <p:spPr>
              <a:xfrm>
                <a:off x="8187281" y="5249248"/>
                <a:ext cx="167292"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433BCA9-818A-3B6A-13B1-59FA077428E2}"/>
                  </a:ext>
                </a:extLst>
              </p:cNvPr>
              <p:cNvCxnSpPr>
                <a:cxnSpLocks/>
                <a:stCxn id="45" idx="7"/>
                <a:endCxn id="43" idx="2"/>
              </p:cNvCxnSpPr>
              <p:nvPr/>
            </p:nvCxnSpPr>
            <p:spPr>
              <a:xfrm flipV="1">
                <a:off x="8188548" y="5618386"/>
                <a:ext cx="161523" cy="80586"/>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D4A5A66-71C8-5E5A-E428-7B705DE2EE63}"/>
                  </a:ext>
                </a:extLst>
              </p:cNvPr>
              <p:cNvCxnSpPr>
                <a:cxnSpLocks/>
                <a:stCxn id="46" idx="6"/>
                <a:endCxn id="47" idx="3"/>
              </p:cNvCxnSpPr>
              <p:nvPr/>
            </p:nvCxnSpPr>
            <p:spPr>
              <a:xfrm flipV="1">
                <a:off x="8539732" y="5249248"/>
                <a:ext cx="199390"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B07C57F-6913-7948-BC92-D0CBAB9B6314}"/>
                  </a:ext>
                </a:extLst>
              </p:cNvPr>
              <p:cNvCxnSpPr>
                <a:cxnSpLocks/>
                <a:stCxn id="48" idx="2"/>
                <a:endCxn id="43" idx="6"/>
              </p:cNvCxnSpPr>
              <p:nvPr/>
            </p:nvCxnSpPr>
            <p:spPr>
              <a:xfrm flipH="1" flipV="1">
                <a:off x="8535230" y="5618386"/>
                <a:ext cx="176776" cy="14605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C03A985-C8B3-0673-E922-BA5CDA045632}"/>
                  </a:ext>
                </a:extLst>
              </p:cNvPr>
              <p:cNvCxnSpPr>
                <a:cxnSpLocks/>
                <a:stCxn id="43" idx="0"/>
                <a:endCxn id="46" idx="4"/>
              </p:cNvCxnSpPr>
              <p:nvPr/>
            </p:nvCxnSpPr>
            <p:spPr>
              <a:xfrm flipV="1">
                <a:off x="8442651" y="5419238"/>
                <a:ext cx="4502" cy="106568"/>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306D8E2E-DCE9-5E15-B97C-CFC50EB46692}"/>
                  </a:ext>
                </a:extLst>
              </p:cNvPr>
              <p:cNvSpPr/>
              <p:nvPr/>
            </p:nvSpPr>
            <p:spPr>
              <a:xfrm>
                <a:off x="7727731" y="5383615"/>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55" name="Oval 54">
                <a:extLst>
                  <a:ext uri="{FF2B5EF4-FFF2-40B4-BE49-F238E27FC236}">
                    <a16:creationId xmlns:a16="http://schemas.microsoft.com/office/drawing/2014/main" id="{4A38323F-FBB5-18A3-EEF9-072DBDCDE2BE}"/>
                  </a:ext>
                </a:extLst>
              </p:cNvPr>
              <p:cNvSpPr/>
              <p:nvPr/>
            </p:nvSpPr>
            <p:spPr>
              <a:xfrm>
                <a:off x="9002864" y="5399762"/>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56" name="Straight Arrow Connector 55">
                <a:extLst>
                  <a:ext uri="{FF2B5EF4-FFF2-40B4-BE49-F238E27FC236}">
                    <a16:creationId xmlns:a16="http://schemas.microsoft.com/office/drawing/2014/main" id="{F0D34D4B-EA09-2E19-796A-6EE9369C80E4}"/>
                  </a:ext>
                </a:extLst>
              </p:cNvPr>
              <p:cNvCxnSpPr>
                <a:cxnSpLocks/>
                <a:stCxn id="44" idx="3"/>
                <a:endCxn id="54" idx="7"/>
              </p:cNvCxnSpPr>
              <p:nvPr/>
            </p:nvCxnSpPr>
            <p:spPr>
              <a:xfrm flipH="1">
                <a:off x="7885774" y="5249248"/>
                <a:ext cx="170580" cy="161483"/>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7E8899D-16D2-009B-4FD0-D8EF6E323117}"/>
                  </a:ext>
                </a:extLst>
              </p:cNvPr>
              <p:cNvCxnSpPr>
                <a:cxnSpLocks/>
                <a:stCxn id="45" idx="1"/>
                <a:endCxn id="54" idx="5"/>
              </p:cNvCxnSpPr>
              <p:nvPr/>
            </p:nvCxnSpPr>
            <p:spPr>
              <a:xfrm flipH="1" flipV="1">
                <a:off x="7885774" y="5541658"/>
                <a:ext cx="171847" cy="157314"/>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EE879C0-7A37-1692-1E3B-55816280B788}"/>
                  </a:ext>
                </a:extLst>
              </p:cNvPr>
              <p:cNvCxnSpPr>
                <a:cxnSpLocks/>
                <a:stCxn id="55" idx="1"/>
                <a:endCxn id="47" idx="5"/>
              </p:cNvCxnSpPr>
              <p:nvPr/>
            </p:nvCxnSpPr>
            <p:spPr>
              <a:xfrm flipH="1" flipV="1">
                <a:off x="8870049" y="5249248"/>
                <a:ext cx="159931" cy="17763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FA1A0C4-CCA3-5543-0DE9-D1F071666C37}"/>
                  </a:ext>
                </a:extLst>
              </p:cNvPr>
              <p:cNvCxnSpPr>
                <a:cxnSpLocks/>
                <a:stCxn id="55" idx="3"/>
                <a:endCxn id="48" idx="7"/>
              </p:cNvCxnSpPr>
              <p:nvPr/>
            </p:nvCxnSpPr>
            <p:spPr>
              <a:xfrm flipH="1">
                <a:off x="8870049" y="5557805"/>
                <a:ext cx="159931" cy="141167"/>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7D839C54-9464-E34F-63DF-055AF482982D}"/>
                </a:ext>
              </a:extLst>
            </p:cNvPr>
            <p:cNvGrpSpPr/>
            <p:nvPr/>
          </p:nvGrpSpPr>
          <p:grpSpPr>
            <a:xfrm>
              <a:off x="9476757" y="3891820"/>
              <a:ext cx="1914927" cy="1004231"/>
              <a:chOff x="7727731" y="5091205"/>
              <a:chExt cx="1460292" cy="765810"/>
            </a:xfrm>
            <a:solidFill>
              <a:schemeClr val="bg2">
                <a:lumMod val="90000"/>
              </a:schemeClr>
            </a:solidFill>
          </p:grpSpPr>
          <p:sp>
            <p:nvSpPr>
              <p:cNvPr id="61" name="Oval 60">
                <a:extLst>
                  <a:ext uri="{FF2B5EF4-FFF2-40B4-BE49-F238E27FC236}">
                    <a16:creationId xmlns:a16="http://schemas.microsoft.com/office/drawing/2014/main" id="{C01F69B1-41C7-417C-3535-BAE031373079}"/>
                  </a:ext>
                </a:extLst>
              </p:cNvPr>
              <p:cNvSpPr/>
              <p:nvPr/>
            </p:nvSpPr>
            <p:spPr>
              <a:xfrm>
                <a:off x="8350071" y="552580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2" name="Oval 61">
                <a:extLst>
                  <a:ext uri="{FF2B5EF4-FFF2-40B4-BE49-F238E27FC236}">
                    <a16:creationId xmlns:a16="http://schemas.microsoft.com/office/drawing/2014/main" id="{925B419C-6681-6622-3040-DBFB9AA2E3BF}"/>
                  </a:ext>
                </a:extLst>
              </p:cNvPr>
              <p:cNvSpPr/>
              <p:nvPr/>
            </p:nvSpPr>
            <p:spPr>
              <a:xfrm>
                <a:off x="8029238"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3" name="Oval 62">
                <a:extLst>
                  <a:ext uri="{FF2B5EF4-FFF2-40B4-BE49-F238E27FC236}">
                    <a16:creationId xmlns:a16="http://schemas.microsoft.com/office/drawing/2014/main" id="{C99209EE-D9DA-CE92-6AF7-D708B7BAF392}"/>
                  </a:ext>
                </a:extLst>
              </p:cNvPr>
              <p:cNvSpPr/>
              <p:nvPr/>
            </p:nvSpPr>
            <p:spPr>
              <a:xfrm>
                <a:off x="8030505"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4" name="Oval 63">
                <a:extLst>
                  <a:ext uri="{FF2B5EF4-FFF2-40B4-BE49-F238E27FC236}">
                    <a16:creationId xmlns:a16="http://schemas.microsoft.com/office/drawing/2014/main" id="{5DF7E5CC-8E55-0950-DDAB-61970FD8AB33}"/>
                  </a:ext>
                </a:extLst>
              </p:cNvPr>
              <p:cNvSpPr/>
              <p:nvPr/>
            </p:nvSpPr>
            <p:spPr>
              <a:xfrm>
                <a:off x="8354573" y="5234079"/>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65" name="Oval 64">
                <a:extLst>
                  <a:ext uri="{FF2B5EF4-FFF2-40B4-BE49-F238E27FC236}">
                    <a16:creationId xmlns:a16="http://schemas.microsoft.com/office/drawing/2014/main" id="{035ED998-72D1-9216-9F56-7F6EA7F7902D}"/>
                  </a:ext>
                </a:extLst>
              </p:cNvPr>
              <p:cNvSpPr/>
              <p:nvPr/>
            </p:nvSpPr>
            <p:spPr>
              <a:xfrm>
                <a:off x="8712006"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66" name="Oval 65">
                <a:extLst>
                  <a:ext uri="{FF2B5EF4-FFF2-40B4-BE49-F238E27FC236}">
                    <a16:creationId xmlns:a16="http://schemas.microsoft.com/office/drawing/2014/main" id="{09421D26-1CFE-819A-4211-16451AD9BDB8}"/>
                  </a:ext>
                </a:extLst>
              </p:cNvPr>
              <p:cNvSpPr/>
              <p:nvPr/>
            </p:nvSpPr>
            <p:spPr>
              <a:xfrm>
                <a:off x="8712006"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67" name="Straight Arrow Connector 66">
                <a:extLst>
                  <a:ext uri="{FF2B5EF4-FFF2-40B4-BE49-F238E27FC236}">
                    <a16:creationId xmlns:a16="http://schemas.microsoft.com/office/drawing/2014/main" id="{76A22803-D80E-B94D-2EB8-86C61F814800}"/>
                  </a:ext>
                </a:extLst>
              </p:cNvPr>
              <p:cNvCxnSpPr>
                <a:cxnSpLocks/>
                <a:stCxn id="62" idx="5"/>
                <a:endCxn id="64" idx="2"/>
              </p:cNvCxnSpPr>
              <p:nvPr/>
            </p:nvCxnSpPr>
            <p:spPr>
              <a:xfrm>
                <a:off x="8187281" y="5249248"/>
                <a:ext cx="167292"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ABE7162-C0F9-15C1-7AA8-CD1AD540DC24}"/>
                  </a:ext>
                </a:extLst>
              </p:cNvPr>
              <p:cNvCxnSpPr>
                <a:cxnSpLocks/>
                <a:stCxn id="63" idx="7"/>
                <a:endCxn id="61" idx="2"/>
              </p:cNvCxnSpPr>
              <p:nvPr/>
            </p:nvCxnSpPr>
            <p:spPr>
              <a:xfrm flipV="1">
                <a:off x="8188548" y="5618386"/>
                <a:ext cx="161523" cy="80586"/>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B12D9BB-273C-914C-DD0F-F5C6C34EF0F5}"/>
                  </a:ext>
                </a:extLst>
              </p:cNvPr>
              <p:cNvCxnSpPr>
                <a:cxnSpLocks/>
                <a:stCxn id="64" idx="6"/>
                <a:endCxn id="65" idx="3"/>
              </p:cNvCxnSpPr>
              <p:nvPr/>
            </p:nvCxnSpPr>
            <p:spPr>
              <a:xfrm flipV="1">
                <a:off x="8539732" y="5249248"/>
                <a:ext cx="199390"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0426432-B2EB-A0A7-E2F8-1DEC490B78E7}"/>
                  </a:ext>
                </a:extLst>
              </p:cNvPr>
              <p:cNvCxnSpPr>
                <a:cxnSpLocks/>
                <a:stCxn id="66" idx="2"/>
                <a:endCxn id="61" idx="6"/>
              </p:cNvCxnSpPr>
              <p:nvPr/>
            </p:nvCxnSpPr>
            <p:spPr>
              <a:xfrm flipH="1" flipV="1">
                <a:off x="8535230" y="5618386"/>
                <a:ext cx="176776" cy="14605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28C7524-ADBD-3F36-F834-5A226D5B0990}"/>
                  </a:ext>
                </a:extLst>
              </p:cNvPr>
              <p:cNvCxnSpPr>
                <a:cxnSpLocks/>
                <a:stCxn id="61" idx="0"/>
                <a:endCxn id="64" idx="4"/>
              </p:cNvCxnSpPr>
              <p:nvPr/>
            </p:nvCxnSpPr>
            <p:spPr>
              <a:xfrm flipV="1">
                <a:off x="8442651" y="5419238"/>
                <a:ext cx="4502" cy="106568"/>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2C9A8E11-B003-9C55-4C89-B697F992F096}"/>
                  </a:ext>
                </a:extLst>
              </p:cNvPr>
              <p:cNvSpPr/>
              <p:nvPr/>
            </p:nvSpPr>
            <p:spPr>
              <a:xfrm>
                <a:off x="7727731" y="538361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73" name="Oval 72">
                <a:extLst>
                  <a:ext uri="{FF2B5EF4-FFF2-40B4-BE49-F238E27FC236}">
                    <a16:creationId xmlns:a16="http://schemas.microsoft.com/office/drawing/2014/main" id="{879373AB-F750-B688-0596-26A6EE050584}"/>
                  </a:ext>
                </a:extLst>
              </p:cNvPr>
              <p:cNvSpPr/>
              <p:nvPr/>
            </p:nvSpPr>
            <p:spPr>
              <a:xfrm>
                <a:off x="9002864" y="5399762"/>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74" name="Straight Arrow Connector 73">
                <a:extLst>
                  <a:ext uri="{FF2B5EF4-FFF2-40B4-BE49-F238E27FC236}">
                    <a16:creationId xmlns:a16="http://schemas.microsoft.com/office/drawing/2014/main" id="{0F83E4C0-DEE9-1FD2-3764-D65414DAFF61}"/>
                  </a:ext>
                </a:extLst>
              </p:cNvPr>
              <p:cNvCxnSpPr>
                <a:cxnSpLocks/>
                <a:stCxn id="62" idx="3"/>
                <a:endCxn id="72" idx="7"/>
              </p:cNvCxnSpPr>
              <p:nvPr/>
            </p:nvCxnSpPr>
            <p:spPr>
              <a:xfrm flipH="1">
                <a:off x="7885774" y="5249248"/>
                <a:ext cx="170580" cy="161483"/>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4F61271-FD93-4AFC-2245-DEB62913A09E}"/>
                  </a:ext>
                </a:extLst>
              </p:cNvPr>
              <p:cNvCxnSpPr>
                <a:cxnSpLocks/>
                <a:stCxn id="63" idx="1"/>
                <a:endCxn id="72" idx="5"/>
              </p:cNvCxnSpPr>
              <p:nvPr/>
            </p:nvCxnSpPr>
            <p:spPr>
              <a:xfrm flipH="1" flipV="1">
                <a:off x="7885774" y="5541658"/>
                <a:ext cx="171847" cy="157314"/>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9F389D2-0503-7BCD-1FAB-9FC6A10B8861}"/>
                  </a:ext>
                </a:extLst>
              </p:cNvPr>
              <p:cNvCxnSpPr>
                <a:cxnSpLocks/>
                <a:stCxn id="73" idx="1"/>
                <a:endCxn id="65" idx="5"/>
              </p:cNvCxnSpPr>
              <p:nvPr/>
            </p:nvCxnSpPr>
            <p:spPr>
              <a:xfrm flipH="1" flipV="1">
                <a:off x="8870049" y="5249248"/>
                <a:ext cx="159931" cy="17763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426303F-B1A2-3A04-881B-96C241E0CF86}"/>
                  </a:ext>
                </a:extLst>
              </p:cNvPr>
              <p:cNvCxnSpPr>
                <a:cxnSpLocks/>
                <a:stCxn id="73" idx="3"/>
                <a:endCxn id="66" idx="7"/>
              </p:cNvCxnSpPr>
              <p:nvPr/>
            </p:nvCxnSpPr>
            <p:spPr>
              <a:xfrm flipH="1">
                <a:off x="8870049" y="5557805"/>
                <a:ext cx="159931" cy="141167"/>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8" name="Straight Arrow Connector 77">
              <a:extLst>
                <a:ext uri="{FF2B5EF4-FFF2-40B4-BE49-F238E27FC236}">
                  <a16:creationId xmlns:a16="http://schemas.microsoft.com/office/drawing/2014/main" id="{0337282B-7498-E787-9713-2AC155E185D9}"/>
                </a:ext>
              </a:extLst>
            </p:cNvPr>
            <p:cNvCxnSpPr/>
            <p:nvPr/>
          </p:nvCxnSpPr>
          <p:spPr>
            <a:xfrm>
              <a:off x="10416026" y="2946335"/>
              <a:ext cx="0" cy="94548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sp>
        <p:nvSpPr>
          <p:cNvPr id="6" name="Rectangle 5">
            <a:extLst>
              <a:ext uri="{FF2B5EF4-FFF2-40B4-BE49-F238E27FC236}">
                <a16:creationId xmlns:a16="http://schemas.microsoft.com/office/drawing/2014/main" id="{55E5D42C-D3B1-3B74-ABED-8DAAE03BEB3D}"/>
              </a:ext>
            </a:extLst>
          </p:cNvPr>
          <p:cNvSpPr/>
          <p:nvPr/>
        </p:nvSpPr>
        <p:spPr>
          <a:xfrm>
            <a:off x="1564552" y="4196476"/>
            <a:ext cx="2928841" cy="656253"/>
          </a:xfrm>
          <a:prstGeom prst="rect">
            <a:avLst/>
          </a:prstGeom>
          <a:solidFill>
            <a:schemeClr val="bg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many times do we mix</a:t>
            </a:r>
            <a:br>
              <a:rPr lang="en-US" dirty="0">
                <a:solidFill>
                  <a:schemeClr val="tx1"/>
                </a:solidFill>
              </a:rPr>
            </a:br>
            <a:r>
              <a:rPr lang="en-US" dirty="0">
                <a:solidFill>
                  <a:schemeClr val="tx1"/>
                </a:solidFill>
              </a:rPr>
              <a:t>(</a:t>
            </a:r>
            <a:r>
              <a:rPr lang="en-US" i="1" dirty="0">
                <a:solidFill>
                  <a:schemeClr val="tx1"/>
                </a:solidFill>
              </a:rPr>
              <a:t>k layers</a:t>
            </a:r>
            <a:r>
              <a:rPr lang="en-US" dirty="0">
                <a:solidFill>
                  <a:schemeClr val="tx1"/>
                </a:solidFill>
              </a:rPr>
              <a:t>)</a:t>
            </a:r>
          </a:p>
        </p:txBody>
      </p:sp>
      <p:sp>
        <p:nvSpPr>
          <p:cNvPr id="8" name="Rectangle 7">
            <a:extLst>
              <a:ext uri="{FF2B5EF4-FFF2-40B4-BE49-F238E27FC236}">
                <a16:creationId xmlns:a16="http://schemas.microsoft.com/office/drawing/2014/main" id="{A5D0E5AF-B2BA-8064-C846-9BD8BBFC99EC}"/>
              </a:ext>
            </a:extLst>
          </p:cNvPr>
          <p:cNvSpPr/>
          <p:nvPr/>
        </p:nvSpPr>
        <p:spPr>
          <a:xfrm>
            <a:off x="5199750" y="4101126"/>
            <a:ext cx="3574794" cy="792240"/>
          </a:xfrm>
          <a:prstGeom prst="rect">
            <a:avLst/>
          </a:prstGeom>
          <a:solidFill>
            <a:schemeClr val="bg2"/>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information is mixed </a:t>
            </a:r>
            <a:br>
              <a:rPr lang="en-US" dirty="0">
                <a:solidFill>
                  <a:schemeClr val="tx1"/>
                </a:solidFill>
              </a:rPr>
            </a:br>
            <a:r>
              <a:rPr lang="en-US" dirty="0">
                <a:solidFill>
                  <a:schemeClr val="tx1"/>
                </a:solidFill>
              </a:rPr>
              <a:t>A) </a:t>
            </a:r>
            <a:r>
              <a:rPr lang="en-US" b="1" dirty="0">
                <a:solidFill>
                  <a:schemeClr val="tx1"/>
                </a:solidFill>
              </a:rPr>
              <a:t>Connectivity of 𝐺</a:t>
            </a:r>
            <a:br>
              <a:rPr lang="en-US" b="1" i="1" dirty="0">
                <a:solidFill>
                  <a:schemeClr val="tx1"/>
                </a:solidFill>
              </a:rPr>
            </a:br>
            <a:r>
              <a:rPr lang="en-US" dirty="0">
                <a:solidFill>
                  <a:schemeClr val="tx1"/>
                </a:solidFill>
              </a:rPr>
              <a:t>B)</a:t>
            </a:r>
            <a:r>
              <a:rPr lang="en-US" i="1" dirty="0">
                <a:solidFill>
                  <a:schemeClr val="tx1"/>
                </a:solidFill>
              </a:rPr>
              <a:t> </a:t>
            </a:r>
            <a:r>
              <a:rPr lang="en-US" b="1" dirty="0">
                <a:solidFill>
                  <a:schemeClr val="tx1"/>
                </a:solidFill>
              </a:rPr>
              <a:t>GNN architecture</a:t>
            </a:r>
            <a:endParaRPr lang="en-US" dirty="0">
              <a:solidFill>
                <a:schemeClr val="tx1"/>
              </a:solidFill>
            </a:endParaRPr>
          </a:p>
        </p:txBody>
      </p:sp>
      <p:sp>
        <p:nvSpPr>
          <p:cNvPr id="4" name="TextBox 3">
            <a:extLst>
              <a:ext uri="{FF2B5EF4-FFF2-40B4-BE49-F238E27FC236}">
                <a16:creationId xmlns:a16="http://schemas.microsoft.com/office/drawing/2014/main" id="{CE98847D-601D-B539-9D6D-398D26163165}"/>
              </a:ext>
            </a:extLst>
          </p:cNvPr>
          <p:cNvSpPr txBox="1"/>
          <p:nvPr/>
        </p:nvSpPr>
        <p:spPr>
          <a:xfrm>
            <a:off x="-4" y="8706"/>
            <a:ext cx="966651" cy="369332"/>
          </a:xfrm>
          <a:prstGeom prst="rect">
            <a:avLst/>
          </a:prstGeom>
          <a:noFill/>
        </p:spPr>
        <p:txBody>
          <a:bodyPr wrap="square" rtlCol="0">
            <a:spAutoFit/>
          </a:bodyPr>
          <a:lstStyle/>
          <a:p>
            <a:r>
              <a:rPr lang="es-ES" b="1" dirty="0"/>
              <a:t>WHAT</a:t>
            </a:r>
            <a:endParaRPr lang="en-US" b="1" dirty="0"/>
          </a:p>
        </p:txBody>
      </p:sp>
      <p:sp>
        <p:nvSpPr>
          <p:cNvPr id="5" name="Slide Number Placeholder 4">
            <a:extLst>
              <a:ext uri="{FF2B5EF4-FFF2-40B4-BE49-F238E27FC236}">
                <a16:creationId xmlns:a16="http://schemas.microsoft.com/office/drawing/2014/main" id="{187C61EC-5C06-1881-F327-9E5AC57B42D1}"/>
              </a:ext>
            </a:extLst>
          </p:cNvPr>
          <p:cNvSpPr>
            <a:spLocks noGrp="1"/>
          </p:cNvSpPr>
          <p:nvPr>
            <p:ph type="sldNum" sz="quarter" idx="12"/>
          </p:nvPr>
        </p:nvSpPr>
        <p:spPr/>
        <p:txBody>
          <a:bodyPr/>
          <a:lstStyle/>
          <a:p>
            <a:fld id="{33471E03-3868-4372-A232-81B06EBB10D4}" type="slidenum">
              <a:rPr lang="es-ES" smtClean="0"/>
              <a:t>131</a:t>
            </a:fld>
            <a:endParaRPr lang="es-ES"/>
          </a:p>
        </p:txBody>
      </p:sp>
      <p:pic>
        <p:nvPicPr>
          <p:cNvPr id="16" name="Picture 15" descr="\documentclass{article}&#10;\usepackage{amsmath,amsfonts,bm}&#10;\pagestyle{empty}&#10;\begin{document}&#10;&#10;\begin{equation*}&#10;\sum_{(u,v)\in E} \left| h_u^k - h_n^k\right| \rightarrow 0 \ \text{as}\ k\rightarrow \infty&#10;\end{equation*}&#10;&#10;&#10;\end{document}&#10;" title="IguanaTex Picture Display">
            <a:extLst>
              <a:ext uri="{FF2B5EF4-FFF2-40B4-BE49-F238E27FC236}">
                <a16:creationId xmlns:a16="http://schemas.microsoft.com/office/drawing/2014/main" id="{42039B06-DFEA-494B-F848-AC2487F9613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377032" y="2408295"/>
            <a:ext cx="5967239" cy="1024519"/>
          </a:xfrm>
          <a:prstGeom prst="rect">
            <a:avLst/>
          </a:prstGeom>
        </p:spPr>
      </p:pic>
      <p:sp>
        <p:nvSpPr>
          <p:cNvPr id="9" name="Rectangle: Rounded Corners 8">
            <a:extLst>
              <a:ext uri="{FF2B5EF4-FFF2-40B4-BE49-F238E27FC236}">
                <a16:creationId xmlns:a16="http://schemas.microsoft.com/office/drawing/2014/main" id="{3937BCB3-ABD2-76FF-144F-A1DA41955B87}"/>
              </a:ext>
            </a:extLst>
          </p:cNvPr>
          <p:cNvSpPr/>
          <p:nvPr/>
        </p:nvSpPr>
        <p:spPr>
          <a:xfrm>
            <a:off x="1092200" y="6044246"/>
            <a:ext cx="9968873" cy="534424"/>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Convergence of the node embeddings as the number (k) of message passing layers increases</a:t>
            </a:r>
          </a:p>
        </p:txBody>
      </p:sp>
    </p:spTree>
    <p:extLst>
      <p:ext uri="{BB962C8B-B14F-4D97-AF65-F5344CB8AC3E}">
        <p14:creationId xmlns:p14="http://schemas.microsoft.com/office/powerpoint/2010/main" val="38372604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Over-smoothing</a:t>
            </a:r>
          </a:p>
        </p:txBody>
      </p:sp>
      <p:sp>
        <p:nvSpPr>
          <p:cNvPr id="3" name="Content Placeholder 2">
            <a:extLst>
              <a:ext uri="{FF2B5EF4-FFF2-40B4-BE49-F238E27FC236}">
                <a16:creationId xmlns:a16="http://schemas.microsoft.com/office/drawing/2014/main" id="{69DF3CD1-3B59-8867-B27D-2024CEC6C41A}"/>
              </a:ext>
            </a:extLst>
          </p:cNvPr>
          <p:cNvSpPr>
            <a:spLocks noGrp="1"/>
          </p:cNvSpPr>
          <p:nvPr>
            <p:ph idx="1"/>
          </p:nvPr>
        </p:nvSpPr>
        <p:spPr>
          <a:xfrm>
            <a:off x="838199" y="1429305"/>
            <a:ext cx="11109961" cy="4747658"/>
          </a:xfrm>
        </p:spPr>
        <p:txBody>
          <a:bodyPr>
            <a:normAutofit/>
          </a:bodyPr>
          <a:lstStyle/>
          <a:p>
            <a:r>
              <a:rPr lang="en-US" dirty="0"/>
              <a:t>When </a:t>
            </a:r>
            <a:r>
              <a:rPr lang="en-US" b="1" dirty="0"/>
              <a:t>stacking many layers </a:t>
            </a:r>
            <a:r>
              <a:rPr lang="en-US" dirty="0"/>
              <a:t>in a GNN, node representations can become </a:t>
            </a:r>
            <a:r>
              <a:rPr lang="en-US" b="1" dirty="0"/>
              <a:t>indistinguishable</a:t>
            </a:r>
            <a:br>
              <a:rPr lang="en-US" b="1" dirty="0"/>
            </a:br>
            <a:r>
              <a:rPr lang="en-US" sz="1600" dirty="0">
                <a:solidFill>
                  <a:schemeClr val="accent2">
                    <a:lumMod val="50000"/>
                  </a:schemeClr>
                </a:solidFill>
                <a:latin typeface="Times New Roman" panose="02020603050405020304" pitchFamily="18" charset="0"/>
                <a:cs typeface="Times New Roman" panose="02020603050405020304" pitchFamily="18" charset="0"/>
              </a:rPr>
              <a:t>[Li et al 2018; </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Oono</a:t>
            </a:r>
            <a:r>
              <a:rPr lang="en-US" sz="1600" dirty="0">
                <a:solidFill>
                  <a:schemeClr val="accent2">
                    <a:lumMod val="50000"/>
                  </a:schemeClr>
                </a:solidFill>
                <a:latin typeface="Times New Roman" panose="02020603050405020304" pitchFamily="18" charset="0"/>
                <a:cs typeface="Times New Roman" panose="02020603050405020304" pitchFamily="18" charset="0"/>
              </a:rPr>
              <a:t> and Suzuki 2020; Cai et al 2020; Chen et al 2020; Zhou et al 2020; Zhou et al 2020 ; </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Rusch</a:t>
            </a:r>
            <a:r>
              <a:rPr lang="en-US" sz="1600" dirty="0">
                <a:solidFill>
                  <a:schemeClr val="accent2">
                    <a:lumMod val="50000"/>
                  </a:schemeClr>
                </a:solidFill>
                <a:latin typeface="Times New Roman" panose="02020603050405020304" pitchFamily="18" charset="0"/>
                <a:cs typeface="Times New Roman" panose="02020603050405020304" pitchFamily="18" charset="0"/>
              </a:rPr>
              <a:t> et al 2023]</a:t>
            </a:r>
          </a:p>
          <a:p>
            <a:endParaRPr lang="en-US" b="1" dirty="0"/>
          </a:p>
          <a:p>
            <a:endParaRPr lang="en-US" b="1" dirty="0"/>
          </a:p>
          <a:p>
            <a:pPr marL="0" indent="0">
              <a:buNone/>
            </a:pPr>
            <a:br>
              <a:rPr lang="en-US" b="1" dirty="0"/>
            </a:br>
            <a:endParaRPr lang="en-US" b="1" dirty="0"/>
          </a:p>
          <a:p>
            <a:endParaRPr lang="en-US" b="1" dirty="0"/>
          </a:p>
        </p:txBody>
      </p:sp>
      <p:pic>
        <p:nvPicPr>
          <p:cNvPr id="9" name="Picture 8" descr="\documentclass{article}&#10;\usepackage{amsmath,amsfonts,bm}&#10;\pagestyle{empty}&#10;\begin{document}&#10;&#10;\begin{equation*}&#10;\sum_{(u,v)\in E} \left| h_u^k - h_n^k\right| \rightarrow 0 \ \text{as}\ k\rightarrow \infty&#10;\end{equation*}&#10;&#10;&#10;\end{document}&#10;" title="IguanaTex Picture Display">
            <a:extLst>
              <a:ext uri="{FF2B5EF4-FFF2-40B4-BE49-F238E27FC236}">
                <a16:creationId xmlns:a16="http://schemas.microsoft.com/office/drawing/2014/main" id="{0E13F314-4D2E-3FFC-F2CE-1F04176D8B3B}"/>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377032" y="2408295"/>
            <a:ext cx="5967239" cy="1024519"/>
          </a:xfrm>
          <a:prstGeom prst="rect">
            <a:avLst/>
          </a:prstGeom>
        </p:spPr>
      </p:pic>
      <p:sp>
        <p:nvSpPr>
          <p:cNvPr id="4" name="TextBox 3">
            <a:extLst>
              <a:ext uri="{FF2B5EF4-FFF2-40B4-BE49-F238E27FC236}">
                <a16:creationId xmlns:a16="http://schemas.microsoft.com/office/drawing/2014/main" id="{CE98847D-601D-B539-9D6D-398D26163165}"/>
              </a:ext>
            </a:extLst>
          </p:cNvPr>
          <p:cNvSpPr txBox="1"/>
          <p:nvPr/>
        </p:nvSpPr>
        <p:spPr>
          <a:xfrm>
            <a:off x="-4" y="8706"/>
            <a:ext cx="966651" cy="369332"/>
          </a:xfrm>
          <a:prstGeom prst="rect">
            <a:avLst/>
          </a:prstGeom>
          <a:noFill/>
        </p:spPr>
        <p:txBody>
          <a:bodyPr wrap="square" rtlCol="0">
            <a:spAutoFit/>
          </a:bodyPr>
          <a:lstStyle/>
          <a:p>
            <a:r>
              <a:rPr lang="es-ES" b="1" dirty="0"/>
              <a:t>WHAT</a:t>
            </a:r>
            <a:endParaRPr lang="en-US" b="1" dirty="0"/>
          </a:p>
        </p:txBody>
      </p:sp>
      <p:sp>
        <p:nvSpPr>
          <p:cNvPr id="5" name="Slide Number Placeholder 4">
            <a:extLst>
              <a:ext uri="{FF2B5EF4-FFF2-40B4-BE49-F238E27FC236}">
                <a16:creationId xmlns:a16="http://schemas.microsoft.com/office/drawing/2014/main" id="{187C61EC-5C06-1881-F327-9E5AC57B42D1}"/>
              </a:ext>
            </a:extLst>
          </p:cNvPr>
          <p:cNvSpPr>
            <a:spLocks noGrp="1"/>
          </p:cNvSpPr>
          <p:nvPr>
            <p:ph type="sldNum" sz="quarter" idx="12"/>
          </p:nvPr>
        </p:nvSpPr>
        <p:spPr/>
        <p:txBody>
          <a:bodyPr/>
          <a:lstStyle/>
          <a:p>
            <a:fld id="{33471E03-3868-4372-A232-81B06EBB10D4}" type="slidenum">
              <a:rPr lang="es-ES" smtClean="0"/>
              <a:t>132</a:t>
            </a:fld>
            <a:endParaRPr lang="es-ES"/>
          </a:p>
        </p:txBody>
      </p:sp>
      <p:pic>
        <p:nvPicPr>
          <p:cNvPr id="11" name="Picture 10">
            <a:extLst>
              <a:ext uri="{FF2B5EF4-FFF2-40B4-BE49-F238E27FC236}">
                <a16:creationId xmlns:a16="http://schemas.microsoft.com/office/drawing/2014/main" id="{811499E6-1B7A-1485-CDEC-935801A39C4E}"/>
              </a:ext>
            </a:extLst>
          </p:cNvPr>
          <p:cNvPicPr>
            <a:picLocks noChangeAspect="1"/>
          </p:cNvPicPr>
          <p:nvPr/>
        </p:nvPicPr>
        <p:blipFill>
          <a:blip r:embed="rId5"/>
          <a:stretch>
            <a:fillRect/>
          </a:stretch>
        </p:blipFill>
        <p:spPr>
          <a:xfrm>
            <a:off x="2193520" y="3566096"/>
            <a:ext cx="6364751" cy="2372210"/>
          </a:xfrm>
          <a:prstGeom prst="rect">
            <a:avLst/>
          </a:prstGeom>
        </p:spPr>
      </p:pic>
      <p:sp>
        <p:nvSpPr>
          <p:cNvPr id="12" name="TextBox 11">
            <a:extLst>
              <a:ext uri="{FF2B5EF4-FFF2-40B4-BE49-F238E27FC236}">
                <a16:creationId xmlns:a16="http://schemas.microsoft.com/office/drawing/2014/main" id="{C97DB94F-71EA-2A85-7556-4C0F965E36C2}"/>
              </a:ext>
            </a:extLst>
          </p:cNvPr>
          <p:cNvSpPr txBox="1"/>
          <p:nvPr/>
        </p:nvSpPr>
        <p:spPr>
          <a:xfrm>
            <a:off x="4825246" y="5640234"/>
            <a:ext cx="1484702" cy="307777"/>
          </a:xfrm>
          <a:prstGeom prst="rect">
            <a:avLst/>
          </a:prstGeom>
          <a:noFill/>
        </p:spPr>
        <p:txBody>
          <a:bodyPr wrap="none" rtlCol="0">
            <a:spAutoFit/>
          </a:bodyPr>
          <a:lstStyle/>
          <a:p>
            <a:r>
              <a:rPr lang="en-US" sz="1400" b="1" dirty="0">
                <a:solidFill>
                  <a:schemeClr val="accent2">
                    <a:lumMod val="50000"/>
                  </a:schemeClr>
                </a:solidFill>
                <a:latin typeface="Times New Roman" panose="02020603050405020304" pitchFamily="18" charset="0"/>
                <a:cs typeface="Times New Roman" panose="02020603050405020304" pitchFamily="18" charset="0"/>
              </a:rPr>
              <a:t>[Chen et al 2020]</a:t>
            </a:r>
            <a:endParaRPr lang="en-US" sz="1400" b="1" dirty="0"/>
          </a:p>
        </p:txBody>
      </p:sp>
      <p:sp>
        <p:nvSpPr>
          <p:cNvPr id="13" name="TextBox 12">
            <a:extLst>
              <a:ext uri="{FF2B5EF4-FFF2-40B4-BE49-F238E27FC236}">
                <a16:creationId xmlns:a16="http://schemas.microsoft.com/office/drawing/2014/main" id="{ADF9BD90-E3E4-1350-F411-ECBE01A72B52}"/>
              </a:ext>
            </a:extLst>
          </p:cNvPr>
          <p:cNvSpPr txBox="1"/>
          <p:nvPr/>
        </p:nvSpPr>
        <p:spPr>
          <a:xfrm rot="16200000">
            <a:off x="1381687" y="4439113"/>
            <a:ext cx="1606872" cy="461665"/>
          </a:xfrm>
          <a:prstGeom prst="rect">
            <a:avLst/>
          </a:prstGeom>
          <a:solidFill>
            <a:schemeClr val="bg1"/>
          </a:solidFill>
        </p:spPr>
        <p:txBody>
          <a:bodyPr wrap="square" rtlCol="0">
            <a:spAutoFit/>
          </a:bodyPr>
          <a:lstStyle/>
          <a:p>
            <a:pPr algn="ctr"/>
            <a:r>
              <a:rPr lang="es-ES" sz="2400" b="1" dirty="0"/>
              <a:t>ACCURACY</a:t>
            </a:r>
            <a:endParaRPr lang="en-US" sz="2000" b="1" dirty="0"/>
          </a:p>
        </p:txBody>
      </p:sp>
      <p:sp>
        <p:nvSpPr>
          <p:cNvPr id="14" name="TextBox 13">
            <a:extLst>
              <a:ext uri="{FF2B5EF4-FFF2-40B4-BE49-F238E27FC236}">
                <a16:creationId xmlns:a16="http://schemas.microsoft.com/office/drawing/2014/main" id="{F4F7FA84-BDB4-7C83-F217-A1113475C4B2}"/>
              </a:ext>
            </a:extLst>
          </p:cNvPr>
          <p:cNvSpPr txBox="1"/>
          <p:nvPr/>
        </p:nvSpPr>
        <p:spPr>
          <a:xfrm>
            <a:off x="3218374" y="5574159"/>
            <a:ext cx="1606872" cy="400110"/>
          </a:xfrm>
          <a:prstGeom prst="rect">
            <a:avLst/>
          </a:prstGeom>
          <a:solidFill>
            <a:schemeClr val="bg1"/>
          </a:solidFill>
        </p:spPr>
        <p:txBody>
          <a:bodyPr wrap="square" rtlCol="0">
            <a:spAutoFit/>
          </a:bodyPr>
          <a:lstStyle/>
          <a:p>
            <a:pPr algn="ctr"/>
            <a:r>
              <a:rPr lang="es-ES" sz="2000" b="1" i="1" dirty="0"/>
              <a:t>k</a:t>
            </a:r>
            <a:r>
              <a:rPr lang="es-ES" sz="2000" b="1" dirty="0"/>
              <a:t>-</a:t>
            </a:r>
            <a:r>
              <a:rPr lang="es-ES" sz="2000" b="1" dirty="0" err="1"/>
              <a:t>layers</a:t>
            </a:r>
            <a:endParaRPr lang="en-US" b="1" dirty="0"/>
          </a:p>
        </p:txBody>
      </p:sp>
      <p:sp>
        <p:nvSpPr>
          <p:cNvPr id="15" name="TextBox 14">
            <a:extLst>
              <a:ext uri="{FF2B5EF4-FFF2-40B4-BE49-F238E27FC236}">
                <a16:creationId xmlns:a16="http://schemas.microsoft.com/office/drawing/2014/main" id="{979DF6B7-2D25-FF40-8E7B-EEA7F5328D6F}"/>
              </a:ext>
            </a:extLst>
          </p:cNvPr>
          <p:cNvSpPr txBox="1"/>
          <p:nvPr/>
        </p:nvSpPr>
        <p:spPr>
          <a:xfrm>
            <a:off x="6428773" y="5562151"/>
            <a:ext cx="1606872" cy="400110"/>
          </a:xfrm>
          <a:prstGeom prst="rect">
            <a:avLst/>
          </a:prstGeom>
          <a:solidFill>
            <a:schemeClr val="bg1"/>
          </a:solidFill>
        </p:spPr>
        <p:txBody>
          <a:bodyPr wrap="square" rtlCol="0">
            <a:spAutoFit/>
          </a:bodyPr>
          <a:lstStyle/>
          <a:p>
            <a:pPr algn="ctr"/>
            <a:r>
              <a:rPr lang="es-ES" sz="2000" b="1" i="1" dirty="0"/>
              <a:t>k</a:t>
            </a:r>
            <a:r>
              <a:rPr lang="es-ES" sz="2000" b="1" dirty="0"/>
              <a:t>-</a:t>
            </a:r>
            <a:r>
              <a:rPr lang="es-ES" sz="2000" b="1" dirty="0" err="1"/>
              <a:t>layers</a:t>
            </a:r>
            <a:endParaRPr lang="en-US" b="1" dirty="0"/>
          </a:p>
        </p:txBody>
      </p:sp>
      <p:grpSp>
        <p:nvGrpSpPr>
          <p:cNvPr id="16" name="Group 15">
            <a:extLst>
              <a:ext uri="{FF2B5EF4-FFF2-40B4-BE49-F238E27FC236}">
                <a16:creationId xmlns:a16="http://schemas.microsoft.com/office/drawing/2014/main" id="{90F8D33B-DF4A-2B58-F046-6BA1B433C2FA}"/>
              </a:ext>
            </a:extLst>
          </p:cNvPr>
          <p:cNvGrpSpPr/>
          <p:nvPr/>
        </p:nvGrpSpPr>
        <p:grpSpPr>
          <a:xfrm>
            <a:off x="9690117" y="2346844"/>
            <a:ext cx="1914927" cy="2955607"/>
            <a:chOff x="9476757" y="1940444"/>
            <a:chExt cx="1914927" cy="2955607"/>
          </a:xfrm>
        </p:grpSpPr>
        <p:grpSp>
          <p:nvGrpSpPr>
            <p:cNvPr id="17" name="Group 16">
              <a:extLst>
                <a:ext uri="{FF2B5EF4-FFF2-40B4-BE49-F238E27FC236}">
                  <a16:creationId xmlns:a16="http://schemas.microsoft.com/office/drawing/2014/main" id="{8E6F9FD0-7781-556B-5858-5599653BBC6B}"/>
                </a:ext>
              </a:extLst>
            </p:cNvPr>
            <p:cNvGrpSpPr/>
            <p:nvPr/>
          </p:nvGrpSpPr>
          <p:grpSpPr>
            <a:xfrm>
              <a:off x="9476757" y="1940444"/>
              <a:ext cx="1877043" cy="984364"/>
              <a:chOff x="7727731" y="5091205"/>
              <a:chExt cx="1460292" cy="765810"/>
            </a:xfrm>
          </p:grpSpPr>
          <p:sp>
            <p:nvSpPr>
              <p:cNvPr id="37" name="Oval 36">
                <a:extLst>
                  <a:ext uri="{FF2B5EF4-FFF2-40B4-BE49-F238E27FC236}">
                    <a16:creationId xmlns:a16="http://schemas.microsoft.com/office/drawing/2014/main" id="{785F1E53-296E-A996-D581-C1FC786A032C}"/>
                  </a:ext>
                </a:extLst>
              </p:cNvPr>
              <p:cNvSpPr/>
              <p:nvPr/>
            </p:nvSpPr>
            <p:spPr>
              <a:xfrm>
                <a:off x="8350071" y="5525806"/>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 name="Oval 37">
                <a:extLst>
                  <a:ext uri="{FF2B5EF4-FFF2-40B4-BE49-F238E27FC236}">
                    <a16:creationId xmlns:a16="http://schemas.microsoft.com/office/drawing/2014/main" id="{95834B41-7DF0-369E-9190-363C58FE063B}"/>
                  </a:ext>
                </a:extLst>
              </p:cNvPr>
              <p:cNvSpPr/>
              <p:nvPr/>
            </p:nvSpPr>
            <p:spPr>
              <a:xfrm>
                <a:off x="8029238"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9" name="Oval 38">
                <a:extLst>
                  <a:ext uri="{FF2B5EF4-FFF2-40B4-BE49-F238E27FC236}">
                    <a16:creationId xmlns:a16="http://schemas.microsoft.com/office/drawing/2014/main" id="{6D428851-4830-23AA-1044-BE7D9EB4A160}"/>
                  </a:ext>
                </a:extLst>
              </p:cNvPr>
              <p:cNvSpPr/>
              <p:nvPr/>
            </p:nvSpPr>
            <p:spPr>
              <a:xfrm>
                <a:off x="8030505"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0" name="Oval 39">
                <a:extLst>
                  <a:ext uri="{FF2B5EF4-FFF2-40B4-BE49-F238E27FC236}">
                    <a16:creationId xmlns:a16="http://schemas.microsoft.com/office/drawing/2014/main" id="{17CB35C5-686C-70FD-C119-476F25B5EBB7}"/>
                  </a:ext>
                </a:extLst>
              </p:cNvPr>
              <p:cNvSpPr/>
              <p:nvPr/>
            </p:nvSpPr>
            <p:spPr>
              <a:xfrm>
                <a:off x="8354573" y="5234079"/>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41" name="Oval 40">
                <a:extLst>
                  <a:ext uri="{FF2B5EF4-FFF2-40B4-BE49-F238E27FC236}">
                    <a16:creationId xmlns:a16="http://schemas.microsoft.com/office/drawing/2014/main" id="{590083E7-96EE-D56D-FD54-AA2213D0A626}"/>
                  </a:ext>
                </a:extLst>
              </p:cNvPr>
              <p:cNvSpPr/>
              <p:nvPr/>
            </p:nvSpPr>
            <p:spPr>
              <a:xfrm>
                <a:off x="8712006"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79" name="Oval 78">
                <a:extLst>
                  <a:ext uri="{FF2B5EF4-FFF2-40B4-BE49-F238E27FC236}">
                    <a16:creationId xmlns:a16="http://schemas.microsoft.com/office/drawing/2014/main" id="{F79437AA-D523-7B26-2E5B-BE92087692D3}"/>
                  </a:ext>
                </a:extLst>
              </p:cNvPr>
              <p:cNvSpPr/>
              <p:nvPr/>
            </p:nvSpPr>
            <p:spPr>
              <a:xfrm>
                <a:off x="8712006"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80" name="Straight Arrow Connector 79">
                <a:extLst>
                  <a:ext uri="{FF2B5EF4-FFF2-40B4-BE49-F238E27FC236}">
                    <a16:creationId xmlns:a16="http://schemas.microsoft.com/office/drawing/2014/main" id="{AEE6A55F-9FD6-9C05-BC77-DED6CE55DC13}"/>
                  </a:ext>
                </a:extLst>
              </p:cNvPr>
              <p:cNvCxnSpPr>
                <a:cxnSpLocks/>
                <a:stCxn id="38" idx="5"/>
                <a:endCxn id="40" idx="2"/>
              </p:cNvCxnSpPr>
              <p:nvPr/>
            </p:nvCxnSpPr>
            <p:spPr>
              <a:xfrm>
                <a:off x="8187281" y="5249248"/>
                <a:ext cx="167292"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6DAB6DA-2E45-2E22-4A90-EBDB8CF7466B}"/>
                  </a:ext>
                </a:extLst>
              </p:cNvPr>
              <p:cNvCxnSpPr>
                <a:cxnSpLocks/>
                <a:stCxn id="39" idx="7"/>
                <a:endCxn id="37" idx="2"/>
              </p:cNvCxnSpPr>
              <p:nvPr/>
            </p:nvCxnSpPr>
            <p:spPr>
              <a:xfrm flipV="1">
                <a:off x="8188548" y="5618386"/>
                <a:ext cx="161523" cy="80586"/>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312AA767-BBD6-E37E-FA72-E208BF676892}"/>
                  </a:ext>
                </a:extLst>
              </p:cNvPr>
              <p:cNvCxnSpPr>
                <a:cxnSpLocks/>
                <a:stCxn id="40" idx="6"/>
                <a:endCxn id="41" idx="3"/>
              </p:cNvCxnSpPr>
              <p:nvPr/>
            </p:nvCxnSpPr>
            <p:spPr>
              <a:xfrm flipV="1">
                <a:off x="8539732" y="5249248"/>
                <a:ext cx="199390"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3851722-C1F0-1E20-1815-1ABABDA0CCA2}"/>
                  </a:ext>
                </a:extLst>
              </p:cNvPr>
              <p:cNvCxnSpPr>
                <a:cxnSpLocks/>
                <a:stCxn id="79" idx="2"/>
                <a:endCxn id="37" idx="6"/>
              </p:cNvCxnSpPr>
              <p:nvPr/>
            </p:nvCxnSpPr>
            <p:spPr>
              <a:xfrm flipH="1" flipV="1">
                <a:off x="8535230" y="5618386"/>
                <a:ext cx="176776" cy="14605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DF25514-2B4A-B09C-5C13-0EF24570D42D}"/>
                  </a:ext>
                </a:extLst>
              </p:cNvPr>
              <p:cNvCxnSpPr>
                <a:cxnSpLocks/>
                <a:stCxn id="37" idx="0"/>
                <a:endCxn id="40" idx="4"/>
              </p:cNvCxnSpPr>
              <p:nvPr/>
            </p:nvCxnSpPr>
            <p:spPr>
              <a:xfrm flipV="1">
                <a:off x="8442651" y="5419238"/>
                <a:ext cx="4502" cy="106568"/>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E00264F1-8D63-249C-895E-E1A4139ACA1D}"/>
                  </a:ext>
                </a:extLst>
              </p:cNvPr>
              <p:cNvSpPr/>
              <p:nvPr/>
            </p:nvSpPr>
            <p:spPr>
              <a:xfrm>
                <a:off x="7727731" y="5383615"/>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86" name="Oval 85">
                <a:extLst>
                  <a:ext uri="{FF2B5EF4-FFF2-40B4-BE49-F238E27FC236}">
                    <a16:creationId xmlns:a16="http://schemas.microsoft.com/office/drawing/2014/main" id="{FCAFA233-F211-20F0-117D-650BE408A067}"/>
                  </a:ext>
                </a:extLst>
              </p:cNvPr>
              <p:cNvSpPr/>
              <p:nvPr/>
            </p:nvSpPr>
            <p:spPr>
              <a:xfrm>
                <a:off x="9002864" y="5399762"/>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87" name="Straight Arrow Connector 86">
                <a:extLst>
                  <a:ext uri="{FF2B5EF4-FFF2-40B4-BE49-F238E27FC236}">
                    <a16:creationId xmlns:a16="http://schemas.microsoft.com/office/drawing/2014/main" id="{29DC9BD1-6BED-4307-7448-0B5D47C76989}"/>
                  </a:ext>
                </a:extLst>
              </p:cNvPr>
              <p:cNvCxnSpPr>
                <a:cxnSpLocks/>
                <a:stCxn id="38" idx="3"/>
                <a:endCxn id="85" idx="7"/>
              </p:cNvCxnSpPr>
              <p:nvPr/>
            </p:nvCxnSpPr>
            <p:spPr>
              <a:xfrm flipH="1">
                <a:off x="7885774" y="5249248"/>
                <a:ext cx="170580" cy="161483"/>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F0DEBF23-0DBE-6E25-845E-70E77B68FB60}"/>
                  </a:ext>
                </a:extLst>
              </p:cNvPr>
              <p:cNvCxnSpPr>
                <a:cxnSpLocks/>
                <a:stCxn id="39" idx="1"/>
                <a:endCxn id="85" idx="5"/>
              </p:cNvCxnSpPr>
              <p:nvPr/>
            </p:nvCxnSpPr>
            <p:spPr>
              <a:xfrm flipH="1" flipV="1">
                <a:off x="7885774" y="5541658"/>
                <a:ext cx="171847" cy="157314"/>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2DCF830-AFB0-9A41-A1CA-4905C2F2F4FE}"/>
                  </a:ext>
                </a:extLst>
              </p:cNvPr>
              <p:cNvCxnSpPr>
                <a:cxnSpLocks/>
                <a:stCxn id="86" idx="1"/>
                <a:endCxn id="41" idx="5"/>
              </p:cNvCxnSpPr>
              <p:nvPr/>
            </p:nvCxnSpPr>
            <p:spPr>
              <a:xfrm flipH="1" flipV="1">
                <a:off x="8870049" y="5249248"/>
                <a:ext cx="159931" cy="17763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255DA0FC-0F2D-66EE-9DCB-F97E36D1CA69}"/>
                  </a:ext>
                </a:extLst>
              </p:cNvPr>
              <p:cNvCxnSpPr>
                <a:cxnSpLocks/>
                <a:stCxn id="86" idx="3"/>
                <a:endCxn id="79" idx="7"/>
              </p:cNvCxnSpPr>
              <p:nvPr/>
            </p:nvCxnSpPr>
            <p:spPr>
              <a:xfrm flipH="1">
                <a:off x="8870049" y="5557805"/>
                <a:ext cx="159931" cy="141167"/>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6A7308F4-A660-9BA4-D98A-6F60C88F935F}"/>
                </a:ext>
              </a:extLst>
            </p:cNvPr>
            <p:cNvGrpSpPr/>
            <p:nvPr/>
          </p:nvGrpSpPr>
          <p:grpSpPr>
            <a:xfrm>
              <a:off x="9476757" y="3891820"/>
              <a:ext cx="1914927" cy="1004231"/>
              <a:chOff x="7727731" y="5091205"/>
              <a:chExt cx="1460292" cy="765810"/>
            </a:xfrm>
            <a:solidFill>
              <a:schemeClr val="bg2">
                <a:lumMod val="90000"/>
              </a:schemeClr>
            </a:solidFill>
          </p:grpSpPr>
          <p:sp>
            <p:nvSpPr>
              <p:cNvPr id="20" name="Oval 19">
                <a:extLst>
                  <a:ext uri="{FF2B5EF4-FFF2-40B4-BE49-F238E27FC236}">
                    <a16:creationId xmlns:a16="http://schemas.microsoft.com/office/drawing/2014/main" id="{CBE1F2B7-BC4A-C7ED-6C2F-B7A644A7AE39}"/>
                  </a:ext>
                </a:extLst>
              </p:cNvPr>
              <p:cNvSpPr/>
              <p:nvPr/>
            </p:nvSpPr>
            <p:spPr>
              <a:xfrm>
                <a:off x="8350071" y="552580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Oval 20">
                <a:extLst>
                  <a:ext uri="{FF2B5EF4-FFF2-40B4-BE49-F238E27FC236}">
                    <a16:creationId xmlns:a16="http://schemas.microsoft.com/office/drawing/2014/main" id="{A738AD80-BAE7-FBC1-B095-CFFD43F321DB}"/>
                  </a:ext>
                </a:extLst>
              </p:cNvPr>
              <p:cNvSpPr/>
              <p:nvPr/>
            </p:nvSpPr>
            <p:spPr>
              <a:xfrm>
                <a:off x="8029238"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Oval 21">
                <a:extLst>
                  <a:ext uri="{FF2B5EF4-FFF2-40B4-BE49-F238E27FC236}">
                    <a16:creationId xmlns:a16="http://schemas.microsoft.com/office/drawing/2014/main" id="{E21EE82D-6A4E-98FD-E389-E1B657ACF528}"/>
                  </a:ext>
                </a:extLst>
              </p:cNvPr>
              <p:cNvSpPr/>
              <p:nvPr/>
            </p:nvSpPr>
            <p:spPr>
              <a:xfrm>
                <a:off x="8030505"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Oval 22">
                <a:extLst>
                  <a:ext uri="{FF2B5EF4-FFF2-40B4-BE49-F238E27FC236}">
                    <a16:creationId xmlns:a16="http://schemas.microsoft.com/office/drawing/2014/main" id="{3EB8D791-8739-138B-78A4-CB49D89DD1E5}"/>
                  </a:ext>
                </a:extLst>
              </p:cNvPr>
              <p:cNvSpPr/>
              <p:nvPr/>
            </p:nvSpPr>
            <p:spPr>
              <a:xfrm>
                <a:off x="8354573" y="5234079"/>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24" name="Oval 23">
                <a:extLst>
                  <a:ext uri="{FF2B5EF4-FFF2-40B4-BE49-F238E27FC236}">
                    <a16:creationId xmlns:a16="http://schemas.microsoft.com/office/drawing/2014/main" id="{310B35CE-E820-B6E4-F468-92D2D9CD46BE}"/>
                  </a:ext>
                </a:extLst>
              </p:cNvPr>
              <p:cNvSpPr/>
              <p:nvPr/>
            </p:nvSpPr>
            <p:spPr>
              <a:xfrm>
                <a:off x="8712006"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Oval 24">
                <a:extLst>
                  <a:ext uri="{FF2B5EF4-FFF2-40B4-BE49-F238E27FC236}">
                    <a16:creationId xmlns:a16="http://schemas.microsoft.com/office/drawing/2014/main" id="{31DC3E56-03A1-998A-A64B-F83501AC2696}"/>
                  </a:ext>
                </a:extLst>
              </p:cNvPr>
              <p:cNvSpPr/>
              <p:nvPr/>
            </p:nvSpPr>
            <p:spPr>
              <a:xfrm>
                <a:off x="8712006"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26" name="Straight Arrow Connector 25">
                <a:extLst>
                  <a:ext uri="{FF2B5EF4-FFF2-40B4-BE49-F238E27FC236}">
                    <a16:creationId xmlns:a16="http://schemas.microsoft.com/office/drawing/2014/main" id="{51F8ACB3-C8E9-94D7-E644-C5D8C9359067}"/>
                  </a:ext>
                </a:extLst>
              </p:cNvPr>
              <p:cNvCxnSpPr>
                <a:cxnSpLocks/>
                <a:stCxn id="21" idx="5"/>
                <a:endCxn id="23" idx="2"/>
              </p:cNvCxnSpPr>
              <p:nvPr/>
            </p:nvCxnSpPr>
            <p:spPr>
              <a:xfrm>
                <a:off x="8187281" y="5249248"/>
                <a:ext cx="167292"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439B54A-344C-1870-D66F-E0A058D4BFC5}"/>
                  </a:ext>
                </a:extLst>
              </p:cNvPr>
              <p:cNvCxnSpPr>
                <a:cxnSpLocks/>
                <a:stCxn id="22" idx="7"/>
                <a:endCxn id="20" idx="2"/>
              </p:cNvCxnSpPr>
              <p:nvPr/>
            </p:nvCxnSpPr>
            <p:spPr>
              <a:xfrm flipV="1">
                <a:off x="8188548" y="5618386"/>
                <a:ext cx="161523" cy="80586"/>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5FF4688-558C-D1A8-3BFA-1F175EB2D2DA}"/>
                  </a:ext>
                </a:extLst>
              </p:cNvPr>
              <p:cNvCxnSpPr>
                <a:cxnSpLocks/>
                <a:stCxn id="23" idx="6"/>
                <a:endCxn id="24" idx="3"/>
              </p:cNvCxnSpPr>
              <p:nvPr/>
            </p:nvCxnSpPr>
            <p:spPr>
              <a:xfrm flipV="1">
                <a:off x="8539732" y="5249248"/>
                <a:ext cx="199390"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52591D7-3BD6-C008-CE4E-62015556D124}"/>
                  </a:ext>
                </a:extLst>
              </p:cNvPr>
              <p:cNvCxnSpPr>
                <a:cxnSpLocks/>
                <a:stCxn id="25" idx="2"/>
                <a:endCxn id="20" idx="6"/>
              </p:cNvCxnSpPr>
              <p:nvPr/>
            </p:nvCxnSpPr>
            <p:spPr>
              <a:xfrm flipH="1" flipV="1">
                <a:off x="8535230" y="5618386"/>
                <a:ext cx="176776" cy="14605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121D2C9-B2DA-A30D-FA66-84AAA3D57CFF}"/>
                  </a:ext>
                </a:extLst>
              </p:cNvPr>
              <p:cNvCxnSpPr>
                <a:cxnSpLocks/>
                <a:stCxn id="20" idx="0"/>
                <a:endCxn id="23" idx="4"/>
              </p:cNvCxnSpPr>
              <p:nvPr/>
            </p:nvCxnSpPr>
            <p:spPr>
              <a:xfrm flipV="1">
                <a:off x="8442651" y="5419238"/>
                <a:ext cx="4502" cy="106568"/>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029CE954-5827-1E61-64A8-3959A4BBC477}"/>
                  </a:ext>
                </a:extLst>
              </p:cNvPr>
              <p:cNvSpPr/>
              <p:nvPr/>
            </p:nvSpPr>
            <p:spPr>
              <a:xfrm>
                <a:off x="7727731" y="538361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32" name="Oval 31">
                <a:extLst>
                  <a:ext uri="{FF2B5EF4-FFF2-40B4-BE49-F238E27FC236}">
                    <a16:creationId xmlns:a16="http://schemas.microsoft.com/office/drawing/2014/main" id="{0D5776C5-E3F0-6316-F706-B8E2CC849AE5}"/>
                  </a:ext>
                </a:extLst>
              </p:cNvPr>
              <p:cNvSpPr/>
              <p:nvPr/>
            </p:nvSpPr>
            <p:spPr>
              <a:xfrm>
                <a:off x="9002864" y="5399762"/>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33" name="Straight Arrow Connector 32">
                <a:extLst>
                  <a:ext uri="{FF2B5EF4-FFF2-40B4-BE49-F238E27FC236}">
                    <a16:creationId xmlns:a16="http://schemas.microsoft.com/office/drawing/2014/main" id="{6FD8AC00-D2FF-E55C-40D3-386B546F6E32}"/>
                  </a:ext>
                </a:extLst>
              </p:cNvPr>
              <p:cNvCxnSpPr>
                <a:cxnSpLocks/>
                <a:stCxn id="21" idx="3"/>
                <a:endCxn id="31" idx="7"/>
              </p:cNvCxnSpPr>
              <p:nvPr/>
            </p:nvCxnSpPr>
            <p:spPr>
              <a:xfrm flipH="1">
                <a:off x="7885774" y="5249248"/>
                <a:ext cx="170580" cy="161483"/>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636EE46-48C9-B983-001E-209A29F768B8}"/>
                  </a:ext>
                </a:extLst>
              </p:cNvPr>
              <p:cNvCxnSpPr>
                <a:cxnSpLocks/>
                <a:stCxn id="22" idx="1"/>
                <a:endCxn id="31" idx="5"/>
              </p:cNvCxnSpPr>
              <p:nvPr/>
            </p:nvCxnSpPr>
            <p:spPr>
              <a:xfrm flipH="1" flipV="1">
                <a:off x="7885774" y="5541658"/>
                <a:ext cx="171847" cy="157314"/>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EADB543-D1E6-53F9-3BC6-899D83CFB15A}"/>
                  </a:ext>
                </a:extLst>
              </p:cNvPr>
              <p:cNvCxnSpPr>
                <a:cxnSpLocks/>
                <a:stCxn id="32" idx="1"/>
                <a:endCxn id="24" idx="5"/>
              </p:cNvCxnSpPr>
              <p:nvPr/>
            </p:nvCxnSpPr>
            <p:spPr>
              <a:xfrm flipH="1" flipV="1">
                <a:off x="8870049" y="5249248"/>
                <a:ext cx="159931" cy="17763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7AB521A-FE62-21D0-A29F-E8B8DF9FD4D0}"/>
                  </a:ext>
                </a:extLst>
              </p:cNvPr>
              <p:cNvCxnSpPr>
                <a:cxnSpLocks/>
                <a:stCxn id="32" idx="3"/>
                <a:endCxn id="25" idx="7"/>
              </p:cNvCxnSpPr>
              <p:nvPr/>
            </p:nvCxnSpPr>
            <p:spPr>
              <a:xfrm flipH="1">
                <a:off x="8870049" y="5557805"/>
                <a:ext cx="159931" cy="141167"/>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B5AEBCAB-7CA2-1BBC-BE10-B25B8A0B975D}"/>
                </a:ext>
              </a:extLst>
            </p:cNvPr>
            <p:cNvCxnSpPr/>
            <p:nvPr/>
          </p:nvCxnSpPr>
          <p:spPr>
            <a:xfrm>
              <a:off x="10416026" y="2946335"/>
              <a:ext cx="0" cy="94548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sp>
        <p:nvSpPr>
          <p:cNvPr id="6" name="Rectangle: Rounded Corners 5">
            <a:extLst>
              <a:ext uri="{FF2B5EF4-FFF2-40B4-BE49-F238E27FC236}">
                <a16:creationId xmlns:a16="http://schemas.microsoft.com/office/drawing/2014/main" id="{E1248109-F52C-D736-2A5E-B22EF32A8C64}"/>
              </a:ext>
            </a:extLst>
          </p:cNvPr>
          <p:cNvSpPr/>
          <p:nvPr/>
        </p:nvSpPr>
        <p:spPr>
          <a:xfrm>
            <a:off x="1092200" y="6044246"/>
            <a:ext cx="9968873" cy="534424"/>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Convergence of the node embeddings as the number (k) of message passing layers increases</a:t>
            </a:r>
          </a:p>
        </p:txBody>
      </p:sp>
    </p:spTree>
    <p:extLst>
      <p:ext uri="{BB962C8B-B14F-4D97-AF65-F5344CB8AC3E}">
        <p14:creationId xmlns:p14="http://schemas.microsoft.com/office/powerpoint/2010/main" val="30367518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How do we measure Over-smoothing?</a:t>
            </a:r>
          </a:p>
        </p:txBody>
      </p:sp>
      <p:sp>
        <p:nvSpPr>
          <p:cNvPr id="3" name="Content Placeholder 2">
            <a:extLst>
              <a:ext uri="{FF2B5EF4-FFF2-40B4-BE49-F238E27FC236}">
                <a16:creationId xmlns:a16="http://schemas.microsoft.com/office/drawing/2014/main" id="{69DF3CD1-3B59-8867-B27D-2024CEC6C41A}"/>
              </a:ext>
            </a:extLst>
          </p:cNvPr>
          <p:cNvSpPr>
            <a:spLocks noGrp="1"/>
          </p:cNvSpPr>
          <p:nvPr>
            <p:ph idx="1"/>
          </p:nvPr>
        </p:nvSpPr>
        <p:spPr>
          <a:xfrm>
            <a:off x="838200" y="1429305"/>
            <a:ext cx="8540616" cy="4747658"/>
          </a:xfrm>
        </p:spPr>
        <p:txBody>
          <a:bodyPr>
            <a:normAutofit/>
          </a:bodyPr>
          <a:lstStyle/>
          <a:p>
            <a:r>
              <a:rPr lang="en-US" sz="1800" dirty="0"/>
              <a:t>Other metrics such as </a:t>
            </a:r>
          </a:p>
          <a:p>
            <a:pPr marL="0" indent="0">
              <a:buNone/>
            </a:pPr>
            <a:endParaRPr lang="en-US" sz="1800" dirty="0"/>
          </a:p>
          <a:p>
            <a:r>
              <a:rPr lang="en-US" sz="1800" dirty="0"/>
              <a:t>Consensus in using </a:t>
            </a:r>
            <a:r>
              <a:rPr lang="en-US" sz="1800" b="1" dirty="0"/>
              <a:t>Dirichlet Energy </a:t>
            </a:r>
            <a:r>
              <a:rPr lang="en-US" sz="1800" dirty="0"/>
              <a:t>of a signal on the Graph</a:t>
            </a:r>
            <a:br>
              <a:rPr lang="en-US" sz="1800" dirty="0"/>
            </a:b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a:t>
            </a:r>
            <a:r>
              <a:rPr lang="en-US" sz="1400" dirty="0">
                <a:solidFill>
                  <a:schemeClr val="accent2">
                    <a:lumMod val="50000"/>
                  </a:schemeClr>
                </a:solidFill>
                <a:latin typeface="Times New Roman" panose="02020603050405020304" pitchFamily="18" charset="0"/>
                <a:cs typeface="Times New Roman" panose="02020603050405020304" pitchFamily="18" charset="0"/>
              </a:rPr>
              <a:t>Chung, 1997; </a:t>
            </a: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Cai et al 2020; </a:t>
            </a:r>
            <a:r>
              <a:rPr kumimoji="0" lang="en-US" sz="1400" b="0" i="0" u="none" strike="noStrike" kern="1200" cap="none" spc="0" normalizeH="0" baseline="0" noProof="0" dirty="0" err="1">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Rusch</a:t>
            </a: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 et al 2023]</a:t>
            </a:r>
            <a:endParaRPr lang="en-US" sz="1800" dirty="0"/>
          </a:p>
          <a:p>
            <a:endParaRPr lang="en-US" sz="1800" b="1" dirty="0"/>
          </a:p>
          <a:p>
            <a:pPr marL="0" indent="0">
              <a:buNone/>
            </a:pPr>
            <a:br>
              <a:rPr lang="en-US" sz="1800" b="1" dirty="0"/>
            </a:br>
            <a:endParaRPr lang="en-US" sz="1800" b="1" dirty="0"/>
          </a:p>
          <a:p>
            <a:endParaRPr lang="en-US" sz="1800" b="1" dirty="0"/>
          </a:p>
          <a:p>
            <a:endParaRPr lang="en-US" sz="1800" b="1" dirty="0"/>
          </a:p>
          <a:p>
            <a:endParaRPr lang="en-US" sz="1800" b="1" dirty="0"/>
          </a:p>
        </p:txBody>
      </p:sp>
      <p:pic>
        <p:nvPicPr>
          <p:cNvPr id="12" name="Picture 11" descr="\documentclass{article}&#10;\usepackage{amsmath,amsfonts,bm}&#10;\pagestyle{empty}&#10;\DeclareMathOperator{\tr}{Tr}&#10;\begin{document}&#10;&#10;\begin{equation*}&#10;\mathcal{E}_G(H^l) = \tr({H^l}^TLH^l) = \frac{1}{2} \sum_{u,v \in E}  \left\lVert \frac{h_u}{\sqrt{d_u}} - \frac{h_v}{\sqrt{d_v}} \right\rVert^2_2&#10;\end{equation*}&#10;&#10;&#10;\end{document}&#10;" title="IguanaTex Picture Display">
            <a:extLst>
              <a:ext uri="{FF2B5EF4-FFF2-40B4-BE49-F238E27FC236}">
                <a16:creationId xmlns:a16="http://schemas.microsoft.com/office/drawing/2014/main" id="{DDCF5069-1A66-3D5A-43FF-06EB2E58CF82}"/>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368176" y="2937426"/>
            <a:ext cx="5475047" cy="758857"/>
          </a:xfrm>
          <a:prstGeom prst="rect">
            <a:avLst/>
          </a:prstGeom>
        </p:spPr>
      </p:pic>
      <p:pic>
        <p:nvPicPr>
          <p:cNvPr id="15" name="Picture 14" descr="\documentclass{article}&#10;\usepackage{amsmath,amsfonts,bm}&#10;\pagestyle{empty}&#10;\DeclareMathOperator{\tr}{Tr}&#10;\begin{document}&#10;&#10;\begin{equation*}&#10;\text{MAD}_G(H^l) = \frac{1}{n} \sum_{v \in \mathcal{V}}\sum_{u \in \mathcal{N}_v}  &#10;1- \frac{{h_v^l}^T h_u^l}{\left\lVert  h_v^l \right\rVert \left\lVert h_u^l\right\rVert} &#10;\end{equation*}&#10;&#10;&#10;\end{document}&#10;" title="IguanaTex Picture Display">
            <a:extLst>
              <a:ext uri="{FF2B5EF4-FFF2-40B4-BE49-F238E27FC236}">
                <a16:creationId xmlns:a16="http://schemas.microsoft.com/office/drawing/2014/main" id="{6C65AAA6-C72B-36D6-4F71-08FA75DE19B4}"/>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3493882" y="1326489"/>
            <a:ext cx="3364118" cy="586523"/>
          </a:xfrm>
          <a:prstGeom prst="rect">
            <a:avLst/>
          </a:prstGeom>
        </p:spPr>
      </p:pic>
      <p:sp>
        <p:nvSpPr>
          <p:cNvPr id="16" name="Rectangle: Rounded Corners 15">
            <a:extLst>
              <a:ext uri="{FF2B5EF4-FFF2-40B4-BE49-F238E27FC236}">
                <a16:creationId xmlns:a16="http://schemas.microsoft.com/office/drawing/2014/main" id="{B3D60BB4-C5D0-D17D-9E91-66F9B9BC3F82}"/>
              </a:ext>
            </a:extLst>
          </p:cNvPr>
          <p:cNvSpPr/>
          <p:nvPr/>
        </p:nvSpPr>
        <p:spPr>
          <a:xfrm>
            <a:off x="7248074" y="2258116"/>
            <a:ext cx="1212299" cy="186087"/>
          </a:xfrm>
          <a:prstGeom prst="roundRect">
            <a:avLst/>
          </a:prstGeom>
          <a:solidFill>
            <a:schemeClr val="accent5">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b="1" dirty="0"/>
              <a:t>Principled</a:t>
            </a:r>
          </a:p>
        </p:txBody>
      </p:sp>
      <p:grpSp>
        <p:nvGrpSpPr>
          <p:cNvPr id="17" name="Group 16">
            <a:extLst>
              <a:ext uri="{FF2B5EF4-FFF2-40B4-BE49-F238E27FC236}">
                <a16:creationId xmlns:a16="http://schemas.microsoft.com/office/drawing/2014/main" id="{DB9927C9-D40D-D1E5-68D1-9E9CCA8EBD5D}"/>
              </a:ext>
            </a:extLst>
          </p:cNvPr>
          <p:cNvGrpSpPr/>
          <p:nvPr/>
        </p:nvGrpSpPr>
        <p:grpSpPr>
          <a:xfrm>
            <a:off x="8646327" y="4071075"/>
            <a:ext cx="1914927" cy="1004231"/>
            <a:chOff x="7727731" y="5091205"/>
            <a:chExt cx="1460292" cy="765810"/>
          </a:xfrm>
          <a:solidFill>
            <a:schemeClr val="bg2">
              <a:lumMod val="90000"/>
            </a:schemeClr>
          </a:solidFill>
        </p:grpSpPr>
        <p:sp>
          <p:nvSpPr>
            <p:cNvPr id="18" name="Oval 17">
              <a:extLst>
                <a:ext uri="{FF2B5EF4-FFF2-40B4-BE49-F238E27FC236}">
                  <a16:creationId xmlns:a16="http://schemas.microsoft.com/office/drawing/2014/main" id="{A9DC25F4-0047-9CE5-3C73-0D7F3629F2DC}"/>
                </a:ext>
              </a:extLst>
            </p:cNvPr>
            <p:cNvSpPr/>
            <p:nvPr/>
          </p:nvSpPr>
          <p:spPr>
            <a:xfrm>
              <a:off x="8350071" y="552580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9" name="Oval 18">
              <a:extLst>
                <a:ext uri="{FF2B5EF4-FFF2-40B4-BE49-F238E27FC236}">
                  <a16:creationId xmlns:a16="http://schemas.microsoft.com/office/drawing/2014/main" id="{CFC8B0B7-6333-0390-F83C-4BA8CD625806}"/>
                </a:ext>
              </a:extLst>
            </p:cNvPr>
            <p:cNvSpPr/>
            <p:nvPr/>
          </p:nvSpPr>
          <p:spPr>
            <a:xfrm>
              <a:off x="8029238"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Aptos" panose="02110004020202020204"/>
                  <a:ea typeface="+mn-ea"/>
                  <a:cs typeface="+mn-cs"/>
                </a:rPr>
                <a:t>.5</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797B1217-3FE9-B3E1-3615-05C373D91B30}"/>
                </a:ext>
              </a:extLst>
            </p:cNvPr>
            <p:cNvSpPr/>
            <p:nvPr/>
          </p:nvSpPr>
          <p:spPr>
            <a:xfrm>
              <a:off x="8030505"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Oval 20">
              <a:extLst>
                <a:ext uri="{FF2B5EF4-FFF2-40B4-BE49-F238E27FC236}">
                  <a16:creationId xmlns:a16="http://schemas.microsoft.com/office/drawing/2014/main" id="{B71E9253-D652-128D-8DB1-C7C9C63E2654}"/>
                </a:ext>
              </a:extLst>
            </p:cNvPr>
            <p:cNvSpPr/>
            <p:nvPr/>
          </p:nvSpPr>
          <p:spPr>
            <a:xfrm>
              <a:off x="8354573" y="5234079"/>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Aptos" panose="02110004020202020204"/>
                  <a:ea typeface="+mn-ea"/>
                  <a:cs typeface="+mn-cs"/>
                </a:rPr>
                <a:t>.5</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2D696767-94E1-C0C6-C482-D2E87424D604}"/>
                </a:ext>
              </a:extLst>
            </p:cNvPr>
            <p:cNvSpPr/>
            <p:nvPr/>
          </p:nvSpPr>
          <p:spPr>
            <a:xfrm>
              <a:off x="8712006" y="509120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Oval 22">
              <a:extLst>
                <a:ext uri="{FF2B5EF4-FFF2-40B4-BE49-F238E27FC236}">
                  <a16:creationId xmlns:a16="http://schemas.microsoft.com/office/drawing/2014/main" id="{8F569737-2783-D10A-4D3D-7CDD72B49C85}"/>
                </a:ext>
              </a:extLst>
            </p:cNvPr>
            <p:cNvSpPr/>
            <p:nvPr/>
          </p:nvSpPr>
          <p:spPr>
            <a:xfrm>
              <a:off x="8712006" y="5671856"/>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cxnSp>
          <p:nvCxnSpPr>
            <p:cNvPr id="24" name="Straight Arrow Connector 23">
              <a:extLst>
                <a:ext uri="{FF2B5EF4-FFF2-40B4-BE49-F238E27FC236}">
                  <a16:creationId xmlns:a16="http://schemas.microsoft.com/office/drawing/2014/main" id="{B875D229-A577-CAF1-7347-4378A6DC8CA8}"/>
                </a:ext>
              </a:extLst>
            </p:cNvPr>
            <p:cNvCxnSpPr>
              <a:cxnSpLocks/>
              <a:stCxn id="19" idx="5"/>
              <a:endCxn id="21" idx="2"/>
            </p:cNvCxnSpPr>
            <p:nvPr/>
          </p:nvCxnSpPr>
          <p:spPr>
            <a:xfrm>
              <a:off x="8187281" y="5249248"/>
              <a:ext cx="167292"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7963371-4535-78C5-B8C3-3676201B9740}"/>
                </a:ext>
              </a:extLst>
            </p:cNvPr>
            <p:cNvCxnSpPr>
              <a:cxnSpLocks/>
              <a:stCxn id="20" idx="7"/>
              <a:endCxn id="18" idx="2"/>
            </p:cNvCxnSpPr>
            <p:nvPr/>
          </p:nvCxnSpPr>
          <p:spPr>
            <a:xfrm flipV="1">
              <a:off x="8188548" y="5618386"/>
              <a:ext cx="161523" cy="80586"/>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A9FD36B-2597-656D-32F0-D56888FFD2F3}"/>
                </a:ext>
              </a:extLst>
            </p:cNvPr>
            <p:cNvCxnSpPr>
              <a:cxnSpLocks/>
              <a:stCxn id="21" idx="6"/>
              <a:endCxn id="22" idx="3"/>
            </p:cNvCxnSpPr>
            <p:nvPr/>
          </p:nvCxnSpPr>
          <p:spPr>
            <a:xfrm flipV="1">
              <a:off x="8539732" y="5249248"/>
              <a:ext cx="199390" cy="77411"/>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8056E8D-6568-5C02-F6CE-5CC143D289A9}"/>
                </a:ext>
              </a:extLst>
            </p:cNvPr>
            <p:cNvCxnSpPr>
              <a:cxnSpLocks/>
              <a:stCxn id="23" idx="2"/>
              <a:endCxn id="18" idx="6"/>
            </p:cNvCxnSpPr>
            <p:nvPr/>
          </p:nvCxnSpPr>
          <p:spPr>
            <a:xfrm flipH="1" flipV="1">
              <a:off x="8535230" y="5618386"/>
              <a:ext cx="176776" cy="14605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841E16F-C1B9-EAD6-F77E-147BC3F54D62}"/>
                </a:ext>
              </a:extLst>
            </p:cNvPr>
            <p:cNvCxnSpPr>
              <a:cxnSpLocks/>
              <a:stCxn id="18" idx="0"/>
              <a:endCxn id="21" idx="4"/>
            </p:cNvCxnSpPr>
            <p:nvPr/>
          </p:nvCxnSpPr>
          <p:spPr>
            <a:xfrm flipV="1">
              <a:off x="8442651" y="5419238"/>
              <a:ext cx="4502" cy="106568"/>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0BE3F01-B3A6-90CA-13FA-01B60551E26C}"/>
                </a:ext>
              </a:extLst>
            </p:cNvPr>
            <p:cNvSpPr/>
            <p:nvPr/>
          </p:nvSpPr>
          <p:spPr>
            <a:xfrm>
              <a:off x="7727731" y="5383615"/>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30" name="Oval 29">
              <a:extLst>
                <a:ext uri="{FF2B5EF4-FFF2-40B4-BE49-F238E27FC236}">
                  <a16:creationId xmlns:a16="http://schemas.microsoft.com/office/drawing/2014/main" id="{DF36AB8C-9234-AF39-F963-EEB286ED7C37}"/>
                </a:ext>
              </a:extLst>
            </p:cNvPr>
            <p:cNvSpPr/>
            <p:nvPr/>
          </p:nvSpPr>
          <p:spPr>
            <a:xfrm>
              <a:off x="9002864" y="5399762"/>
              <a:ext cx="185159" cy="185159"/>
            </a:xfrm>
            <a:prstGeom prst="ellipse">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31" name="Straight Arrow Connector 30">
              <a:extLst>
                <a:ext uri="{FF2B5EF4-FFF2-40B4-BE49-F238E27FC236}">
                  <a16:creationId xmlns:a16="http://schemas.microsoft.com/office/drawing/2014/main" id="{A63AA338-F088-74B8-CE54-24E60ADD6454}"/>
                </a:ext>
              </a:extLst>
            </p:cNvPr>
            <p:cNvCxnSpPr>
              <a:cxnSpLocks/>
              <a:stCxn id="19" idx="3"/>
              <a:endCxn id="29" idx="7"/>
            </p:cNvCxnSpPr>
            <p:nvPr/>
          </p:nvCxnSpPr>
          <p:spPr>
            <a:xfrm flipH="1">
              <a:off x="7885774" y="5249248"/>
              <a:ext cx="170580" cy="161483"/>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07B94BF-AD62-4AC5-D5EC-440D09DE618E}"/>
                </a:ext>
              </a:extLst>
            </p:cNvPr>
            <p:cNvCxnSpPr>
              <a:cxnSpLocks/>
              <a:stCxn id="20" idx="1"/>
              <a:endCxn id="29" idx="5"/>
            </p:cNvCxnSpPr>
            <p:nvPr/>
          </p:nvCxnSpPr>
          <p:spPr>
            <a:xfrm flipH="1" flipV="1">
              <a:off x="7885774" y="5541658"/>
              <a:ext cx="171847" cy="157314"/>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DCAC552-FF10-1B21-ED1A-189D3D2C5339}"/>
                </a:ext>
              </a:extLst>
            </p:cNvPr>
            <p:cNvCxnSpPr>
              <a:cxnSpLocks/>
              <a:stCxn id="30" idx="1"/>
              <a:endCxn id="22" idx="5"/>
            </p:cNvCxnSpPr>
            <p:nvPr/>
          </p:nvCxnSpPr>
          <p:spPr>
            <a:xfrm flipH="1" flipV="1">
              <a:off x="8870049" y="5249248"/>
              <a:ext cx="159931" cy="177630"/>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B649A7B-99E3-E7D6-6473-95DD8F97DB13}"/>
                </a:ext>
              </a:extLst>
            </p:cNvPr>
            <p:cNvCxnSpPr>
              <a:cxnSpLocks/>
              <a:stCxn id="30" idx="3"/>
              <a:endCxn id="23" idx="7"/>
            </p:cNvCxnSpPr>
            <p:nvPr/>
          </p:nvCxnSpPr>
          <p:spPr>
            <a:xfrm flipH="1">
              <a:off x="8870049" y="5557805"/>
              <a:ext cx="159931" cy="141167"/>
            </a:xfrm>
            <a:prstGeom prst="straightConnector1">
              <a:avLst/>
            </a:prstGeom>
            <a:grpFill/>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43071AAB-B8F7-A5ED-3508-ABB3F075DA86}"/>
              </a:ext>
            </a:extLst>
          </p:cNvPr>
          <p:cNvGrpSpPr/>
          <p:nvPr/>
        </p:nvGrpSpPr>
        <p:grpSpPr>
          <a:xfrm>
            <a:off x="1630747" y="4104916"/>
            <a:ext cx="1877043" cy="984364"/>
            <a:chOff x="7727731" y="5091205"/>
            <a:chExt cx="1460292" cy="765810"/>
          </a:xfrm>
        </p:grpSpPr>
        <p:sp>
          <p:nvSpPr>
            <p:cNvPr id="92" name="Oval 91">
              <a:extLst>
                <a:ext uri="{FF2B5EF4-FFF2-40B4-BE49-F238E27FC236}">
                  <a16:creationId xmlns:a16="http://schemas.microsoft.com/office/drawing/2014/main" id="{53635EEC-0EFF-9886-4833-B93A2D47DF4D}"/>
                </a:ext>
              </a:extLst>
            </p:cNvPr>
            <p:cNvSpPr/>
            <p:nvPr/>
          </p:nvSpPr>
          <p:spPr>
            <a:xfrm>
              <a:off x="8350071" y="5525806"/>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19D44F1D-C680-D6DD-003B-07D302483BE7}"/>
                </a:ext>
              </a:extLst>
            </p:cNvPr>
            <p:cNvSpPr/>
            <p:nvPr/>
          </p:nvSpPr>
          <p:spPr>
            <a:xfrm>
              <a:off x="8029238"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1</a:t>
              </a:r>
              <a:endParaRPr lang="en-US" dirty="0"/>
            </a:p>
          </p:txBody>
        </p:sp>
        <p:sp>
          <p:nvSpPr>
            <p:cNvPr id="94" name="Oval 93">
              <a:extLst>
                <a:ext uri="{FF2B5EF4-FFF2-40B4-BE49-F238E27FC236}">
                  <a16:creationId xmlns:a16="http://schemas.microsoft.com/office/drawing/2014/main" id="{4FAA7FDA-F207-F76B-F5DD-75EFC1963902}"/>
                </a:ext>
              </a:extLst>
            </p:cNvPr>
            <p:cNvSpPr/>
            <p:nvPr/>
          </p:nvSpPr>
          <p:spPr>
            <a:xfrm>
              <a:off x="8030505"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A1096C23-FA7B-3BBF-2AA6-1E2A48BDFC47}"/>
                </a:ext>
              </a:extLst>
            </p:cNvPr>
            <p:cNvSpPr/>
            <p:nvPr/>
          </p:nvSpPr>
          <p:spPr>
            <a:xfrm>
              <a:off x="8354573" y="5234079"/>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0</a:t>
              </a:r>
              <a:endParaRPr lang="en-US" dirty="0"/>
            </a:p>
          </p:txBody>
        </p:sp>
        <p:sp>
          <p:nvSpPr>
            <p:cNvPr id="96" name="Oval 95">
              <a:extLst>
                <a:ext uri="{FF2B5EF4-FFF2-40B4-BE49-F238E27FC236}">
                  <a16:creationId xmlns:a16="http://schemas.microsoft.com/office/drawing/2014/main" id="{67C10278-E9D0-A8B9-3BBC-CCCF756D92C6}"/>
                </a:ext>
              </a:extLst>
            </p:cNvPr>
            <p:cNvSpPr/>
            <p:nvPr/>
          </p:nvSpPr>
          <p:spPr>
            <a:xfrm>
              <a:off x="8712006" y="5091205"/>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62D248A-829F-86FF-5E59-224176B44B1E}"/>
                </a:ext>
              </a:extLst>
            </p:cNvPr>
            <p:cNvSpPr/>
            <p:nvPr/>
          </p:nvSpPr>
          <p:spPr>
            <a:xfrm>
              <a:off x="8712006" y="5671856"/>
              <a:ext cx="185159" cy="185159"/>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Arrow Connector 97">
              <a:extLst>
                <a:ext uri="{FF2B5EF4-FFF2-40B4-BE49-F238E27FC236}">
                  <a16:creationId xmlns:a16="http://schemas.microsoft.com/office/drawing/2014/main" id="{2B824BB2-E790-7D4F-A767-C9EE7ED81D6C}"/>
                </a:ext>
              </a:extLst>
            </p:cNvPr>
            <p:cNvCxnSpPr>
              <a:cxnSpLocks/>
              <a:stCxn id="93" idx="5"/>
              <a:endCxn id="95" idx="2"/>
            </p:cNvCxnSpPr>
            <p:nvPr/>
          </p:nvCxnSpPr>
          <p:spPr>
            <a:xfrm>
              <a:off x="8187281" y="5249248"/>
              <a:ext cx="167292"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43EC9E0E-475A-E5F4-C8FD-75C34156FE61}"/>
                </a:ext>
              </a:extLst>
            </p:cNvPr>
            <p:cNvCxnSpPr>
              <a:cxnSpLocks/>
              <a:stCxn id="94" idx="7"/>
              <a:endCxn id="92" idx="2"/>
            </p:cNvCxnSpPr>
            <p:nvPr/>
          </p:nvCxnSpPr>
          <p:spPr>
            <a:xfrm flipV="1">
              <a:off x="8188548" y="5618386"/>
              <a:ext cx="161523" cy="80586"/>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92B3C865-CCB8-28B3-449E-A85256C14845}"/>
                </a:ext>
              </a:extLst>
            </p:cNvPr>
            <p:cNvCxnSpPr>
              <a:cxnSpLocks/>
              <a:stCxn id="95" idx="6"/>
              <a:endCxn id="96" idx="3"/>
            </p:cNvCxnSpPr>
            <p:nvPr/>
          </p:nvCxnSpPr>
          <p:spPr>
            <a:xfrm flipV="1">
              <a:off x="8539732" y="5249248"/>
              <a:ext cx="199390"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E73CA487-FDA3-D4D7-8CBA-E728CCE5188E}"/>
                </a:ext>
              </a:extLst>
            </p:cNvPr>
            <p:cNvCxnSpPr>
              <a:cxnSpLocks/>
              <a:stCxn id="97" idx="2"/>
              <a:endCxn id="92" idx="6"/>
            </p:cNvCxnSpPr>
            <p:nvPr/>
          </p:nvCxnSpPr>
          <p:spPr>
            <a:xfrm flipH="1" flipV="1">
              <a:off x="8535230" y="5618385"/>
              <a:ext cx="176776" cy="14605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A897C659-C4C4-D74C-3AF4-65D49F2AB6E9}"/>
                </a:ext>
              </a:extLst>
            </p:cNvPr>
            <p:cNvCxnSpPr>
              <a:cxnSpLocks/>
              <a:stCxn id="92" idx="0"/>
              <a:endCxn id="95" idx="4"/>
            </p:cNvCxnSpPr>
            <p:nvPr/>
          </p:nvCxnSpPr>
          <p:spPr>
            <a:xfrm flipV="1">
              <a:off x="8442651" y="5419238"/>
              <a:ext cx="4502" cy="106568"/>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FC5C77FE-F915-681B-020D-494787ABE6B2}"/>
                </a:ext>
              </a:extLst>
            </p:cNvPr>
            <p:cNvSpPr/>
            <p:nvPr/>
          </p:nvSpPr>
          <p:spPr>
            <a:xfrm>
              <a:off x="7727731" y="5383615"/>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76377865-61F2-02E4-D1EF-32D00211253B}"/>
                </a:ext>
              </a:extLst>
            </p:cNvPr>
            <p:cNvSpPr/>
            <p:nvPr/>
          </p:nvSpPr>
          <p:spPr>
            <a:xfrm>
              <a:off x="9002864" y="5399762"/>
              <a:ext cx="185159" cy="185159"/>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Straight Arrow Connector 104">
              <a:extLst>
                <a:ext uri="{FF2B5EF4-FFF2-40B4-BE49-F238E27FC236}">
                  <a16:creationId xmlns:a16="http://schemas.microsoft.com/office/drawing/2014/main" id="{E44DE145-98DD-75C5-3DA9-5394C2149237}"/>
                </a:ext>
              </a:extLst>
            </p:cNvPr>
            <p:cNvCxnSpPr>
              <a:cxnSpLocks/>
              <a:stCxn id="93" idx="3"/>
              <a:endCxn id="103" idx="7"/>
            </p:cNvCxnSpPr>
            <p:nvPr/>
          </p:nvCxnSpPr>
          <p:spPr>
            <a:xfrm flipH="1">
              <a:off x="7885774" y="5249248"/>
              <a:ext cx="170580" cy="161483"/>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A2933B9-A858-1135-9E36-3E7F7C2D0211}"/>
                </a:ext>
              </a:extLst>
            </p:cNvPr>
            <p:cNvCxnSpPr>
              <a:cxnSpLocks/>
              <a:stCxn id="94" idx="1"/>
              <a:endCxn id="103" idx="5"/>
            </p:cNvCxnSpPr>
            <p:nvPr/>
          </p:nvCxnSpPr>
          <p:spPr>
            <a:xfrm flipH="1" flipV="1">
              <a:off x="7885774" y="5541658"/>
              <a:ext cx="171847" cy="157314"/>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7CCD8EB4-4349-D410-2792-4D6319846706}"/>
                </a:ext>
              </a:extLst>
            </p:cNvPr>
            <p:cNvCxnSpPr>
              <a:cxnSpLocks/>
              <a:stCxn id="104" idx="1"/>
              <a:endCxn id="96" idx="5"/>
            </p:cNvCxnSpPr>
            <p:nvPr/>
          </p:nvCxnSpPr>
          <p:spPr>
            <a:xfrm flipH="1" flipV="1">
              <a:off x="8870049" y="5249248"/>
              <a:ext cx="159931" cy="17763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4AA26C7-78E3-12D1-13C3-D962ECC769F3}"/>
                </a:ext>
              </a:extLst>
            </p:cNvPr>
            <p:cNvCxnSpPr>
              <a:cxnSpLocks/>
              <a:stCxn id="104" idx="3"/>
              <a:endCxn id="97" idx="7"/>
            </p:cNvCxnSpPr>
            <p:nvPr/>
          </p:nvCxnSpPr>
          <p:spPr>
            <a:xfrm flipH="1">
              <a:off x="8870049" y="5557805"/>
              <a:ext cx="159931" cy="141167"/>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90B69AB8-90FD-2E9F-7D1B-93C515D80634}"/>
              </a:ext>
            </a:extLst>
          </p:cNvPr>
          <p:cNvGrpSpPr/>
          <p:nvPr/>
        </p:nvGrpSpPr>
        <p:grpSpPr>
          <a:xfrm>
            <a:off x="5165969" y="4128350"/>
            <a:ext cx="1877043" cy="984364"/>
            <a:chOff x="7727731" y="5091205"/>
            <a:chExt cx="1460292" cy="765810"/>
          </a:xfrm>
        </p:grpSpPr>
        <p:sp>
          <p:nvSpPr>
            <p:cNvPr id="110" name="Oval 109">
              <a:extLst>
                <a:ext uri="{FF2B5EF4-FFF2-40B4-BE49-F238E27FC236}">
                  <a16:creationId xmlns:a16="http://schemas.microsoft.com/office/drawing/2014/main" id="{FD93A196-BA24-4154-A0E4-98D695315EF4}"/>
                </a:ext>
              </a:extLst>
            </p:cNvPr>
            <p:cNvSpPr/>
            <p:nvPr/>
          </p:nvSpPr>
          <p:spPr>
            <a:xfrm>
              <a:off x="8350071" y="5525806"/>
              <a:ext cx="185159" cy="185159"/>
            </a:xfrm>
            <a:prstGeom prst="ellipse">
              <a:avLst/>
            </a:prstGeom>
            <a:solidFill>
              <a:schemeClr val="accent1">
                <a:alpha val="5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11" name="Oval 110">
              <a:extLst>
                <a:ext uri="{FF2B5EF4-FFF2-40B4-BE49-F238E27FC236}">
                  <a16:creationId xmlns:a16="http://schemas.microsoft.com/office/drawing/2014/main" id="{2449555D-A7CD-070E-AF95-2609CB4AFDFA}"/>
                </a:ext>
              </a:extLst>
            </p:cNvPr>
            <p:cNvSpPr/>
            <p:nvPr/>
          </p:nvSpPr>
          <p:spPr>
            <a:xfrm>
              <a:off x="8029238" y="5091205"/>
              <a:ext cx="185159" cy="185159"/>
            </a:xfrm>
            <a:prstGeom prst="ellipse">
              <a:avLst/>
            </a:prstGeom>
            <a:solidFill>
              <a:schemeClr val="accent5">
                <a:alpha val="5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200" b="1" dirty="0">
                  <a:solidFill>
                    <a:schemeClr val="tx1"/>
                  </a:solidFill>
                </a:rPr>
                <a:t>.7</a:t>
              </a:r>
              <a:endParaRPr lang="en-US" sz="1200" b="1" dirty="0">
                <a:solidFill>
                  <a:schemeClr val="tx1"/>
                </a:solidFill>
              </a:endParaRPr>
            </a:p>
          </p:txBody>
        </p:sp>
        <p:sp>
          <p:nvSpPr>
            <p:cNvPr id="112" name="Oval 111">
              <a:extLst>
                <a:ext uri="{FF2B5EF4-FFF2-40B4-BE49-F238E27FC236}">
                  <a16:creationId xmlns:a16="http://schemas.microsoft.com/office/drawing/2014/main" id="{A2DBDE36-6ED2-8C07-1A48-83AA636FF826}"/>
                </a:ext>
              </a:extLst>
            </p:cNvPr>
            <p:cNvSpPr/>
            <p:nvPr/>
          </p:nvSpPr>
          <p:spPr>
            <a:xfrm>
              <a:off x="8030505" y="5671856"/>
              <a:ext cx="185159" cy="185159"/>
            </a:xfrm>
            <a:prstGeom prst="ellipse">
              <a:avLst/>
            </a:prstGeom>
            <a:solidFill>
              <a:schemeClr val="accent5">
                <a:alpha val="5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13" name="Oval 112">
              <a:extLst>
                <a:ext uri="{FF2B5EF4-FFF2-40B4-BE49-F238E27FC236}">
                  <a16:creationId xmlns:a16="http://schemas.microsoft.com/office/drawing/2014/main" id="{EFE0834E-2BD1-E269-53D0-9F4F7723CC7A}"/>
                </a:ext>
              </a:extLst>
            </p:cNvPr>
            <p:cNvSpPr/>
            <p:nvPr/>
          </p:nvSpPr>
          <p:spPr>
            <a:xfrm>
              <a:off x="8354573" y="5234079"/>
              <a:ext cx="185159" cy="185159"/>
            </a:xfrm>
            <a:prstGeom prst="ellipse">
              <a:avLst/>
            </a:prstGeom>
            <a:solidFill>
              <a:schemeClr val="accent1">
                <a:alpha val="5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400" b="1" dirty="0">
                  <a:solidFill>
                    <a:schemeClr val="tx1"/>
                  </a:solidFill>
                </a:rPr>
                <a:t>.2</a:t>
              </a:r>
              <a:endParaRPr lang="en-US" sz="1400" b="1" dirty="0">
                <a:solidFill>
                  <a:schemeClr val="tx1"/>
                </a:solidFill>
              </a:endParaRPr>
            </a:p>
          </p:txBody>
        </p:sp>
        <p:sp>
          <p:nvSpPr>
            <p:cNvPr id="114" name="Oval 113">
              <a:extLst>
                <a:ext uri="{FF2B5EF4-FFF2-40B4-BE49-F238E27FC236}">
                  <a16:creationId xmlns:a16="http://schemas.microsoft.com/office/drawing/2014/main" id="{F86C6F3C-EEA3-6EC8-0513-9EA14C2754A3}"/>
                </a:ext>
              </a:extLst>
            </p:cNvPr>
            <p:cNvSpPr/>
            <p:nvPr/>
          </p:nvSpPr>
          <p:spPr>
            <a:xfrm>
              <a:off x="8712006" y="5091205"/>
              <a:ext cx="185159" cy="185159"/>
            </a:xfrm>
            <a:prstGeom prst="ellipse">
              <a:avLst/>
            </a:prstGeom>
            <a:solidFill>
              <a:schemeClr val="accent5">
                <a:alpha val="5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sp>
          <p:nvSpPr>
            <p:cNvPr id="115" name="Oval 114">
              <a:extLst>
                <a:ext uri="{FF2B5EF4-FFF2-40B4-BE49-F238E27FC236}">
                  <a16:creationId xmlns:a16="http://schemas.microsoft.com/office/drawing/2014/main" id="{962BC286-E7CA-7FB9-FE75-2EEA1E1F4BDB}"/>
                </a:ext>
              </a:extLst>
            </p:cNvPr>
            <p:cNvSpPr/>
            <p:nvPr/>
          </p:nvSpPr>
          <p:spPr>
            <a:xfrm>
              <a:off x="8712006" y="5671856"/>
              <a:ext cx="185159" cy="185159"/>
            </a:xfrm>
            <a:prstGeom prst="ellipse">
              <a:avLst/>
            </a:prstGeom>
            <a:solidFill>
              <a:schemeClr val="accent5">
                <a:alpha val="5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cxnSp>
          <p:nvCxnSpPr>
            <p:cNvPr id="116" name="Straight Arrow Connector 115">
              <a:extLst>
                <a:ext uri="{FF2B5EF4-FFF2-40B4-BE49-F238E27FC236}">
                  <a16:creationId xmlns:a16="http://schemas.microsoft.com/office/drawing/2014/main" id="{8944EE93-95AB-0F20-7DF0-A6A5A34D9866}"/>
                </a:ext>
              </a:extLst>
            </p:cNvPr>
            <p:cNvCxnSpPr>
              <a:cxnSpLocks/>
              <a:stCxn id="111" idx="5"/>
              <a:endCxn id="113" idx="2"/>
            </p:cNvCxnSpPr>
            <p:nvPr/>
          </p:nvCxnSpPr>
          <p:spPr>
            <a:xfrm>
              <a:off x="8187281" y="5249248"/>
              <a:ext cx="167292"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4A9F252C-D21F-3D17-3B88-C20E3740E224}"/>
                </a:ext>
              </a:extLst>
            </p:cNvPr>
            <p:cNvCxnSpPr>
              <a:cxnSpLocks/>
              <a:stCxn id="112" idx="7"/>
              <a:endCxn id="110" idx="2"/>
            </p:cNvCxnSpPr>
            <p:nvPr/>
          </p:nvCxnSpPr>
          <p:spPr>
            <a:xfrm flipV="1">
              <a:off x="8188548" y="5618386"/>
              <a:ext cx="161523" cy="80586"/>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7B21BE25-A9A4-FD56-9272-DABF801273E6}"/>
                </a:ext>
              </a:extLst>
            </p:cNvPr>
            <p:cNvCxnSpPr>
              <a:cxnSpLocks/>
              <a:stCxn id="113" idx="6"/>
              <a:endCxn id="114" idx="3"/>
            </p:cNvCxnSpPr>
            <p:nvPr/>
          </p:nvCxnSpPr>
          <p:spPr>
            <a:xfrm flipV="1">
              <a:off x="8539732" y="5249248"/>
              <a:ext cx="199390" cy="77411"/>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2C406D9E-A059-1823-2C50-083396EE6569}"/>
                </a:ext>
              </a:extLst>
            </p:cNvPr>
            <p:cNvCxnSpPr>
              <a:cxnSpLocks/>
              <a:stCxn id="115" idx="2"/>
              <a:endCxn id="110" idx="6"/>
            </p:cNvCxnSpPr>
            <p:nvPr/>
          </p:nvCxnSpPr>
          <p:spPr>
            <a:xfrm flipH="1" flipV="1">
              <a:off x="8535230" y="5618386"/>
              <a:ext cx="176776" cy="14605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060C33E0-2505-F28A-7C35-AC09294AC35D}"/>
                </a:ext>
              </a:extLst>
            </p:cNvPr>
            <p:cNvCxnSpPr>
              <a:cxnSpLocks/>
              <a:stCxn id="110" idx="0"/>
              <a:endCxn id="113" idx="4"/>
            </p:cNvCxnSpPr>
            <p:nvPr/>
          </p:nvCxnSpPr>
          <p:spPr>
            <a:xfrm flipV="1">
              <a:off x="8442651" y="5419238"/>
              <a:ext cx="4502" cy="106568"/>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67C99923-90C3-A9D2-D758-98BA538CCA47}"/>
                </a:ext>
              </a:extLst>
            </p:cNvPr>
            <p:cNvSpPr/>
            <p:nvPr/>
          </p:nvSpPr>
          <p:spPr>
            <a:xfrm>
              <a:off x="7727731" y="5383615"/>
              <a:ext cx="185159" cy="185159"/>
            </a:xfrm>
            <a:prstGeom prst="ellipse">
              <a:avLst/>
            </a:prstGeom>
            <a:solidFill>
              <a:schemeClr val="accent1">
                <a:alpha val="5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dirty="0"/>
            </a:p>
          </p:txBody>
        </p:sp>
        <p:sp>
          <p:nvSpPr>
            <p:cNvPr id="122" name="Oval 121">
              <a:extLst>
                <a:ext uri="{FF2B5EF4-FFF2-40B4-BE49-F238E27FC236}">
                  <a16:creationId xmlns:a16="http://schemas.microsoft.com/office/drawing/2014/main" id="{6A605F19-07D7-24F6-AB3F-E92A76E98992}"/>
                </a:ext>
              </a:extLst>
            </p:cNvPr>
            <p:cNvSpPr/>
            <p:nvPr/>
          </p:nvSpPr>
          <p:spPr>
            <a:xfrm>
              <a:off x="9002864" y="5399762"/>
              <a:ext cx="185159" cy="185159"/>
            </a:xfrm>
            <a:prstGeom prst="ellipse">
              <a:avLst/>
            </a:prstGeom>
            <a:solidFill>
              <a:schemeClr val="accent1">
                <a:alpha val="50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dirty="0"/>
            </a:p>
          </p:txBody>
        </p:sp>
        <p:cxnSp>
          <p:nvCxnSpPr>
            <p:cNvPr id="123" name="Straight Arrow Connector 122">
              <a:extLst>
                <a:ext uri="{FF2B5EF4-FFF2-40B4-BE49-F238E27FC236}">
                  <a16:creationId xmlns:a16="http://schemas.microsoft.com/office/drawing/2014/main" id="{22A33682-23D4-06FB-14AE-83A3A58B9769}"/>
                </a:ext>
              </a:extLst>
            </p:cNvPr>
            <p:cNvCxnSpPr>
              <a:cxnSpLocks/>
              <a:stCxn id="111" idx="3"/>
              <a:endCxn id="121" idx="7"/>
            </p:cNvCxnSpPr>
            <p:nvPr/>
          </p:nvCxnSpPr>
          <p:spPr>
            <a:xfrm flipH="1">
              <a:off x="7885774" y="5249248"/>
              <a:ext cx="170580" cy="161483"/>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27F21E49-CF90-1D06-3AAF-4775D7AB50DD}"/>
                </a:ext>
              </a:extLst>
            </p:cNvPr>
            <p:cNvCxnSpPr>
              <a:cxnSpLocks/>
              <a:stCxn id="112" idx="1"/>
              <a:endCxn id="121" idx="5"/>
            </p:cNvCxnSpPr>
            <p:nvPr/>
          </p:nvCxnSpPr>
          <p:spPr>
            <a:xfrm flipH="1" flipV="1">
              <a:off x="7885774" y="5541658"/>
              <a:ext cx="171847" cy="157314"/>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D1AA66B4-D913-F0F5-EDD6-151A7B95769F}"/>
                </a:ext>
              </a:extLst>
            </p:cNvPr>
            <p:cNvCxnSpPr>
              <a:cxnSpLocks/>
              <a:stCxn id="122" idx="1"/>
              <a:endCxn id="114" idx="5"/>
            </p:cNvCxnSpPr>
            <p:nvPr/>
          </p:nvCxnSpPr>
          <p:spPr>
            <a:xfrm flipH="1" flipV="1">
              <a:off x="8870049" y="5249248"/>
              <a:ext cx="159931" cy="177630"/>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A6ACEA19-215B-0214-CE09-0BA4F4F0F194}"/>
                </a:ext>
              </a:extLst>
            </p:cNvPr>
            <p:cNvCxnSpPr>
              <a:cxnSpLocks/>
              <a:stCxn id="122" idx="3"/>
              <a:endCxn id="115" idx="7"/>
            </p:cNvCxnSpPr>
            <p:nvPr/>
          </p:nvCxnSpPr>
          <p:spPr>
            <a:xfrm flipH="1">
              <a:off x="8870049" y="5557805"/>
              <a:ext cx="159931" cy="141167"/>
            </a:xfrm>
            <a:prstGeom prst="straightConnector1">
              <a:avLst/>
            </a:prstGeom>
            <a:ln w="1905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47" name="Picture 146" descr="\documentclass{article}&#10;\usepackage{amsmath,amsfonts,bm}&#10;\pagestyle{empty}&#10;\DeclareMathOperator{\tr}{Tr}&#10;\begin{document}&#10;&#10;\begin{equation*}&#10;\mathcal{E}_G(H^l) = 0&#10;\end{equation*}&#10;&#10;&#10;\end{document}&#10;" title="IguanaTex Picture Display">
            <a:extLst>
              <a:ext uri="{FF2B5EF4-FFF2-40B4-BE49-F238E27FC236}">
                <a16:creationId xmlns:a16="http://schemas.microsoft.com/office/drawing/2014/main" id="{A58FED30-40CE-9E5F-C4A1-331DDFC91BCA}"/>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9017909" y="5298685"/>
            <a:ext cx="1257143" cy="292571"/>
          </a:xfrm>
          <a:prstGeom prst="rect">
            <a:avLst/>
          </a:prstGeom>
        </p:spPr>
      </p:pic>
      <p:pic>
        <p:nvPicPr>
          <p:cNvPr id="152" name="Picture 151" descr="\documentclass{article}&#10;\usepackage{amsmath,amsfonts,bm}&#10;\pagestyle{empty}&#10;\DeclareMathOperator{\tr}{Tr}&#10;\begin{document}&#10;&#10;\begin{equation*}&#10;\mathcal{E}_G(H^l) = 1.66&#10;\end{equation*}&#10;&#10;&#10;\end{document}&#10;" title="IguanaTex Picture Display">
            <a:extLst>
              <a:ext uri="{FF2B5EF4-FFF2-40B4-BE49-F238E27FC236}">
                <a16:creationId xmlns:a16="http://schemas.microsoft.com/office/drawing/2014/main" id="{81384C56-DE9B-A449-AD89-B75B76D035D2}"/>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1743213" y="5298685"/>
            <a:ext cx="1578667" cy="292571"/>
          </a:xfrm>
          <a:prstGeom prst="rect">
            <a:avLst/>
          </a:prstGeom>
        </p:spPr>
      </p:pic>
      <p:pic>
        <p:nvPicPr>
          <p:cNvPr id="155" name="Picture 154" descr="\documentclass{article}&#10;\usepackage{amsmath,amsfonts,bm}&#10;\pagestyle{empty}&#10;\DeclareMathOperator{\tr}{Tr}&#10;\begin{document}&#10;&#10;\begin{equation*}&#10;\mathcal{E}_G(H^l) = 0.38&#10;\end{equation*}&#10;&#10;&#10;\end{document}&#10;" title="IguanaTex Picture Display">
            <a:extLst>
              <a:ext uri="{FF2B5EF4-FFF2-40B4-BE49-F238E27FC236}">
                <a16:creationId xmlns:a16="http://schemas.microsoft.com/office/drawing/2014/main" id="{5EB7D294-73DD-04EE-2C5F-4F373E4F3899}"/>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5302837" y="5298685"/>
            <a:ext cx="1578667" cy="292571"/>
          </a:xfrm>
          <a:prstGeom prst="rect">
            <a:avLst/>
          </a:prstGeom>
        </p:spPr>
      </p:pic>
      <p:sp>
        <p:nvSpPr>
          <p:cNvPr id="4" name="TextBox 3">
            <a:extLst>
              <a:ext uri="{FF2B5EF4-FFF2-40B4-BE49-F238E27FC236}">
                <a16:creationId xmlns:a16="http://schemas.microsoft.com/office/drawing/2014/main" id="{CE7CF9CC-759A-EC05-08CA-E359C0989A23}"/>
              </a:ext>
            </a:extLst>
          </p:cNvPr>
          <p:cNvSpPr txBox="1"/>
          <p:nvPr/>
        </p:nvSpPr>
        <p:spPr>
          <a:xfrm>
            <a:off x="9582616" y="2772953"/>
            <a:ext cx="1944777" cy="923330"/>
          </a:xfrm>
          <a:prstGeom prst="rect">
            <a:avLst/>
          </a:prstGeom>
          <a:noFill/>
        </p:spPr>
        <p:txBody>
          <a:bodyPr wrap="square" rtlCol="0">
            <a:spAutoFit/>
          </a:bodyPr>
          <a:lstStyle/>
          <a:p>
            <a:r>
              <a:rPr lang="en-US" dirty="0">
                <a:solidFill>
                  <a:schemeClr val="accent1"/>
                </a:solidFill>
              </a:rPr>
              <a:t>Constrained variability of signal </a:t>
            </a:r>
            <a:r>
              <a:rPr lang="en-US" i="1" dirty="0">
                <a:solidFill>
                  <a:schemeClr val="accent1"/>
                </a:solidFill>
              </a:rPr>
              <a:t>H</a:t>
            </a:r>
            <a:r>
              <a:rPr lang="en-US" dirty="0">
                <a:solidFill>
                  <a:schemeClr val="accent1"/>
                </a:solidFill>
              </a:rPr>
              <a:t> </a:t>
            </a:r>
            <a:r>
              <a:rPr lang="en-US" dirty="0" err="1">
                <a:solidFill>
                  <a:schemeClr val="accent1"/>
                </a:solidFill>
              </a:rPr>
              <a:t>wrt</a:t>
            </a:r>
            <a:r>
              <a:rPr lang="en-US" dirty="0">
                <a:solidFill>
                  <a:schemeClr val="accent1"/>
                </a:solidFill>
              </a:rPr>
              <a:t> </a:t>
            </a:r>
            <a:r>
              <a:rPr lang="en-US" i="1" dirty="0">
                <a:solidFill>
                  <a:schemeClr val="accent1"/>
                </a:solidFill>
              </a:rPr>
              <a:t>G</a:t>
            </a:r>
          </a:p>
        </p:txBody>
      </p:sp>
      <p:sp>
        <p:nvSpPr>
          <p:cNvPr id="5" name="TextBox 4">
            <a:extLst>
              <a:ext uri="{FF2B5EF4-FFF2-40B4-BE49-F238E27FC236}">
                <a16:creationId xmlns:a16="http://schemas.microsoft.com/office/drawing/2014/main" id="{D19593F4-2C67-440E-05F0-8C3771151B14}"/>
              </a:ext>
            </a:extLst>
          </p:cNvPr>
          <p:cNvSpPr txBox="1"/>
          <p:nvPr/>
        </p:nvSpPr>
        <p:spPr>
          <a:xfrm>
            <a:off x="-4" y="8706"/>
            <a:ext cx="1158244" cy="369332"/>
          </a:xfrm>
          <a:prstGeom prst="rect">
            <a:avLst/>
          </a:prstGeom>
          <a:noFill/>
        </p:spPr>
        <p:txBody>
          <a:bodyPr wrap="square" rtlCol="0">
            <a:spAutoFit/>
          </a:bodyPr>
          <a:lstStyle/>
          <a:p>
            <a:r>
              <a:rPr lang="es-ES" b="1" dirty="0" err="1"/>
              <a:t>Measure</a:t>
            </a:r>
            <a:endParaRPr lang="en-US" b="1" dirty="0"/>
          </a:p>
        </p:txBody>
      </p:sp>
      <p:pic>
        <p:nvPicPr>
          <p:cNvPr id="13" name="Picture 12" descr="\documentclass{article}&#10;\usepackage{amsmath,amsfonts,bm}&#10;\pagestyle{empty}&#10;\begin{document}&#10;&#10;\begin{equation*}&#10;\Delta\mathcal{L}_i= f_i - \sum_{u \sim v} \frac{f_v}{\sqrt{d_u d_v}}&#10;\end{equation*}&#10;&#10;&#10;\end{document}&#10;" title="IguanaTex Picture Display">
            <a:extLst>
              <a:ext uri="{FF2B5EF4-FFF2-40B4-BE49-F238E27FC236}">
                <a16:creationId xmlns:a16="http://schemas.microsoft.com/office/drawing/2014/main" id="{83465EE5-26B0-A84A-8ECD-E002AA729598}"/>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5013844" y="5976228"/>
            <a:ext cx="2142148" cy="550240"/>
          </a:xfrm>
          <a:prstGeom prst="rect">
            <a:avLst/>
          </a:prstGeom>
        </p:spPr>
      </p:pic>
      <p:sp>
        <p:nvSpPr>
          <p:cNvPr id="6" name="Slide Number Placeholder 5">
            <a:extLst>
              <a:ext uri="{FF2B5EF4-FFF2-40B4-BE49-F238E27FC236}">
                <a16:creationId xmlns:a16="http://schemas.microsoft.com/office/drawing/2014/main" id="{E34282BA-A83C-2149-629C-DA1F4552452F}"/>
              </a:ext>
            </a:extLst>
          </p:cNvPr>
          <p:cNvSpPr>
            <a:spLocks noGrp="1"/>
          </p:cNvSpPr>
          <p:nvPr>
            <p:ph type="sldNum" sz="quarter" idx="12"/>
          </p:nvPr>
        </p:nvSpPr>
        <p:spPr/>
        <p:txBody>
          <a:bodyPr/>
          <a:lstStyle/>
          <a:p>
            <a:fld id="{33471E03-3868-4372-A232-81B06EBB10D4}" type="slidenum">
              <a:rPr lang="es-ES" smtClean="0"/>
              <a:t>133</a:t>
            </a:fld>
            <a:endParaRPr lang="es-ES"/>
          </a:p>
        </p:txBody>
      </p:sp>
    </p:spTree>
    <p:extLst>
      <p:ext uri="{BB962C8B-B14F-4D97-AF65-F5344CB8AC3E}">
        <p14:creationId xmlns:p14="http://schemas.microsoft.com/office/powerpoint/2010/main" val="1527337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How do we measure Over-smoothing?</a:t>
            </a:r>
          </a:p>
        </p:txBody>
      </p:sp>
      <p:sp>
        <p:nvSpPr>
          <p:cNvPr id="4" name="Rectangle: Rounded Corners 3">
            <a:extLst>
              <a:ext uri="{FF2B5EF4-FFF2-40B4-BE49-F238E27FC236}">
                <a16:creationId xmlns:a16="http://schemas.microsoft.com/office/drawing/2014/main" id="{DA38896B-5C22-D2FA-81A6-549B6DBB20DE}"/>
              </a:ext>
            </a:extLst>
          </p:cNvPr>
          <p:cNvSpPr/>
          <p:nvPr/>
        </p:nvSpPr>
        <p:spPr>
          <a:xfrm>
            <a:off x="936163" y="1295800"/>
            <a:ext cx="10296525" cy="4213749"/>
          </a:xfrm>
          <a:prstGeom prst="roundRect">
            <a:avLst>
              <a:gd name="adj" fmla="val 8228"/>
            </a:avLst>
          </a:prstGeom>
          <a:solidFill>
            <a:srgbClr val="EBF7FF">
              <a:alpha val="49804"/>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rPr>
              <a:t>Recap on Eigenvectors</a:t>
            </a:r>
          </a:p>
          <a:p>
            <a:pPr algn="ctr"/>
            <a:br>
              <a:rPr lang="en-US" b="1" dirty="0">
                <a:solidFill>
                  <a:schemeClr val="tx1"/>
                </a:solidFill>
              </a:rPr>
            </a:br>
            <a:r>
              <a:rPr lang="en-US" b="1" dirty="0">
                <a:solidFill>
                  <a:schemeClr val="tx1"/>
                </a:solidFill>
              </a:rPr>
              <a:t>Eigenvectors </a:t>
            </a:r>
            <a:r>
              <a:rPr lang="es-ES" b="1" dirty="0">
                <a:solidFill>
                  <a:schemeClr val="tx1"/>
                </a:solidFill>
              </a:rPr>
              <a:t>are a set </a:t>
            </a:r>
            <a:r>
              <a:rPr lang="es-ES" b="1" dirty="0" err="1">
                <a:solidFill>
                  <a:schemeClr val="tx1"/>
                </a:solidFill>
              </a:rPr>
              <a:t>orthonormal</a:t>
            </a:r>
            <a:r>
              <a:rPr lang="es-ES" b="1" dirty="0">
                <a:solidFill>
                  <a:schemeClr val="tx1"/>
                </a:solidFill>
              </a:rPr>
              <a:t> </a:t>
            </a:r>
            <a:r>
              <a:rPr lang="en-US" b="1" dirty="0">
                <a:solidFill>
                  <a:schemeClr val="tx1"/>
                </a:solidFill>
              </a:rPr>
              <a:t>functions that minimize the </a:t>
            </a:r>
            <a:r>
              <a:rPr lang="en-US" b="1" dirty="0" err="1">
                <a:solidFill>
                  <a:schemeClr val="tx1"/>
                </a:solidFill>
              </a:rPr>
              <a:t>Rayliegh</a:t>
            </a:r>
            <a:r>
              <a:rPr lang="en-US" b="1" dirty="0">
                <a:solidFill>
                  <a:schemeClr val="tx1"/>
                </a:solidFill>
              </a:rPr>
              <a:t> Quotient (normalized DE) on </a:t>
            </a:r>
            <a:r>
              <a:rPr lang="en-US" b="1" i="1" dirty="0">
                <a:solidFill>
                  <a:schemeClr val="tx1"/>
                </a:solidFill>
              </a:rPr>
              <a:t>G</a:t>
            </a:r>
          </a:p>
          <a:p>
            <a:pPr algn="ctr"/>
            <a:endParaRPr lang="en-US" dirty="0">
              <a:solidFill>
                <a:schemeClr val="tx1"/>
              </a:solidFill>
            </a:endParaRPr>
          </a:p>
        </p:txBody>
      </p:sp>
      <p:sp>
        <p:nvSpPr>
          <p:cNvPr id="12" name="TextBox 11">
            <a:extLst>
              <a:ext uri="{FF2B5EF4-FFF2-40B4-BE49-F238E27FC236}">
                <a16:creationId xmlns:a16="http://schemas.microsoft.com/office/drawing/2014/main" id="{E1D23E89-0960-6FBA-90F7-713F8E0F250B}"/>
              </a:ext>
            </a:extLst>
          </p:cNvPr>
          <p:cNvSpPr txBox="1"/>
          <p:nvPr/>
        </p:nvSpPr>
        <p:spPr>
          <a:xfrm>
            <a:off x="7122319" y="1450921"/>
            <a:ext cx="1314450"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a:t>
            </a:r>
            <a:r>
              <a:rPr lang="en-US" sz="1400" dirty="0">
                <a:solidFill>
                  <a:schemeClr val="accent2">
                    <a:lumMod val="50000"/>
                  </a:schemeClr>
                </a:solidFill>
                <a:latin typeface="Times New Roman" panose="02020603050405020304" pitchFamily="18" charset="0"/>
                <a:cs typeface="Times New Roman" panose="02020603050405020304" pitchFamily="18" charset="0"/>
              </a:rPr>
              <a:t>Chung, 1997]</a:t>
            </a:r>
            <a:endParaRPr lang="en-US" sz="1400" dirty="0"/>
          </a:p>
        </p:txBody>
      </p:sp>
      <p:sp>
        <p:nvSpPr>
          <p:cNvPr id="15" name="TextBox 14">
            <a:extLst>
              <a:ext uri="{FF2B5EF4-FFF2-40B4-BE49-F238E27FC236}">
                <a16:creationId xmlns:a16="http://schemas.microsoft.com/office/drawing/2014/main" id="{D4189235-B874-6AF8-D9E6-113D5EEC779E}"/>
              </a:ext>
            </a:extLst>
          </p:cNvPr>
          <p:cNvSpPr txBox="1"/>
          <p:nvPr/>
        </p:nvSpPr>
        <p:spPr>
          <a:xfrm>
            <a:off x="1064871" y="4726923"/>
            <a:ext cx="10190966" cy="646331"/>
          </a:xfrm>
          <a:prstGeom prst="rect">
            <a:avLst/>
          </a:prstGeom>
          <a:noFill/>
        </p:spPr>
        <p:txBody>
          <a:bodyPr wrap="square">
            <a:spAutoFit/>
          </a:bodyPr>
          <a:lstStyle/>
          <a:p>
            <a:pPr algn="ctr"/>
            <a:r>
              <a:rPr lang="en-US" b="1" dirty="0">
                <a:solidFill>
                  <a:schemeClr val="tx1"/>
                </a:solidFill>
              </a:rPr>
              <a:t>Eigenvalues</a:t>
            </a:r>
            <a:r>
              <a:rPr lang="en-US" dirty="0">
                <a:solidFill>
                  <a:schemeClr val="tx1"/>
                </a:solidFill>
              </a:rPr>
              <a:t> are the </a:t>
            </a:r>
            <a:r>
              <a:rPr lang="en-US" dirty="0" err="1">
                <a:solidFill>
                  <a:schemeClr val="tx1"/>
                </a:solidFill>
              </a:rPr>
              <a:t>Rayliegh</a:t>
            </a:r>
            <a:r>
              <a:rPr lang="en-US" dirty="0">
                <a:solidFill>
                  <a:schemeClr val="tx1"/>
                </a:solidFill>
              </a:rPr>
              <a:t> Quotient</a:t>
            </a:r>
            <a:r>
              <a:rPr lang="en-US" dirty="0"/>
              <a:t> (</a:t>
            </a:r>
            <a:r>
              <a:rPr lang="en-US" b="1" dirty="0">
                <a:solidFill>
                  <a:schemeClr val="tx1"/>
                </a:solidFill>
              </a:rPr>
              <a:t>normalized DE</a:t>
            </a:r>
            <a:r>
              <a:rPr lang="en-US" dirty="0"/>
              <a:t>)</a:t>
            </a:r>
            <a:r>
              <a:rPr lang="en-US" dirty="0">
                <a:solidFill>
                  <a:schemeClr val="tx1"/>
                </a:solidFill>
              </a:rPr>
              <a:t> </a:t>
            </a:r>
            <a:br>
              <a:rPr lang="en-US" dirty="0">
                <a:solidFill>
                  <a:schemeClr val="tx1"/>
                </a:solidFill>
              </a:rPr>
            </a:br>
            <a:r>
              <a:rPr lang="en-US" dirty="0">
                <a:solidFill>
                  <a:schemeClr val="tx1"/>
                </a:solidFill>
              </a:rPr>
              <a:t>of the </a:t>
            </a:r>
            <a:r>
              <a:rPr lang="en-US" b="1" dirty="0">
                <a:solidFill>
                  <a:schemeClr val="tx1"/>
                </a:solidFill>
              </a:rPr>
              <a:t>eigenvectors</a:t>
            </a:r>
            <a:r>
              <a:rPr lang="en-US" dirty="0">
                <a:solidFill>
                  <a:schemeClr val="tx1"/>
                </a:solidFill>
              </a:rPr>
              <a:t> of the graph </a:t>
            </a:r>
            <a:r>
              <a:rPr lang="en-US" dirty="0"/>
              <a:t>(</a:t>
            </a:r>
            <a:r>
              <a:rPr lang="en-US" b="1" dirty="0"/>
              <a:t>orthonormal functions that minimizes DE</a:t>
            </a:r>
            <a:r>
              <a:rPr lang="en-US" dirty="0"/>
              <a:t>)</a:t>
            </a:r>
            <a:endParaRPr lang="en-US" dirty="0">
              <a:solidFill>
                <a:schemeClr val="tx1"/>
              </a:solidFill>
            </a:endParaRPr>
          </a:p>
        </p:txBody>
      </p:sp>
      <p:pic>
        <p:nvPicPr>
          <p:cNvPr id="23" name="Picture 22" descr="\documentclass{article}&#10;\usepackage{amsmath,amsfonts,bm}&#10;\pagestyle{empty}&#10;\DeclareMathOperator{\tr}{Tr}&#10;\begin{document}&#10;&#10;\begin{equation*}&#10;R_G(f) = \frac{\tr(f^TLf)}{\left\lVert f \right\rVert^2_2}&#10;\end{equation*}&#10;&#10;&#10;\end{document}&#10;" title="IguanaTex Picture Display">
            <a:extLst>
              <a:ext uri="{FF2B5EF4-FFF2-40B4-BE49-F238E27FC236}">
                <a16:creationId xmlns:a16="http://schemas.microsoft.com/office/drawing/2014/main" id="{68BF398D-EF1C-50DE-3A49-BB149A2A323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4537629" y="2515597"/>
            <a:ext cx="2229360" cy="693333"/>
          </a:xfrm>
          <a:prstGeom prst="rect">
            <a:avLst/>
          </a:prstGeom>
        </p:spPr>
      </p:pic>
      <p:pic>
        <p:nvPicPr>
          <p:cNvPr id="58" name="Picture 57" descr="\documentclass{article}&#10;\usepackage{amsmath,amsfonts,bm}&#10;\pagestyle{empty}&#10;\DeclareMathOperator{\tr}{Tr}&#10;\DeclareMathOperator{\argmin}{argmin}&#10;\begin{document}&#10;&#10;\begin{align*}&#10;\phi_n &amp;= \argmin_{f\perp(f_1,\dots,f_{n-1})} R_G(f) \\&#10;\lambda_n &amp;= R_G(\phi_n) = \frac{\mathcal{E}(\phi_n)}{\phi_n^T\phi_n}&#10;\end{align*}&#10;&#10;&#10;\end{document}&#10;" title="IguanaTex Picture Display">
            <a:extLst>
              <a:ext uri="{FF2B5EF4-FFF2-40B4-BE49-F238E27FC236}">
                <a16:creationId xmlns:a16="http://schemas.microsoft.com/office/drawing/2014/main" id="{B952938F-9927-9DA6-CAA0-2A40028CD89E}"/>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546339" y="3429000"/>
            <a:ext cx="3504767" cy="998096"/>
          </a:xfrm>
          <a:prstGeom prst="rect">
            <a:avLst/>
          </a:prstGeom>
        </p:spPr>
      </p:pic>
      <p:pic>
        <p:nvPicPr>
          <p:cNvPr id="41" name="Picture 40" descr="\documentclass{article}&#10;\usepackage{amsmath,amsfonts,bm}&#10;\pagestyle{empty}&#10;\DeclareMathOperator{\tr}{Tr}&#10;\begin{document}&#10;&#10;\begin{equation*}&#10;\mathcal{E}_G(H^l) = \tr({H^l}^TLH^l)&#10;\end{equation*}&#10;&#10;&#10;\end{document}&#10;" title="IguanaTex Picture Display">
            <a:extLst>
              <a:ext uri="{FF2B5EF4-FFF2-40B4-BE49-F238E27FC236}">
                <a16:creationId xmlns:a16="http://schemas.microsoft.com/office/drawing/2014/main" id="{0046E506-5FE0-F37C-53E5-5F2A7C0BFBBF}"/>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4832859" y="5729619"/>
            <a:ext cx="2526281" cy="349768"/>
          </a:xfrm>
          <a:prstGeom prst="rect">
            <a:avLst/>
          </a:prstGeom>
        </p:spPr>
      </p:pic>
      <p:sp>
        <p:nvSpPr>
          <p:cNvPr id="3" name="Slide Number Placeholder 2">
            <a:extLst>
              <a:ext uri="{FF2B5EF4-FFF2-40B4-BE49-F238E27FC236}">
                <a16:creationId xmlns:a16="http://schemas.microsoft.com/office/drawing/2014/main" id="{CFFACD7E-43F8-A1E9-A55C-AB498AFDB476}"/>
              </a:ext>
            </a:extLst>
          </p:cNvPr>
          <p:cNvSpPr>
            <a:spLocks noGrp="1"/>
          </p:cNvSpPr>
          <p:nvPr>
            <p:ph type="sldNum" sz="quarter" idx="12"/>
          </p:nvPr>
        </p:nvSpPr>
        <p:spPr/>
        <p:txBody>
          <a:bodyPr/>
          <a:lstStyle/>
          <a:p>
            <a:fld id="{33471E03-3868-4372-A232-81B06EBB10D4}" type="slidenum">
              <a:rPr lang="es-ES" smtClean="0"/>
              <a:t>134</a:t>
            </a:fld>
            <a:endParaRPr lang="es-ES"/>
          </a:p>
        </p:txBody>
      </p:sp>
    </p:spTree>
    <p:extLst>
      <p:ext uri="{BB962C8B-B14F-4D97-AF65-F5344CB8AC3E}">
        <p14:creationId xmlns:p14="http://schemas.microsoft.com/office/powerpoint/2010/main" val="13210395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4B7C9A6-8339-C8C4-309F-459F4D66C786}"/>
              </a:ext>
            </a:extLst>
          </p:cNvPr>
          <p:cNvSpPr/>
          <p:nvPr/>
        </p:nvSpPr>
        <p:spPr>
          <a:xfrm>
            <a:off x="936163" y="1295800"/>
            <a:ext cx="10296525" cy="4939533"/>
          </a:xfrm>
          <a:prstGeom prst="roundRect">
            <a:avLst>
              <a:gd name="adj" fmla="val 8228"/>
            </a:avLst>
          </a:prstGeom>
          <a:solidFill>
            <a:srgbClr val="EBF7FF">
              <a:alpha val="49804"/>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rPr>
              <a:t>Recap on Eigenvectors</a:t>
            </a:r>
            <a:br>
              <a:rPr lang="en-US" b="1" dirty="0">
                <a:solidFill>
                  <a:schemeClr val="tx1"/>
                </a:solidFill>
              </a:rPr>
            </a:br>
            <a:endParaRPr lang="en-US" b="1" dirty="0">
              <a:solidFill>
                <a:schemeClr val="tx1"/>
              </a:solidFill>
            </a:endParaRPr>
          </a:p>
          <a:p>
            <a:pPr algn="ctr"/>
            <a:r>
              <a:rPr lang="en-US" b="1" dirty="0">
                <a:solidFill>
                  <a:schemeClr val="tx1"/>
                </a:solidFill>
              </a:rPr>
              <a:t>Eigenvectors </a:t>
            </a:r>
            <a:r>
              <a:rPr lang="es-ES" b="1" dirty="0">
                <a:solidFill>
                  <a:schemeClr val="tx1"/>
                </a:solidFill>
              </a:rPr>
              <a:t>are a set ortonormal </a:t>
            </a:r>
            <a:r>
              <a:rPr lang="en-US" b="1" dirty="0">
                <a:solidFill>
                  <a:schemeClr val="tx1"/>
                </a:solidFill>
              </a:rPr>
              <a:t>functions that minimize the </a:t>
            </a:r>
            <a:r>
              <a:rPr lang="en-US" b="1" dirty="0" err="1">
                <a:solidFill>
                  <a:schemeClr val="tx1"/>
                </a:solidFill>
              </a:rPr>
              <a:t>Rayliegh</a:t>
            </a:r>
            <a:r>
              <a:rPr lang="en-US" b="1" dirty="0">
                <a:solidFill>
                  <a:schemeClr val="tx1"/>
                </a:solidFill>
              </a:rPr>
              <a:t> Quotient (normalized DE) on </a:t>
            </a:r>
            <a:r>
              <a:rPr lang="en-US" b="1" i="1" dirty="0">
                <a:solidFill>
                  <a:schemeClr val="tx1"/>
                </a:solidFill>
              </a:rPr>
              <a:t>G</a:t>
            </a:r>
          </a:p>
          <a:p>
            <a:pPr algn="ctr"/>
            <a:endParaRPr lang="en-US" dirty="0">
              <a:solidFill>
                <a:schemeClr val="tx1"/>
              </a:solidFill>
            </a:endParaRPr>
          </a:p>
        </p:txBody>
      </p:sp>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How do we measure Over-smoothing?</a:t>
            </a:r>
          </a:p>
        </p:txBody>
      </p:sp>
      <p:pic>
        <p:nvPicPr>
          <p:cNvPr id="41" name="Picture 40" descr="\documentclass{article}&#10;\usepackage{amsmath,amsfonts,bm}&#10;\pagestyle{empty}&#10;\DeclareMathOperator{\tr}{Tr}&#10;\begin{document}&#10;&#10;\begin{equation*}&#10;\mathcal{E}_G(H^l) = \tr({H^l}^TLH^l)&#10;\end{equation*}&#10;&#10;&#10;\end{document}&#10;" title="IguanaTex Picture Display">
            <a:extLst>
              <a:ext uri="{FF2B5EF4-FFF2-40B4-BE49-F238E27FC236}">
                <a16:creationId xmlns:a16="http://schemas.microsoft.com/office/drawing/2014/main" id="{0046E506-5FE0-F37C-53E5-5F2A7C0BFBBF}"/>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596048" y="699124"/>
            <a:ext cx="2526281" cy="349768"/>
          </a:xfrm>
          <a:prstGeom prst="rect">
            <a:avLst/>
          </a:prstGeom>
        </p:spPr>
      </p:pic>
      <p:sp>
        <p:nvSpPr>
          <p:cNvPr id="3" name="TextBox 2">
            <a:extLst>
              <a:ext uri="{FF2B5EF4-FFF2-40B4-BE49-F238E27FC236}">
                <a16:creationId xmlns:a16="http://schemas.microsoft.com/office/drawing/2014/main" id="{3B03D1AC-57CE-64E1-0F70-39FA7B2182F2}"/>
              </a:ext>
            </a:extLst>
          </p:cNvPr>
          <p:cNvSpPr txBox="1"/>
          <p:nvPr/>
        </p:nvSpPr>
        <p:spPr>
          <a:xfrm>
            <a:off x="5386251" y="4199447"/>
            <a:ext cx="1419498" cy="369332"/>
          </a:xfrm>
          <a:prstGeom prst="rect">
            <a:avLst/>
          </a:prstGeom>
          <a:noFill/>
        </p:spPr>
        <p:txBody>
          <a:bodyPr wrap="square" rtlCol="0">
            <a:spAutoFit/>
          </a:bodyPr>
          <a:lstStyle/>
          <a:p>
            <a:pPr algn="ctr"/>
            <a:r>
              <a:rPr lang="en-US" dirty="0"/>
              <a:t>Spectral gap</a:t>
            </a:r>
          </a:p>
        </p:txBody>
      </p:sp>
      <p:sp>
        <p:nvSpPr>
          <p:cNvPr id="11" name="TextBox 10">
            <a:extLst>
              <a:ext uri="{FF2B5EF4-FFF2-40B4-BE49-F238E27FC236}">
                <a16:creationId xmlns:a16="http://schemas.microsoft.com/office/drawing/2014/main" id="{96328D7C-4774-9120-8164-2D754B49D204}"/>
              </a:ext>
            </a:extLst>
          </p:cNvPr>
          <p:cNvSpPr txBox="1"/>
          <p:nvPr/>
        </p:nvSpPr>
        <p:spPr>
          <a:xfrm>
            <a:off x="8701553" y="4668875"/>
            <a:ext cx="2235736" cy="830997"/>
          </a:xfrm>
          <a:prstGeom prst="rect">
            <a:avLst/>
          </a:prstGeom>
          <a:noFill/>
        </p:spPr>
        <p:txBody>
          <a:bodyPr wrap="square" rtlCol="0">
            <a:spAutoFit/>
          </a:bodyPr>
          <a:lstStyle/>
          <a:p>
            <a:r>
              <a:rPr lang="en-US" sz="1600" b="1" dirty="0">
                <a:solidFill>
                  <a:schemeClr val="accent1"/>
                </a:solidFill>
              </a:rPr>
              <a:t>Minimum amount of energy needed to disconnect the graph</a:t>
            </a:r>
          </a:p>
        </p:txBody>
      </p:sp>
      <p:pic>
        <p:nvPicPr>
          <p:cNvPr id="9" name="Picture 8">
            <a:extLst>
              <a:ext uri="{FF2B5EF4-FFF2-40B4-BE49-F238E27FC236}">
                <a16:creationId xmlns:a16="http://schemas.microsoft.com/office/drawing/2014/main" id="{4CD5B1BD-DF7A-52C6-DFB3-3E83DE73CFF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3960" y="2328529"/>
            <a:ext cx="7244080" cy="1783718"/>
          </a:xfrm>
          <a:prstGeom prst="rect">
            <a:avLst/>
          </a:prstGeom>
        </p:spPr>
      </p:pic>
      <p:pic>
        <p:nvPicPr>
          <p:cNvPr id="13" name="Picture 12">
            <a:extLst>
              <a:ext uri="{FF2B5EF4-FFF2-40B4-BE49-F238E27FC236}">
                <a16:creationId xmlns:a16="http://schemas.microsoft.com/office/drawing/2014/main" id="{045E4183-080B-209D-9118-59AFD65880B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068851" y="4539180"/>
            <a:ext cx="4067493" cy="1676259"/>
          </a:xfrm>
          <a:prstGeom prst="rect">
            <a:avLst/>
          </a:prstGeom>
        </p:spPr>
      </p:pic>
      <p:sp>
        <p:nvSpPr>
          <p:cNvPr id="6" name="TextBox 5">
            <a:extLst>
              <a:ext uri="{FF2B5EF4-FFF2-40B4-BE49-F238E27FC236}">
                <a16:creationId xmlns:a16="http://schemas.microsoft.com/office/drawing/2014/main" id="{653CD442-F91E-0B1C-84A6-21631DFB33DA}"/>
              </a:ext>
            </a:extLst>
          </p:cNvPr>
          <p:cNvSpPr txBox="1"/>
          <p:nvPr/>
        </p:nvSpPr>
        <p:spPr>
          <a:xfrm>
            <a:off x="3049030" y="3105835"/>
            <a:ext cx="6098058"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613B968B-914E-3CF2-4D6A-47EB8E9F5C54}"/>
              </a:ext>
            </a:extLst>
          </p:cNvPr>
          <p:cNvSpPr txBox="1"/>
          <p:nvPr/>
        </p:nvSpPr>
        <p:spPr>
          <a:xfrm>
            <a:off x="7122319" y="1450921"/>
            <a:ext cx="1314450"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a:t>
            </a:r>
            <a:r>
              <a:rPr lang="en-US" sz="1400" dirty="0">
                <a:solidFill>
                  <a:schemeClr val="accent2">
                    <a:lumMod val="50000"/>
                  </a:schemeClr>
                </a:solidFill>
                <a:latin typeface="Times New Roman" panose="02020603050405020304" pitchFamily="18" charset="0"/>
                <a:cs typeface="Times New Roman" panose="02020603050405020304" pitchFamily="18" charset="0"/>
              </a:rPr>
              <a:t>Chung, 1997]</a:t>
            </a:r>
            <a:endParaRPr lang="en-US" sz="1400" dirty="0"/>
          </a:p>
        </p:txBody>
      </p:sp>
      <p:sp>
        <p:nvSpPr>
          <p:cNvPr id="4" name="Slide Number Placeholder 3">
            <a:extLst>
              <a:ext uri="{FF2B5EF4-FFF2-40B4-BE49-F238E27FC236}">
                <a16:creationId xmlns:a16="http://schemas.microsoft.com/office/drawing/2014/main" id="{762B1529-2037-816B-31DC-6F1BA09C5EE3}"/>
              </a:ext>
            </a:extLst>
          </p:cNvPr>
          <p:cNvSpPr>
            <a:spLocks noGrp="1"/>
          </p:cNvSpPr>
          <p:nvPr>
            <p:ph type="sldNum" sz="quarter" idx="12"/>
          </p:nvPr>
        </p:nvSpPr>
        <p:spPr/>
        <p:txBody>
          <a:bodyPr/>
          <a:lstStyle/>
          <a:p>
            <a:fld id="{33471E03-3868-4372-A232-81B06EBB10D4}" type="slidenum">
              <a:rPr lang="es-ES" smtClean="0"/>
              <a:t>135</a:t>
            </a:fld>
            <a:endParaRPr lang="es-ES"/>
          </a:p>
        </p:txBody>
      </p:sp>
    </p:spTree>
    <p:extLst>
      <p:ext uri="{BB962C8B-B14F-4D97-AF65-F5344CB8AC3E}">
        <p14:creationId xmlns:p14="http://schemas.microsoft.com/office/powerpoint/2010/main" val="3089409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How do we measure Over-smoothing?</a:t>
            </a:r>
          </a:p>
        </p:txBody>
      </p:sp>
      <p:sp>
        <p:nvSpPr>
          <p:cNvPr id="3" name="Content Placeholder 2">
            <a:extLst>
              <a:ext uri="{FF2B5EF4-FFF2-40B4-BE49-F238E27FC236}">
                <a16:creationId xmlns:a16="http://schemas.microsoft.com/office/drawing/2014/main" id="{69DF3CD1-3B59-8867-B27D-2024CEC6C41A}"/>
              </a:ext>
            </a:extLst>
          </p:cNvPr>
          <p:cNvSpPr>
            <a:spLocks noGrp="1"/>
          </p:cNvSpPr>
          <p:nvPr>
            <p:ph idx="1"/>
          </p:nvPr>
        </p:nvSpPr>
        <p:spPr>
          <a:xfrm>
            <a:off x="838200" y="1429305"/>
            <a:ext cx="8540616" cy="4747658"/>
          </a:xfrm>
        </p:spPr>
        <p:txBody>
          <a:bodyPr>
            <a:normAutofit/>
          </a:bodyPr>
          <a:lstStyle/>
          <a:p>
            <a:r>
              <a:rPr lang="en-US" sz="1800" b="1" dirty="0"/>
              <a:t>Dirichlet Energy </a:t>
            </a:r>
            <a:r>
              <a:rPr lang="en-US" sz="1800" dirty="0"/>
              <a:t>of a signal on the Graph</a:t>
            </a:r>
            <a:br>
              <a:rPr lang="en-US" sz="1800" dirty="0"/>
            </a:b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a:t>
            </a:r>
            <a:r>
              <a:rPr lang="en-US" sz="1400" dirty="0">
                <a:solidFill>
                  <a:schemeClr val="accent2">
                    <a:lumMod val="50000"/>
                  </a:schemeClr>
                </a:solidFill>
                <a:latin typeface="Times New Roman" panose="02020603050405020304" pitchFamily="18" charset="0"/>
                <a:cs typeface="Times New Roman" panose="02020603050405020304" pitchFamily="18" charset="0"/>
              </a:rPr>
              <a:t>Chung, 1997; </a:t>
            </a: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Cai et al 2020; </a:t>
            </a:r>
            <a:r>
              <a:rPr kumimoji="0" lang="en-US" sz="1400" b="0" i="0" u="none" strike="noStrike" kern="1200" cap="none" spc="0" normalizeH="0" baseline="0" noProof="0" dirty="0" err="1">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Rusch</a:t>
            </a: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 et al 2023]</a:t>
            </a:r>
            <a:endParaRPr lang="en-US" sz="1800" dirty="0"/>
          </a:p>
          <a:p>
            <a:endParaRPr lang="en-US" sz="1800" b="1" dirty="0"/>
          </a:p>
          <a:p>
            <a:pPr marL="0" indent="0">
              <a:buNone/>
            </a:pPr>
            <a:br>
              <a:rPr lang="en-US" sz="1800" b="1" dirty="0"/>
            </a:br>
            <a:endParaRPr lang="en-US" sz="1800" b="1" dirty="0"/>
          </a:p>
          <a:p>
            <a:endParaRPr lang="en-US" sz="1800" b="1" dirty="0"/>
          </a:p>
          <a:p>
            <a:endParaRPr lang="en-US" sz="1800" b="1" dirty="0"/>
          </a:p>
          <a:p>
            <a:endParaRPr lang="en-US" sz="1800" b="1" dirty="0"/>
          </a:p>
        </p:txBody>
      </p:sp>
      <p:sp>
        <p:nvSpPr>
          <p:cNvPr id="4" name="TextBox 3">
            <a:extLst>
              <a:ext uri="{FF2B5EF4-FFF2-40B4-BE49-F238E27FC236}">
                <a16:creationId xmlns:a16="http://schemas.microsoft.com/office/drawing/2014/main" id="{CE7CF9CC-759A-EC05-08CA-E359C0989A23}"/>
              </a:ext>
            </a:extLst>
          </p:cNvPr>
          <p:cNvSpPr txBox="1"/>
          <p:nvPr/>
        </p:nvSpPr>
        <p:spPr>
          <a:xfrm>
            <a:off x="9573432" y="2133057"/>
            <a:ext cx="1944777" cy="923330"/>
          </a:xfrm>
          <a:prstGeom prst="rect">
            <a:avLst/>
          </a:prstGeom>
          <a:noFill/>
        </p:spPr>
        <p:txBody>
          <a:bodyPr wrap="square" rtlCol="0">
            <a:spAutoFit/>
          </a:bodyPr>
          <a:lstStyle/>
          <a:p>
            <a:r>
              <a:rPr lang="en-US" dirty="0">
                <a:solidFill>
                  <a:schemeClr val="accent1"/>
                </a:solidFill>
              </a:rPr>
              <a:t>Constrained variability of signal </a:t>
            </a:r>
            <a:r>
              <a:rPr lang="en-US" i="1" dirty="0">
                <a:solidFill>
                  <a:schemeClr val="accent1"/>
                </a:solidFill>
              </a:rPr>
              <a:t>H</a:t>
            </a:r>
            <a:r>
              <a:rPr lang="en-US" dirty="0">
                <a:solidFill>
                  <a:schemeClr val="accent1"/>
                </a:solidFill>
              </a:rPr>
              <a:t> </a:t>
            </a:r>
            <a:r>
              <a:rPr lang="en-US" dirty="0" err="1">
                <a:solidFill>
                  <a:schemeClr val="accent1"/>
                </a:solidFill>
              </a:rPr>
              <a:t>wrt</a:t>
            </a:r>
            <a:r>
              <a:rPr lang="en-US" dirty="0">
                <a:solidFill>
                  <a:schemeClr val="accent1"/>
                </a:solidFill>
              </a:rPr>
              <a:t> </a:t>
            </a:r>
            <a:r>
              <a:rPr lang="en-US" i="1" dirty="0">
                <a:solidFill>
                  <a:schemeClr val="accent1"/>
                </a:solidFill>
              </a:rPr>
              <a:t>G</a:t>
            </a:r>
          </a:p>
        </p:txBody>
      </p:sp>
      <p:pic>
        <p:nvPicPr>
          <p:cNvPr id="6" name="Picture 5">
            <a:extLst>
              <a:ext uri="{FF2B5EF4-FFF2-40B4-BE49-F238E27FC236}">
                <a16:creationId xmlns:a16="http://schemas.microsoft.com/office/drawing/2014/main" id="{C409C97D-D76F-B359-4520-61F2B201929E}"/>
              </a:ext>
            </a:extLst>
          </p:cNvPr>
          <p:cNvPicPr>
            <a:picLocks noChangeAspect="1"/>
          </p:cNvPicPr>
          <p:nvPr/>
        </p:nvPicPr>
        <p:blipFill>
          <a:blip r:embed="rId4"/>
          <a:stretch>
            <a:fillRect/>
          </a:stretch>
        </p:blipFill>
        <p:spPr>
          <a:xfrm>
            <a:off x="1005898" y="3388822"/>
            <a:ext cx="3744038" cy="2538641"/>
          </a:xfrm>
          <a:prstGeom prst="rect">
            <a:avLst/>
          </a:prstGeom>
        </p:spPr>
      </p:pic>
      <p:sp>
        <p:nvSpPr>
          <p:cNvPr id="8" name="TextBox 7">
            <a:extLst>
              <a:ext uri="{FF2B5EF4-FFF2-40B4-BE49-F238E27FC236}">
                <a16:creationId xmlns:a16="http://schemas.microsoft.com/office/drawing/2014/main" id="{75930C50-727C-BF4A-6ADF-94F48F1E4E01}"/>
              </a:ext>
            </a:extLst>
          </p:cNvPr>
          <p:cNvSpPr txBox="1"/>
          <p:nvPr/>
        </p:nvSpPr>
        <p:spPr>
          <a:xfrm>
            <a:off x="1257341" y="5866327"/>
            <a:ext cx="2037806" cy="369332"/>
          </a:xfrm>
          <a:prstGeom prst="rect">
            <a:avLst/>
          </a:prstGeom>
          <a:noFill/>
        </p:spPr>
        <p:txBody>
          <a:bodyPr wrap="square">
            <a:spAutoFit/>
          </a:bodyPr>
          <a:lstStyle/>
          <a:p>
            <a:pPr algn="ctr"/>
            <a:r>
              <a:rPr kumimoji="0" lang="en-US" sz="18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1200" cap="none" spc="0" normalizeH="0" baseline="0" noProof="0" dirty="0" err="1">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Rusch</a:t>
            </a:r>
            <a:r>
              <a:rPr kumimoji="0" lang="en-US" sz="18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 et al 2023]</a:t>
            </a:r>
            <a:endParaRPr lang="en-US" sz="2400" dirty="0"/>
          </a:p>
        </p:txBody>
      </p:sp>
      <p:pic>
        <p:nvPicPr>
          <p:cNvPr id="14" name="Picture 13" descr="\documentclass{article}&#10;\usepackage{amsmath,amsfonts,bm}&#10;\pagestyle{empty}&#10;\DeclareMathOperator{\tr}{Tr}&#10;\begin{document}&#10;&#10;\begin{equation*}&#10;\mathcal{E}_G(H^l) = \tr({H^l}^TLH^l) = \frac{1}{2} \sum_{u,v \in E}  \left\lVert \frac{h_u}{\sqrt{d_u}} - \frac{h_v}{\sqrt{d_v}} \right\rVert^2_2&#10;\end{equation*}&#10;&#10;&#10;\end{document}&#10;" title="IguanaTex Picture Display">
            <a:extLst>
              <a:ext uri="{FF2B5EF4-FFF2-40B4-BE49-F238E27FC236}">
                <a16:creationId xmlns:a16="http://schemas.microsoft.com/office/drawing/2014/main" id="{3CE7DFB8-F3A2-B85E-1C02-D44CBCA636B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368176" y="2188488"/>
            <a:ext cx="5475047" cy="758857"/>
          </a:xfrm>
          <a:prstGeom prst="rect">
            <a:avLst/>
          </a:prstGeom>
        </p:spPr>
      </p:pic>
      <p:pic>
        <p:nvPicPr>
          <p:cNvPr id="7" name="Picture 6">
            <a:extLst>
              <a:ext uri="{FF2B5EF4-FFF2-40B4-BE49-F238E27FC236}">
                <a16:creationId xmlns:a16="http://schemas.microsoft.com/office/drawing/2014/main" id="{DF4271B6-1CA7-68F0-6567-31EB9A356C5E}"/>
              </a:ext>
            </a:extLst>
          </p:cNvPr>
          <p:cNvPicPr>
            <a:picLocks noChangeAspect="1"/>
          </p:cNvPicPr>
          <p:nvPr/>
        </p:nvPicPr>
        <p:blipFill>
          <a:blip r:embed="rId6"/>
          <a:stretch>
            <a:fillRect/>
          </a:stretch>
        </p:blipFill>
        <p:spPr>
          <a:xfrm>
            <a:off x="5235696" y="3429000"/>
            <a:ext cx="5950405" cy="2610414"/>
          </a:xfrm>
          <a:prstGeom prst="rect">
            <a:avLst/>
          </a:prstGeom>
        </p:spPr>
      </p:pic>
      <p:sp>
        <p:nvSpPr>
          <p:cNvPr id="9" name="TextBox 8">
            <a:extLst>
              <a:ext uri="{FF2B5EF4-FFF2-40B4-BE49-F238E27FC236}">
                <a16:creationId xmlns:a16="http://schemas.microsoft.com/office/drawing/2014/main" id="{2A6E1586-B4E5-BE68-91C8-6E28D47B9520}"/>
              </a:ext>
            </a:extLst>
          </p:cNvPr>
          <p:cNvSpPr txBox="1"/>
          <p:nvPr/>
        </p:nvSpPr>
        <p:spPr>
          <a:xfrm>
            <a:off x="8183880" y="5830106"/>
            <a:ext cx="3103089" cy="338554"/>
          </a:xfrm>
          <a:prstGeom prst="rect">
            <a:avLst/>
          </a:prstGeom>
          <a:noFill/>
        </p:spPr>
        <p:txBody>
          <a:bodyPr wrap="square">
            <a:spAutoFit/>
          </a:bodyPr>
          <a:lstStyle/>
          <a:p>
            <a:pPr algn="ctr"/>
            <a:r>
              <a:rPr kumimoji="0" lang="en-US" sz="16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Ongoing work with Rishabh Anand</a:t>
            </a:r>
            <a:endParaRPr lang="en-US" sz="2000" dirty="0"/>
          </a:p>
        </p:txBody>
      </p:sp>
      <p:sp>
        <p:nvSpPr>
          <p:cNvPr id="5" name="Slide Number Placeholder 4">
            <a:extLst>
              <a:ext uri="{FF2B5EF4-FFF2-40B4-BE49-F238E27FC236}">
                <a16:creationId xmlns:a16="http://schemas.microsoft.com/office/drawing/2014/main" id="{F43643EC-EACF-8860-5B06-CCF00BEEF824}"/>
              </a:ext>
            </a:extLst>
          </p:cNvPr>
          <p:cNvSpPr>
            <a:spLocks noGrp="1"/>
          </p:cNvSpPr>
          <p:nvPr>
            <p:ph type="sldNum" sz="quarter" idx="12"/>
          </p:nvPr>
        </p:nvSpPr>
        <p:spPr/>
        <p:txBody>
          <a:bodyPr/>
          <a:lstStyle/>
          <a:p>
            <a:fld id="{33471E03-3868-4372-A232-81B06EBB10D4}" type="slidenum">
              <a:rPr lang="es-ES" smtClean="0"/>
              <a:t>136</a:t>
            </a:fld>
            <a:endParaRPr lang="es-ES"/>
          </a:p>
        </p:txBody>
      </p:sp>
      <p:sp>
        <p:nvSpPr>
          <p:cNvPr id="10" name="TextBox 9">
            <a:extLst>
              <a:ext uri="{FF2B5EF4-FFF2-40B4-BE49-F238E27FC236}">
                <a16:creationId xmlns:a16="http://schemas.microsoft.com/office/drawing/2014/main" id="{C8F2E8BB-35C2-FB5E-0445-C231F3506A40}"/>
              </a:ext>
            </a:extLst>
          </p:cNvPr>
          <p:cNvSpPr txBox="1"/>
          <p:nvPr/>
        </p:nvSpPr>
        <p:spPr>
          <a:xfrm rot="16200000">
            <a:off x="-60237" y="4227622"/>
            <a:ext cx="2052323" cy="830997"/>
          </a:xfrm>
          <a:prstGeom prst="rect">
            <a:avLst/>
          </a:prstGeom>
          <a:solidFill>
            <a:schemeClr val="bg1"/>
          </a:solidFill>
        </p:spPr>
        <p:txBody>
          <a:bodyPr wrap="square" rtlCol="0">
            <a:spAutoFit/>
          </a:bodyPr>
          <a:lstStyle/>
          <a:p>
            <a:pPr algn="ctr"/>
            <a:r>
              <a:rPr lang="es-ES" sz="2400" b="1" dirty="0"/>
              <a:t>Dirichlet</a:t>
            </a:r>
            <a:br>
              <a:rPr lang="es-ES" sz="2400" b="1" dirty="0"/>
            </a:br>
            <a:r>
              <a:rPr lang="es-ES" sz="2400" b="1" dirty="0"/>
              <a:t>Energy</a:t>
            </a:r>
            <a:endParaRPr lang="en-US" sz="2000" b="1" dirty="0"/>
          </a:p>
        </p:txBody>
      </p:sp>
      <p:sp>
        <p:nvSpPr>
          <p:cNvPr id="11" name="TextBox 10">
            <a:extLst>
              <a:ext uri="{FF2B5EF4-FFF2-40B4-BE49-F238E27FC236}">
                <a16:creationId xmlns:a16="http://schemas.microsoft.com/office/drawing/2014/main" id="{1AB895C7-3CB3-6385-FEBA-703C864A4ABF}"/>
              </a:ext>
            </a:extLst>
          </p:cNvPr>
          <p:cNvSpPr txBox="1"/>
          <p:nvPr/>
        </p:nvSpPr>
        <p:spPr>
          <a:xfrm rot="16200000">
            <a:off x="4282672" y="4258415"/>
            <a:ext cx="2052323" cy="830997"/>
          </a:xfrm>
          <a:prstGeom prst="rect">
            <a:avLst/>
          </a:prstGeom>
          <a:solidFill>
            <a:schemeClr val="bg1"/>
          </a:solidFill>
        </p:spPr>
        <p:txBody>
          <a:bodyPr wrap="square" rtlCol="0">
            <a:spAutoFit/>
          </a:bodyPr>
          <a:lstStyle/>
          <a:p>
            <a:pPr algn="ctr"/>
            <a:r>
              <a:rPr lang="es-ES" sz="2400" b="1" dirty="0"/>
              <a:t>Dirichlet</a:t>
            </a:r>
            <a:br>
              <a:rPr lang="es-ES" sz="2400" b="1" dirty="0"/>
            </a:br>
            <a:r>
              <a:rPr lang="es-ES" sz="2400" b="1" dirty="0"/>
              <a:t>Energy</a:t>
            </a:r>
            <a:endParaRPr lang="en-US" sz="2000" b="1" dirty="0"/>
          </a:p>
        </p:txBody>
      </p:sp>
    </p:spTree>
    <p:extLst>
      <p:ext uri="{BB962C8B-B14F-4D97-AF65-F5344CB8AC3E}">
        <p14:creationId xmlns:p14="http://schemas.microsoft.com/office/powerpoint/2010/main" val="9134662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E0A5-8390-EC9A-3124-200F0BA25AD0}"/>
              </a:ext>
            </a:extLst>
          </p:cNvPr>
          <p:cNvSpPr>
            <a:spLocks noGrp="1"/>
          </p:cNvSpPr>
          <p:nvPr>
            <p:ph type="title"/>
          </p:nvPr>
        </p:nvSpPr>
        <p:spPr/>
        <p:txBody>
          <a:bodyPr/>
          <a:lstStyle/>
          <a:p>
            <a:r>
              <a:rPr lang="en-US" dirty="0"/>
              <a:t>Reasons</a:t>
            </a:r>
            <a:r>
              <a:rPr lang="es-ES" dirty="0"/>
              <a:t> </a:t>
            </a:r>
            <a:r>
              <a:rPr lang="en-US" dirty="0"/>
              <a:t>for Over-smoothing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A75B2E1-E85D-FB7A-3E5D-1A9F0C1E74F9}"/>
                  </a:ext>
                </a:extLst>
              </p:cNvPr>
              <p:cNvSpPr>
                <a:spLocks noGrp="1"/>
              </p:cNvSpPr>
              <p:nvPr>
                <p:ph idx="1"/>
              </p:nvPr>
            </p:nvSpPr>
            <p:spPr>
              <a:xfrm>
                <a:off x="838200" y="1619794"/>
                <a:ext cx="10515600" cy="2739390"/>
              </a:xfrm>
            </p:spPr>
            <p:txBody>
              <a:bodyPr>
                <a:normAutofit/>
              </a:bodyPr>
              <a:lstStyle/>
              <a:p>
                <a:r>
                  <a:rPr lang="en-US" sz="1800" b="1" dirty="0"/>
                  <a:t>Over-smoothing as the stationary distribution </a:t>
                </a:r>
                <a14:m>
                  <m:oMath xmlns:m="http://schemas.openxmlformats.org/officeDocument/2006/math">
                    <m:r>
                      <a:rPr lang="es-ES" sz="1800" b="1" i="1" smtClean="0">
                        <a:latin typeface="Cambria Math" panose="02040503050406030204" pitchFamily="18" charset="0"/>
                      </a:rPr>
                      <m:t>𝝅</m:t>
                    </m:r>
                  </m:oMath>
                </a14:m>
                <a:r>
                  <a:rPr lang="en-US" sz="1800" b="1" dirty="0"/>
                  <a:t> of a random walk in a Graph</a:t>
                </a:r>
                <a:br>
                  <a:rPr lang="en-US" sz="1800" dirty="0"/>
                </a:b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cs typeface="Times New Roman" panose="02020603050405020304" pitchFamily="18" charset="0"/>
                  </a:rPr>
                  <a:t>[</a:t>
                </a:r>
                <a:r>
                  <a:rPr lang="en-US" sz="1400" dirty="0">
                    <a:solidFill>
                      <a:schemeClr val="accent2">
                        <a:lumMod val="50000"/>
                      </a:schemeClr>
                    </a:solidFill>
                    <a:latin typeface="Times New Roman" panose="02020603050405020304" pitchFamily="18" charset="0"/>
                    <a:cs typeface="Times New Roman" panose="02020603050405020304" pitchFamily="18" charset="0"/>
                  </a:rPr>
                  <a:t>Chung, 1997; Spielman; 2018; </a:t>
                </a:r>
                <a:r>
                  <a:rPr kumimoji="0" lang="en-US" sz="1400" b="0" i="0" u="none" strike="noStrike" kern="1200" cap="none" spc="0" normalizeH="0" baseline="0" noProof="0" dirty="0" err="1">
                    <a:ln>
                      <a:noFill/>
                    </a:ln>
                    <a:solidFill>
                      <a:srgbClr val="E97132">
                        <a:lumMod val="50000"/>
                      </a:srgbClr>
                    </a:solidFill>
                    <a:effectLst/>
                    <a:uLnTx/>
                    <a:uFillTx/>
                    <a:latin typeface="Times New Roman" panose="02020603050405020304" pitchFamily="18" charset="0"/>
                    <a:cs typeface="Times New Roman" panose="02020603050405020304" pitchFamily="18" charset="0"/>
                  </a:rPr>
                  <a:t>Giraldo</a:t>
                </a: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cs typeface="Times New Roman" panose="02020603050405020304" pitchFamily="18" charset="0"/>
                  </a:rPr>
                  <a:t> et al 2023]</a:t>
                </a:r>
                <a:endParaRPr lang="en-US" sz="1800" dirty="0"/>
              </a:p>
              <a:p>
                <a:pPr marL="457200" lvl="1" indent="0">
                  <a:buNone/>
                </a:pPr>
                <a:r>
                  <a:rPr lang="en-US" sz="1600" dirty="0"/>
                  <a:t>		</a:t>
                </a:r>
              </a:p>
              <a:p>
                <a:endParaRPr lang="en-US" sz="1800" dirty="0"/>
              </a:p>
              <a:p>
                <a:pPr marL="0" indent="0">
                  <a:buNone/>
                </a:pPr>
                <a:endParaRPr lang="en-US" sz="1800" dirty="0"/>
              </a:p>
              <a:p>
                <a:endParaRPr lang="en-US" sz="1800" dirty="0"/>
              </a:p>
            </p:txBody>
          </p:sp>
        </mc:Choice>
        <mc:Fallback xmlns="">
          <p:sp>
            <p:nvSpPr>
              <p:cNvPr id="3" name="Content Placeholder 2">
                <a:extLst>
                  <a:ext uri="{FF2B5EF4-FFF2-40B4-BE49-F238E27FC236}">
                    <a16:creationId xmlns:a16="http://schemas.microsoft.com/office/drawing/2014/main" id="{CA75B2E1-E85D-FB7A-3E5D-1A9F0C1E74F9}"/>
                  </a:ext>
                </a:extLst>
              </p:cNvPr>
              <p:cNvSpPr>
                <a:spLocks noGrp="1" noRot="1" noChangeAspect="1" noMove="1" noResize="1" noEditPoints="1" noAdjustHandles="1" noChangeArrowheads="1" noChangeShapeType="1" noTextEdit="1"/>
              </p:cNvSpPr>
              <p:nvPr>
                <p:ph idx="1"/>
              </p:nvPr>
            </p:nvSpPr>
            <p:spPr>
              <a:xfrm>
                <a:off x="838200" y="1619794"/>
                <a:ext cx="10515600" cy="2739390"/>
              </a:xfrm>
              <a:blipFill>
                <a:blip r:embed="rId14"/>
                <a:stretch>
                  <a:fillRect l="-406" t="-2227"/>
                </a:stretch>
              </a:blipFill>
            </p:spPr>
            <p:txBody>
              <a:bodyPr/>
              <a:lstStyle/>
              <a:p>
                <a:r>
                  <a:rPr lang="en-US">
                    <a:noFill/>
                  </a:rPr>
                  <a:t> </a:t>
                </a:r>
              </a:p>
            </p:txBody>
          </p:sp>
        </mc:Fallback>
      </mc:AlternateContent>
      <p:pic>
        <p:nvPicPr>
          <p:cNvPr id="33" name="Picture 32" descr="\documentclass{article}&#10;\usepackage{amsmath,amsfonts,bm}&#10;\pagestyle{empty}&#10;\begin{document}&#10;&#10;\begin{equation*}&#10;P = D^{-1}A,&#10;\end{equation*}&#10;&#10;&#10;\end{document}&#10;" title="IguanaTex Picture Display">
            <a:extLst>
              <a:ext uri="{FF2B5EF4-FFF2-40B4-BE49-F238E27FC236}">
                <a16:creationId xmlns:a16="http://schemas.microsoft.com/office/drawing/2014/main" id="{8C00C71E-FEF8-B748-1BED-4BA0129CD1B9}"/>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1069690" y="2534698"/>
            <a:ext cx="1254095" cy="271238"/>
          </a:xfrm>
          <a:prstGeom prst="rect">
            <a:avLst/>
          </a:prstGeom>
        </p:spPr>
      </p:pic>
      <p:pic>
        <p:nvPicPr>
          <p:cNvPr id="15" name="Picture 14" descr="\documentclass{article}&#10;\usepackage{amsmath,amsfonts,bm}&#10;\pagestyle{empty}&#10;\begin{document}&#10;&#10;\begin{equation*}&#10;f: \mathcal{V} \rightarrow \mathbb{R}\ \text{with}\ \sum_v f(v) = 1&#10;\end{equation*}&#10;&#10;&#10;\end{document}" title="IguanaTex Picture Display">
            <a:extLst>
              <a:ext uri="{FF2B5EF4-FFF2-40B4-BE49-F238E27FC236}">
                <a16:creationId xmlns:a16="http://schemas.microsoft.com/office/drawing/2014/main" id="{FB16B2BD-5C66-5001-F802-6A23E72B3654}"/>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2733137" y="2499216"/>
            <a:ext cx="3136001" cy="533333"/>
          </a:xfrm>
          <a:prstGeom prst="rect">
            <a:avLst/>
          </a:prstGeom>
        </p:spPr>
      </p:pic>
      <p:pic>
        <p:nvPicPr>
          <p:cNvPr id="9" name="Picture 8" descr="\documentclass{article}&#10;\usepackage{amsmath,amsfonts,bm}&#10;\pagestyle{empty}&#10;\begin{document}&#10;&#10;\begin{equation*}&#10;f^T P^k&#10;\end{equation*}&#10;&#10;&#10;\end{document}" title="IguanaTex Picture Display">
            <a:extLst>
              <a:ext uri="{FF2B5EF4-FFF2-40B4-BE49-F238E27FC236}">
                <a16:creationId xmlns:a16="http://schemas.microsoft.com/office/drawing/2014/main" id="{6C771F72-5FF9-F35F-7E3C-2923ADE61DE7}"/>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a:off x="8831227" y="2538826"/>
            <a:ext cx="595809" cy="280381"/>
          </a:xfrm>
          <a:prstGeom prst="rect">
            <a:avLst/>
          </a:prstGeom>
        </p:spPr>
      </p:pic>
      <p:pic>
        <p:nvPicPr>
          <p:cNvPr id="5" name="Picture 4" descr="\documentclass{article}&#10;\usepackage{amsmath,amsfonts,bm}&#10;\pagestyle{empty}&#10;&#10;\begin{document}&#10;&#10;\begin{equation*}&#10;\text{lim}_{k\rightarrow \infty} f^T P^k = \pi&#10;\end{equation*}&#10;&#10;&#10;\end{document}&#10;&#10;" title="IguanaTex Picture Display">
            <a:extLst>
              <a:ext uri="{FF2B5EF4-FFF2-40B4-BE49-F238E27FC236}">
                <a16:creationId xmlns:a16="http://schemas.microsoft.com/office/drawing/2014/main" id="{F78409C5-B28C-E7B9-E24E-5AA3B583EC6C}"/>
              </a:ext>
            </a:extLst>
          </p:cNvPr>
          <p:cNvPicPr>
            <a:picLocks noChangeAspect="1"/>
          </p:cNvPicPr>
          <p:nvPr>
            <p:custDataLst>
              <p:tags r:id="rId4"/>
            </p:custDataLst>
          </p:nvPr>
        </p:nvPicPr>
        <p:blipFill>
          <a:blip r:embed="rId18">
            <a:extLst>
              <a:ext uri="{28A0092B-C50C-407E-A947-70E740481C1C}">
                <a14:useLocalDpi xmlns:a14="http://schemas.microsoft.com/office/drawing/2010/main" val="0"/>
              </a:ext>
            </a:extLst>
          </a:blip>
          <a:stretch>
            <a:fillRect/>
          </a:stretch>
        </p:blipFill>
        <p:spPr>
          <a:xfrm>
            <a:off x="4750315" y="3284713"/>
            <a:ext cx="2760674" cy="389842"/>
          </a:xfrm>
          <a:prstGeom prst="rect">
            <a:avLst/>
          </a:prstGeom>
        </p:spPr>
      </p:pic>
      <p:sp>
        <p:nvSpPr>
          <p:cNvPr id="16" name="TextBox 15">
            <a:extLst>
              <a:ext uri="{FF2B5EF4-FFF2-40B4-BE49-F238E27FC236}">
                <a16:creationId xmlns:a16="http://schemas.microsoft.com/office/drawing/2014/main" id="{B3ADC279-933B-1C28-22EA-36C24A1010D0}"/>
              </a:ext>
            </a:extLst>
          </p:cNvPr>
          <p:cNvSpPr txBox="1"/>
          <p:nvPr/>
        </p:nvSpPr>
        <p:spPr>
          <a:xfrm>
            <a:off x="864327" y="1099469"/>
            <a:ext cx="6329746" cy="400110"/>
          </a:xfrm>
          <a:prstGeom prst="rect">
            <a:avLst/>
          </a:prstGeom>
          <a:noFill/>
        </p:spPr>
        <p:txBody>
          <a:bodyPr wrap="none" rtlCol="0">
            <a:spAutoFit/>
          </a:bodyPr>
          <a:lstStyle/>
          <a:p>
            <a:r>
              <a:rPr lang="en-US" sz="2000" b="1" dirty="0"/>
              <a:t>Random Walk perspective</a:t>
            </a:r>
            <a:r>
              <a:rPr lang="es-ES" sz="2000" b="1" dirty="0"/>
              <a:t>: </a:t>
            </a:r>
            <a:r>
              <a:rPr lang="en-US" sz="2000" b="1" dirty="0"/>
              <a:t>stationary (stable) distribution</a:t>
            </a:r>
          </a:p>
        </p:txBody>
      </p:sp>
      <p:sp>
        <p:nvSpPr>
          <p:cNvPr id="17" name="TextBox 16">
            <a:extLst>
              <a:ext uri="{FF2B5EF4-FFF2-40B4-BE49-F238E27FC236}">
                <a16:creationId xmlns:a16="http://schemas.microsoft.com/office/drawing/2014/main" id="{0F4F37A1-F34C-6505-0A7A-AE0E40850860}"/>
              </a:ext>
            </a:extLst>
          </p:cNvPr>
          <p:cNvSpPr txBox="1"/>
          <p:nvPr/>
        </p:nvSpPr>
        <p:spPr>
          <a:xfrm>
            <a:off x="-4" y="8706"/>
            <a:ext cx="2879006" cy="369332"/>
          </a:xfrm>
          <a:prstGeom prst="rect">
            <a:avLst/>
          </a:prstGeom>
          <a:noFill/>
        </p:spPr>
        <p:txBody>
          <a:bodyPr wrap="square" rtlCol="0">
            <a:spAutoFit/>
          </a:bodyPr>
          <a:lstStyle/>
          <a:p>
            <a:r>
              <a:rPr lang="es-ES" b="1" dirty="0" err="1"/>
              <a:t>Why</a:t>
            </a:r>
            <a:r>
              <a:rPr lang="es-ES" b="1" dirty="0"/>
              <a:t> - </a:t>
            </a:r>
            <a:r>
              <a:rPr lang="es-ES" b="1" dirty="0" err="1"/>
              <a:t>connectivity</a:t>
            </a:r>
            <a:endParaRPr lang="en-US" b="1" dirty="0"/>
          </a:p>
        </p:txBody>
      </p:sp>
      <p:sp>
        <p:nvSpPr>
          <p:cNvPr id="20" name="TextBox 19">
            <a:extLst>
              <a:ext uri="{FF2B5EF4-FFF2-40B4-BE49-F238E27FC236}">
                <a16:creationId xmlns:a16="http://schemas.microsoft.com/office/drawing/2014/main" id="{74E1EF8C-5EEC-3F68-FD30-5716A0747823}"/>
              </a:ext>
            </a:extLst>
          </p:cNvPr>
          <p:cNvSpPr txBox="1"/>
          <p:nvPr/>
        </p:nvSpPr>
        <p:spPr>
          <a:xfrm>
            <a:off x="9475545" y="2390236"/>
            <a:ext cx="2126426" cy="584775"/>
          </a:xfrm>
          <a:prstGeom prst="rect">
            <a:avLst/>
          </a:prstGeom>
          <a:noFill/>
        </p:spPr>
        <p:txBody>
          <a:bodyPr wrap="square" rtlCol="0">
            <a:spAutoFit/>
          </a:bodyPr>
          <a:lstStyle/>
          <a:p>
            <a:r>
              <a:rPr lang="en-US" sz="1600" dirty="0">
                <a:solidFill>
                  <a:schemeClr val="accent1"/>
                </a:solidFill>
              </a:rPr>
              <a:t>Distribution over nodes in </a:t>
            </a:r>
            <a:r>
              <a:rPr lang="en-US" sz="1600" i="1" dirty="0">
                <a:solidFill>
                  <a:schemeClr val="accent1"/>
                </a:solidFill>
              </a:rPr>
              <a:t>G</a:t>
            </a:r>
            <a:r>
              <a:rPr lang="en-US" sz="1600" dirty="0">
                <a:solidFill>
                  <a:schemeClr val="accent1"/>
                </a:solidFill>
              </a:rPr>
              <a:t> after </a:t>
            </a:r>
            <a:r>
              <a:rPr lang="en-US" sz="1600" i="1" dirty="0">
                <a:solidFill>
                  <a:schemeClr val="accent1"/>
                </a:solidFill>
              </a:rPr>
              <a:t>k </a:t>
            </a:r>
            <a:r>
              <a:rPr lang="en-US" sz="1600" dirty="0">
                <a:solidFill>
                  <a:schemeClr val="accent1"/>
                </a:solidFill>
              </a:rPr>
              <a:t>steps</a:t>
            </a:r>
          </a:p>
        </p:txBody>
      </p:sp>
      <p:sp>
        <p:nvSpPr>
          <p:cNvPr id="21" name="TextBox 20">
            <a:extLst>
              <a:ext uri="{FF2B5EF4-FFF2-40B4-BE49-F238E27FC236}">
                <a16:creationId xmlns:a16="http://schemas.microsoft.com/office/drawing/2014/main" id="{3C53D4B0-BB74-54A7-90B5-2D51CFE35650}"/>
              </a:ext>
            </a:extLst>
          </p:cNvPr>
          <p:cNvSpPr txBox="1"/>
          <p:nvPr/>
        </p:nvSpPr>
        <p:spPr>
          <a:xfrm>
            <a:off x="5860429" y="2509740"/>
            <a:ext cx="2519857" cy="338554"/>
          </a:xfrm>
          <a:prstGeom prst="rect">
            <a:avLst/>
          </a:prstGeom>
          <a:noFill/>
        </p:spPr>
        <p:txBody>
          <a:bodyPr wrap="none" rtlCol="0">
            <a:spAutoFit/>
          </a:bodyPr>
          <a:lstStyle/>
          <a:p>
            <a:r>
              <a:rPr lang="en-US" sz="1600" dirty="0">
                <a:solidFill>
                  <a:schemeClr val="accent1"/>
                </a:solidFill>
              </a:rPr>
              <a:t>Distribution over nodes in </a:t>
            </a:r>
            <a:r>
              <a:rPr lang="en-US" sz="1600" i="1" dirty="0">
                <a:solidFill>
                  <a:schemeClr val="accent1"/>
                </a:solidFill>
              </a:rPr>
              <a:t>G</a:t>
            </a:r>
          </a:p>
        </p:txBody>
      </p:sp>
      <p:sp>
        <p:nvSpPr>
          <p:cNvPr id="22" name="TextBox 21">
            <a:extLst>
              <a:ext uri="{FF2B5EF4-FFF2-40B4-BE49-F238E27FC236}">
                <a16:creationId xmlns:a16="http://schemas.microsoft.com/office/drawing/2014/main" id="{0F56BBDB-0D58-FCAB-F484-1C310E1D9B9E}"/>
              </a:ext>
            </a:extLst>
          </p:cNvPr>
          <p:cNvSpPr txBox="1"/>
          <p:nvPr/>
        </p:nvSpPr>
        <p:spPr>
          <a:xfrm>
            <a:off x="4428652" y="3774408"/>
            <a:ext cx="3334695" cy="584775"/>
          </a:xfrm>
          <a:prstGeom prst="rect">
            <a:avLst/>
          </a:prstGeom>
          <a:noFill/>
        </p:spPr>
        <p:txBody>
          <a:bodyPr wrap="none" rtlCol="0">
            <a:spAutoFit/>
          </a:bodyPr>
          <a:lstStyle/>
          <a:p>
            <a:pPr algn="ctr"/>
            <a:r>
              <a:rPr lang="en-US" sz="1600" dirty="0">
                <a:solidFill>
                  <a:schemeClr val="accent1"/>
                </a:solidFill>
              </a:rPr>
              <a:t>Converges to stationary distribution</a:t>
            </a:r>
            <a:br>
              <a:rPr lang="en-US" sz="1600" dirty="0">
                <a:solidFill>
                  <a:schemeClr val="accent1"/>
                </a:solidFill>
              </a:rPr>
            </a:br>
            <a:r>
              <a:rPr lang="en-US" sz="1600" dirty="0">
                <a:solidFill>
                  <a:schemeClr val="accent1"/>
                </a:solidFill>
              </a:rPr>
              <a:t>(no feature information)</a:t>
            </a:r>
            <a:endParaRPr lang="en-US" sz="1600" i="1" dirty="0">
              <a:solidFill>
                <a:schemeClr val="accent1"/>
              </a:solidFill>
            </a:endParaRPr>
          </a:p>
        </p:txBody>
      </p:sp>
      <p:sp>
        <p:nvSpPr>
          <p:cNvPr id="44" name="Rectangle: Rounded Corners 43">
            <a:extLst>
              <a:ext uri="{FF2B5EF4-FFF2-40B4-BE49-F238E27FC236}">
                <a16:creationId xmlns:a16="http://schemas.microsoft.com/office/drawing/2014/main" id="{1FDE20CC-BD14-53E8-71A8-0166C35A8B0B}"/>
              </a:ext>
            </a:extLst>
          </p:cNvPr>
          <p:cNvSpPr/>
          <p:nvPr/>
        </p:nvSpPr>
        <p:spPr>
          <a:xfrm>
            <a:off x="9648825" y="1400175"/>
            <a:ext cx="2126426" cy="5826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Connection with</a:t>
            </a:r>
          </a:p>
        </p:txBody>
      </p:sp>
      <p:grpSp>
        <p:nvGrpSpPr>
          <p:cNvPr id="64" name="Group 63" descr="\documentclass{article}&#10;\usepackage{amsmath,amsfonts,bm}&#10;\pagestyle{empty}&#10;\DeclareMathOperator{\tr}{Tr}&#10;\begin{document}&#10;&#10;\begin{equation*}&#10;\bm{\lambda}_2&#10;\end{equation*}&#10;&#10;&#10;\end{document}&#10;&#10;" title="IguanaTex Shape Display">
            <a:extLst>
              <a:ext uri="{FF2B5EF4-FFF2-40B4-BE49-F238E27FC236}">
                <a16:creationId xmlns:a16="http://schemas.microsoft.com/office/drawing/2014/main" id="{4E39961F-998D-2ABE-5A82-1C2E92123173}"/>
              </a:ext>
            </a:extLst>
          </p:cNvPr>
          <p:cNvGrpSpPr>
            <a:grpSpLocks noChangeAspect="1"/>
          </p:cNvGrpSpPr>
          <p:nvPr>
            <p:custDataLst>
              <p:tags r:id="rId5"/>
            </p:custDataLst>
          </p:nvPr>
        </p:nvGrpSpPr>
        <p:grpSpPr>
          <a:xfrm>
            <a:off x="11404600" y="1612900"/>
            <a:ext cx="247969" cy="213334"/>
            <a:chOff x="17218464" y="3328506"/>
            <a:chExt cx="247969" cy="213334"/>
          </a:xfrm>
        </p:grpSpPr>
        <p:sp>
          <p:nvSpPr>
            <p:cNvPr id="62" name="Freeform: Shape 61">
              <a:extLst>
                <a:ext uri="{FF2B5EF4-FFF2-40B4-BE49-F238E27FC236}">
                  <a16:creationId xmlns:a16="http://schemas.microsoft.com/office/drawing/2014/main" id="{4BA59563-4B83-F58B-954A-E27842237AC1}"/>
                </a:ext>
              </a:extLst>
            </p:cNvPr>
            <p:cNvSpPr/>
            <p:nvPr>
              <p:custDataLst>
                <p:tags r:id="rId7"/>
              </p:custDataLst>
            </p:nvPr>
          </p:nvSpPr>
          <p:spPr>
            <a:xfrm>
              <a:off x="17218464" y="3328506"/>
              <a:ext cx="151471" cy="178452"/>
            </a:xfrm>
            <a:custGeom>
              <a:avLst/>
              <a:gdLst>
                <a:gd name="connsiteX0" fmla="*/ 79389 w 151471"/>
                <a:gd name="connsiteY0" fmla="*/ 14230 h 178452"/>
                <a:gd name="connsiteX1" fmla="*/ 41838 w 151471"/>
                <a:gd name="connsiteY1" fmla="*/ 75 h 178452"/>
                <a:gd name="connsiteX2" fmla="*/ 31689 w 151471"/>
                <a:gd name="connsiteY2" fmla="*/ 4877 h 178452"/>
                <a:gd name="connsiteX3" fmla="*/ 35495 w 151471"/>
                <a:gd name="connsiteY3" fmla="*/ 9174 h 178452"/>
                <a:gd name="connsiteX4" fmla="*/ 46405 w 151471"/>
                <a:gd name="connsiteY4" fmla="*/ 15999 h 178452"/>
                <a:gd name="connsiteX5" fmla="*/ 81673 w 151471"/>
                <a:gd name="connsiteY5" fmla="*/ 94104 h 178452"/>
                <a:gd name="connsiteX6" fmla="*/ 8347 w 151471"/>
                <a:gd name="connsiteY6" fmla="*/ 152998 h 178452"/>
                <a:gd name="connsiteX7" fmla="*/ 228 w 151471"/>
                <a:gd name="connsiteY7" fmla="*/ 166395 h 178452"/>
                <a:gd name="connsiteX8" fmla="*/ 12407 w 151471"/>
                <a:gd name="connsiteY8" fmla="*/ 178527 h 178452"/>
                <a:gd name="connsiteX9" fmla="*/ 31689 w 151471"/>
                <a:gd name="connsiteY9" fmla="*/ 165384 h 178452"/>
                <a:gd name="connsiteX10" fmla="*/ 45644 w 151471"/>
                <a:gd name="connsiteY10" fmla="*/ 150723 h 178452"/>
                <a:gd name="connsiteX11" fmla="*/ 87254 w 151471"/>
                <a:gd name="connsiteY11" fmla="*/ 106995 h 178452"/>
                <a:gd name="connsiteX12" fmla="*/ 111612 w 151471"/>
                <a:gd name="connsiteY12" fmla="*/ 161592 h 178452"/>
                <a:gd name="connsiteX13" fmla="*/ 115418 w 151471"/>
                <a:gd name="connsiteY13" fmla="*/ 170439 h 178452"/>
                <a:gd name="connsiteX14" fmla="*/ 131402 w 151471"/>
                <a:gd name="connsiteY14" fmla="*/ 177516 h 178452"/>
                <a:gd name="connsiteX15" fmla="*/ 144088 w 151471"/>
                <a:gd name="connsiteY15" fmla="*/ 177516 h 178452"/>
                <a:gd name="connsiteX16" fmla="*/ 151700 w 151471"/>
                <a:gd name="connsiteY16" fmla="*/ 173978 h 178452"/>
                <a:gd name="connsiteX17" fmla="*/ 150431 w 151471"/>
                <a:gd name="connsiteY17" fmla="*/ 170944 h 178452"/>
                <a:gd name="connsiteX18" fmla="*/ 144342 w 151471"/>
                <a:gd name="connsiteY18" fmla="*/ 160076 h 178452"/>
                <a:gd name="connsiteX19" fmla="*/ 79389 w 151471"/>
                <a:gd name="connsiteY19" fmla="*/ 14230 h 1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471" h="178452">
                  <a:moveTo>
                    <a:pt x="79389" y="14230"/>
                  </a:moveTo>
                  <a:cubicBezTo>
                    <a:pt x="76344" y="7152"/>
                    <a:pt x="73046" y="75"/>
                    <a:pt x="41838" y="75"/>
                  </a:cubicBezTo>
                  <a:cubicBezTo>
                    <a:pt x="36003" y="75"/>
                    <a:pt x="31689" y="75"/>
                    <a:pt x="31689" y="4877"/>
                  </a:cubicBezTo>
                  <a:cubicBezTo>
                    <a:pt x="31689" y="8669"/>
                    <a:pt x="35242" y="9174"/>
                    <a:pt x="35495" y="9174"/>
                  </a:cubicBezTo>
                  <a:cubicBezTo>
                    <a:pt x="39555" y="9680"/>
                    <a:pt x="42346" y="9933"/>
                    <a:pt x="46405" y="15999"/>
                  </a:cubicBezTo>
                  <a:cubicBezTo>
                    <a:pt x="49450" y="20802"/>
                    <a:pt x="75837" y="80960"/>
                    <a:pt x="81673" y="94104"/>
                  </a:cubicBezTo>
                  <a:lnTo>
                    <a:pt x="8347" y="152998"/>
                  </a:lnTo>
                  <a:cubicBezTo>
                    <a:pt x="5302" y="155273"/>
                    <a:pt x="228" y="159570"/>
                    <a:pt x="228" y="166395"/>
                  </a:cubicBezTo>
                  <a:cubicBezTo>
                    <a:pt x="228" y="173472"/>
                    <a:pt x="6064" y="178527"/>
                    <a:pt x="12407" y="178527"/>
                  </a:cubicBezTo>
                  <a:cubicBezTo>
                    <a:pt x="19511" y="178527"/>
                    <a:pt x="24585" y="172967"/>
                    <a:pt x="31689" y="165384"/>
                  </a:cubicBezTo>
                  <a:cubicBezTo>
                    <a:pt x="32197" y="164625"/>
                    <a:pt x="44629" y="151734"/>
                    <a:pt x="45644" y="150723"/>
                  </a:cubicBezTo>
                  <a:cubicBezTo>
                    <a:pt x="55032" y="141118"/>
                    <a:pt x="77613" y="116347"/>
                    <a:pt x="87254" y="106995"/>
                  </a:cubicBezTo>
                  <a:lnTo>
                    <a:pt x="111612" y="161592"/>
                  </a:lnTo>
                  <a:cubicBezTo>
                    <a:pt x="112373" y="163614"/>
                    <a:pt x="114656" y="168417"/>
                    <a:pt x="115418" y="170439"/>
                  </a:cubicBezTo>
                  <a:cubicBezTo>
                    <a:pt x="117701" y="174989"/>
                    <a:pt x="122522" y="177516"/>
                    <a:pt x="131402" y="177516"/>
                  </a:cubicBezTo>
                  <a:lnTo>
                    <a:pt x="144088" y="177516"/>
                  </a:lnTo>
                  <a:cubicBezTo>
                    <a:pt x="148655" y="177516"/>
                    <a:pt x="151700" y="177516"/>
                    <a:pt x="151700" y="173978"/>
                  </a:cubicBezTo>
                  <a:cubicBezTo>
                    <a:pt x="151700" y="172714"/>
                    <a:pt x="150938" y="171703"/>
                    <a:pt x="150431" y="170944"/>
                  </a:cubicBezTo>
                  <a:cubicBezTo>
                    <a:pt x="148401" y="168922"/>
                    <a:pt x="146118" y="164120"/>
                    <a:pt x="144342" y="160076"/>
                  </a:cubicBezTo>
                  <a:lnTo>
                    <a:pt x="79389" y="14230"/>
                  </a:lnTo>
                  <a:close/>
                </a:path>
              </a:pathLst>
            </a:custGeom>
            <a:solidFill>
              <a:schemeClr val="bg1"/>
            </a:solidFill>
            <a:ln w="24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Freeform: Shape 62">
              <a:extLst>
                <a:ext uri="{FF2B5EF4-FFF2-40B4-BE49-F238E27FC236}">
                  <a16:creationId xmlns:a16="http://schemas.microsoft.com/office/drawing/2014/main" id="{1324B07F-602E-97CC-7090-2B650B9B35AE}"/>
                </a:ext>
              </a:extLst>
            </p:cNvPr>
            <p:cNvSpPr/>
            <p:nvPr>
              <p:custDataLst>
                <p:tags r:id="rId8"/>
              </p:custDataLst>
            </p:nvPr>
          </p:nvSpPr>
          <p:spPr>
            <a:xfrm>
              <a:off x="17387932" y="3424355"/>
              <a:ext cx="78501" cy="117485"/>
            </a:xfrm>
            <a:custGeom>
              <a:avLst/>
              <a:gdLst>
                <a:gd name="connsiteX0" fmla="*/ 78736 w 78501"/>
                <a:gd name="connsiteY0" fmla="*/ 85359 h 117485"/>
                <a:gd name="connsiteX1" fmla="*/ 72698 w 78501"/>
                <a:gd name="connsiteY1" fmla="*/ 85359 h 117485"/>
                <a:gd name="connsiteX2" fmla="*/ 68080 w 78501"/>
                <a:gd name="connsiteY2" fmla="*/ 101461 h 117485"/>
                <a:gd name="connsiteX3" fmla="*/ 50497 w 78501"/>
                <a:gd name="connsiteY3" fmla="*/ 102522 h 117485"/>
                <a:gd name="connsiteX4" fmla="*/ 17818 w 78501"/>
                <a:gd name="connsiteY4" fmla="*/ 102522 h 117485"/>
                <a:gd name="connsiteX5" fmla="*/ 53339 w 78501"/>
                <a:gd name="connsiteY5" fmla="*/ 72797 h 117485"/>
                <a:gd name="connsiteX6" fmla="*/ 78736 w 78501"/>
                <a:gd name="connsiteY6" fmla="*/ 34579 h 117485"/>
                <a:gd name="connsiteX7" fmla="*/ 37177 w 78501"/>
                <a:gd name="connsiteY7" fmla="*/ 76 h 117485"/>
                <a:gd name="connsiteX8" fmla="*/ 235 w 78501"/>
                <a:gd name="connsiteY8" fmla="*/ 31748 h 117485"/>
                <a:gd name="connsiteX9" fmla="*/ 9648 w 78501"/>
                <a:gd name="connsiteY9" fmla="*/ 41656 h 117485"/>
                <a:gd name="connsiteX10" fmla="*/ 19061 w 78501"/>
                <a:gd name="connsiteY10" fmla="*/ 32279 h 117485"/>
                <a:gd name="connsiteX11" fmla="*/ 8582 w 78501"/>
                <a:gd name="connsiteY11" fmla="*/ 22901 h 117485"/>
                <a:gd name="connsiteX12" fmla="*/ 34512 w 78501"/>
                <a:gd name="connsiteY12" fmla="*/ 6446 h 117485"/>
                <a:gd name="connsiteX13" fmla="*/ 61508 w 78501"/>
                <a:gd name="connsiteY13" fmla="*/ 34579 h 117485"/>
                <a:gd name="connsiteX14" fmla="*/ 44814 w 78501"/>
                <a:gd name="connsiteY14" fmla="*/ 68550 h 117485"/>
                <a:gd name="connsiteX15" fmla="*/ 2011 w 78501"/>
                <a:gd name="connsiteY15" fmla="*/ 110661 h 117485"/>
                <a:gd name="connsiteX16" fmla="*/ 235 w 78501"/>
                <a:gd name="connsiteY16" fmla="*/ 117562 h 117485"/>
                <a:gd name="connsiteX17" fmla="*/ 73408 w 78501"/>
                <a:gd name="connsiteY17" fmla="*/ 117562 h 117485"/>
                <a:gd name="connsiteX18" fmla="*/ 78736 w 78501"/>
                <a:gd name="connsiteY18" fmla="*/ 85359 h 1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501" h="117485">
                  <a:moveTo>
                    <a:pt x="78736" y="85359"/>
                  </a:moveTo>
                  <a:lnTo>
                    <a:pt x="72698" y="85359"/>
                  </a:lnTo>
                  <a:cubicBezTo>
                    <a:pt x="72165" y="89252"/>
                    <a:pt x="70389" y="99691"/>
                    <a:pt x="68080" y="101461"/>
                  </a:cubicBezTo>
                  <a:cubicBezTo>
                    <a:pt x="66659" y="102522"/>
                    <a:pt x="52983" y="102522"/>
                    <a:pt x="50497" y="102522"/>
                  </a:cubicBezTo>
                  <a:lnTo>
                    <a:pt x="17818" y="102522"/>
                  </a:lnTo>
                  <a:cubicBezTo>
                    <a:pt x="36466" y="86067"/>
                    <a:pt x="42682" y="81113"/>
                    <a:pt x="53339" y="72797"/>
                  </a:cubicBezTo>
                  <a:cubicBezTo>
                    <a:pt x="66481" y="62358"/>
                    <a:pt x="78736" y="51388"/>
                    <a:pt x="78736" y="34579"/>
                  </a:cubicBezTo>
                  <a:cubicBezTo>
                    <a:pt x="78736" y="13169"/>
                    <a:pt x="59910" y="76"/>
                    <a:pt x="37177" y="76"/>
                  </a:cubicBezTo>
                  <a:cubicBezTo>
                    <a:pt x="15154" y="76"/>
                    <a:pt x="235" y="15470"/>
                    <a:pt x="235" y="31748"/>
                  </a:cubicBezTo>
                  <a:cubicBezTo>
                    <a:pt x="235" y="40772"/>
                    <a:pt x="7872" y="41656"/>
                    <a:pt x="9648" y="41656"/>
                  </a:cubicBezTo>
                  <a:cubicBezTo>
                    <a:pt x="13910" y="41656"/>
                    <a:pt x="19061" y="38648"/>
                    <a:pt x="19061" y="32279"/>
                  </a:cubicBezTo>
                  <a:cubicBezTo>
                    <a:pt x="19061" y="29094"/>
                    <a:pt x="17818" y="22901"/>
                    <a:pt x="8582" y="22901"/>
                  </a:cubicBezTo>
                  <a:cubicBezTo>
                    <a:pt x="14088" y="10339"/>
                    <a:pt x="26165" y="6446"/>
                    <a:pt x="34512" y="6446"/>
                  </a:cubicBezTo>
                  <a:cubicBezTo>
                    <a:pt x="52273" y="6446"/>
                    <a:pt x="61508" y="20247"/>
                    <a:pt x="61508" y="34579"/>
                  </a:cubicBezTo>
                  <a:cubicBezTo>
                    <a:pt x="61508" y="49972"/>
                    <a:pt x="50497" y="62181"/>
                    <a:pt x="44814" y="68550"/>
                  </a:cubicBezTo>
                  <a:lnTo>
                    <a:pt x="2011" y="110661"/>
                  </a:lnTo>
                  <a:cubicBezTo>
                    <a:pt x="235" y="112254"/>
                    <a:pt x="235" y="112608"/>
                    <a:pt x="235" y="117562"/>
                  </a:cubicBezTo>
                  <a:lnTo>
                    <a:pt x="73408" y="117562"/>
                  </a:lnTo>
                  <a:lnTo>
                    <a:pt x="78736" y="85359"/>
                  </a:lnTo>
                  <a:close/>
                </a:path>
              </a:pathLst>
            </a:custGeom>
            <a:solidFill>
              <a:schemeClr val="bg1"/>
            </a:solidFill>
            <a:ln w="24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70" name="Picture 69" descr="\documentclass{article}&#10;\usepackage{amsmath,amsfonts,bm}&#10;\pagestyle{empty}&#10;&#10;\begin{document}&#10;&#10;\begin{equation*}&#10;\pi_u = \frac{d_u}{\sum_{v\in \mathcal{V}} d_v}&#10;\end{equation*}&#10;&#10;&#10;\end{document}&#10;&#10;" title="IguanaTex Picture Display">
            <a:extLst>
              <a:ext uri="{FF2B5EF4-FFF2-40B4-BE49-F238E27FC236}">
                <a16:creationId xmlns:a16="http://schemas.microsoft.com/office/drawing/2014/main" id="{4DFB383E-2AEE-4E61-3802-DD8872B2B553}"/>
              </a:ext>
            </a:extLst>
          </p:cNvPr>
          <p:cNvPicPr>
            <a:picLocks noChangeAspect="1"/>
          </p:cNvPicPr>
          <p:nvPr>
            <p:custDataLst>
              <p:tags r:id="rId6"/>
            </p:custDataLst>
          </p:nvPr>
        </p:nvPicPr>
        <p:blipFill>
          <a:blip r:embed="rId19">
            <a:extLst>
              <a:ext uri="{28A0092B-C50C-407E-A947-70E740481C1C}">
                <a14:useLocalDpi xmlns:a14="http://schemas.microsoft.com/office/drawing/2010/main" val="0"/>
              </a:ext>
            </a:extLst>
          </a:blip>
          <a:stretch>
            <a:fillRect/>
          </a:stretch>
        </p:blipFill>
        <p:spPr>
          <a:xfrm>
            <a:off x="8676560" y="3220638"/>
            <a:ext cx="1597969" cy="609330"/>
          </a:xfrm>
          <a:prstGeom prst="rect">
            <a:avLst/>
          </a:prstGeom>
        </p:spPr>
      </p:pic>
      <p:cxnSp>
        <p:nvCxnSpPr>
          <p:cNvPr id="72" name="Straight Arrow Connector 71">
            <a:extLst>
              <a:ext uri="{FF2B5EF4-FFF2-40B4-BE49-F238E27FC236}">
                <a16:creationId xmlns:a16="http://schemas.microsoft.com/office/drawing/2014/main" id="{C8DFA28F-4032-D39B-7C44-67CBAE7E8FF3}"/>
              </a:ext>
            </a:extLst>
          </p:cNvPr>
          <p:cNvCxnSpPr/>
          <p:nvPr/>
        </p:nvCxnSpPr>
        <p:spPr>
          <a:xfrm>
            <a:off x="7704497" y="3533573"/>
            <a:ext cx="78006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96BFD181-CFBE-0087-FD75-EF3AAF7F4216}"/>
              </a:ext>
            </a:extLst>
          </p:cNvPr>
          <p:cNvSpPr>
            <a:spLocks noGrp="1"/>
          </p:cNvSpPr>
          <p:nvPr>
            <p:ph type="sldNum" sz="quarter" idx="12"/>
          </p:nvPr>
        </p:nvSpPr>
        <p:spPr/>
        <p:txBody>
          <a:bodyPr/>
          <a:lstStyle/>
          <a:p>
            <a:fld id="{33471E03-3868-4372-A232-81B06EBB10D4}" type="slidenum">
              <a:rPr lang="es-ES" smtClean="0"/>
              <a:t>137</a:t>
            </a:fld>
            <a:endParaRPr lang="es-ES"/>
          </a:p>
        </p:txBody>
      </p:sp>
      <p:pic>
        <p:nvPicPr>
          <p:cNvPr id="25" name="Picture 24" descr="A graph of a number of objects&#10;&#10;Description automatically generated with medium confidence">
            <a:extLst>
              <a:ext uri="{FF2B5EF4-FFF2-40B4-BE49-F238E27FC236}">
                <a16:creationId xmlns:a16="http://schemas.microsoft.com/office/drawing/2014/main" id="{1D38AB24-825C-3E9E-C721-53544942652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23693" y="4440672"/>
            <a:ext cx="3940188" cy="2364113"/>
          </a:xfrm>
          <a:prstGeom prst="rect">
            <a:avLst/>
          </a:prstGeom>
        </p:spPr>
      </p:pic>
      <p:pic>
        <p:nvPicPr>
          <p:cNvPr id="27" name="Picture 26" descr="A graph of a number of objects&#10;&#10;Description automatically generated with medium confidence">
            <a:extLst>
              <a:ext uri="{FF2B5EF4-FFF2-40B4-BE49-F238E27FC236}">
                <a16:creationId xmlns:a16="http://schemas.microsoft.com/office/drawing/2014/main" id="{56B7AAD3-9DB7-DC22-0561-52E1CE4BEEB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54906" y="4459687"/>
            <a:ext cx="3940188" cy="2364113"/>
          </a:xfrm>
          <a:prstGeom prst="rect">
            <a:avLst/>
          </a:prstGeom>
        </p:spPr>
      </p:pic>
      <p:pic>
        <p:nvPicPr>
          <p:cNvPr id="7" name="Picture 6">
            <a:extLst>
              <a:ext uri="{FF2B5EF4-FFF2-40B4-BE49-F238E27FC236}">
                <a16:creationId xmlns:a16="http://schemas.microsoft.com/office/drawing/2014/main" id="{292797E2-B4F6-CF60-12C5-342D1FA7BC0A}"/>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5126887" y="4479399"/>
            <a:ext cx="2139774" cy="2139774"/>
          </a:xfrm>
          <a:prstGeom prst="rect">
            <a:avLst/>
          </a:prstGeom>
        </p:spPr>
      </p:pic>
    </p:spTree>
    <p:extLst>
      <p:ext uri="{BB962C8B-B14F-4D97-AF65-F5344CB8AC3E}">
        <p14:creationId xmlns:p14="http://schemas.microsoft.com/office/powerpoint/2010/main" val="39281466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E0A5-8390-EC9A-3124-200F0BA25AD0}"/>
              </a:ext>
            </a:extLst>
          </p:cNvPr>
          <p:cNvSpPr>
            <a:spLocks noGrp="1"/>
          </p:cNvSpPr>
          <p:nvPr>
            <p:ph type="title"/>
          </p:nvPr>
        </p:nvSpPr>
        <p:spPr/>
        <p:txBody>
          <a:bodyPr/>
          <a:lstStyle/>
          <a:p>
            <a:r>
              <a:rPr lang="en-US" dirty="0"/>
              <a:t>Reasons</a:t>
            </a:r>
            <a:r>
              <a:rPr lang="es-ES" dirty="0"/>
              <a:t> </a:t>
            </a:r>
            <a:r>
              <a:rPr lang="en-US" dirty="0"/>
              <a:t>for Over-smoothing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A75B2E1-E85D-FB7A-3E5D-1A9F0C1E74F9}"/>
                  </a:ext>
                </a:extLst>
              </p:cNvPr>
              <p:cNvSpPr>
                <a:spLocks noGrp="1"/>
              </p:cNvSpPr>
              <p:nvPr>
                <p:ph idx="1"/>
              </p:nvPr>
            </p:nvSpPr>
            <p:spPr>
              <a:xfrm>
                <a:off x="838200" y="1619794"/>
                <a:ext cx="10515600" cy="2739390"/>
              </a:xfrm>
            </p:spPr>
            <p:txBody>
              <a:bodyPr>
                <a:normAutofit/>
              </a:bodyPr>
              <a:lstStyle/>
              <a:p>
                <a:r>
                  <a:rPr lang="en-US" sz="1800" b="1" dirty="0"/>
                  <a:t>Over-smoothing as the stationary distribution </a:t>
                </a:r>
                <a14:m>
                  <m:oMath xmlns:m="http://schemas.openxmlformats.org/officeDocument/2006/math">
                    <m:r>
                      <a:rPr lang="es-ES" sz="1800" b="1" i="1" smtClean="0">
                        <a:latin typeface="Cambria Math" panose="02040503050406030204" pitchFamily="18" charset="0"/>
                      </a:rPr>
                      <m:t>𝝅</m:t>
                    </m:r>
                  </m:oMath>
                </a14:m>
                <a:r>
                  <a:rPr lang="en-US" sz="1800" b="1" dirty="0"/>
                  <a:t> of a random walk in a Graph</a:t>
                </a:r>
                <a:br>
                  <a:rPr lang="en-US" sz="1800" dirty="0"/>
                </a:b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cs typeface="Times New Roman" panose="02020603050405020304" pitchFamily="18" charset="0"/>
                  </a:rPr>
                  <a:t>[</a:t>
                </a:r>
                <a:r>
                  <a:rPr lang="en-US" sz="1400" dirty="0">
                    <a:solidFill>
                      <a:schemeClr val="accent2">
                        <a:lumMod val="50000"/>
                      </a:schemeClr>
                    </a:solidFill>
                    <a:latin typeface="Times New Roman" panose="02020603050405020304" pitchFamily="18" charset="0"/>
                    <a:cs typeface="Times New Roman" panose="02020603050405020304" pitchFamily="18" charset="0"/>
                  </a:rPr>
                  <a:t>Chung, 1997; Spielman; 2018; </a:t>
                </a:r>
                <a:r>
                  <a:rPr kumimoji="0" lang="en-US" sz="1400" b="0" i="0" u="none" strike="noStrike" kern="1200" cap="none" spc="0" normalizeH="0" baseline="0" noProof="0" dirty="0" err="1">
                    <a:ln>
                      <a:noFill/>
                    </a:ln>
                    <a:solidFill>
                      <a:srgbClr val="E97132">
                        <a:lumMod val="50000"/>
                      </a:srgbClr>
                    </a:solidFill>
                    <a:effectLst/>
                    <a:uLnTx/>
                    <a:uFillTx/>
                    <a:latin typeface="Times New Roman" panose="02020603050405020304" pitchFamily="18" charset="0"/>
                    <a:cs typeface="Times New Roman" panose="02020603050405020304" pitchFamily="18" charset="0"/>
                  </a:rPr>
                  <a:t>Giraldo</a:t>
                </a: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cs typeface="Times New Roman" panose="02020603050405020304" pitchFamily="18" charset="0"/>
                  </a:rPr>
                  <a:t> et al 2023]</a:t>
                </a:r>
                <a:endParaRPr lang="en-US" sz="1800" dirty="0"/>
              </a:p>
              <a:p>
                <a:pPr marL="457200" lvl="1" indent="0">
                  <a:buNone/>
                </a:pPr>
                <a:r>
                  <a:rPr lang="en-US" sz="1600" dirty="0"/>
                  <a:t>		</a:t>
                </a:r>
              </a:p>
              <a:p>
                <a:endParaRPr lang="en-US" sz="1800" dirty="0"/>
              </a:p>
              <a:p>
                <a:pPr marL="0" indent="0">
                  <a:buNone/>
                </a:pPr>
                <a:endParaRPr lang="en-US" sz="1800" dirty="0"/>
              </a:p>
              <a:p>
                <a:endParaRPr lang="en-US" sz="1800" dirty="0"/>
              </a:p>
            </p:txBody>
          </p:sp>
        </mc:Choice>
        <mc:Fallback xmlns="">
          <p:sp>
            <p:nvSpPr>
              <p:cNvPr id="3" name="Content Placeholder 2">
                <a:extLst>
                  <a:ext uri="{FF2B5EF4-FFF2-40B4-BE49-F238E27FC236}">
                    <a16:creationId xmlns:a16="http://schemas.microsoft.com/office/drawing/2014/main" id="{CA75B2E1-E85D-FB7A-3E5D-1A9F0C1E74F9}"/>
                  </a:ext>
                </a:extLst>
              </p:cNvPr>
              <p:cNvSpPr>
                <a:spLocks noGrp="1" noRot="1" noChangeAspect="1" noMove="1" noResize="1" noEditPoints="1" noAdjustHandles="1" noChangeArrowheads="1" noChangeShapeType="1" noTextEdit="1"/>
              </p:cNvSpPr>
              <p:nvPr>
                <p:ph idx="1"/>
              </p:nvPr>
            </p:nvSpPr>
            <p:spPr>
              <a:xfrm>
                <a:off x="838200" y="1619794"/>
                <a:ext cx="10515600" cy="2739390"/>
              </a:xfrm>
              <a:blipFill>
                <a:blip r:embed="rId14"/>
                <a:stretch>
                  <a:fillRect l="-406" t="-2227"/>
                </a:stretch>
              </a:blipFill>
            </p:spPr>
            <p:txBody>
              <a:bodyPr/>
              <a:lstStyle/>
              <a:p>
                <a:r>
                  <a:rPr lang="en-US">
                    <a:noFill/>
                  </a:rPr>
                  <a:t> </a:t>
                </a:r>
              </a:p>
            </p:txBody>
          </p:sp>
        </mc:Fallback>
      </mc:AlternateContent>
      <p:pic>
        <p:nvPicPr>
          <p:cNvPr id="33" name="Picture 32" descr="\documentclass{article}&#10;\usepackage{amsmath,amsfonts,bm}&#10;\pagestyle{empty}&#10;\begin{document}&#10;&#10;\begin{equation*}&#10;P = D^{-1}A,&#10;\end{equation*}&#10;&#10;&#10;\end{document}&#10;" title="IguanaTex Picture Display">
            <a:extLst>
              <a:ext uri="{FF2B5EF4-FFF2-40B4-BE49-F238E27FC236}">
                <a16:creationId xmlns:a16="http://schemas.microsoft.com/office/drawing/2014/main" id="{8C00C71E-FEF8-B748-1BED-4BA0129CD1B9}"/>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1069690" y="2534698"/>
            <a:ext cx="1254095" cy="271238"/>
          </a:xfrm>
          <a:prstGeom prst="rect">
            <a:avLst/>
          </a:prstGeom>
        </p:spPr>
      </p:pic>
      <p:pic>
        <p:nvPicPr>
          <p:cNvPr id="15" name="Picture 14" descr="\documentclass{article}&#10;\usepackage{amsmath,amsfonts,bm}&#10;\pagestyle{empty}&#10;\begin{document}&#10;&#10;\begin{equation*}&#10;f: \mathcal{V} \rightarrow \mathbb{R}\ \text{with}\ \sum_v f(v) = 1&#10;\end{equation*}&#10;&#10;&#10;\end{document}" title="IguanaTex Picture Display">
            <a:extLst>
              <a:ext uri="{FF2B5EF4-FFF2-40B4-BE49-F238E27FC236}">
                <a16:creationId xmlns:a16="http://schemas.microsoft.com/office/drawing/2014/main" id="{FB16B2BD-5C66-5001-F802-6A23E72B3654}"/>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2733137" y="2499216"/>
            <a:ext cx="3136001" cy="533333"/>
          </a:xfrm>
          <a:prstGeom prst="rect">
            <a:avLst/>
          </a:prstGeom>
        </p:spPr>
      </p:pic>
      <p:pic>
        <p:nvPicPr>
          <p:cNvPr id="9" name="Picture 8" descr="\documentclass{article}&#10;\usepackage{amsmath,amsfonts,bm}&#10;\pagestyle{empty}&#10;\begin{document}&#10;&#10;\begin{equation*}&#10;f^T P^k&#10;\end{equation*}&#10;&#10;&#10;\end{document}" title="IguanaTex Picture Display">
            <a:extLst>
              <a:ext uri="{FF2B5EF4-FFF2-40B4-BE49-F238E27FC236}">
                <a16:creationId xmlns:a16="http://schemas.microsoft.com/office/drawing/2014/main" id="{6C771F72-5FF9-F35F-7E3C-2923ADE61DE7}"/>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a:off x="8831227" y="2538826"/>
            <a:ext cx="595809" cy="280381"/>
          </a:xfrm>
          <a:prstGeom prst="rect">
            <a:avLst/>
          </a:prstGeom>
        </p:spPr>
      </p:pic>
      <p:sp>
        <p:nvSpPr>
          <p:cNvPr id="16" name="TextBox 15">
            <a:extLst>
              <a:ext uri="{FF2B5EF4-FFF2-40B4-BE49-F238E27FC236}">
                <a16:creationId xmlns:a16="http://schemas.microsoft.com/office/drawing/2014/main" id="{B3ADC279-933B-1C28-22EA-36C24A1010D0}"/>
              </a:ext>
            </a:extLst>
          </p:cNvPr>
          <p:cNvSpPr txBox="1"/>
          <p:nvPr/>
        </p:nvSpPr>
        <p:spPr>
          <a:xfrm>
            <a:off x="864327" y="1099469"/>
            <a:ext cx="6329746" cy="400110"/>
          </a:xfrm>
          <a:prstGeom prst="rect">
            <a:avLst/>
          </a:prstGeom>
          <a:noFill/>
        </p:spPr>
        <p:txBody>
          <a:bodyPr wrap="none" rtlCol="0">
            <a:spAutoFit/>
          </a:bodyPr>
          <a:lstStyle/>
          <a:p>
            <a:r>
              <a:rPr lang="en-US" sz="2000" b="1" dirty="0"/>
              <a:t>Random Walk perspective</a:t>
            </a:r>
            <a:r>
              <a:rPr lang="es-ES" sz="2000" b="1" dirty="0"/>
              <a:t>: </a:t>
            </a:r>
            <a:r>
              <a:rPr lang="en-US" sz="2000" b="1" dirty="0"/>
              <a:t>stationary (stable) distribution</a:t>
            </a:r>
          </a:p>
        </p:txBody>
      </p:sp>
      <p:sp>
        <p:nvSpPr>
          <p:cNvPr id="17" name="TextBox 16">
            <a:extLst>
              <a:ext uri="{FF2B5EF4-FFF2-40B4-BE49-F238E27FC236}">
                <a16:creationId xmlns:a16="http://schemas.microsoft.com/office/drawing/2014/main" id="{0F4F37A1-F34C-6505-0A7A-AE0E40850860}"/>
              </a:ext>
            </a:extLst>
          </p:cNvPr>
          <p:cNvSpPr txBox="1"/>
          <p:nvPr/>
        </p:nvSpPr>
        <p:spPr>
          <a:xfrm>
            <a:off x="-4" y="8706"/>
            <a:ext cx="2879006" cy="369332"/>
          </a:xfrm>
          <a:prstGeom prst="rect">
            <a:avLst/>
          </a:prstGeom>
          <a:noFill/>
        </p:spPr>
        <p:txBody>
          <a:bodyPr wrap="square" rtlCol="0">
            <a:spAutoFit/>
          </a:bodyPr>
          <a:lstStyle/>
          <a:p>
            <a:r>
              <a:rPr lang="es-ES" b="1" dirty="0" err="1"/>
              <a:t>Why</a:t>
            </a:r>
            <a:r>
              <a:rPr lang="es-ES" b="1" dirty="0"/>
              <a:t> - </a:t>
            </a:r>
            <a:r>
              <a:rPr lang="es-ES" b="1" dirty="0" err="1"/>
              <a:t>connectivity</a:t>
            </a:r>
            <a:endParaRPr lang="en-US" b="1" dirty="0"/>
          </a:p>
        </p:txBody>
      </p:sp>
      <p:sp>
        <p:nvSpPr>
          <p:cNvPr id="20" name="TextBox 19">
            <a:extLst>
              <a:ext uri="{FF2B5EF4-FFF2-40B4-BE49-F238E27FC236}">
                <a16:creationId xmlns:a16="http://schemas.microsoft.com/office/drawing/2014/main" id="{74E1EF8C-5EEC-3F68-FD30-5716A0747823}"/>
              </a:ext>
            </a:extLst>
          </p:cNvPr>
          <p:cNvSpPr txBox="1"/>
          <p:nvPr/>
        </p:nvSpPr>
        <p:spPr>
          <a:xfrm>
            <a:off x="9475545" y="2390236"/>
            <a:ext cx="2126426" cy="584775"/>
          </a:xfrm>
          <a:prstGeom prst="rect">
            <a:avLst/>
          </a:prstGeom>
          <a:noFill/>
        </p:spPr>
        <p:txBody>
          <a:bodyPr wrap="square" rtlCol="0">
            <a:spAutoFit/>
          </a:bodyPr>
          <a:lstStyle/>
          <a:p>
            <a:r>
              <a:rPr lang="en-US" sz="1600" dirty="0">
                <a:solidFill>
                  <a:schemeClr val="accent1"/>
                </a:solidFill>
              </a:rPr>
              <a:t>Distribution over nodes in </a:t>
            </a:r>
            <a:r>
              <a:rPr lang="en-US" sz="1600" i="1" dirty="0">
                <a:solidFill>
                  <a:schemeClr val="accent1"/>
                </a:solidFill>
              </a:rPr>
              <a:t>G</a:t>
            </a:r>
            <a:r>
              <a:rPr lang="en-US" sz="1600" dirty="0">
                <a:solidFill>
                  <a:schemeClr val="accent1"/>
                </a:solidFill>
              </a:rPr>
              <a:t> after </a:t>
            </a:r>
            <a:r>
              <a:rPr lang="en-US" sz="1600" i="1" dirty="0">
                <a:solidFill>
                  <a:schemeClr val="accent1"/>
                </a:solidFill>
              </a:rPr>
              <a:t>k </a:t>
            </a:r>
            <a:r>
              <a:rPr lang="en-US" sz="1600" dirty="0">
                <a:solidFill>
                  <a:schemeClr val="accent1"/>
                </a:solidFill>
              </a:rPr>
              <a:t>steps</a:t>
            </a:r>
          </a:p>
        </p:txBody>
      </p:sp>
      <p:sp>
        <p:nvSpPr>
          <p:cNvPr id="21" name="TextBox 20">
            <a:extLst>
              <a:ext uri="{FF2B5EF4-FFF2-40B4-BE49-F238E27FC236}">
                <a16:creationId xmlns:a16="http://schemas.microsoft.com/office/drawing/2014/main" id="{3C53D4B0-BB74-54A7-90B5-2D51CFE35650}"/>
              </a:ext>
            </a:extLst>
          </p:cNvPr>
          <p:cNvSpPr txBox="1"/>
          <p:nvPr/>
        </p:nvSpPr>
        <p:spPr>
          <a:xfrm>
            <a:off x="5860429" y="2509740"/>
            <a:ext cx="2519857" cy="338554"/>
          </a:xfrm>
          <a:prstGeom prst="rect">
            <a:avLst/>
          </a:prstGeom>
          <a:noFill/>
        </p:spPr>
        <p:txBody>
          <a:bodyPr wrap="none" rtlCol="0">
            <a:spAutoFit/>
          </a:bodyPr>
          <a:lstStyle/>
          <a:p>
            <a:r>
              <a:rPr lang="en-US" sz="1600" dirty="0">
                <a:solidFill>
                  <a:schemeClr val="accent1"/>
                </a:solidFill>
              </a:rPr>
              <a:t>Distribution over nodes in </a:t>
            </a:r>
            <a:r>
              <a:rPr lang="en-US" sz="1600" i="1" dirty="0">
                <a:solidFill>
                  <a:schemeClr val="accent1"/>
                </a:solidFill>
              </a:rPr>
              <a:t>G</a:t>
            </a:r>
          </a:p>
        </p:txBody>
      </p:sp>
      <p:sp>
        <p:nvSpPr>
          <p:cNvPr id="22" name="TextBox 21">
            <a:extLst>
              <a:ext uri="{FF2B5EF4-FFF2-40B4-BE49-F238E27FC236}">
                <a16:creationId xmlns:a16="http://schemas.microsoft.com/office/drawing/2014/main" id="{0F56BBDB-0D58-FCAB-F484-1C310E1D9B9E}"/>
              </a:ext>
            </a:extLst>
          </p:cNvPr>
          <p:cNvSpPr txBox="1"/>
          <p:nvPr/>
        </p:nvSpPr>
        <p:spPr>
          <a:xfrm>
            <a:off x="4428652" y="3774408"/>
            <a:ext cx="3334695" cy="584775"/>
          </a:xfrm>
          <a:prstGeom prst="rect">
            <a:avLst/>
          </a:prstGeom>
          <a:noFill/>
        </p:spPr>
        <p:txBody>
          <a:bodyPr wrap="none" rtlCol="0">
            <a:spAutoFit/>
          </a:bodyPr>
          <a:lstStyle/>
          <a:p>
            <a:pPr algn="ctr"/>
            <a:r>
              <a:rPr lang="en-US" sz="1600" dirty="0">
                <a:solidFill>
                  <a:schemeClr val="accent1"/>
                </a:solidFill>
              </a:rPr>
              <a:t>Converges to stationary distribution</a:t>
            </a:r>
            <a:br>
              <a:rPr lang="en-US" sz="1600" dirty="0">
                <a:solidFill>
                  <a:schemeClr val="accent1"/>
                </a:solidFill>
              </a:rPr>
            </a:br>
            <a:r>
              <a:rPr lang="en-US" sz="1600" dirty="0">
                <a:solidFill>
                  <a:schemeClr val="accent1"/>
                </a:solidFill>
              </a:rPr>
              <a:t>(no feature information)</a:t>
            </a:r>
            <a:endParaRPr lang="en-US" sz="1600" i="1" dirty="0">
              <a:solidFill>
                <a:schemeClr val="accent1"/>
              </a:solidFill>
            </a:endParaRPr>
          </a:p>
        </p:txBody>
      </p:sp>
      <p:pic>
        <p:nvPicPr>
          <p:cNvPr id="43" name="Picture 42" descr="\documentclass{article}&#10;\usepackage{amsmath,amsfonts,bm}&#10;\pagestyle{empty}&#10;\DeclareMathOperator{\tr}{Tr}&#10;\begin{document}&#10;&#10;\begin{equation*}&#10;\left\rVert f^T P^k - \pi\right\rVert_2 \leq e^{-k\bm{\lambda'}} \log \left( \frac{\max_v \sqrt{d_x}}{\min_u \sqrt{d_u}} \right)&#10;\end{equation*}&#10;&#10;&#10;\end{document}&#10;&#10;" title="IguanaTex Picture Display">
            <a:extLst>
              <a:ext uri="{FF2B5EF4-FFF2-40B4-BE49-F238E27FC236}">
                <a16:creationId xmlns:a16="http://schemas.microsoft.com/office/drawing/2014/main" id="{9A5AB9D3-DDF4-6690-2555-EC1D7596BE2B}"/>
              </a:ext>
            </a:extLst>
          </p:cNvPr>
          <p:cNvPicPr>
            <a:picLocks noChangeAspect="1"/>
          </p:cNvPicPr>
          <p:nvPr>
            <p:custDataLst>
              <p:tags r:id="rId4"/>
            </p:custDataLst>
          </p:nvPr>
        </p:nvPicPr>
        <p:blipFill>
          <a:blip r:embed="rId18">
            <a:extLst>
              <a:ext uri="{28A0092B-C50C-407E-A947-70E740481C1C}">
                <a14:useLocalDpi xmlns:a14="http://schemas.microsoft.com/office/drawing/2010/main" val="0"/>
              </a:ext>
            </a:extLst>
          </a:blip>
          <a:stretch>
            <a:fillRect/>
          </a:stretch>
        </p:blipFill>
        <p:spPr>
          <a:xfrm>
            <a:off x="3948189" y="5005209"/>
            <a:ext cx="4295619" cy="618667"/>
          </a:xfrm>
          <a:prstGeom prst="rect">
            <a:avLst/>
          </a:prstGeom>
        </p:spPr>
      </p:pic>
      <p:grpSp>
        <p:nvGrpSpPr>
          <p:cNvPr id="58" name="Group 57">
            <a:extLst>
              <a:ext uri="{FF2B5EF4-FFF2-40B4-BE49-F238E27FC236}">
                <a16:creationId xmlns:a16="http://schemas.microsoft.com/office/drawing/2014/main" id="{81064377-BFAA-BA7F-5EA2-76A73E1E044B}"/>
              </a:ext>
            </a:extLst>
          </p:cNvPr>
          <p:cNvGrpSpPr/>
          <p:nvPr/>
        </p:nvGrpSpPr>
        <p:grpSpPr>
          <a:xfrm>
            <a:off x="864327" y="4491461"/>
            <a:ext cx="10489473" cy="369332"/>
            <a:chOff x="864327" y="4521941"/>
            <a:chExt cx="10489473" cy="369332"/>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6FDF5FF-1D03-3E73-ECCC-5A3B1C57BCE3}"/>
                    </a:ext>
                  </a:extLst>
                </p:cNvPr>
                <p:cNvSpPr txBox="1"/>
                <p:nvPr/>
              </p:nvSpPr>
              <p:spPr>
                <a:xfrm>
                  <a:off x="864327" y="4521941"/>
                  <a:ext cx="10489473" cy="369332"/>
                </a:xfrm>
                <a:prstGeom prst="rect">
                  <a:avLst/>
                </a:prstGeom>
                <a:noFill/>
              </p:spPr>
              <p:txBody>
                <a:bodyPr wrap="square" rtlCol="0">
                  <a:spAutoFit/>
                </a:bodyPr>
                <a:lstStyle/>
                <a:p>
                  <a:pPr marL="285750" indent="-285750">
                    <a:buFont typeface="Arial" panose="020B0604020202020204" pitchFamily="34" charset="0"/>
                    <a:buChar char="•"/>
                  </a:pPr>
                  <a:r>
                    <a:rPr lang="es-ES" dirty="0"/>
                    <a:t>    </a:t>
                  </a:r>
                  <a:r>
                    <a:rPr lang="en-US" sz="1800" dirty="0"/>
                    <a:t>denotes the </a:t>
                  </a:r>
                  <a:r>
                    <a:rPr lang="en-US" sz="1800" b="1" dirty="0"/>
                    <a:t>rate of convergence </a:t>
                  </a:r>
                  <a:r>
                    <a:rPr lang="en-US" sz="1800" dirty="0">
                      <a:sym typeface="Wingdings" panose="05000000000000000000" pitchFamily="2" charset="2"/>
                    </a:rPr>
                    <a:t> The higher the </a:t>
                  </a:r>
                  <a:r>
                    <a:rPr lang="en-US" sz="1800" i="1" dirty="0">
                      <a:sym typeface="Wingdings" panose="05000000000000000000" pitchFamily="2" charset="2"/>
                    </a:rPr>
                    <a:t>spectral gap</a:t>
                  </a:r>
                  <a:r>
                    <a:rPr lang="en-US" sz="1800" dirty="0">
                      <a:sym typeface="Wingdings" panose="05000000000000000000" pitchFamily="2" charset="2"/>
                    </a:rPr>
                    <a:t>, the faster the convergence to </a:t>
                  </a:r>
                  <a14:m>
                    <m:oMath xmlns:m="http://schemas.openxmlformats.org/officeDocument/2006/math">
                      <m:r>
                        <a:rPr lang="es-ES" sz="1800" b="1" i="1" smtClean="0">
                          <a:latin typeface="Cambria Math" panose="02040503050406030204" pitchFamily="18" charset="0"/>
                        </a:rPr>
                        <m:t>𝝅</m:t>
                      </m:r>
                    </m:oMath>
                  </a14:m>
                  <a:r>
                    <a:rPr lang="en-US" sz="1800" dirty="0">
                      <a:sym typeface="Wingdings" panose="05000000000000000000" pitchFamily="2" charset="2"/>
                    </a:rPr>
                    <a:t> </a:t>
                  </a:r>
                  <a:endParaRPr lang="en-US" sz="1800" dirty="0"/>
                </a:p>
              </p:txBody>
            </p:sp>
          </mc:Choice>
          <mc:Fallback xmlns="">
            <p:sp>
              <p:nvSpPr>
                <p:cNvPr id="34" name="TextBox 33">
                  <a:extLst>
                    <a:ext uri="{FF2B5EF4-FFF2-40B4-BE49-F238E27FC236}">
                      <a16:creationId xmlns:a16="http://schemas.microsoft.com/office/drawing/2014/main" id="{D6FDF5FF-1D03-3E73-ECCC-5A3B1C57BCE3}"/>
                    </a:ext>
                  </a:extLst>
                </p:cNvPr>
                <p:cNvSpPr txBox="1">
                  <a:spLocks noRot="1" noChangeAspect="1" noMove="1" noResize="1" noEditPoints="1" noAdjustHandles="1" noChangeArrowheads="1" noChangeShapeType="1" noTextEdit="1"/>
                </p:cNvSpPr>
                <p:nvPr/>
              </p:nvSpPr>
              <p:spPr>
                <a:xfrm>
                  <a:off x="864327" y="4521941"/>
                  <a:ext cx="10489473" cy="369332"/>
                </a:xfrm>
                <a:prstGeom prst="rect">
                  <a:avLst/>
                </a:prstGeom>
                <a:blipFill>
                  <a:blip r:embed="rId21"/>
                  <a:stretch>
                    <a:fillRect l="-407" t="-11667" b="-26667"/>
                  </a:stretch>
                </a:blipFill>
              </p:spPr>
              <p:txBody>
                <a:bodyPr/>
                <a:lstStyle/>
                <a:p>
                  <a:r>
                    <a:rPr lang="en-US">
                      <a:noFill/>
                    </a:rPr>
                    <a:t> </a:t>
                  </a:r>
                </a:p>
              </p:txBody>
            </p:sp>
          </mc:Fallback>
        </mc:AlternateContent>
        <p:pic>
          <p:nvPicPr>
            <p:cNvPr id="57" name="Picture 56" descr="\documentclass{article}&#10;\usepackage{amsmath,amsfonts,bm}&#10;\pagestyle{empty}&#10;\DeclareMathOperator{\tr}{Tr}&#10;\begin{document}&#10;&#10;\begin{equation*}&#10;\bm{\lambda}_2&#10;\end{equation*}&#10;&#10;&#10;\end{document}&#10;&#10;" title="IguanaTex Picture Display">
              <a:extLst>
                <a:ext uri="{FF2B5EF4-FFF2-40B4-BE49-F238E27FC236}">
                  <a16:creationId xmlns:a16="http://schemas.microsoft.com/office/drawing/2014/main" id="{FFE5CD8E-A164-E1DD-0158-F31E3FB509DF}"/>
                </a:ext>
              </a:extLst>
            </p:cNvPr>
            <p:cNvPicPr>
              <a:picLocks noChangeAspect="1"/>
            </p:cNvPicPr>
            <p:nvPr>
              <p:custDataLst>
                <p:tags r:id="rId10"/>
              </p:custDataLst>
            </p:nvPr>
          </p:nvPicPr>
          <p:blipFill>
            <a:blip r:embed="rId22">
              <a:extLst>
                <a:ext uri="{28A0092B-C50C-407E-A947-70E740481C1C}">
                  <a14:useLocalDpi xmlns:a14="http://schemas.microsoft.com/office/drawing/2010/main" val="0"/>
                </a:ext>
              </a:extLst>
            </a:blip>
            <a:stretch>
              <a:fillRect/>
            </a:stretch>
          </p:blipFill>
          <p:spPr>
            <a:xfrm>
              <a:off x="1139362" y="4617737"/>
              <a:ext cx="248381" cy="213334"/>
            </a:xfrm>
            <a:prstGeom prst="rect">
              <a:avLst/>
            </a:prstGeom>
          </p:spPr>
        </p:pic>
      </p:grpSp>
      <p:sp>
        <p:nvSpPr>
          <p:cNvPr id="44" name="Rectangle: Rounded Corners 43">
            <a:extLst>
              <a:ext uri="{FF2B5EF4-FFF2-40B4-BE49-F238E27FC236}">
                <a16:creationId xmlns:a16="http://schemas.microsoft.com/office/drawing/2014/main" id="{1FDE20CC-BD14-53E8-71A8-0166C35A8B0B}"/>
              </a:ext>
            </a:extLst>
          </p:cNvPr>
          <p:cNvSpPr/>
          <p:nvPr/>
        </p:nvSpPr>
        <p:spPr>
          <a:xfrm>
            <a:off x="9648825" y="1400175"/>
            <a:ext cx="2126426" cy="5826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Connection with</a:t>
            </a:r>
          </a:p>
        </p:txBody>
      </p:sp>
      <p:grpSp>
        <p:nvGrpSpPr>
          <p:cNvPr id="64" name="Group 63" descr="\documentclass{article}&#10;\usepackage{amsmath,amsfonts,bm}&#10;\pagestyle{empty}&#10;\DeclareMathOperator{\tr}{Tr}&#10;\begin{document}&#10;&#10;\begin{equation*}&#10;\bm{\lambda}_2&#10;\end{equation*}&#10;&#10;&#10;\end{document}&#10;&#10;" title="IguanaTex Shape Display">
            <a:extLst>
              <a:ext uri="{FF2B5EF4-FFF2-40B4-BE49-F238E27FC236}">
                <a16:creationId xmlns:a16="http://schemas.microsoft.com/office/drawing/2014/main" id="{4E39961F-998D-2ABE-5A82-1C2E92123173}"/>
              </a:ext>
            </a:extLst>
          </p:cNvPr>
          <p:cNvGrpSpPr>
            <a:grpSpLocks noChangeAspect="1"/>
          </p:cNvGrpSpPr>
          <p:nvPr>
            <p:custDataLst>
              <p:tags r:id="rId5"/>
            </p:custDataLst>
          </p:nvPr>
        </p:nvGrpSpPr>
        <p:grpSpPr>
          <a:xfrm>
            <a:off x="11404600" y="1612900"/>
            <a:ext cx="247969" cy="213334"/>
            <a:chOff x="17218464" y="3328506"/>
            <a:chExt cx="247969" cy="213334"/>
          </a:xfrm>
        </p:grpSpPr>
        <p:sp>
          <p:nvSpPr>
            <p:cNvPr id="62" name="Freeform: Shape 61">
              <a:extLst>
                <a:ext uri="{FF2B5EF4-FFF2-40B4-BE49-F238E27FC236}">
                  <a16:creationId xmlns:a16="http://schemas.microsoft.com/office/drawing/2014/main" id="{4BA59563-4B83-F58B-954A-E27842237AC1}"/>
                </a:ext>
              </a:extLst>
            </p:cNvPr>
            <p:cNvSpPr/>
            <p:nvPr>
              <p:custDataLst>
                <p:tags r:id="rId8"/>
              </p:custDataLst>
            </p:nvPr>
          </p:nvSpPr>
          <p:spPr>
            <a:xfrm>
              <a:off x="17218464" y="3328506"/>
              <a:ext cx="151471" cy="178452"/>
            </a:xfrm>
            <a:custGeom>
              <a:avLst/>
              <a:gdLst>
                <a:gd name="connsiteX0" fmla="*/ 79389 w 151471"/>
                <a:gd name="connsiteY0" fmla="*/ 14230 h 178452"/>
                <a:gd name="connsiteX1" fmla="*/ 41838 w 151471"/>
                <a:gd name="connsiteY1" fmla="*/ 75 h 178452"/>
                <a:gd name="connsiteX2" fmla="*/ 31689 w 151471"/>
                <a:gd name="connsiteY2" fmla="*/ 4877 h 178452"/>
                <a:gd name="connsiteX3" fmla="*/ 35495 w 151471"/>
                <a:gd name="connsiteY3" fmla="*/ 9174 h 178452"/>
                <a:gd name="connsiteX4" fmla="*/ 46405 w 151471"/>
                <a:gd name="connsiteY4" fmla="*/ 15999 h 178452"/>
                <a:gd name="connsiteX5" fmla="*/ 81673 w 151471"/>
                <a:gd name="connsiteY5" fmla="*/ 94104 h 178452"/>
                <a:gd name="connsiteX6" fmla="*/ 8347 w 151471"/>
                <a:gd name="connsiteY6" fmla="*/ 152998 h 178452"/>
                <a:gd name="connsiteX7" fmla="*/ 228 w 151471"/>
                <a:gd name="connsiteY7" fmla="*/ 166395 h 178452"/>
                <a:gd name="connsiteX8" fmla="*/ 12407 w 151471"/>
                <a:gd name="connsiteY8" fmla="*/ 178527 h 178452"/>
                <a:gd name="connsiteX9" fmla="*/ 31689 w 151471"/>
                <a:gd name="connsiteY9" fmla="*/ 165384 h 178452"/>
                <a:gd name="connsiteX10" fmla="*/ 45644 w 151471"/>
                <a:gd name="connsiteY10" fmla="*/ 150723 h 178452"/>
                <a:gd name="connsiteX11" fmla="*/ 87254 w 151471"/>
                <a:gd name="connsiteY11" fmla="*/ 106995 h 178452"/>
                <a:gd name="connsiteX12" fmla="*/ 111612 w 151471"/>
                <a:gd name="connsiteY12" fmla="*/ 161592 h 178452"/>
                <a:gd name="connsiteX13" fmla="*/ 115418 w 151471"/>
                <a:gd name="connsiteY13" fmla="*/ 170439 h 178452"/>
                <a:gd name="connsiteX14" fmla="*/ 131402 w 151471"/>
                <a:gd name="connsiteY14" fmla="*/ 177516 h 178452"/>
                <a:gd name="connsiteX15" fmla="*/ 144088 w 151471"/>
                <a:gd name="connsiteY15" fmla="*/ 177516 h 178452"/>
                <a:gd name="connsiteX16" fmla="*/ 151700 w 151471"/>
                <a:gd name="connsiteY16" fmla="*/ 173978 h 178452"/>
                <a:gd name="connsiteX17" fmla="*/ 150431 w 151471"/>
                <a:gd name="connsiteY17" fmla="*/ 170944 h 178452"/>
                <a:gd name="connsiteX18" fmla="*/ 144342 w 151471"/>
                <a:gd name="connsiteY18" fmla="*/ 160076 h 178452"/>
                <a:gd name="connsiteX19" fmla="*/ 79389 w 151471"/>
                <a:gd name="connsiteY19" fmla="*/ 14230 h 1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471" h="178452">
                  <a:moveTo>
                    <a:pt x="79389" y="14230"/>
                  </a:moveTo>
                  <a:cubicBezTo>
                    <a:pt x="76344" y="7152"/>
                    <a:pt x="73046" y="75"/>
                    <a:pt x="41838" y="75"/>
                  </a:cubicBezTo>
                  <a:cubicBezTo>
                    <a:pt x="36003" y="75"/>
                    <a:pt x="31689" y="75"/>
                    <a:pt x="31689" y="4877"/>
                  </a:cubicBezTo>
                  <a:cubicBezTo>
                    <a:pt x="31689" y="8669"/>
                    <a:pt x="35242" y="9174"/>
                    <a:pt x="35495" y="9174"/>
                  </a:cubicBezTo>
                  <a:cubicBezTo>
                    <a:pt x="39555" y="9680"/>
                    <a:pt x="42346" y="9933"/>
                    <a:pt x="46405" y="15999"/>
                  </a:cubicBezTo>
                  <a:cubicBezTo>
                    <a:pt x="49450" y="20802"/>
                    <a:pt x="75837" y="80960"/>
                    <a:pt x="81673" y="94104"/>
                  </a:cubicBezTo>
                  <a:lnTo>
                    <a:pt x="8347" y="152998"/>
                  </a:lnTo>
                  <a:cubicBezTo>
                    <a:pt x="5302" y="155273"/>
                    <a:pt x="228" y="159570"/>
                    <a:pt x="228" y="166395"/>
                  </a:cubicBezTo>
                  <a:cubicBezTo>
                    <a:pt x="228" y="173472"/>
                    <a:pt x="6064" y="178527"/>
                    <a:pt x="12407" y="178527"/>
                  </a:cubicBezTo>
                  <a:cubicBezTo>
                    <a:pt x="19511" y="178527"/>
                    <a:pt x="24585" y="172967"/>
                    <a:pt x="31689" y="165384"/>
                  </a:cubicBezTo>
                  <a:cubicBezTo>
                    <a:pt x="32197" y="164625"/>
                    <a:pt x="44629" y="151734"/>
                    <a:pt x="45644" y="150723"/>
                  </a:cubicBezTo>
                  <a:cubicBezTo>
                    <a:pt x="55032" y="141118"/>
                    <a:pt x="77613" y="116347"/>
                    <a:pt x="87254" y="106995"/>
                  </a:cubicBezTo>
                  <a:lnTo>
                    <a:pt x="111612" y="161592"/>
                  </a:lnTo>
                  <a:cubicBezTo>
                    <a:pt x="112373" y="163614"/>
                    <a:pt x="114656" y="168417"/>
                    <a:pt x="115418" y="170439"/>
                  </a:cubicBezTo>
                  <a:cubicBezTo>
                    <a:pt x="117701" y="174989"/>
                    <a:pt x="122522" y="177516"/>
                    <a:pt x="131402" y="177516"/>
                  </a:cubicBezTo>
                  <a:lnTo>
                    <a:pt x="144088" y="177516"/>
                  </a:lnTo>
                  <a:cubicBezTo>
                    <a:pt x="148655" y="177516"/>
                    <a:pt x="151700" y="177516"/>
                    <a:pt x="151700" y="173978"/>
                  </a:cubicBezTo>
                  <a:cubicBezTo>
                    <a:pt x="151700" y="172714"/>
                    <a:pt x="150938" y="171703"/>
                    <a:pt x="150431" y="170944"/>
                  </a:cubicBezTo>
                  <a:cubicBezTo>
                    <a:pt x="148401" y="168922"/>
                    <a:pt x="146118" y="164120"/>
                    <a:pt x="144342" y="160076"/>
                  </a:cubicBezTo>
                  <a:lnTo>
                    <a:pt x="79389" y="14230"/>
                  </a:lnTo>
                  <a:close/>
                </a:path>
              </a:pathLst>
            </a:custGeom>
            <a:solidFill>
              <a:schemeClr val="bg1"/>
            </a:solidFill>
            <a:ln w="24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Freeform: Shape 62">
              <a:extLst>
                <a:ext uri="{FF2B5EF4-FFF2-40B4-BE49-F238E27FC236}">
                  <a16:creationId xmlns:a16="http://schemas.microsoft.com/office/drawing/2014/main" id="{1324B07F-602E-97CC-7090-2B650B9B35AE}"/>
                </a:ext>
              </a:extLst>
            </p:cNvPr>
            <p:cNvSpPr/>
            <p:nvPr>
              <p:custDataLst>
                <p:tags r:id="rId9"/>
              </p:custDataLst>
            </p:nvPr>
          </p:nvSpPr>
          <p:spPr>
            <a:xfrm>
              <a:off x="17387932" y="3424355"/>
              <a:ext cx="78501" cy="117485"/>
            </a:xfrm>
            <a:custGeom>
              <a:avLst/>
              <a:gdLst>
                <a:gd name="connsiteX0" fmla="*/ 78736 w 78501"/>
                <a:gd name="connsiteY0" fmla="*/ 85359 h 117485"/>
                <a:gd name="connsiteX1" fmla="*/ 72698 w 78501"/>
                <a:gd name="connsiteY1" fmla="*/ 85359 h 117485"/>
                <a:gd name="connsiteX2" fmla="*/ 68080 w 78501"/>
                <a:gd name="connsiteY2" fmla="*/ 101461 h 117485"/>
                <a:gd name="connsiteX3" fmla="*/ 50497 w 78501"/>
                <a:gd name="connsiteY3" fmla="*/ 102522 h 117485"/>
                <a:gd name="connsiteX4" fmla="*/ 17818 w 78501"/>
                <a:gd name="connsiteY4" fmla="*/ 102522 h 117485"/>
                <a:gd name="connsiteX5" fmla="*/ 53339 w 78501"/>
                <a:gd name="connsiteY5" fmla="*/ 72797 h 117485"/>
                <a:gd name="connsiteX6" fmla="*/ 78736 w 78501"/>
                <a:gd name="connsiteY6" fmla="*/ 34579 h 117485"/>
                <a:gd name="connsiteX7" fmla="*/ 37177 w 78501"/>
                <a:gd name="connsiteY7" fmla="*/ 76 h 117485"/>
                <a:gd name="connsiteX8" fmla="*/ 235 w 78501"/>
                <a:gd name="connsiteY8" fmla="*/ 31748 h 117485"/>
                <a:gd name="connsiteX9" fmla="*/ 9648 w 78501"/>
                <a:gd name="connsiteY9" fmla="*/ 41656 h 117485"/>
                <a:gd name="connsiteX10" fmla="*/ 19061 w 78501"/>
                <a:gd name="connsiteY10" fmla="*/ 32279 h 117485"/>
                <a:gd name="connsiteX11" fmla="*/ 8582 w 78501"/>
                <a:gd name="connsiteY11" fmla="*/ 22901 h 117485"/>
                <a:gd name="connsiteX12" fmla="*/ 34512 w 78501"/>
                <a:gd name="connsiteY12" fmla="*/ 6446 h 117485"/>
                <a:gd name="connsiteX13" fmla="*/ 61508 w 78501"/>
                <a:gd name="connsiteY13" fmla="*/ 34579 h 117485"/>
                <a:gd name="connsiteX14" fmla="*/ 44814 w 78501"/>
                <a:gd name="connsiteY14" fmla="*/ 68550 h 117485"/>
                <a:gd name="connsiteX15" fmla="*/ 2011 w 78501"/>
                <a:gd name="connsiteY15" fmla="*/ 110661 h 117485"/>
                <a:gd name="connsiteX16" fmla="*/ 235 w 78501"/>
                <a:gd name="connsiteY16" fmla="*/ 117562 h 117485"/>
                <a:gd name="connsiteX17" fmla="*/ 73408 w 78501"/>
                <a:gd name="connsiteY17" fmla="*/ 117562 h 117485"/>
                <a:gd name="connsiteX18" fmla="*/ 78736 w 78501"/>
                <a:gd name="connsiteY18" fmla="*/ 85359 h 1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501" h="117485">
                  <a:moveTo>
                    <a:pt x="78736" y="85359"/>
                  </a:moveTo>
                  <a:lnTo>
                    <a:pt x="72698" y="85359"/>
                  </a:lnTo>
                  <a:cubicBezTo>
                    <a:pt x="72165" y="89252"/>
                    <a:pt x="70389" y="99691"/>
                    <a:pt x="68080" y="101461"/>
                  </a:cubicBezTo>
                  <a:cubicBezTo>
                    <a:pt x="66659" y="102522"/>
                    <a:pt x="52983" y="102522"/>
                    <a:pt x="50497" y="102522"/>
                  </a:cubicBezTo>
                  <a:lnTo>
                    <a:pt x="17818" y="102522"/>
                  </a:lnTo>
                  <a:cubicBezTo>
                    <a:pt x="36466" y="86067"/>
                    <a:pt x="42682" y="81113"/>
                    <a:pt x="53339" y="72797"/>
                  </a:cubicBezTo>
                  <a:cubicBezTo>
                    <a:pt x="66481" y="62358"/>
                    <a:pt x="78736" y="51388"/>
                    <a:pt x="78736" y="34579"/>
                  </a:cubicBezTo>
                  <a:cubicBezTo>
                    <a:pt x="78736" y="13169"/>
                    <a:pt x="59910" y="76"/>
                    <a:pt x="37177" y="76"/>
                  </a:cubicBezTo>
                  <a:cubicBezTo>
                    <a:pt x="15154" y="76"/>
                    <a:pt x="235" y="15470"/>
                    <a:pt x="235" y="31748"/>
                  </a:cubicBezTo>
                  <a:cubicBezTo>
                    <a:pt x="235" y="40772"/>
                    <a:pt x="7872" y="41656"/>
                    <a:pt x="9648" y="41656"/>
                  </a:cubicBezTo>
                  <a:cubicBezTo>
                    <a:pt x="13910" y="41656"/>
                    <a:pt x="19061" y="38648"/>
                    <a:pt x="19061" y="32279"/>
                  </a:cubicBezTo>
                  <a:cubicBezTo>
                    <a:pt x="19061" y="29094"/>
                    <a:pt x="17818" y="22901"/>
                    <a:pt x="8582" y="22901"/>
                  </a:cubicBezTo>
                  <a:cubicBezTo>
                    <a:pt x="14088" y="10339"/>
                    <a:pt x="26165" y="6446"/>
                    <a:pt x="34512" y="6446"/>
                  </a:cubicBezTo>
                  <a:cubicBezTo>
                    <a:pt x="52273" y="6446"/>
                    <a:pt x="61508" y="20247"/>
                    <a:pt x="61508" y="34579"/>
                  </a:cubicBezTo>
                  <a:cubicBezTo>
                    <a:pt x="61508" y="49972"/>
                    <a:pt x="50497" y="62181"/>
                    <a:pt x="44814" y="68550"/>
                  </a:cubicBezTo>
                  <a:lnTo>
                    <a:pt x="2011" y="110661"/>
                  </a:lnTo>
                  <a:cubicBezTo>
                    <a:pt x="235" y="112254"/>
                    <a:pt x="235" y="112608"/>
                    <a:pt x="235" y="117562"/>
                  </a:cubicBezTo>
                  <a:lnTo>
                    <a:pt x="73408" y="117562"/>
                  </a:lnTo>
                  <a:lnTo>
                    <a:pt x="78736" y="85359"/>
                  </a:lnTo>
                  <a:close/>
                </a:path>
              </a:pathLst>
            </a:custGeom>
            <a:solidFill>
              <a:schemeClr val="bg1"/>
            </a:solidFill>
            <a:ln w="24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70" name="Picture 69" descr="\documentclass{article}&#10;\usepackage{amsmath,amsfonts,bm}&#10;\pagestyle{empty}&#10;&#10;\begin{document}&#10;&#10;\begin{equation*}&#10;\pi_u = \frac{d_u}{\sum_{v\in \mathcal{V}} d_v}&#10;\end{equation*}&#10;&#10;&#10;\end{document}&#10;&#10;" title="IguanaTex Picture Display">
            <a:extLst>
              <a:ext uri="{FF2B5EF4-FFF2-40B4-BE49-F238E27FC236}">
                <a16:creationId xmlns:a16="http://schemas.microsoft.com/office/drawing/2014/main" id="{4DFB383E-2AEE-4E61-3802-DD8872B2B553}"/>
              </a:ext>
            </a:extLst>
          </p:cNvPr>
          <p:cNvPicPr>
            <a:picLocks noChangeAspect="1"/>
          </p:cNvPicPr>
          <p:nvPr>
            <p:custDataLst>
              <p:tags r:id="rId6"/>
            </p:custDataLst>
          </p:nvPr>
        </p:nvPicPr>
        <p:blipFill>
          <a:blip r:embed="rId23">
            <a:extLst>
              <a:ext uri="{28A0092B-C50C-407E-A947-70E740481C1C}">
                <a14:useLocalDpi xmlns:a14="http://schemas.microsoft.com/office/drawing/2010/main" val="0"/>
              </a:ext>
            </a:extLst>
          </a:blip>
          <a:stretch>
            <a:fillRect/>
          </a:stretch>
        </p:blipFill>
        <p:spPr>
          <a:xfrm>
            <a:off x="8676560" y="3220638"/>
            <a:ext cx="1597969" cy="609330"/>
          </a:xfrm>
          <a:prstGeom prst="rect">
            <a:avLst/>
          </a:prstGeom>
        </p:spPr>
      </p:pic>
      <p:cxnSp>
        <p:nvCxnSpPr>
          <p:cNvPr id="72" name="Straight Arrow Connector 71">
            <a:extLst>
              <a:ext uri="{FF2B5EF4-FFF2-40B4-BE49-F238E27FC236}">
                <a16:creationId xmlns:a16="http://schemas.microsoft.com/office/drawing/2014/main" id="{C8DFA28F-4032-D39B-7C44-67CBAE7E8FF3}"/>
              </a:ext>
            </a:extLst>
          </p:cNvPr>
          <p:cNvCxnSpPr/>
          <p:nvPr/>
        </p:nvCxnSpPr>
        <p:spPr>
          <a:xfrm>
            <a:off x="7704497" y="3533573"/>
            <a:ext cx="78006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Rectangle: Rounded Corners 3">
            <a:extLst>
              <a:ext uri="{FF2B5EF4-FFF2-40B4-BE49-F238E27FC236}">
                <a16:creationId xmlns:a16="http://schemas.microsoft.com/office/drawing/2014/main" id="{7F341A14-ADEB-F579-1428-FF0B8A8D6D47}"/>
              </a:ext>
            </a:extLst>
          </p:cNvPr>
          <p:cNvSpPr/>
          <p:nvPr/>
        </p:nvSpPr>
        <p:spPr>
          <a:xfrm>
            <a:off x="1978025" y="5937816"/>
            <a:ext cx="3396629" cy="618667"/>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Apply RW smoothing</a:t>
            </a:r>
            <a:br>
              <a:rPr lang="en-US" sz="1600" b="1" dirty="0">
                <a:solidFill>
                  <a:schemeClr val="tx1"/>
                </a:solidFill>
              </a:rPr>
            </a:br>
            <a:r>
              <a:rPr lang="en-US" sz="1600" b="1" dirty="0">
                <a:solidFill>
                  <a:schemeClr val="tx1"/>
                </a:solidFill>
              </a:rPr>
              <a:t> too many times </a:t>
            </a:r>
            <a:r>
              <a:rPr lang="en-US" sz="1600" b="1" dirty="0">
                <a:solidFill>
                  <a:schemeClr val="tx1"/>
                </a:solidFill>
                <a:sym typeface="Wingdings" panose="05000000000000000000" pitchFamily="2" charset="2"/>
              </a:rPr>
              <a:t> </a:t>
            </a:r>
            <a:r>
              <a:rPr lang="en-US" sz="1600" b="1" dirty="0">
                <a:solidFill>
                  <a:schemeClr val="tx1"/>
                </a:solidFill>
              </a:rPr>
              <a:t>stationary point</a:t>
            </a:r>
          </a:p>
        </p:txBody>
      </p:sp>
      <p:sp>
        <p:nvSpPr>
          <p:cNvPr id="5" name="Rectangle: Rounded Corners 4">
            <a:extLst>
              <a:ext uri="{FF2B5EF4-FFF2-40B4-BE49-F238E27FC236}">
                <a16:creationId xmlns:a16="http://schemas.microsoft.com/office/drawing/2014/main" id="{11169D0C-EAF8-0FEB-2560-5D1EEB70F177}"/>
              </a:ext>
            </a:extLst>
          </p:cNvPr>
          <p:cNvSpPr/>
          <p:nvPr/>
        </p:nvSpPr>
        <p:spPr>
          <a:xfrm>
            <a:off x="7120357" y="5937815"/>
            <a:ext cx="3396629" cy="618667"/>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The more connectivity, the higher the rate of convergence</a:t>
            </a:r>
          </a:p>
        </p:txBody>
      </p:sp>
      <p:sp>
        <p:nvSpPr>
          <p:cNvPr id="6" name="Slide Number Placeholder 5">
            <a:extLst>
              <a:ext uri="{FF2B5EF4-FFF2-40B4-BE49-F238E27FC236}">
                <a16:creationId xmlns:a16="http://schemas.microsoft.com/office/drawing/2014/main" id="{96BFD181-CFBE-0087-FD75-EF3AAF7F4216}"/>
              </a:ext>
            </a:extLst>
          </p:cNvPr>
          <p:cNvSpPr>
            <a:spLocks noGrp="1"/>
          </p:cNvSpPr>
          <p:nvPr>
            <p:ph type="sldNum" sz="quarter" idx="12"/>
          </p:nvPr>
        </p:nvSpPr>
        <p:spPr/>
        <p:txBody>
          <a:bodyPr/>
          <a:lstStyle/>
          <a:p>
            <a:fld id="{33471E03-3868-4372-A232-81B06EBB10D4}" type="slidenum">
              <a:rPr lang="es-ES" smtClean="0"/>
              <a:t>138</a:t>
            </a:fld>
            <a:endParaRPr lang="es-ES"/>
          </a:p>
        </p:txBody>
      </p:sp>
      <p:pic>
        <p:nvPicPr>
          <p:cNvPr id="8" name="Picture 7" descr="\documentclass{article}&#10;\usepackage{amsmath,amsfonts,bm}&#10;\pagestyle{empty}&#10;&#10;\begin{document}&#10;&#10;\begin{equation*}&#10;\text{lim}_{k\rightarrow \infty} f^T P^k = \pi&#10;\end{equation*}&#10;&#10;&#10;\end{document}&#10;&#10;" title="IguanaTex Picture Display">
            <a:extLst>
              <a:ext uri="{FF2B5EF4-FFF2-40B4-BE49-F238E27FC236}">
                <a16:creationId xmlns:a16="http://schemas.microsoft.com/office/drawing/2014/main" id="{AD0CDAB0-40D6-393D-3D7A-2F8338C585E4}"/>
              </a:ext>
            </a:extLst>
          </p:cNvPr>
          <p:cNvPicPr>
            <a:picLocks noChangeAspect="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4750315" y="3284713"/>
            <a:ext cx="2760674" cy="389842"/>
          </a:xfrm>
          <a:prstGeom prst="rect">
            <a:avLst/>
          </a:prstGeom>
        </p:spPr>
      </p:pic>
    </p:spTree>
    <p:extLst>
      <p:ext uri="{BB962C8B-B14F-4D97-AF65-F5344CB8AC3E}">
        <p14:creationId xmlns:p14="http://schemas.microsoft.com/office/powerpoint/2010/main" val="39456187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DF3CD1-3B59-8867-B27D-2024CEC6C41A}"/>
              </a:ext>
            </a:extLst>
          </p:cNvPr>
          <p:cNvSpPr>
            <a:spLocks noGrp="1"/>
          </p:cNvSpPr>
          <p:nvPr>
            <p:ph idx="1"/>
          </p:nvPr>
        </p:nvSpPr>
        <p:spPr>
          <a:xfrm>
            <a:off x="838199" y="1590727"/>
            <a:ext cx="10406063" cy="5092432"/>
          </a:xfrm>
        </p:spPr>
        <p:txBody>
          <a:bodyPr>
            <a:normAutofit/>
          </a:bodyPr>
          <a:lstStyle/>
          <a:p>
            <a:pPr>
              <a:lnSpc>
                <a:spcPct val="100000"/>
              </a:lnSpc>
              <a:spcBef>
                <a:spcPts val="0"/>
              </a:spcBef>
              <a:defRPr/>
            </a:pPr>
            <a:r>
              <a:rPr lang="en-US" sz="1800" b="1" dirty="0"/>
              <a:t>Over-smoothing as averaging network </a:t>
            </a: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[Ghosh et al 2008] </a:t>
            </a:r>
            <a:endParaRPr lang="en-US" sz="1800" dirty="0"/>
          </a:p>
          <a:p>
            <a:r>
              <a:rPr lang="en-US" sz="1800" dirty="0"/>
              <a:t>Discrete diffusion (heat) equation converges to the averaging network at infinite steps</a:t>
            </a:r>
          </a:p>
          <a:p>
            <a:endParaRPr lang="en-US" sz="1800" dirty="0"/>
          </a:p>
          <a:p>
            <a:endParaRPr lang="en-US" sz="1800" dirty="0"/>
          </a:p>
          <a:p>
            <a:endParaRPr lang="en-US" sz="1800" dirty="0"/>
          </a:p>
          <a:p>
            <a:pPr marL="0" indent="0">
              <a:buNone/>
            </a:pPr>
            <a:endParaRPr lang="en-US" sz="1800" dirty="0"/>
          </a:p>
        </p:txBody>
      </p:sp>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Reasons</a:t>
            </a:r>
            <a:r>
              <a:rPr lang="es-ES" dirty="0"/>
              <a:t> </a:t>
            </a:r>
            <a:r>
              <a:rPr lang="en-US" dirty="0"/>
              <a:t>for Over-smoothing</a:t>
            </a:r>
          </a:p>
        </p:txBody>
      </p:sp>
      <p:pic>
        <p:nvPicPr>
          <p:cNvPr id="11" name="Picture 10" descr="\documentclass{article}&#10;\usepackage{amsmath,amsfonts,bm}&#10;\pagestyle{empty}&#10;\DeclareMathOperator{\tr}{Tr}&#10;&#10;\begin{document}&#10;&#10;\begin{equation*}&#10;\frac{d}{dt}x= -Lx,\ \text{ with solution } x(t) = e^{-tL}x(0)&#10;\end{equation*}&#10;&#10;&#10;\end{document}&#10;&#10;" title="IguanaTex Picture Display">
            <a:extLst>
              <a:ext uri="{FF2B5EF4-FFF2-40B4-BE49-F238E27FC236}">
                <a16:creationId xmlns:a16="http://schemas.microsoft.com/office/drawing/2014/main" id="{5BC0B45C-F7D0-ECDE-BAA4-720BA2E90F67}"/>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705905" y="2493688"/>
            <a:ext cx="4780189" cy="522667"/>
          </a:xfrm>
          <a:prstGeom prst="rect">
            <a:avLst/>
          </a:prstGeom>
        </p:spPr>
      </p:pic>
      <p:pic>
        <p:nvPicPr>
          <p:cNvPr id="6" name="Picture 5" descr="\documentclass{article}&#10;\usepackage{amsmath,amsfonts,bm}&#10;\pagestyle{empty}&#10;\DeclareMathOperator{\tr}{Tr}&#10;&#10;\begin{document}&#10;&#10;\begin{equation*}&#10;\text{lim}_{t\rightarrow\infty} x(t) = \text{lim}_{t\rightarrow\infty} e^{-tL}x(0)= \frac{\bm{11}^Tx(0)}{n}&#10;\end{equation*}&#10;&#10;&#10;\end{document}&#10;&#10;" title="IguanaTex Picture Display">
            <a:extLst>
              <a:ext uri="{FF2B5EF4-FFF2-40B4-BE49-F238E27FC236}">
                <a16:creationId xmlns:a16="http://schemas.microsoft.com/office/drawing/2014/main" id="{EBF7D85D-55CB-14A5-F8F2-F336F66CDE2A}"/>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3742477" y="3194663"/>
            <a:ext cx="4707047" cy="559238"/>
          </a:xfrm>
          <a:prstGeom prst="rect">
            <a:avLst/>
          </a:prstGeom>
        </p:spPr>
      </p:pic>
      <p:sp>
        <p:nvSpPr>
          <p:cNvPr id="17" name="TextBox 16">
            <a:extLst>
              <a:ext uri="{FF2B5EF4-FFF2-40B4-BE49-F238E27FC236}">
                <a16:creationId xmlns:a16="http://schemas.microsoft.com/office/drawing/2014/main" id="{B18C0FDA-E8C0-BA8B-4D63-C1B2F5A7ADB9}"/>
              </a:ext>
            </a:extLst>
          </p:cNvPr>
          <p:cNvSpPr txBox="1"/>
          <p:nvPr/>
        </p:nvSpPr>
        <p:spPr>
          <a:xfrm>
            <a:off x="864327" y="1099469"/>
            <a:ext cx="6990804" cy="400110"/>
          </a:xfrm>
          <a:prstGeom prst="rect">
            <a:avLst/>
          </a:prstGeom>
          <a:noFill/>
        </p:spPr>
        <p:txBody>
          <a:bodyPr wrap="square" rtlCol="0">
            <a:spAutoFit/>
          </a:bodyPr>
          <a:lstStyle/>
          <a:p>
            <a:r>
              <a:rPr lang="en-US" sz="2000" b="1" dirty="0"/>
              <a:t>Random Walk perspective: averaging network</a:t>
            </a:r>
          </a:p>
        </p:txBody>
      </p:sp>
      <p:sp>
        <p:nvSpPr>
          <p:cNvPr id="32" name="Rectangle: Rounded Corners 31">
            <a:extLst>
              <a:ext uri="{FF2B5EF4-FFF2-40B4-BE49-F238E27FC236}">
                <a16:creationId xmlns:a16="http://schemas.microsoft.com/office/drawing/2014/main" id="{4BD79E8E-4B23-A549-3A51-62A45D55363C}"/>
              </a:ext>
            </a:extLst>
          </p:cNvPr>
          <p:cNvSpPr/>
          <p:nvPr/>
        </p:nvSpPr>
        <p:spPr>
          <a:xfrm>
            <a:off x="9648825" y="1400175"/>
            <a:ext cx="2126426" cy="5826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Connection with</a:t>
            </a:r>
          </a:p>
        </p:txBody>
      </p:sp>
      <p:grpSp>
        <p:nvGrpSpPr>
          <p:cNvPr id="82" name="Group 81" descr="\documentclass{article}&#10;\usepackage{amsmath,amsfonts,bm}&#10;\pagestyle{empty}&#10;\DeclareMathOperator{\tr}{Tr}&#10;\begin{document}&#10;&#10;\begin{equation*}&#10;R_{uv}&#10;\end{equation*}&#10;&#10;\end{document}&#10;&#10;" title="IguanaTex Shape Display">
            <a:extLst>
              <a:ext uri="{FF2B5EF4-FFF2-40B4-BE49-F238E27FC236}">
                <a16:creationId xmlns:a16="http://schemas.microsoft.com/office/drawing/2014/main" id="{E157C54A-09BC-C0A5-D9E9-AC404AB8DBF7}"/>
              </a:ext>
            </a:extLst>
          </p:cNvPr>
          <p:cNvGrpSpPr>
            <a:grpSpLocks noChangeAspect="1"/>
          </p:cNvGrpSpPr>
          <p:nvPr>
            <p:custDataLst>
              <p:tags r:id="rId3"/>
            </p:custDataLst>
          </p:nvPr>
        </p:nvGrpSpPr>
        <p:grpSpPr>
          <a:xfrm>
            <a:off x="11327673" y="1608145"/>
            <a:ext cx="397714" cy="211809"/>
            <a:chOff x="8099933" y="4318949"/>
            <a:chExt cx="384350" cy="219204"/>
          </a:xfrm>
          <a:solidFill>
            <a:schemeClr val="bg1"/>
          </a:solidFill>
        </p:grpSpPr>
        <p:sp>
          <p:nvSpPr>
            <p:cNvPr id="79" name="Freeform: Shape 78">
              <a:extLst>
                <a:ext uri="{FF2B5EF4-FFF2-40B4-BE49-F238E27FC236}">
                  <a16:creationId xmlns:a16="http://schemas.microsoft.com/office/drawing/2014/main" id="{F17873ED-1F8E-2655-88A6-934657FD94A5}"/>
                </a:ext>
              </a:extLst>
            </p:cNvPr>
            <p:cNvSpPr/>
            <p:nvPr>
              <p:custDataLst>
                <p:tags r:id="rId4"/>
              </p:custDataLst>
            </p:nvPr>
          </p:nvSpPr>
          <p:spPr>
            <a:xfrm>
              <a:off x="8099933" y="4318949"/>
              <a:ext cx="175364" cy="183975"/>
            </a:xfrm>
            <a:custGeom>
              <a:avLst/>
              <a:gdLst>
                <a:gd name="connsiteX0" fmla="*/ 82258 w 175364"/>
                <a:gd name="connsiteY0" fmla="*/ 18081 h 183975"/>
                <a:gd name="connsiteX1" fmla="*/ 89135 w 175364"/>
                <a:gd name="connsiteY1" fmla="*/ 8425 h 183975"/>
                <a:gd name="connsiteX2" fmla="*/ 104117 w 175364"/>
                <a:gd name="connsiteY2" fmla="*/ 8164 h 183975"/>
                <a:gd name="connsiteX3" fmla="*/ 148818 w 175364"/>
                <a:gd name="connsiteY3" fmla="*/ 33999 h 183975"/>
                <a:gd name="connsiteX4" fmla="*/ 135310 w 175364"/>
                <a:gd name="connsiteY4" fmla="*/ 71055 h 183975"/>
                <a:gd name="connsiteX5" fmla="*/ 93802 w 175364"/>
                <a:gd name="connsiteY5" fmla="*/ 86191 h 183975"/>
                <a:gd name="connsiteX6" fmla="*/ 66294 w 175364"/>
                <a:gd name="connsiteY6" fmla="*/ 86191 h 183975"/>
                <a:gd name="connsiteX7" fmla="*/ 82258 w 175364"/>
                <a:gd name="connsiteY7" fmla="*/ 18081 h 183975"/>
                <a:gd name="connsiteX8" fmla="*/ 117626 w 175364"/>
                <a:gd name="connsiteY8" fmla="*/ 89583 h 183975"/>
                <a:gd name="connsiteX9" fmla="*/ 171660 w 175364"/>
                <a:gd name="connsiteY9" fmla="*/ 39218 h 183975"/>
                <a:gd name="connsiteX10" fmla="*/ 117380 w 175364"/>
                <a:gd name="connsiteY10" fmla="*/ 75 h 183975"/>
                <a:gd name="connsiteX11" fmla="*/ 47382 w 175364"/>
                <a:gd name="connsiteY11" fmla="*/ 75 h 183975"/>
                <a:gd name="connsiteX12" fmla="*/ 40259 w 175364"/>
                <a:gd name="connsiteY12" fmla="*/ 5294 h 183975"/>
                <a:gd name="connsiteX13" fmla="*/ 47136 w 175364"/>
                <a:gd name="connsiteY13" fmla="*/ 8164 h 183975"/>
                <a:gd name="connsiteX14" fmla="*/ 56469 w 175364"/>
                <a:gd name="connsiteY14" fmla="*/ 8686 h 183975"/>
                <a:gd name="connsiteX15" fmla="*/ 63101 w 175364"/>
                <a:gd name="connsiteY15" fmla="*/ 12862 h 183975"/>
                <a:gd name="connsiteX16" fmla="*/ 62118 w 175364"/>
                <a:gd name="connsiteY16" fmla="*/ 17820 h 183975"/>
                <a:gd name="connsiteX17" fmla="*/ 29207 w 175364"/>
                <a:gd name="connsiteY17" fmla="*/ 157954 h 183975"/>
                <a:gd name="connsiteX18" fmla="*/ 6857 w 175364"/>
                <a:gd name="connsiteY18" fmla="*/ 170219 h 183975"/>
                <a:gd name="connsiteX19" fmla="*/ 225 w 175364"/>
                <a:gd name="connsiteY19" fmla="*/ 175438 h 183975"/>
                <a:gd name="connsiteX20" fmla="*/ 3664 w 175364"/>
                <a:gd name="connsiteY20" fmla="*/ 178309 h 183975"/>
                <a:gd name="connsiteX21" fmla="*/ 34610 w 175364"/>
                <a:gd name="connsiteY21" fmla="*/ 177526 h 183975"/>
                <a:gd name="connsiteX22" fmla="*/ 65803 w 175364"/>
                <a:gd name="connsiteY22" fmla="*/ 178309 h 183975"/>
                <a:gd name="connsiteX23" fmla="*/ 70715 w 175364"/>
                <a:gd name="connsiteY23" fmla="*/ 173090 h 183975"/>
                <a:gd name="connsiteX24" fmla="*/ 63838 w 175364"/>
                <a:gd name="connsiteY24" fmla="*/ 170219 h 183975"/>
                <a:gd name="connsiteX25" fmla="*/ 47873 w 175364"/>
                <a:gd name="connsiteY25" fmla="*/ 165522 h 183975"/>
                <a:gd name="connsiteX26" fmla="*/ 48610 w 175364"/>
                <a:gd name="connsiteY26" fmla="*/ 161086 h 183975"/>
                <a:gd name="connsiteX27" fmla="*/ 64820 w 175364"/>
                <a:gd name="connsiteY27" fmla="*/ 91932 h 183975"/>
                <a:gd name="connsiteX28" fmla="*/ 94048 w 175364"/>
                <a:gd name="connsiteY28" fmla="*/ 91932 h 183975"/>
                <a:gd name="connsiteX29" fmla="*/ 120819 w 175364"/>
                <a:gd name="connsiteY29" fmla="*/ 115679 h 183975"/>
                <a:gd name="connsiteX30" fmla="*/ 117380 w 175364"/>
                <a:gd name="connsiteY30" fmla="*/ 133685 h 183975"/>
                <a:gd name="connsiteX31" fmla="*/ 113451 w 175364"/>
                <a:gd name="connsiteY31" fmla="*/ 155866 h 183975"/>
                <a:gd name="connsiteX32" fmla="*/ 146116 w 175364"/>
                <a:gd name="connsiteY32" fmla="*/ 184050 h 183975"/>
                <a:gd name="connsiteX33" fmla="*/ 175590 w 175364"/>
                <a:gd name="connsiteY33" fmla="*/ 154040 h 183975"/>
                <a:gd name="connsiteX34" fmla="*/ 172642 w 175364"/>
                <a:gd name="connsiteY34" fmla="*/ 150908 h 183975"/>
                <a:gd name="connsiteX35" fmla="*/ 169449 w 175364"/>
                <a:gd name="connsiteY35" fmla="*/ 154562 h 183975"/>
                <a:gd name="connsiteX36" fmla="*/ 147099 w 175364"/>
                <a:gd name="connsiteY36" fmla="*/ 178309 h 183975"/>
                <a:gd name="connsiteX37" fmla="*/ 137275 w 175364"/>
                <a:gd name="connsiteY37" fmla="*/ 162390 h 183975"/>
                <a:gd name="connsiteX38" fmla="*/ 139731 w 175364"/>
                <a:gd name="connsiteY38" fmla="*/ 132641 h 183975"/>
                <a:gd name="connsiteX39" fmla="*/ 140713 w 175364"/>
                <a:gd name="connsiteY39" fmla="*/ 120376 h 183975"/>
                <a:gd name="connsiteX40" fmla="*/ 117626 w 175364"/>
                <a:gd name="connsiteY40" fmla="*/ 89583 h 1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5364" h="183975">
                  <a:moveTo>
                    <a:pt x="82258" y="18081"/>
                  </a:moveTo>
                  <a:cubicBezTo>
                    <a:pt x="83732" y="11818"/>
                    <a:pt x="84469" y="9208"/>
                    <a:pt x="89135" y="8425"/>
                  </a:cubicBezTo>
                  <a:cubicBezTo>
                    <a:pt x="91346" y="8164"/>
                    <a:pt x="99205" y="8164"/>
                    <a:pt x="104117" y="8164"/>
                  </a:cubicBezTo>
                  <a:cubicBezTo>
                    <a:pt x="121556" y="8164"/>
                    <a:pt x="148818" y="8164"/>
                    <a:pt x="148818" y="33999"/>
                  </a:cubicBezTo>
                  <a:cubicBezTo>
                    <a:pt x="148818" y="42872"/>
                    <a:pt x="144888" y="60878"/>
                    <a:pt x="135310" y="71055"/>
                  </a:cubicBezTo>
                  <a:cubicBezTo>
                    <a:pt x="128924" y="77840"/>
                    <a:pt x="115907" y="86191"/>
                    <a:pt x="93802" y="86191"/>
                  </a:cubicBezTo>
                  <a:lnTo>
                    <a:pt x="66294" y="86191"/>
                  </a:lnTo>
                  <a:lnTo>
                    <a:pt x="82258" y="18081"/>
                  </a:lnTo>
                  <a:close/>
                  <a:moveTo>
                    <a:pt x="117626" y="89583"/>
                  </a:moveTo>
                  <a:cubicBezTo>
                    <a:pt x="142432" y="83842"/>
                    <a:pt x="171660" y="65575"/>
                    <a:pt x="171660" y="39218"/>
                  </a:cubicBezTo>
                  <a:cubicBezTo>
                    <a:pt x="171660" y="16776"/>
                    <a:pt x="149555" y="75"/>
                    <a:pt x="117380" y="75"/>
                  </a:cubicBezTo>
                  <a:lnTo>
                    <a:pt x="47382" y="75"/>
                  </a:lnTo>
                  <a:cubicBezTo>
                    <a:pt x="42470" y="75"/>
                    <a:pt x="40259" y="75"/>
                    <a:pt x="40259" y="5294"/>
                  </a:cubicBezTo>
                  <a:cubicBezTo>
                    <a:pt x="40259" y="8164"/>
                    <a:pt x="42470" y="8164"/>
                    <a:pt x="47136" y="8164"/>
                  </a:cubicBezTo>
                  <a:cubicBezTo>
                    <a:pt x="47628" y="8164"/>
                    <a:pt x="52294" y="8164"/>
                    <a:pt x="56469" y="8686"/>
                  </a:cubicBezTo>
                  <a:cubicBezTo>
                    <a:pt x="60890" y="9208"/>
                    <a:pt x="63101" y="9469"/>
                    <a:pt x="63101" y="12862"/>
                  </a:cubicBezTo>
                  <a:cubicBezTo>
                    <a:pt x="63101" y="13905"/>
                    <a:pt x="62855" y="14688"/>
                    <a:pt x="62118" y="17820"/>
                  </a:cubicBezTo>
                  <a:lnTo>
                    <a:pt x="29207" y="157954"/>
                  </a:lnTo>
                  <a:cubicBezTo>
                    <a:pt x="26751" y="168131"/>
                    <a:pt x="26260" y="170219"/>
                    <a:pt x="6857" y="170219"/>
                  </a:cubicBezTo>
                  <a:cubicBezTo>
                    <a:pt x="2436" y="170219"/>
                    <a:pt x="225" y="170219"/>
                    <a:pt x="225" y="175438"/>
                  </a:cubicBezTo>
                  <a:cubicBezTo>
                    <a:pt x="225" y="178309"/>
                    <a:pt x="3172" y="178309"/>
                    <a:pt x="3664" y="178309"/>
                  </a:cubicBezTo>
                  <a:cubicBezTo>
                    <a:pt x="10541" y="178309"/>
                    <a:pt x="27733" y="177526"/>
                    <a:pt x="34610" y="177526"/>
                  </a:cubicBezTo>
                  <a:cubicBezTo>
                    <a:pt x="41487" y="177526"/>
                    <a:pt x="58926" y="178309"/>
                    <a:pt x="65803" y="178309"/>
                  </a:cubicBezTo>
                  <a:cubicBezTo>
                    <a:pt x="67767" y="178309"/>
                    <a:pt x="70715" y="178309"/>
                    <a:pt x="70715" y="173090"/>
                  </a:cubicBezTo>
                  <a:cubicBezTo>
                    <a:pt x="70715" y="170219"/>
                    <a:pt x="68504" y="170219"/>
                    <a:pt x="63838" y="170219"/>
                  </a:cubicBezTo>
                  <a:cubicBezTo>
                    <a:pt x="54750" y="170219"/>
                    <a:pt x="47873" y="170219"/>
                    <a:pt x="47873" y="165522"/>
                  </a:cubicBezTo>
                  <a:cubicBezTo>
                    <a:pt x="47873" y="163956"/>
                    <a:pt x="48364" y="162651"/>
                    <a:pt x="48610" y="161086"/>
                  </a:cubicBezTo>
                  <a:lnTo>
                    <a:pt x="64820" y="91932"/>
                  </a:lnTo>
                  <a:lnTo>
                    <a:pt x="94048" y="91932"/>
                  </a:lnTo>
                  <a:cubicBezTo>
                    <a:pt x="116398" y="91932"/>
                    <a:pt x="120819" y="106545"/>
                    <a:pt x="120819" y="115679"/>
                  </a:cubicBezTo>
                  <a:cubicBezTo>
                    <a:pt x="120819" y="119593"/>
                    <a:pt x="118854" y="127683"/>
                    <a:pt x="117380" y="133685"/>
                  </a:cubicBezTo>
                  <a:cubicBezTo>
                    <a:pt x="115661" y="140992"/>
                    <a:pt x="113451" y="150647"/>
                    <a:pt x="113451" y="155866"/>
                  </a:cubicBezTo>
                  <a:cubicBezTo>
                    <a:pt x="113451" y="184050"/>
                    <a:pt x="142924" y="184050"/>
                    <a:pt x="146116" y="184050"/>
                  </a:cubicBezTo>
                  <a:cubicBezTo>
                    <a:pt x="166993" y="184050"/>
                    <a:pt x="175590" y="157693"/>
                    <a:pt x="175590" y="154040"/>
                  </a:cubicBezTo>
                  <a:cubicBezTo>
                    <a:pt x="175590" y="150908"/>
                    <a:pt x="172888" y="150908"/>
                    <a:pt x="172642" y="150908"/>
                  </a:cubicBezTo>
                  <a:cubicBezTo>
                    <a:pt x="170432" y="150908"/>
                    <a:pt x="169941" y="152735"/>
                    <a:pt x="169449" y="154562"/>
                  </a:cubicBezTo>
                  <a:cubicBezTo>
                    <a:pt x="163309" y="173873"/>
                    <a:pt x="152748" y="178309"/>
                    <a:pt x="147099" y="178309"/>
                  </a:cubicBezTo>
                  <a:cubicBezTo>
                    <a:pt x="138994" y="178309"/>
                    <a:pt x="137275" y="172568"/>
                    <a:pt x="137275" y="162390"/>
                  </a:cubicBezTo>
                  <a:cubicBezTo>
                    <a:pt x="137275" y="154301"/>
                    <a:pt x="138748" y="140992"/>
                    <a:pt x="139731" y="132641"/>
                  </a:cubicBezTo>
                  <a:cubicBezTo>
                    <a:pt x="140222" y="128988"/>
                    <a:pt x="140713" y="124030"/>
                    <a:pt x="140713" y="120376"/>
                  </a:cubicBezTo>
                  <a:cubicBezTo>
                    <a:pt x="140713" y="100282"/>
                    <a:pt x="124257" y="92193"/>
                    <a:pt x="117626" y="89583"/>
                  </a:cubicBezTo>
                  <a:close/>
                </a:path>
              </a:pathLst>
            </a:custGeom>
            <a:grpFill/>
            <a:ln w="24653"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64BE203-FEC5-FF5C-65FE-1440CD109441}"/>
                </a:ext>
              </a:extLst>
            </p:cNvPr>
            <p:cNvSpPr/>
            <p:nvPr>
              <p:custDataLst>
                <p:tags r:id="rId5"/>
              </p:custDataLst>
            </p:nvPr>
          </p:nvSpPr>
          <p:spPr>
            <a:xfrm>
              <a:off x="8284431" y="4455769"/>
              <a:ext cx="99888" cy="82384"/>
            </a:xfrm>
            <a:custGeom>
              <a:avLst/>
              <a:gdLst>
                <a:gd name="connsiteX0" fmla="*/ 64877 w 99888"/>
                <a:gd name="connsiteY0" fmla="*/ 51041 h 82384"/>
                <a:gd name="connsiteX1" fmla="*/ 62126 w 99888"/>
                <a:gd name="connsiteY1" fmla="*/ 61819 h 82384"/>
                <a:gd name="connsiteX2" fmla="*/ 41323 w 99888"/>
                <a:gd name="connsiteY2" fmla="*/ 77346 h 82384"/>
                <a:gd name="connsiteX3" fmla="*/ 29460 w 99888"/>
                <a:gd name="connsiteY3" fmla="*/ 62184 h 82384"/>
                <a:gd name="connsiteX4" fmla="*/ 39088 w 99888"/>
                <a:gd name="connsiteY4" fmla="*/ 25102 h 82384"/>
                <a:gd name="connsiteX5" fmla="*/ 41495 w 99888"/>
                <a:gd name="connsiteY5" fmla="*/ 15786 h 82384"/>
                <a:gd name="connsiteX6" fmla="*/ 25162 w 99888"/>
                <a:gd name="connsiteY6" fmla="*/ 76 h 82384"/>
                <a:gd name="connsiteX7" fmla="*/ 233 w 99888"/>
                <a:gd name="connsiteY7" fmla="*/ 28025 h 82384"/>
                <a:gd name="connsiteX8" fmla="*/ 3155 w 99888"/>
                <a:gd name="connsiteY8" fmla="*/ 30400 h 82384"/>
                <a:gd name="connsiteX9" fmla="*/ 6250 w 99888"/>
                <a:gd name="connsiteY9" fmla="*/ 27477 h 82384"/>
                <a:gd name="connsiteX10" fmla="*/ 24646 w 99888"/>
                <a:gd name="connsiteY10" fmla="*/ 5191 h 82384"/>
                <a:gd name="connsiteX11" fmla="*/ 28944 w 99888"/>
                <a:gd name="connsiteY11" fmla="*/ 11584 h 82384"/>
                <a:gd name="connsiteX12" fmla="*/ 25850 w 99888"/>
                <a:gd name="connsiteY12" fmla="*/ 23823 h 82384"/>
                <a:gd name="connsiteX13" fmla="*/ 16566 w 99888"/>
                <a:gd name="connsiteY13" fmla="*/ 59261 h 82384"/>
                <a:gd name="connsiteX14" fmla="*/ 22927 w 99888"/>
                <a:gd name="connsiteY14" fmla="*/ 76615 h 82384"/>
                <a:gd name="connsiteX15" fmla="*/ 40635 w 99888"/>
                <a:gd name="connsiteY15" fmla="*/ 82461 h 82384"/>
                <a:gd name="connsiteX16" fmla="*/ 62986 w 99888"/>
                <a:gd name="connsiteY16" fmla="*/ 70404 h 82384"/>
                <a:gd name="connsiteX17" fmla="*/ 80350 w 99888"/>
                <a:gd name="connsiteY17" fmla="*/ 82461 h 82384"/>
                <a:gd name="connsiteX18" fmla="*/ 93932 w 99888"/>
                <a:gd name="connsiteY18" fmla="*/ 72779 h 82384"/>
                <a:gd name="connsiteX19" fmla="*/ 100122 w 99888"/>
                <a:gd name="connsiteY19" fmla="*/ 54512 h 82384"/>
                <a:gd name="connsiteX20" fmla="*/ 97199 w 99888"/>
                <a:gd name="connsiteY20" fmla="*/ 52137 h 82384"/>
                <a:gd name="connsiteX21" fmla="*/ 93417 w 99888"/>
                <a:gd name="connsiteY21" fmla="*/ 57800 h 82384"/>
                <a:gd name="connsiteX22" fmla="*/ 80866 w 99888"/>
                <a:gd name="connsiteY22" fmla="*/ 77346 h 82384"/>
                <a:gd name="connsiteX23" fmla="*/ 75192 w 99888"/>
                <a:gd name="connsiteY23" fmla="*/ 68395 h 82384"/>
                <a:gd name="connsiteX24" fmla="*/ 77771 w 99888"/>
                <a:gd name="connsiteY24" fmla="*/ 53964 h 82384"/>
                <a:gd name="connsiteX25" fmla="*/ 81554 w 99888"/>
                <a:gd name="connsiteY25" fmla="*/ 37524 h 82384"/>
                <a:gd name="connsiteX26" fmla="*/ 85508 w 99888"/>
                <a:gd name="connsiteY26" fmla="*/ 21266 h 82384"/>
                <a:gd name="connsiteX27" fmla="*/ 88431 w 99888"/>
                <a:gd name="connsiteY27" fmla="*/ 7748 h 82384"/>
                <a:gd name="connsiteX28" fmla="*/ 82757 w 99888"/>
                <a:gd name="connsiteY28" fmla="*/ 1903 h 82384"/>
                <a:gd name="connsiteX29" fmla="*/ 73817 w 99888"/>
                <a:gd name="connsiteY29" fmla="*/ 13046 h 82384"/>
                <a:gd name="connsiteX30" fmla="*/ 64877 w 99888"/>
                <a:gd name="connsiteY30" fmla="*/ 51041 h 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888" h="82384">
                  <a:moveTo>
                    <a:pt x="64877" y="51041"/>
                  </a:moveTo>
                  <a:cubicBezTo>
                    <a:pt x="64017" y="54695"/>
                    <a:pt x="62470" y="61636"/>
                    <a:pt x="62126" y="61819"/>
                  </a:cubicBezTo>
                  <a:cubicBezTo>
                    <a:pt x="58859" y="67482"/>
                    <a:pt x="51982" y="77346"/>
                    <a:pt x="41323" y="77346"/>
                  </a:cubicBezTo>
                  <a:cubicBezTo>
                    <a:pt x="29460" y="77346"/>
                    <a:pt x="29460" y="65472"/>
                    <a:pt x="29460" y="62184"/>
                  </a:cubicBezTo>
                  <a:cubicBezTo>
                    <a:pt x="29460" y="51407"/>
                    <a:pt x="34274" y="38437"/>
                    <a:pt x="39088" y="25102"/>
                  </a:cubicBezTo>
                  <a:cubicBezTo>
                    <a:pt x="40463" y="21449"/>
                    <a:pt x="41495" y="18709"/>
                    <a:pt x="41495" y="15786"/>
                  </a:cubicBezTo>
                  <a:cubicBezTo>
                    <a:pt x="41495" y="6287"/>
                    <a:pt x="33930" y="76"/>
                    <a:pt x="25162" y="76"/>
                  </a:cubicBezTo>
                  <a:cubicBezTo>
                    <a:pt x="7969" y="76"/>
                    <a:pt x="233" y="25102"/>
                    <a:pt x="233" y="28025"/>
                  </a:cubicBezTo>
                  <a:cubicBezTo>
                    <a:pt x="233" y="30400"/>
                    <a:pt x="2640" y="30400"/>
                    <a:pt x="3155" y="30400"/>
                  </a:cubicBezTo>
                  <a:cubicBezTo>
                    <a:pt x="5562" y="30400"/>
                    <a:pt x="5734" y="29486"/>
                    <a:pt x="6250" y="27477"/>
                  </a:cubicBezTo>
                  <a:cubicBezTo>
                    <a:pt x="10376" y="12498"/>
                    <a:pt x="17941" y="5191"/>
                    <a:pt x="24646" y="5191"/>
                  </a:cubicBezTo>
                  <a:cubicBezTo>
                    <a:pt x="27569" y="5191"/>
                    <a:pt x="28944" y="7200"/>
                    <a:pt x="28944" y="11584"/>
                  </a:cubicBezTo>
                  <a:cubicBezTo>
                    <a:pt x="28944" y="15786"/>
                    <a:pt x="27569" y="19622"/>
                    <a:pt x="25850" y="23823"/>
                  </a:cubicBezTo>
                  <a:cubicBezTo>
                    <a:pt x="16566" y="49032"/>
                    <a:pt x="16566" y="54329"/>
                    <a:pt x="16566" y="59261"/>
                  </a:cubicBezTo>
                  <a:cubicBezTo>
                    <a:pt x="16566" y="62367"/>
                    <a:pt x="16566" y="70770"/>
                    <a:pt x="22927" y="76615"/>
                  </a:cubicBezTo>
                  <a:cubicBezTo>
                    <a:pt x="27913" y="80999"/>
                    <a:pt x="34618" y="82461"/>
                    <a:pt x="40635" y="82461"/>
                  </a:cubicBezTo>
                  <a:cubicBezTo>
                    <a:pt x="51467" y="82461"/>
                    <a:pt x="57312" y="76250"/>
                    <a:pt x="62986" y="70404"/>
                  </a:cubicBezTo>
                  <a:cubicBezTo>
                    <a:pt x="66768" y="82095"/>
                    <a:pt x="78287" y="82461"/>
                    <a:pt x="80350" y="82461"/>
                  </a:cubicBezTo>
                  <a:cubicBezTo>
                    <a:pt x="86196" y="82461"/>
                    <a:pt x="90666" y="78807"/>
                    <a:pt x="93932" y="72779"/>
                  </a:cubicBezTo>
                  <a:cubicBezTo>
                    <a:pt x="97715" y="65655"/>
                    <a:pt x="100122" y="55060"/>
                    <a:pt x="100122" y="54512"/>
                  </a:cubicBezTo>
                  <a:cubicBezTo>
                    <a:pt x="100122" y="52137"/>
                    <a:pt x="97715" y="52137"/>
                    <a:pt x="97199" y="52137"/>
                  </a:cubicBezTo>
                  <a:cubicBezTo>
                    <a:pt x="94792" y="52137"/>
                    <a:pt x="94620" y="52868"/>
                    <a:pt x="93417" y="57800"/>
                  </a:cubicBezTo>
                  <a:cubicBezTo>
                    <a:pt x="91353" y="66386"/>
                    <a:pt x="88087" y="77346"/>
                    <a:pt x="80866" y="77346"/>
                  </a:cubicBezTo>
                  <a:cubicBezTo>
                    <a:pt x="76396" y="77346"/>
                    <a:pt x="75192" y="73144"/>
                    <a:pt x="75192" y="68395"/>
                  </a:cubicBezTo>
                  <a:cubicBezTo>
                    <a:pt x="75192" y="65290"/>
                    <a:pt x="76568" y="58713"/>
                    <a:pt x="77771" y="53964"/>
                  </a:cubicBezTo>
                  <a:cubicBezTo>
                    <a:pt x="78975" y="49032"/>
                    <a:pt x="80694" y="41542"/>
                    <a:pt x="81554" y="37524"/>
                  </a:cubicBezTo>
                  <a:lnTo>
                    <a:pt x="85508" y="21266"/>
                  </a:lnTo>
                  <a:cubicBezTo>
                    <a:pt x="86539" y="16699"/>
                    <a:pt x="88431" y="8662"/>
                    <a:pt x="88431" y="7748"/>
                  </a:cubicBezTo>
                  <a:cubicBezTo>
                    <a:pt x="88431" y="4095"/>
                    <a:pt x="85680" y="1903"/>
                    <a:pt x="82757" y="1903"/>
                  </a:cubicBezTo>
                  <a:cubicBezTo>
                    <a:pt x="76396" y="1903"/>
                    <a:pt x="75192" y="7200"/>
                    <a:pt x="73817" y="13046"/>
                  </a:cubicBezTo>
                  <a:lnTo>
                    <a:pt x="64877" y="51041"/>
                  </a:lnTo>
                  <a:close/>
                </a:path>
              </a:pathLst>
            </a:custGeom>
            <a:grpFill/>
            <a:ln w="2465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5047245-53CB-A807-0613-08294BD16192}"/>
                </a:ext>
              </a:extLst>
            </p:cNvPr>
            <p:cNvSpPr/>
            <p:nvPr>
              <p:custDataLst>
                <p:tags r:id="rId6"/>
              </p:custDataLst>
            </p:nvPr>
          </p:nvSpPr>
          <p:spPr>
            <a:xfrm>
              <a:off x="8400556" y="4455586"/>
              <a:ext cx="83727" cy="82566"/>
            </a:xfrm>
            <a:custGeom>
              <a:avLst/>
              <a:gdLst>
                <a:gd name="connsiteX0" fmla="*/ 83965 w 83727"/>
                <a:gd name="connsiteY0" fmla="*/ 14507 h 82566"/>
                <a:gd name="connsiteX1" fmla="*/ 75369 w 83727"/>
                <a:gd name="connsiteY1" fmla="*/ 76 h 82566"/>
                <a:gd name="connsiteX2" fmla="*/ 66085 w 83727"/>
                <a:gd name="connsiteY2" fmla="*/ 9758 h 82566"/>
                <a:gd name="connsiteX3" fmla="*/ 69008 w 83727"/>
                <a:gd name="connsiteY3" fmla="*/ 15421 h 82566"/>
                <a:gd name="connsiteX4" fmla="*/ 75369 w 83727"/>
                <a:gd name="connsiteY4" fmla="*/ 30034 h 82566"/>
                <a:gd name="connsiteX5" fmla="*/ 43563 w 83727"/>
                <a:gd name="connsiteY5" fmla="*/ 77528 h 82566"/>
                <a:gd name="connsiteX6" fmla="*/ 29637 w 83727"/>
                <a:gd name="connsiteY6" fmla="*/ 61271 h 82566"/>
                <a:gd name="connsiteX7" fmla="*/ 39093 w 83727"/>
                <a:gd name="connsiteY7" fmla="*/ 25650 h 82566"/>
                <a:gd name="connsiteX8" fmla="*/ 41500 w 83727"/>
                <a:gd name="connsiteY8" fmla="*/ 15969 h 82566"/>
                <a:gd name="connsiteX9" fmla="*/ 25167 w 83727"/>
                <a:gd name="connsiteY9" fmla="*/ 259 h 82566"/>
                <a:gd name="connsiteX10" fmla="*/ 237 w 83727"/>
                <a:gd name="connsiteY10" fmla="*/ 28207 h 82566"/>
                <a:gd name="connsiteX11" fmla="*/ 3160 w 83727"/>
                <a:gd name="connsiteY11" fmla="*/ 30582 h 82566"/>
                <a:gd name="connsiteX12" fmla="*/ 6255 w 83727"/>
                <a:gd name="connsiteY12" fmla="*/ 27659 h 82566"/>
                <a:gd name="connsiteX13" fmla="*/ 24651 w 83727"/>
                <a:gd name="connsiteY13" fmla="*/ 5374 h 82566"/>
                <a:gd name="connsiteX14" fmla="*/ 28949 w 83727"/>
                <a:gd name="connsiteY14" fmla="*/ 11767 h 82566"/>
                <a:gd name="connsiteX15" fmla="*/ 25854 w 83727"/>
                <a:gd name="connsiteY15" fmla="*/ 24006 h 82566"/>
                <a:gd name="connsiteX16" fmla="*/ 16570 w 83727"/>
                <a:gd name="connsiteY16" fmla="*/ 58713 h 82566"/>
                <a:gd name="connsiteX17" fmla="*/ 43047 w 83727"/>
                <a:gd name="connsiteY17" fmla="*/ 82643 h 82566"/>
                <a:gd name="connsiteX18" fmla="*/ 83965 w 83727"/>
                <a:gd name="connsiteY18" fmla="*/ 14507 h 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727" h="82566">
                  <a:moveTo>
                    <a:pt x="83965" y="14507"/>
                  </a:moveTo>
                  <a:cubicBezTo>
                    <a:pt x="83965" y="259"/>
                    <a:pt x="75885" y="76"/>
                    <a:pt x="75369" y="76"/>
                  </a:cubicBezTo>
                  <a:cubicBezTo>
                    <a:pt x="70899" y="76"/>
                    <a:pt x="66085" y="5008"/>
                    <a:pt x="66085" y="9758"/>
                  </a:cubicBezTo>
                  <a:cubicBezTo>
                    <a:pt x="66085" y="12863"/>
                    <a:pt x="67804" y="14325"/>
                    <a:pt x="69008" y="15421"/>
                  </a:cubicBezTo>
                  <a:cubicBezTo>
                    <a:pt x="71930" y="17978"/>
                    <a:pt x="75369" y="22727"/>
                    <a:pt x="75369" y="30034"/>
                  </a:cubicBezTo>
                  <a:cubicBezTo>
                    <a:pt x="75369" y="38254"/>
                    <a:pt x="64022" y="77528"/>
                    <a:pt x="43563" y="77528"/>
                  </a:cubicBezTo>
                  <a:cubicBezTo>
                    <a:pt x="29637" y="77528"/>
                    <a:pt x="29637" y="64376"/>
                    <a:pt x="29637" y="61271"/>
                  </a:cubicBezTo>
                  <a:cubicBezTo>
                    <a:pt x="29637" y="52868"/>
                    <a:pt x="32731" y="42638"/>
                    <a:pt x="39093" y="25650"/>
                  </a:cubicBezTo>
                  <a:cubicBezTo>
                    <a:pt x="40468" y="21814"/>
                    <a:pt x="41500" y="19074"/>
                    <a:pt x="41500" y="15969"/>
                  </a:cubicBezTo>
                  <a:cubicBezTo>
                    <a:pt x="41500" y="6470"/>
                    <a:pt x="33935" y="259"/>
                    <a:pt x="25167" y="259"/>
                  </a:cubicBezTo>
                  <a:cubicBezTo>
                    <a:pt x="7974" y="259"/>
                    <a:pt x="237" y="25285"/>
                    <a:pt x="237" y="28207"/>
                  </a:cubicBezTo>
                  <a:cubicBezTo>
                    <a:pt x="237" y="30582"/>
                    <a:pt x="2644" y="30582"/>
                    <a:pt x="3160" y="30582"/>
                  </a:cubicBezTo>
                  <a:cubicBezTo>
                    <a:pt x="5567" y="30582"/>
                    <a:pt x="5739" y="29669"/>
                    <a:pt x="6255" y="27659"/>
                  </a:cubicBezTo>
                  <a:cubicBezTo>
                    <a:pt x="10381" y="12680"/>
                    <a:pt x="17774" y="5374"/>
                    <a:pt x="24651" y="5374"/>
                  </a:cubicBezTo>
                  <a:cubicBezTo>
                    <a:pt x="27574" y="5374"/>
                    <a:pt x="28949" y="7383"/>
                    <a:pt x="28949" y="11767"/>
                  </a:cubicBezTo>
                  <a:cubicBezTo>
                    <a:pt x="28949" y="15969"/>
                    <a:pt x="27574" y="19805"/>
                    <a:pt x="25854" y="24006"/>
                  </a:cubicBezTo>
                  <a:cubicBezTo>
                    <a:pt x="18462" y="44282"/>
                    <a:pt x="16570" y="52137"/>
                    <a:pt x="16570" y="58713"/>
                  </a:cubicBezTo>
                  <a:cubicBezTo>
                    <a:pt x="16570" y="76798"/>
                    <a:pt x="29981" y="82643"/>
                    <a:pt x="43047" y="82643"/>
                  </a:cubicBezTo>
                  <a:cubicBezTo>
                    <a:pt x="71930" y="82643"/>
                    <a:pt x="83965" y="29486"/>
                    <a:pt x="83965" y="14507"/>
                  </a:cubicBezTo>
                  <a:close/>
                </a:path>
              </a:pathLst>
            </a:custGeom>
            <a:grpFill/>
            <a:ln w="24653" cap="flat">
              <a:noFill/>
              <a:prstDash val="solid"/>
              <a:miter/>
            </a:ln>
          </p:spPr>
          <p:txBody>
            <a:bodyPr rtlCol="0" anchor="ctr"/>
            <a:lstStyle/>
            <a:p>
              <a:endParaRPr lang="en-US"/>
            </a:p>
          </p:txBody>
        </p:sp>
      </p:grpSp>
      <p:sp>
        <p:nvSpPr>
          <p:cNvPr id="91" name="TextBox 90">
            <a:extLst>
              <a:ext uri="{FF2B5EF4-FFF2-40B4-BE49-F238E27FC236}">
                <a16:creationId xmlns:a16="http://schemas.microsoft.com/office/drawing/2014/main" id="{908AB398-5CFD-821D-791E-DA5A75FD2C57}"/>
              </a:ext>
            </a:extLst>
          </p:cNvPr>
          <p:cNvSpPr txBox="1"/>
          <p:nvPr/>
        </p:nvSpPr>
        <p:spPr>
          <a:xfrm>
            <a:off x="-4" y="8706"/>
            <a:ext cx="2879006" cy="369332"/>
          </a:xfrm>
          <a:prstGeom prst="rect">
            <a:avLst/>
          </a:prstGeom>
          <a:noFill/>
        </p:spPr>
        <p:txBody>
          <a:bodyPr wrap="square" rtlCol="0">
            <a:spAutoFit/>
          </a:bodyPr>
          <a:lstStyle/>
          <a:p>
            <a:r>
              <a:rPr lang="es-ES" b="1" dirty="0" err="1"/>
              <a:t>Why</a:t>
            </a:r>
            <a:r>
              <a:rPr lang="es-ES" b="1" dirty="0"/>
              <a:t> - </a:t>
            </a:r>
            <a:r>
              <a:rPr lang="es-ES" b="1" dirty="0" err="1"/>
              <a:t>connectivity</a:t>
            </a:r>
            <a:endParaRPr lang="en-US" b="1" dirty="0"/>
          </a:p>
        </p:txBody>
      </p:sp>
      <p:sp>
        <p:nvSpPr>
          <p:cNvPr id="4" name="Slide Number Placeholder 3">
            <a:extLst>
              <a:ext uri="{FF2B5EF4-FFF2-40B4-BE49-F238E27FC236}">
                <a16:creationId xmlns:a16="http://schemas.microsoft.com/office/drawing/2014/main" id="{EAF80645-AA6C-8CE4-40A5-059FEB8EA3EA}"/>
              </a:ext>
            </a:extLst>
          </p:cNvPr>
          <p:cNvSpPr>
            <a:spLocks noGrp="1"/>
          </p:cNvSpPr>
          <p:nvPr>
            <p:ph type="sldNum" sz="quarter" idx="12"/>
          </p:nvPr>
        </p:nvSpPr>
        <p:spPr/>
        <p:txBody>
          <a:bodyPr/>
          <a:lstStyle/>
          <a:p>
            <a:fld id="{33471E03-3868-4372-A232-81B06EBB10D4}" type="slidenum">
              <a:rPr lang="es-ES" smtClean="0"/>
              <a:t>139</a:t>
            </a:fld>
            <a:endParaRPr lang="es-ES"/>
          </a:p>
        </p:txBody>
      </p:sp>
      <p:pic>
        <p:nvPicPr>
          <p:cNvPr id="30" name="Picture 29" descr="A graph of a number of objects&#10;&#10;Description automatically generated with medium confidence">
            <a:extLst>
              <a:ext uri="{FF2B5EF4-FFF2-40B4-BE49-F238E27FC236}">
                <a16:creationId xmlns:a16="http://schemas.microsoft.com/office/drawing/2014/main" id="{08547F7C-4A17-AFFB-D922-5B8F875383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7207" y="4030677"/>
            <a:ext cx="4780189" cy="2868114"/>
          </a:xfrm>
          <a:prstGeom prst="rect">
            <a:avLst/>
          </a:prstGeom>
        </p:spPr>
      </p:pic>
      <p:pic>
        <p:nvPicPr>
          <p:cNvPr id="54" name="Picture 53" descr="A graph of a function&#10;&#10;Description automatically generated">
            <a:extLst>
              <a:ext uri="{FF2B5EF4-FFF2-40B4-BE49-F238E27FC236}">
                <a16:creationId xmlns:a16="http://schemas.microsoft.com/office/drawing/2014/main" id="{7DE88B14-0C39-7543-5B4D-B8D47941DD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4603" y="4030677"/>
            <a:ext cx="4780189" cy="2868114"/>
          </a:xfrm>
          <a:prstGeom prst="rect">
            <a:avLst/>
          </a:prstGeom>
        </p:spPr>
      </p:pic>
    </p:spTree>
    <p:extLst>
      <p:ext uri="{BB962C8B-B14F-4D97-AF65-F5344CB8AC3E}">
        <p14:creationId xmlns:p14="http://schemas.microsoft.com/office/powerpoint/2010/main" val="51023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69F-B28B-AD9E-4A85-684D32D88C50}"/>
              </a:ext>
            </a:extLst>
          </p:cNvPr>
          <p:cNvSpPr>
            <a:spLocks noGrp="1"/>
          </p:cNvSpPr>
          <p:nvPr>
            <p:ph type="title"/>
          </p:nvPr>
        </p:nvSpPr>
        <p:spPr/>
        <p:txBody>
          <a:bodyPr/>
          <a:lstStyle/>
          <a:p>
            <a:r>
              <a:rPr lang="en-US">
                <a:ea typeface="Calibri Light"/>
                <a:cs typeface="Calibri Light"/>
              </a:rPr>
              <a:t>Similarity in Node Embeddings</a:t>
            </a:r>
            <a:endParaRPr lang="en-US"/>
          </a:p>
        </p:txBody>
      </p:sp>
      <p:sp>
        <p:nvSpPr>
          <p:cNvPr id="3" name="Content Placeholder 2">
            <a:extLst>
              <a:ext uri="{FF2B5EF4-FFF2-40B4-BE49-F238E27FC236}">
                <a16:creationId xmlns:a16="http://schemas.microsoft.com/office/drawing/2014/main" id="{9452D3DC-0A25-60A1-D543-671FBBB671CD}"/>
              </a:ext>
            </a:extLst>
          </p:cNvPr>
          <p:cNvSpPr>
            <a:spLocks noGrp="1"/>
          </p:cNvSpPr>
          <p:nvPr>
            <p:ph idx="1"/>
          </p:nvPr>
        </p:nvSpPr>
        <p:spPr/>
        <p:txBody>
          <a:bodyPr vert="horz" lIns="91440" tIns="45720" rIns="91440" bIns="45720" rtlCol="0" anchor="t">
            <a:normAutofit/>
          </a:bodyPr>
          <a:lstStyle/>
          <a:p>
            <a:r>
              <a:rPr lang="en-US" sz="2800" b="1">
                <a:ea typeface="Calibri"/>
                <a:cs typeface="Calibri"/>
              </a:rPr>
              <a:t>Similarity</a:t>
            </a:r>
            <a:r>
              <a:rPr lang="en-US" sz="2800">
                <a:ea typeface="Calibri"/>
                <a:cs typeface="Calibri"/>
              </a:rPr>
              <a:t> of two nodes given by embeddings: </a:t>
            </a:r>
            <a:r>
              <a:rPr lang="en-US" sz="2800">
                <a:ea typeface="+mn-lt"/>
                <a:cs typeface="+mn-lt"/>
              </a:rPr>
              <a:t>〈</a:t>
            </a:r>
            <a:r>
              <a:rPr lang="en-US" sz="2800" b="1" i="1" err="1">
                <a:ea typeface="+mn-lt"/>
                <a:cs typeface="+mn-lt"/>
              </a:rPr>
              <a:t>z</a:t>
            </a:r>
            <a:r>
              <a:rPr lang="en-US" sz="2800" baseline="30000" err="1">
                <a:ea typeface="+mn-lt"/>
                <a:cs typeface="+mn-lt"/>
              </a:rPr>
              <a:t>u</a:t>
            </a:r>
            <a:r>
              <a:rPr lang="en-US" sz="2800">
                <a:ea typeface="+mn-lt"/>
                <a:cs typeface="+mn-lt"/>
              </a:rPr>
              <a:t>, </a:t>
            </a:r>
            <a:r>
              <a:rPr lang="en-US" sz="2800" b="1" i="1" err="1">
                <a:ea typeface="+mn-lt"/>
                <a:cs typeface="+mn-lt"/>
              </a:rPr>
              <a:t>z</a:t>
            </a:r>
            <a:r>
              <a:rPr lang="en-US" sz="2800" baseline="30000" err="1">
                <a:ea typeface="+mn-lt"/>
                <a:cs typeface="+mn-lt"/>
              </a:rPr>
              <a:t>v</a:t>
            </a:r>
            <a:r>
              <a:rPr lang="en-US" sz="2800">
                <a:ea typeface="+mn-lt"/>
                <a:cs typeface="+mn-lt"/>
              </a:rPr>
              <a:t>〉</a:t>
            </a:r>
          </a:p>
          <a:p>
            <a:r>
              <a:rPr lang="en-US" sz="2800">
                <a:ea typeface="Calibri"/>
                <a:cs typeface="Calibri"/>
              </a:rPr>
              <a:t>Embeddings should maximize</a:t>
            </a:r>
            <a:r>
              <a:rPr lang="en-US" sz="2800">
                <a:ea typeface="+mn-lt"/>
                <a:cs typeface="+mn-lt"/>
              </a:rPr>
              <a:t> 〈</a:t>
            </a:r>
            <a:r>
              <a:rPr lang="en-US" sz="2800" b="1" i="1" err="1">
                <a:ea typeface="+mn-lt"/>
                <a:cs typeface="+mn-lt"/>
              </a:rPr>
              <a:t>z</a:t>
            </a:r>
            <a:r>
              <a:rPr lang="en-US" sz="2800" baseline="30000" err="1">
                <a:ea typeface="+mn-lt"/>
                <a:cs typeface="+mn-lt"/>
              </a:rPr>
              <a:t>u</a:t>
            </a:r>
            <a:r>
              <a:rPr lang="en-US" sz="2800">
                <a:ea typeface="+mn-lt"/>
                <a:cs typeface="+mn-lt"/>
              </a:rPr>
              <a:t>, </a:t>
            </a:r>
            <a:r>
              <a:rPr lang="en-US" sz="2800" b="1" i="1" err="1">
                <a:ea typeface="+mn-lt"/>
                <a:cs typeface="+mn-lt"/>
              </a:rPr>
              <a:t>z</a:t>
            </a:r>
            <a:r>
              <a:rPr lang="en-US" sz="2800" baseline="30000" err="1">
                <a:ea typeface="+mn-lt"/>
                <a:cs typeface="+mn-lt"/>
              </a:rPr>
              <a:t>v</a:t>
            </a:r>
            <a:r>
              <a:rPr lang="en-US" sz="2800">
                <a:ea typeface="+mn-lt"/>
                <a:cs typeface="+mn-lt"/>
              </a:rPr>
              <a:t>〉 for those pairs (u, v) that are similar</a:t>
            </a:r>
          </a:p>
          <a:p>
            <a:r>
              <a:rPr lang="en-US" sz="2800">
                <a:ea typeface="+mn-lt"/>
                <a:cs typeface="+mn-lt"/>
              </a:rPr>
              <a:t>How to decide whether u, v are similar?</a:t>
            </a:r>
          </a:p>
          <a:p>
            <a:pPr lvl="1">
              <a:buFont typeface="Courier New" panose="020B0604020202020204" pitchFamily="34" charset="0"/>
              <a:buChar char="o"/>
            </a:pPr>
            <a:r>
              <a:rPr lang="en-US" sz="2400">
                <a:ea typeface="+mn-lt"/>
                <a:cs typeface="+mn-lt"/>
              </a:rPr>
              <a:t>Supervised approach: learn node embeddings based on tasks, labels</a:t>
            </a:r>
          </a:p>
          <a:p>
            <a:pPr lvl="1">
              <a:buFont typeface="Courier New" panose="020B0604020202020204" pitchFamily="34" charset="0"/>
              <a:buChar char="o"/>
            </a:pPr>
            <a:r>
              <a:rPr lang="en-US" sz="2400">
                <a:ea typeface="+mn-lt"/>
                <a:cs typeface="+mn-lt"/>
              </a:rPr>
              <a:t>Unsupervised approach: learn node embeddings according to some structural aspects of the network</a:t>
            </a:r>
          </a:p>
        </p:txBody>
      </p:sp>
      <p:sp>
        <p:nvSpPr>
          <p:cNvPr id="4" name="Slide Number Placeholder 3">
            <a:extLst>
              <a:ext uri="{FF2B5EF4-FFF2-40B4-BE49-F238E27FC236}">
                <a16:creationId xmlns:a16="http://schemas.microsoft.com/office/drawing/2014/main" id="{8092C5FF-AB55-DD73-E043-5C8ADB4AB507}"/>
              </a:ext>
            </a:extLst>
          </p:cNvPr>
          <p:cNvSpPr>
            <a:spLocks noGrp="1"/>
          </p:cNvSpPr>
          <p:nvPr>
            <p:ph type="sldNum" sz="quarter" idx="12"/>
          </p:nvPr>
        </p:nvSpPr>
        <p:spPr/>
        <p:txBody>
          <a:bodyPr/>
          <a:lstStyle/>
          <a:p>
            <a:fld id="{48F63A3B-78C7-47BE-AE5E-E10140E04643}" type="slidenum">
              <a:rPr lang="en-US" dirty="0"/>
              <a:t>14</a:t>
            </a:fld>
            <a:endParaRPr lang="en-US"/>
          </a:p>
        </p:txBody>
      </p:sp>
    </p:spTree>
    <p:extLst>
      <p:ext uri="{BB962C8B-B14F-4D97-AF65-F5344CB8AC3E}">
        <p14:creationId xmlns:p14="http://schemas.microsoft.com/office/powerpoint/2010/main" val="39919302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DF3CD1-3B59-8867-B27D-2024CEC6C41A}"/>
                  </a:ext>
                </a:extLst>
              </p:cNvPr>
              <p:cNvSpPr>
                <a:spLocks noGrp="1"/>
              </p:cNvSpPr>
              <p:nvPr>
                <p:ph idx="1"/>
              </p:nvPr>
            </p:nvSpPr>
            <p:spPr>
              <a:xfrm>
                <a:off x="838199" y="1590727"/>
                <a:ext cx="10406063" cy="5092432"/>
              </a:xfrm>
            </p:spPr>
            <p:txBody>
              <a:bodyPr>
                <a:normAutofit/>
              </a:bodyPr>
              <a:lstStyle/>
              <a:p>
                <a:pPr>
                  <a:lnSpc>
                    <a:spcPct val="100000"/>
                  </a:lnSpc>
                  <a:spcBef>
                    <a:spcPts val="0"/>
                  </a:spcBef>
                  <a:defRPr/>
                </a:pPr>
                <a:r>
                  <a:rPr lang="en-US" sz="1800" b="1" dirty="0"/>
                  <a:t>Over-smoothing as averaging network </a:t>
                </a: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[Ghosh et al 2008] </a:t>
                </a:r>
                <a:endParaRPr lang="en-US" sz="1800" dirty="0"/>
              </a:p>
              <a:p>
                <a:r>
                  <a:rPr lang="en-US" sz="1800" dirty="0"/>
                  <a:t>Discrete diffusion (heat) equation converges to the averaging network at infinite steps</a:t>
                </a:r>
              </a:p>
              <a:p>
                <a:endParaRPr lang="en-US" sz="1800" dirty="0"/>
              </a:p>
              <a:p>
                <a:endParaRPr lang="en-US" sz="1800" dirty="0"/>
              </a:p>
              <a:p>
                <a:endParaRPr lang="en-US" sz="1800" dirty="0"/>
              </a:p>
              <a:p>
                <a:pPr marL="0" indent="0">
                  <a:buNone/>
                </a:pPr>
                <a:endParaRPr lang="en-US" sz="1800" dirty="0"/>
              </a:p>
              <a:p>
                <a:r>
                  <a:rPr lang="en-US" sz="1800" b="1" dirty="0"/>
                  <a:t>Rate of convergence</a:t>
                </a:r>
              </a:p>
              <a:p>
                <a:pPr lvl="1"/>
                <a:r>
                  <a:rPr lang="en-US" sz="1600" dirty="0"/>
                  <a:t>                                                determine the </a:t>
                </a:r>
                <a:r>
                  <a:rPr lang="en-US" sz="1600" b="1" dirty="0"/>
                  <a:t>rate</a:t>
                </a:r>
                <a:r>
                  <a:rPr lang="en-US" sz="1600" dirty="0"/>
                  <a:t> at which averaging takes place </a:t>
                </a:r>
              </a:p>
              <a:p>
                <a:pPr lvl="1"/>
                <a:r>
                  <a:rPr lang="en-US" sz="1600" dirty="0"/>
                  <a:t>                                       are the </a:t>
                </a:r>
                <a:r>
                  <a:rPr lang="en-US" sz="1600" b="1" dirty="0"/>
                  <a:t>mode</a:t>
                </a:r>
                <a:r>
                  <a:rPr lang="en-US" sz="1600" dirty="0"/>
                  <a:t> of the system</a:t>
                </a:r>
              </a:p>
              <a:p>
                <a:pPr lvl="1"/>
                <a:r>
                  <a:rPr lang="en-US" sz="1600" b="1" dirty="0"/>
                  <a:t>Time constant</a:t>
                </a:r>
                <a:r>
                  <a:rPr lang="en-US" sz="1600" dirty="0"/>
                  <a:t> for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𝜙</m:t>
                        </m:r>
                      </m:e>
                      <m:sub>
                        <m:r>
                          <a:rPr lang="en-US" sz="1600" b="0" i="1" dirty="0" smtClean="0">
                            <a:latin typeface="Cambria Math" panose="02040503050406030204" pitchFamily="18" charset="0"/>
                          </a:rPr>
                          <m:t>𝑘</m:t>
                        </m:r>
                      </m:sub>
                    </m:sSub>
                  </m:oMath>
                </a14:m>
                <a:r>
                  <a:rPr lang="en-US" sz="1600" dirty="0"/>
                  <a:t> to decay by a factor</a:t>
                </a:r>
                <a14:m>
                  <m:oMath xmlns:m="http://schemas.openxmlformats.org/officeDocument/2006/math">
                    <m:r>
                      <a:rPr lang="en-US" sz="1600" i="1" dirty="0" smtClean="0">
                        <a:latin typeface="Cambria Math" panose="02040503050406030204" pitchFamily="18" charset="0"/>
                      </a:rPr>
                      <m:t> </m:t>
                    </m:r>
                    <m:r>
                      <a:rPr lang="en-US" sz="1600" i="1" dirty="0" smtClean="0">
                        <a:latin typeface="Cambria Math" panose="02040503050406030204" pitchFamily="18" charset="0"/>
                      </a:rPr>
                      <m:t>𝑒</m:t>
                    </m:r>
                    <m:r>
                      <a:rPr lang="en-US" sz="1600" i="1" dirty="0" smtClean="0">
                        <a:latin typeface="Cambria Math" panose="02040503050406030204" pitchFamily="18" charset="0"/>
                      </a:rPr>
                      <m:t> </m:t>
                    </m:r>
                  </m:oMath>
                </a14:m>
                <a:endParaRPr lang="en-US" sz="1600" dirty="0"/>
              </a:p>
              <a:p>
                <a:pPr lvl="1"/>
                <a:endParaRPr lang="en-US" sz="1600" dirty="0"/>
              </a:p>
              <a:p>
                <a:pPr lvl="1"/>
                <a:endParaRPr lang="en-US" sz="1600" dirty="0"/>
              </a:p>
              <a:p>
                <a:pPr lvl="1"/>
                <a:r>
                  <a:rPr lang="en-US" sz="1600" b="1" dirty="0"/>
                  <a:t>Total effective resistance </a:t>
                </a:r>
                <a:r>
                  <a:rPr lang="en-US" sz="1600" dirty="0"/>
                  <a:t>is proportional to the sum of time constants </a:t>
                </a:r>
                <a:r>
                  <a:rPr lang="en-US" sz="1600" dirty="0">
                    <a:sym typeface="Wingdings" panose="05000000000000000000" pitchFamily="2" charset="2"/>
                  </a:rPr>
                  <a:t> the lower, the faster convergence</a:t>
                </a:r>
                <a:endParaRPr lang="en-US" sz="1600" dirty="0"/>
              </a:p>
            </p:txBody>
          </p:sp>
        </mc:Choice>
        <mc:Fallback xmlns="">
          <p:sp>
            <p:nvSpPr>
              <p:cNvPr id="3" name="Content Placeholder 2">
                <a:extLst>
                  <a:ext uri="{FF2B5EF4-FFF2-40B4-BE49-F238E27FC236}">
                    <a16:creationId xmlns:a16="http://schemas.microsoft.com/office/drawing/2014/main" id="{69DF3CD1-3B59-8867-B27D-2024CEC6C41A}"/>
                  </a:ext>
                </a:extLst>
              </p:cNvPr>
              <p:cNvSpPr>
                <a:spLocks noGrp="1" noRot="1" noChangeAspect="1" noMove="1" noResize="1" noEditPoints="1" noAdjustHandles="1" noChangeArrowheads="1" noChangeShapeType="1" noTextEdit="1"/>
              </p:cNvSpPr>
              <p:nvPr>
                <p:ph idx="1"/>
              </p:nvPr>
            </p:nvSpPr>
            <p:spPr>
              <a:xfrm>
                <a:off x="838199" y="1590727"/>
                <a:ext cx="10406063" cy="5092432"/>
              </a:xfrm>
              <a:blipFill>
                <a:blip r:embed="rId49"/>
                <a:stretch>
                  <a:fillRect l="-351" t="-71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Reasons</a:t>
            </a:r>
            <a:r>
              <a:rPr lang="es-ES" dirty="0"/>
              <a:t> </a:t>
            </a:r>
            <a:r>
              <a:rPr lang="en-US" dirty="0"/>
              <a:t>for Over-smoothing</a:t>
            </a:r>
          </a:p>
        </p:txBody>
      </p:sp>
      <p:pic>
        <p:nvPicPr>
          <p:cNvPr id="19" name="Picture 18" descr="\documentclass{article}&#10;\usepackage{amsmath,amsfonts,bm}&#10;\pagestyle{empty}&#10;\DeclareMathOperator{\tr}{Tr}&#10;&#10;\begin{document}&#10;&#10;\begin{equation*}&#10;\text{lim}_{t\rightarrow\infty} x(t) = \text{lim}_{t\rightarrow\infty} e^{-tL}x(0)= \frac{\bm{11}^Tx(0)}{n}&#10;\end{equation*}&#10;&#10;&#10;\end{document}&#10;&#10;" title="IguanaTex Picture Display">
            <a:extLst>
              <a:ext uri="{FF2B5EF4-FFF2-40B4-BE49-F238E27FC236}">
                <a16:creationId xmlns:a16="http://schemas.microsoft.com/office/drawing/2014/main" id="{319D3316-B612-4407-A401-47BBA9951283}"/>
              </a:ext>
            </a:extLst>
          </p:cNvPr>
          <p:cNvPicPr>
            <a:picLocks noChangeAspect="1"/>
          </p:cNvPicPr>
          <p:nvPr>
            <p:custDataLst>
              <p:tags r:id="rId1"/>
            </p:custDataLst>
          </p:nvPr>
        </p:nvPicPr>
        <p:blipFill>
          <a:blip r:embed="rId50">
            <a:extLst>
              <a:ext uri="{28A0092B-C50C-407E-A947-70E740481C1C}">
                <a14:useLocalDpi xmlns:a14="http://schemas.microsoft.com/office/drawing/2010/main" val="0"/>
              </a:ext>
            </a:extLst>
          </a:blip>
          <a:stretch>
            <a:fillRect/>
          </a:stretch>
        </p:blipFill>
        <p:spPr>
          <a:xfrm>
            <a:off x="3742477" y="3194664"/>
            <a:ext cx="4707046" cy="559238"/>
          </a:xfrm>
          <a:prstGeom prst="rect">
            <a:avLst/>
          </a:prstGeom>
        </p:spPr>
      </p:pic>
      <p:sp>
        <p:nvSpPr>
          <p:cNvPr id="17" name="TextBox 16">
            <a:extLst>
              <a:ext uri="{FF2B5EF4-FFF2-40B4-BE49-F238E27FC236}">
                <a16:creationId xmlns:a16="http://schemas.microsoft.com/office/drawing/2014/main" id="{B18C0FDA-E8C0-BA8B-4D63-C1B2F5A7ADB9}"/>
              </a:ext>
            </a:extLst>
          </p:cNvPr>
          <p:cNvSpPr txBox="1"/>
          <p:nvPr/>
        </p:nvSpPr>
        <p:spPr>
          <a:xfrm>
            <a:off x="864327" y="1099469"/>
            <a:ext cx="6990804" cy="400110"/>
          </a:xfrm>
          <a:prstGeom prst="rect">
            <a:avLst/>
          </a:prstGeom>
          <a:noFill/>
        </p:spPr>
        <p:txBody>
          <a:bodyPr wrap="square" rtlCol="0">
            <a:spAutoFit/>
          </a:bodyPr>
          <a:lstStyle/>
          <a:p>
            <a:r>
              <a:rPr lang="en-US" sz="2000" b="1" dirty="0"/>
              <a:t>Random Walk perspective: averaging network</a:t>
            </a:r>
          </a:p>
        </p:txBody>
      </p:sp>
      <p:grpSp>
        <p:nvGrpSpPr>
          <p:cNvPr id="53" name="Group 52" descr="\documentclass{article}&#10;\usepackage{amsmath,amsfonts,bm}&#10;\pagestyle{empty}&#10;\begin{document}&#10;&#10;\begin{equation*}&#10;\Lambda = \text{diag}(\lambda_1,\lambda_2, \dots, \lambda_n)&#10;\end{equation*}&#10;&#10;&#10;\end{document}&#10;" title="IguanaTex Shape Display">
            <a:extLst>
              <a:ext uri="{FF2B5EF4-FFF2-40B4-BE49-F238E27FC236}">
                <a16:creationId xmlns:a16="http://schemas.microsoft.com/office/drawing/2014/main" id="{19BACA58-29A4-F236-A040-73D9CDD0525D}"/>
              </a:ext>
            </a:extLst>
          </p:cNvPr>
          <p:cNvGrpSpPr>
            <a:grpSpLocks noChangeAspect="1"/>
          </p:cNvGrpSpPr>
          <p:nvPr>
            <p:custDataLst>
              <p:tags r:id="rId2"/>
            </p:custDataLst>
          </p:nvPr>
        </p:nvGrpSpPr>
        <p:grpSpPr>
          <a:xfrm>
            <a:off x="1625600" y="4241800"/>
            <a:ext cx="2100622" cy="203837"/>
            <a:chOff x="5297583" y="5571624"/>
            <a:chExt cx="2085976" cy="197627"/>
          </a:xfrm>
          <a:solidFill>
            <a:schemeClr val="accent2">
              <a:lumMod val="50000"/>
            </a:schemeClr>
          </a:solidFill>
        </p:grpSpPr>
        <p:sp>
          <p:nvSpPr>
            <p:cNvPr id="33" name="Freeform: Shape 32">
              <a:extLst>
                <a:ext uri="{FF2B5EF4-FFF2-40B4-BE49-F238E27FC236}">
                  <a16:creationId xmlns:a16="http://schemas.microsoft.com/office/drawing/2014/main" id="{D4BCC08D-3FDD-2B85-B271-1228EA2D3595}"/>
                </a:ext>
              </a:extLst>
            </p:cNvPr>
            <p:cNvSpPr/>
            <p:nvPr>
              <p:custDataLst>
                <p:tags r:id="rId27"/>
              </p:custDataLst>
            </p:nvPr>
          </p:nvSpPr>
          <p:spPr>
            <a:xfrm>
              <a:off x="5297583" y="5578343"/>
              <a:ext cx="126584" cy="141501"/>
            </a:xfrm>
            <a:custGeom>
              <a:avLst/>
              <a:gdLst>
                <a:gd name="connsiteX0" fmla="*/ 68203 w 126584"/>
                <a:gd name="connsiteY0" fmla="*/ 4225 h 141501"/>
                <a:gd name="connsiteX1" fmla="*/ 63574 w 126584"/>
                <a:gd name="connsiteY1" fmla="*/ 75 h 141501"/>
                <a:gd name="connsiteX2" fmla="*/ 58946 w 126584"/>
                <a:gd name="connsiteY2" fmla="*/ 4225 h 141501"/>
                <a:gd name="connsiteX3" fmla="*/ 20306 w 126584"/>
                <a:gd name="connsiteY3" fmla="*/ 121814 h 141501"/>
                <a:gd name="connsiteX4" fmla="*/ 181 w 126584"/>
                <a:gd name="connsiteY4" fmla="*/ 135450 h 141501"/>
                <a:gd name="connsiteX5" fmla="*/ 181 w 126584"/>
                <a:gd name="connsiteY5" fmla="*/ 141576 h 141501"/>
                <a:gd name="connsiteX6" fmla="*/ 18897 w 126584"/>
                <a:gd name="connsiteY6" fmla="*/ 140983 h 141501"/>
                <a:gd name="connsiteX7" fmla="*/ 41638 w 126584"/>
                <a:gd name="connsiteY7" fmla="*/ 141576 h 141501"/>
                <a:gd name="connsiteX8" fmla="*/ 41638 w 126584"/>
                <a:gd name="connsiteY8" fmla="*/ 135450 h 141501"/>
                <a:gd name="connsiteX9" fmla="*/ 26142 w 126584"/>
                <a:gd name="connsiteY9" fmla="*/ 125173 h 141501"/>
                <a:gd name="connsiteX10" fmla="*/ 27149 w 126584"/>
                <a:gd name="connsiteY10" fmla="*/ 120825 h 141501"/>
                <a:gd name="connsiteX11" fmla="*/ 57336 w 126584"/>
                <a:gd name="connsiteY11" fmla="*/ 28731 h 141501"/>
                <a:gd name="connsiteX12" fmla="*/ 89133 w 126584"/>
                <a:gd name="connsiteY12" fmla="*/ 125964 h 141501"/>
                <a:gd name="connsiteX13" fmla="*/ 90139 w 126584"/>
                <a:gd name="connsiteY13" fmla="*/ 129521 h 141501"/>
                <a:gd name="connsiteX14" fmla="*/ 73033 w 126584"/>
                <a:gd name="connsiteY14" fmla="*/ 135450 h 141501"/>
                <a:gd name="connsiteX15" fmla="*/ 73033 w 126584"/>
                <a:gd name="connsiteY15" fmla="*/ 141576 h 141501"/>
                <a:gd name="connsiteX16" fmla="*/ 102013 w 126584"/>
                <a:gd name="connsiteY16" fmla="*/ 140983 h 141501"/>
                <a:gd name="connsiteX17" fmla="*/ 126766 w 126584"/>
                <a:gd name="connsiteY17" fmla="*/ 141576 h 141501"/>
                <a:gd name="connsiteX18" fmla="*/ 126766 w 126584"/>
                <a:gd name="connsiteY18" fmla="*/ 135450 h 141501"/>
                <a:gd name="connsiteX19" fmla="*/ 108453 w 126584"/>
                <a:gd name="connsiteY19" fmla="*/ 126952 h 141501"/>
                <a:gd name="connsiteX20" fmla="*/ 68203 w 126584"/>
                <a:gd name="connsiteY20" fmla="*/ 4225 h 14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584" h="141501">
                  <a:moveTo>
                    <a:pt x="68203" y="4225"/>
                  </a:moveTo>
                  <a:cubicBezTo>
                    <a:pt x="66996" y="470"/>
                    <a:pt x="65788" y="75"/>
                    <a:pt x="63574" y="75"/>
                  </a:cubicBezTo>
                  <a:cubicBezTo>
                    <a:pt x="60354" y="75"/>
                    <a:pt x="59952" y="865"/>
                    <a:pt x="58946" y="4225"/>
                  </a:cubicBezTo>
                  <a:lnTo>
                    <a:pt x="20306" y="121814"/>
                  </a:lnTo>
                  <a:cubicBezTo>
                    <a:pt x="18294" y="127742"/>
                    <a:pt x="14269" y="135450"/>
                    <a:pt x="181" y="135450"/>
                  </a:cubicBezTo>
                  <a:lnTo>
                    <a:pt x="181" y="141576"/>
                  </a:lnTo>
                  <a:cubicBezTo>
                    <a:pt x="6823" y="141181"/>
                    <a:pt x="17086" y="140983"/>
                    <a:pt x="18897" y="140983"/>
                  </a:cubicBezTo>
                  <a:cubicBezTo>
                    <a:pt x="24734" y="140983"/>
                    <a:pt x="35400" y="141379"/>
                    <a:pt x="41638" y="141576"/>
                  </a:cubicBezTo>
                  <a:lnTo>
                    <a:pt x="41638" y="135450"/>
                  </a:lnTo>
                  <a:cubicBezTo>
                    <a:pt x="30771" y="135252"/>
                    <a:pt x="26142" y="129916"/>
                    <a:pt x="26142" y="125173"/>
                  </a:cubicBezTo>
                  <a:cubicBezTo>
                    <a:pt x="26142" y="124185"/>
                    <a:pt x="26142" y="123592"/>
                    <a:pt x="27149" y="120825"/>
                  </a:cubicBezTo>
                  <a:lnTo>
                    <a:pt x="57336" y="28731"/>
                  </a:lnTo>
                  <a:lnTo>
                    <a:pt x="89133" y="125964"/>
                  </a:lnTo>
                  <a:cubicBezTo>
                    <a:pt x="90139" y="128730"/>
                    <a:pt x="90139" y="129126"/>
                    <a:pt x="90139" y="129521"/>
                  </a:cubicBezTo>
                  <a:cubicBezTo>
                    <a:pt x="90139" y="135450"/>
                    <a:pt x="78265" y="135450"/>
                    <a:pt x="73033" y="135450"/>
                  </a:cubicBezTo>
                  <a:lnTo>
                    <a:pt x="73033" y="141576"/>
                  </a:lnTo>
                  <a:cubicBezTo>
                    <a:pt x="80077" y="140983"/>
                    <a:pt x="94365" y="140983"/>
                    <a:pt x="102013" y="140983"/>
                  </a:cubicBezTo>
                  <a:cubicBezTo>
                    <a:pt x="109861" y="140983"/>
                    <a:pt x="118918" y="141379"/>
                    <a:pt x="126766" y="141576"/>
                  </a:cubicBezTo>
                  <a:lnTo>
                    <a:pt x="126766" y="135450"/>
                  </a:lnTo>
                  <a:cubicBezTo>
                    <a:pt x="111471" y="135450"/>
                    <a:pt x="110868" y="134264"/>
                    <a:pt x="108453" y="126952"/>
                  </a:cubicBezTo>
                  <a:lnTo>
                    <a:pt x="68203" y="4225"/>
                  </a:lnTo>
                  <a:close/>
                </a:path>
              </a:pathLst>
            </a:custGeom>
            <a:grpFill/>
            <a:ln w="2013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C93069F-1C1E-E484-71E0-B9642BD2A331}"/>
                </a:ext>
              </a:extLst>
            </p:cNvPr>
            <p:cNvSpPr/>
            <p:nvPr>
              <p:custDataLst>
                <p:tags r:id="rId28"/>
              </p:custDataLst>
            </p:nvPr>
          </p:nvSpPr>
          <p:spPr>
            <a:xfrm>
              <a:off x="5498070" y="5647315"/>
              <a:ext cx="133829" cy="46244"/>
            </a:xfrm>
            <a:custGeom>
              <a:avLst/>
              <a:gdLst>
                <a:gd name="connsiteX0" fmla="*/ 127178 w 133829"/>
                <a:gd name="connsiteY0" fmla="*/ 7980 h 46244"/>
                <a:gd name="connsiteX1" fmla="*/ 134021 w 133829"/>
                <a:gd name="connsiteY1" fmla="*/ 4027 h 46244"/>
                <a:gd name="connsiteX2" fmla="*/ 127380 w 133829"/>
                <a:gd name="connsiteY2" fmla="*/ 75 h 46244"/>
                <a:gd name="connsiteX3" fmla="*/ 6832 w 133829"/>
                <a:gd name="connsiteY3" fmla="*/ 75 h 46244"/>
                <a:gd name="connsiteX4" fmla="*/ 191 w 133829"/>
                <a:gd name="connsiteY4" fmla="*/ 4027 h 46244"/>
                <a:gd name="connsiteX5" fmla="*/ 7033 w 133829"/>
                <a:gd name="connsiteY5" fmla="*/ 7980 h 46244"/>
                <a:gd name="connsiteX6" fmla="*/ 127178 w 133829"/>
                <a:gd name="connsiteY6" fmla="*/ 7980 h 46244"/>
                <a:gd name="connsiteX7" fmla="*/ 127380 w 133829"/>
                <a:gd name="connsiteY7" fmla="*/ 46320 h 46244"/>
                <a:gd name="connsiteX8" fmla="*/ 134021 w 133829"/>
                <a:gd name="connsiteY8" fmla="*/ 42367 h 46244"/>
                <a:gd name="connsiteX9" fmla="*/ 127178 w 133829"/>
                <a:gd name="connsiteY9" fmla="*/ 38415 h 46244"/>
                <a:gd name="connsiteX10" fmla="*/ 7033 w 133829"/>
                <a:gd name="connsiteY10" fmla="*/ 38415 h 46244"/>
                <a:gd name="connsiteX11" fmla="*/ 191 w 133829"/>
                <a:gd name="connsiteY11" fmla="*/ 42367 h 46244"/>
                <a:gd name="connsiteX12" fmla="*/ 6832 w 133829"/>
                <a:gd name="connsiteY12" fmla="*/ 46320 h 46244"/>
                <a:gd name="connsiteX13" fmla="*/ 127380 w 133829"/>
                <a:gd name="connsiteY13" fmla="*/ 46320 h 4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29" h="46244">
                  <a:moveTo>
                    <a:pt x="127178" y="7980"/>
                  </a:moveTo>
                  <a:cubicBezTo>
                    <a:pt x="130197" y="7980"/>
                    <a:pt x="134021" y="7980"/>
                    <a:pt x="134021" y="4027"/>
                  </a:cubicBezTo>
                  <a:cubicBezTo>
                    <a:pt x="134021" y="75"/>
                    <a:pt x="130197" y="75"/>
                    <a:pt x="127380" y="75"/>
                  </a:cubicBezTo>
                  <a:lnTo>
                    <a:pt x="6832" y="75"/>
                  </a:lnTo>
                  <a:cubicBezTo>
                    <a:pt x="4015" y="75"/>
                    <a:pt x="191" y="75"/>
                    <a:pt x="191" y="4027"/>
                  </a:cubicBezTo>
                  <a:cubicBezTo>
                    <a:pt x="191" y="7980"/>
                    <a:pt x="4015" y="7980"/>
                    <a:pt x="7033" y="7980"/>
                  </a:cubicBezTo>
                  <a:lnTo>
                    <a:pt x="127178" y="7980"/>
                  </a:lnTo>
                  <a:close/>
                  <a:moveTo>
                    <a:pt x="127380" y="46320"/>
                  </a:moveTo>
                  <a:cubicBezTo>
                    <a:pt x="130197" y="46320"/>
                    <a:pt x="134021" y="46320"/>
                    <a:pt x="134021" y="42367"/>
                  </a:cubicBezTo>
                  <a:cubicBezTo>
                    <a:pt x="134021" y="38415"/>
                    <a:pt x="130197" y="38415"/>
                    <a:pt x="127178" y="38415"/>
                  </a:cubicBezTo>
                  <a:lnTo>
                    <a:pt x="7033" y="38415"/>
                  </a:lnTo>
                  <a:cubicBezTo>
                    <a:pt x="4015" y="38415"/>
                    <a:pt x="191" y="38415"/>
                    <a:pt x="191" y="42367"/>
                  </a:cubicBezTo>
                  <a:cubicBezTo>
                    <a:pt x="191" y="46320"/>
                    <a:pt x="4015" y="46320"/>
                    <a:pt x="6832" y="46320"/>
                  </a:cubicBezTo>
                  <a:lnTo>
                    <a:pt x="127380" y="46320"/>
                  </a:lnTo>
                  <a:close/>
                </a:path>
              </a:pathLst>
            </a:custGeom>
            <a:grpFill/>
            <a:ln w="2013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A191977-9F96-168E-899A-0A69F481CA54}"/>
                </a:ext>
              </a:extLst>
            </p:cNvPr>
            <p:cNvSpPr/>
            <p:nvPr>
              <p:custDataLst>
                <p:tags r:id="rId29"/>
              </p:custDataLst>
            </p:nvPr>
          </p:nvSpPr>
          <p:spPr>
            <a:xfrm>
              <a:off x="5706070" y="5582691"/>
              <a:ext cx="99215" cy="139327"/>
            </a:xfrm>
            <a:custGeom>
              <a:avLst/>
              <a:gdLst>
                <a:gd name="connsiteX0" fmla="*/ 69833 w 99215"/>
                <a:gd name="connsiteY0" fmla="*/ 126359 h 139327"/>
                <a:gd name="connsiteX1" fmla="*/ 69833 w 99215"/>
                <a:gd name="connsiteY1" fmla="*/ 139402 h 139327"/>
                <a:gd name="connsiteX2" fmla="*/ 99417 w 99215"/>
                <a:gd name="connsiteY2" fmla="*/ 137228 h 139327"/>
                <a:gd name="connsiteX3" fmla="*/ 99417 w 99215"/>
                <a:gd name="connsiteY3" fmla="*/ 131102 h 139327"/>
                <a:gd name="connsiteX4" fmla="*/ 83719 w 99215"/>
                <a:gd name="connsiteY4" fmla="*/ 120035 h 139327"/>
                <a:gd name="connsiteX5" fmla="*/ 83719 w 99215"/>
                <a:gd name="connsiteY5" fmla="*/ 75 h 139327"/>
                <a:gd name="connsiteX6" fmla="*/ 54740 w 99215"/>
                <a:gd name="connsiteY6" fmla="*/ 2249 h 139327"/>
                <a:gd name="connsiteX7" fmla="*/ 54740 w 99215"/>
                <a:gd name="connsiteY7" fmla="*/ 8375 h 139327"/>
                <a:gd name="connsiteX8" fmla="*/ 70437 w 99215"/>
                <a:gd name="connsiteY8" fmla="*/ 19442 h 139327"/>
                <a:gd name="connsiteX9" fmla="*/ 70437 w 99215"/>
                <a:gd name="connsiteY9" fmla="*/ 62130 h 139327"/>
                <a:gd name="connsiteX10" fmla="*/ 45080 w 99215"/>
                <a:gd name="connsiteY10" fmla="*/ 49877 h 139327"/>
                <a:gd name="connsiteX11" fmla="*/ 202 w 99215"/>
                <a:gd name="connsiteY11" fmla="*/ 94738 h 139327"/>
                <a:gd name="connsiteX12" fmla="*/ 42866 w 99215"/>
                <a:gd name="connsiteY12" fmla="*/ 139402 h 139327"/>
                <a:gd name="connsiteX13" fmla="*/ 69833 w 99215"/>
                <a:gd name="connsiteY13" fmla="*/ 126359 h 139327"/>
                <a:gd name="connsiteX14" fmla="*/ 69833 w 99215"/>
                <a:gd name="connsiteY14" fmla="*/ 73395 h 139327"/>
                <a:gd name="connsiteX15" fmla="*/ 69833 w 99215"/>
                <a:gd name="connsiteY15" fmla="*/ 113908 h 139327"/>
                <a:gd name="connsiteX16" fmla="*/ 67620 w 99215"/>
                <a:gd name="connsiteY16" fmla="*/ 121221 h 139327"/>
                <a:gd name="connsiteX17" fmla="*/ 43872 w 99215"/>
                <a:gd name="connsiteY17" fmla="*/ 135055 h 139327"/>
                <a:gd name="connsiteX18" fmla="*/ 22741 w 99215"/>
                <a:gd name="connsiteY18" fmla="*/ 122406 h 139327"/>
                <a:gd name="connsiteX19" fmla="*/ 16905 w 99215"/>
                <a:gd name="connsiteY19" fmla="*/ 94936 h 139327"/>
                <a:gd name="connsiteX20" fmla="*/ 23144 w 99215"/>
                <a:gd name="connsiteY20" fmla="*/ 66873 h 139327"/>
                <a:gd name="connsiteX21" fmla="*/ 45885 w 99215"/>
                <a:gd name="connsiteY21" fmla="*/ 54225 h 139327"/>
                <a:gd name="connsiteX22" fmla="*/ 67620 w 99215"/>
                <a:gd name="connsiteY22" fmla="*/ 66082 h 139327"/>
                <a:gd name="connsiteX23" fmla="*/ 69833 w 99215"/>
                <a:gd name="connsiteY23" fmla="*/ 73395 h 13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215" h="139327">
                  <a:moveTo>
                    <a:pt x="69833" y="126359"/>
                  </a:moveTo>
                  <a:lnTo>
                    <a:pt x="69833" y="139402"/>
                  </a:lnTo>
                  <a:lnTo>
                    <a:pt x="99417" y="137228"/>
                  </a:lnTo>
                  <a:lnTo>
                    <a:pt x="99417" y="131102"/>
                  </a:lnTo>
                  <a:cubicBezTo>
                    <a:pt x="85329" y="131102"/>
                    <a:pt x="83719" y="129719"/>
                    <a:pt x="83719" y="120035"/>
                  </a:cubicBezTo>
                  <a:lnTo>
                    <a:pt x="83719" y="75"/>
                  </a:lnTo>
                  <a:lnTo>
                    <a:pt x="54740" y="2249"/>
                  </a:lnTo>
                  <a:lnTo>
                    <a:pt x="54740" y="8375"/>
                  </a:lnTo>
                  <a:cubicBezTo>
                    <a:pt x="68827" y="8375"/>
                    <a:pt x="70437" y="9758"/>
                    <a:pt x="70437" y="19442"/>
                  </a:cubicBezTo>
                  <a:lnTo>
                    <a:pt x="70437" y="62130"/>
                  </a:lnTo>
                  <a:cubicBezTo>
                    <a:pt x="64601" y="55015"/>
                    <a:pt x="55947" y="49877"/>
                    <a:pt x="45080" y="49877"/>
                  </a:cubicBezTo>
                  <a:cubicBezTo>
                    <a:pt x="21333" y="49877"/>
                    <a:pt x="202" y="69244"/>
                    <a:pt x="202" y="94738"/>
                  </a:cubicBezTo>
                  <a:cubicBezTo>
                    <a:pt x="202" y="119837"/>
                    <a:pt x="19924" y="139402"/>
                    <a:pt x="42866" y="139402"/>
                  </a:cubicBezTo>
                  <a:cubicBezTo>
                    <a:pt x="55746" y="139402"/>
                    <a:pt x="64802" y="132683"/>
                    <a:pt x="69833" y="126359"/>
                  </a:cubicBezTo>
                  <a:close/>
                  <a:moveTo>
                    <a:pt x="69833" y="73395"/>
                  </a:moveTo>
                  <a:lnTo>
                    <a:pt x="69833" y="113908"/>
                  </a:lnTo>
                  <a:cubicBezTo>
                    <a:pt x="69833" y="117466"/>
                    <a:pt x="69833" y="117861"/>
                    <a:pt x="67620" y="121221"/>
                  </a:cubicBezTo>
                  <a:cubicBezTo>
                    <a:pt x="61582" y="130707"/>
                    <a:pt x="52526" y="135055"/>
                    <a:pt x="43872" y="135055"/>
                  </a:cubicBezTo>
                  <a:cubicBezTo>
                    <a:pt x="34816" y="135055"/>
                    <a:pt x="27571" y="129916"/>
                    <a:pt x="22741" y="122406"/>
                  </a:cubicBezTo>
                  <a:cubicBezTo>
                    <a:pt x="17509" y="114304"/>
                    <a:pt x="16905" y="103039"/>
                    <a:pt x="16905" y="94936"/>
                  </a:cubicBezTo>
                  <a:cubicBezTo>
                    <a:pt x="16905" y="87624"/>
                    <a:pt x="17308" y="75766"/>
                    <a:pt x="23144" y="66873"/>
                  </a:cubicBezTo>
                  <a:cubicBezTo>
                    <a:pt x="27370" y="60746"/>
                    <a:pt x="35017" y="54225"/>
                    <a:pt x="45885" y="54225"/>
                  </a:cubicBezTo>
                  <a:cubicBezTo>
                    <a:pt x="52928" y="54225"/>
                    <a:pt x="61381" y="57189"/>
                    <a:pt x="67620" y="66082"/>
                  </a:cubicBezTo>
                  <a:cubicBezTo>
                    <a:pt x="69833" y="69442"/>
                    <a:pt x="69833" y="69837"/>
                    <a:pt x="69833" y="73395"/>
                  </a:cubicBezTo>
                  <a:close/>
                </a:path>
              </a:pathLst>
            </a:custGeom>
            <a:grpFill/>
            <a:ln w="2013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AB67B25-0263-2A9C-025D-6F604BB2092E}"/>
                </a:ext>
              </a:extLst>
            </p:cNvPr>
            <p:cNvSpPr/>
            <p:nvPr>
              <p:custDataLst>
                <p:tags r:id="rId30"/>
              </p:custDataLst>
            </p:nvPr>
          </p:nvSpPr>
          <p:spPr>
            <a:xfrm>
              <a:off x="5817673" y="5587632"/>
              <a:ext cx="43067" cy="132213"/>
            </a:xfrm>
            <a:custGeom>
              <a:avLst/>
              <a:gdLst>
                <a:gd name="connsiteX0" fmla="*/ 29187 w 43067"/>
                <a:gd name="connsiteY0" fmla="*/ 44936 h 132213"/>
                <a:gd name="connsiteX1" fmla="*/ 1012 w 43067"/>
                <a:gd name="connsiteY1" fmla="*/ 47110 h 132213"/>
                <a:gd name="connsiteX2" fmla="*/ 1012 w 43067"/>
                <a:gd name="connsiteY2" fmla="*/ 53237 h 132213"/>
                <a:gd name="connsiteX3" fmla="*/ 15904 w 43067"/>
                <a:gd name="connsiteY3" fmla="*/ 64106 h 132213"/>
                <a:gd name="connsiteX4" fmla="*/ 15904 w 43067"/>
                <a:gd name="connsiteY4" fmla="*/ 117268 h 132213"/>
                <a:gd name="connsiteX5" fmla="*/ 207 w 43067"/>
                <a:gd name="connsiteY5" fmla="*/ 126161 h 132213"/>
                <a:gd name="connsiteX6" fmla="*/ 207 w 43067"/>
                <a:gd name="connsiteY6" fmla="*/ 132288 h 132213"/>
                <a:gd name="connsiteX7" fmla="*/ 22344 w 43067"/>
                <a:gd name="connsiteY7" fmla="*/ 131695 h 132213"/>
                <a:gd name="connsiteX8" fmla="*/ 43274 w 43067"/>
                <a:gd name="connsiteY8" fmla="*/ 132288 h 132213"/>
                <a:gd name="connsiteX9" fmla="*/ 43274 w 43067"/>
                <a:gd name="connsiteY9" fmla="*/ 126161 h 132213"/>
                <a:gd name="connsiteX10" fmla="*/ 29187 w 43067"/>
                <a:gd name="connsiteY10" fmla="*/ 117466 h 132213"/>
                <a:gd name="connsiteX11" fmla="*/ 29187 w 43067"/>
                <a:gd name="connsiteY11" fmla="*/ 44936 h 132213"/>
                <a:gd name="connsiteX12" fmla="*/ 29992 w 43067"/>
                <a:gd name="connsiteY12" fmla="*/ 10549 h 132213"/>
                <a:gd name="connsiteX13" fmla="*/ 19326 w 43067"/>
                <a:gd name="connsiteY13" fmla="*/ 75 h 132213"/>
                <a:gd name="connsiteX14" fmla="*/ 8659 w 43067"/>
                <a:gd name="connsiteY14" fmla="*/ 10549 h 132213"/>
                <a:gd name="connsiteX15" fmla="*/ 19326 w 43067"/>
                <a:gd name="connsiteY15" fmla="*/ 21023 h 132213"/>
                <a:gd name="connsiteX16" fmla="*/ 29992 w 43067"/>
                <a:gd name="connsiteY16" fmla="*/ 10549 h 13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067" h="132213">
                  <a:moveTo>
                    <a:pt x="29187" y="44936"/>
                  </a:moveTo>
                  <a:lnTo>
                    <a:pt x="1012" y="47110"/>
                  </a:lnTo>
                  <a:lnTo>
                    <a:pt x="1012" y="53237"/>
                  </a:lnTo>
                  <a:cubicBezTo>
                    <a:pt x="14093" y="53237"/>
                    <a:pt x="15904" y="54422"/>
                    <a:pt x="15904" y="64106"/>
                  </a:cubicBezTo>
                  <a:lnTo>
                    <a:pt x="15904" y="117268"/>
                  </a:lnTo>
                  <a:cubicBezTo>
                    <a:pt x="15904" y="126161"/>
                    <a:pt x="13691" y="126161"/>
                    <a:pt x="207" y="126161"/>
                  </a:cubicBezTo>
                  <a:lnTo>
                    <a:pt x="207" y="132288"/>
                  </a:lnTo>
                  <a:cubicBezTo>
                    <a:pt x="6647" y="132090"/>
                    <a:pt x="17514" y="131695"/>
                    <a:pt x="22344" y="131695"/>
                  </a:cubicBezTo>
                  <a:cubicBezTo>
                    <a:pt x="29388" y="131695"/>
                    <a:pt x="36432" y="132090"/>
                    <a:pt x="43274" y="132288"/>
                  </a:cubicBezTo>
                  <a:lnTo>
                    <a:pt x="43274" y="126161"/>
                  </a:lnTo>
                  <a:cubicBezTo>
                    <a:pt x="29992" y="126161"/>
                    <a:pt x="29187" y="125173"/>
                    <a:pt x="29187" y="117466"/>
                  </a:cubicBezTo>
                  <a:lnTo>
                    <a:pt x="29187" y="44936"/>
                  </a:lnTo>
                  <a:close/>
                  <a:moveTo>
                    <a:pt x="29992" y="10549"/>
                  </a:moveTo>
                  <a:cubicBezTo>
                    <a:pt x="29992" y="4225"/>
                    <a:pt x="24961" y="75"/>
                    <a:pt x="19326" y="75"/>
                  </a:cubicBezTo>
                  <a:cubicBezTo>
                    <a:pt x="13087" y="75"/>
                    <a:pt x="8659" y="5411"/>
                    <a:pt x="8659" y="10549"/>
                  </a:cubicBezTo>
                  <a:cubicBezTo>
                    <a:pt x="8659" y="15885"/>
                    <a:pt x="13087" y="21023"/>
                    <a:pt x="19326" y="21023"/>
                  </a:cubicBezTo>
                  <a:cubicBezTo>
                    <a:pt x="24961" y="21023"/>
                    <a:pt x="29992" y="16873"/>
                    <a:pt x="29992" y="10549"/>
                  </a:cubicBezTo>
                  <a:close/>
                </a:path>
              </a:pathLst>
            </a:custGeom>
            <a:grpFill/>
            <a:ln w="2013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9F10CFF-5F10-AAA3-18AA-60B154B5E4EF}"/>
                </a:ext>
              </a:extLst>
            </p:cNvPr>
            <p:cNvSpPr/>
            <p:nvPr>
              <p:custDataLst>
                <p:tags r:id="rId31"/>
              </p:custDataLst>
            </p:nvPr>
          </p:nvSpPr>
          <p:spPr>
            <a:xfrm>
              <a:off x="5875387" y="5631307"/>
              <a:ext cx="90762" cy="90711"/>
            </a:xfrm>
            <a:custGeom>
              <a:avLst/>
              <a:gdLst>
                <a:gd name="connsiteX0" fmla="*/ 58773 w 90762"/>
                <a:gd name="connsiteY0" fmla="*/ 73592 h 90711"/>
                <a:gd name="connsiteX1" fmla="*/ 74470 w 90762"/>
                <a:gd name="connsiteY1" fmla="*/ 89798 h 90711"/>
                <a:gd name="connsiteX2" fmla="*/ 90973 w 90762"/>
                <a:gd name="connsiteY2" fmla="*/ 71023 h 90711"/>
                <a:gd name="connsiteX3" fmla="*/ 90973 w 90762"/>
                <a:gd name="connsiteY3" fmla="*/ 59956 h 90711"/>
                <a:gd name="connsiteX4" fmla="*/ 85941 w 90762"/>
                <a:gd name="connsiteY4" fmla="*/ 59956 h 90711"/>
                <a:gd name="connsiteX5" fmla="*/ 85941 w 90762"/>
                <a:gd name="connsiteY5" fmla="*/ 71023 h 90711"/>
                <a:gd name="connsiteX6" fmla="*/ 78696 w 90762"/>
                <a:gd name="connsiteY6" fmla="*/ 83671 h 90711"/>
                <a:gd name="connsiteX7" fmla="*/ 71250 w 90762"/>
                <a:gd name="connsiteY7" fmla="*/ 73790 h 90711"/>
                <a:gd name="connsiteX8" fmla="*/ 71250 w 90762"/>
                <a:gd name="connsiteY8" fmla="*/ 34264 h 90711"/>
                <a:gd name="connsiteX9" fmla="*/ 64005 w 90762"/>
                <a:gd name="connsiteY9" fmla="*/ 10944 h 90711"/>
                <a:gd name="connsiteX10" fmla="*/ 36434 w 90762"/>
                <a:gd name="connsiteY10" fmla="*/ 75 h 90711"/>
                <a:gd name="connsiteX11" fmla="*/ 6046 w 90762"/>
                <a:gd name="connsiteY11" fmla="*/ 22407 h 90711"/>
                <a:gd name="connsiteX12" fmla="*/ 15303 w 90762"/>
                <a:gd name="connsiteY12" fmla="*/ 31695 h 90711"/>
                <a:gd name="connsiteX13" fmla="*/ 24561 w 90762"/>
                <a:gd name="connsiteY13" fmla="*/ 22604 h 90711"/>
                <a:gd name="connsiteX14" fmla="*/ 14297 w 90762"/>
                <a:gd name="connsiteY14" fmla="*/ 13513 h 90711"/>
                <a:gd name="connsiteX15" fmla="*/ 36032 w 90762"/>
                <a:gd name="connsiteY15" fmla="*/ 4423 h 90711"/>
                <a:gd name="connsiteX16" fmla="*/ 57364 w 90762"/>
                <a:gd name="connsiteY16" fmla="*/ 29719 h 90711"/>
                <a:gd name="connsiteX17" fmla="*/ 57364 w 90762"/>
                <a:gd name="connsiteY17" fmla="*/ 37031 h 90711"/>
                <a:gd name="connsiteX18" fmla="*/ 20335 w 90762"/>
                <a:gd name="connsiteY18" fmla="*/ 44146 h 90711"/>
                <a:gd name="connsiteX19" fmla="*/ 210 w 90762"/>
                <a:gd name="connsiteY19" fmla="*/ 69837 h 90711"/>
                <a:gd name="connsiteX20" fmla="*/ 32409 w 90762"/>
                <a:gd name="connsiteY20" fmla="*/ 90786 h 90711"/>
                <a:gd name="connsiteX21" fmla="*/ 58773 w 90762"/>
                <a:gd name="connsiteY21" fmla="*/ 73592 h 90711"/>
                <a:gd name="connsiteX22" fmla="*/ 57364 w 90762"/>
                <a:gd name="connsiteY22" fmla="*/ 41181 h 90711"/>
                <a:gd name="connsiteX23" fmla="*/ 57364 w 90762"/>
                <a:gd name="connsiteY23" fmla="*/ 60944 h 90711"/>
                <a:gd name="connsiteX24" fmla="*/ 33818 w 90762"/>
                <a:gd name="connsiteY24" fmla="*/ 86438 h 90711"/>
                <a:gd name="connsiteX25" fmla="*/ 15706 w 90762"/>
                <a:gd name="connsiteY25" fmla="*/ 69640 h 90711"/>
                <a:gd name="connsiteX26" fmla="*/ 57364 w 90762"/>
                <a:gd name="connsiteY26" fmla="*/ 41181 h 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762" h="90711">
                  <a:moveTo>
                    <a:pt x="58773" y="73592"/>
                  </a:moveTo>
                  <a:cubicBezTo>
                    <a:pt x="59578" y="81497"/>
                    <a:pt x="65012" y="89798"/>
                    <a:pt x="74470" y="89798"/>
                  </a:cubicBezTo>
                  <a:cubicBezTo>
                    <a:pt x="78696" y="89798"/>
                    <a:pt x="90973" y="87031"/>
                    <a:pt x="90973" y="71023"/>
                  </a:cubicBezTo>
                  <a:lnTo>
                    <a:pt x="90973" y="59956"/>
                  </a:lnTo>
                  <a:lnTo>
                    <a:pt x="85941" y="59956"/>
                  </a:lnTo>
                  <a:lnTo>
                    <a:pt x="85941" y="71023"/>
                  </a:lnTo>
                  <a:cubicBezTo>
                    <a:pt x="85941" y="82486"/>
                    <a:pt x="80910" y="83671"/>
                    <a:pt x="78696" y="83671"/>
                  </a:cubicBezTo>
                  <a:cubicBezTo>
                    <a:pt x="72055" y="83671"/>
                    <a:pt x="71250" y="74778"/>
                    <a:pt x="71250" y="73790"/>
                  </a:cubicBezTo>
                  <a:lnTo>
                    <a:pt x="71250" y="34264"/>
                  </a:lnTo>
                  <a:cubicBezTo>
                    <a:pt x="71250" y="25964"/>
                    <a:pt x="71250" y="18256"/>
                    <a:pt x="64005" y="10944"/>
                  </a:cubicBezTo>
                  <a:cubicBezTo>
                    <a:pt x="56157" y="3237"/>
                    <a:pt x="46094" y="75"/>
                    <a:pt x="36434" y="75"/>
                  </a:cubicBezTo>
                  <a:cubicBezTo>
                    <a:pt x="19932" y="75"/>
                    <a:pt x="6046" y="9363"/>
                    <a:pt x="6046" y="22407"/>
                  </a:cubicBezTo>
                  <a:cubicBezTo>
                    <a:pt x="6046" y="28336"/>
                    <a:pt x="10071" y="31695"/>
                    <a:pt x="15303" y="31695"/>
                  </a:cubicBezTo>
                  <a:cubicBezTo>
                    <a:pt x="20938" y="31695"/>
                    <a:pt x="24561" y="27743"/>
                    <a:pt x="24561" y="22604"/>
                  </a:cubicBezTo>
                  <a:cubicBezTo>
                    <a:pt x="24561" y="20233"/>
                    <a:pt x="23555" y="13711"/>
                    <a:pt x="14297" y="13513"/>
                  </a:cubicBezTo>
                  <a:cubicBezTo>
                    <a:pt x="19731" y="6596"/>
                    <a:pt x="29592" y="4423"/>
                    <a:pt x="36032" y="4423"/>
                  </a:cubicBezTo>
                  <a:cubicBezTo>
                    <a:pt x="45893" y="4423"/>
                    <a:pt x="57364" y="12130"/>
                    <a:pt x="57364" y="29719"/>
                  </a:cubicBezTo>
                  <a:lnTo>
                    <a:pt x="57364" y="37031"/>
                  </a:lnTo>
                  <a:cubicBezTo>
                    <a:pt x="47101" y="37624"/>
                    <a:pt x="33013" y="38217"/>
                    <a:pt x="20335" y="44146"/>
                  </a:cubicBezTo>
                  <a:cubicBezTo>
                    <a:pt x="5241" y="50865"/>
                    <a:pt x="210" y="61142"/>
                    <a:pt x="210" y="69837"/>
                  </a:cubicBezTo>
                  <a:cubicBezTo>
                    <a:pt x="210" y="85845"/>
                    <a:pt x="19731" y="90786"/>
                    <a:pt x="32409" y="90786"/>
                  </a:cubicBezTo>
                  <a:cubicBezTo>
                    <a:pt x="45692" y="90786"/>
                    <a:pt x="54949" y="82881"/>
                    <a:pt x="58773" y="73592"/>
                  </a:cubicBezTo>
                  <a:close/>
                  <a:moveTo>
                    <a:pt x="57364" y="41181"/>
                  </a:moveTo>
                  <a:lnTo>
                    <a:pt x="57364" y="60944"/>
                  </a:lnTo>
                  <a:cubicBezTo>
                    <a:pt x="57364" y="79719"/>
                    <a:pt x="42874" y="86438"/>
                    <a:pt x="33818" y="86438"/>
                  </a:cubicBezTo>
                  <a:cubicBezTo>
                    <a:pt x="23957" y="86438"/>
                    <a:pt x="15706" y="79521"/>
                    <a:pt x="15706" y="69640"/>
                  </a:cubicBezTo>
                  <a:cubicBezTo>
                    <a:pt x="15706" y="58770"/>
                    <a:pt x="24158" y="42367"/>
                    <a:pt x="57364" y="41181"/>
                  </a:cubicBezTo>
                  <a:close/>
                </a:path>
              </a:pathLst>
            </a:custGeom>
            <a:grpFill/>
            <a:ln w="2013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45799B4-03BB-A150-D1CB-BDAD47E35200}"/>
                </a:ext>
              </a:extLst>
            </p:cNvPr>
            <p:cNvSpPr/>
            <p:nvPr>
              <p:custDataLst>
                <p:tags r:id="rId32"/>
              </p:custDataLst>
            </p:nvPr>
          </p:nvSpPr>
          <p:spPr>
            <a:xfrm>
              <a:off x="5973194" y="5630319"/>
              <a:ext cx="91970" cy="130236"/>
            </a:xfrm>
            <a:custGeom>
              <a:avLst/>
              <a:gdLst>
                <a:gd name="connsiteX0" fmla="*/ 39257 w 91970"/>
                <a:gd name="connsiteY0" fmla="*/ 55608 h 130236"/>
                <a:gd name="connsiteX1" fmla="*/ 21748 w 91970"/>
                <a:gd name="connsiteY1" fmla="*/ 31300 h 130236"/>
                <a:gd name="connsiteX2" fmla="*/ 24968 w 91970"/>
                <a:gd name="connsiteY2" fmla="*/ 14699 h 130236"/>
                <a:gd name="connsiteX3" fmla="*/ 39257 w 91970"/>
                <a:gd name="connsiteY3" fmla="*/ 6794 h 130236"/>
                <a:gd name="connsiteX4" fmla="*/ 56765 w 91970"/>
                <a:gd name="connsiteY4" fmla="*/ 31102 h 130236"/>
                <a:gd name="connsiteX5" fmla="*/ 53545 w 91970"/>
                <a:gd name="connsiteY5" fmla="*/ 47703 h 130236"/>
                <a:gd name="connsiteX6" fmla="*/ 39257 w 91970"/>
                <a:gd name="connsiteY6" fmla="*/ 55608 h 130236"/>
                <a:gd name="connsiteX7" fmla="*/ 15912 w 91970"/>
                <a:gd name="connsiteY7" fmla="*/ 63316 h 130236"/>
                <a:gd name="connsiteX8" fmla="*/ 19333 w 91970"/>
                <a:gd name="connsiteY8" fmla="*/ 54027 h 130236"/>
                <a:gd name="connsiteX9" fmla="*/ 39257 w 91970"/>
                <a:gd name="connsiteY9" fmla="*/ 60154 h 130236"/>
                <a:gd name="connsiteX10" fmla="*/ 71859 w 91970"/>
                <a:gd name="connsiteY10" fmla="*/ 31300 h 130236"/>
                <a:gd name="connsiteX11" fmla="*/ 63608 w 91970"/>
                <a:gd name="connsiteY11" fmla="*/ 12130 h 130236"/>
                <a:gd name="connsiteX12" fmla="*/ 81720 w 91970"/>
                <a:gd name="connsiteY12" fmla="*/ 4423 h 130236"/>
                <a:gd name="connsiteX13" fmla="*/ 83733 w 91970"/>
                <a:gd name="connsiteY13" fmla="*/ 4620 h 130236"/>
                <a:gd name="connsiteX14" fmla="*/ 80513 w 91970"/>
                <a:gd name="connsiteY14" fmla="*/ 9956 h 130236"/>
                <a:gd name="connsiteX15" fmla="*/ 86349 w 91970"/>
                <a:gd name="connsiteY15" fmla="*/ 15687 h 130236"/>
                <a:gd name="connsiteX16" fmla="*/ 92185 w 91970"/>
                <a:gd name="connsiteY16" fmla="*/ 9758 h 130236"/>
                <a:gd name="connsiteX17" fmla="*/ 81921 w 91970"/>
                <a:gd name="connsiteY17" fmla="*/ 75 h 130236"/>
                <a:gd name="connsiteX18" fmla="*/ 60589 w 91970"/>
                <a:gd name="connsiteY18" fmla="*/ 9363 h 130236"/>
                <a:gd name="connsiteX19" fmla="*/ 39257 w 91970"/>
                <a:gd name="connsiteY19" fmla="*/ 2249 h 130236"/>
                <a:gd name="connsiteX20" fmla="*/ 6655 w 91970"/>
                <a:gd name="connsiteY20" fmla="*/ 31102 h 130236"/>
                <a:gd name="connsiteX21" fmla="*/ 16113 w 91970"/>
                <a:gd name="connsiteY21" fmla="*/ 51458 h 130236"/>
                <a:gd name="connsiteX22" fmla="*/ 9875 w 91970"/>
                <a:gd name="connsiteY22" fmla="*/ 67861 h 130236"/>
                <a:gd name="connsiteX23" fmla="*/ 18730 w 91970"/>
                <a:gd name="connsiteY23" fmla="*/ 85450 h 130236"/>
                <a:gd name="connsiteX24" fmla="*/ 215 w 91970"/>
                <a:gd name="connsiteY24" fmla="*/ 105213 h 130236"/>
                <a:gd name="connsiteX25" fmla="*/ 44691 w 91970"/>
                <a:gd name="connsiteY25" fmla="*/ 130312 h 130236"/>
                <a:gd name="connsiteX26" fmla="*/ 89368 w 91970"/>
                <a:gd name="connsiteY26" fmla="*/ 104817 h 130236"/>
                <a:gd name="connsiteX27" fmla="*/ 76286 w 91970"/>
                <a:gd name="connsiteY27" fmla="*/ 82288 h 130236"/>
                <a:gd name="connsiteX28" fmla="*/ 41672 w 91970"/>
                <a:gd name="connsiteY28" fmla="*/ 76754 h 130236"/>
                <a:gd name="connsiteX29" fmla="*/ 26578 w 91970"/>
                <a:gd name="connsiteY29" fmla="*/ 76557 h 130236"/>
                <a:gd name="connsiteX30" fmla="*/ 15912 w 91970"/>
                <a:gd name="connsiteY30" fmla="*/ 63316 h 130236"/>
                <a:gd name="connsiteX31" fmla="*/ 44892 w 91970"/>
                <a:gd name="connsiteY31" fmla="*/ 125766 h 130236"/>
                <a:gd name="connsiteX32" fmla="*/ 10680 w 91970"/>
                <a:gd name="connsiteY32" fmla="*/ 105213 h 130236"/>
                <a:gd name="connsiteX33" fmla="*/ 27182 w 91970"/>
                <a:gd name="connsiteY33" fmla="*/ 88217 h 130236"/>
                <a:gd name="connsiteX34" fmla="*/ 39056 w 91970"/>
                <a:gd name="connsiteY34" fmla="*/ 88217 h 130236"/>
                <a:gd name="connsiteX35" fmla="*/ 78903 w 91970"/>
                <a:gd name="connsiteY35" fmla="*/ 105213 h 130236"/>
                <a:gd name="connsiteX36" fmla="*/ 44892 w 91970"/>
                <a:gd name="connsiteY36" fmla="*/ 125766 h 1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970" h="130236">
                  <a:moveTo>
                    <a:pt x="39257" y="55608"/>
                  </a:moveTo>
                  <a:cubicBezTo>
                    <a:pt x="21748" y="55608"/>
                    <a:pt x="21748" y="35845"/>
                    <a:pt x="21748" y="31300"/>
                  </a:cubicBezTo>
                  <a:cubicBezTo>
                    <a:pt x="21748" y="25964"/>
                    <a:pt x="21950" y="19640"/>
                    <a:pt x="24968" y="14699"/>
                  </a:cubicBezTo>
                  <a:cubicBezTo>
                    <a:pt x="26578" y="12328"/>
                    <a:pt x="31207" y="6794"/>
                    <a:pt x="39257" y="6794"/>
                  </a:cubicBezTo>
                  <a:cubicBezTo>
                    <a:pt x="56765" y="6794"/>
                    <a:pt x="56765" y="26557"/>
                    <a:pt x="56765" y="31102"/>
                  </a:cubicBezTo>
                  <a:cubicBezTo>
                    <a:pt x="56765" y="36438"/>
                    <a:pt x="56564" y="42762"/>
                    <a:pt x="53545" y="47703"/>
                  </a:cubicBezTo>
                  <a:cubicBezTo>
                    <a:pt x="51935" y="50075"/>
                    <a:pt x="47307" y="55608"/>
                    <a:pt x="39257" y="55608"/>
                  </a:cubicBezTo>
                  <a:close/>
                  <a:moveTo>
                    <a:pt x="15912" y="63316"/>
                  </a:moveTo>
                  <a:cubicBezTo>
                    <a:pt x="15912" y="62525"/>
                    <a:pt x="15912" y="57980"/>
                    <a:pt x="19333" y="54027"/>
                  </a:cubicBezTo>
                  <a:cubicBezTo>
                    <a:pt x="27182" y="59561"/>
                    <a:pt x="35433" y="60154"/>
                    <a:pt x="39257" y="60154"/>
                  </a:cubicBezTo>
                  <a:cubicBezTo>
                    <a:pt x="57973" y="60154"/>
                    <a:pt x="71859" y="46517"/>
                    <a:pt x="71859" y="31300"/>
                  </a:cubicBezTo>
                  <a:cubicBezTo>
                    <a:pt x="71859" y="23988"/>
                    <a:pt x="68639" y="16675"/>
                    <a:pt x="63608" y="12130"/>
                  </a:cubicBezTo>
                  <a:cubicBezTo>
                    <a:pt x="70853" y="5411"/>
                    <a:pt x="78098" y="4423"/>
                    <a:pt x="81720" y="4423"/>
                  </a:cubicBezTo>
                  <a:cubicBezTo>
                    <a:pt x="82123" y="4423"/>
                    <a:pt x="83129" y="4423"/>
                    <a:pt x="83733" y="4620"/>
                  </a:cubicBezTo>
                  <a:cubicBezTo>
                    <a:pt x="81519" y="5411"/>
                    <a:pt x="80513" y="7585"/>
                    <a:pt x="80513" y="9956"/>
                  </a:cubicBezTo>
                  <a:cubicBezTo>
                    <a:pt x="80513" y="13316"/>
                    <a:pt x="83129" y="15687"/>
                    <a:pt x="86349" y="15687"/>
                  </a:cubicBezTo>
                  <a:cubicBezTo>
                    <a:pt x="88361" y="15687"/>
                    <a:pt x="92185" y="14304"/>
                    <a:pt x="92185" y="9758"/>
                  </a:cubicBezTo>
                  <a:cubicBezTo>
                    <a:pt x="92185" y="6399"/>
                    <a:pt x="89770" y="75"/>
                    <a:pt x="81921" y="75"/>
                  </a:cubicBezTo>
                  <a:cubicBezTo>
                    <a:pt x="77896" y="75"/>
                    <a:pt x="69042" y="1260"/>
                    <a:pt x="60589" y="9363"/>
                  </a:cubicBezTo>
                  <a:cubicBezTo>
                    <a:pt x="52137" y="2842"/>
                    <a:pt x="43684" y="2249"/>
                    <a:pt x="39257" y="2249"/>
                  </a:cubicBezTo>
                  <a:cubicBezTo>
                    <a:pt x="20541" y="2249"/>
                    <a:pt x="6655" y="15885"/>
                    <a:pt x="6655" y="31102"/>
                  </a:cubicBezTo>
                  <a:cubicBezTo>
                    <a:pt x="6655" y="39798"/>
                    <a:pt x="11082" y="47308"/>
                    <a:pt x="16113" y="51458"/>
                  </a:cubicBezTo>
                  <a:cubicBezTo>
                    <a:pt x="13497" y="54422"/>
                    <a:pt x="9875" y="60944"/>
                    <a:pt x="9875" y="67861"/>
                  </a:cubicBezTo>
                  <a:cubicBezTo>
                    <a:pt x="9875" y="73988"/>
                    <a:pt x="12491" y="81497"/>
                    <a:pt x="18730" y="85450"/>
                  </a:cubicBezTo>
                  <a:cubicBezTo>
                    <a:pt x="6655" y="88810"/>
                    <a:pt x="215" y="97308"/>
                    <a:pt x="215" y="105213"/>
                  </a:cubicBezTo>
                  <a:cubicBezTo>
                    <a:pt x="215" y="119442"/>
                    <a:pt x="20138" y="130312"/>
                    <a:pt x="44691" y="130312"/>
                  </a:cubicBezTo>
                  <a:cubicBezTo>
                    <a:pt x="68438" y="130312"/>
                    <a:pt x="89368" y="120232"/>
                    <a:pt x="89368" y="104817"/>
                  </a:cubicBezTo>
                  <a:cubicBezTo>
                    <a:pt x="89368" y="97901"/>
                    <a:pt x="86550" y="87822"/>
                    <a:pt x="76286" y="82288"/>
                  </a:cubicBezTo>
                  <a:cubicBezTo>
                    <a:pt x="65620" y="76754"/>
                    <a:pt x="53948" y="76754"/>
                    <a:pt x="41672" y="76754"/>
                  </a:cubicBezTo>
                  <a:cubicBezTo>
                    <a:pt x="36641" y="76754"/>
                    <a:pt x="27987" y="76754"/>
                    <a:pt x="26578" y="76557"/>
                  </a:cubicBezTo>
                  <a:cubicBezTo>
                    <a:pt x="20138" y="75766"/>
                    <a:pt x="15912" y="69640"/>
                    <a:pt x="15912" y="63316"/>
                  </a:cubicBezTo>
                  <a:close/>
                  <a:moveTo>
                    <a:pt x="44892" y="125766"/>
                  </a:moveTo>
                  <a:cubicBezTo>
                    <a:pt x="24566" y="125766"/>
                    <a:pt x="10680" y="115687"/>
                    <a:pt x="10680" y="105213"/>
                  </a:cubicBezTo>
                  <a:cubicBezTo>
                    <a:pt x="10680" y="96122"/>
                    <a:pt x="18327" y="88810"/>
                    <a:pt x="27182" y="88217"/>
                  </a:cubicBezTo>
                  <a:lnTo>
                    <a:pt x="39056" y="88217"/>
                  </a:lnTo>
                  <a:cubicBezTo>
                    <a:pt x="56363" y="88217"/>
                    <a:pt x="78903" y="88217"/>
                    <a:pt x="78903" y="105213"/>
                  </a:cubicBezTo>
                  <a:cubicBezTo>
                    <a:pt x="78903" y="115885"/>
                    <a:pt x="64614" y="125766"/>
                    <a:pt x="44892" y="125766"/>
                  </a:cubicBezTo>
                  <a:close/>
                </a:path>
              </a:pathLst>
            </a:custGeom>
            <a:grpFill/>
            <a:ln w="2013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7804A46-3116-7212-6ADE-8F705EBE2486}"/>
                </a:ext>
              </a:extLst>
            </p:cNvPr>
            <p:cNvSpPr/>
            <p:nvPr>
              <p:custDataLst>
                <p:tags r:id="rId33"/>
              </p:custDataLst>
            </p:nvPr>
          </p:nvSpPr>
          <p:spPr>
            <a:xfrm>
              <a:off x="6088106" y="5571624"/>
              <a:ext cx="46689" cy="197627"/>
            </a:xfrm>
            <a:custGeom>
              <a:avLst/>
              <a:gdLst>
                <a:gd name="connsiteX0" fmla="*/ 46909 w 46689"/>
                <a:gd name="connsiteY0" fmla="*/ 195726 h 197627"/>
                <a:gd name="connsiteX1" fmla="*/ 43488 w 46689"/>
                <a:gd name="connsiteY1" fmla="*/ 191379 h 197627"/>
                <a:gd name="connsiteX2" fmla="*/ 11892 w 46689"/>
                <a:gd name="connsiteY2" fmla="*/ 98889 h 197627"/>
                <a:gd name="connsiteX3" fmla="*/ 44293 w 46689"/>
                <a:gd name="connsiteY3" fmla="*/ 5411 h 197627"/>
                <a:gd name="connsiteX4" fmla="*/ 46909 w 46689"/>
                <a:gd name="connsiteY4" fmla="*/ 2051 h 197627"/>
                <a:gd name="connsiteX5" fmla="*/ 44897 w 46689"/>
                <a:gd name="connsiteY5" fmla="*/ 75 h 197627"/>
                <a:gd name="connsiteX6" fmla="*/ 12898 w 46689"/>
                <a:gd name="connsiteY6" fmla="*/ 38612 h 197627"/>
                <a:gd name="connsiteX7" fmla="*/ 220 w 46689"/>
                <a:gd name="connsiteY7" fmla="*/ 98889 h 197627"/>
                <a:gd name="connsiteX8" fmla="*/ 13502 w 46689"/>
                <a:gd name="connsiteY8" fmla="*/ 160549 h 197627"/>
                <a:gd name="connsiteX9" fmla="*/ 44897 w 46689"/>
                <a:gd name="connsiteY9" fmla="*/ 197703 h 197627"/>
                <a:gd name="connsiteX10" fmla="*/ 46909 w 46689"/>
                <a:gd name="connsiteY10" fmla="*/ 195726 h 19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89" h="197627">
                  <a:moveTo>
                    <a:pt x="46909" y="195726"/>
                  </a:moveTo>
                  <a:cubicBezTo>
                    <a:pt x="46909" y="195133"/>
                    <a:pt x="46909" y="194738"/>
                    <a:pt x="43488" y="191379"/>
                  </a:cubicBezTo>
                  <a:cubicBezTo>
                    <a:pt x="18332" y="166477"/>
                    <a:pt x="11892" y="129126"/>
                    <a:pt x="11892" y="98889"/>
                  </a:cubicBezTo>
                  <a:cubicBezTo>
                    <a:pt x="11892" y="64501"/>
                    <a:pt x="19540" y="30114"/>
                    <a:pt x="44293" y="5411"/>
                  </a:cubicBezTo>
                  <a:cubicBezTo>
                    <a:pt x="46909" y="3039"/>
                    <a:pt x="46909" y="2644"/>
                    <a:pt x="46909" y="2051"/>
                  </a:cubicBezTo>
                  <a:cubicBezTo>
                    <a:pt x="46909" y="668"/>
                    <a:pt x="46104" y="75"/>
                    <a:pt x="44897" y="75"/>
                  </a:cubicBezTo>
                  <a:cubicBezTo>
                    <a:pt x="42884" y="75"/>
                    <a:pt x="24772" y="13513"/>
                    <a:pt x="12898" y="38612"/>
                  </a:cubicBezTo>
                  <a:cubicBezTo>
                    <a:pt x="2635" y="60351"/>
                    <a:pt x="220" y="82288"/>
                    <a:pt x="220" y="98889"/>
                  </a:cubicBezTo>
                  <a:cubicBezTo>
                    <a:pt x="220" y="114304"/>
                    <a:pt x="2434" y="138217"/>
                    <a:pt x="13502" y="160549"/>
                  </a:cubicBezTo>
                  <a:cubicBezTo>
                    <a:pt x="25577" y="184857"/>
                    <a:pt x="42884" y="197703"/>
                    <a:pt x="44897" y="197703"/>
                  </a:cubicBezTo>
                  <a:cubicBezTo>
                    <a:pt x="46104" y="197703"/>
                    <a:pt x="46909" y="197110"/>
                    <a:pt x="46909" y="195726"/>
                  </a:cubicBezTo>
                  <a:close/>
                </a:path>
              </a:pathLst>
            </a:custGeom>
            <a:grpFill/>
            <a:ln w="2013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4CE3584-0951-FCFC-A31F-E8F68C7AF459}"/>
                </a:ext>
              </a:extLst>
            </p:cNvPr>
            <p:cNvSpPr/>
            <p:nvPr>
              <p:custDataLst>
                <p:tags r:id="rId34"/>
              </p:custDataLst>
            </p:nvPr>
          </p:nvSpPr>
          <p:spPr>
            <a:xfrm>
              <a:off x="6157112" y="5582691"/>
              <a:ext cx="99617" cy="139722"/>
            </a:xfrm>
            <a:custGeom>
              <a:avLst/>
              <a:gdLst>
                <a:gd name="connsiteX0" fmla="*/ 61403 w 99617"/>
                <a:gd name="connsiteY0" fmla="*/ 79521 h 139722"/>
                <a:gd name="connsiteX1" fmla="*/ 82534 w 99617"/>
                <a:gd name="connsiteY1" fmla="*/ 135055 h 139722"/>
                <a:gd name="connsiteX2" fmla="*/ 93200 w 99617"/>
                <a:gd name="connsiteY2" fmla="*/ 139402 h 139722"/>
                <a:gd name="connsiteX3" fmla="*/ 97628 w 99617"/>
                <a:gd name="connsiteY3" fmla="*/ 139402 h 139722"/>
                <a:gd name="connsiteX4" fmla="*/ 99841 w 99617"/>
                <a:gd name="connsiteY4" fmla="*/ 137426 h 139722"/>
                <a:gd name="connsiteX5" fmla="*/ 98835 w 99617"/>
                <a:gd name="connsiteY5" fmla="*/ 135647 h 139722"/>
                <a:gd name="connsiteX6" fmla="*/ 94206 w 99617"/>
                <a:gd name="connsiteY6" fmla="*/ 126557 h 139722"/>
                <a:gd name="connsiteX7" fmla="*/ 53152 w 99617"/>
                <a:gd name="connsiteY7" fmla="*/ 14106 h 139722"/>
                <a:gd name="connsiteX8" fmla="*/ 28600 w 99617"/>
                <a:gd name="connsiteY8" fmla="*/ 75 h 139722"/>
                <a:gd name="connsiteX9" fmla="*/ 24977 w 99617"/>
                <a:gd name="connsiteY9" fmla="*/ 2249 h 139722"/>
                <a:gd name="connsiteX10" fmla="*/ 26788 w 99617"/>
                <a:gd name="connsiteY10" fmla="*/ 4225 h 139722"/>
                <a:gd name="connsiteX11" fmla="*/ 39869 w 99617"/>
                <a:gd name="connsiteY11" fmla="*/ 20035 h 139722"/>
                <a:gd name="connsiteX12" fmla="*/ 59391 w 99617"/>
                <a:gd name="connsiteY12" fmla="*/ 73790 h 139722"/>
                <a:gd name="connsiteX13" fmla="*/ 3846 w 99617"/>
                <a:gd name="connsiteY13" fmla="*/ 127940 h 139722"/>
                <a:gd name="connsiteX14" fmla="*/ 224 w 99617"/>
                <a:gd name="connsiteY14" fmla="*/ 134066 h 139722"/>
                <a:gd name="connsiteX15" fmla="*/ 6261 w 99617"/>
                <a:gd name="connsiteY15" fmla="*/ 139798 h 139722"/>
                <a:gd name="connsiteX16" fmla="*/ 12902 w 99617"/>
                <a:gd name="connsiteY16" fmla="*/ 135647 h 139722"/>
                <a:gd name="connsiteX17" fmla="*/ 61403 w 99617"/>
                <a:gd name="connsiteY17" fmla="*/ 79521 h 13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617" h="139722">
                  <a:moveTo>
                    <a:pt x="61403" y="79521"/>
                  </a:moveTo>
                  <a:cubicBezTo>
                    <a:pt x="69654" y="100272"/>
                    <a:pt x="79314" y="130509"/>
                    <a:pt x="82534" y="135055"/>
                  </a:cubicBezTo>
                  <a:cubicBezTo>
                    <a:pt x="85754" y="139402"/>
                    <a:pt x="87766" y="139402"/>
                    <a:pt x="93200" y="139402"/>
                  </a:cubicBezTo>
                  <a:lnTo>
                    <a:pt x="97628" y="139402"/>
                  </a:lnTo>
                  <a:cubicBezTo>
                    <a:pt x="99640" y="139205"/>
                    <a:pt x="99841" y="138019"/>
                    <a:pt x="99841" y="137426"/>
                  </a:cubicBezTo>
                  <a:cubicBezTo>
                    <a:pt x="99841" y="136833"/>
                    <a:pt x="99439" y="136438"/>
                    <a:pt x="98835" y="135647"/>
                  </a:cubicBezTo>
                  <a:cubicBezTo>
                    <a:pt x="96823" y="133474"/>
                    <a:pt x="95615" y="130509"/>
                    <a:pt x="94206" y="126557"/>
                  </a:cubicBezTo>
                  <a:lnTo>
                    <a:pt x="53152" y="14106"/>
                  </a:lnTo>
                  <a:cubicBezTo>
                    <a:pt x="48926" y="2644"/>
                    <a:pt x="38058" y="75"/>
                    <a:pt x="28600" y="75"/>
                  </a:cubicBezTo>
                  <a:cubicBezTo>
                    <a:pt x="27593" y="75"/>
                    <a:pt x="24977" y="75"/>
                    <a:pt x="24977" y="2249"/>
                  </a:cubicBezTo>
                  <a:cubicBezTo>
                    <a:pt x="24977" y="3830"/>
                    <a:pt x="26587" y="4225"/>
                    <a:pt x="26788" y="4225"/>
                  </a:cubicBezTo>
                  <a:cubicBezTo>
                    <a:pt x="33430" y="5411"/>
                    <a:pt x="34838" y="6596"/>
                    <a:pt x="39869" y="20035"/>
                  </a:cubicBezTo>
                  <a:lnTo>
                    <a:pt x="59391" y="73790"/>
                  </a:lnTo>
                  <a:lnTo>
                    <a:pt x="3846" y="127940"/>
                  </a:lnTo>
                  <a:cubicBezTo>
                    <a:pt x="1431" y="130312"/>
                    <a:pt x="224" y="131497"/>
                    <a:pt x="224" y="134066"/>
                  </a:cubicBezTo>
                  <a:cubicBezTo>
                    <a:pt x="224" y="137426"/>
                    <a:pt x="3041" y="139798"/>
                    <a:pt x="6261" y="139798"/>
                  </a:cubicBezTo>
                  <a:cubicBezTo>
                    <a:pt x="9481" y="139798"/>
                    <a:pt x="11292" y="137624"/>
                    <a:pt x="12902" y="135647"/>
                  </a:cubicBezTo>
                  <a:lnTo>
                    <a:pt x="61403" y="79521"/>
                  </a:lnTo>
                  <a:close/>
                </a:path>
              </a:pathLst>
            </a:custGeom>
            <a:grpFill/>
            <a:ln w="2013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0A76033-D550-744F-07EA-4E3048653CB3}"/>
                </a:ext>
              </a:extLst>
            </p:cNvPr>
            <p:cNvSpPr/>
            <p:nvPr>
              <p:custDataLst>
                <p:tags r:id="rId35"/>
              </p:custDataLst>
            </p:nvPr>
          </p:nvSpPr>
          <p:spPr>
            <a:xfrm>
              <a:off x="6279196" y="5657631"/>
              <a:ext cx="51277" cy="91857"/>
            </a:xfrm>
            <a:custGeom>
              <a:avLst/>
              <a:gdLst>
                <a:gd name="connsiteX0" fmla="*/ 32067 w 51277"/>
                <a:gd name="connsiteY0" fmla="*/ 3950 h 91857"/>
                <a:gd name="connsiteX1" fmla="*/ 27841 w 51277"/>
                <a:gd name="connsiteY1" fmla="*/ 76 h 91857"/>
                <a:gd name="connsiteX2" fmla="*/ 229 w 51277"/>
                <a:gd name="connsiteY2" fmla="*/ 8930 h 91857"/>
                <a:gd name="connsiteX3" fmla="*/ 229 w 51277"/>
                <a:gd name="connsiteY3" fmla="*/ 13910 h 91857"/>
                <a:gd name="connsiteX4" fmla="*/ 20656 w 51277"/>
                <a:gd name="connsiteY4" fmla="*/ 10037 h 91857"/>
                <a:gd name="connsiteX5" fmla="*/ 20656 w 51277"/>
                <a:gd name="connsiteY5" fmla="*/ 80590 h 91857"/>
                <a:gd name="connsiteX6" fmla="*/ 6569 w 51277"/>
                <a:gd name="connsiteY6" fmla="*/ 86953 h 91857"/>
                <a:gd name="connsiteX7" fmla="*/ 1216 w 51277"/>
                <a:gd name="connsiteY7" fmla="*/ 86953 h 91857"/>
                <a:gd name="connsiteX8" fmla="*/ 1216 w 51277"/>
                <a:gd name="connsiteY8" fmla="*/ 91934 h 91857"/>
                <a:gd name="connsiteX9" fmla="*/ 26291 w 51277"/>
                <a:gd name="connsiteY9" fmla="*/ 91380 h 91857"/>
                <a:gd name="connsiteX10" fmla="*/ 51507 w 51277"/>
                <a:gd name="connsiteY10" fmla="*/ 91934 h 91857"/>
                <a:gd name="connsiteX11" fmla="*/ 51507 w 51277"/>
                <a:gd name="connsiteY11" fmla="*/ 86953 h 91857"/>
                <a:gd name="connsiteX12" fmla="*/ 46154 w 51277"/>
                <a:gd name="connsiteY12" fmla="*/ 86953 h 91857"/>
                <a:gd name="connsiteX13" fmla="*/ 32067 w 51277"/>
                <a:gd name="connsiteY13" fmla="*/ 80590 h 91857"/>
                <a:gd name="connsiteX14" fmla="*/ 32067 w 51277"/>
                <a:gd name="connsiteY14" fmla="*/ 3950 h 9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277" h="91857">
                  <a:moveTo>
                    <a:pt x="32067" y="3950"/>
                  </a:moveTo>
                  <a:cubicBezTo>
                    <a:pt x="32067" y="215"/>
                    <a:pt x="31785" y="76"/>
                    <a:pt x="27841" y="76"/>
                  </a:cubicBezTo>
                  <a:cubicBezTo>
                    <a:pt x="18825" y="8792"/>
                    <a:pt x="6005" y="8930"/>
                    <a:pt x="229" y="8930"/>
                  </a:cubicBezTo>
                  <a:lnTo>
                    <a:pt x="229" y="13910"/>
                  </a:lnTo>
                  <a:cubicBezTo>
                    <a:pt x="3610" y="13910"/>
                    <a:pt x="12908" y="13910"/>
                    <a:pt x="20656" y="10037"/>
                  </a:cubicBezTo>
                  <a:lnTo>
                    <a:pt x="20656" y="80590"/>
                  </a:lnTo>
                  <a:cubicBezTo>
                    <a:pt x="20656" y="85155"/>
                    <a:pt x="20656" y="86953"/>
                    <a:pt x="6569" y="86953"/>
                  </a:cubicBezTo>
                  <a:lnTo>
                    <a:pt x="1216" y="86953"/>
                  </a:lnTo>
                  <a:lnTo>
                    <a:pt x="1216" y="91934"/>
                  </a:lnTo>
                  <a:cubicBezTo>
                    <a:pt x="3751" y="91795"/>
                    <a:pt x="21079" y="91380"/>
                    <a:pt x="26291" y="91380"/>
                  </a:cubicBezTo>
                  <a:cubicBezTo>
                    <a:pt x="30658" y="91380"/>
                    <a:pt x="48408" y="91795"/>
                    <a:pt x="51507" y="91934"/>
                  </a:cubicBezTo>
                  <a:lnTo>
                    <a:pt x="51507" y="86953"/>
                  </a:lnTo>
                  <a:lnTo>
                    <a:pt x="46154" y="86953"/>
                  </a:lnTo>
                  <a:cubicBezTo>
                    <a:pt x="32067" y="86953"/>
                    <a:pt x="32067" y="85155"/>
                    <a:pt x="32067" y="80590"/>
                  </a:cubicBezTo>
                  <a:lnTo>
                    <a:pt x="32067" y="3950"/>
                  </a:lnTo>
                  <a:close/>
                </a:path>
              </a:pathLst>
            </a:custGeom>
            <a:grpFill/>
            <a:ln w="2013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9461203-6F7B-CA88-FE4A-3DDF1595FF92}"/>
                </a:ext>
              </a:extLst>
            </p:cNvPr>
            <p:cNvSpPr/>
            <p:nvPr>
              <p:custDataLst>
                <p:tags r:id="rId36"/>
              </p:custDataLst>
            </p:nvPr>
          </p:nvSpPr>
          <p:spPr>
            <a:xfrm>
              <a:off x="6371431" y="5698896"/>
              <a:ext cx="23545" cy="59090"/>
            </a:xfrm>
            <a:custGeom>
              <a:avLst/>
              <a:gdLst>
                <a:gd name="connsiteX0" fmla="*/ 23780 w 23545"/>
                <a:gd name="connsiteY0" fmla="*/ 20826 h 59090"/>
                <a:gd name="connsiteX1" fmla="*/ 10900 w 23545"/>
                <a:gd name="connsiteY1" fmla="*/ 75 h 59090"/>
                <a:gd name="connsiteX2" fmla="*/ 234 w 23545"/>
                <a:gd name="connsiteY2" fmla="*/ 10549 h 59090"/>
                <a:gd name="connsiteX3" fmla="*/ 10900 w 23545"/>
                <a:gd name="connsiteY3" fmla="*/ 21023 h 59090"/>
                <a:gd name="connsiteX4" fmla="*/ 17944 w 23545"/>
                <a:gd name="connsiteY4" fmla="*/ 18454 h 59090"/>
                <a:gd name="connsiteX5" fmla="*/ 18950 w 23545"/>
                <a:gd name="connsiteY5" fmla="*/ 17861 h 59090"/>
                <a:gd name="connsiteX6" fmla="*/ 19353 w 23545"/>
                <a:gd name="connsiteY6" fmla="*/ 20826 h 59090"/>
                <a:gd name="connsiteX7" fmla="*/ 5668 w 23545"/>
                <a:gd name="connsiteY7" fmla="*/ 53830 h 59090"/>
                <a:gd name="connsiteX8" fmla="*/ 3454 w 23545"/>
                <a:gd name="connsiteY8" fmla="*/ 56992 h 59090"/>
                <a:gd name="connsiteX9" fmla="*/ 5466 w 23545"/>
                <a:gd name="connsiteY9" fmla="*/ 59165 h 59090"/>
                <a:gd name="connsiteX10" fmla="*/ 23780 w 23545"/>
                <a:gd name="connsiteY10" fmla="*/ 20826 h 5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45" h="59090">
                  <a:moveTo>
                    <a:pt x="23780" y="20826"/>
                  </a:moveTo>
                  <a:cubicBezTo>
                    <a:pt x="23780" y="7782"/>
                    <a:pt x="18749" y="75"/>
                    <a:pt x="10900" y="75"/>
                  </a:cubicBezTo>
                  <a:cubicBezTo>
                    <a:pt x="4259" y="75"/>
                    <a:pt x="234" y="5015"/>
                    <a:pt x="234" y="10549"/>
                  </a:cubicBezTo>
                  <a:cubicBezTo>
                    <a:pt x="234" y="15885"/>
                    <a:pt x="4259" y="21023"/>
                    <a:pt x="10900" y="21023"/>
                  </a:cubicBezTo>
                  <a:cubicBezTo>
                    <a:pt x="13315" y="21023"/>
                    <a:pt x="15931" y="20233"/>
                    <a:pt x="17944" y="18454"/>
                  </a:cubicBezTo>
                  <a:cubicBezTo>
                    <a:pt x="18548" y="18059"/>
                    <a:pt x="18749" y="17861"/>
                    <a:pt x="18950" y="17861"/>
                  </a:cubicBezTo>
                  <a:cubicBezTo>
                    <a:pt x="19151" y="17861"/>
                    <a:pt x="19353" y="18059"/>
                    <a:pt x="19353" y="20826"/>
                  </a:cubicBezTo>
                  <a:cubicBezTo>
                    <a:pt x="19353" y="35450"/>
                    <a:pt x="12309" y="47308"/>
                    <a:pt x="5668" y="53830"/>
                  </a:cubicBezTo>
                  <a:cubicBezTo>
                    <a:pt x="3454" y="56003"/>
                    <a:pt x="3454" y="56399"/>
                    <a:pt x="3454" y="56992"/>
                  </a:cubicBezTo>
                  <a:cubicBezTo>
                    <a:pt x="3454" y="58375"/>
                    <a:pt x="4460" y="59165"/>
                    <a:pt x="5466" y="59165"/>
                  </a:cubicBezTo>
                  <a:cubicBezTo>
                    <a:pt x="7680" y="59165"/>
                    <a:pt x="23780" y="43948"/>
                    <a:pt x="23780" y="20826"/>
                  </a:cubicBezTo>
                  <a:close/>
                </a:path>
              </a:pathLst>
            </a:custGeom>
            <a:grpFill/>
            <a:ln w="2013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5B71F61-87AE-8B53-3067-B955F2CA8162}"/>
                </a:ext>
              </a:extLst>
            </p:cNvPr>
            <p:cNvSpPr/>
            <p:nvPr>
              <p:custDataLst>
                <p:tags r:id="rId37"/>
              </p:custDataLst>
            </p:nvPr>
          </p:nvSpPr>
          <p:spPr>
            <a:xfrm>
              <a:off x="6454232" y="5582691"/>
              <a:ext cx="99617" cy="139722"/>
            </a:xfrm>
            <a:custGeom>
              <a:avLst/>
              <a:gdLst>
                <a:gd name="connsiteX0" fmla="*/ 61418 w 99617"/>
                <a:gd name="connsiteY0" fmla="*/ 79521 h 139722"/>
                <a:gd name="connsiteX1" fmla="*/ 82549 w 99617"/>
                <a:gd name="connsiteY1" fmla="*/ 135055 h 139722"/>
                <a:gd name="connsiteX2" fmla="*/ 93215 w 99617"/>
                <a:gd name="connsiteY2" fmla="*/ 139402 h 139722"/>
                <a:gd name="connsiteX3" fmla="*/ 97642 w 99617"/>
                <a:gd name="connsiteY3" fmla="*/ 139402 h 139722"/>
                <a:gd name="connsiteX4" fmla="*/ 99856 w 99617"/>
                <a:gd name="connsiteY4" fmla="*/ 137426 h 139722"/>
                <a:gd name="connsiteX5" fmla="*/ 98850 w 99617"/>
                <a:gd name="connsiteY5" fmla="*/ 135647 h 139722"/>
                <a:gd name="connsiteX6" fmla="*/ 94221 w 99617"/>
                <a:gd name="connsiteY6" fmla="*/ 126557 h 139722"/>
                <a:gd name="connsiteX7" fmla="*/ 53167 w 99617"/>
                <a:gd name="connsiteY7" fmla="*/ 14106 h 139722"/>
                <a:gd name="connsiteX8" fmla="*/ 28614 w 99617"/>
                <a:gd name="connsiteY8" fmla="*/ 75 h 139722"/>
                <a:gd name="connsiteX9" fmla="*/ 24992 w 99617"/>
                <a:gd name="connsiteY9" fmla="*/ 2249 h 139722"/>
                <a:gd name="connsiteX10" fmla="*/ 26803 w 99617"/>
                <a:gd name="connsiteY10" fmla="*/ 4225 h 139722"/>
                <a:gd name="connsiteX11" fmla="*/ 39884 w 99617"/>
                <a:gd name="connsiteY11" fmla="*/ 20035 h 139722"/>
                <a:gd name="connsiteX12" fmla="*/ 59405 w 99617"/>
                <a:gd name="connsiteY12" fmla="*/ 73790 h 139722"/>
                <a:gd name="connsiteX13" fmla="*/ 3861 w 99617"/>
                <a:gd name="connsiteY13" fmla="*/ 127940 h 139722"/>
                <a:gd name="connsiteX14" fmla="*/ 238 w 99617"/>
                <a:gd name="connsiteY14" fmla="*/ 134066 h 139722"/>
                <a:gd name="connsiteX15" fmla="*/ 6276 w 99617"/>
                <a:gd name="connsiteY15" fmla="*/ 139798 h 139722"/>
                <a:gd name="connsiteX16" fmla="*/ 12917 w 99617"/>
                <a:gd name="connsiteY16" fmla="*/ 135647 h 139722"/>
                <a:gd name="connsiteX17" fmla="*/ 61418 w 99617"/>
                <a:gd name="connsiteY17" fmla="*/ 79521 h 13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617" h="139722">
                  <a:moveTo>
                    <a:pt x="61418" y="79521"/>
                  </a:moveTo>
                  <a:cubicBezTo>
                    <a:pt x="69669" y="100272"/>
                    <a:pt x="79329" y="130509"/>
                    <a:pt x="82549" y="135055"/>
                  </a:cubicBezTo>
                  <a:cubicBezTo>
                    <a:pt x="85769" y="139402"/>
                    <a:pt x="87781" y="139402"/>
                    <a:pt x="93215" y="139402"/>
                  </a:cubicBezTo>
                  <a:lnTo>
                    <a:pt x="97642" y="139402"/>
                  </a:lnTo>
                  <a:cubicBezTo>
                    <a:pt x="99655" y="139205"/>
                    <a:pt x="99856" y="138019"/>
                    <a:pt x="99856" y="137426"/>
                  </a:cubicBezTo>
                  <a:cubicBezTo>
                    <a:pt x="99856" y="136833"/>
                    <a:pt x="99454" y="136438"/>
                    <a:pt x="98850" y="135647"/>
                  </a:cubicBezTo>
                  <a:cubicBezTo>
                    <a:pt x="96837" y="133474"/>
                    <a:pt x="95630" y="130509"/>
                    <a:pt x="94221" y="126557"/>
                  </a:cubicBezTo>
                  <a:lnTo>
                    <a:pt x="53167" y="14106"/>
                  </a:lnTo>
                  <a:cubicBezTo>
                    <a:pt x="48940" y="2644"/>
                    <a:pt x="38073" y="75"/>
                    <a:pt x="28614" y="75"/>
                  </a:cubicBezTo>
                  <a:cubicBezTo>
                    <a:pt x="27608" y="75"/>
                    <a:pt x="24992" y="75"/>
                    <a:pt x="24992" y="2249"/>
                  </a:cubicBezTo>
                  <a:cubicBezTo>
                    <a:pt x="24992" y="3830"/>
                    <a:pt x="26602" y="4225"/>
                    <a:pt x="26803" y="4225"/>
                  </a:cubicBezTo>
                  <a:cubicBezTo>
                    <a:pt x="33444" y="5411"/>
                    <a:pt x="34853" y="6596"/>
                    <a:pt x="39884" y="20035"/>
                  </a:cubicBezTo>
                  <a:lnTo>
                    <a:pt x="59405" y="73790"/>
                  </a:lnTo>
                  <a:lnTo>
                    <a:pt x="3861" y="127940"/>
                  </a:lnTo>
                  <a:cubicBezTo>
                    <a:pt x="1446" y="130312"/>
                    <a:pt x="238" y="131497"/>
                    <a:pt x="238" y="134066"/>
                  </a:cubicBezTo>
                  <a:cubicBezTo>
                    <a:pt x="238" y="137426"/>
                    <a:pt x="3056" y="139798"/>
                    <a:pt x="6276" y="139798"/>
                  </a:cubicBezTo>
                  <a:cubicBezTo>
                    <a:pt x="9496" y="139798"/>
                    <a:pt x="11307" y="137624"/>
                    <a:pt x="12917" y="135647"/>
                  </a:cubicBezTo>
                  <a:lnTo>
                    <a:pt x="61418" y="79521"/>
                  </a:lnTo>
                  <a:close/>
                </a:path>
              </a:pathLst>
            </a:custGeom>
            <a:grpFill/>
            <a:ln w="2013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FFF3336-5B55-61B5-491A-929B782EC16F}"/>
                </a:ext>
              </a:extLst>
            </p:cNvPr>
            <p:cNvSpPr/>
            <p:nvPr>
              <p:custDataLst>
                <p:tags r:id="rId38"/>
              </p:custDataLst>
            </p:nvPr>
          </p:nvSpPr>
          <p:spPr>
            <a:xfrm>
              <a:off x="6569836" y="5657631"/>
              <a:ext cx="62266" cy="91857"/>
            </a:xfrm>
            <a:custGeom>
              <a:avLst/>
              <a:gdLst>
                <a:gd name="connsiteX0" fmla="*/ 62510 w 62266"/>
                <a:gd name="connsiteY0" fmla="*/ 66756 h 91857"/>
                <a:gd name="connsiteX1" fmla="*/ 57721 w 62266"/>
                <a:gd name="connsiteY1" fmla="*/ 66756 h 91857"/>
                <a:gd name="connsiteX2" fmla="*/ 54058 w 62266"/>
                <a:gd name="connsiteY2" fmla="*/ 79345 h 91857"/>
                <a:gd name="connsiteX3" fmla="*/ 40111 w 62266"/>
                <a:gd name="connsiteY3" fmla="*/ 80175 h 91857"/>
                <a:gd name="connsiteX4" fmla="*/ 14191 w 62266"/>
                <a:gd name="connsiteY4" fmla="*/ 80175 h 91857"/>
                <a:gd name="connsiteX5" fmla="*/ 42365 w 62266"/>
                <a:gd name="connsiteY5" fmla="*/ 56934 h 91857"/>
                <a:gd name="connsiteX6" fmla="*/ 62510 w 62266"/>
                <a:gd name="connsiteY6" fmla="*/ 27052 h 91857"/>
                <a:gd name="connsiteX7" fmla="*/ 29546 w 62266"/>
                <a:gd name="connsiteY7" fmla="*/ 76 h 91857"/>
                <a:gd name="connsiteX8" fmla="*/ 244 w 62266"/>
                <a:gd name="connsiteY8" fmla="*/ 24839 h 91857"/>
                <a:gd name="connsiteX9" fmla="*/ 7710 w 62266"/>
                <a:gd name="connsiteY9" fmla="*/ 32586 h 91857"/>
                <a:gd name="connsiteX10" fmla="*/ 15177 w 62266"/>
                <a:gd name="connsiteY10" fmla="*/ 25254 h 91857"/>
                <a:gd name="connsiteX11" fmla="*/ 6865 w 62266"/>
                <a:gd name="connsiteY11" fmla="*/ 17922 h 91857"/>
                <a:gd name="connsiteX12" fmla="*/ 27433 w 62266"/>
                <a:gd name="connsiteY12" fmla="*/ 5056 h 91857"/>
                <a:gd name="connsiteX13" fmla="*/ 48846 w 62266"/>
                <a:gd name="connsiteY13" fmla="*/ 27052 h 91857"/>
                <a:gd name="connsiteX14" fmla="*/ 35603 w 62266"/>
                <a:gd name="connsiteY14" fmla="*/ 53614 h 91857"/>
                <a:gd name="connsiteX15" fmla="*/ 1653 w 62266"/>
                <a:gd name="connsiteY15" fmla="*/ 86538 h 91857"/>
                <a:gd name="connsiteX16" fmla="*/ 244 w 62266"/>
                <a:gd name="connsiteY16" fmla="*/ 91934 h 91857"/>
                <a:gd name="connsiteX17" fmla="*/ 58284 w 62266"/>
                <a:gd name="connsiteY17" fmla="*/ 91934 h 91857"/>
                <a:gd name="connsiteX18" fmla="*/ 62510 w 62266"/>
                <a:gd name="connsiteY18" fmla="*/ 66756 h 9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266" h="91857">
                  <a:moveTo>
                    <a:pt x="62510" y="66756"/>
                  </a:moveTo>
                  <a:lnTo>
                    <a:pt x="57721" y="66756"/>
                  </a:lnTo>
                  <a:cubicBezTo>
                    <a:pt x="57298" y="69799"/>
                    <a:pt x="55889" y="77961"/>
                    <a:pt x="54058" y="79345"/>
                  </a:cubicBezTo>
                  <a:cubicBezTo>
                    <a:pt x="52931" y="80175"/>
                    <a:pt x="42084" y="80175"/>
                    <a:pt x="40111" y="80175"/>
                  </a:cubicBezTo>
                  <a:lnTo>
                    <a:pt x="14191" y="80175"/>
                  </a:lnTo>
                  <a:cubicBezTo>
                    <a:pt x="28982" y="67309"/>
                    <a:pt x="33913" y="63436"/>
                    <a:pt x="42365" y="56934"/>
                  </a:cubicBezTo>
                  <a:cubicBezTo>
                    <a:pt x="52790" y="48772"/>
                    <a:pt x="62510" y="40195"/>
                    <a:pt x="62510" y="27052"/>
                  </a:cubicBezTo>
                  <a:cubicBezTo>
                    <a:pt x="62510" y="10313"/>
                    <a:pt x="47578" y="76"/>
                    <a:pt x="29546" y="76"/>
                  </a:cubicBezTo>
                  <a:cubicBezTo>
                    <a:pt x="12078" y="76"/>
                    <a:pt x="244" y="12112"/>
                    <a:pt x="244" y="24839"/>
                  </a:cubicBezTo>
                  <a:cubicBezTo>
                    <a:pt x="244" y="31894"/>
                    <a:pt x="6302" y="32586"/>
                    <a:pt x="7710" y="32586"/>
                  </a:cubicBezTo>
                  <a:cubicBezTo>
                    <a:pt x="11091" y="32586"/>
                    <a:pt x="15177" y="30234"/>
                    <a:pt x="15177" y="25254"/>
                  </a:cubicBezTo>
                  <a:cubicBezTo>
                    <a:pt x="15177" y="22764"/>
                    <a:pt x="14191" y="17922"/>
                    <a:pt x="6865" y="17922"/>
                  </a:cubicBezTo>
                  <a:cubicBezTo>
                    <a:pt x="11232" y="8100"/>
                    <a:pt x="20812" y="5056"/>
                    <a:pt x="27433" y="5056"/>
                  </a:cubicBezTo>
                  <a:cubicBezTo>
                    <a:pt x="41520" y="5056"/>
                    <a:pt x="48846" y="15847"/>
                    <a:pt x="48846" y="27052"/>
                  </a:cubicBezTo>
                  <a:cubicBezTo>
                    <a:pt x="48846" y="39088"/>
                    <a:pt x="40111" y="48633"/>
                    <a:pt x="35603" y="53614"/>
                  </a:cubicBezTo>
                  <a:lnTo>
                    <a:pt x="1653" y="86538"/>
                  </a:lnTo>
                  <a:cubicBezTo>
                    <a:pt x="244" y="87783"/>
                    <a:pt x="244" y="88060"/>
                    <a:pt x="244" y="91934"/>
                  </a:cubicBezTo>
                  <a:lnTo>
                    <a:pt x="58284" y="91934"/>
                  </a:lnTo>
                  <a:lnTo>
                    <a:pt x="62510" y="66756"/>
                  </a:lnTo>
                  <a:close/>
                </a:path>
              </a:pathLst>
            </a:custGeom>
            <a:grpFill/>
            <a:ln w="2013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087ED09-2571-F694-725D-0CE6990CA72D}"/>
                </a:ext>
              </a:extLst>
            </p:cNvPr>
            <p:cNvSpPr/>
            <p:nvPr>
              <p:custDataLst>
                <p:tags r:id="rId39"/>
              </p:custDataLst>
            </p:nvPr>
          </p:nvSpPr>
          <p:spPr>
            <a:xfrm>
              <a:off x="6668551" y="5698896"/>
              <a:ext cx="23545" cy="59090"/>
            </a:xfrm>
            <a:custGeom>
              <a:avLst/>
              <a:gdLst>
                <a:gd name="connsiteX0" fmla="*/ 23795 w 23545"/>
                <a:gd name="connsiteY0" fmla="*/ 20826 h 59090"/>
                <a:gd name="connsiteX1" fmla="*/ 10915 w 23545"/>
                <a:gd name="connsiteY1" fmla="*/ 75 h 59090"/>
                <a:gd name="connsiteX2" fmla="*/ 249 w 23545"/>
                <a:gd name="connsiteY2" fmla="*/ 10549 h 59090"/>
                <a:gd name="connsiteX3" fmla="*/ 10915 w 23545"/>
                <a:gd name="connsiteY3" fmla="*/ 21023 h 59090"/>
                <a:gd name="connsiteX4" fmla="*/ 17958 w 23545"/>
                <a:gd name="connsiteY4" fmla="*/ 18454 h 59090"/>
                <a:gd name="connsiteX5" fmla="*/ 18965 w 23545"/>
                <a:gd name="connsiteY5" fmla="*/ 17861 h 59090"/>
                <a:gd name="connsiteX6" fmla="*/ 19367 w 23545"/>
                <a:gd name="connsiteY6" fmla="*/ 20826 h 59090"/>
                <a:gd name="connsiteX7" fmla="*/ 5682 w 23545"/>
                <a:gd name="connsiteY7" fmla="*/ 53830 h 59090"/>
                <a:gd name="connsiteX8" fmla="*/ 3469 w 23545"/>
                <a:gd name="connsiteY8" fmla="*/ 56992 h 59090"/>
                <a:gd name="connsiteX9" fmla="*/ 5481 w 23545"/>
                <a:gd name="connsiteY9" fmla="*/ 59165 h 59090"/>
                <a:gd name="connsiteX10" fmla="*/ 23795 w 23545"/>
                <a:gd name="connsiteY10" fmla="*/ 20826 h 5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45" h="59090">
                  <a:moveTo>
                    <a:pt x="23795" y="20826"/>
                  </a:moveTo>
                  <a:cubicBezTo>
                    <a:pt x="23795" y="7782"/>
                    <a:pt x="18763" y="75"/>
                    <a:pt x="10915" y="75"/>
                  </a:cubicBezTo>
                  <a:cubicBezTo>
                    <a:pt x="4274" y="75"/>
                    <a:pt x="249" y="5015"/>
                    <a:pt x="249" y="10549"/>
                  </a:cubicBezTo>
                  <a:cubicBezTo>
                    <a:pt x="249" y="15885"/>
                    <a:pt x="4274" y="21023"/>
                    <a:pt x="10915" y="21023"/>
                  </a:cubicBezTo>
                  <a:cubicBezTo>
                    <a:pt x="13330" y="21023"/>
                    <a:pt x="15946" y="20233"/>
                    <a:pt x="17958" y="18454"/>
                  </a:cubicBezTo>
                  <a:cubicBezTo>
                    <a:pt x="18562" y="18059"/>
                    <a:pt x="18763" y="17861"/>
                    <a:pt x="18965" y="17861"/>
                  </a:cubicBezTo>
                  <a:cubicBezTo>
                    <a:pt x="19166" y="17861"/>
                    <a:pt x="19367" y="18059"/>
                    <a:pt x="19367" y="20826"/>
                  </a:cubicBezTo>
                  <a:cubicBezTo>
                    <a:pt x="19367" y="35450"/>
                    <a:pt x="12324" y="47308"/>
                    <a:pt x="5682" y="53830"/>
                  </a:cubicBezTo>
                  <a:cubicBezTo>
                    <a:pt x="3469" y="56003"/>
                    <a:pt x="3469" y="56399"/>
                    <a:pt x="3469" y="56992"/>
                  </a:cubicBezTo>
                  <a:cubicBezTo>
                    <a:pt x="3469" y="58375"/>
                    <a:pt x="4475" y="59165"/>
                    <a:pt x="5481" y="59165"/>
                  </a:cubicBezTo>
                  <a:cubicBezTo>
                    <a:pt x="7695" y="59165"/>
                    <a:pt x="23795" y="43948"/>
                    <a:pt x="23795" y="20826"/>
                  </a:cubicBezTo>
                  <a:close/>
                </a:path>
              </a:pathLst>
            </a:custGeom>
            <a:grpFill/>
            <a:ln w="2013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4C53ACC-7EE6-30AF-1F10-3C3F5A73ED2B}"/>
                </a:ext>
              </a:extLst>
            </p:cNvPr>
            <p:cNvSpPr/>
            <p:nvPr>
              <p:custDataLst>
                <p:tags r:id="rId40"/>
              </p:custDataLst>
            </p:nvPr>
          </p:nvSpPr>
          <p:spPr>
            <a:xfrm>
              <a:off x="6757994" y="5698896"/>
              <a:ext cx="21332" cy="20948"/>
            </a:xfrm>
            <a:custGeom>
              <a:avLst/>
              <a:gdLst>
                <a:gd name="connsiteX0" fmla="*/ 21585 w 21332"/>
                <a:gd name="connsiteY0" fmla="*/ 10549 h 20948"/>
                <a:gd name="connsiteX1" fmla="*/ 10919 w 21332"/>
                <a:gd name="connsiteY1" fmla="*/ 75 h 20948"/>
                <a:gd name="connsiteX2" fmla="*/ 253 w 21332"/>
                <a:gd name="connsiteY2" fmla="*/ 10549 h 20948"/>
                <a:gd name="connsiteX3" fmla="*/ 10919 w 21332"/>
                <a:gd name="connsiteY3" fmla="*/ 21023 h 20948"/>
                <a:gd name="connsiteX4" fmla="*/ 21585 w 21332"/>
                <a:gd name="connsiteY4" fmla="*/ 10549 h 20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2" h="20948">
                  <a:moveTo>
                    <a:pt x="21585" y="10549"/>
                  </a:moveTo>
                  <a:cubicBezTo>
                    <a:pt x="21585" y="4818"/>
                    <a:pt x="16755" y="75"/>
                    <a:pt x="10919" y="75"/>
                  </a:cubicBezTo>
                  <a:cubicBezTo>
                    <a:pt x="5083" y="75"/>
                    <a:pt x="253" y="4818"/>
                    <a:pt x="253" y="10549"/>
                  </a:cubicBezTo>
                  <a:cubicBezTo>
                    <a:pt x="253" y="16280"/>
                    <a:pt x="5083" y="21023"/>
                    <a:pt x="10919" y="21023"/>
                  </a:cubicBezTo>
                  <a:cubicBezTo>
                    <a:pt x="16755" y="21023"/>
                    <a:pt x="21585" y="16280"/>
                    <a:pt x="21585" y="10549"/>
                  </a:cubicBezTo>
                  <a:close/>
                </a:path>
              </a:pathLst>
            </a:custGeom>
            <a:grpFill/>
            <a:ln w="2013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011C313-653D-5DB4-87DF-229F2F111FFE}"/>
                </a:ext>
              </a:extLst>
            </p:cNvPr>
            <p:cNvSpPr/>
            <p:nvPr>
              <p:custDataLst>
                <p:tags r:id="rId41"/>
              </p:custDataLst>
            </p:nvPr>
          </p:nvSpPr>
          <p:spPr>
            <a:xfrm>
              <a:off x="6847437" y="5698896"/>
              <a:ext cx="21332" cy="20948"/>
            </a:xfrm>
            <a:custGeom>
              <a:avLst/>
              <a:gdLst>
                <a:gd name="connsiteX0" fmla="*/ 21590 w 21332"/>
                <a:gd name="connsiteY0" fmla="*/ 10549 h 20948"/>
                <a:gd name="connsiteX1" fmla="*/ 10924 w 21332"/>
                <a:gd name="connsiteY1" fmla="*/ 75 h 20948"/>
                <a:gd name="connsiteX2" fmla="*/ 258 w 21332"/>
                <a:gd name="connsiteY2" fmla="*/ 10549 h 20948"/>
                <a:gd name="connsiteX3" fmla="*/ 10924 w 21332"/>
                <a:gd name="connsiteY3" fmla="*/ 21023 h 20948"/>
                <a:gd name="connsiteX4" fmla="*/ 21590 w 21332"/>
                <a:gd name="connsiteY4" fmla="*/ 10549 h 20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2" h="20948">
                  <a:moveTo>
                    <a:pt x="21590" y="10549"/>
                  </a:moveTo>
                  <a:cubicBezTo>
                    <a:pt x="21590" y="4818"/>
                    <a:pt x="16760" y="75"/>
                    <a:pt x="10924" y="75"/>
                  </a:cubicBezTo>
                  <a:cubicBezTo>
                    <a:pt x="5087" y="75"/>
                    <a:pt x="258" y="4818"/>
                    <a:pt x="258" y="10549"/>
                  </a:cubicBezTo>
                  <a:cubicBezTo>
                    <a:pt x="258" y="16280"/>
                    <a:pt x="5087" y="21023"/>
                    <a:pt x="10924" y="21023"/>
                  </a:cubicBezTo>
                  <a:cubicBezTo>
                    <a:pt x="16760" y="21023"/>
                    <a:pt x="21590" y="16280"/>
                    <a:pt x="21590" y="10549"/>
                  </a:cubicBezTo>
                  <a:close/>
                </a:path>
              </a:pathLst>
            </a:custGeom>
            <a:grpFill/>
            <a:ln w="2013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0CDDBE2-EF21-6EE7-414C-AC203530A789}"/>
                </a:ext>
              </a:extLst>
            </p:cNvPr>
            <p:cNvSpPr/>
            <p:nvPr>
              <p:custDataLst>
                <p:tags r:id="rId42"/>
              </p:custDataLst>
            </p:nvPr>
          </p:nvSpPr>
          <p:spPr>
            <a:xfrm>
              <a:off x="6936879" y="5698896"/>
              <a:ext cx="21332" cy="20948"/>
            </a:xfrm>
            <a:custGeom>
              <a:avLst/>
              <a:gdLst>
                <a:gd name="connsiteX0" fmla="*/ 21594 w 21332"/>
                <a:gd name="connsiteY0" fmla="*/ 10549 h 20948"/>
                <a:gd name="connsiteX1" fmla="*/ 10928 w 21332"/>
                <a:gd name="connsiteY1" fmla="*/ 75 h 20948"/>
                <a:gd name="connsiteX2" fmla="*/ 262 w 21332"/>
                <a:gd name="connsiteY2" fmla="*/ 10549 h 20948"/>
                <a:gd name="connsiteX3" fmla="*/ 10928 w 21332"/>
                <a:gd name="connsiteY3" fmla="*/ 21023 h 20948"/>
                <a:gd name="connsiteX4" fmla="*/ 21594 w 21332"/>
                <a:gd name="connsiteY4" fmla="*/ 10549 h 20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2" h="20948">
                  <a:moveTo>
                    <a:pt x="21594" y="10549"/>
                  </a:moveTo>
                  <a:cubicBezTo>
                    <a:pt x="21594" y="4818"/>
                    <a:pt x="16764" y="75"/>
                    <a:pt x="10928" y="75"/>
                  </a:cubicBezTo>
                  <a:cubicBezTo>
                    <a:pt x="5092" y="75"/>
                    <a:pt x="262" y="4818"/>
                    <a:pt x="262" y="10549"/>
                  </a:cubicBezTo>
                  <a:cubicBezTo>
                    <a:pt x="262" y="16280"/>
                    <a:pt x="5092" y="21023"/>
                    <a:pt x="10928" y="21023"/>
                  </a:cubicBezTo>
                  <a:cubicBezTo>
                    <a:pt x="16764" y="21023"/>
                    <a:pt x="21594" y="16280"/>
                    <a:pt x="21594" y="10549"/>
                  </a:cubicBezTo>
                  <a:close/>
                </a:path>
              </a:pathLst>
            </a:custGeom>
            <a:grpFill/>
            <a:ln w="2013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13945C6-AB8D-85F9-63D8-AFEE4A0B9773}"/>
                </a:ext>
              </a:extLst>
            </p:cNvPr>
            <p:cNvSpPr/>
            <p:nvPr>
              <p:custDataLst>
                <p:tags r:id="rId43"/>
              </p:custDataLst>
            </p:nvPr>
          </p:nvSpPr>
          <p:spPr>
            <a:xfrm>
              <a:off x="7026322" y="5698896"/>
              <a:ext cx="23545" cy="59090"/>
            </a:xfrm>
            <a:custGeom>
              <a:avLst/>
              <a:gdLst>
                <a:gd name="connsiteX0" fmla="*/ 23812 w 23545"/>
                <a:gd name="connsiteY0" fmla="*/ 20826 h 59090"/>
                <a:gd name="connsiteX1" fmla="*/ 10933 w 23545"/>
                <a:gd name="connsiteY1" fmla="*/ 75 h 59090"/>
                <a:gd name="connsiteX2" fmla="*/ 266 w 23545"/>
                <a:gd name="connsiteY2" fmla="*/ 10549 h 59090"/>
                <a:gd name="connsiteX3" fmla="*/ 10933 w 23545"/>
                <a:gd name="connsiteY3" fmla="*/ 21023 h 59090"/>
                <a:gd name="connsiteX4" fmla="*/ 17976 w 23545"/>
                <a:gd name="connsiteY4" fmla="*/ 18454 h 59090"/>
                <a:gd name="connsiteX5" fmla="*/ 18982 w 23545"/>
                <a:gd name="connsiteY5" fmla="*/ 17861 h 59090"/>
                <a:gd name="connsiteX6" fmla="*/ 19385 w 23545"/>
                <a:gd name="connsiteY6" fmla="*/ 20826 h 59090"/>
                <a:gd name="connsiteX7" fmla="*/ 5700 w 23545"/>
                <a:gd name="connsiteY7" fmla="*/ 53830 h 59090"/>
                <a:gd name="connsiteX8" fmla="*/ 3486 w 23545"/>
                <a:gd name="connsiteY8" fmla="*/ 56992 h 59090"/>
                <a:gd name="connsiteX9" fmla="*/ 5499 w 23545"/>
                <a:gd name="connsiteY9" fmla="*/ 59165 h 59090"/>
                <a:gd name="connsiteX10" fmla="*/ 23812 w 23545"/>
                <a:gd name="connsiteY10" fmla="*/ 20826 h 5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45" h="59090">
                  <a:moveTo>
                    <a:pt x="23812" y="20826"/>
                  </a:moveTo>
                  <a:cubicBezTo>
                    <a:pt x="23812" y="7782"/>
                    <a:pt x="18781" y="75"/>
                    <a:pt x="10933" y="75"/>
                  </a:cubicBezTo>
                  <a:cubicBezTo>
                    <a:pt x="4291" y="75"/>
                    <a:pt x="266" y="5015"/>
                    <a:pt x="266" y="10549"/>
                  </a:cubicBezTo>
                  <a:cubicBezTo>
                    <a:pt x="266" y="15885"/>
                    <a:pt x="4291" y="21023"/>
                    <a:pt x="10933" y="21023"/>
                  </a:cubicBezTo>
                  <a:cubicBezTo>
                    <a:pt x="13347" y="21023"/>
                    <a:pt x="15964" y="20233"/>
                    <a:pt x="17976" y="18454"/>
                  </a:cubicBezTo>
                  <a:cubicBezTo>
                    <a:pt x="18580" y="18059"/>
                    <a:pt x="18781" y="17861"/>
                    <a:pt x="18982" y="17861"/>
                  </a:cubicBezTo>
                  <a:cubicBezTo>
                    <a:pt x="19184" y="17861"/>
                    <a:pt x="19385" y="18059"/>
                    <a:pt x="19385" y="20826"/>
                  </a:cubicBezTo>
                  <a:cubicBezTo>
                    <a:pt x="19385" y="35450"/>
                    <a:pt x="12341" y="47308"/>
                    <a:pt x="5700" y="53830"/>
                  </a:cubicBezTo>
                  <a:cubicBezTo>
                    <a:pt x="3486" y="56003"/>
                    <a:pt x="3486" y="56399"/>
                    <a:pt x="3486" y="56992"/>
                  </a:cubicBezTo>
                  <a:cubicBezTo>
                    <a:pt x="3486" y="58375"/>
                    <a:pt x="4493" y="59165"/>
                    <a:pt x="5499" y="59165"/>
                  </a:cubicBezTo>
                  <a:cubicBezTo>
                    <a:pt x="7713" y="59165"/>
                    <a:pt x="23812" y="43948"/>
                    <a:pt x="23812" y="20826"/>
                  </a:cubicBezTo>
                  <a:close/>
                </a:path>
              </a:pathLst>
            </a:custGeom>
            <a:grpFill/>
            <a:ln w="2013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E6F57E1-27AD-E740-4C08-A3E6BCDA48C6}"/>
                </a:ext>
              </a:extLst>
            </p:cNvPr>
            <p:cNvSpPr/>
            <p:nvPr>
              <p:custDataLst>
                <p:tags r:id="rId44"/>
              </p:custDataLst>
            </p:nvPr>
          </p:nvSpPr>
          <p:spPr>
            <a:xfrm>
              <a:off x="7109124" y="5582691"/>
              <a:ext cx="99617" cy="139722"/>
            </a:xfrm>
            <a:custGeom>
              <a:avLst/>
              <a:gdLst>
                <a:gd name="connsiteX0" fmla="*/ 61450 w 99617"/>
                <a:gd name="connsiteY0" fmla="*/ 79521 h 139722"/>
                <a:gd name="connsiteX1" fmla="*/ 82581 w 99617"/>
                <a:gd name="connsiteY1" fmla="*/ 135055 h 139722"/>
                <a:gd name="connsiteX2" fmla="*/ 93247 w 99617"/>
                <a:gd name="connsiteY2" fmla="*/ 139402 h 139722"/>
                <a:gd name="connsiteX3" fmla="*/ 97675 w 99617"/>
                <a:gd name="connsiteY3" fmla="*/ 139402 h 139722"/>
                <a:gd name="connsiteX4" fmla="*/ 99888 w 99617"/>
                <a:gd name="connsiteY4" fmla="*/ 137426 h 139722"/>
                <a:gd name="connsiteX5" fmla="*/ 98882 w 99617"/>
                <a:gd name="connsiteY5" fmla="*/ 135647 h 139722"/>
                <a:gd name="connsiteX6" fmla="*/ 94254 w 99617"/>
                <a:gd name="connsiteY6" fmla="*/ 126557 h 139722"/>
                <a:gd name="connsiteX7" fmla="*/ 53199 w 99617"/>
                <a:gd name="connsiteY7" fmla="*/ 14106 h 139722"/>
                <a:gd name="connsiteX8" fmla="*/ 28647 w 99617"/>
                <a:gd name="connsiteY8" fmla="*/ 75 h 139722"/>
                <a:gd name="connsiteX9" fmla="*/ 25024 w 99617"/>
                <a:gd name="connsiteY9" fmla="*/ 2249 h 139722"/>
                <a:gd name="connsiteX10" fmla="*/ 26836 w 99617"/>
                <a:gd name="connsiteY10" fmla="*/ 4225 h 139722"/>
                <a:gd name="connsiteX11" fmla="*/ 39917 w 99617"/>
                <a:gd name="connsiteY11" fmla="*/ 20035 h 139722"/>
                <a:gd name="connsiteX12" fmla="*/ 59438 w 99617"/>
                <a:gd name="connsiteY12" fmla="*/ 73790 h 139722"/>
                <a:gd name="connsiteX13" fmla="*/ 3893 w 99617"/>
                <a:gd name="connsiteY13" fmla="*/ 127940 h 139722"/>
                <a:gd name="connsiteX14" fmla="*/ 271 w 99617"/>
                <a:gd name="connsiteY14" fmla="*/ 134066 h 139722"/>
                <a:gd name="connsiteX15" fmla="*/ 6308 w 99617"/>
                <a:gd name="connsiteY15" fmla="*/ 139798 h 139722"/>
                <a:gd name="connsiteX16" fmla="*/ 12949 w 99617"/>
                <a:gd name="connsiteY16" fmla="*/ 135647 h 139722"/>
                <a:gd name="connsiteX17" fmla="*/ 61450 w 99617"/>
                <a:gd name="connsiteY17" fmla="*/ 79521 h 13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617" h="139722">
                  <a:moveTo>
                    <a:pt x="61450" y="79521"/>
                  </a:moveTo>
                  <a:cubicBezTo>
                    <a:pt x="69701" y="100272"/>
                    <a:pt x="79361" y="130509"/>
                    <a:pt x="82581" y="135055"/>
                  </a:cubicBezTo>
                  <a:cubicBezTo>
                    <a:pt x="85801" y="139402"/>
                    <a:pt x="87814" y="139402"/>
                    <a:pt x="93247" y="139402"/>
                  </a:cubicBezTo>
                  <a:lnTo>
                    <a:pt x="97675" y="139402"/>
                  </a:lnTo>
                  <a:cubicBezTo>
                    <a:pt x="99687" y="139205"/>
                    <a:pt x="99888" y="138019"/>
                    <a:pt x="99888" y="137426"/>
                  </a:cubicBezTo>
                  <a:cubicBezTo>
                    <a:pt x="99888" y="136833"/>
                    <a:pt x="99486" y="136438"/>
                    <a:pt x="98882" y="135647"/>
                  </a:cubicBezTo>
                  <a:cubicBezTo>
                    <a:pt x="96870" y="133474"/>
                    <a:pt x="95662" y="130509"/>
                    <a:pt x="94254" y="126557"/>
                  </a:cubicBezTo>
                  <a:lnTo>
                    <a:pt x="53199" y="14106"/>
                  </a:lnTo>
                  <a:cubicBezTo>
                    <a:pt x="48973" y="2644"/>
                    <a:pt x="38105" y="75"/>
                    <a:pt x="28647" y="75"/>
                  </a:cubicBezTo>
                  <a:cubicBezTo>
                    <a:pt x="27641" y="75"/>
                    <a:pt x="25024" y="75"/>
                    <a:pt x="25024" y="2249"/>
                  </a:cubicBezTo>
                  <a:cubicBezTo>
                    <a:pt x="25024" y="3830"/>
                    <a:pt x="26634" y="4225"/>
                    <a:pt x="26836" y="4225"/>
                  </a:cubicBezTo>
                  <a:cubicBezTo>
                    <a:pt x="33477" y="5411"/>
                    <a:pt x="34885" y="6596"/>
                    <a:pt x="39917" y="20035"/>
                  </a:cubicBezTo>
                  <a:lnTo>
                    <a:pt x="59438" y="73790"/>
                  </a:lnTo>
                  <a:lnTo>
                    <a:pt x="3893" y="127940"/>
                  </a:lnTo>
                  <a:cubicBezTo>
                    <a:pt x="1478" y="130312"/>
                    <a:pt x="271" y="131497"/>
                    <a:pt x="271" y="134066"/>
                  </a:cubicBezTo>
                  <a:cubicBezTo>
                    <a:pt x="271" y="137426"/>
                    <a:pt x="3088" y="139798"/>
                    <a:pt x="6308" y="139798"/>
                  </a:cubicBezTo>
                  <a:cubicBezTo>
                    <a:pt x="9528" y="139798"/>
                    <a:pt x="11339" y="137624"/>
                    <a:pt x="12949" y="135647"/>
                  </a:cubicBezTo>
                  <a:lnTo>
                    <a:pt x="61450" y="79521"/>
                  </a:lnTo>
                  <a:close/>
                </a:path>
              </a:pathLst>
            </a:custGeom>
            <a:grpFill/>
            <a:ln w="2013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C3AC245-D26A-E039-DB97-3AB6E2D979E6}"/>
                </a:ext>
              </a:extLst>
            </p:cNvPr>
            <p:cNvSpPr/>
            <p:nvPr>
              <p:custDataLst>
                <p:tags r:id="rId45"/>
              </p:custDataLst>
            </p:nvPr>
          </p:nvSpPr>
          <p:spPr>
            <a:xfrm>
              <a:off x="7222474" y="5688481"/>
              <a:ext cx="86073" cy="62391"/>
            </a:xfrm>
            <a:custGeom>
              <a:avLst/>
              <a:gdLst>
                <a:gd name="connsiteX0" fmla="*/ 10842 w 86073"/>
                <a:gd name="connsiteY0" fmla="*/ 52369 h 62391"/>
                <a:gd name="connsiteX1" fmla="*/ 9433 w 86073"/>
                <a:gd name="connsiteY1" fmla="*/ 58040 h 62391"/>
                <a:gd name="connsiteX2" fmla="*/ 14223 w 86073"/>
                <a:gd name="connsiteY2" fmla="*/ 62467 h 62391"/>
                <a:gd name="connsiteX3" fmla="*/ 19717 w 86073"/>
                <a:gd name="connsiteY3" fmla="*/ 59424 h 62391"/>
                <a:gd name="connsiteX4" fmla="*/ 22253 w 86073"/>
                <a:gd name="connsiteY4" fmla="*/ 50847 h 62391"/>
                <a:gd name="connsiteX5" fmla="*/ 25352 w 86073"/>
                <a:gd name="connsiteY5" fmla="*/ 38396 h 62391"/>
                <a:gd name="connsiteX6" fmla="*/ 27747 w 86073"/>
                <a:gd name="connsiteY6" fmla="*/ 29128 h 62391"/>
                <a:gd name="connsiteX7" fmla="*/ 33664 w 86073"/>
                <a:gd name="connsiteY7" fmla="*/ 16677 h 62391"/>
                <a:gd name="connsiteX8" fmla="*/ 54795 w 86073"/>
                <a:gd name="connsiteY8" fmla="*/ 3950 h 62391"/>
                <a:gd name="connsiteX9" fmla="*/ 63106 w 86073"/>
                <a:gd name="connsiteY9" fmla="*/ 13633 h 62391"/>
                <a:gd name="connsiteX10" fmla="*/ 54795 w 86073"/>
                <a:gd name="connsiteY10" fmla="*/ 43100 h 62391"/>
                <a:gd name="connsiteX11" fmla="*/ 52682 w 86073"/>
                <a:gd name="connsiteY11" fmla="*/ 50570 h 62391"/>
                <a:gd name="connsiteX12" fmla="*/ 66065 w 86073"/>
                <a:gd name="connsiteY12" fmla="*/ 62467 h 62391"/>
                <a:gd name="connsiteX13" fmla="*/ 86350 w 86073"/>
                <a:gd name="connsiteY13" fmla="*/ 41301 h 62391"/>
                <a:gd name="connsiteX14" fmla="*/ 84096 w 86073"/>
                <a:gd name="connsiteY14" fmla="*/ 39503 h 62391"/>
                <a:gd name="connsiteX15" fmla="*/ 81420 w 86073"/>
                <a:gd name="connsiteY15" fmla="*/ 41855 h 62391"/>
                <a:gd name="connsiteX16" fmla="*/ 66487 w 86073"/>
                <a:gd name="connsiteY16" fmla="*/ 58594 h 62391"/>
                <a:gd name="connsiteX17" fmla="*/ 62965 w 86073"/>
                <a:gd name="connsiteY17" fmla="*/ 53752 h 62391"/>
                <a:gd name="connsiteX18" fmla="*/ 66205 w 86073"/>
                <a:gd name="connsiteY18" fmla="*/ 42546 h 62391"/>
                <a:gd name="connsiteX19" fmla="*/ 73672 w 86073"/>
                <a:gd name="connsiteY19" fmla="*/ 15847 h 62391"/>
                <a:gd name="connsiteX20" fmla="*/ 55358 w 86073"/>
                <a:gd name="connsiteY20" fmla="*/ 76 h 62391"/>
                <a:gd name="connsiteX21" fmla="*/ 31551 w 86073"/>
                <a:gd name="connsiteY21" fmla="*/ 12665 h 62391"/>
                <a:gd name="connsiteX22" fmla="*/ 16477 w 86073"/>
                <a:gd name="connsiteY22" fmla="*/ 76 h 62391"/>
                <a:gd name="connsiteX23" fmla="*/ 5348 w 86073"/>
                <a:gd name="connsiteY23" fmla="*/ 7547 h 62391"/>
                <a:gd name="connsiteX24" fmla="*/ 277 w 86073"/>
                <a:gd name="connsiteY24" fmla="*/ 21242 h 62391"/>
                <a:gd name="connsiteX25" fmla="*/ 2671 w 86073"/>
                <a:gd name="connsiteY25" fmla="*/ 23041 h 62391"/>
                <a:gd name="connsiteX26" fmla="*/ 5771 w 86073"/>
                <a:gd name="connsiteY26" fmla="*/ 18890 h 62391"/>
                <a:gd name="connsiteX27" fmla="*/ 16054 w 86073"/>
                <a:gd name="connsiteY27" fmla="*/ 3950 h 62391"/>
                <a:gd name="connsiteX28" fmla="*/ 20703 w 86073"/>
                <a:gd name="connsiteY28" fmla="*/ 10728 h 62391"/>
                <a:gd name="connsiteX29" fmla="*/ 18449 w 86073"/>
                <a:gd name="connsiteY29" fmla="*/ 22211 h 62391"/>
                <a:gd name="connsiteX30" fmla="*/ 15350 w 86073"/>
                <a:gd name="connsiteY30" fmla="*/ 34661 h 62391"/>
                <a:gd name="connsiteX31" fmla="*/ 10842 w 86073"/>
                <a:gd name="connsiteY31" fmla="*/ 52369 h 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073" h="62391">
                  <a:moveTo>
                    <a:pt x="10842" y="52369"/>
                  </a:moveTo>
                  <a:cubicBezTo>
                    <a:pt x="10279" y="54167"/>
                    <a:pt x="9433" y="57625"/>
                    <a:pt x="9433" y="58040"/>
                  </a:cubicBezTo>
                  <a:cubicBezTo>
                    <a:pt x="9433" y="61084"/>
                    <a:pt x="11969" y="62467"/>
                    <a:pt x="14223" y="62467"/>
                  </a:cubicBezTo>
                  <a:cubicBezTo>
                    <a:pt x="16759" y="62467"/>
                    <a:pt x="19013" y="60669"/>
                    <a:pt x="19717" y="59424"/>
                  </a:cubicBezTo>
                  <a:cubicBezTo>
                    <a:pt x="20422" y="58179"/>
                    <a:pt x="21549" y="53752"/>
                    <a:pt x="22253" y="50847"/>
                  </a:cubicBezTo>
                  <a:cubicBezTo>
                    <a:pt x="22957" y="48218"/>
                    <a:pt x="24507" y="41855"/>
                    <a:pt x="25352" y="38396"/>
                  </a:cubicBezTo>
                  <a:cubicBezTo>
                    <a:pt x="26197" y="35353"/>
                    <a:pt x="27043" y="32309"/>
                    <a:pt x="27747" y="29128"/>
                  </a:cubicBezTo>
                  <a:cubicBezTo>
                    <a:pt x="29297" y="23456"/>
                    <a:pt x="29578" y="22349"/>
                    <a:pt x="33664" y="16677"/>
                  </a:cubicBezTo>
                  <a:cubicBezTo>
                    <a:pt x="37608" y="11143"/>
                    <a:pt x="44229" y="3950"/>
                    <a:pt x="54795" y="3950"/>
                  </a:cubicBezTo>
                  <a:cubicBezTo>
                    <a:pt x="62965" y="3950"/>
                    <a:pt x="63106" y="11005"/>
                    <a:pt x="63106" y="13633"/>
                  </a:cubicBezTo>
                  <a:cubicBezTo>
                    <a:pt x="63106" y="21934"/>
                    <a:pt x="57049" y="37290"/>
                    <a:pt x="54795" y="43100"/>
                  </a:cubicBezTo>
                  <a:cubicBezTo>
                    <a:pt x="53245" y="46973"/>
                    <a:pt x="52682" y="48218"/>
                    <a:pt x="52682" y="50570"/>
                  </a:cubicBezTo>
                  <a:cubicBezTo>
                    <a:pt x="52682" y="57902"/>
                    <a:pt x="58880" y="62467"/>
                    <a:pt x="66065" y="62467"/>
                  </a:cubicBezTo>
                  <a:cubicBezTo>
                    <a:pt x="80152" y="62467"/>
                    <a:pt x="86350" y="43376"/>
                    <a:pt x="86350" y="41301"/>
                  </a:cubicBezTo>
                  <a:cubicBezTo>
                    <a:pt x="86350" y="39503"/>
                    <a:pt x="84519" y="39503"/>
                    <a:pt x="84096" y="39503"/>
                  </a:cubicBezTo>
                  <a:cubicBezTo>
                    <a:pt x="82124" y="39503"/>
                    <a:pt x="81983" y="40333"/>
                    <a:pt x="81420" y="41855"/>
                  </a:cubicBezTo>
                  <a:cubicBezTo>
                    <a:pt x="78180" y="52922"/>
                    <a:pt x="72122" y="58594"/>
                    <a:pt x="66487" y="58594"/>
                  </a:cubicBezTo>
                  <a:cubicBezTo>
                    <a:pt x="63529" y="58594"/>
                    <a:pt x="62965" y="56657"/>
                    <a:pt x="62965" y="53752"/>
                  </a:cubicBezTo>
                  <a:cubicBezTo>
                    <a:pt x="62965" y="50570"/>
                    <a:pt x="63670" y="48772"/>
                    <a:pt x="66205" y="42546"/>
                  </a:cubicBezTo>
                  <a:cubicBezTo>
                    <a:pt x="67896" y="38258"/>
                    <a:pt x="73672" y="23594"/>
                    <a:pt x="73672" y="15847"/>
                  </a:cubicBezTo>
                  <a:cubicBezTo>
                    <a:pt x="73672" y="2428"/>
                    <a:pt x="62824" y="76"/>
                    <a:pt x="55358" y="76"/>
                  </a:cubicBezTo>
                  <a:cubicBezTo>
                    <a:pt x="43666" y="76"/>
                    <a:pt x="35777" y="7132"/>
                    <a:pt x="31551" y="12665"/>
                  </a:cubicBezTo>
                  <a:cubicBezTo>
                    <a:pt x="30564" y="3120"/>
                    <a:pt x="22253" y="76"/>
                    <a:pt x="16477" y="76"/>
                  </a:cubicBezTo>
                  <a:cubicBezTo>
                    <a:pt x="10420" y="76"/>
                    <a:pt x="7179" y="4365"/>
                    <a:pt x="5348" y="7547"/>
                  </a:cubicBezTo>
                  <a:cubicBezTo>
                    <a:pt x="2249" y="12665"/>
                    <a:pt x="277" y="20550"/>
                    <a:pt x="277" y="21242"/>
                  </a:cubicBezTo>
                  <a:cubicBezTo>
                    <a:pt x="277" y="23041"/>
                    <a:pt x="2249" y="23041"/>
                    <a:pt x="2671" y="23041"/>
                  </a:cubicBezTo>
                  <a:cubicBezTo>
                    <a:pt x="4644" y="23041"/>
                    <a:pt x="4785" y="22626"/>
                    <a:pt x="5771" y="18890"/>
                  </a:cubicBezTo>
                  <a:cubicBezTo>
                    <a:pt x="7884" y="10728"/>
                    <a:pt x="10560" y="3950"/>
                    <a:pt x="16054" y="3950"/>
                  </a:cubicBezTo>
                  <a:cubicBezTo>
                    <a:pt x="19717" y="3950"/>
                    <a:pt x="20703" y="6993"/>
                    <a:pt x="20703" y="10728"/>
                  </a:cubicBezTo>
                  <a:cubicBezTo>
                    <a:pt x="20703" y="13357"/>
                    <a:pt x="19435" y="18475"/>
                    <a:pt x="18449" y="22211"/>
                  </a:cubicBezTo>
                  <a:cubicBezTo>
                    <a:pt x="17463" y="25946"/>
                    <a:pt x="16054" y="31618"/>
                    <a:pt x="15350" y="34661"/>
                  </a:cubicBezTo>
                  <a:lnTo>
                    <a:pt x="10842" y="52369"/>
                  </a:lnTo>
                  <a:close/>
                </a:path>
              </a:pathLst>
            </a:custGeom>
            <a:grpFill/>
            <a:ln w="2013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6B41E6F-9DB8-E4CB-97BD-7A85EA3E5204}"/>
                </a:ext>
              </a:extLst>
            </p:cNvPr>
            <p:cNvSpPr/>
            <p:nvPr>
              <p:custDataLst>
                <p:tags r:id="rId46"/>
              </p:custDataLst>
            </p:nvPr>
          </p:nvSpPr>
          <p:spPr>
            <a:xfrm>
              <a:off x="7336870" y="5571624"/>
              <a:ext cx="46689" cy="197627"/>
            </a:xfrm>
            <a:custGeom>
              <a:avLst/>
              <a:gdLst>
                <a:gd name="connsiteX0" fmla="*/ 46972 w 46689"/>
                <a:gd name="connsiteY0" fmla="*/ 98889 h 197627"/>
                <a:gd name="connsiteX1" fmla="*/ 33689 w 46689"/>
                <a:gd name="connsiteY1" fmla="*/ 37229 h 197627"/>
                <a:gd name="connsiteX2" fmla="*/ 2295 w 46689"/>
                <a:gd name="connsiteY2" fmla="*/ 75 h 197627"/>
                <a:gd name="connsiteX3" fmla="*/ 282 w 46689"/>
                <a:gd name="connsiteY3" fmla="*/ 2051 h 197627"/>
                <a:gd name="connsiteX4" fmla="*/ 4106 w 46689"/>
                <a:gd name="connsiteY4" fmla="*/ 6596 h 197627"/>
                <a:gd name="connsiteX5" fmla="*/ 35299 w 46689"/>
                <a:gd name="connsiteY5" fmla="*/ 98889 h 197627"/>
                <a:gd name="connsiteX6" fmla="*/ 2898 w 46689"/>
                <a:gd name="connsiteY6" fmla="*/ 192367 h 197627"/>
                <a:gd name="connsiteX7" fmla="*/ 282 w 46689"/>
                <a:gd name="connsiteY7" fmla="*/ 195726 h 197627"/>
                <a:gd name="connsiteX8" fmla="*/ 2295 w 46689"/>
                <a:gd name="connsiteY8" fmla="*/ 197703 h 197627"/>
                <a:gd name="connsiteX9" fmla="*/ 34293 w 46689"/>
                <a:gd name="connsiteY9" fmla="*/ 159165 h 197627"/>
                <a:gd name="connsiteX10" fmla="*/ 46972 w 46689"/>
                <a:gd name="connsiteY10" fmla="*/ 98889 h 19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89" h="197627">
                  <a:moveTo>
                    <a:pt x="46972" y="98889"/>
                  </a:moveTo>
                  <a:cubicBezTo>
                    <a:pt x="46972" y="83474"/>
                    <a:pt x="44758" y="59561"/>
                    <a:pt x="33689" y="37229"/>
                  </a:cubicBezTo>
                  <a:cubicBezTo>
                    <a:pt x="21614" y="12921"/>
                    <a:pt x="4307" y="75"/>
                    <a:pt x="2295" y="75"/>
                  </a:cubicBezTo>
                  <a:cubicBezTo>
                    <a:pt x="1087" y="75"/>
                    <a:pt x="282" y="865"/>
                    <a:pt x="282" y="2051"/>
                  </a:cubicBezTo>
                  <a:cubicBezTo>
                    <a:pt x="282" y="2644"/>
                    <a:pt x="282" y="3039"/>
                    <a:pt x="4106" y="6596"/>
                  </a:cubicBezTo>
                  <a:cubicBezTo>
                    <a:pt x="23828" y="26162"/>
                    <a:pt x="35299" y="57584"/>
                    <a:pt x="35299" y="98889"/>
                  </a:cubicBezTo>
                  <a:cubicBezTo>
                    <a:pt x="35299" y="132683"/>
                    <a:pt x="27853" y="167466"/>
                    <a:pt x="2898" y="192367"/>
                  </a:cubicBezTo>
                  <a:cubicBezTo>
                    <a:pt x="282" y="194738"/>
                    <a:pt x="282" y="195133"/>
                    <a:pt x="282" y="195726"/>
                  </a:cubicBezTo>
                  <a:cubicBezTo>
                    <a:pt x="282" y="196912"/>
                    <a:pt x="1087" y="197703"/>
                    <a:pt x="2295" y="197703"/>
                  </a:cubicBezTo>
                  <a:cubicBezTo>
                    <a:pt x="4307" y="197703"/>
                    <a:pt x="22419" y="184264"/>
                    <a:pt x="34293" y="159165"/>
                  </a:cubicBezTo>
                  <a:cubicBezTo>
                    <a:pt x="44557" y="137426"/>
                    <a:pt x="46972" y="115489"/>
                    <a:pt x="46972" y="98889"/>
                  </a:cubicBezTo>
                  <a:close/>
                </a:path>
              </a:pathLst>
            </a:custGeom>
            <a:grpFill/>
            <a:ln w="20139" cap="flat">
              <a:noFill/>
              <a:prstDash val="solid"/>
              <a:miter/>
            </a:ln>
          </p:spPr>
          <p:txBody>
            <a:bodyPr rtlCol="0" anchor="ctr"/>
            <a:lstStyle/>
            <a:p>
              <a:endParaRPr lang="en-US"/>
            </a:p>
          </p:txBody>
        </p:sp>
      </p:grpSp>
      <p:grpSp>
        <p:nvGrpSpPr>
          <p:cNvPr id="26" name="Group 25" descr="\documentclass{article}&#10;\usepackage{amsmath,amsfonts,bm}&#10;\pagestyle{empty}&#10;\begin{document}&#10;&#10;\begin{equation*}&#10;\Phi = [\phi_1, \phi_2, \dots, \phi_n]&#10;\end{equation*}&#10;&#10;&#10;\end{document}&#10;" title="IguanaTex Shape Display">
            <a:extLst>
              <a:ext uri="{FF2B5EF4-FFF2-40B4-BE49-F238E27FC236}">
                <a16:creationId xmlns:a16="http://schemas.microsoft.com/office/drawing/2014/main" id="{2E717FBC-9CAD-C709-778A-4D6B954F2F2E}"/>
              </a:ext>
            </a:extLst>
          </p:cNvPr>
          <p:cNvGrpSpPr>
            <a:grpSpLocks noChangeAspect="1"/>
          </p:cNvGrpSpPr>
          <p:nvPr>
            <p:custDataLst>
              <p:tags r:id="rId3"/>
            </p:custDataLst>
          </p:nvPr>
        </p:nvGrpSpPr>
        <p:grpSpPr>
          <a:xfrm>
            <a:off x="1625600" y="4521200"/>
            <a:ext cx="1689282" cy="203837"/>
            <a:chOff x="5519073" y="5853676"/>
            <a:chExt cx="1683896" cy="197627"/>
          </a:xfrm>
          <a:solidFill>
            <a:schemeClr val="accent2">
              <a:lumMod val="50000"/>
            </a:schemeClr>
          </a:solidFill>
        </p:grpSpPr>
        <p:sp>
          <p:nvSpPr>
            <p:cNvPr id="7" name="Freeform: Shape 6">
              <a:extLst>
                <a:ext uri="{FF2B5EF4-FFF2-40B4-BE49-F238E27FC236}">
                  <a16:creationId xmlns:a16="http://schemas.microsoft.com/office/drawing/2014/main" id="{A3468CF6-DB46-0FBB-D868-49D02DC3F46C}"/>
                </a:ext>
              </a:extLst>
            </p:cNvPr>
            <p:cNvSpPr/>
            <p:nvPr>
              <p:custDataLst>
                <p:tags r:id="rId11"/>
              </p:custDataLst>
            </p:nvPr>
          </p:nvSpPr>
          <p:spPr>
            <a:xfrm>
              <a:off x="5519073" y="5866917"/>
              <a:ext cx="123078" cy="134979"/>
            </a:xfrm>
            <a:custGeom>
              <a:avLst/>
              <a:gdLst>
                <a:gd name="connsiteX0" fmla="*/ 69511 w 123078"/>
                <a:gd name="connsiteY0" fmla="*/ 108375 h 134979"/>
                <a:gd name="connsiteX1" fmla="*/ 123270 w 123078"/>
                <a:gd name="connsiteY1" fmla="*/ 67663 h 134979"/>
                <a:gd name="connsiteX2" fmla="*/ 69511 w 123078"/>
                <a:gd name="connsiteY2" fmla="*/ 26754 h 134979"/>
                <a:gd name="connsiteX3" fmla="*/ 69511 w 123078"/>
                <a:gd name="connsiteY3" fmla="*/ 15687 h 134979"/>
                <a:gd name="connsiteX4" fmla="*/ 88711 w 123078"/>
                <a:gd name="connsiteY4" fmla="*/ 6201 h 134979"/>
                <a:gd name="connsiteX5" fmla="*/ 95380 w 123078"/>
                <a:gd name="connsiteY5" fmla="*/ 6201 h 134979"/>
                <a:gd name="connsiteX6" fmla="*/ 95380 w 123078"/>
                <a:gd name="connsiteY6" fmla="*/ 75 h 134979"/>
                <a:gd name="connsiteX7" fmla="*/ 61225 w 123078"/>
                <a:gd name="connsiteY7" fmla="*/ 668 h 134979"/>
                <a:gd name="connsiteX8" fmla="*/ 26868 w 123078"/>
                <a:gd name="connsiteY8" fmla="*/ 75 h 134979"/>
                <a:gd name="connsiteX9" fmla="*/ 26868 w 123078"/>
                <a:gd name="connsiteY9" fmla="*/ 6201 h 134979"/>
                <a:gd name="connsiteX10" fmla="*/ 33538 w 123078"/>
                <a:gd name="connsiteY10" fmla="*/ 6201 h 134979"/>
                <a:gd name="connsiteX11" fmla="*/ 52737 w 123078"/>
                <a:gd name="connsiteY11" fmla="*/ 15687 h 134979"/>
                <a:gd name="connsiteX12" fmla="*/ 52737 w 123078"/>
                <a:gd name="connsiteY12" fmla="*/ 26754 h 134979"/>
                <a:gd name="connsiteX13" fmla="*/ 191 w 123078"/>
                <a:gd name="connsiteY13" fmla="*/ 67466 h 134979"/>
                <a:gd name="connsiteX14" fmla="*/ 52737 w 123078"/>
                <a:gd name="connsiteY14" fmla="*/ 108375 h 134979"/>
                <a:gd name="connsiteX15" fmla="*/ 52737 w 123078"/>
                <a:gd name="connsiteY15" fmla="*/ 119442 h 134979"/>
                <a:gd name="connsiteX16" fmla="*/ 33538 w 123078"/>
                <a:gd name="connsiteY16" fmla="*/ 128928 h 134979"/>
                <a:gd name="connsiteX17" fmla="*/ 26868 w 123078"/>
                <a:gd name="connsiteY17" fmla="*/ 128928 h 134979"/>
                <a:gd name="connsiteX18" fmla="*/ 26868 w 123078"/>
                <a:gd name="connsiteY18" fmla="*/ 135055 h 134979"/>
                <a:gd name="connsiteX19" fmla="*/ 61023 w 123078"/>
                <a:gd name="connsiteY19" fmla="*/ 134462 h 134979"/>
                <a:gd name="connsiteX20" fmla="*/ 95380 w 123078"/>
                <a:gd name="connsiteY20" fmla="*/ 135055 h 134979"/>
                <a:gd name="connsiteX21" fmla="*/ 95380 w 123078"/>
                <a:gd name="connsiteY21" fmla="*/ 128928 h 134979"/>
                <a:gd name="connsiteX22" fmla="*/ 88711 w 123078"/>
                <a:gd name="connsiteY22" fmla="*/ 128928 h 134979"/>
                <a:gd name="connsiteX23" fmla="*/ 69511 w 123078"/>
                <a:gd name="connsiteY23" fmla="*/ 119442 h 134979"/>
                <a:gd name="connsiteX24" fmla="*/ 69511 w 123078"/>
                <a:gd name="connsiteY24" fmla="*/ 108375 h 134979"/>
                <a:gd name="connsiteX25" fmla="*/ 52737 w 123078"/>
                <a:gd name="connsiteY25" fmla="*/ 103829 h 134979"/>
                <a:gd name="connsiteX26" fmla="*/ 20401 w 123078"/>
                <a:gd name="connsiteY26" fmla="*/ 67663 h 134979"/>
                <a:gd name="connsiteX27" fmla="*/ 52737 w 123078"/>
                <a:gd name="connsiteY27" fmla="*/ 31300 h 134979"/>
                <a:gd name="connsiteX28" fmla="*/ 52737 w 123078"/>
                <a:gd name="connsiteY28" fmla="*/ 103829 h 134979"/>
                <a:gd name="connsiteX29" fmla="*/ 69511 w 123078"/>
                <a:gd name="connsiteY29" fmla="*/ 31102 h 134979"/>
                <a:gd name="connsiteX30" fmla="*/ 103060 w 123078"/>
                <a:gd name="connsiteY30" fmla="*/ 67466 h 134979"/>
                <a:gd name="connsiteX31" fmla="*/ 69511 w 123078"/>
                <a:gd name="connsiteY31" fmla="*/ 104027 h 134979"/>
                <a:gd name="connsiteX32" fmla="*/ 69511 w 123078"/>
                <a:gd name="connsiteY32" fmla="*/ 31102 h 13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3078" h="134979">
                  <a:moveTo>
                    <a:pt x="69511" y="108375"/>
                  </a:moveTo>
                  <a:cubicBezTo>
                    <a:pt x="100837" y="106003"/>
                    <a:pt x="123270" y="87624"/>
                    <a:pt x="123270" y="67663"/>
                  </a:cubicBezTo>
                  <a:cubicBezTo>
                    <a:pt x="123270" y="47110"/>
                    <a:pt x="100230" y="29126"/>
                    <a:pt x="69511" y="26754"/>
                  </a:cubicBezTo>
                  <a:lnTo>
                    <a:pt x="69511" y="15687"/>
                  </a:lnTo>
                  <a:cubicBezTo>
                    <a:pt x="69511" y="8968"/>
                    <a:pt x="69511" y="6201"/>
                    <a:pt x="88711" y="6201"/>
                  </a:cubicBezTo>
                  <a:lnTo>
                    <a:pt x="95380" y="6201"/>
                  </a:lnTo>
                  <a:lnTo>
                    <a:pt x="95380" y="75"/>
                  </a:lnTo>
                  <a:cubicBezTo>
                    <a:pt x="88104" y="668"/>
                    <a:pt x="69511" y="668"/>
                    <a:pt x="61225" y="668"/>
                  </a:cubicBezTo>
                  <a:cubicBezTo>
                    <a:pt x="52939" y="668"/>
                    <a:pt x="34144" y="668"/>
                    <a:pt x="26868" y="75"/>
                  </a:cubicBezTo>
                  <a:lnTo>
                    <a:pt x="26868" y="6201"/>
                  </a:lnTo>
                  <a:lnTo>
                    <a:pt x="33538" y="6201"/>
                  </a:lnTo>
                  <a:cubicBezTo>
                    <a:pt x="52737" y="6201"/>
                    <a:pt x="52737" y="8770"/>
                    <a:pt x="52737" y="15687"/>
                  </a:cubicBezTo>
                  <a:lnTo>
                    <a:pt x="52737" y="26754"/>
                  </a:lnTo>
                  <a:cubicBezTo>
                    <a:pt x="21816" y="29719"/>
                    <a:pt x="191" y="47901"/>
                    <a:pt x="191" y="67466"/>
                  </a:cubicBezTo>
                  <a:cubicBezTo>
                    <a:pt x="191" y="87822"/>
                    <a:pt x="22624" y="105410"/>
                    <a:pt x="52737" y="108375"/>
                  </a:cubicBezTo>
                  <a:lnTo>
                    <a:pt x="52737" y="119442"/>
                  </a:lnTo>
                  <a:cubicBezTo>
                    <a:pt x="52737" y="126161"/>
                    <a:pt x="52737" y="128928"/>
                    <a:pt x="33538" y="128928"/>
                  </a:cubicBezTo>
                  <a:lnTo>
                    <a:pt x="26868" y="128928"/>
                  </a:lnTo>
                  <a:lnTo>
                    <a:pt x="26868" y="135055"/>
                  </a:lnTo>
                  <a:cubicBezTo>
                    <a:pt x="34144" y="134462"/>
                    <a:pt x="52737" y="134462"/>
                    <a:pt x="61023" y="134462"/>
                  </a:cubicBezTo>
                  <a:cubicBezTo>
                    <a:pt x="69309" y="134462"/>
                    <a:pt x="88104" y="134462"/>
                    <a:pt x="95380" y="135055"/>
                  </a:cubicBezTo>
                  <a:lnTo>
                    <a:pt x="95380" y="128928"/>
                  </a:lnTo>
                  <a:lnTo>
                    <a:pt x="88711" y="128928"/>
                  </a:lnTo>
                  <a:cubicBezTo>
                    <a:pt x="69511" y="128928"/>
                    <a:pt x="69511" y="126359"/>
                    <a:pt x="69511" y="119442"/>
                  </a:cubicBezTo>
                  <a:lnTo>
                    <a:pt x="69511" y="108375"/>
                  </a:lnTo>
                  <a:close/>
                  <a:moveTo>
                    <a:pt x="52737" y="103829"/>
                  </a:moveTo>
                  <a:cubicBezTo>
                    <a:pt x="24039" y="100074"/>
                    <a:pt x="20401" y="79916"/>
                    <a:pt x="20401" y="67663"/>
                  </a:cubicBezTo>
                  <a:cubicBezTo>
                    <a:pt x="20401" y="57387"/>
                    <a:pt x="22422" y="35252"/>
                    <a:pt x="52737" y="31300"/>
                  </a:cubicBezTo>
                  <a:lnTo>
                    <a:pt x="52737" y="103829"/>
                  </a:lnTo>
                  <a:close/>
                  <a:moveTo>
                    <a:pt x="69511" y="31102"/>
                  </a:moveTo>
                  <a:cubicBezTo>
                    <a:pt x="97401" y="34264"/>
                    <a:pt x="103060" y="52446"/>
                    <a:pt x="103060" y="67466"/>
                  </a:cubicBezTo>
                  <a:cubicBezTo>
                    <a:pt x="103060" y="79323"/>
                    <a:pt x="100028" y="100470"/>
                    <a:pt x="69511" y="104027"/>
                  </a:cubicBezTo>
                  <a:lnTo>
                    <a:pt x="69511" y="31102"/>
                  </a:lnTo>
                  <a:close/>
                </a:path>
              </a:pathLst>
            </a:custGeom>
            <a:grpFill/>
            <a:ln w="2028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4EDF2FE-8619-B3F5-A8B4-BD7C9A05563B}"/>
                </a:ext>
              </a:extLst>
            </p:cNvPr>
            <p:cNvSpPr/>
            <p:nvPr>
              <p:custDataLst>
                <p:tags r:id="rId12"/>
              </p:custDataLst>
            </p:nvPr>
          </p:nvSpPr>
          <p:spPr>
            <a:xfrm>
              <a:off x="5721171" y="5929367"/>
              <a:ext cx="134395" cy="46244"/>
            </a:xfrm>
            <a:custGeom>
              <a:avLst/>
              <a:gdLst>
                <a:gd name="connsiteX0" fmla="*/ 127726 w 134395"/>
                <a:gd name="connsiteY0" fmla="*/ 7980 h 46244"/>
                <a:gd name="connsiteX1" fmla="*/ 134597 w 134395"/>
                <a:gd name="connsiteY1" fmla="*/ 4027 h 46244"/>
                <a:gd name="connsiteX2" fmla="*/ 127928 w 134395"/>
                <a:gd name="connsiteY2" fmla="*/ 75 h 46244"/>
                <a:gd name="connsiteX3" fmla="*/ 6870 w 134395"/>
                <a:gd name="connsiteY3" fmla="*/ 75 h 46244"/>
                <a:gd name="connsiteX4" fmla="*/ 201 w 134395"/>
                <a:gd name="connsiteY4" fmla="*/ 4027 h 46244"/>
                <a:gd name="connsiteX5" fmla="*/ 7073 w 134395"/>
                <a:gd name="connsiteY5" fmla="*/ 7980 h 46244"/>
                <a:gd name="connsiteX6" fmla="*/ 127726 w 134395"/>
                <a:gd name="connsiteY6" fmla="*/ 7980 h 46244"/>
                <a:gd name="connsiteX7" fmla="*/ 127928 w 134395"/>
                <a:gd name="connsiteY7" fmla="*/ 46320 h 46244"/>
                <a:gd name="connsiteX8" fmla="*/ 134597 w 134395"/>
                <a:gd name="connsiteY8" fmla="*/ 42367 h 46244"/>
                <a:gd name="connsiteX9" fmla="*/ 127726 w 134395"/>
                <a:gd name="connsiteY9" fmla="*/ 38415 h 46244"/>
                <a:gd name="connsiteX10" fmla="*/ 7073 w 134395"/>
                <a:gd name="connsiteY10" fmla="*/ 38415 h 46244"/>
                <a:gd name="connsiteX11" fmla="*/ 201 w 134395"/>
                <a:gd name="connsiteY11" fmla="*/ 42367 h 46244"/>
                <a:gd name="connsiteX12" fmla="*/ 6870 w 134395"/>
                <a:gd name="connsiteY12" fmla="*/ 46320 h 46244"/>
                <a:gd name="connsiteX13" fmla="*/ 127928 w 134395"/>
                <a:gd name="connsiteY13" fmla="*/ 46320 h 4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95" h="46244">
                  <a:moveTo>
                    <a:pt x="127726" y="7980"/>
                  </a:moveTo>
                  <a:cubicBezTo>
                    <a:pt x="130757" y="7980"/>
                    <a:pt x="134597" y="7980"/>
                    <a:pt x="134597" y="4027"/>
                  </a:cubicBezTo>
                  <a:cubicBezTo>
                    <a:pt x="134597" y="75"/>
                    <a:pt x="130757" y="75"/>
                    <a:pt x="127928" y="75"/>
                  </a:cubicBezTo>
                  <a:lnTo>
                    <a:pt x="6870" y="75"/>
                  </a:lnTo>
                  <a:cubicBezTo>
                    <a:pt x="4041" y="75"/>
                    <a:pt x="201" y="75"/>
                    <a:pt x="201" y="4027"/>
                  </a:cubicBezTo>
                  <a:cubicBezTo>
                    <a:pt x="201" y="7980"/>
                    <a:pt x="4041" y="7980"/>
                    <a:pt x="7073" y="7980"/>
                  </a:cubicBezTo>
                  <a:lnTo>
                    <a:pt x="127726" y="7980"/>
                  </a:lnTo>
                  <a:close/>
                  <a:moveTo>
                    <a:pt x="127928" y="46320"/>
                  </a:moveTo>
                  <a:cubicBezTo>
                    <a:pt x="130757" y="46320"/>
                    <a:pt x="134597" y="46320"/>
                    <a:pt x="134597" y="42367"/>
                  </a:cubicBezTo>
                  <a:cubicBezTo>
                    <a:pt x="134597" y="38415"/>
                    <a:pt x="130757" y="38415"/>
                    <a:pt x="127726" y="38415"/>
                  </a:cubicBezTo>
                  <a:lnTo>
                    <a:pt x="7073" y="38415"/>
                  </a:lnTo>
                  <a:cubicBezTo>
                    <a:pt x="4041" y="38415"/>
                    <a:pt x="201" y="38415"/>
                    <a:pt x="201" y="42367"/>
                  </a:cubicBezTo>
                  <a:cubicBezTo>
                    <a:pt x="201" y="46320"/>
                    <a:pt x="4041" y="46320"/>
                    <a:pt x="6870" y="46320"/>
                  </a:cubicBezTo>
                  <a:lnTo>
                    <a:pt x="127928" y="46320"/>
                  </a:lnTo>
                  <a:close/>
                </a:path>
              </a:pathLst>
            </a:custGeom>
            <a:grpFill/>
            <a:ln w="2028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D0CC710-9E1A-9B33-FC96-EF505382C65D}"/>
                </a:ext>
              </a:extLst>
            </p:cNvPr>
            <p:cNvSpPr/>
            <p:nvPr>
              <p:custDataLst>
                <p:tags r:id="rId13"/>
              </p:custDataLst>
            </p:nvPr>
          </p:nvSpPr>
          <p:spPr>
            <a:xfrm>
              <a:off x="5947027" y="5853676"/>
              <a:ext cx="27687" cy="197627"/>
            </a:xfrm>
            <a:custGeom>
              <a:avLst/>
              <a:gdLst>
                <a:gd name="connsiteX0" fmla="*/ 27899 w 27687"/>
                <a:gd name="connsiteY0" fmla="*/ 197703 h 197627"/>
                <a:gd name="connsiteX1" fmla="*/ 27899 w 27687"/>
                <a:gd name="connsiteY1" fmla="*/ 189797 h 197627"/>
                <a:gd name="connsiteX2" fmla="*/ 8296 w 27687"/>
                <a:gd name="connsiteY2" fmla="*/ 189797 h 197627"/>
                <a:gd name="connsiteX3" fmla="*/ 8296 w 27687"/>
                <a:gd name="connsiteY3" fmla="*/ 7980 h 197627"/>
                <a:gd name="connsiteX4" fmla="*/ 27899 w 27687"/>
                <a:gd name="connsiteY4" fmla="*/ 7980 h 197627"/>
                <a:gd name="connsiteX5" fmla="*/ 27899 w 27687"/>
                <a:gd name="connsiteY5" fmla="*/ 75 h 197627"/>
                <a:gd name="connsiteX6" fmla="*/ 212 w 27687"/>
                <a:gd name="connsiteY6" fmla="*/ 75 h 197627"/>
                <a:gd name="connsiteX7" fmla="*/ 212 w 27687"/>
                <a:gd name="connsiteY7" fmla="*/ 197703 h 197627"/>
                <a:gd name="connsiteX8" fmla="*/ 27899 w 27687"/>
                <a:gd name="connsiteY8" fmla="*/ 197703 h 19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7" h="197627">
                  <a:moveTo>
                    <a:pt x="27899" y="197703"/>
                  </a:moveTo>
                  <a:lnTo>
                    <a:pt x="27899" y="189797"/>
                  </a:lnTo>
                  <a:lnTo>
                    <a:pt x="8296" y="189797"/>
                  </a:lnTo>
                  <a:lnTo>
                    <a:pt x="8296" y="7980"/>
                  </a:lnTo>
                  <a:lnTo>
                    <a:pt x="27899" y="7980"/>
                  </a:lnTo>
                  <a:lnTo>
                    <a:pt x="27899" y="75"/>
                  </a:lnTo>
                  <a:lnTo>
                    <a:pt x="212" y="75"/>
                  </a:lnTo>
                  <a:lnTo>
                    <a:pt x="212" y="197703"/>
                  </a:lnTo>
                  <a:lnTo>
                    <a:pt x="27899" y="197703"/>
                  </a:lnTo>
                  <a:close/>
                </a:path>
              </a:pathLst>
            </a:custGeom>
            <a:grpFill/>
            <a:ln w="2028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1601E3F-68D9-660D-249B-E525873E566B}"/>
                </a:ext>
              </a:extLst>
            </p:cNvPr>
            <p:cNvSpPr/>
            <p:nvPr>
              <p:custDataLst>
                <p:tags r:id="rId14"/>
              </p:custDataLst>
            </p:nvPr>
          </p:nvSpPr>
          <p:spPr>
            <a:xfrm>
              <a:off x="5989221" y="5864743"/>
              <a:ext cx="105899" cy="177667"/>
            </a:xfrm>
            <a:custGeom>
              <a:avLst/>
              <a:gdLst>
                <a:gd name="connsiteX0" fmla="*/ 78629 w 105899"/>
                <a:gd name="connsiteY0" fmla="*/ 4818 h 177667"/>
                <a:gd name="connsiteX1" fmla="*/ 79235 w 105899"/>
                <a:gd name="connsiteY1" fmla="*/ 2051 h 177667"/>
                <a:gd name="connsiteX2" fmla="*/ 76810 w 105899"/>
                <a:gd name="connsiteY2" fmla="*/ 75 h 177667"/>
                <a:gd name="connsiteX3" fmla="*/ 73779 w 105899"/>
                <a:gd name="connsiteY3" fmla="*/ 4027 h 177667"/>
                <a:gd name="connsiteX4" fmla="*/ 62057 w 105899"/>
                <a:gd name="connsiteY4" fmla="*/ 49679 h 177667"/>
                <a:gd name="connsiteX5" fmla="*/ 214 w 105899"/>
                <a:gd name="connsiteY5" fmla="*/ 103829 h 177667"/>
                <a:gd name="connsiteX6" fmla="*/ 39018 w 105899"/>
                <a:gd name="connsiteY6" fmla="*/ 139600 h 177667"/>
                <a:gd name="connsiteX7" fmla="*/ 34369 w 105899"/>
                <a:gd name="connsiteY7" fmla="*/ 158177 h 177667"/>
                <a:gd name="connsiteX8" fmla="*/ 29923 w 105899"/>
                <a:gd name="connsiteY8" fmla="*/ 175568 h 177667"/>
                <a:gd name="connsiteX9" fmla="*/ 32348 w 105899"/>
                <a:gd name="connsiteY9" fmla="*/ 177742 h 177667"/>
                <a:gd name="connsiteX10" fmla="*/ 34369 w 105899"/>
                <a:gd name="connsiteY10" fmla="*/ 176952 h 177667"/>
                <a:gd name="connsiteX11" fmla="*/ 36592 w 105899"/>
                <a:gd name="connsiteY11" fmla="*/ 169047 h 177667"/>
                <a:gd name="connsiteX12" fmla="*/ 44272 w 105899"/>
                <a:gd name="connsiteY12" fmla="*/ 139600 h 177667"/>
                <a:gd name="connsiteX13" fmla="*/ 106114 w 105899"/>
                <a:gd name="connsiteY13" fmla="*/ 85450 h 177667"/>
                <a:gd name="connsiteX14" fmla="*/ 67311 w 105899"/>
                <a:gd name="connsiteY14" fmla="*/ 49679 h 177667"/>
                <a:gd name="connsiteX15" fmla="*/ 78629 w 105899"/>
                <a:gd name="connsiteY15" fmla="*/ 4818 h 177667"/>
                <a:gd name="connsiteX16" fmla="*/ 40028 w 105899"/>
                <a:gd name="connsiteY16" fmla="*/ 135252 h 177667"/>
                <a:gd name="connsiteX17" fmla="*/ 13351 w 105899"/>
                <a:gd name="connsiteY17" fmla="*/ 107980 h 177667"/>
                <a:gd name="connsiteX18" fmla="*/ 60844 w 105899"/>
                <a:gd name="connsiteY18" fmla="*/ 54027 h 177667"/>
                <a:gd name="connsiteX19" fmla="*/ 40028 w 105899"/>
                <a:gd name="connsiteY19" fmla="*/ 135252 h 177667"/>
                <a:gd name="connsiteX20" fmla="*/ 66099 w 105899"/>
                <a:gd name="connsiteY20" fmla="*/ 54027 h 177667"/>
                <a:gd name="connsiteX21" fmla="*/ 92978 w 105899"/>
                <a:gd name="connsiteY21" fmla="*/ 81300 h 177667"/>
                <a:gd name="connsiteX22" fmla="*/ 45283 w 105899"/>
                <a:gd name="connsiteY22" fmla="*/ 135252 h 177667"/>
                <a:gd name="connsiteX23" fmla="*/ 66099 w 105899"/>
                <a:gd name="connsiteY23" fmla="*/ 54027 h 17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899" h="177667">
                  <a:moveTo>
                    <a:pt x="78629" y="4818"/>
                  </a:moveTo>
                  <a:cubicBezTo>
                    <a:pt x="78629" y="4423"/>
                    <a:pt x="79235" y="2249"/>
                    <a:pt x="79235" y="2051"/>
                  </a:cubicBezTo>
                  <a:cubicBezTo>
                    <a:pt x="79235" y="1853"/>
                    <a:pt x="79235" y="75"/>
                    <a:pt x="76810" y="75"/>
                  </a:cubicBezTo>
                  <a:cubicBezTo>
                    <a:pt x="74789" y="75"/>
                    <a:pt x="74587" y="668"/>
                    <a:pt x="73779" y="4027"/>
                  </a:cubicBezTo>
                  <a:lnTo>
                    <a:pt x="62057" y="49679"/>
                  </a:lnTo>
                  <a:cubicBezTo>
                    <a:pt x="29923" y="50667"/>
                    <a:pt x="214" y="76952"/>
                    <a:pt x="214" y="103829"/>
                  </a:cubicBezTo>
                  <a:cubicBezTo>
                    <a:pt x="214" y="122604"/>
                    <a:pt x="14361" y="138217"/>
                    <a:pt x="39018" y="139600"/>
                  </a:cubicBezTo>
                  <a:cubicBezTo>
                    <a:pt x="37401" y="145726"/>
                    <a:pt x="35986" y="152051"/>
                    <a:pt x="34369" y="158177"/>
                  </a:cubicBezTo>
                  <a:cubicBezTo>
                    <a:pt x="31944" y="167466"/>
                    <a:pt x="29923" y="174975"/>
                    <a:pt x="29923" y="175568"/>
                  </a:cubicBezTo>
                  <a:cubicBezTo>
                    <a:pt x="29923" y="177545"/>
                    <a:pt x="31338" y="177742"/>
                    <a:pt x="32348" y="177742"/>
                  </a:cubicBezTo>
                  <a:cubicBezTo>
                    <a:pt x="33359" y="177742"/>
                    <a:pt x="33763" y="177545"/>
                    <a:pt x="34369" y="176952"/>
                  </a:cubicBezTo>
                  <a:cubicBezTo>
                    <a:pt x="34773" y="176556"/>
                    <a:pt x="35986" y="171813"/>
                    <a:pt x="36592" y="169047"/>
                  </a:cubicBezTo>
                  <a:lnTo>
                    <a:pt x="44272" y="139600"/>
                  </a:lnTo>
                  <a:cubicBezTo>
                    <a:pt x="76810" y="138612"/>
                    <a:pt x="106114" y="111932"/>
                    <a:pt x="106114" y="85450"/>
                  </a:cubicBezTo>
                  <a:cubicBezTo>
                    <a:pt x="106114" y="69837"/>
                    <a:pt x="95403" y="51656"/>
                    <a:pt x="67311" y="49679"/>
                  </a:cubicBezTo>
                  <a:lnTo>
                    <a:pt x="78629" y="4818"/>
                  </a:lnTo>
                  <a:close/>
                  <a:moveTo>
                    <a:pt x="40028" y="135252"/>
                  </a:moveTo>
                  <a:cubicBezTo>
                    <a:pt x="27902" y="134659"/>
                    <a:pt x="13351" y="127742"/>
                    <a:pt x="13351" y="107980"/>
                  </a:cubicBezTo>
                  <a:cubicBezTo>
                    <a:pt x="13351" y="84264"/>
                    <a:pt x="30731" y="56596"/>
                    <a:pt x="60844" y="54027"/>
                  </a:cubicBezTo>
                  <a:lnTo>
                    <a:pt x="40028" y="135252"/>
                  </a:lnTo>
                  <a:close/>
                  <a:moveTo>
                    <a:pt x="66099" y="54027"/>
                  </a:moveTo>
                  <a:cubicBezTo>
                    <a:pt x="81458" y="54818"/>
                    <a:pt x="92978" y="63909"/>
                    <a:pt x="92978" y="81300"/>
                  </a:cubicBezTo>
                  <a:cubicBezTo>
                    <a:pt x="92978" y="104620"/>
                    <a:pt x="75597" y="132881"/>
                    <a:pt x="45283" y="135252"/>
                  </a:cubicBezTo>
                  <a:lnTo>
                    <a:pt x="66099" y="54027"/>
                  </a:lnTo>
                  <a:close/>
                </a:path>
              </a:pathLst>
            </a:custGeom>
            <a:grpFill/>
            <a:ln w="2028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DA74A64-B35E-89EC-32C0-8DA7969D3B3E}"/>
                </a:ext>
              </a:extLst>
            </p:cNvPr>
            <p:cNvSpPr/>
            <p:nvPr>
              <p:custDataLst>
                <p:tags r:id="rId15"/>
              </p:custDataLst>
            </p:nvPr>
          </p:nvSpPr>
          <p:spPr>
            <a:xfrm>
              <a:off x="6115156" y="5939683"/>
              <a:ext cx="51494" cy="91857"/>
            </a:xfrm>
            <a:custGeom>
              <a:avLst/>
              <a:gdLst>
                <a:gd name="connsiteX0" fmla="*/ 32193 w 51494"/>
                <a:gd name="connsiteY0" fmla="*/ 3950 h 91857"/>
                <a:gd name="connsiteX1" fmla="*/ 27948 w 51494"/>
                <a:gd name="connsiteY1" fmla="*/ 76 h 91857"/>
                <a:gd name="connsiteX2" fmla="*/ 220 w 51494"/>
                <a:gd name="connsiteY2" fmla="*/ 8930 h 91857"/>
                <a:gd name="connsiteX3" fmla="*/ 220 w 51494"/>
                <a:gd name="connsiteY3" fmla="*/ 13910 h 91857"/>
                <a:gd name="connsiteX4" fmla="*/ 20733 w 51494"/>
                <a:gd name="connsiteY4" fmla="*/ 10037 h 91857"/>
                <a:gd name="connsiteX5" fmla="*/ 20733 w 51494"/>
                <a:gd name="connsiteY5" fmla="*/ 80590 h 91857"/>
                <a:gd name="connsiteX6" fmla="*/ 6587 w 51494"/>
                <a:gd name="connsiteY6" fmla="*/ 86953 h 91857"/>
                <a:gd name="connsiteX7" fmla="*/ 1211 w 51494"/>
                <a:gd name="connsiteY7" fmla="*/ 86953 h 91857"/>
                <a:gd name="connsiteX8" fmla="*/ 1211 w 51494"/>
                <a:gd name="connsiteY8" fmla="*/ 91934 h 91857"/>
                <a:gd name="connsiteX9" fmla="*/ 26392 w 51494"/>
                <a:gd name="connsiteY9" fmla="*/ 91380 h 91857"/>
                <a:gd name="connsiteX10" fmla="*/ 51715 w 51494"/>
                <a:gd name="connsiteY10" fmla="*/ 91934 h 91857"/>
                <a:gd name="connsiteX11" fmla="*/ 51715 w 51494"/>
                <a:gd name="connsiteY11" fmla="*/ 86953 h 91857"/>
                <a:gd name="connsiteX12" fmla="*/ 46339 w 51494"/>
                <a:gd name="connsiteY12" fmla="*/ 86953 h 91857"/>
                <a:gd name="connsiteX13" fmla="*/ 32193 w 51494"/>
                <a:gd name="connsiteY13" fmla="*/ 80590 h 91857"/>
                <a:gd name="connsiteX14" fmla="*/ 32193 w 51494"/>
                <a:gd name="connsiteY14" fmla="*/ 3950 h 9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94" h="91857">
                  <a:moveTo>
                    <a:pt x="32193" y="3950"/>
                  </a:moveTo>
                  <a:cubicBezTo>
                    <a:pt x="32193" y="215"/>
                    <a:pt x="31910" y="76"/>
                    <a:pt x="27948" y="76"/>
                  </a:cubicBezTo>
                  <a:cubicBezTo>
                    <a:pt x="18894" y="8792"/>
                    <a:pt x="6021" y="8930"/>
                    <a:pt x="220" y="8930"/>
                  </a:cubicBezTo>
                  <a:lnTo>
                    <a:pt x="220" y="13910"/>
                  </a:lnTo>
                  <a:cubicBezTo>
                    <a:pt x="3616" y="13910"/>
                    <a:pt x="12953" y="13910"/>
                    <a:pt x="20733" y="10037"/>
                  </a:cubicBezTo>
                  <a:lnTo>
                    <a:pt x="20733" y="80590"/>
                  </a:lnTo>
                  <a:cubicBezTo>
                    <a:pt x="20733" y="85155"/>
                    <a:pt x="20733" y="86953"/>
                    <a:pt x="6587" y="86953"/>
                  </a:cubicBezTo>
                  <a:lnTo>
                    <a:pt x="1211" y="86953"/>
                  </a:lnTo>
                  <a:lnTo>
                    <a:pt x="1211" y="91934"/>
                  </a:lnTo>
                  <a:cubicBezTo>
                    <a:pt x="3757" y="91795"/>
                    <a:pt x="21158" y="91380"/>
                    <a:pt x="26392" y="91380"/>
                  </a:cubicBezTo>
                  <a:cubicBezTo>
                    <a:pt x="30778" y="91380"/>
                    <a:pt x="48603" y="91795"/>
                    <a:pt x="51715" y="91934"/>
                  </a:cubicBezTo>
                  <a:lnTo>
                    <a:pt x="51715" y="86953"/>
                  </a:lnTo>
                  <a:lnTo>
                    <a:pt x="46339" y="86953"/>
                  </a:lnTo>
                  <a:cubicBezTo>
                    <a:pt x="32193" y="86953"/>
                    <a:pt x="32193" y="85155"/>
                    <a:pt x="32193" y="80590"/>
                  </a:cubicBezTo>
                  <a:lnTo>
                    <a:pt x="32193" y="3950"/>
                  </a:lnTo>
                  <a:close/>
                </a:path>
              </a:pathLst>
            </a:custGeom>
            <a:grpFill/>
            <a:ln w="2028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1FD6D0D-E69D-A69C-D09A-EE981F521116}"/>
                </a:ext>
              </a:extLst>
            </p:cNvPr>
            <p:cNvSpPr/>
            <p:nvPr>
              <p:custDataLst>
                <p:tags r:id="rId16"/>
              </p:custDataLst>
            </p:nvPr>
          </p:nvSpPr>
          <p:spPr>
            <a:xfrm>
              <a:off x="6207781" y="5980948"/>
              <a:ext cx="23645" cy="59090"/>
            </a:xfrm>
            <a:custGeom>
              <a:avLst/>
              <a:gdLst>
                <a:gd name="connsiteX0" fmla="*/ 23870 w 23645"/>
                <a:gd name="connsiteY0" fmla="*/ 20826 h 59090"/>
                <a:gd name="connsiteX1" fmla="*/ 10936 w 23645"/>
                <a:gd name="connsiteY1" fmla="*/ 75 h 59090"/>
                <a:gd name="connsiteX2" fmla="*/ 225 w 23645"/>
                <a:gd name="connsiteY2" fmla="*/ 10549 h 59090"/>
                <a:gd name="connsiteX3" fmla="*/ 10936 w 23645"/>
                <a:gd name="connsiteY3" fmla="*/ 21023 h 59090"/>
                <a:gd name="connsiteX4" fmla="*/ 18010 w 23645"/>
                <a:gd name="connsiteY4" fmla="*/ 18454 h 59090"/>
                <a:gd name="connsiteX5" fmla="*/ 19020 w 23645"/>
                <a:gd name="connsiteY5" fmla="*/ 17861 h 59090"/>
                <a:gd name="connsiteX6" fmla="*/ 19424 w 23645"/>
                <a:gd name="connsiteY6" fmla="*/ 20826 h 59090"/>
                <a:gd name="connsiteX7" fmla="*/ 5682 w 23645"/>
                <a:gd name="connsiteY7" fmla="*/ 53830 h 59090"/>
                <a:gd name="connsiteX8" fmla="*/ 3458 w 23645"/>
                <a:gd name="connsiteY8" fmla="*/ 56992 h 59090"/>
                <a:gd name="connsiteX9" fmla="*/ 5479 w 23645"/>
                <a:gd name="connsiteY9" fmla="*/ 59165 h 59090"/>
                <a:gd name="connsiteX10" fmla="*/ 23870 w 23645"/>
                <a:gd name="connsiteY10" fmla="*/ 20826 h 5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45" h="59090">
                  <a:moveTo>
                    <a:pt x="23870" y="20826"/>
                  </a:moveTo>
                  <a:cubicBezTo>
                    <a:pt x="23870" y="7782"/>
                    <a:pt x="18818" y="75"/>
                    <a:pt x="10936" y="75"/>
                  </a:cubicBezTo>
                  <a:cubicBezTo>
                    <a:pt x="4267" y="75"/>
                    <a:pt x="225" y="5015"/>
                    <a:pt x="225" y="10549"/>
                  </a:cubicBezTo>
                  <a:cubicBezTo>
                    <a:pt x="225" y="15885"/>
                    <a:pt x="4267" y="21023"/>
                    <a:pt x="10936" y="21023"/>
                  </a:cubicBezTo>
                  <a:cubicBezTo>
                    <a:pt x="13361" y="21023"/>
                    <a:pt x="15989" y="20233"/>
                    <a:pt x="18010" y="18454"/>
                  </a:cubicBezTo>
                  <a:cubicBezTo>
                    <a:pt x="18616" y="18059"/>
                    <a:pt x="18818" y="17861"/>
                    <a:pt x="19020" y="17861"/>
                  </a:cubicBezTo>
                  <a:cubicBezTo>
                    <a:pt x="19222" y="17861"/>
                    <a:pt x="19424" y="18059"/>
                    <a:pt x="19424" y="20826"/>
                  </a:cubicBezTo>
                  <a:cubicBezTo>
                    <a:pt x="19424" y="35450"/>
                    <a:pt x="12351" y="47308"/>
                    <a:pt x="5682" y="53830"/>
                  </a:cubicBezTo>
                  <a:cubicBezTo>
                    <a:pt x="3458" y="56003"/>
                    <a:pt x="3458" y="56399"/>
                    <a:pt x="3458" y="56992"/>
                  </a:cubicBezTo>
                  <a:cubicBezTo>
                    <a:pt x="3458" y="58375"/>
                    <a:pt x="4469" y="59165"/>
                    <a:pt x="5479" y="59165"/>
                  </a:cubicBezTo>
                  <a:cubicBezTo>
                    <a:pt x="7703" y="59165"/>
                    <a:pt x="23870" y="43948"/>
                    <a:pt x="23870" y="20826"/>
                  </a:cubicBezTo>
                  <a:close/>
                </a:path>
              </a:pathLst>
            </a:custGeom>
            <a:grpFill/>
            <a:ln w="2028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F91424E-E973-D1F5-5B44-953166C002FF}"/>
                </a:ext>
              </a:extLst>
            </p:cNvPr>
            <p:cNvSpPr/>
            <p:nvPr>
              <p:custDataLst>
                <p:tags r:id="rId17"/>
              </p:custDataLst>
            </p:nvPr>
          </p:nvSpPr>
          <p:spPr>
            <a:xfrm>
              <a:off x="6290124" y="5864743"/>
              <a:ext cx="105899" cy="177667"/>
            </a:xfrm>
            <a:custGeom>
              <a:avLst/>
              <a:gdLst>
                <a:gd name="connsiteX0" fmla="*/ 78644 w 105899"/>
                <a:gd name="connsiteY0" fmla="*/ 4818 h 177667"/>
                <a:gd name="connsiteX1" fmla="*/ 79250 w 105899"/>
                <a:gd name="connsiteY1" fmla="*/ 2051 h 177667"/>
                <a:gd name="connsiteX2" fmla="*/ 76825 w 105899"/>
                <a:gd name="connsiteY2" fmla="*/ 75 h 177667"/>
                <a:gd name="connsiteX3" fmla="*/ 73793 w 105899"/>
                <a:gd name="connsiteY3" fmla="*/ 4027 h 177667"/>
                <a:gd name="connsiteX4" fmla="*/ 62072 w 105899"/>
                <a:gd name="connsiteY4" fmla="*/ 49679 h 177667"/>
                <a:gd name="connsiteX5" fmla="*/ 229 w 105899"/>
                <a:gd name="connsiteY5" fmla="*/ 103829 h 177667"/>
                <a:gd name="connsiteX6" fmla="*/ 39032 w 105899"/>
                <a:gd name="connsiteY6" fmla="*/ 139600 h 177667"/>
                <a:gd name="connsiteX7" fmla="*/ 34384 w 105899"/>
                <a:gd name="connsiteY7" fmla="*/ 158177 h 177667"/>
                <a:gd name="connsiteX8" fmla="*/ 29938 w 105899"/>
                <a:gd name="connsiteY8" fmla="*/ 175568 h 177667"/>
                <a:gd name="connsiteX9" fmla="*/ 32363 w 105899"/>
                <a:gd name="connsiteY9" fmla="*/ 177742 h 177667"/>
                <a:gd name="connsiteX10" fmla="*/ 34384 w 105899"/>
                <a:gd name="connsiteY10" fmla="*/ 176952 h 177667"/>
                <a:gd name="connsiteX11" fmla="*/ 36607 w 105899"/>
                <a:gd name="connsiteY11" fmla="*/ 169047 h 177667"/>
                <a:gd name="connsiteX12" fmla="*/ 44287 w 105899"/>
                <a:gd name="connsiteY12" fmla="*/ 139600 h 177667"/>
                <a:gd name="connsiteX13" fmla="*/ 106129 w 105899"/>
                <a:gd name="connsiteY13" fmla="*/ 85450 h 177667"/>
                <a:gd name="connsiteX14" fmla="*/ 67326 w 105899"/>
                <a:gd name="connsiteY14" fmla="*/ 49679 h 177667"/>
                <a:gd name="connsiteX15" fmla="*/ 78644 w 105899"/>
                <a:gd name="connsiteY15" fmla="*/ 4818 h 177667"/>
                <a:gd name="connsiteX16" fmla="*/ 40043 w 105899"/>
                <a:gd name="connsiteY16" fmla="*/ 135252 h 177667"/>
                <a:gd name="connsiteX17" fmla="*/ 13366 w 105899"/>
                <a:gd name="connsiteY17" fmla="*/ 107980 h 177667"/>
                <a:gd name="connsiteX18" fmla="*/ 60859 w 105899"/>
                <a:gd name="connsiteY18" fmla="*/ 54027 h 177667"/>
                <a:gd name="connsiteX19" fmla="*/ 40043 w 105899"/>
                <a:gd name="connsiteY19" fmla="*/ 135252 h 177667"/>
                <a:gd name="connsiteX20" fmla="*/ 66114 w 105899"/>
                <a:gd name="connsiteY20" fmla="*/ 54027 h 177667"/>
                <a:gd name="connsiteX21" fmla="*/ 92993 w 105899"/>
                <a:gd name="connsiteY21" fmla="*/ 81300 h 177667"/>
                <a:gd name="connsiteX22" fmla="*/ 45297 w 105899"/>
                <a:gd name="connsiteY22" fmla="*/ 135252 h 177667"/>
                <a:gd name="connsiteX23" fmla="*/ 66114 w 105899"/>
                <a:gd name="connsiteY23" fmla="*/ 54027 h 17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899" h="177667">
                  <a:moveTo>
                    <a:pt x="78644" y="4818"/>
                  </a:moveTo>
                  <a:cubicBezTo>
                    <a:pt x="78644" y="4423"/>
                    <a:pt x="79250" y="2249"/>
                    <a:pt x="79250" y="2051"/>
                  </a:cubicBezTo>
                  <a:cubicBezTo>
                    <a:pt x="79250" y="1853"/>
                    <a:pt x="79250" y="75"/>
                    <a:pt x="76825" y="75"/>
                  </a:cubicBezTo>
                  <a:cubicBezTo>
                    <a:pt x="74804" y="75"/>
                    <a:pt x="74602" y="668"/>
                    <a:pt x="73793" y="4027"/>
                  </a:cubicBezTo>
                  <a:lnTo>
                    <a:pt x="62072" y="49679"/>
                  </a:lnTo>
                  <a:cubicBezTo>
                    <a:pt x="29938" y="50667"/>
                    <a:pt x="229" y="76952"/>
                    <a:pt x="229" y="103829"/>
                  </a:cubicBezTo>
                  <a:cubicBezTo>
                    <a:pt x="229" y="122604"/>
                    <a:pt x="14376" y="138217"/>
                    <a:pt x="39032" y="139600"/>
                  </a:cubicBezTo>
                  <a:cubicBezTo>
                    <a:pt x="37416" y="145726"/>
                    <a:pt x="36001" y="152051"/>
                    <a:pt x="34384" y="158177"/>
                  </a:cubicBezTo>
                  <a:cubicBezTo>
                    <a:pt x="31959" y="167466"/>
                    <a:pt x="29938" y="174975"/>
                    <a:pt x="29938" y="175568"/>
                  </a:cubicBezTo>
                  <a:cubicBezTo>
                    <a:pt x="29938" y="177545"/>
                    <a:pt x="31353" y="177742"/>
                    <a:pt x="32363" y="177742"/>
                  </a:cubicBezTo>
                  <a:cubicBezTo>
                    <a:pt x="33374" y="177742"/>
                    <a:pt x="33778" y="177545"/>
                    <a:pt x="34384" y="176952"/>
                  </a:cubicBezTo>
                  <a:cubicBezTo>
                    <a:pt x="34788" y="176556"/>
                    <a:pt x="36001" y="171813"/>
                    <a:pt x="36607" y="169047"/>
                  </a:cubicBezTo>
                  <a:lnTo>
                    <a:pt x="44287" y="139600"/>
                  </a:lnTo>
                  <a:cubicBezTo>
                    <a:pt x="76825" y="138612"/>
                    <a:pt x="106129" y="111932"/>
                    <a:pt x="106129" y="85450"/>
                  </a:cubicBezTo>
                  <a:cubicBezTo>
                    <a:pt x="106129" y="69837"/>
                    <a:pt x="95418" y="51656"/>
                    <a:pt x="67326" y="49679"/>
                  </a:cubicBezTo>
                  <a:lnTo>
                    <a:pt x="78644" y="4818"/>
                  </a:lnTo>
                  <a:close/>
                  <a:moveTo>
                    <a:pt x="40043" y="135252"/>
                  </a:moveTo>
                  <a:cubicBezTo>
                    <a:pt x="27917" y="134659"/>
                    <a:pt x="13366" y="127742"/>
                    <a:pt x="13366" y="107980"/>
                  </a:cubicBezTo>
                  <a:cubicBezTo>
                    <a:pt x="13366" y="84264"/>
                    <a:pt x="30746" y="56596"/>
                    <a:pt x="60859" y="54027"/>
                  </a:cubicBezTo>
                  <a:lnTo>
                    <a:pt x="40043" y="135252"/>
                  </a:lnTo>
                  <a:close/>
                  <a:moveTo>
                    <a:pt x="66114" y="54027"/>
                  </a:moveTo>
                  <a:cubicBezTo>
                    <a:pt x="81473" y="54818"/>
                    <a:pt x="92993" y="63909"/>
                    <a:pt x="92993" y="81300"/>
                  </a:cubicBezTo>
                  <a:cubicBezTo>
                    <a:pt x="92993" y="104620"/>
                    <a:pt x="75612" y="132881"/>
                    <a:pt x="45297" y="135252"/>
                  </a:cubicBezTo>
                  <a:lnTo>
                    <a:pt x="66114" y="54027"/>
                  </a:lnTo>
                  <a:close/>
                </a:path>
              </a:pathLst>
            </a:custGeom>
            <a:grpFill/>
            <a:ln w="2028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8D002C9-3B24-2665-FB7D-F51DB778084D}"/>
                </a:ext>
              </a:extLst>
            </p:cNvPr>
            <p:cNvSpPr/>
            <p:nvPr>
              <p:custDataLst>
                <p:tags r:id="rId18"/>
              </p:custDataLst>
            </p:nvPr>
          </p:nvSpPr>
          <p:spPr>
            <a:xfrm>
              <a:off x="6409551" y="5939683"/>
              <a:ext cx="62529" cy="91857"/>
            </a:xfrm>
            <a:custGeom>
              <a:avLst/>
              <a:gdLst>
                <a:gd name="connsiteX0" fmla="*/ 62765 w 62529"/>
                <a:gd name="connsiteY0" fmla="*/ 66756 h 91857"/>
                <a:gd name="connsiteX1" fmla="*/ 57955 w 62529"/>
                <a:gd name="connsiteY1" fmla="*/ 66756 h 91857"/>
                <a:gd name="connsiteX2" fmla="*/ 54277 w 62529"/>
                <a:gd name="connsiteY2" fmla="*/ 79345 h 91857"/>
                <a:gd name="connsiteX3" fmla="*/ 40271 w 62529"/>
                <a:gd name="connsiteY3" fmla="*/ 80175 h 91857"/>
                <a:gd name="connsiteX4" fmla="*/ 14241 w 62529"/>
                <a:gd name="connsiteY4" fmla="*/ 80175 h 91857"/>
                <a:gd name="connsiteX5" fmla="*/ 42535 w 62529"/>
                <a:gd name="connsiteY5" fmla="*/ 56934 h 91857"/>
                <a:gd name="connsiteX6" fmla="*/ 62765 w 62529"/>
                <a:gd name="connsiteY6" fmla="*/ 27052 h 91857"/>
                <a:gd name="connsiteX7" fmla="*/ 29661 w 62529"/>
                <a:gd name="connsiteY7" fmla="*/ 76 h 91857"/>
                <a:gd name="connsiteX8" fmla="*/ 235 w 62529"/>
                <a:gd name="connsiteY8" fmla="*/ 24839 h 91857"/>
                <a:gd name="connsiteX9" fmla="*/ 7733 w 62529"/>
                <a:gd name="connsiteY9" fmla="*/ 32586 h 91857"/>
                <a:gd name="connsiteX10" fmla="*/ 15231 w 62529"/>
                <a:gd name="connsiteY10" fmla="*/ 25254 h 91857"/>
                <a:gd name="connsiteX11" fmla="*/ 6884 w 62529"/>
                <a:gd name="connsiteY11" fmla="*/ 17922 h 91857"/>
                <a:gd name="connsiteX12" fmla="*/ 27539 w 62529"/>
                <a:gd name="connsiteY12" fmla="*/ 5056 h 91857"/>
                <a:gd name="connsiteX13" fmla="*/ 49042 w 62529"/>
                <a:gd name="connsiteY13" fmla="*/ 27052 h 91857"/>
                <a:gd name="connsiteX14" fmla="*/ 35744 w 62529"/>
                <a:gd name="connsiteY14" fmla="*/ 53614 h 91857"/>
                <a:gd name="connsiteX15" fmla="*/ 1650 w 62529"/>
                <a:gd name="connsiteY15" fmla="*/ 86538 h 91857"/>
                <a:gd name="connsiteX16" fmla="*/ 235 w 62529"/>
                <a:gd name="connsiteY16" fmla="*/ 91934 h 91857"/>
                <a:gd name="connsiteX17" fmla="*/ 58521 w 62529"/>
                <a:gd name="connsiteY17" fmla="*/ 91934 h 91857"/>
                <a:gd name="connsiteX18" fmla="*/ 62765 w 62529"/>
                <a:gd name="connsiteY18" fmla="*/ 66756 h 9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29" h="91857">
                  <a:moveTo>
                    <a:pt x="62765" y="66756"/>
                  </a:moveTo>
                  <a:lnTo>
                    <a:pt x="57955" y="66756"/>
                  </a:lnTo>
                  <a:cubicBezTo>
                    <a:pt x="57530" y="69799"/>
                    <a:pt x="56116" y="77961"/>
                    <a:pt x="54277" y="79345"/>
                  </a:cubicBezTo>
                  <a:cubicBezTo>
                    <a:pt x="53145" y="80175"/>
                    <a:pt x="42252" y="80175"/>
                    <a:pt x="40271" y="80175"/>
                  </a:cubicBezTo>
                  <a:lnTo>
                    <a:pt x="14241" y="80175"/>
                  </a:lnTo>
                  <a:cubicBezTo>
                    <a:pt x="29095" y="67309"/>
                    <a:pt x="34046" y="63436"/>
                    <a:pt x="42535" y="56934"/>
                  </a:cubicBezTo>
                  <a:cubicBezTo>
                    <a:pt x="53003" y="48772"/>
                    <a:pt x="62765" y="40195"/>
                    <a:pt x="62765" y="27052"/>
                  </a:cubicBezTo>
                  <a:cubicBezTo>
                    <a:pt x="62765" y="10313"/>
                    <a:pt x="47769" y="76"/>
                    <a:pt x="29661" y="76"/>
                  </a:cubicBezTo>
                  <a:cubicBezTo>
                    <a:pt x="12119" y="76"/>
                    <a:pt x="235" y="12112"/>
                    <a:pt x="235" y="24839"/>
                  </a:cubicBezTo>
                  <a:cubicBezTo>
                    <a:pt x="235" y="31894"/>
                    <a:pt x="6318" y="32586"/>
                    <a:pt x="7733" y="32586"/>
                  </a:cubicBezTo>
                  <a:cubicBezTo>
                    <a:pt x="11128" y="32586"/>
                    <a:pt x="15231" y="30234"/>
                    <a:pt x="15231" y="25254"/>
                  </a:cubicBezTo>
                  <a:cubicBezTo>
                    <a:pt x="15231" y="22764"/>
                    <a:pt x="14241" y="17922"/>
                    <a:pt x="6884" y="17922"/>
                  </a:cubicBezTo>
                  <a:cubicBezTo>
                    <a:pt x="11270" y="8100"/>
                    <a:pt x="20890" y="5056"/>
                    <a:pt x="27539" y="5056"/>
                  </a:cubicBezTo>
                  <a:cubicBezTo>
                    <a:pt x="41686" y="5056"/>
                    <a:pt x="49042" y="15847"/>
                    <a:pt x="49042" y="27052"/>
                  </a:cubicBezTo>
                  <a:cubicBezTo>
                    <a:pt x="49042" y="39088"/>
                    <a:pt x="40271" y="48633"/>
                    <a:pt x="35744" y="53614"/>
                  </a:cubicBezTo>
                  <a:lnTo>
                    <a:pt x="1650" y="86538"/>
                  </a:lnTo>
                  <a:cubicBezTo>
                    <a:pt x="235" y="87783"/>
                    <a:pt x="235" y="88060"/>
                    <a:pt x="235" y="91934"/>
                  </a:cubicBezTo>
                  <a:lnTo>
                    <a:pt x="58521" y="91934"/>
                  </a:lnTo>
                  <a:lnTo>
                    <a:pt x="62765" y="66756"/>
                  </a:lnTo>
                  <a:close/>
                </a:path>
              </a:pathLst>
            </a:custGeom>
            <a:grpFill/>
            <a:ln w="2028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460D829-9A73-68C6-7331-3C0478D8B107}"/>
                </a:ext>
              </a:extLst>
            </p:cNvPr>
            <p:cNvSpPr/>
            <p:nvPr>
              <p:custDataLst>
                <p:tags r:id="rId19"/>
              </p:custDataLst>
            </p:nvPr>
          </p:nvSpPr>
          <p:spPr>
            <a:xfrm>
              <a:off x="6508684" y="5980948"/>
              <a:ext cx="23645" cy="59090"/>
            </a:xfrm>
            <a:custGeom>
              <a:avLst/>
              <a:gdLst>
                <a:gd name="connsiteX0" fmla="*/ 23885 w 23645"/>
                <a:gd name="connsiteY0" fmla="*/ 20826 h 59090"/>
                <a:gd name="connsiteX1" fmla="*/ 10951 w 23645"/>
                <a:gd name="connsiteY1" fmla="*/ 75 h 59090"/>
                <a:gd name="connsiteX2" fmla="*/ 240 w 23645"/>
                <a:gd name="connsiteY2" fmla="*/ 10549 h 59090"/>
                <a:gd name="connsiteX3" fmla="*/ 10951 w 23645"/>
                <a:gd name="connsiteY3" fmla="*/ 21023 h 59090"/>
                <a:gd name="connsiteX4" fmla="*/ 18024 w 23645"/>
                <a:gd name="connsiteY4" fmla="*/ 18454 h 59090"/>
                <a:gd name="connsiteX5" fmla="*/ 19035 w 23645"/>
                <a:gd name="connsiteY5" fmla="*/ 17861 h 59090"/>
                <a:gd name="connsiteX6" fmla="*/ 19439 w 23645"/>
                <a:gd name="connsiteY6" fmla="*/ 20826 h 59090"/>
                <a:gd name="connsiteX7" fmla="*/ 5696 w 23645"/>
                <a:gd name="connsiteY7" fmla="*/ 53830 h 59090"/>
                <a:gd name="connsiteX8" fmla="*/ 3473 w 23645"/>
                <a:gd name="connsiteY8" fmla="*/ 56992 h 59090"/>
                <a:gd name="connsiteX9" fmla="*/ 5494 w 23645"/>
                <a:gd name="connsiteY9" fmla="*/ 59165 h 59090"/>
                <a:gd name="connsiteX10" fmla="*/ 23885 w 23645"/>
                <a:gd name="connsiteY10" fmla="*/ 20826 h 5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45" h="59090">
                  <a:moveTo>
                    <a:pt x="23885" y="20826"/>
                  </a:moveTo>
                  <a:cubicBezTo>
                    <a:pt x="23885" y="7782"/>
                    <a:pt x="18833" y="75"/>
                    <a:pt x="10951" y="75"/>
                  </a:cubicBezTo>
                  <a:cubicBezTo>
                    <a:pt x="4282" y="75"/>
                    <a:pt x="240" y="5015"/>
                    <a:pt x="240" y="10549"/>
                  </a:cubicBezTo>
                  <a:cubicBezTo>
                    <a:pt x="240" y="15885"/>
                    <a:pt x="4282" y="21023"/>
                    <a:pt x="10951" y="21023"/>
                  </a:cubicBezTo>
                  <a:cubicBezTo>
                    <a:pt x="13376" y="21023"/>
                    <a:pt x="16003" y="20233"/>
                    <a:pt x="18024" y="18454"/>
                  </a:cubicBezTo>
                  <a:cubicBezTo>
                    <a:pt x="18631" y="18059"/>
                    <a:pt x="18833" y="17861"/>
                    <a:pt x="19035" y="17861"/>
                  </a:cubicBezTo>
                  <a:cubicBezTo>
                    <a:pt x="19237" y="17861"/>
                    <a:pt x="19439" y="18059"/>
                    <a:pt x="19439" y="20826"/>
                  </a:cubicBezTo>
                  <a:cubicBezTo>
                    <a:pt x="19439" y="35450"/>
                    <a:pt x="12366" y="47308"/>
                    <a:pt x="5696" y="53830"/>
                  </a:cubicBezTo>
                  <a:cubicBezTo>
                    <a:pt x="3473" y="56003"/>
                    <a:pt x="3473" y="56399"/>
                    <a:pt x="3473" y="56992"/>
                  </a:cubicBezTo>
                  <a:cubicBezTo>
                    <a:pt x="3473" y="58375"/>
                    <a:pt x="4484" y="59165"/>
                    <a:pt x="5494" y="59165"/>
                  </a:cubicBezTo>
                  <a:cubicBezTo>
                    <a:pt x="7717" y="59165"/>
                    <a:pt x="23885" y="43948"/>
                    <a:pt x="23885" y="20826"/>
                  </a:cubicBezTo>
                  <a:close/>
                </a:path>
              </a:pathLst>
            </a:custGeom>
            <a:grpFill/>
            <a:ln w="2028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129EC1B-FF72-CD95-EA50-0CAC6067C9BC}"/>
                </a:ext>
              </a:extLst>
            </p:cNvPr>
            <p:cNvSpPr/>
            <p:nvPr>
              <p:custDataLst>
                <p:tags r:id="rId20"/>
              </p:custDataLst>
            </p:nvPr>
          </p:nvSpPr>
          <p:spPr>
            <a:xfrm>
              <a:off x="6598505" y="5980948"/>
              <a:ext cx="21422" cy="20948"/>
            </a:xfrm>
            <a:custGeom>
              <a:avLst/>
              <a:gdLst>
                <a:gd name="connsiteX0" fmla="*/ 21667 w 21422"/>
                <a:gd name="connsiteY0" fmla="*/ 10549 h 20948"/>
                <a:gd name="connsiteX1" fmla="*/ 10955 w 21422"/>
                <a:gd name="connsiteY1" fmla="*/ 75 h 20948"/>
                <a:gd name="connsiteX2" fmla="*/ 244 w 21422"/>
                <a:gd name="connsiteY2" fmla="*/ 10549 h 20948"/>
                <a:gd name="connsiteX3" fmla="*/ 10955 w 21422"/>
                <a:gd name="connsiteY3" fmla="*/ 21023 h 20948"/>
                <a:gd name="connsiteX4" fmla="*/ 21667 w 21422"/>
                <a:gd name="connsiteY4" fmla="*/ 10549 h 20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2" h="20948">
                  <a:moveTo>
                    <a:pt x="21667" y="10549"/>
                  </a:moveTo>
                  <a:cubicBezTo>
                    <a:pt x="21667" y="4818"/>
                    <a:pt x="16816" y="75"/>
                    <a:pt x="10955" y="75"/>
                  </a:cubicBezTo>
                  <a:cubicBezTo>
                    <a:pt x="5095" y="75"/>
                    <a:pt x="244" y="4818"/>
                    <a:pt x="244" y="10549"/>
                  </a:cubicBezTo>
                  <a:cubicBezTo>
                    <a:pt x="244" y="16280"/>
                    <a:pt x="5095" y="21023"/>
                    <a:pt x="10955" y="21023"/>
                  </a:cubicBezTo>
                  <a:cubicBezTo>
                    <a:pt x="16816" y="21023"/>
                    <a:pt x="21667" y="16280"/>
                    <a:pt x="21667" y="10549"/>
                  </a:cubicBezTo>
                  <a:close/>
                </a:path>
              </a:pathLst>
            </a:custGeom>
            <a:grpFill/>
            <a:ln w="2028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F6AB910-E9FF-D112-ADAF-171DBD83E751}"/>
                </a:ext>
              </a:extLst>
            </p:cNvPr>
            <p:cNvSpPr/>
            <p:nvPr>
              <p:custDataLst>
                <p:tags r:id="rId21"/>
              </p:custDataLst>
            </p:nvPr>
          </p:nvSpPr>
          <p:spPr>
            <a:xfrm>
              <a:off x="6688326" y="5980948"/>
              <a:ext cx="21422" cy="20948"/>
            </a:xfrm>
            <a:custGeom>
              <a:avLst/>
              <a:gdLst>
                <a:gd name="connsiteX0" fmla="*/ 21671 w 21422"/>
                <a:gd name="connsiteY0" fmla="*/ 10549 h 20948"/>
                <a:gd name="connsiteX1" fmla="*/ 10960 w 21422"/>
                <a:gd name="connsiteY1" fmla="*/ 75 h 20948"/>
                <a:gd name="connsiteX2" fmla="*/ 249 w 21422"/>
                <a:gd name="connsiteY2" fmla="*/ 10549 h 20948"/>
                <a:gd name="connsiteX3" fmla="*/ 10960 w 21422"/>
                <a:gd name="connsiteY3" fmla="*/ 21023 h 20948"/>
                <a:gd name="connsiteX4" fmla="*/ 21671 w 21422"/>
                <a:gd name="connsiteY4" fmla="*/ 10549 h 20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2" h="20948">
                  <a:moveTo>
                    <a:pt x="21671" y="10549"/>
                  </a:moveTo>
                  <a:cubicBezTo>
                    <a:pt x="21671" y="4818"/>
                    <a:pt x="16821" y="75"/>
                    <a:pt x="10960" y="75"/>
                  </a:cubicBezTo>
                  <a:cubicBezTo>
                    <a:pt x="5099" y="75"/>
                    <a:pt x="249" y="4818"/>
                    <a:pt x="249" y="10549"/>
                  </a:cubicBezTo>
                  <a:cubicBezTo>
                    <a:pt x="249" y="16280"/>
                    <a:pt x="5099" y="21023"/>
                    <a:pt x="10960" y="21023"/>
                  </a:cubicBezTo>
                  <a:cubicBezTo>
                    <a:pt x="16821" y="21023"/>
                    <a:pt x="21671" y="16280"/>
                    <a:pt x="21671" y="10549"/>
                  </a:cubicBezTo>
                  <a:close/>
                </a:path>
              </a:pathLst>
            </a:custGeom>
            <a:grpFill/>
            <a:ln w="2028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933E38B-5920-C23E-3DF5-4FE616FC85D0}"/>
                </a:ext>
              </a:extLst>
            </p:cNvPr>
            <p:cNvSpPr/>
            <p:nvPr>
              <p:custDataLst>
                <p:tags r:id="rId22"/>
              </p:custDataLst>
            </p:nvPr>
          </p:nvSpPr>
          <p:spPr>
            <a:xfrm>
              <a:off x="6778147" y="5980948"/>
              <a:ext cx="21422" cy="20948"/>
            </a:xfrm>
            <a:custGeom>
              <a:avLst/>
              <a:gdLst>
                <a:gd name="connsiteX0" fmla="*/ 21676 w 21422"/>
                <a:gd name="connsiteY0" fmla="*/ 10549 h 20948"/>
                <a:gd name="connsiteX1" fmla="*/ 10964 w 21422"/>
                <a:gd name="connsiteY1" fmla="*/ 75 h 20948"/>
                <a:gd name="connsiteX2" fmla="*/ 253 w 21422"/>
                <a:gd name="connsiteY2" fmla="*/ 10549 h 20948"/>
                <a:gd name="connsiteX3" fmla="*/ 10964 w 21422"/>
                <a:gd name="connsiteY3" fmla="*/ 21023 h 20948"/>
                <a:gd name="connsiteX4" fmla="*/ 21676 w 21422"/>
                <a:gd name="connsiteY4" fmla="*/ 10549 h 20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2" h="20948">
                  <a:moveTo>
                    <a:pt x="21676" y="10549"/>
                  </a:moveTo>
                  <a:cubicBezTo>
                    <a:pt x="21676" y="4818"/>
                    <a:pt x="16825" y="75"/>
                    <a:pt x="10964" y="75"/>
                  </a:cubicBezTo>
                  <a:cubicBezTo>
                    <a:pt x="5103" y="75"/>
                    <a:pt x="253" y="4818"/>
                    <a:pt x="253" y="10549"/>
                  </a:cubicBezTo>
                  <a:cubicBezTo>
                    <a:pt x="253" y="16280"/>
                    <a:pt x="5103" y="21023"/>
                    <a:pt x="10964" y="21023"/>
                  </a:cubicBezTo>
                  <a:cubicBezTo>
                    <a:pt x="16825" y="21023"/>
                    <a:pt x="21676" y="16280"/>
                    <a:pt x="21676" y="10549"/>
                  </a:cubicBezTo>
                  <a:close/>
                </a:path>
              </a:pathLst>
            </a:custGeom>
            <a:grpFill/>
            <a:ln w="2028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95D32CD-05D5-8CDC-78FB-D17F69C5A1E0}"/>
                </a:ext>
              </a:extLst>
            </p:cNvPr>
            <p:cNvSpPr/>
            <p:nvPr>
              <p:custDataLst>
                <p:tags r:id="rId23"/>
              </p:custDataLst>
            </p:nvPr>
          </p:nvSpPr>
          <p:spPr>
            <a:xfrm>
              <a:off x="6867968" y="5980948"/>
              <a:ext cx="23645" cy="59090"/>
            </a:xfrm>
            <a:custGeom>
              <a:avLst/>
              <a:gdLst>
                <a:gd name="connsiteX0" fmla="*/ 23903 w 23645"/>
                <a:gd name="connsiteY0" fmla="*/ 20826 h 59090"/>
                <a:gd name="connsiteX1" fmla="*/ 10969 w 23645"/>
                <a:gd name="connsiteY1" fmla="*/ 75 h 59090"/>
                <a:gd name="connsiteX2" fmla="*/ 257 w 23645"/>
                <a:gd name="connsiteY2" fmla="*/ 10549 h 59090"/>
                <a:gd name="connsiteX3" fmla="*/ 10969 w 23645"/>
                <a:gd name="connsiteY3" fmla="*/ 21023 h 59090"/>
                <a:gd name="connsiteX4" fmla="*/ 18042 w 23645"/>
                <a:gd name="connsiteY4" fmla="*/ 18454 h 59090"/>
                <a:gd name="connsiteX5" fmla="*/ 19053 w 23645"/>
                <a:gd name="connsiteY5" fmla="*/ 17861 h 59090"/>
                <a:gd name="connsiteX6" fmla="*/ 19457 w 23645"/>
                <a:gd name="connsiteY6" fmla="*/ 20826 h 59090"/>
                <a:gd name="connsiteX7" fmla="*/ 5714 w 23645"/>
                <a:gd name="connsiteY7" fmla="*/ 53830 h 59090"/>
                <a:gd name="connsiteX8" fmla="*/ 3491 w 23645"/>
                <a:gd name="connsiteY8" fmla="*/ 56992 h 59090"/>
                <a:gd name="connsiteX9" fmla="*/ 5512 w 23645"/>
                <a:gd name="connsiteY9" fmla="*/ 59165 h 59090"/>
                <a:gd name="connsiteX10" fmla="*/ 23903 w 23645"/>
                <a:gd name="connsiteY10" fmla="*/ 20826 h 5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45" h="59090">
                  <a:moveTo>
                    <a:pt x="23903" y="20826"/>
                  </a:moveTo>
                  <a:cubicBezTo>
                    <a:pt x="23903" y="7782"/>
                    <a:pt x="18851" y="75"/>
                    <a:pt x="10969" y="75"/>
                  </a:cubicBezTo>
                  <a:cubicBezTo>
                    <a:pt x="4299" y="75"/>
                    <a:pt x="257" y="5015"/>
                    <a:pt x="257" y="10549"/>
                  </a:cubicBezTo>
                  <a:cubicBezTo>
                    <a:pt x="257" y="15885"/>
                    <a:pt x="4299" y="21023"/>
                    <a:pt x="10969" y="21023"/>
                  </a:cubicBezTo>
                  <a:cubicBezTo>
                    <a:pt x="13394" y="21023"/>
                    <a:pt x="16021" y="20233"/>
                    <a:pt x="18042" y="18454"/>
                  </a:cubicBezTo>
                  <a:cubicBezTo>
                    <a:pt x="18648" y="18059"/>
                    <a:pt x="18851" y="17861"/>
                    <a:pt x="19053" y="17861"/>
                  </a:cubicBezTo>
                  <a:cubicBezTo>
                    <a:pt x="19255" y="17861"/>
                    <a:pt x="19457" y="18059"/>
                    <a:pt x="19457" y="20826"/>
                  </a:cubicBezTo>
                  <a:cubicBezTo>
                    <a:pt x="19457" y="35450"/>
                    <a:pt x="12383" y="47308"/>
                    <a:pt x="5714" y="53830"/>
                  </a:cubicBezTo>
                  <a:cubicBezTo>
                    <a:pt x="3491" y="56003"/>
                    <a:pt x="3491" y="56399"/>
                    <a:pt x="3491" y="56992"/>
                  </a:cubicBezTo>
                  <a:cubicBezTo>
                    <a:pt x="3491" y="58375"/>
                    <a:pt x="4502" y="59165"/>
                    <a:pt x="5512" y="59165"/>
                  </a:cubicBezTo>
                  <a:cubicBezTo>
                    <a:pt x="7735" y="59165"/>
                    <a:pt x="23903" y="43948"/>
                    <a:pt x="23903" y="20826"/>
                  </a:cubicBezTo>
                  <a:close/>
                </a:path>
              </a:pathLst>
            </a:custGeom>
            <a:grpFill/>
            <a:ln w="2028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7A6D062-6FFB-2528-E09A-34CC11EE7025}"/>
                </a:ext>
              </a:extLst>
            </p:cNvPr>
            <p:cNvSpPr/>
            <p:nvPr>
              <p:custDataLst>
                <p:tags r:id="rId24"/>
              </p:custDataLst>
            </p:nvPr>
          </p:nvSpPr>
          <p:spPr>
            <a:xfrm>
              <a:off x="6950312" y="5864743"/>
              <a:ext cx="105899" cy="177667"/>
            </a:xfrm>
            <a:custGeom>
              <a:avLst/>
              <a:gdLst>
                <a:gd name="connsiteX0" fmla="*/ 78676 w 105899"/>
                <a:gd name="connsiteY0" fmla="*/ 4818 h 177667"/>
                <a:gd name="connsiteX1" fmla="*/ 79283 w 105899"/>
                <a:gd name="connsiteY1" fmla="*/ 2051 h 177667"/>
                <a:gd name="connsiteX2" fmla="*/ 76857 w 105899"/>
                <a:gd name="connsiteY2" fmla="*/ 75 h 177667"/>
                <a:gd name="connsiteX3" fmla="*/ 73826 w 105899"/>
                <a:gd name="connsiteY3" fmla="*/ 4027 h 177667"/>
                <a:gd name="connsiteX4" fmla="*/ 62104 w 105899"/>
                <a:gd name="connsiteY4" fmla="*/ 49679 h 177667"/>
                <a:gd name="connsiteX5" fmla="*/ 262 w 105899"/>
                <a:gd name="connsiteY5" fmla="*/ 103829 h 177667"/>
                <a:gd name="connsiteX6" fmla="*/ 39065 w 105899"/>
                <a:gd name="connsiteY6" fmla="*/ 139600 h 177667"/>
                <a:gd name="connsiteX7" fmla="*/ 34417 w 105899"/>
                <a:gd name="connsiteY7" fmla="*/ 158177 h 177667"/>
                <a:gd name="connsiteX8" fmla="*/ 29970 w 105899"/>
                <a:gd name="connsiteY8" fmla="*/ 175568 h 177667"/>
                <a:gd name="connsiteX9" fmla="*/ 32396 w 105899"/>
                <a:gd name="connsiteY9" fmla="*/ 177742 h 177667"/>
                <a:gd name="connsiteX10" fmla="*/ 34417 w 105899"/>
                <a:gd name="connsiteY10" fmla="*/ 176952 h 177667"/>
                <a:gd name="connsiteX11" fmla="*/ 36640 w 105899"/>
                <a:gd name="connsiteY11" fmla="*/ 169047 h 177667"/>
                <a:gd name="connsiteX12" fmla="*/ 44319 w 105899"/>
                <a:gd name="connsiteY12" fmla="*/ 139600 h 177667"/>
                <a:gd name="connsiteX13" fmla="*/ 106162 w 105899"/>
                <a:gd name="connsiteY13" fmla="*/ 85450 h 177667"/>
                <a:gd name="connsiteX14" fmla="*/ 67359 w 105899"/>
                <a:gd name="connsiteY14" fmla="*/ 49679 h 177667"/>
                <a:gd name="connsiteX15" fmla="*/ 78676 w 105899"/>
                <a:gd name="connsiteY15" fmla="*/ 4818 h 177667"/>
                <a:gd name="connsiteX16" fmla="*/ 40075 w 105899"/>
                <a:gd name="connsiteY16" fmla="*/ 135252 h 177667"/>
                <a:gd name="connsiteX17" fmla="*/ 13398 w 105899"/>
                <a:gd name="connsiteY17" fmla="*/ 107980 h 177667"/>
                <a:gd name="connsiteX18" fmla="*/ 60892 w 105899"/>
                <a:gd name="connsiteY18" fmla="*/ 54027 h 177667"/>
                <a:gd name="connsiteX19" fmla="*/ 40075 w 105899"/>
                <a:gd name="connsiteY19" fmla="*/ 135252 h 177667"/>
                <a:gd name="connsiteX20" fmla="*/ 66146 w 105899"/>
                <a:gd name="connsiteY20" fmla="*/ 54027 h 177667"/>
                <a:gd name="connsiteX21" fmla="*/ 93025 w 105899"/>
                <a:gd name="connsiteY21" fmla="*/ 81300 h 177667"/>
                <a:gd name="connsiteX22" fmla="*/ 45330 w 105899"/>
                <a:gd name="connsiteY22" fmla="*/ 135252 h 177667"/>
                <a:gd name="connsiteX23" fmla="*/ 66146 w 105899"/>
                <a:gd name="connsiteY23" fmla="*/ 54027 h 17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899" h="177667">
                  <a:moveTo>
                    <a:pt x="78676" y="4818"/>
                  </a:moveTo>
                  <a:cubicBezTo>
                    <a:pt x="78676" y="4423"/>
                    <a:pt x="79283" y="2249"/>
                    <a:pt x="79283" y="2051"/>
                  </a:cubicBezTo>
                  <a:cubicBezTo>
                    <a:pt x="79283" y="1853"/>
                    <a:pt x="79283" y="75"/>
                    <a:pt x="76857" y="75"/>
                  </a:cubicBezTo>
                  <a:cubicBezTo>
                    <a:pt x="74836" y="75"/>
                    <a:pt x="74634" y="668"/>
                    <a:pt x="73826" y="4027"/>
                  </a:cubicBezTo>
                  <a:lnTo>
                    <a:pt x="62104" y="49679"/>
                  </a:lnTo>
                  <a:cubicBezTo>
                    <a:pt x="29970" y="50667"/>
                    <a:pt x="262" y="76952"/>
                    <a:pt x="262" y="103829"/>
                  </a:cubicBezTo>
                  <a:cubicBezTo>
                    <a:pt x="262" y="122604"/>
                    <a:pt x="14409" y="138217"/>
                    <a:pt x="39065" y="139600"/>
                  </a:cubicBezTo>
                  <a:cubicBezTo>
                    <a:pt x="37448" y="145726"/>
                    <a:pt x="36033" y="152051"/>
                    <a:pt x="34417" y="158177"/>
                  </a:cubicBezTo>
                  <a:cubicBezTo>
                    <a:pt x="31991" y="167466"/>
                    <a:pt x="29970" y="174975"/>
                    <a:pt x="29970" y="175568"/>
                  </a:cubicBezTo>
                  <a:cubicBezTo>
                    <a:pt x="29970" y="177545"/>
                    <a:pt x="31385" y="177742"/>
                    <a:pt x="32396" y="177742"/>
                  </a:cubicBezTo>
                  <a:cubicBezTo>
                    <a:pt x="33406" y="177742"/>
                    <a:pt x="33810" y="177545"/>
                    <a:pt x="34417" y="176952"/>
                  </a:cubicBezTo>
                  <a:cubicBezTo>
                    <a:pt x="34821" y="176556"/>
                    <a:pt x="36033" y="171813"/>
                    <a:pt x="36640" y="169047"/>
                  </a:cubicBezTo>
                  <a:lnTo>
                    <a:pt x="44319" y="139600"/>
                  </a:lnTo>
                  <a:cubicBezTo>
                    <a:pt x="76857" y="138612"/>
                    <a:pt x="106162" y="111932"/>
                    <a:pt x="106162" y="85450"/>
                  </a:cubicBezTo>
                  <a:cubicBezTo>
                    <a:pt x="106162" y="69837"/>
                    <a:pt x="95451" y="51656"/>
                    <a:pt x="67359" y="49679"/>
                  </a:cubicBezTo>
                  <a:lnTo>
                    <a:pt x="78676" y="4818"/>
                  </a:lnTo>
                  <a:close/>
                  <a:moveTo>
                    <a:pt x="40075" y="135252"/>
                  </a:moveTo>
                  <a:cubicBezTo>
                    <a:pt x="27949" y="134659"/>
                    <a:pt x="13398" y="127742"/>
                    <a:pt x="13398" y="107980"/>
                  </a:cubicBezTo>
                  <a:cubicBezTo>
                    <a:pt x="13398" y="84264"/>
                    <a:pt x="30779" y="56596"/>
                    <a:pt x="60892" y="54027"/>
                  </a:cubicBezTo>
                  <a:lnTo>
                    <a:pt x="40075" y="135252"/>
                  </a:lnTo>
                  <a:close/>
                  <a:moveTo>
                    <a:pt x="66146" y="54027"/>
                  </a:moveTo>
                  <a:cubicBezTo>
                    <a:pt x="81506" y="54818"/>
                    <a:pt x="93025" y="63909"/>
                    <a:pt x="93025" y="81300"/>
                  </a:cubicBezTo>
                  <a:cubicBezTo>
                    <a:pt x="93025" y="104620"/>
                    <a:pt x="75645" y="132881"/>
                    <a:pt x="45330" y="135252"/>
                  </a:cubicBezTo>
                  <a:lnTo>
                    <a:pt x="66146" y="54027"/>
                  </a:lnTo>
                  <a:close/>
                </a:path>
              </a:pathLst>
            </a:custGeom>
            <a:grpFill/>
            <a:ln w="2028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86C432A-479A-1CEE-5205-1ED8FAEFD9E6}"/>
                </a:ext>
              </a:extLst>
            </p:cNvPr>
            <p:cNvSpPr/>
            <p:nvPr>
              <p:custDataLst>
                <p:tags r:id="rId25"/>
              </p:custDataLst>
            </p:nvPr>
          </p:nvSpPr>
          <p:spPr>
            <a:xfrm>
              <a:off x="7067476" y="5970533"/>
              <a:ext cx="86437" cy="62391"/>
            </a:xfrm>
            <a:custGeom>
              <a:avLst/>
              <a:gdLst>
                <a:gd name="connsiteX0" fmla="*/ 10878 w 86437"/>
                <a:gd name="connsiteY0" fmla="*/ 52369 h 62391"/>
                <a:gd name="connsiteX1" fmla="*/ 9463 w 86437"/>
                <a:gd name="connsiteY1" fmla="*/ 58040 h 62391"/>
                <a:gd name="connsiteX2" fmla="*/ 14273 w 86437"/>
                <a:gd name="connsiteY2" fmla="*/ 62467 h 62391"/>
                <a:gd name="connsiteX3" fmla="*/ 19791 w 86437"/>
                <a:gd name="connsiteY3" fmla="*/ 59424 h 62391"/>
                <a:gd name="connsiteX4" fmla="*/ 22337 w 86437"/>
                <a:gd name="connsiteY4" fmla="*/ 50847 h 62391"/>
                <a:gd name="connsiteX5" fmla="*/ 25449 w 86437"/>
                <a:gd name="connsiteY5" fmla="*/ 38396 h 62391"/>
                <a:gd name="connsiteX6" fmla="*/ 27854 w 86437"/>
                <a:gd name="connsiteY6" fmla="*/ 29128 h 62391"/>
                <a:gd name="connsiteX7" fmla="*/ 33796 w 86437"/>
                <a:gd name="connsiteY7" fmla="*/ 16677 h 62391"/>
                <a:gd name="connsiteX8" fmla="*/ 55016 w 86437"/>
                <a:gd name="connsiteY8" fmla="*/ 3950 h 62391"/>
                <a:gd name="connsiteX9" fmla="*/ 63363 w 86437"/>
                <a:gd name="connsiteY9" fmla="*/ 13633 h 62391"/>
                <a:gd name="connsiteX10" fmla="*/ 55016 w 86437"/>
                <a:gd name="connsiteY10" fmla="*/ 43100 h 62391"/>
                <a:gd name="connsiteX11" fmla="*/ 52894 w 86437"/>
                <a:gd name="connsiteY11" fmla="*/ 50570 h 62391"/>
                <a:gd name="connsiteX12" fmla="*/ 66334 w 86437"/>
                <a:gd name="connsiteY12" fmla="*/ 62467 h 62391"/>
                <a:gd name="connsiteX13" fmla="*/ 86706 w 86437"/>
                <a:gd name="connsiteY13" fmla="*/ 41301 h 62391"/>
                <a:gd name="connsiteX14" fmla="*/ 84442 w 86437"/>
                <a:gd name="connsiteY14" fmla="*/ 39503 h 62391"/>
                <a:gd name="connsiteX15" fmla="*/ 81754 w 86437"/>
                <a:gd name="connsiteY15" fmla="*/ 41855 h 62391"/>
                <a:gd name="connsiteX16" fmla="*/ 66758 w 86437"/>
                <a:gd name="connsiteY16" fmla="*/ 58594 h 62391"/>
                <a:gd name="connsiteX17" fmla="*/ 63222 w 86437"/>
                <a:gd name="connsiteY17" fmla="*/ 53752 h 62391"/>
                <a:gd name="connsiteX18" fmla="*/ 66475 w 86437"/>
                <a:gd name="connsiteY18" fmla="*/ 42546 h 62391"/>
                <a:gd name="connsiteX19" fmla="*/ 73973 w 86437"/>
                <a:gd name="connsiteY19" fmla="*/ 15847 h 62391"/>
                <a:gd name="connsiteX20" fmla="*/ 55582 w 86437"/>
                <a:gd name="connsiteY20" fmla="*/ 76 h 62391"/>
                <a:gd name="connsiteX21" fmla="*/ 31674 w 86437"/>
                <a:gd name="connsiteY21" fmla="*/ 12665 h 62391"/>
                <a:gd name="connsiteX22" fmla="*/ 16537 w 86437"/>
                <a:gd name="connsiteY22" fmla="*/ 76 h 62391"/>
                <a:gd name="connsiteX23" fmla="*/ 5361 w 86437"/>
                <a:gd name="connsiteY23" fmla="*/ 7547 h 62391"/>
                <a:gd name="connsiteX24" fmla="*/ 268 w 86437"/>
                <a:gd name="connsiteY24" fmla="*/ 21242 h 62391"/>
                <a:gd name="connsiteX25" fmla="*/ 2673 w 86437"/>
                <a:gd name="connsiteY25" fmla="*/ 23041 h 62391"/>
                <a:gd name="connsiteX26" fmla="*/ 5785 w 86437"/>
                <a:gd name="connsiteY26" fmla="*/ 18890 h 62391"/>
                <a:gd name="connsiteX27" fmla="*/ 16112 w 86437"/>
                <a:gd name="connsiteY27" fmla="*/ 3950 h 62391"/>
                <a:gd name="connsiteX28" fmla="*/ 20781 w 86437"/>
                <a:gd name="connsiteY28" fmla="*/ 10728 h 62391"/>
                <a:gd name="connsiteX29" fmla="*/ 18517 w 86437"/>
                <a:gd name="connsiteY29" fmla="*/ 22211 h 62391"/>
                <a:gd name="connsiteX30" fmla="*/ 15405 w 86437"/>
                <a:gd name="connsiteY30" fmla="*/ 34661 h 62391"/>
                <a:gd name="connsiteX31" fmla="*/ 10878 w 86437"/>
                <a:gd name="connsiteY31" fmla="*/ 52369 h 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437" h="62391">
                  <a:moveTo>
                    <a:pt x="10878" y="52369"/>
                  </a:moveTo>
                  <a:cubicBezTo>
                    <a:pt x="10312" y="54167"/>
                    <a:pt x="9463" y="57625"/>
                    <a:pt x="9463" y="58040"/>
                  </a:cubicBezTo>
                  <a:cubicBezTo>
                    <a:pt x="9463" y="61084"/>
                    <a:pt x="12010" y="62467"/>
                    <a:pt x="14273" y="62467"/>
                  </a:cubicBezTo>
                  <a:cubicBezTo>
                    <a:pt x="16820" y="62467"/>
                    <a:pt x="19083" y="60669"/>
                    <a:pt x="19791" y="59424"/>
                  </a:cubicBezTo>
                  <a:cubicBezTo>
                    <a:pt x="20498" y="58179"/>
                    <a:pt x="21630" y="53752"/>
                    <a:pt x="22337" y="50847"/>
                  </a:cubicBezTo>
                  <a:cubicBezTo>
                    <a:pt x="23044" y="48218"/>
                    <a:pt x="24601" y="41855"/>
                    <a:pt x="25449" y="38396"/>
                  </a:cubicBezTo>
                  <a:cubicBezTo>
                    <a:pt x="26298" y="35353"/>
                    <a:pt x="27147" y="32309"/>
                    <a:pt x="27854" y="29128"/>
                  </a:cubicBezTo>
                  <a:cubicBezTo>
                    <a:pt x="29411" y="23456"/>
                    <a:pt x="29693" y="22349"/>
                    <a:pt x="33796" y="16677"/>
                  </a:cubicBezTo>
                  <a:cubicBezTo>
                    <a:pt x="37757" y="11143"/>
                    <a:pt x="44406" y="3950"/>
                    <a:pt x="55016" y="3950"/>
                  </a:cubicBezTo>
                  <a:cubicBezTo>
                    <a:pt x="63222" y="3950"/>
                    <a:pt x="63363" y="11005"/>
                    <a:pt x="63363" y="13633"/>
                  </a:cubicBezTo>
                  <a:cubicBezTo>
                    <a:pt x="63363" y="21934"/>
                    <a:pt x="57280" y="37290"/>
                    <a:pt x="55016" y="43100"/>
                  </a:cubicBezTo>
                  <a:cubicBezTo>
                    <a:pt x="53460" y="46973"/>
                    <a:pt x="52894" y="48218"/>
                    <a:pt x="52894" y="50570"/>
                  </a:cubicBezTo>
                  <a:cubicBezTo>
                    <a:pt x="52894" y="57902"/>
                    <a:pt x="59119" y="62467"/>
                    <a:pt x="66334" y="62467"/>
                  </a:cubicBezTo>
                  <a:cubicBezTo>
                    <a:pt x="80481" y="62467"/>
                    <a:pt x="86706" y="43376"/>
                    <a:pt x="86706" y="41301"/>
                  </a:cubicBezTo>
                  <a:cubicBezTo>
                    <a:pt x="86706" y="39503"/>
                    <a:pt x="84866" y="39503"/>
                    <a:pt x="84442" y="39503"/>
                  </a:cubicBezTo>
                  <a:cubicBezTo>
                    <a:pt x="82462" y="39503"/>
                    <a:pt x="82320" y="40333"/>
                    <a:pt x="81754" y="41855"/>
                  </a:cubicBezTo>
                  <a:cubicBezTo>
                    <a:pt x="78500" y="52922"/>
                    <a:pt x="72417" y="58594"/>
                    <a:pt x="66758" y="58594"/>
                  </a:cubicBezTo>
                  <a:cubicBezTo>
                    <a:pt x="63788" y="58594"/>
                    <a:pt x="63222" y="56657"/>
                    <a:pt x="63222" y="53752"/>
                  </a:cubicBezTo>
                  <a:cubicBezTo>
                    <a:pt x="63222" y="50570"/>
                    <a:pt x="63929" y="48772"/>
                    <a:pt x="66475" y="42546"/>
                  </a:cubicBezTo>
                  <a:cubicBezTo>
                    <a:pt x="68173" y="38258"/>
                    <a:pt x="73973" y="23594"/>
                    <a:pt x="73973" y="15847"/>
                  </a:cubicBezTo>
                  <a:cubicBezTo>
                    <a:pt x="73973" y="2428"/>
                    <a:pt x="63080" y="76"/>
                    <a:pt x="55582" y="76"/>
                  </a:cubicBezTo>
                  <a:cubicBezTo>
                    <a:pt x="43840" y="76"/>
                    <a:pt x="35918" y="7132"/>
                    <a:pt x="31674" y="12665"/>
                  </a:cubicBezTo>
                  <a:cubicBezTo>
                    <a:pt x="30684" y="3120"/>
                    <a:pt x="22337" y="76"/>
                    <a:pt x="16537" y="76"/>
                  </a:cubicBezTo>
                  <a:cubicBezTo>
                    <a:pt x="10454" y="76"/>
                    <a:pt x="7200" y="4365"/>
                    <a:pt x="5361" y="7547"/>
                  </a:cubicBezTo>
                  <a:cubicBezTo>
                    <a:pt x="2248" y="12665"/>
                    <a:pt x="268" y="20550"/>
                    <a:pt x="268" y="21242"/>
                  </a:cubicBezTo>
                  <a:cubicBezTo>
                    <a:pt x="268" y="23041"/>
                    <a:pt x="2248" y="23041"/>
                    <a:pt x="2673" y="23041"/>
                  </a:cubicBezTo>
                  <a:cubicBezTo>
                    <a:pt x="4653" y="23041"/>
                    <a:pt x="4795" y="22626"/>
                    <a:pt x="5785" y="18890"/>
                  </a:cubicBezTo>
                  <a:cubicBezTo>
                    <a:pt x="7907" y="10728"/>
                    <a:pt x="10595" y="3950"/>
                    <a:pt x="16112" y="3950"/>
                  </a:cubicBezTo>
                  <a:cubicBezTo>
                    <a:pt x="19791" y="3950"/>
                    <a:pt x="20781" y="6993"/>
                    <a:pt x="20781" y="10728"/>
                  </a:cubicBezTo>
                  <a:cubicBezTo>
                    <a:pt x="20781" y="13357"/>
                    <a:pt x="19508" y="18475"/>
                    <a:pt x="18517" y="22211"/>
                  </a:cubicBezTo>
                  <a:cubicBezTo>
                    <a:pt x="17527" y="25946"/>
                    <a:pt x="16112" y="31618"/>
                    <a:pt x="15405" y="34661"/>
                  </a:cubicBezTo>
                  <a:lnTo>
                    <a:pt x="10878" y="52369"/>
                  </a:lnTo>
                  <a:close/>
                </a:path>
              </a:pathLst>
            </a:custGeom>
            <a:grpFill/>
            <a:ln w="2028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45F081-3813-06C9-B180-91F14BFCD9DB}"/>
                </a:ext>
              </a:extLst>
            </p:cNvPr>
            <p:cNvSpPr/>
            <p:nvPr>
              <p:custDataLst>
                <p:tags r:id="rId26"/>
              </p:custDataLst>
            </p:nvPr>
          </p:nvSpPr>
          <p:spPr>
            <a:xfrm>
              <a:off x="7175282" y="5853676"/>
              <a:ext cx="27687" cy="197627"/>
            </a:xfrm>
            <a:custGeom>
              <a:avLst/>
              <a:gdLst>
                <a:gd name="connsiteX0" fmla="*/ 27961 w 27687"/>
                <a:gd name="connsiteY0" fmla="*/ 75 h 197627"/>
                <a:gd name="connsiteX1" fmla="*/ 273 w 27687"/>
                <a:gd name="connsiteY1" fmla="*/ 75 h 197627"/>
                <a:gd name="connsiteX2" fmla="*/ 273 w 27687"/>
                <a:gd name="connsiteY2" fmla="*/ 7980 h 197627"/>
                <a:gd name="connsiteX3" fmla="*/ 19877 w 27687"/>
                <a:gd name="connsiteY3" fmla="*/ 7980 h 197627"/>
                <a:gd name="connsiteX4" fmla="*/ 19877 w 27687"/>
                <a:gd name="connsiteY4" fmla="*/ 189797 h 197627"/>
                <a:gd name="connsiteX5" fmla="*/ 273 w 27687"/>
                <a:gd name="connsiteY5" fmla="*/ 189797 h 197627"/>
                <a:gd name="connsiteX6" fmla="*/ 273 w 27687"/>
                <a:gd name="connsiteY6" fmla="*/ 197703 h 197627"/>
                <a:gd name="connsiteX7" fmla="*/ 27961 w 27687"/>
                <a:gd name="connsiteY7" fmla="*/ 197703 h 197627"/>
                <a:gd name="connsiteX8" fmla="*/ 27961 w 27687"/>
                <a:gd name="connsiteY8" fmla="*/ 75 h 19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7" h="197627">
                  <a:moveTo>
                    <a:pt x="27961" y="75"/>
                  </a:moveTo>
                  <a:lnTo>
                    <a:pt x="273" y="75"/>
                  </a:lnTo>
                  <a:lnTo>
                    <a:pt x="273" y="7980"/>
                  </a:lnTo>
                  <a:lnTo>
                    <a:pt x="19877" y="7980"/>
                  </a:lnTo>
                  <a:lnTo>
                    <a:pt x="19877" y="189797"/>
                  </a:lnTo>
                  <a:lnTo>
                    <a:pt x="273" y="189797"/>
                  </a:lnTo>
                  <a:lnTo>
                    <a:pt x="273" y="197703"/>
                  </a:lnTo>
                  <a:lnTo>
                    <a:pt x="27961" y="197703"/>
                  </a:lnTo>
                  <a:lnTo>
                    <a:pt x="27961" y="75"/>
                  </a:lnTo>
                  <a:close/>
                </a:path>
              </a:pathLst>
            </a:custGeom>
            <a:grpFill/>
            <a:ln w="20283" cap="flat">
              <a:noFill/>
              <a:prstDash val="solid"/>
              <a:miter/>
            </a:ln>
          </p:spPr>
          <p:txBody>
            <a:bodyPr rtlCol="0" anchor="ctr"/>
            <a:lstStyle/>
            <a:p>
              <a:endParaRPr lang="en-US"/>
            </a:p>
          </p:txBody>
        </p:sp>
      </p:grpSp>
      <p:sp>
        <p:nvSpPr>
          <p:cNvPr id="32" name="Rectangle: Rounded Corners 31">
            <a:extLst>
              <a:ext uri="{FF2B5EF4-FFF2-40B4-BE49-F238E27FC236}">
                <a16:creationId xmlns:a16="http://schemas.microsoft.com/office/drawing/2014/main" id="{4BD79E8E-4B23-A549-3A51-62A45D55363C}"/>
              </a:ext>
            </a:extLst>
          </p:cNvPr>
          <p:cNvSpPr/>
          <p:nvPr/>
        </p:nvSpPr>
        <p:spPr>
          <a:xfrm>
            <a:off x="9648825" y="1400175"/>
            <a:ext cx="2126426" cy="5826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Connection with</a:t>
            </a:r>
          </a:p>
        </p:txBody>
      </p:sp>
      <p:grpSp>
        <p:nvGrpSpPr>
          <p:cNvPr id="82" name="Group 81" descr="\documentclass{article}&#10;\usepackage{amsmath,amsfonts,bm}&#10;\pagestyle{empty}&#10;\DeclareMathOperator{\tr}{Tr}&#10;\begin{document}&#10;&#10;\begin{equation*}&#10;R_{uv}&#10;\end{equation*}&#10;&#10;\end{document}&#10;&#10;" title="IguanaTex Shape Display">
            <a:extLst>
              <a:ext uri="{FF2B5EF4-FFF2-40B4-BE49-F238E27FC236}">
                <a16:creationId xmlns:a16="http://schemas.microsoft.com/office/drawing/2014/main" id="{E157C54A-09BC-C0A5-D9E9-AC404AB8DBF7}"/>
              </a:ext>
            </a:extLst>
          </p:cNvPr>
          <p:cNvGrpSpPr>
            <a:grpSpLocks noChangeAspect="1"/>
          </p:cNvGrpSpPr>
          <p:nvPr>
            <p:custDataLst>
              <p:tags r:id="rId4"/>
            </p:custDataLst>
          </p:nvPr>
        </p:nvGrpSpPr>
        <p:grpSpPr>
          <a:xfrm>
            <a:off x="11327673" y="1608145"/>
            <a:ext cx="397714" cy="211809"/>
            <a:chOff x="8099933" y="4318949"/>
            <a:chExt cx="384350" cy="219204"/>
          </a:xfrm>
          <a:solidFill>
            <a:schemeClr val="bg1"/>
          </a:solidFill>
        </p:grpSpPr>
        <p:sp>
          <p:nvSpPr>
            <p:cNvPr id="79" name="Freeform: Shape 78">
              <a:extLst>
                <a:ext uri="{FF2B5EF4-FFF2-40B4-BE49-F238E27FC236}">
                  <a16:creationId xmlns:a16="http://schemas.microsoft.com/office/drawing/2014/main" id="{F17873ED-1F8E-2655-88A6-934657FD94A5}"/>
                </a:ext>
              </a:extLst>
            </p:cNvPr>
            <p:cNvSpPr/>
            <p:nvPr>
              <p:custDataLst>
                <p:tags r:id="rId8"/>
              </p:custDataLst>
            </p:nvPr>
          </p:nvSpPr>
          <p:spPr>
            <a:xfrm>
              <a:off x="8099933" y="4318949"/>
              <a:ext cx="175364" cy="183975"/>
            </a:xfrm>
            <a:custGeom>
              <a:avLst/>
              <a:gdLst>
                <a:gd name="connsiteX0" fmla="*/ 82258 w 175364"/>
                <a:gd name="connsiteY0" fmla="*/ 18081 h 183975"/>
                <a:gd name="connsiteX1" fmla="*/ 89135 w 175364"/>
                <a:gd name="connsiteY1" fmla="*/ 8425 h 183975"/>
                <a:gd name="connsiteX2" fmla="*/ 104117 w 175364"/>
                <a:gd name="connsiteY2" fmla="*/ 8164 h 183975"/>
                <a:gd name="connsiteX3" fmla="*/ 148818 w 175364"/>
                <a:gd name="connsiteY3" fmla="*/ 33999 h 183975"/>
                <a:gd name="connsiteX4" fmla="*/ 135310 w 175364"/>
                <a:gd name="connsiteY4" fmla="*/ 71055 h 183975"/>
                <a:gd name="connsiteX5" fmla="*/ 93802 w 175364"/>
                <a:gd name="connsiteY5" fmla="*/ 86191 h 183975"/>
                <a:gd name="connsiteX6" fmla="*/ 66294 w 175364"/>
                <a:gd name="connsiteY6" fmla="*/ 86191 h 183975"/>
                <a:gd name="connsiteX7" fmla="*/ 82258 w 175364"/>
                <a:gd name="connsiteY7" fmla="*/ 18081 h 183975"/>
                <a:gd name="connsiteX8" fmla="*/ 117626 w 175364"/>
                <a:gd name="connsiteY8" fmla="*/ 89583 h 183975"/>
                <a:gd name="connsiteX9" fmla="*/ 171660 w 175364"/>
                <a:gd name="connsiteY9" fmla="*/ 39218 h 183975"/>
                <a:gd name="connsiteX10" fmla="*/ 117380 w 175364"/>
                <a:gd name="connsiteY10" fmla="*/ 75 h 183975"/>
                <a:gd name="connsiteX11" fmla="*/ 47382 w 175364"/>
                <a:gd name="connsiteY11" fmla="*/ 75 h 183975"/>
                <a:gd name="connsiteX12" fmla="*/ 40259 w 175364"/>
                <a:gd name="connsiteY12" fmla="*/ 5294 h 183975"/>
                <a:gd name="connsiteX13" fmla="*/ 47136 w 175364"/>
                <a:gd name="connsiteY13" fmla="*/ 8164 h 183975"/>
                <a:gd name="connsiteX14" fmla="*/ 56469 w 175364"/>
                <a:gd name="connsiteY14" fmla="*/ 8686 h 183975"/>
                <a:gd name="connsiteX15" fmla="*/ 63101 w 175364"/>
                <a:gd name="connsiteY15" fmla="*/ 12862 h 183975"/>
                <a:gd name="connsiteX16" fmla="*/ 62118 w 175364"/>
                <a:gd name="connsiteY16" fmla="*/ 17820 h 183975"/>
                <a:gd name="connsiteX17" fmla="*/ 29207 w 175364"/>
                <a:gd name="connsiteY17" fmla="*/ 157954 h 183975"/>
                <a:gd name="connsiteX18" fmla="*/ 6857 w 175364"/>
                <a:gd name="connsiteY18" fmla="*/ 170219 h 183975"/>
                <a:gd name="connsiteX19" fmla="*/ 225 w 175364"/>
                <a:gd name="connsiteY19" fmla="*/ 175438 h 183975"/>
                <a:gd name="connsiteX20" fmla="*/ 3664 w 175364"/>
                <a:gd name="connsiteY20" fmla="*/ 178309 h 183975"/>
                <a:gd name="connsiteX21" fmla="*/ 34610 w 175364"/>
                <a:gd name="connsiteY21" fmla="*/ 177526 h 183975"/>
                <a:gd name="connsiteX22" fmla="*/ 65803 w 175364"/>
                <a:gd name="connsiteY22" fmla="*/ 178309 h 183975"/>
                <a:gd name="connsiteX23" fmla="*/ 70715 w 175364"/>
                <a:gd name="connsiteY23" fmla="*/ 173090 h 183975"/>
                <a:gd name="connsiteX24" fmla="*/ 63838 w 175364"/>
                <a:gd name="connsiteY24" fmla="*/ 170219 h 183975"/>
                <a:gd name="connsiteX25" fmla="*/ 47873 w 175364"/>
                <a:gd name="connsiteY25" fmla="*/ 165522 h 183975"/>
                <a:gd name="connsiteX26" fmla="*/ 48610 w 175364"/>
                <a:gd name="connsiteY26" fmla="*/ 161086 h 183975"/>
                <a:gd name="connsiteX27" fmla="*/ 64820 w 175364"/>
                <a:gd name="connsiteY27" fmla="*/ 91932 h 183975"/>
                <a:gd name="connsiteX28" fmla="*/ 94048 w 175364"/>
                <a:gd name="connsiteY28" fmla="*/ 91932 h 183975"/>
                <a:gd name="connsiteX29" fmla="*/ 120819 w 175364"/>
                <a:gd name="connsiteY29" fmla="*/ 115679 h 183975"/>
                <a:gd name="connsiteX30" fmla="*/ 117380 w 175364"/>
                <a:gd name="connsiteY30" fmla="*/ 133685 h 183975"/>
                <a:gd name="connsiteX31" fmla="*/ 113451 w 175364"/>
                <a:gd name="connsiteY31" fmla="*/ 155866 h 183975"/>
                <a:gd name="connsiteX32" fmla="*/ 146116 w 175364"/>
                <a:gd name="connsiteY32" fmla="*/ 184050 h 183975"/>
                <a:gd name="connsiteX33" fmla="*/ 175590 w 175364"/>
                <a:gd name="connsiteY33" fmla="*/ 154040 h 183975"/>
                <a:gd name="connsiteX34" fmla="*/ 172642 w 175364"/>
                <a:gd name="connsiteY34" fmla="*/ 150908 h 183975"/>
                <a:gd name="connsiteX35" fmla="*/ 169449 w 175364"/>
                <a:gd name="connsiteY35" fmla="*/ 154562 h 183975"/>
                <a:gd name="connsiteX36" fmla="*/ 147099 w 175364"/>
                <a:gd name="connsiteY36" fmla="*/ 178309 h 183975"/>
                <a:gd name="connsiteX37" fmla="*/ 137275 w 175364"/>
                <a:gd name="connsiteY37" fmla="*/ 162390 h 183975"/>
                <a:gd name="connsiteX38" fmla="*/ 139731 w 175364"/>
                <a:gd name="connsiteY38" fmla="*/ 132641 h 183975"/>
                <a:gd name="connsiteX39" fmla="*/ 140713 w 175364"/>
                <a:gd name="connsiteY39" fmla="*/ 120376 h 183975"/>
                <a:gd name="connsiteX40" fmla="*/ 117626 w 175364"/>
                <a:gd name="connsiteY40" fmla="*/ 89583 h 1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5364" h="183975">
                  <a:moveTo>
                    <a:pt x="82258" y="18081"/>
                  </a:moveTo>
                  <a:cubicBezTo>
                    <a:pt x="83732" y="11818"/>
                    <a:pt x="84469" y="9208"/>
                    <a:pt x="89135" y="8425"/>
                  </a:cubicBezTo>
                  <a:cubicBezTo>
                    <a:pt x="91346" y="8164"/>
                    <a:pt x="99205" y="8164"/>
                    <a:pt x="104117" y="8164"/>
                  </a:cubicBezTo>
                  <a:cubicBezTo>
                    <a:pt x="121556" y="8164"/>
                    <a:pt x="148818" y="8164"/>
                    <a:pt x="148818" y="33999"/>
                  </a:cubicBezTo>
                  <a:cubicBezTo>
                    <a:pt x="148818" y="42872"/>
                    <a:pt x="144888" y="60878"/>
                    <a:pt x="135310" y="71055"/>
                  </a:cubicBezTo>
                  <a:cubicBezTo>
                    <a:pt x="128924" y="77840"/>
                    <a:pt x="115907" y="86191"/>
                    <a:pt x="93802" y="86191"/>
                  </a:cubicBezTo>
                  <a:lnTo>
                    <a:pt x="66294" y="86191"/>
                  </a:lnTo>
                  <a:lnTo>
                    <a:pt x="82258" y="18081"/>
                  </a:lnTo>
                  <a:close/>
                  <a:moveTo>
                    <a:pt x="117626" y="89583"/>
                  </a:moveTo>
                  <a:cubicBezTo>
                    <a:pt x="142432" y="83842"/>
                    <a:pt x="171660" y="65575"/>
                    <a:pt x="171660" y="39218"/>
                  </a:cubicBezTo>
                  <a:cubicBezTo>
                    <a:pt x="171660" y="16776"/>
                    <a:pt x="149555" y="75"/>
                    <a:pt x="117380" y="75"/>
                  </a:cubicBezTo>
                  <a:lnTo>
                    <a:pt x="47382" y="75"/>
                  </a:lnTo>
                  <a:cubicBezTo>
                    <a:pt x="42470" y="75"/>
                    <a:pt x="40259" y="75"/>
                    <a:pt x="40259" y="5294"/>
                  </a:cubicBezTo>
                  <a:cubicBezTo>
                    <a:pt x="40259" y="8164"/>
                    <a:pt x="42470" y="8164"/>
                    <a:pt x="47136" y="8164"/>
                  </a:cubicBezTo>
                  <a:cubicBezTo>
                    <a:pt x="47628" y="8164"/>
                    <a:pt x="52294" y="8164"/>
                    <a:pt x="56469" y="8686"/>
                  </a:cubicBezTo>
                  <a:cubicBezTo>
                    <a:pt x="60890" y="9208"/>
                    <a:pt x="63101" y="9469"/>
                    <a:pt x="63101" y="12862"/>
                  </a:cubicBezTo>
                  <a:cubicBezTo>
                    <a:pt x="63101" y="13905"/>
                    <a:pt x="62855" y="14688"/>
                    <a:pt x="62118" y="17820"/>
                  </a:cubicBezTo>
                  <a:lnTo>
                    <a:pt x="29207" y="157954"/>
                  </a:lnTo>
                  <a:cubicBezTo>
                    <a:pt x="26751" y="168131"/>
                    <a:pt x="26260" y="170219"/>
                    <a:pt x="6857" y="170219"/>
                  </a:cubicBezTo>
                  <a:cubicBezTo>
                    <a:pt x="2436" y="170219"/>
                    <a:pt x="225" y="170219"/>
                    <a:pt x="225" y="175438"/>
                  </a:cubicBezTo>
                  <a:cubicBezTo>
                    <a:pt x="225" y="178309"/>
                    <a:pt x="3172" y="178309"/>
                    <a:pt x="3664" y="178309"/>
                  </a:cubicBezTo>
                  <a:cubicBezTo>
                    <a:pt x="10541" y="178309"/>
                    <a:pt x="27733" y="177526"/>
                    <a:pt x="34610" y="177526"/>
                  </a:cubicBezTo>
                  <a:cubicBezTo>
                    <a:pt x="41487" y="177526"/>
                    <a:pt x="58926" y="178309"/>
                    <a:pt x="65803" y="178309"/>
                  </a:cubicBezTo>
                  <a:cubicBezTo>
                    <a:pt x="67767" y="178309"/>
                    <a:pt x="70715" y="178309"/>
                    <a:pt x="70715" y="173090"/>
                  </a:cubicBezTo>
                  <a:cubicBezTo>
                    <a:pt x="70715" y="170219"/>
                    <a:pt x="68504" y="170219"/>
                    <a:pt x="63838" y="170219"/>
                  </a:cubicBezTo>
                  <a:cubicBezTo>
                    <a:pt x="54750" y="170219"/>
                    <a:pt x="47873" y="170219"/>
                    <a:pt x="47873" y="165522"/>
                  </a:cubicBezTo>
                  <a:cubicBezTo>
                    <a:pt x="47873" y="163956"/>
                    <a:pt x="48364" y="162651"/>
                    <a:pt x="48610" y="161086"/>
                  </a:cubicBezTo>
                  <a:lnTo>
                    <a:pt x="64820" y="91932"/>
                  </a:lnTo>
                  <a:lnTo>
                    <a:pt x="94048" y="91932"/>
                  </a:lnTo>
                  <a:cubicBezTo>
                    <a:pt x="116398" y="91932"/>
                    <a:pt x="120819" y="106545"/>
                    <a:pt x="120819" y="115679"/>
                  </a:cubicBezTo>
                  <a:cubicBezTo>
                    <a:pt x="120819" y="119593"/>
                    <a:pt x="118854" y="127683"/>
                    <a:pt x="117380" y="133685"/>
                  </a:cubicBezTo>
                  <a:cubicBezTo>
                    <a:pt x="115661" y="140992"/>
                    <a:pt x="113451" y="150647"/>
                    <a:pt x="113451" y="155866"/>
                  </a:cubicBezTo>
                  <a:cubicBezTo>
                    <a:pt x="113451" y="184050"/>
                    <a:pt x="142924" y="184050"/>
                    <a:pt x="146116" y="184050"/>
                  </a:cubicBezTo>
                  <a:cubicBezTo>
                    <a:pt x="166993" y="184050"/>
                    <a:pt x="175590" y="157693"/>
                    <a:pt x="175590" y="154040"/>
                  </a:cubicBezTo>
                  <a:cubicBezTo>
                    <a:pt x="175590" y="150908"/>
                    <a:pt x="172888" y="150908"/>
                    <a:pt x="172642" y="150908"/>
                  </a:cubicBezTo>
                  <a:cubicBezTo>
                    <a:pt x="170432" y="150908"/>
                    <a:pt x="169941" y="152735"/>
                    <a:pt x="169449" y="154562"/>
                  </a:cubicBezTo>
                  <a:cubicBezTo>
                    <a:pt x="163309" y="173873"/>
                    <a:pt x="152748" y="178309"/>
                    <a:pt x="147099" y="178309"/>
                  </a:cubicBezTo>
                  <a:cubicBezTo>
                    <a:pt x="138994" y="178309"/>
                    <a:pt x="137275" y="172568"/>
                    <a:pt x="137275" y="162390"/>
                  </a:cubicBezTo>
                  <a:cubicBezTo>
                    <a:pt x="137275" y="154301"/>
                    <a:pt x="138748" y="140992"/>
                    <a:pt x="139731" y="132641"/>
                  </a:cubicBezTo>
                  <a:cubicBezTo>
                    <a:pt x="140222" y="128988"/>
                    <a:pt x="140713" y="124030"/>
                    <a:pt x="140713" y="120376"/>
                  </a:cubicBezTo>
                  <a:cubicBezTo>
                    <a:pt x="140713" y="100282"/>
                    <a:pt x="124257" y="92193"/>
                    <a:pt x="117626" y="89583"/>
                  </a:cubicBezTo>
                  <a:close/>
                </a:path>
              </a:pathLst>
            </a:custGeom>
            <a:grpFill/>
            <a:ln w="24653"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64BE203-FEC5-FF5C-65FE-1440CD109441}"/>
                </a:ext>
              </a:extLst>
            </p:cNvPr>
            <p:cNvSpPr/>
            <p:nvPr>
              <p:custDataLst>
                <p:tags r:id="rId9"/>
              </p:custDataLst>
            </p:nvPr>
          </p:nvSpPr>
          <p:spPr>
            <a:xfrm>
              <a:off x="8284431" y="4455769"/>
              <a:ext cx="99888" cy="82384"/>
            </a:xfrm>
            <a:custGeom>
              <a:avLst/>
              <a:gdLst>
                <a:gd name="connsiteX0" fmla="*/ 64877 w 99888"/>
                <a:gd name="connsiteY0" fmla="*/ 51041 h 82384"/>
                <a:gd name="connsiteX1" fmla="*/ 62126 w 99888"/>
                <a:gd name="connsiteY1" fmla="*/ 61819 h 82384"/>
                <a:gd name="connsiteX2" fmla="*/ 41323 w 99888"/>
                <a:gd name="connsiteY2" fmla="*/ 77346 h 82384"/>
                <a:gd name="connsiteX3" fmla="*/ 29460 w 99888"/>
                <a:gd name="connsiteY3" fmla="*/ 62184 h 82384"/>
                <a:gd name="connsiteX4" fmla="*/ 39088 w 99888"/>
                <a:gd name="connsiteY4" fmla="*/ 25102 h 82384"/>
                <a:gd name="connsiteX5" fmla="*/ 41495 w 99888"/>
                <a:gd name="connsiteY5" fmla="*/ 15786 h 82384"/>
                <a:gd name="connsiteX6" fmla="*/ 25162 w 99888"/>
                <a:gd name="connsiteY6" fmla="*/ 76 h 82384"/>
                <a:gd name="connsiteX7" fmla="*/ 233 w 99888"/>
                <a:gd name="connsiteY7" fmla="*/ 28025 h 82384"/>
                <a:gd name="connsiteX8" fmla="*/ 3155 w 99888"/>
                <a:gd name="connsiteY8" fmla="*/ 30400 h 82384"/>
                <a:gd name="connsiteX9" fmla="*/ 6250 w 99888"/>
                <a:gd name="connsiteY9" fmla="*/ 27477 h 82384"/>
                <a:gd name="connsiteX10" fmla="*/ 24646 w 99888"/>
                <a:gd name="connsiteY10" fmla="*/ 5191 h 82384"/>
                <a:gd name="connsiteX11" fmla="*/ 28944 w 99888"/>
                <a:gd name="connsiteY11" fmla="*/ 11584 h 82384"/>
                <a:gd name="connsiteX12" fmla="*/ 25850 w 99888"/>
                <a:gd name="connsiteY12" fmla="*/ 23823 h 82384"/>
                <a:gd name="connsiteX13" fmla="*/ 16566 w 99888"/>
                <a:gd name="connsiteY13" fmla="*/ 59261 h 82384"/>
                <a:gd name="connsiteX14" fmla="*/ 22927 w 99888"/>
                <a:gd name="connsiteY14" fmla="*/ 76615 h 82384"/>
                <a:gd name="connsiteX15" fmla="*/ 40635 w 99888"/>
                <a:gd name="connsiteY15" fmla="*/ 82461 h 82384"/>
                <a:gd name="connsiteX16" fmla="*/ 62986 w 99888"/>
                <a:gd name="connsiteY16" fmla="*/ 70404 h 82384"/>
                <a:gd name="connsiteX17" fmla="*/ 80350 w 99888"/>
                <a:gd name="connsiteY17" fmla="*/ 82461 h 82384"/>
                <a:gd name="connsiteX18" fmla="*/ 93932 w 99888"/>
                <a:gd name="connsiteY18" fmla="*/ 72779 h 82384"/>
                <a:gd name="connsiteX19" fmla="*/ 100122 w 99888"/>
                <a:gd name="connsiteY19" fmla="*/ 54512 h 82384"/>
                <a:gd name="connsiteX20" fmla="*/ 97199 w 99888"/>
                <a:gd name="connsiteY20" fmla="*/ 52137 h 82384"/>
                <a:gd name="connsiteX21" fmla="*/ 93417 w 99888"/>
                <a:gd name="connsiteY21" fmla="*/ 57800 h 82384"/>
                <a:gd name="connsiteX22" fmla="*/ 80866 w 99888"/>
                <a:gd name="connsiteY22" fmla="*/ 77346 h 82384"/>
                <a:gd name="connsiteX23" fmla="*/ 75192 w 99888"/>
                <a:gd name="connsiteY23" fmla="*/ 68395 h 82384"/>
                <a:gd name="connsiteX24" fmla="*/ 77771 w 99888"/>
                <a:gd name="connsiteY24" fmla="*/ 53964 h 82384"/>
                <a:gd name="connsiteX25" fmla="*/ 81554 w 99888"/>
                <a:gd name="connsiteY25" fmla="*/ 37524 h 82384"/>
                <a:gd name="connsiteX26" fmla="*/ 85508 w 99888"/>
                <a:gd name="connsiteY26" fmla="*/ 21266 h 82384"/>
                <a:gd name="connsiteX27" fmla="*/ 88431 w 99888"/>
                <a:gd name="connsiteY27" fmla="*/ 7748 h 82384"/>
                <a:gd name="connsiteX28" fmla="*/ 82757 w 99888"/>
                <a:gd name="connsiteY28" fmla="*/ 1903 h 82384"/>
                <a:gd name="connsiteX29" fmla="*/ 73817 w 99888"/>
                <a:gd name="connsiteY29" fmla="*/ 13046 h 82384"/>
                <a:gd name="connsiteX30" fmla="*/ 64877 w 99888"/>
                <a:gd name="connsiteY30" fmla="*/ 51041 h 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888" h="82384">
                  <a:moveTo>
                    <a:pt x="64877" y="51041"/>
                  </a:moveTo>
                  <a:cubicBezTo>
                    <a:pt x="64017" y="54695"/>
                    <a:pt x="62470" y="61636"/>
                    <a:pt x="62126" y="61819"/>
                  </a:cubicBezTo>
                  <a:cubicBezTo>
                    <a:pt x="58859" y="67482"/>
                    <a:pt x="51982" y="77346"/>
                    <a:pt x="41323" y="77346"/>
                  </a:cubicBezTo>
                  <a:cubicBezTo>
                    <a:pt x="29460" y="77346"/>
                    <a:pt x="29460" y="65472"/>
                    <a:pt x="29460" y="62184"/>
                  </a:cubicBezTo>
                  <a:cubicBezTo>
                    <a:pt x="29460" y="51407"/>
                    <a:pt x="34274" y="38437"/>
                    <a:pt x="39088" y="25102"/>
                  </a:cubicBezTo>
                  <a:cubicBezTo>
                    <a:pt x="40463" y="21449"/>
                    <a:pt x="41495" y="18709"/>
                    <a:pt x="41495" y="15786"/>
                  </a:cubicBezTo>
                  <a:cubicBezTo>
                    <a:pt x="41495" y="6287"/>
                    <a:pt x="33930" y="76"/>
                    <a:pt x="25162" y="76"/>
                  </a:cubicBezTo>
                  <a:cubicBezTo>
                    <a:pt x="7969" y="76"/>
                    <a:pt x="233" y="25102"/>
                    <a:pt x="233" y="28025"/>
                  </a:cubicBezTo>
                  <a:cubicBezTo>
                    <a:pt x="233" y="30400"/>
                    <a:pt x="2640" y="30400"/>
                    <a:pt x="3155" y="30400"/>
                  </a:cubicBezTo>
                  <a:cubicBezTo>
                    <a:pt x="5562" y="30400"/>
                    <a:pt x="5734" y="29486"/>
                    <a:pt x="6250" y="27477"/>
                  </a:cubicBezTo>
                  <a:cubicBezTo>
                    <a:pt x="10376" y="12498"/>
                    <a:pt x="17941" y="5191"/>
                    <a:pt x="24646" y="5191"/>
                  </a:cubicBezTo>
                  <a:cubicBezTo>
                    <a:pt x="27569" y="5191"/>
                    <a:pt x="28944" y="7200"/>
                    <a:pt x="28944" y="11584"/>
                  </a:cubicBezTo>
                  <a:cubicBezTo>
                    <a:pt x="28944" y="15786"/>
                    <a:pt x="27569" y="19622"/>
                    <a:pt x="25850" y="23823"/>
                  </a:cubicBezTo>
                  <a:cubicBezTo>
                    <a:pt x="16566" y="49032"/>
                    <a:pt x="16566" y="54329"/>
                    <a:pt x="16566" y="59261"/>
                  </a:cubicBezTo>
                  <a:cubicBezTo>
                    <a:pt x="16566" y="62367"/>
                    <a:pt x="16566" y="70770"/>
                    <a:pt x="22927" y="76615"/>
                  </a:cubicBezTo>
                  <a:cubicBezTo>
                    <a:pt x="27913" y="80999"/>
                    <a:pt x="34618" y="82461"/>
                    <a:pt x="40635" y="82461"/>
                  </a:cubicBezTo>
                  <a:cubicBezTo>
                    <a:pt x="51467" y="82461"/>
                    <a:pt x="57312" y="76250"/>
                    <a:pt x="62986" y="70404"/>
                  </a:cubicBezTo>
                  <a:cubicBezTo>
                    <a:pt x="66768" y="82095"/>
                    <a:pt x="78287" y="82461"/>
                    <a:pt x="80350" y="82461"/>
                  </a:cubicBezTo>
                  <a:cubicBezTo>
                    <a:pt x="86196" y="82461"/>
                    <a:pt x="90666" y="78807"/>
                    <a:pt x="93932" y="72779"/>
                  </a:cubicBezTo>
                  <a:cubicBezTo>
                    <a:pt x="97715" y="65655"/>
                    <a:pt x="100122" y="55060"/>
                    <a:pt x="100122" y="54512"/>
                  </a:cubicBezTo>
                  <a:cubicBezTo>
                    <a:pt x="100122" y="52137"/>
                    <a:pt x="97715" y="52137"/>
                    <a:pt x="97199" y="52137"/>
                  </a:cubicBezTo>
                  <a:cubicBezTo>
                    <a:pt x="94792" y="52137"/>
                    <a:pt x="94620" y="52868"/>
                    <a:pt x="93417" y="57800"/>
                  </a:cubicBezTo>
                  <a:cubicBezTo>
                    <a:pt x="91353" y="66386"/>
                    <a:pt x="88087" y="77346"/>
                    <a:pt x="80866" y="77346"/>
                  </a:cubicBezTo>
                  <a:cubicBezTo>
                    <a:pt x="76396" y="77346"/>
                    <a:pt x="75192" y="73144"/>
                    <a:pt x="75192" y="68395"/>
                  </a:cubicBezTo>
                  <a:cubicBezTo>
                    <a:pt x="75192" y="65290"/>
                    <a:pt x="76568" y="58713"/>
                    <a:pt x="77771" y="53964"/>
                  </a:cubicBezTo>
                  <a:cubicBezTo>
                    <a:pt x="78975" y="49032"/>
                    <a:pt x="80694" y="41542"/>
                    <a:pt x="81554" y="37524"/>
                  </a:cubicBezTo>
                  <a:lnTo>
                    <a:pt x="85508" y="21266"/>
                  </a:lnTo>
                  <a:cubicBezTo>
                    <a:pt x="86539" y="16699"/>
                    <a:pt x="88431" y="8662"/>
                    <a:pt x="88431" y="7748"/>
                  </a:cubicBezTo>
                  <a:cubicBezTo>
                    <a:pt x="88431" y="4095"/>
                    <a:pt x="85680" y="1903"/>
                    <a:pt x="82757" y="1903"/>
                  </a:cubicBezTo>
                  <a:cubicBezTo>
                    <a:pt x="76396" y="1903"/>
                    <a:pt x="75192" y="7200"/>
                    <a:pt x="73817" y="13046"/>
                  </a:cubicBezTo>
                  <a:lnTo>
                    <a:pt x="64877" y="51041"/>
                  </a:lnTo>
                  <a:close/>
                </a:path>
              </a:pathLst>
            </a:custGeom>
            <a:grpFill/>
            <a:ln w="2465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5047245-53CB-A807-0613-08294BD16192}"/>
                </a:ext>
              </a:extLst>
            </p:cNvPr>
            <p:cNvSpPr/>
            <p:nvPr>
              <p:custDataLst>
                <p:tags r:id="rId10"/>
              </p:custDataLst>
            </p:nvPr>
          </p:nvSpPr>
          <p:spPr>
            <a:xfrm>
              <a:off x="8400556" y="4455586"/>
              <a:ext cx="83727" cy="82566"/>
            </a:xfrm>
            <a:custGeom>
              <a:avLst/>
              <a:gdLst>
                <a:gd name="connsiteX0" fmla="*/ 83965 w 83727"/>
                <a:gd name="connsiteY0" fmla="*/ 14507 h 82566"/>
                <a:gd name="connsiteX1" fmla="*/ 75369 w 83727"/>
                <a:gd name="connsiteY1" fmla="*/ 76 h 82566"/>
                <a:gd name="connsiteX2" fmla="*/ 66085 w 83727"/>
                <a:gd name="connsiteY2" fmla="*/ 9758 h 82566"/>
                <a:gd name="connsiteX3" fmla="*/ 69008 w 83727"/>
                <a:gd name="connsiteY3" fmla="*/ 15421 h 82566"/>
                <a:gd name="connsiteX4" fmla="*/ 75369 w 83727"/>
                <a:gd name="connsiteY4" fmla="*/ 30034 h 82566"/>
                <a:gd name="connsiteX5" fmla="*/ 43563 w 83727"/>
                <a:gd name="connsiteY5" fmla="*/ 77528 h 82566"/>
                <a:gd name="connsiteX6" fmla="*/ 29637 w 83727"/>
                <a:gd name="connsiteY6" fmla="*/ 61271 h 82566"/>
                <a:gd name="connsiteX7" fmla="*/ 39093 w 83727"/>
                <a:gd name="connsiteY7" fmla="*/ 25650 h 82566"/>
                <a:gd name="connsiteX8" fmla="*/ 41500 w 83727"/>
                <a:gd name="connsiteY8" fmla="*/ 15969 h 82566"/>
                <a:gd name="connsiteX9" fmla="*/ 25167 w 83727"/>
                <a:gd name="connsiteY9" fmla="*/ 259 h 82566"/>
                <a:gd name="connsiteX10" fmla="*/ 237 w 83727"/>
                <a:gd name="connsiteY10" fmla="*/ 28207 h 82566"/>
                <a:gd name="connsiteX11" fmla="*/ 3160 w 83727"/>
                <a:gd name="connsiteY11" fmla="*/ 30582 h 82566"/>
                <a:gd name="connsiteX12" fmla="*/ 6255 w 83727"/>
                <a:gd name="connsiteY12" fmla="*/ 27659 h 82566"/>
                <a:gd name="connsiteX13" fmla="*/ 24651 w 83727"/>
                <a:gd name="connsiteY13" fmla="*/ 5374 h 82566"/>
                <a:gd name="connsiteX14" fmla="*/ 28949 w 83727"/>
                <a:gd name="connsiteY14" fmla="*/ 11767 h 82566"/>
                <a:gd name="connsiteX15" fmla="*/ 25854 w 83727"/>
                <a:gd name="connsiteY15" fmla="*/ 24006 h 82566"/>
                <a:gd name="connsiteX16" fmla="*/ 16570 w 83727"/>
                <a:gd name="connsiteY16" fmla="*/ 58713 h 82566"/>
                <a:gd name="connsiteX17" fmla="*/ 43047 w 83727"/>
                <a:gd name="connsiteY17" fmla="*/ 82643 h 82566"/>
                <a:gd name="connsiteX18" fmla="*/ 83965 w 83727"/>
                <a:gd name="connsiteY18" fmla="*/ 14507 h 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727" h="82566">
                  <a:moveTo>
                    <a:pt x="83965" y="14507"/>
                  </a:moveTo>
                  <a:cubicBezTo>
                    <a:pt x="83965" y="259"/>
                    <a:pt x="75885" y="76"/>
                    <a:pt x="75369" y="76"/>
                  </a:cubicBezTo>
                  <a:cubicBezTo>
                    <a:pt x="70899" y="76"/>
                    <a:pt x="66085" y="5008"/>
                    <a:pt x="66085" y="9758"/>
                  </a:cubicBezTo>
                  <a:cubicBezTo>
                    <a:pt x="66085" y="12863"/>
                    <a:pt x="67804" y="14325"/>
                    <a:pt x="69008" y="15421"/>
                  </a:cubicBezTo>
                  <a:cubicBezTo>
                    <a:pt x="71930" y="17978"/>
                    <a:pt x="75369" y="22727"/>
                    <a:pt x="75369" y="30034"/>
                  </a:cubicBezTo>
                  <a:cubicBezTo>
                    <a:pt x="75369" y="38254"/>
                    <a:pt x="64022" y="77528"/>
                    <a:pt x="43563" y="77528"/>
                  </a:cubicBezTo>
                  <a:cubicBezTo>
                    <a:pt x="29637" y="77528"/>
                    <a:pt x="29637" y="64376"/>
                    <a:pt x="29637" y="61271"/>
                  </a:cubicBezTo>
                  <a:cubicBezTo>
                    <a:pt x="29637" y="52868"/>
                    <a:pt x="32731" y="42638"/>
                    <a:pt x="39093" y="25650"/>
                  </a:cubicBezTo>
                  <a:cubicBezTo>
                    <a:pt x="40468" y="21814"/>
                    <a:pt x="41500" y="19074"/>
                    <a:pt x="41500" y="15969"/>
                  </a:cubicBezTo>
                  <a:cubicBezTo>
                    <a:pt x="41500" y="6470"/>
                    <a:pt x="33935" y="259"/>
                    <a:pt x="25167" y="259"/>
                  </a:cubicBezTo>
                  <a:cubicBezTo>
                    <a:pt x="7974" y="259"/>
                    <a:pt x="237" y="25285"/>
                    <a:pt x="237" y="28207"/>
                  </a:cubicBezTo>
                  <a:cubicBezTo>
                    <a:pt x="237" y="30582"/>
                    <a:pt x="2644" y="30582"/>
                    <a:pt x="3160" y="30582"/>
                  </a:cubicBezTo>
                  <a:cubicBezTo>
                    <a:pt x="5567" y="30582"/>
                    <a:pt x="5739" y="29669"/>
                    <a:pt x="6255" y="27659"/>
                  </a:cubicBezTo>
                  <a:cubicBezTo>
                    <a:pt x="10381" y="12680"/>
                    <a:pt x="17774" y="5374"/>
                    <a:pt x="24651" y="5374"/>
                  </a:cubicBezTo>
                  <a:cubicBezTo>
                    <a:pt x="27574" y="5374"/>
                    <a:pt x="28949" y="7383"/>
                    <a:pt x="28949" y="11767"/>
                  </a:cubicBezTo>
                  <a:cubicBezTo>
                    <a:pt x="28949" y="15969"/>
                    <a:pt x="27574" y="19805"/>
                    <a:pt x="25854" y="24006"/>
                  </a:cubicBezTo>
                  <a:cubicBezTo>
                    <a:pt x="18462" y="44282"/>
                    <a:pt x="16570" y="52137"/>
                    <a:pt x="16570" y="58713"/>
                  </a:cubicBezTo>
                  <a:cubicBezTo>
                    <a:pt x="16570" y="76798"/>
                    <a:pt x="29981" y="82643"/>
                    <a:pt x="43047" y="82643"/>
                  </a:cubicBezTo>
                  <a:cubicBezTo>
                    <a:pt x="71930" y="82643"/>
                    <a:pt x="83965" y="29486"/>
                    <a:pt x="83965" y="14507"/>
                  </a:cubicBezTo>
                  <a:close/>
                </a:path>
              </a:pathLst>
            </a:custGeom>
            <a:grpFill/>
            <a:ln w="24653" cap="flat">
              <a:noFill/>
              <a:prstDash val="solid"/>
              <a:miter/>
            </a:ln>
          </p:spPr>
          <p:txBody>
            <a:bodyPr rtlCol="0" anchor="ctr"/>
            <a:lstStyle/>
            <a:p>
              <a:endParaRPr lang="en-US"/>
            </a:p>
          </p:txBody>
        </p:sp>
      </p:grpSp>
      <p:pic>
        <p:nvPicPr>
          <p:cNvPr id="88" name="Picture 87" descr="\documentclass{article}&#10;\usepackage{amsmath,amsfonts,bm}&#10;\pagestyle{empty}&#10;\DeclareMathOperator{\tr}{Tr}&#10;\begin{document}&#10;&#10;\begin{equation*}&#10;T_k = \frac{1}{\lambda_k}&#10;\end{equation*}&#10;&#10;\end{document}&#10;&#10;" title="IguanaTex Picture Display">
            <a:extLst>
              <a:ext uri="{FF2B5EF4-FFF2-40B4-BE49-F238E27FC236}">
                <a16:creationId xmlns:a16="http://schemas.microsoft.com/office/drawing/2014/main" id="{32082E15-0683-D26F-C353-7D9736C4F9CD}"/>
              </a:ext>
            </a:extLst>
          </p:cNvPr>
          <p:cNvPicPr>
            <a:picLocks noChangeAspect="1"/>
          </p:cNvPicPr>
          <p:nvPr>
            <p:custDataLst>
              <p:tags r:id="rId5"/>
            </p:custDataLst>
          </p:nvPr>
        </p:nvPicPr>
        <p:blipFill>
          <a:blip r:embed="rId51">
            <a:extLst>
              <a:ext uri="{28A0092B-C50C-407E-A947-70E740481C1C}">
                <a14:useLocalDpi xmlns:a14="http://schemas.microsoft.com/office/drawing/2010/main" val="0"/>
              </a:ext>
            </a:extLst>
          </a:blip>
          <a:stretch>
            <a:fillRect/>
          </a:stretch>
        </p:blipFill>
        <p:spPr>
          <a:xfrm>
            <a:off x="5521234" y="5043778"/>
            <a:ext cx="788696" cy="479041"/>
          </a:xfrm>
          <a:prstGeom prst="rect">
            <a:avLst/>
          </a:prstGeom>
        </p:spPr>
      </p:pic>
      <p:pic>
        <p:nvPicPr>
          <p:cNvPr id="90" name="Picture 89" descr="\documentclass{article}&#10;\usepackage{amsmath,amsfonts,bm}&#10;\pagestyle{empty}&#10;\DeclareMathOperator{\tr}{Tr}&#10;\begin{document}&#10;&#10;\begin{equation*}&#10;R_{tot} = \sum_{u\sim v} R_{u,v} = n \sum_{k=2}^n \frac{1}{\lambda_k} = n \sum_{k=2}^n T_k&#10;\end{equation*}&#10;&#10;\end{document}&#10;&#10;" title="IguanaTex Picture Display">
            <a:extLst>
              <a:ext uri="{FF2B5EF4-FFF2-40B4-BE49-F238E27FC236}">
                <a16:creationId xmlns:a16="http://schemas.microsoft.com/office/drawing/2014/main" id="{F2C0BB41-2A20-2124-BED6-7F6DBD9328CE}"/>
              </a:ext>
            </a:extLst>
          </p:cNvPr>
          <p:cNvPicPr>
            <a:picLocks noChangeAspect="1"/>
          </p:cNvPicPr>
          <p:nvPr>
            <p:custDataLst>
              <p:tags r:id="rId6"/>
            </p:custDataLst>
          </p:nvPr>
        </p:nvPicPr>
        <p:blipFill>
          <a:blip r:embed="rId52">
            <a:extLst>
              <a:ext uri="{28A0092B-C50C-407E-A947-70E740481C1C}">
                <a14:useLocalDpi xmlns:a14="http://schemas.microsoft.com/office/drawing/2010/main" val="0"/>
              </a:ext>
            </a:extLst>
          </a:blip>
          <a:stretch>
            <a:fillRect/>
          </a:stretch>
        </p:blipFill>
        <p:spPr>
          <a:xfrm>
            <a:off x="4019368" y="5956209"/>
            <a:ext cx="4169143" cy="699429"/>
          </a:xfrm>
          <a:prstGeom prst="rect">
            <a:avLst/>
          </a:prstGeom>
        </p:spPr>
      </p:pic>
      <p:sp>
        <p:nvSpPr>
          <p:cNvPr id="91" name="TextBox 90">
            <a:extLst>
              <a:ext uri="{FF2B5EF4-FFF2-40B4-BE49-F238E27FC236}">
                <a16:creationId xmlns:a16="http://schemas.microsoft.com/office/drawing/2014/main" id="{908AB398-5CFD-821D-791E-DA5A75FD2C57}"/>
              </a:ext>
            </a:extLst>
          </p:cNvPr>
          <p:cNvSpPr txBox="1"/>
          <p:nvPr/>
        </p:nvSpPr>
        <p:spPr>
          <a:xfrm>
            <a:off x="-4" y="8706"/>
            <a:ext cx="2879006" cy="369332"/>
          </a:xfrm>
          <a:prstGeom prst="rect">
            <a:avLst/>
          </a:prstGeom>
          <a:noFill/>
        </p:spPr>
        <p:txBody>
          <a:bodyPr wrap="square" rtlCol="0">
            <a:spAutoFit/>
          </a:bodyPr>
          <a:lstStyle/>
          <a:p>
            <a:r>
              <a:rPr lang="es-ES" b="1" dirty="0" err="1"/>
              <a:t>Why</a:t>
            </a:r>
            <a:r>
              <a:rPr lang="es-ES" b="1" dirty="0"/>
              <a:t> - </a:t>
            </a:r>
            <a:r>
              <a:rPr lang="es-ES" b="1" dirty="0" err="1"/>
              <a:t>connectivity</a:t>
            </a:r>
            <a:endParaRPr lang="en-US" b="1" dirty="0"/>
          </a:p>
        </p:txBody>
      </p:sp>
      <p:sp>
        <p:nvSpPr>
          <p:cNvPr id="4" name="Slide Number Placeholder 3">
            <a:extLst>
              <a:ext uri="{FF2B5EF4-FFF2-40B4-BE49-F238E27FC236}">
                <a16:creationId xmlns:a16="http://schemas.microsoft.com/office/drawing/2014/main" id="{EAF80645-AA6C-8CE4-40A5-059FEB8EA3EA}"/>
              </a:ext>
            </a:extLst>
          </p:cNvPr>
          <p:cNvSpPr>
            <a:spLocks noGrp="1"/>
          </p:cNvSpPr>
          <p:nvPr>
            <p:ph type="sldNum" sz="quarter" idx="12"/>
          </p:nvPr>
        </p:nvSpPr>
        <p:spPr/>
        <p:txBody>
          <a:bodyPr/>
          <a:lstStyle/>
          <a:p>
            <a:fld id="{33471E03-3868-4372-A232-81B06EBB10D4}" type="slidenum">
              <a:rPr lang="es-ES" smtClean="0"/>
              <a:t>140</a:t>
            </a:fld>
            <a:endParaRPr lang="es-ES"/>
          </a:p>
        </p:txBody>
      </p:sp>
      <p:pic>
        <p:nvPicPr>
          <p:cNvPr id="5" name="Picture 4" descr="\documentclass{article}&#10;\usepackage{amsmath,amsfonts,bm}&#10;\pagestyle{empty}&#10;\DeclareMathOperator{\tr}{Tr}&#10;&#10;\begin{document}&#10;&#10;\begin{equation*}&#10;\frac{d}{dt}x= -Lx,\ \text{ with solution } x(t) = e^{-tL}x(0)&#10;\end{equation*}&#10;&#10;&#10;\end{document}&#10;&#10;" title="IguanaTex Picture Display">
            <a:extLst>
              <a:ext uri="{FF2B5EF4-FFF2-40B4-BE49-F238E27FC236}">
                <a16:creationId xmlns:a16="http://schemas.microsoft.com/office/drawing/2014/main" id="{5AD94149-A001-22C6-AA2A-6CB1E7C6643D}"/>
              </a:ext>
            </a:extLst>
          </p:cNvPr>
          <p:cNvPicPr>
            <a:picLocks noChangeAspect="1"/>
          </p:cNvPicPr>
          <p:nvPr>
            <p:custDataLst>
              <p:tags r:id="rId7"/>
            </p:custDataLst>
          </p:nvPr>
        </p:nvPicPr>
        <p:blipFill>
          <a:blip r:embed="rId53">
            <a:extLst>
              <a:ext uri="{28A0092B-C50C-407E-A947-70E740481C1C}">
                <a14:useLocalDpi xmlns:a14="http://schemas.microsoft.com/office/drawing/2010/main" val="0"/>
              </a:ext>
            </a:extLst>
          </a:blip>
          <a:stretch>
            <a:fillRect/>
          </a:stretch>
        </p:blipFill>
        <p:spPr>
          <a:xfrm>
            <a:off x="3705905" y="2493688"/>
            <a:ext cx="4780189" cy="522667"/>
          </a:xfrm>
          <a:prstGeom prst="rect">
            <a:avLst/>
          </a:prstGeom>
        </p:spPr>
      </p:pic>
    </p:spTree>
    <p:extLst>
      <p:ext uri="{BB962C8B-B14F-4D97-AF65-F5344CB8AC3E}">
        <p14:creationId xmlns:p14="http://schemas.microsoft.com/office/powerpoint/2010/main" val="3230870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EBD4-D302-24B8-0E02-78D7284AB6DB}"/>
              </a:ext>
            </a:extLst>
          </p:cNvPr>
          <p:cNvSpPr>
            <a:spLocks noGrp="1"/>
          </p:cNvSpPr>
          <p:nvPr>
            <p:ph type="title"/>
          </p:nvPr>
        </p:nvSpPr>
        <p:spPr/>
        <p:txBody>
          <a:bodyPr/>
          <a:lstStyle/>
          <a:p>
            <a:r>
              <a:rPr lang="en-US" dirty="0"/>
              <a:t>Does this analysis answer the question?</a:t>
            </a:r>
          </a:p>
        </p:txBody>
      </p:sp>
      <p:pic>
        <p:nvPicPr>
          <p:cNvPr id="3" name="Picture 2" descr="\documentclass{article}&#10;\usepackage{amsmath,amsfonts,bm}&#10;\pagestyle{empty}&#10;\DeclareMathOperator{\tr}{Tr}&#10;\begin{document}&#10;&#10;\begin{equation*}&#10;\text{GCN}(X,L) = \sigma(\underbrace{\sigma(\cdots\sigma(\sigma(}_{H\ \text{times}}PX)W^{1})W^{2}\cdots)W^{k}) &#10;\end{equation*}&#10;&#10;\end{document}&#10;&#10;" title="IguanaTex Picture Display">
            <a:extLst>
              <a:ext uri="{FF2B5EF4-FFF2-40B4-BE49-F238E27FC236}">
                <a16:creationId xmlns:a16="http://schemas.microsoft.com/office/drawing/2014/main" id="{AA18F0B9-06C9-9109-4FDF-E091491F2C22}"/>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2286025" y="5158835"/>
            <a:ext cx="7619950" cy="913259"/>
          </a:xfrm>
          <a:prstGeom prst="rect">
            <a:avLst/>
          </a:prstGeom>
        </p:spPr>
      </p:pic>
      <p:pic>
        <p:nvPicPr>
          <p:cNvPr id="6" name="Picture 5" descr="\documentclass{article}&#10;\usepackage{amsmath,amsfonts,bm}&#10;\pagestyle{empty}&#10;\DeclareMathOperator{\tr}{Tr}&#10;\begin{document}&#10;&#10;\begin{equation*}&#10;PX&#10;\end{equation*}&#10;&#10;\end{document}&#10;&#10;" title="IguanaTex Picture Display">
            <a:extLst>
              <a:ext uri="{FF2B5EF4-FFF2-40B4-BE49-F238E27FC236}">
                <a16:creationId xmlns:a16="http://schemas.microsoft.com/office/drawing/2014/main" id="{5C778FB0-A736-3B21-175E-752670EF700F}"/>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5807200" y="1402686"/>
            <a:ext cx="577599" cy="246296"/>
          </a:xfrm>
          <a:prstGeom prst="rect">
            <a:avLst/>
          </a:prstGeom>
        </p:spPr>
      </p:pic>
      <p:pic>
        <p:nvPicPr>
          <p:cNvPr id="10" name="Picture 9" descr="\documentclass{article}&#10;\usepackage{amsmath,amsfonts,bm}&#10;\pagestyle{empty}&#10;\DeclareMathOperator{\tr}{Tr}&#10;\begin{document}&#10;&#10;\begin{equation*}&#10;PXW&#10;\end{equation*}&#10;&#10;\end{document}&#10;&#10;" title="IguanaTex Picture Display">
            <a:extLst>
              <a:ext uri="{FF2B5EF4-FFF2-40B4-BE49-F238E27FC236}">
                <a16:creationId xmlns:a16="http://schemas.microsoft.com/office/drawing/2014/main" id="{24818562-F221-A356-5C7D-1131444AEF77}"/>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607763" y="2280694"/>
            <a:ext cx="976474" cy="255016"/>
          </a:xfrm>
          <a:prstGeom prst="rect">
            <a:avLst/>
          </a:prstGeom>
        </p:spPr>
      </p:pic>
      <p:pic>
        <p:nvPicPr>
          <p:cNvPr id="13" name="Picture 12" descr="\documentclass{article}&#10;\usepackage{amsmath,amsfonts,bm}&#10;\pagestyle{empty}&#10;\DeclareMathOperator{\tr}{Tr}&#10;\begin{document}&#10;&#10;\begin{equation*}&#10;\sigma(PXW)&#10;\end{equation*}&#10;&#10;\end{document}&#10;&#10;" title="IguanaTex Picture Display">
            <a:extLst>
              <a:ext uri="{FF2B5EF4-FFF2-40B4-BE49-F238E27FC236}">
                <a16:creationId xmlns:a16="http://schemas.microsoft.com/office/drawing/2014/main" id="{F0BA3F9A-CBF9-CBFA-F498-FAED451981C4}"/>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5369097" y="3167422"/>
            <a:ext cx="1453807" cy="363995"/>
          </a:xfrm>
          <a:prstGeom prst="rect">
            <a:avLst/>
          </a:prstGeom>
        </p:spPr>
      </p:pic>
      <p:pic>
        <p:nvPicPr>
          <p:cNvPr id="16" name="Picture 15" descr="\documentclass{article}&#10;\usepackage{amsmath,amsfonts,bm}&#10;\pagestyle{empty}&#10;\DeclareMathOperator{\tr}{Tr}&#10;\begin{document}&#10;&#10;\begin{equation*}&#10;\sigma(\sigma(PX)W)&#10;\end{equation*}&#10;&#10;\end{document}&#10;&#10;" title="IguanaTex Picture Display">
            <a:extLst>
              <a:ext uri="{FF2B5EF4-FFF2-40B4-BE49-F238E27FC236}">
                <a16:creationId xmlns:a16="http://schemas.microsoft.com/office/drawing/2014/main" id="{D4095F18-5BBD-905A-2A3A-155F153B7A24}"/>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5118441" y="4163129"/>
            <a:ext cx="1955118" cy="363995"/>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550B1A3-68A9-F135-0041-0B3F3E8DCCC8}"/>
                  </a:ext>
                </a:extLst>
              </p:cNvPr>
              <p:cNvSpPr txBox="1"/>
              <p:nvPr/>
            </p:nvSpPr>
            <p:spPr>
              <a:xfrm>
                <a:off x="1033812" y="1311198"/>
                <a:ext cx="3208825" cy="1938992"/>
              </a:xfrm>
              <a:prstGeom prst="rect">
                <a:avLst/>
              </a:prstGeom>
              <a:noFill/>
            </p:spPr>
            <p:txBody>
              <a:bodyPr wrap="square" rtlCol="0">
                <a:spAutoFit/>
              </a:bodyPr>
              <a:lstStyle/>
              <a:p>
                <a:r>
                  <a:rPr lang="en-US" sz="2400" b="1" dirty="0">
                    <a:solidFill>
                      <a:schemeClr val="accent1"/>
                    </a:solidFill>
                  </a:rPr>
                  <a:t>GCN is augmented </a:t>
                </a:r>
                <a:br>
                  <a:rPr lang="en-US" sz="2400" b="1" dirty="0">
                    <a:solidFill>
                      <a:schemeClr val="accent1"/>
                    </a:solidFill>
                  </a:rPr>
                </a:br>
                <a:r>
                  <a:rPr lang="en-US" sz="2400" b="1" dirty="0">
                    <a:solidFill>
                      <a:schemeClr val="accent1"/>
                    </a:solidFill>
                  </a:rPr>
                  <a:t>heat diffusion process</a:t>
                </a:r>
              </a:p>
              <a:p>
                <a:pPr marL="539750" indent="-184150">
                  <a:buFont typeface="Wingdings" panose="05000000000000000000" pitchFamily="2" charset="2"/>
                  <a:buChar char="à"/>
                </a:pPr>
                <a:r>
                  <a:rPr lang="en-US" sz="2400" b="1" i="1" dirty="0">
                    <a:solidFill>
                      <a:schemeClr val="accent1"/>
                    </a:solidFill>
                  </a:rPr>
                  <a:t>W</a:t>
                </a:r>
              </a:p>
              <a:p>
                <a:pPr marL="539750" indent="-184150">
                  <a:buFont typeface="Wingdings" panose="05000000000000000000" pitchFamily="2" charset="2"/>
                  <a:buChar char="à"/>
                </a:pPr>
                <a14:m>
                  <m:oMath xmlns:m="http://schemas.openxmlformats.org/officeDocument/2006/math">
                    <m:r>
                      <a:rPr lang="en-US" sz="2400" b="1" i="1" smtClean="0">
                        <a:solidFill>
                          <a:schemeClr val="accent1"/>
                        </a:solidFill>
                        <a:latin typeface="Cambria Math" panose="02040503050406030204" pitchFamily="18" charset="0"/>
                      </a:rPr>
                      <m:t>𝝈</m:t>
                    </m:r>
                  </m:oMath>
                </a14:m>
                <a:endParaRPr lang="en-US" sz="2400" b="1" dirty="0">
                  <a:solidFill>
                    <a:schemeClr val="accent1"/>
                  </a:solidFill>
                </a:endParaRPr>
              </a:p>
              <a:p>
                <a:pPr marL="285750" indent="-285750">
                  <a:buFont typeface="Arial" panose="020B0604020202020204" pitchFamily="34" charset="0"/>
                  <a:buChar char="•"/>
                </a:pPr>
                <a:endParaRPr lang="en-US" sz="2400" b="1" dirty="0">
                  <a:solidFill>
                    <a:schemeClr val="accent1"/>
                  </a:solidFill>
                </a:endParaRPr>
              </a:p>
            </p:txBody>
          </p:sp>
        </mc:Choice>
        <mc:Fallback xmlns="">
          <p:sp>
            <p:nvSpPr>
              <p:cNvPr id="18" name="TextBox 17">
                <a:extLst>
                  <a:ext uri="{FF2B5EF4-FFF2-40B4-BE49-F238E27FC236}">
                    <a16:creationId xmlns:a16="http://schemas.microsoft.com/office/drawing/2014/main" id="{E550B1A3-68A9-F135-0041-0B3F3E8DCCC8}"/>
                  </a:ext>
                </a:extLst>
              </p:cNvPr>
              <p:cNvSpPr txBox="1">
                <a:spLocks noRot="1" noChangeAspect="1" noMove="1" noResize="1" noEditPoints="1" noAdjustHandles="1" noChangeArrowheads="1" noChangeShapeType="1" noTextEdit="1"/>
              </p:cNvSpPr>
              <p:nvPr/>
            </p:nvSpPr>
            <p:spPr>
              <a:xfrm>
                <a:off x="1033812" y="1311198"/>
                <a:ext cx="3208825" cy="1938992"/>
              </a:xfrm>
              <a:prstGeom prst="rect">
                <a:avLst/>
              </a:prstGeom>
              <a:blipFill>
                <a:blip r:embed="rId13"/>
                <a:stretch>
                  <a:fillRect l="-3042" t="-25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4E6F264-A0C9-2405-2B8D-06FEA96260F6}"/>
              </a:ext>
            </a:extLst>
          </p:cNvPr>
          <p:cNvSpPr>
            <a:spLocks noGrp="1"/>
          </p:cNvSpPr>
          <p:nvPr>
            <p:ph type="sldNum" sz="quarter" idx="12"/>
          </p:nvPr>
        </p:nvSpPr>
        <p:spPr/>
        <p:txBody>
          <a:bodyPr/>
          <a:lstStyle/>
          <a:p>
            <a:fld id="{33471E03-3868-4372-A232-81B06EBB10D4}" type="slidenum">
              <a:rPr lang="es-ES" smtClean="0"/>
              <a:t>141</a:t>
            </a:fld>
            <a:endParaRPr lang="es-ES"/>
          </a:p>
        </p:txBody>
      </p:sp>
      <p:sp>
        <p:nvSpPr>
          <p:cNvPr id="5" name="TextBox 4">
            <a:extLst>
              <a:ext uri="{FF2B5EF4-FFF2-40B4-BE49-F238E27FC236}">
                <a16:creationId xmlns:a16="http://schemas.microsoft.com/office/drawing/2014/main" id="{F016B53C-F591-1D77-967F-6102928127B7}"/>
              </a:ext>
            </a:extLst>
          </p:cNvPr>
          <p:cNvSpPr txBox="1"/>
          <p:nvPr/>
        </p:nvSpPr>
        <p:spPr>
          <a:xfrm>
            <a:off x="7558749" y="2223536"/>
            <a:ext cx="2382575" cy="369332"/>
          </a:xfrm>
          <a:prstGeom prst="rect">
            <a:avLst/>
          </a:prstGeom>
          <a:noFill/>
        </p:spPr>
        <p:txBody>
          <a:bodyPr wrap="none" rtlCol="0">
            <a:spAutoFit/>
          </a:bodyPr>
          <a:lstStyle/>
          <a:p>
            <a:r>
              <a:rPr lang="en-US" dirty="0">
                <a:solidFill>
                  <a:schemeClr val="accent4">
                    <a:lumMod val="75000"/>
                  </a:schemeClr>
                </a:solidFill>
              </a:rPr>
              <a:t>Feature Transformation</a:t>
            </a:r>
          </a:p>
        </p:txBody>
      </p:sp>
      <p:sp>
        <p:nvSpPr>
          <p:cNvPr id="7" name="TextBox 6">
            <a:extLst>
              <a:ext uri="{FF2B5EF4-FFF2-40B4-BE49-F238E27FC236}">
                <a16:creationId xmlns:a16="http://schemas.microsoft.com/office/drawing/2014/main" id="{E9B20A91-40F0-FD6B-A05E-491893D5E0F1}"/>
              </a:ext>
            </a:extLst>
          </p:cNvPr>
          <p:cNvSpPr txBox="1"/>
          <p:nvPr/>
        </p:nvSpPr>
        <p:spPr>
          <a:xfrm>
            <a:off x="7558749" y="3152287"/>
            <a:ext cx="3426836" cy="369332"/>
          </a:xfrm>
          <a:prstGeom prst="rect">
            <a:avLst/>
          </a:prstGeom>
          <a:noFill/>
        </p:spPr>
        <p:txBody>
          <a:bodyPr wrap="none" rtlCol="0">
            <a:spAutoFit/>
          </a:bodyPr>
          <a:lstStyle/>
          <a:p>
            <a:r>
              <a:rPr lang="en-US" dirty="0">
                <a:solidFill>
                  <a:schemeClr val="accent4">
                    <a:lumMod val="75000"/>
                  </a:schemeClr>
                </a:solidFill>
              </a:rPr>
              <a:t>Non-linear feature transformation</a:t>
            </a:r>
          </a:p>
        </p:txBody>
      </p:sp>
      <p:sp>
        <p:nvSpPr>
          <p:cNvPr id="8" name="TextBox 7">
            <a:extLst>
              <a:ext uri="{FF2B5EF4-FFF2-40B4-BE49-F238E27FC236}">
                <a16:creationId xmlns:a16="http://schemas.microsoft.com/office/drawing/2014/main" id="{AFE5B422-F8D3-1E4D-4ED7-DF5DFE064437}"/>
              </a:ext>
            </a:extLst>
          </p:cNvPr>
          <p:cNvSpPr txBox="1"/>
          <p:nvPr/>
        </p:nvSpPr>
        <p:spPr>
          <a:xfrm>
            <a:off x="7558749" y="4115254"/>
            <a:ext cx="2344616" cy="369332"/>
          </a:xfrm>
          <a:prstGeom prst="rect">
            <a:avLst/>
          </a:prstGeom>
          <a:noFill/>
        </p:spPr>
        <p:txBody>
          <a:bodyPr wrap="none" rtlCol="0">
            <a:spAutoFit/>
          </a:bodyPr>
          <a:lstStyle/>
          <a:p>
            <a:r>
              <a:rPr lang="en-US" dirty="0">
                <a:solidFill>
                  <a:schemeClr val="accent4">
                    <a:lumMod val="75000"/>
                  </a:schemeClr>
                </a:solidFill>
              </a:rPr>
              <a:t>Non-linear aggregation</a:t>
            </a:r>
          </a:p>
        </p:txBody>
      </p:sp>
    </p:spTree>
    <p:extLst>
      <p:ext uri="{BB962C8B-B14F-4D97-AF65-F5344CB8AC3E}">
        <p14:creationId xmlns:p14="http://schemas.microsoft.com/office/powerpoint/2010/main" val="5484359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6A8E9E-B3D2-A0C9-A702-A5C987F30CF7}"/>
              </a:ext>
            </a:extLst>
          </p:cNvPr>
          <p:cNvSpPr>
            <a:spLocks noGrp="1"/>
          </p:cNvSpPr>
          <p:nvPr>
            <p:ph type="title"/>
          </p:nvPr>
        </p:nvSpPr>
        <p:spPr/>
        <p:txBody>
          <a:bodyPr>
            <a:normAutofit/>
          </a:bodyPr>
          <a:lstStyle/>
          <a:p>
            <a:r>
              <a:rPr lang="en-US" dirty="0"/>
              <a:t>Reasons</a:t>
            </a:r>
            <a:r>
              <a:rPr lang="es-ES" dirty="0"/>
              <a:t> </a:t>
            </a:r>
            <a:r>
              <a:rPr lang="en-US" dirty="0"/>
              <a:t>for Over-smoothing</a:t>
            </a:r>
          </a:p>
        </p:txBody>
      </p:sp>
      <p:sp>
        <p:nvSpPr>
          <p:cNvPr id="7" name="TextBox 6">
            <a:extLst>
              <a:ext uri="{FF2B5EF4-FFF2-40B4-BE49-F238E27FC236}">
                <a16:creationId xmlns:a16="http://schemas.microsoft.com/office/drawing/2014/main" id="{E4125D93-7AF4-2911-6745-D322B4514E2A}"/>
              </a:ext>
            </a:extLst>
          </p:cNvPr>
          <p:cNvSpPr txBox="1"/>
          <p:nvPr/>
        </p:nvSpPr>
        <p:spPr>
          <a:xfrm>
            <a:off x="864327" y="1108994"/>
            <a:ext cx="10746648" cy="400110"/>
          </a:xfrm>
          <a:prstGeom prst="rect">
            <a:avLst/>
          </a:prstGeom>
          <a:noFill/>
        </p:spPr>
        <p:txBody>
          <a:bodyPr wrap="square" rtlCol="0">
            <a:spAutoFit/>
          </a:bodyPr>
          <a:lstStyle/>
          <a:p>
            <a:r>
              <a:rPr lang="en-US" sz="2000" b="1" dirty="0"/>
              <a:t>GNN architecture perspective</a:t>
            </a:r>
          </a:p>
        </p:txBody>
      </p:sp>
      <p:sp>
        <p:nvSpPr>
          <p:cNvPr id="8" name="TextBox 7">
            <a:extLst>
              <a:ext uri="{FF2B5EF4-FFF2-40B4-BE49-F238E27FC236}">
                <a16:creationId xmlns:a16="http://schemas.microsoft.com/office/drawing/2014/main" id="{590F121A-3A8F-2B1E-7471-3081D87F9839}"/>
              </a:ext>
            </a:extLst>
          </p:cNvPr>
          <p:cNvSpPr txBox="1"/>
          <p:nvPr/>
        </p:nvSpPr>
        <p:spPr>
          <a:xfrm>
            <a:off x="-4" y="8706"/>
            <a:ext cx="2879006" cy="369332"/>
          </a:xfrm>
          <a:prstGeom prst="rect">
            <a:avLst/>
          </a:prstGeom>
          <a:noFill/>
        </p:spPr>
        <p:txBody>
          <a:bodyPr wrap="square" rtlCol="0">
            <a:spAutoFit/>
          </a:bodyPr>
          <a:lstStyle/>
          <a:p>
            <a:r>
              <a:rPr lang="es-ES" b="1" dirty="0" err="1"/>
              <a:t>Why</a:t>
            </a:r>
            <a:r>
              <a:rPr lang="es-ES" b="1" dirty="0"/>
              <a:t> - GNN</a:t>
            </a:r>
            <a:endParaRPr lang="en-US" b="1" dirty="0"/>
          </a:p>
        </p:txBody>
      </p:sp>
      <p:sp>
        <p:nvSpPr>
          <p:cNvPr id="14" name="TextBox 13">
            <a:extLst>
              <a:ext uri="{FF2B5EF4-FFF2-40B4-BE49-F238E27FC236}">
                <a16:creationId xmlns:a16="http://schemas.microsoft.com/office/drawing/2014/main" id="{76D02BE7-94DE-E1D8-EF1E-3865687BBA1C}"/>
              </a:ext>
            </a:extLst>
          </p:cNvPr>
          <p:cNvSpPr txBox="1"/>
          <p:nvPr/>
        </p:nvSpPr>
        <p:spPr>
          <a:xfrm>
            <a:off x="10257721" y="1606340"/>
            <a:ext cx="1731079" cy="307777"/>
          </a:xfrm>
          <a:prstGeom prst="rect">
            <a:avLst/>
          </a:prstGeom>
          <a:noFill/>
        </p:spPr>
        <p:txBody>
          <a:bodyPr wrap="square">
            <a:spAutoFit/>
          </a:bodyPr>
          <a:lstStyle/>
          <a:p>
            <a:r>
              <a:rPr lang="en-US" sz="1400" dirty="0">
                <a:solidFill>
                  <a:schemeClr val="accent2">
                    <a:lumMod val="50000"/>
                  </a:schemeClr>
                </a:solidFill>
                <a:latin typeface="Times New Roman" panose="02020603050405020304" pitchFamily="18" charset="0"/>
                <a:cs typeface="Times New Roman" panose="02020603050405020304" pitchFamily="18" charset="0"/>
              </a:rPr>
              <a:t>[Cai et al 2020]</a:t>
            </a:r>
            <a:endParaRPr lang="en-US" sz="1400" dirty="0"/>
          </a:p>
        </p:txBody>
      </p:sp>
      <p:sp>
        <p:nvSpPr>
          <p:cNvPr id="15" name="TextBox 14">
            <a:extLst>
              <a:ext uri="{FF2B5EF4-FFF2-40B4-BE49-F238E27FC236}">
                <a16:creationId xmlns:a16="http://schemas.microsoft.com/office/drawing/2014/main" id="{51CAC05F-F6DD-4A14-1A46-D9730B8B1B23}"/>
              </a:ext>
            </a:extLst>
          </p:cNvPr>
          <p:cNvSpPr txBox="1"/>
          <p:nvPr/>
        </p:nvSpPr>
        <p:spPr>
          <a:xfrm>
            <a:off x="10729326" y="3222663"/>
            <a:ext cx="1172885" cy="646331"/>
          </a:xfrm>
          <a:prstGeom prst="rect">
            <a:avLst/>
          </a:prstGeom>
          <a:noFill/>
        </p:spPr>
        <p:txBody>
          <a:bodyPr wrap="none" rtlCol="0">
            <a:spAutoFit/>
          </a:bodyPr>
          <a:lstStyle/>
          <a:p>
            <a:r>
              <a:rPr lang="en-US" dirty="0" err="1">
                <a:solidFill>
                  <a:schemeClr val="accent1"/>
                </a:solidFill>
              </a:rPr>
              <a:t>ReLu</a:t>
            </a:r>
            <a:br>
              <a:rPr lang="en-US" dirty="0">
                <a:solidFill>
                  <a:schemeClr val="accent1"/>
                </a:solidFill>
              </a:rPr>
            </a:br>
            <a:r>
              <a:rPr lang="en-US" dirty="0" err="1">
                <a:solidFill>
                  <a:schemeClr val="accent1"/>
                </a:solidFill>
              </a:rPr>
              <a:t>LeakyReLu</a:t>
            </a:r>
            <a:endParaRPr lang="en-US" dirty="0">
              <a:solidFill>
                <a:schemeClr val="accent1"/>
              </a:solidFill>
            </a:endParaRPr>
          </a:p>
        </p:txBody>
      </p:sp>
      <p:pic>
        <p:nvPicPr>
          <p:cNvPr id="36" name="Picture 35" descr="\documentclass{article}&#10;\usepackage{amsmath,amsfonts,bm}&#10;\pagestyle{empty}&#10;\DeclareMathOperator{\tr}{Tr}&#10;\begin{document}&#10;&#10;\begin{equation*}&#10;\text{GCN}(X,L) = \sigma(\underbrace{\sigma(\cdots\sigma(\sigma(}_{H\ \text{times}}PX)W^{1})W^{2}\cdots)W^{k}) &#10;\end{equation*}&#10;&#10;\end{document}&#10;&#10;" title="IguanaTex Picture Display">
            <a:extLst>
              <a:ext uri="{FF2B5EF4-FFF2-40B4-BE49-F238E27FC236}">
                <a16:creationId xmlns:a16="http://schemas.microsoft.com/office/drawing/2014/main" id="{E2FF6836-0637-A65D-7C68-DE5A7E1EDC90}"/>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4392773" y="2130904"/>
            <a:ext cx="5680484" cy="680812"/>
          </a:xfrm>
          <a:prstGeom prst="rect">
            <a:avLst/>
          </a:prstGeom>
        </p:spPr>
      </p:pic>
      <p:pic>
        <p:nvPicPr>
          <p:cNvPr id="6" name="Picture 5" descr="\documentclass{article}&#10;\usepackage{amsmath,amsfonts,bm}&#10;\pagestyle{empty}&#10;\DeclareMathOperator{\tr}{Tr}&#10;\begin{document}&#10;&#10;\begin{align*}&#10;P = D^{-\frac{1}{2}}AD^{-\frac{1}{2}}&#10;\end{align*}&#10;&#10;\end{document}&#10;&#10;" title="IguanaTex Picture Display">
            <a:extLst>
              <a:ext uri="{FF2B5EF4-FFF2-40B4-BE49-F238E27FC236}">
                <a16:creationId xmlns:a16="http://schemas.microsoft.com/office/drawing/2014/main" id="{4564AF5A-2074-D758-77D9-29037E643BC7}"/>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339633" y="2043106"/>
            <a:ext cx="2329324" cy="342666"/>
          </a:xfrm>
          <a:prstGeom prst="rect">
            <a:avLst/>
          </a:prstGeom>
        </p:spPr>
      </p:pic>
      <p:pic>
        <p:nvPicPr>
          <p:cNvPr id="20" name="Picture 19" descr="\documentclass{article}&#10;\usepackage{amsmath,amsfonts,bm}&#10;\pagestyle{empty}&#10;\DeclareMathOperator{\tr}{Tr}&#10;\begin{document}&#10;&#10;\begin{align*}&#10;\mathcal{E}(PX) &amp;\leq (1-\lambda_2)^2 \mathcal{E}(X)&#10;\end{align*}&#10;&#10;\end{document}&#10;&#10;" title="IguanaTex Picture Display">
            <a:extLst>
              <a:ext uri="{FF2B5EF4-FFF2-40B4-BE49-F238E27FC236}">
                <a16:creationId xmlns:a16="http://schemas.microsoft.com/office/drawing/2014/main" id="{46148240-7691-2C30-98E7-D14A35F93627}"/>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017274" y="3396703"/>
            <a:ext cx="2950440" cy="316058"/>
          </a:xfrm>
          <a:prstGeom prst="rect">
            <a:avLst/>
          </a:prstGeom>
        </p:spPr>
      </p:pic>
      <p:pic>
        <p:nvPicPr>
          <p:cNvPr id="13" name="Picture 12" descr="\documentclass{article}&#10;\usepackage{amsmath,amsfonts,bm}&#10;\pagestyle{empty}&#10;\DeclareMathOperator{\tr}{Tr}&#10;\begin{document}&#10;&#10;\begin{align*}&#10;\mathcal{E}(XW) &amp;\leq \left\rVert W^T \right\rVert^2 \mathcal{E}(X)&#10;\end{align*}&#10;&#10;\end{document}&#10;&#10;" title="IguanaTex Picture Display">
            <a:extLst>
              <a:ext uri="{FF2B5EF4-FFF2-40B4-BE49-F238E27FC236}">
                <a16:creationId xmlns:a16="http://schemas.microsoft.com/office/drawing/2014/main" id="{27FC5CCE-1D2E-CDB5-8D42-551478C97D40}"/>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4618145" y="3339428"/>
            <a:ext cx="2947210" cy="420784"/>
          </a:xfrm>
          <a:prstGeom prst="rect">
            <a:avLst/>
          </a:prstGeom>
        </p:spPr>
      </p:pic>
      <p:pic>
        <p:nvPicPr>
          <p:cNvPr id="16" name="Picture 15" descr="\documentclass{article}&#10;\usepackage{amsmath,amsfonts,bm}&#10;\pagestyle{empty}&#10;\DeclareMathOperator{\tr}{Tr}&#10;\begin{document}&#10;&#10;\begin{align*}&#10;\mathcal{E}(\sigma(X)) \leq \mathcal{E}(X)&#10;\end{align*}&#10;&#10;\end{document}&#10;&#10;" title="IguanaTex Picture Display">
            <a:extLst>
              <a:ext uri="{FF2B5EF4-FFF2-40B4-BE49-F238E27FC236}">
                <a16:creationId xmlns:a16="http://schemas.microsoft.com/office/drawing/2014/main" id="{544DB378-5AFD-72CB-5E43-36219044144A}"/>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8416304" y="3421473"/>
            <a:ext cx="2277781" cy="318317"/>
          </a:xfrm>
          <a:prstGeom prst="rect">
            <a:avLst/>
          </a:prstGeom>
        </p:spPr>
      </p:pic>
      <p:sp>
        <p:nvSpPr>
          <p:cNvPr id="18" name="TextBox 17">
            <a:extLst>
              <a:ext uri="{FF2B5EF4-FFF2-40B4-BE49-F238E27FC236}">
                <a16:creationId xmlns:a16="http://schemas.microsoft.com/office/drawing/2014/main" id="{F9A5BFFB-FEE4-450F-B47A-F9BB75016BAB}"/>
              </a:ext>
            </a:extLst>
          </p:cNvPr>
          <p:cNvSpPr txBox="1"/>
          <p:nvPr/>
        </p:nvSpPr>
        <p:spPr>
          <a:xfrm>
            <a:off x="832577" y="2903117"/>
            <a:ext cx="10322786" cy="369332"/>
          </a:xfrm>
          <a:prstGeom prst="rect">
            <a:avLst/>
          </a:prstGeom>
        </p:spPr>
        <p:txBody>
          <a:bodyPr vert="horz" lIns="91440" tIns="45720" rIns="91440" bIns="45720" rtlCol="0">
            <a:normAutofit/>
          </a:bodyPr>
          <a:lstStyle>
            <a:lvl1pPr marL="228600" indent="-228600">
              <a:lnSpc>
                <a:spcPct val="100000"/>
              </a:lnSpc>
              <a:spcBef>
                <a:spcPts val="0"/>
              </a:spcBef>
              <a:buFont typeface="Arial" panose="020B0604020202020204" pitchFamily="34" charset="0"/>
              <a:buChar char="•"/>
              <a:defRPr b="1"/>
            </a:lvl1pPr>
            <a:lvl2pPr marL="685800" lvl="1" indent="-228600">
              <a:lnSpc>
                <a:spcPct val="90000"/>
              </a:lnSpc>
              <a:spcBef>
                <a:spcPts val="500"/>
              </a:spcBef>
              <a:buFont typeface="Arial" panose="020B0604020202020204" pitchFamily="34" charset="0"/>
              <a:buChar char="•"/>
              <a:defRPr sz="1600"/>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0" dirty="0"/>
              <a:t>How does </a:t>
            </a:r>
            <a:r>
              <a:rPr lang="en-US" dirty="0"/>
              <a:t>each component affect the DE </a:t>
            </a:r>
            <a:r>
              <a:rPr lang="en-US" b="0" dirty="0"/>
              <a:t>between one layer and the next one?</a:t>
            </a:r>
          </a:p>
        </p:txBody>
      </p:sp>
      <p:sp>
        <p:nvSpPr>
          <p:cNvPr id="21" name="TextBox 20">
            <a:extLst>
              <a:ext uri="{FF2B5EF4-FFF2-40B4-BE49-F238E27FC236}">
                <a16:creationId xmlns:a16="http://schemas.microsoft.com/office/drawing/2014/main" id="{C3C950BB-AAEF-58F8-942D-0A260B442E9D}"/>
              </a:ext>
            </a:extLst>
          </p:cNvPr>
          <p:cNvSpPr txBox="1"/>
          <p:nvPr/>
        </p:nvSpPr>
        <p:spPr>
          <a:xfrm>
            <a:off x="832577" y="1591918"/>
            <a:ext cx="10322786" cy="369332"/>
          </a:xfrm>
          <a:prstGeom prst="rect">
            <a:avLst/>
          </a:prstGeom>
        </p:spPr>
        <p:txBody>
          <a:bodyPr vert="horz" lIns="91440" tIns="45720" rIns="91440" bIns="45720" rtlCol="0">
            <a:normAutofit/>
          </a:bodyPr>
          <a:lstStyle>
            <a:lvl1pPr marL="228600" indent="-228600">
              <a:lnSpc>
                <a:spcPct val="100000"/>
              </a:lnSpc>
              <a:spcBef>
                <a:spcPts val="0"/>
              </a:spcBef>
              <a:buFont typeface="Arial" panose="020B0604020202020204" pitchFamily="34" charset="0"/>
              <a:buChar char="•"/>
              <a:defRPr b="1"/>
            </a:lvl1pPr>
            <a:lvl2pPr marL="685800" lvl="1" indent="-228600">
              <a:lnSpc>
                <a:spcPct val="90000"/>
              </a:lnSpc>
              <a:spcBef>
                <a:spcPts val="500"/>
              </a:spcBef>
              <a:buFont typeface="Arial" panose="020B0604020202020204" pitchFamily="34" charset="0"/>
              <a:buChar char="•"/>
              <a:defRPr sz="1600"/>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Over-smoothing in a GCN with feature transformation and non-linear activation functions (GCN)</a:t>
            </a:r>
          </a:p>
        </p:txBody>
      </p:sp>
      <p:sp>
        <p:nvSpPr>
          <p:cNvPr id="2" name="Slide Number Placeholder 1">
            <a:extLst>
              <a:ext uri="{FF2B5EF4-FFF2-40B4-BE49-F238E27FC236}">
                <a16:creationId xmlns:a16="http://schemas.microsoft.com/office/drawing/2014/main" id="{305957E4-6FF4-F6E4-3886-EA868158B8F1}"/>
              </a:ext>
            </a:extLst>
          </p:cNvPr>
          <p:cNvSpPr>
            <a:spLocks noGrp="1"/>
          </p:cNvSpPr>
          <p:nvPr>
            <p:ph type="sldNum" sz="quarter" idx="12"/>
          </p:nvPr>
        </p:nvSpPr>
        <p:spPr/>
        <p:txBody>
          <a:bodyPr/>
          <a:lstStyle/>
          <a:p>
            <a:fld id="{33471E03-3868-4372-A232-81B06EBB10D4}" type="slidenum">
              <a:rPr lang="es-ES" smtClean="0"/>
              <a:t>142</a:t>
            </a:fld>
            <a:endParaRPr lang="es-ES"/>
          </a:p>
        </p:txBody>
      </p:sp>
      <p:sp>
        <p:nvSpPr>
          <p:cNvPr id="10" name="TextBox 9">
            <a:extLst>
              <a:ext uri="{FF2B5EF4-FFF2-40B4-BE49-F238E27FC236}">
                <a16:creationId xmlns:a16="http://schemas.microsoft.com/office/drawing/2014/main" id="{98C0BA65-B5F3-69D4-08E0-1AEA8CA7C8B5}"/>
              </a:ext>
            </a:extLst>
          </p:cNvPr>
          <p:cNvSpPr txBox="1"/>
          <p:nvPr/>
        </p:nvSpPr>
        <p:spPr>
          <a:xfrm>
            <a:off x="1534160" y="3884414"/>
            <a:ext cx="1659802" cy="400110"/>
          </a:xfrm>
          <a:prstGeom prst="rect">
            <a:avLst/>
          </a:prstGeom>
          <a:noFill/>
        </p:spPr>
        <p:txBody>
          <a:bodyPr wrap="square" rtlCol="0">
            <a:spAutoFit/>
          </a:bodyPr>
          <a:lstStyle/>
          <a:p>
            <a:pPr algn="ctr"/>
            <a:r>
              <a:rPr lang="en-US" sz="2000" b="1" dirty="0">
                <a:solidFill>
                  <a:schemeClr val="accent1"/>
                </a:solidFill>
              </a:rPr>
              <a:t>Structure</a:t>
            </a:r>
          </a:p>
        </p:txBody>
      </p:sp>
      <p:sp>
        <p:nvSpPr>
          <p:cNvPr id="11" name="TextBox 10">
            <a:extLst>
              <a:ext uri="{FF2B5EF4-FFF2-40B4-BE49-F238E27FC236}">
                <a16:creationId xmlns:a16="http://schemas.microsoft.com/office/drawing/2014/main" id="{3EE0E306-AD4E-F0C4-0C1B-AB0F7D6E660F}"/>
              </a:ext>
            </a:extLst>
          </p:cNvPr>
          <p:cNvSpPr txBox="1"/>
          <p:nvPr/>
        </p:nvSpPr>
        <p:spPr>
          <a:xfrm>
            <a:off x="5275829" y="3884414"/>
            <a:ext cx="1659802" cy="707886"/>
          </a:xfrm>
          <a:prstGeom prst="rect">
            <a:avLst/>
          </a:prstGeom>
          <a:noFill/>
        </p:spPr>
        <p:txBody>
          <a:bodyPr wrap="square" rtlCol="0">
            <a:spAutoFit/>
          </a:bodyPr>
          <a:lstStyle/>
          <a:p>
            <a:pPr algn="ctr"/>
            <a:r>
              <a:rPr lang="en-US" sz="2000" b="1" dirty="0">
                <a:solidFill>
                  <a:schemeClr val="accent1"/>
                </a:solidFill>
              </a:rPr>
              <a:t>Weight matrix</a:t>
            </a:r>
          </a:p>
        </p:txBody>
      </p:sp>
      <p:sp>
        <p:nvSpPr>
          <p:cNvPr id="12" name="TextBox 11">
            <a:extLst>
              <a:ext uri="{FF2B5EF4-FFF2-40B4-BE49-F238E27FC236}">
                <a16:creationId xmlns:a16="http://schemas.microsoft.com/office/drawing/2014/main" id="{687AC43B-F5C1-C773-E2B8-20B8896424D5}"/>
              </a:ext>
            </a:extLst>
          </p:cNvPr>
          <p:cNvSpPr txBox="1"/>
          <p:nvPr/>
        </p:nvSpPr>
        <p:spPr>
          <a:xfrm>
            <a:off x="8725293" y="3884414"/>
            <a:ext cx="1659802" cy="400110"/>
          </a:xfrm>
          <a:prstGeom prst="rect">
            <a:avLst/>
          </a:prstGeom>
          <a:noFill/>
        </p:spPr>
        <p:txBody>
          <a:bodyPr wrap="square" rtlCol="0">
            <a:spAutoFit/>
          </a:bodyPr>
          <a:lstStyle/>
          <a:p>
            <a:pPr algn="ctr"/>
            <a:r>
              <a:rPr lang="en-US" sz="2000" b="1" dirty="0">
                <a:solidFill>
                  <a:schemeClr val="accent1"/>
                </a:solidFill>
              </a:rPr>
              <a:t>Activation</a:t>
            </a:r>
          </a:p>
        </p:txBody>
      </p:sp>
      <p:sp>
        <p:nvSpPr>
          <p:cNvPr id="3" name="TextBox 2">
            <a:extLst>
              <a:ext uri="{FF2B5EF4-FFF2-40B4-BE49-F238E27FC236}">
                <a16:creationId xmlns:a16="http://schemas.microsoft.com/office/drawing/2014/main" id="{2DFBD59C-6AAD-6CEC-6C11-48BDAF21354E}"/>
              </a:ext>
            </a:extLst>
          </p:cNvPr>
          <p:cNvSpPr txBox="1"/>
          <p:nvPr/>
        </p:nvSpPr>
        <p:spPr>
          <a:xfrm>
            <a:off x="8506203" y="2933894"/>
            <a:ext cx="2614859" cy="307777"/>
          </a:xfrm>
          <a:prstGeom prst="rect">
            <a:avLst/>
          </a:prstGeom>
          <a:noFill/>
        </p:spPr>
        <p:txBody>
          <a:bodyPr wrap="square">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Oono</a:t>
            </a:r>
            <a:r>
              <a:rPr lang="en-US" sz="1400" dirty="0">
                <a:solidFill>
                  <a:schemeClr val="accent2">
                    <a:lumMod val="50000"/>
                  </a:schemeClr>
                </a:solidFill>
                <a:latin typeface="Times New Roman" panose="02020603050405020304" pitchFamily="18" charset="0"/>
                <a:cs typeface="Times New Roman" panose="02020603050405020304" pitchFamily="18" charset="0"/>
              </a:rPr>
              <a:t> et al 2019; Cai et al 2020]</a:t>
            </a:r>
            <a:endParaRPr lang="en-US" sz="1400" dirty="0"/>
          </a:p>
        </p:txBody>
      </p:sp>
    </p:spTree>
    <p:extLst>
      <p:ext uri="{BB962C8B-B14F-4D97-AF65-F5344CB8AC3E}">
        <p14:creationId xmlns:p14="http://schemas.microsoft.com/office/powerpoint/2010/main" val="3867538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DF3CD1-3B59-8867-B27D-2024CEC6C41A}"/>
              </a:ext>
            </a:extLst>
          </p:cNvPr>
          <p:cNvSpPr>
            <a:spLocks noGrp="1"/>
          </p:cNvSpPr>
          <p:nvPr>
            <p:ph idx="1"/>
          </p:nvPr>
        </p:nvSpPr>
        <p:spPr>
          <a:xfrm>
            <a:off x="838199" y="4200524"/>
            <a:ext cx="10406063" cy="2648769"/>
          </a:xfrm>
        </p:spPr>
        <p:txBody>
          <a:bodyPr>
            <a:normAutofit/>
          </a:bodyPr>
          <a:lstStyle/>
          <a:p>
            <a:r>
              <a:rPr lang="en-US" sz="1800" b="1" dirty="0"/>
              <a:t>DE of one layer is upper-bounded by the previous layer DE </a:t>
            </a:r>
          </a:p>
          <a:p>
            <a:pPr lvl="1"/>
            <a:r>
              <a:rPr lang="en-US" sz="1600" b="1" dirty="0"/>
              <a:t>The upper bound depends on the graph connectivity and the structure of the weights</a:t>
            </a:r>
          </a:p>
          <a:p>
            <a:pPr lvl="1"/>
            <a:endParaRPr lang="en-US" sz="1600" b="1" dirty="0"/>
          </a:p>
          <a:p>
            <a:pPr lvl="1"/>
            <a:endParaRPr lang="en-US" sz="1600" b="1" dirty="0"/>
          </a:p>
          <a:p>
            <a:pPr lvl="1"/>
            <a:endParaRPr lang="en-US" sz="1600" b="1" dirty="0"/>
          </a:p>
          <a:p>
            <a:pPr lvl="1"/>
            <a:endParaRPr lang="en-US" sz="1600" b="1" dirty="0"/>
          </a:p>
        </p:txBody>
      </p:sp>
      <p:sp>
        <p:nvSpPr>
          <p:cNvPr id="5" name="Title 4">
            <a:extLst>
              <a:ext uri="{FF2B5EF4-FFF2-40B4-BE49-F238E27FC236}">
                <a16:creationId xmlns:a16="http://schemas.microsoft.com/office/drawing/2014/main" id="{6A6A8E9E-B3D2-A0C9-A702-A5C987F30CF7}"/>
              </a:ext>
            </a:extLst>
          </p:cNvPr>
          <p:cNvSpPr>
            <a:spLocks noGrp="1"/>
          </p:cNvSpPr>
          <p:nvPr>
            <p:ph type="title"/>
          </p:nvPr>
        </p:nvSpPr>
        <p:spPr/>
        <p:txBody>
          <a:bodyPr>
            <a:normAutofit/>
          </a:bodyPr>
          <a:lstStyle/>
          <a:p>
            <a:r>
              <a:rPr lang="en-US" dirty="0"/>
              <a:t>Reasons</a:t>
            </a:r>
            <a:r>
              <a:rPr lang="es-ES" dirty="0"/>
              <a:t> </a:t>
            </a:r>
            <a:r>
              <a:rPr lang="en-US" dirty="0"/>
              <a:t>for Over-smoothing</a:t>
            </a:r>
          </a:p>
        </p:txBody>
      </p:sp>
      <p:sp>
        <p:nvSpPr>
          <p:cNvPr id="7" name="TextBox 6">
            <a:extLst>
              <a:ext uri="{FF2B5EF4-FFF2-40B4-BE49-F238E27FC236}">
                <a16:creationId xmlns:a16="http://schemas.microsoft.com/office/drawing/2014/main" id="{E4125D93-7AF4-2911-6745-D322B4514E2A}"/>
              </a:ext>
            </a:extLst>
          </p:cNvPr>
          <p:cNvSpPr txBox="1"/>
          <p:nvPr/>
        </p:nvSpPr>
        <p:spPr>
          <a:xfrm>
            <a:off x="864327" y="1108994"/>
            <a:ext cx="10746648" cy="400110"/>
          </a:xfrm>
          <a:prstGeom prst="rect">
            <a:avLst/>
          </a:prstGeom>
          <a:noFill/>
        </p:spPr>
        <p:txBody>
          <a:bodyPr wrap="square" rtlCol="0">
            <a:spAutoFit/>
          </a:bodyPr>
          <a:lstStyle/>
          <a:p>
            <a:r>
              <a:rPr lang="en-US" sz="2000" b="1" dirty="0"/>
              <a:t>GNN architecture perspective</a:t>
            </a:r>
          </a:p>
        </p:txBody>
      </p:sp>
      <p:sp>
        <p:nvSpPr>
          <p:cNvPr id="8" name="TextBox 7">
            <a:extLst>
              <a:ext uri="{FF2B5EF4-FFF2-40B4-BE49-F238E27FC236}">
                <a16:creationId xmlns:a16="http://schemas.microsoft.com/office/drawing/2014/main" id="{590F121A-3A8F-2B1E-7471-3081D87F9839}"/>
              </a:ext>
            </a:extLst>
          </p:cNvPr>
          <p:cNvSpPr txBox="1"/>
          <p:nvPr/>
        </p:nvSpPr>
        <p:spPr>
          <a:xfrm>
            <a:off x="-4" y="8706"/>
            <a:ext cx="2879006" cy="369332"/>
          </a:xfrm>
          <a:prstGeom prst="rect">
            <a:avLst/>
          </a:prstGeom>
          <a:noFill/>
        </p:spPr>
        <p:txBody>
          <a:bodyPr wrap="square" rtlCol="0">
            <a:spAutoFit/>
          </a:bodyPr>
          <a:lstStyle/>
          <a:p>
            <a:r>
              <a:rPr lang="es-ES" b="1" dirty="0" err="1"/>
              <a:t>Why</a:t>
            </a:r>
            <a:r>
              <a:rPr lang="es-ES" b="1" dirty="0"/>
              <a:t> - GNN</a:t>
            </a:r>
            <a:endParaRPr lang="en-US" b="1" dirty="0"/>
          </a:p>
        </p:txBody>
      </p:sp>
      <p:pic>
        <p:nvPicPr>
          <p:cNvPr id="38" name="Picture 37" descr="\documentclass{article}&#10;\usepackage{amsmath,amsfonts,bm}&#10;\pagestyle{empty}&#10;\DeclareMathOperator{\tr}{Tr}&#10;\begin{document}&#10;&#10;\begin{equation*}&#10;\mathcal{E}(H^{k}) \leq (1-\lambda_2)^2 s^k_{\max} \mathcal{E}(H^{k-1})&#10;\end{equation*}&#10;&#10;\end{document}&#10;&#10;" title="IguanaTex Picture Display">
            <a:extLst>
              <a:ext uri="{FF2B5EF4-FFF2-40B4-BE49-F238E27FC236}">
                <a16:creationId xmlns:a16="http://schemas.microsoft.com/office/drawing/2014/main" id="{BD4D4805-055C-0BE1-AB5E-B4B648C043E8}"/>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781985" y="5015057"/>
            <a:ext cx="4661897" cy="390525"/>
          </a:xfrm>
          <a:prstGeom prst="rect">
            <a:avLst/>
          </a:prstGeom>
        </p:spPr>
      </p:pic>
      <p:sp>
        <p:nvSpPr>
          <p:cNvPr id="14" name="TextBox 13">
            <a:extLst>
              <a:ext uri="{FF2B5EF4-FFF2-40B4-BE49-F238E27FC236}">
                <a16:creationId xmlns:a16="http://schemas.microsoft.com/office/drawing/2014/main" id="{76D02BE7-94DE-E1D8-EF1E-3865687BBA1C}"/>
              </a:ext>
            </a:extLst>
          </p:cNvPr>
          <p:cNvSpPr txBox="1"/>
          <p:nvPr/>
        </p:nvSpPr>
        <p:spPr>
          <a:xfrm>
            <a:off x="10257721" y="1606340"/>
            <a:ext cx="1731079" cy="307777"/>
          </a:xfrm>
          <a:prstGeom prst="rect">
            <a:avLst/>
          </a:prstGeom>
          <a:noFill/>
        </p:spPr>
        <p:txBody>
          <a:bodyPr wrap="square">
            <a:spAutoFit/>
          </a:bodyPr>
          <a:lstStyle/>
          <a:p>
            <a:r>
              <a:rPr lang="en-US" sz="1400" dirty="0">
                <a:solidFill>
                  <a:schemeClr val="accent2">
                    <a:lumMod val="50000"/>
                  </a:schemeClr>
                </a:solidFill>
                <a:latin typeface="Times New Roman" panose="02020603050405020304" pitchFamily="18" charset="0"/>
                <a:cs typeface="Times New Roman" panose="02020603050405020304" pitchFamily="18" charset="0"/>
              </a:rPr>
              <a:t>[Cai et al 2020]</a:t>
            </a:r>
            <a:endParaRPr lang="en-US" sz="1400" dirty="0"/>
          </a:p>
        </p:txBody>
      </p:sp>
      <p:sp>
        <p:nvSpPr>
          <p:cNvPr id="15" name="TextBox 14">
            <a:extLst>
              <a:ext uri="{FF2B5EF4-FFF2-40B4-BE49-F238E27FC236}">
                <a16:creationId xmlns:a16="http://schemas.microsoft.com/office/drawing/2014/main" id="{51CAC05F-F6DD-4A14-1A46-D9730B8B1B23}"/>
              </a:ext>
            </a:extLst>
          </p:cNvPr>
          <p:cNvSpPr txBox="1"/>
          <p:nvPr/>
        </p:nvSpPr>
        <p:spPr>
          <a:xfrm>
            <a:off x="10729326" y="3222663"/>
            <a:ext cx="1172885" cy="646331"/>
          </a:xfrm>
          <a:prstGeom prst="rect">
            <a:avLst/>
          </a:prstGeom>
          <a:noFill/>
        </p:spPr>
        <p:txBody>
          <a:bodyPr wrap="none" rtlCol="0">
            <a:spAutoFit/>
          </a:bodyPr>
          <a:lstStyle/>
          <a:p>
            <a:r>
              <a:rPr lang="en-US" dirty="0" err="1">
                <a:solidFill>
                  <a:schemeClr val="accent1"/>
                </a:solidFill>
              </a:rPr>
              <a:t>ReLu</a:t>
            </a:r>
            <a:br>
              <a:rPr lang="en-US" dirty="0">
                <a:solidFill>
                  <a:schemeClr val="accent1"/>
                </a:solidFill>
              </a:rPr>
            </a:br>
            <a:r>
              <a:rPr lang="en-US" dirty="0" err="1">
                <a:solidFill>
                  <a:schemeClr val="accent1"/>
                </a:solidFill>
              </a:rPr>
              <a:t>LeakyReLu</a:t>
            </a:r>
            <a:endParaRPr lang="en-US" dirty="0">
              <a:solidFill>
                <a:schemeClr val="accent1"/>
              </a:solidFill>
            </a:endParaRPr>
          </a:p>
        </p:txBody>
      </p:sp>
      <p:pic>
        <p:nvPicPr>
          <p:cNvPr id="36" name="Picture 35" descr="\documentclass{article}&#10;\usepackage{amsmath,amsfonts,bm}&#10;\pagestyle{empty}&#10;\DeclareMathOperator{\tr}{Tr}&#10;\begin{document}&#10;&#10;\begin{equation*}&#10;\text{GCN}(X,L) = \sigma(\underbrace{\sigma(\cdots\sigma(\sigma(}_{H\ \text{times}}PX)W^{1})W^{2}\cdots)W^{k}) &#10;\end{equation*}&#10;&#10;\end{document}&#10;&#10;" title="IguanaTex Picture Display">
            <a:extLst>
              <a:ext uri="{FF2B5EF4-FFF2-40B4-BE49-F238E27FC236}">
                <a16:creationId xmlns:a16="http://schemas.microsoft.com/office/drawing/2014/main" id="{E2FF6836-0637-A65D-7C68-DE5A7E1EDC90}"/>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4392773" y="2130904"/>
            <a:ext cx="5680484" cy="680812"/>
          </a:xfrm>
          <a:prstGeom prst="rect">
            <a:avLst/>
          </a:prstGeom>
        </p:spPr>
      </p:pic>
      <p:sp>
        <p:nvSpPr>
          <p:cNvPr id="24" name="TextBox 23">
            <a:extLst>
              <a:ext uri="{FF2B5EF4-FFF2-40B4-BE49-F238E27FC236}">
                <a16:creationId xmlns:a16="http://schemas.microsoft.com/office/drawing/2014/main" id="{0CE18204-BE3F-2A31-5CEB-6B99DFE1B7D8}"/>
              </a:ext>
            </a:extLst>
          </p:cNvPr>
          <p:cNvSpPr txBox="1"/>
          <p:nvPr/>
        </p:nvSpPr>
        <p:spPr>
          <a:xfrm>
            <a:off x="8506203" y="2933894"/>
            <a:ext cx="2614859" cy="307777"/>
          </a:xfrm>
          <a:prstGeom prst="rect">
            <a:avLst/>
          </a:prstGeom>
          <a:noFill/>
        </p:spPr>
        <p:txBody>
          <a:bodyPr wrap="square">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Oono</a:t>
            </a:r>
            <a:r>
              <a:rPr lang="en-US" sz="1400" dirty="0">
                <a:solidFill>
                  <a:schemeClr val="accent2">
                    <a:lumMod val="50000"/>
                  </a:schemeClr>
                </a:solidFill>
                <a:latin typeface="Times New Roman" panose="02020603050405020304" pitchFamily="18" charset="0"/>
                <a:cs typeface="Times New Roman" panose="02020603050405020304" pitchFamily="18" charset="0"/>
              </a:rPr>
              <a:t> et al 2019; Cai et al 2020]</a:t>
            </a:r>
            <a:endParaRPr lang="en-US" sz="1400" dirty="0"/>
          </a:p>
        </p:txBody>
      </p:sp>
      <p:pic>
        <p:nvPicPr>
          <p:cNvPr id="6" name="Picture 5" descr="\documentclass{article}&#10;\usepackage{amsmath,amsfonts,bm}&#10;\pagestyle{empty}&#10;\DeclareMathOperator{\tr}{Tr}&#10;\begin{document}&#10;&#10;\begin{align*}&#10;P = D^{-\frac{1}{2}}AD^{-\frac{1}{2}}&#10;\end{align*}&#10;&#10;\end{document}&#10;&#10;" title="IguanaTex Picture Display">
            <a:extLst>
              <a:ext uri="{FF2B5EF4-FFF2-40B4-BE49-F238E27FC236}">
                <a16:creationId xmlns:a16="http://schemas.microsoft.com/office/drawing/2014/main" id="{4564AF5A-2074-D758-77D9-29037E643BC7}"/>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1339633" y="2043106"/>
            <a:ext cx="2329324" cy="342666"/>
          </a:xfrm>
          <a:prstGeom prst="rect">
            <a:avLst/>
          </a:prstGeom>
        </p:spPr>
      </p:pic>
      <p:pic>
        <p:nvPicPr>
          <p:cNvPr id="20" name="Picture 19" descr="\documentclass{article}&#10;\usepackage{amsmath,amsfonts,bm}&#10;\pagestyle{empty}&#10;\DeclareMathOperator{\tr}{Tr}&#10;\begin{document}&#10;&#10;\begin{align*}&#10;\mathcal{E}(PX) &amp;\leq (1-\lambda_2)^2 \mathcal{E}(X)&#10;\end{align*}&#10;&#10;\end{document}&#10;&#10;" title="IguanaTex Picture Display">
            <a:extLst>
              <a:ext uri="{FF2B5EF4-FFF2-40B4-BE49-F238E27FC236}">
                <a16:creationId xmlns:a16="http://schemas.microsoft.com/office/drawing/2014/main" id="{46148240-7691-2C30-98E7-D14A35F93627}"/>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1017274" y="3396703"/>
            <a:ext cx="2950440" cy="316058"/>
          </a:xfrm>
          <a:prstGeom prst="rect">
            <a:avLst/>
          </a:prstGeom>
        </p:spPr>
      </p:pic>
      <p:pic>
        <p:nvPicPr>
          <p:cNvPr id="13" name="Picture 12" descr="\documentclass{article}&#10;\usepackage{amsmath,amsfonts,bm}&#10;\pagestyle{empty}&#10;\DeclareMathOperator{\tr}{Tr}&#10;\begin{document}&#10;&#10;\begin{align*}&#10;\mathcal{E}(XW) &amp;\leq \left\rVert W^T \right\rVert^2 \mathcal{E}(X)&#10;\end{align*}&#10;&#10;\end{document}&#10;&#10;" title="IguanaTex Picture Display">
            <a:extLst>
              <a:ext uri="{FF2B5EF4-FFF2-40B4-BE49-F238E27FC236}">
                <a16:creationId xmlns:a16="http://schemas.microsoft.com/office/drawing/2014/main" id="{27FC5CCE-1D2E-CDB5-8D42-551478C97D40}"/>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4618145" y="3339428"/>
            <a:ext cx="2947210" cy="420784"/>
          </a:xfrm>
          <a:prstGeom prst="rect">
            <a:avLst/>
          </a:prstGeom>
        </p:spPr>
      </p:pic>
      <p:pic>
        <p:nvPicPr>
          <p:cNvPr id="16" name="Picture 15" descr="\documentclass{article}&#10;\usepackage{amsmath,amsfonts,bm}&#10;\pagestyle{empty}&#10;\DeclareMathOperator{\tr}{Tr}&#10;\begin{document}&#10;&#10;\begin{align*}&#10;\mathcal{E}(\sigma(X)) \leq \mathcal{E}(X)&#10;\end{align*}&#10;&#10;\end{document}&#10;&#10;" title="IguanaTex Picture Display">
            <a:extLst>
              <a:ext uri="{FF2B5EF4-FFF2-40B4-BE49-F238E27FC236}">
                <a16:creationId xmlns:a16="http://schemas.microsoft.com/office/drawing/2014/main" id="{544DB378-5AFD-72CB-5E43-36219044144A}"/>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8416304" y="3421473"/>
            <a:ext cx="2277781" cy="318317"/>
          </a:xfrm>
          <a:prstGeom prst="rect">
            <a:avLst/>
          </a:prstGeom>
        </p:spPr>
      </p:pic>
      <p:sp>
        <p:nvSpPr>
          <p:cNvPr id="18" name="TextBox 17">
            <a:extLst>
              <a:ext uri="{FF2B5EF4-FFF2-40B4-BE49-F238E27FC236}">
                <a16:creationId xmlns:a16="http://schemas.microsoft.com/office/drawing/2014/main" id="{F9A5BFFB-FEE4-450F-B47A-F9BB75016BAB}"/>
              </a:ext>
            </a:extLst>
          </p:cNvPr>
          <p:cNvSpPr txBox="1"/>
          <p:nvPr/>
        </p:nvSpPr>
        <p:spPr>
          <a:xfrm>
            <a:off x="832577" y="2903117"/>
            <a:ext cx="10322786" cy="369332"/>
          </a:xfrm>
          <a:prstGeom prst="rect">
            <a:avLst/>
          </a:prstGeom>
        </p:spPr>
        <p:txBody>
          <a:bodyPr vert="horz" lIns="91440" tIns="45720" rIns="91440" bIns="45720" rtlCol="0">
            <a:normAutofit/>
          </a:bodyPr>
          <a:lstStyle>
            <a:lvl1pPr marL="228600" indent="-228600">
              <a:lnSpc>
                <a:spcPct val="100000"/>
              </a:lnSpc>
              <a:spcBef>
                <a:spcPts val="0"/>
              </a:spcBef>
              <a:buFont typeface="Arial" panose="020B0604020202020204" pitchFamily="34" charset="0"/>
              <a:buChar char="•"/>
              <a:defRPr b="1"/>
            </a:lvl1pPr>
            <a:lvl2pPr marL="685800" lvl="1" indent="-228600">
              <a:lnSpc>
                <a:spcPct val="90000"/>
              </a:lnSpc>
              <a:spcBef>
                <a:spcPts val="500"/>
              </a:spcBef>
              <a:buFont typeface="Arial" panose="020B0604020202020204" pitchFamily="34" charset="0"/>
              <a:buChar char="•"/>
              <a:defRPr sz="1600"/>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0" dirty="0"/>
              <a:t>How does each component affect the DE between one layer and the next one?</a:t>
            </a:r>
          </a:p>
        </p:txBody>
      </p:sp>
      <p:sp>
        <p:nvSpPr>
          <p:cNvPr id="21" name="TextBox 20">
            <a:extLst>
              <a:ext uri="{FF2B5EF4-FFF2-40B4-BE49-F238E27FC236}">
                <a16:creationId xmlns:a16="http://schemas.microsoft.com/office/drawing/2014/main" id="{C3C950BB-AAEF-58F8-942D-0A260B442E9D}"/>
              </a:ext>
            </a:extLst>
          </p:cNvPr>
          <p:cNvSpPr txBox="1"/>
          <p:nvPr/>
        </p:nvSpPr>
        <p:spPr>
          <a:xfrm>
            <a:off x="832577" y="1591918"/>
            <a:ext cx="10322786" cy="369332"/>
          </a:xfrm>
          <a:prstGeom prst="rect">
            <a:avLst/>
          </a:prstGeom>
        </p:spPr>
        <p:txBody>
          <a:bodyPr vert="horz" lIns="91440" tIns="45720" rIns="91440" bIns="45720" rtlCol="0">
            <a:normAutofit/>
          </a:bodyPr>
          <a:lstStyle>
            <a:lvl1pPr marL="228600" indent="-228600">
              <a:lnSpc>
                <a:spcPct val="100000"/>
              </a:lnSpc>
              <a:spcBef>
                <a:spcPts val="0"/>
              </a:spcBef>
              <a:buFont typeface="Arial" panose="020B0604020202020204" pitchFamily="34" charset="0"/>
              <a:buChar char="•"/>
              <a:defRPr b="1"/>
            </a:lvl1pPr>
            <a:lvl2pPr marL="685800" lvl="1" indent="-228600">
              <a:lnSpc>
                <a:spcPct val="90000"/>
              </a:lnSpc>
              <a:spcBef>
                <a:spcPts val="500"/>
              </a:spcBef>
              <a:buFont typeface="Arial" panose="020B0604020202020204" pitchFamily="34" charset="0"/>
              <a:buChar char="•"/>
              <a:defRPr sz="1600"/>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Over-smoothing in a GCN with feature transformation and non-linear activation functions (GCN)</a:t>
            </a:r>
          </a:p>
        </p:txBody>
      </p:sp>
      <p:sp>
        <p:nvSpPr>
          <p:cNvPr id="40" name="TextBox 39">
            <a:extLst>
              <a:ext uri="{FF2B5EF4-FFF2-40B4-BE49-F238E27FC236}">
                <a16:creationId xmlns:a16="http://schemas.microsoft.com/office/drawing/2014/main" id="{1AFC9AED-DC83-3ADA-A32A-F3ADE95A29DF}"/>
              </a:ext>
            </a:extLst>
          </p:cNvPr>
          <p:cNvSpPr txBox="1"/>
          <p:nvPr/>
        </p:nvSpPr>
        <p:spPr>
          <a:xfrm>
            <a:off x="6457521" y="4224205"/>
            <a:ext cx="1917770" cy="307777"/>
          </a:xfrm>
          <a:prstGeom prst="rect">
            <a:avLst/>
          </a:prstGeom>
          <a:noFill/>
        </p:spPr>
        <p:txBody>
          <a:bodyPr wrap="square">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[Zhou et al 2021]</a:t>
            </a:r>
            <a:endParaRPr lang="en-US" sz="1400" dirty="0"/>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334F785-E8A5-4BC1-4E4F-5F700F5315E2}"/>
                  </a:ext>
                </a:extLst>
              </p:cNvPr>
              <p:cNvSpPr txBox="1"/>
              <p:nvPr/>
            </p:nvSpPr>
            <p:spPr>
              <a:xfrm>
                <a:off x="7067165" y="5809913"/>
                <a:ext cx="4551439" cy="405624"/>
              </a:xfrm>
              <a:prstGeom prst="rect">
                <a:avLst/>
              </a:prstGeom>
              <a:noFill/>
            </p:spPr>
            <p:txBody>
              <a:bodyPr wrap="none" rtlCol="0">
                <a:spAutoFit/>
              </a:bodyPr>
              <a:lstStyle/>
              <a:p>
                <a:r>
                  <a:rPr lang="en-US" sz="2000" dirty="0">
                    <a:solidFill>
                      <a:schemeClr val="accent1"/>
                    </a:solidFill>
                  </a:rPr>
                  <a:t>Square of maximum singular value of </a:t>
                </a:r>
                <a14:m>
                  <m:oMath xmlns:m="http://schemas.openxmlformats.org/officeDocument/2006/math">
                    <m:sSup>
                      <m:sSupPr>
                        <m:ctrlPr>
                          <a:rPr lang="en-US" sz="2000" i="1" dirty="0" smtClean="0">
                            <a:solidFill>
                              <a:schemeClr val="accent1"/>
                            </a:solidFill>
                            <a:latin typeface="Cambria Math" panose="02040503050406030204" pitchFamily="18" charset="0"/>
                          </a:rPr>
                        </m:ctrlPr>
                      </m:sSupPr>
                      <m:e>
                        <m:r>
                          <a:rPr lang="en-US" sz="2000" i="1" dirty="0" smtClean="0">
                            <a:solidFill>
                              <a:schemeClr val="accent1"/>
                            </a:solidFill>
                            <a:latin typeface="Cambria Math" panose="02040503050406030204" pitchFamily="18" charset="0"/>
                          </a:rPr>
                          <m:t>𝑊</m:t>
                        </m:r>
                      </m:e>
                      <m:sup>
                        <m:r>
                          <a:rPr lang="en-US" sz="2000" i="1" dirty="0" smtClean="0">
                            <a:solidFill>
                              <a:schemeClr val="accent1"/>
                            </a:solidFill>
                            <a:latin typeface="Cambria Math" panose="02040503050406030204" pitchFamily="18" charset="0"/>
                          </a:rPr>
                          <m:t>𝑘</m:t>
                        </m:r>
                      </m:sup>
                    </m:sSup>
                  </m:oMath>
                </a14:m>
                <a:r>
                  <a:rPr lang="en-US" sz="2000" dirty="0">
                    <a:solidFill>
                      <a:schemeClr val="accent1"/>
                    </a:solidFill>
                  </a:rPr>
                  <a:t> </a:t>
                </a:r>
              </a:p>
            </p:txBody>
          </p:sp>
        </mc:Choice>
        <mc:Fallback xmlns="">
          <p:sp>
            <p:nvSpPr>
              <p:cNvPr id="41" name="TextBox 40">
                <a:extLst>
                  <a:ext uri="{FF2B5EF4-FFF2-40B4-BE49-F238E27FC236}">
                    <a16:creationId xmlns:a16="http://schemas.microsoft.com/office/drawing/2014/main" id="{7334F785-E8A5-4BC1-4E4F-5F700F5315E2}"/>
                  </a:ext>
                </a:extLst>
              </p:cNvPr>
              <p:cNvSpPr txBox="1">
                <a:spLocks noRot="1" noChangeAspect="1" noMove="1" noResize="1" noEditPoints="1" noAdjustHandles="1" noChangeArrowheads="1" noChangeShapeType="1" noTextEdit="1"/>
              </p:cNvSpPr>
              <p:nvPr/>
            </p:nvSpPr>
            <p:spPr>
              <a:xfrm>
                <a:off x="7067165" y="5809913"/>
                <a:ext cx="4551439" cy="405624"/>
              </a:xfrm>
              <a:prstGeom prst="rect">
                <a:avLst/>
              </a:prstGeom>
              <a:blipFill>
                <a:blip r:embed="rId15"/>
                <a:stretch>
                  <a:fillRect l="-1339" t="-5970" b="-25373"/>
                </a:stretch>
              </a:blipFill>
            </p:spPr>
            <p:txBody>
              <a:bodyPr/>
              <a:lstStyle/>
              <a:p>
                <a:r>
                  <a:rPr lang="en-US">
                    <a:noFill/>
                  </a:rPr>
                  <a:t> </a:t>
                </a:r>
              </a:p>
            </p:txBody>
          </p:sp>
        </mc:Fallback>
      </mc:AlternateContent>
      <p:cxnSp>
        <p:nvCxnSpPr>
          <p:cNvPr id="43" name="Connector: Elbow 42">
            <a:extLst>
              <a:ext uri="{FF2B5EF4-FFF2-40B4-BE49-F238E27FC236}">
                <a16:creationId xmlns:a16="http://schemas.microsoft.com/office/drawing/2014/main" id="{CEB4875B-9B21-20E7-67AD-11F10A72F8DA}"/>
              </a:ext>
            </a:extLst>
          </p:cNvPr>
          <p:cNvCxnSpPr>
            <a:cxnSpLocks/>
            <a:endCxn id="41" idx="1"/>
          </p:cNvCxnSpPr>
          <p:nvPr/>
        </p:nvCxnSpPr>
        <p:spPr>
          <a:xfrm rot="16200000" flipH="1">
            <a:off x="6541636" y="5487195"/>
            <a:ext cx="641869" cy="40919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305957E4-6FF4-F6E4-3886-EA868158B8F1}"/>
              </a:ext>
            </a:extLst>
          </p:cNvPr>
          <p:cNvSpPr>
            <a:spLocks noGrp="1"/>
          </p:cNvSpPr>
          <p:nvPr>
            <p:ph type="sldNum" sz="quarter" idx="12"/>
          </p:nvPr>
        </p:nvSpPr>
        <p:spPr/>
        <p:txBody>
          <a:bodyPr/>
          <a:lstStyle/>
          <a:p>
            <a:fld id="{33471E03-3868-4372-A232-81B06EBB10D4}" type="slidenum">
              <a:rPr lang="es-ES" smtClean="0"/>
              <a:t>143</a:t>
            </a:fld>
            <a:endParaRPr lang="es-ES"/>
          </a:p>
        </p:txBody>
      </p:sp>
    </p:spTree>
    <p:extLst>
      <p:ext uri="{BB962C8B-B14F-4D97-AF65-F5344CB8AC3E}">
        <p14:creationId xmlns:p14="http://schemas.microsoft.com/office/powerpoint/2010/main" val="19976778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3473-2833-B449-EF5B-E1C8C7D90C52}"/>
              </a:ext>
            </a:extLst>
          </p:cNvPr>
          <p:cNvSpPr>
            <a:spLocks noGrp="1"/>
          </p:cNvSpPr>
          <p:nvPr>
            <p:ph type="title"/>
          </p:nvPr>
        </p:nvSpPr>
        <p:spPr/>
        <p:txBody>
          <a:bodyPr/>
          <a:lstStyle/>
          <a:p>
            <a:r>
              <a:rPr lang="es-ES" dirty="0"/>
              <a:t>OSM in GCN </a:t>
            </a:r>
            <a:r>
              <a:rPr lang="es-ES" dirty="0" err="1"/>
              <a:t>wrt</a:t>
            </a:r>
            <a:r>
              <a:rPr lang="es-ES" dirty="0"/>
              <a:t> </a:t>
            </a:r>
            <a:r>
              <a:rPr lang="es-ES" dirty="0" err="1"/>
              <a:t>aggregation</a:t>
            </a:r>
            <a:r>
              <a:rPr lang="es-ES" dirty="0"/>
              <a:t> </a:t>
            </a:r>
            <a:r>
              <a:rPr lang="es-ES" dirty="0" err="1"/>
              <a:t>function</a:t>
            </a:r>
            <a:endParaRPr lang="en-US" dirty="0"/>
          </a:p>
        </p:txBody>
      </p:sp>
      <p:pic>
        <p:nvPicPr>
          <p:cNvPr id="11" name="Picture 10">
            <a:extLst>
              <a:ext uri="{FF2B5EF4-FFF2-40B4-BE49-F238E27FC236}">
                <a16:creationId xmlns:a16="http://schemas.microsoft.com/office/drawing/2014/main" id="{3EDD2ECE-16C6-2E16-0268-DF1995C97A3D}"/>
              </a:ext>
            </a:extLst>
          </p:cNvPr>
          <p:cNvPicPr>
            <a:picLocks noChangeAspect="1"/>
          </p:cNvPicPr>
          <p:nvPr/>
        </p:nvPicPr>
        <p:blipFill>
          <a:blip r:embed="rId3"/>
          <a:stretch>
            <a:fillRect/>
          </a:stretch>
        </p:blipFill>
        <p:spPr>
          <a:xfrm>
            <a:off x="1709182" y="1845097"/>
            <a:ext cx="2633719" cy="1690640"/>
          </a:xfrm>
          <a:prstGeom prst="rect">
            <a:avLst/>
          </a:prstGeom>
        </p:spPr>
      </p:pic>
      <p:pic>
        <p:nvPicPr>
          <p:cNvPr id="15" name="Picture 14">
            <a:extLst>
              <a:ext uri="{FF2B5EF4-FFF2-40B4-BE49-F238E27FC236}">
                <a16:creationId xmlns:a16="http://schemas.microsoft.com/office/drawing/2014/main" id="{FD49C2AD-3681-F81C-A6AB-5D2A5CF8827E}"/>
              </a:ext>
            </a:extLst>
          </p:cNvPr>
          <p:cNvPicPr>
            <a:picLocks noChangeAspect="1"/>
          </p:cNvPicPr>
          <p:nvPr/>
        </p:nvPicPr>
        <p:blipFill>
          <a:blip r:embed="rId4"/>
          <a:stretch>
            <a:fillRect/>
          </a:stretch>
        </p:blipFill>
        <p:spPr>
          <a:xfrm>
            <a:off x="1579055" y="3596010"/>
            <a:ext cx="3183532" cy="1340241"/>
          </a:xfrm>
          <a:prstGeom prst="rect">
            <a:avLst/>
          </a:prstGeom>
        </p:spPr>
      </p:pic>
      <p:pic>
        <p:nvPicPr>
          <p:cNvPr id="17" name="Picture 16">
            <a:extLst>
              <a:ext uri="{FF2B5EF4-FFF2-40B4-BE49-F238E27FC236}">
                <a16:creationId xmlns:a16="http://schemas.microsoft.com/office/drawing/2014/main" id="{317CCF14-91EC-2CFC-6FC7-E299B0FA7603}"/>
              </a:ext>
            </a:extLst>
          </p:cNvPr>
          <p:cNvPicPr>
            <a:picLocks noChangeAspect="1"/>
          </p:cNvPicPr>
          <p:nvPr/>
        </p:nvPicPr>
        <p:blipFill>
          <a:blip r:embed="rId5"/>
          <a:stretch>
            <a:fillRect/>
          </a:stretch>
        </p:blipFill>
        <p:spPr>
          <a:xfrm>
            <a:off x="7506923" y="3583410"/>
            <a:ext cx="3183533" cy="1365440"/>
          </a:xfrm>
          <a:prstGeom prst="rect">
            <a:avLst/>
          </a:prstGeom>
        </p:spPr>
      </p:pic>
      <p:pic>
        <p:nvPicPr>
          <p:cNvPr id="22" name="Picture 21">
            <a:extLst>
              <a:ext uri="{FF2B5EF4-FFF2-40B4-BE49-F238E27FC236}">
                <a16:creationId xmlns:a16="http://schemas.microsoft.com/office/drawing/2014/main" id="{4DB84A4C-7A8B-9657-4E90-698F3323E204}"/>
              </a:ext>
            </a:extLst>
          </p:cNvPr>
          <p:cNvPicPr>
            <a:picLocks noChangeAspect="1"/>
          </p:cNvPicPr>
          <p:nvPr/>
        </p:nvPicPr>
        <p:blipFill>
          <a:blip r:embed="rId6"/>
          <a:stretch>
            <a:fillRect/>
          </a:stretch>
        </p:blipFill>
        <p:spPr>
          <a:xfrm>
            <a:off x="7324630" y="1863159"/>
            <a:ext cx="2633719" cy="1654516"/>
          </a:xfrm>
          <a:prstGeom prst="rect">
            <a:avLst/>
          </a:prstGeom>
        </p:spPr>
      </p:pic>
      <p:pic>
        <p:nvPicPr>
          <p:cNvPr id="30" name="Picture 29">
            <a:extLst>
              <a:ext uri="{FF2B5EF4-FFF2-40B4-BE49-F238E27FC236}">
                <a16:creationId xmlns:a16="http://schemas.microsoft.com/office/drawing/2014/main" id="{1D87D04D-93C3-D45C-127E-DEC3ACEF3312}"/>
              </a:ext>
            </a:extLst>
          </p:cNvPr>
          <p:cNvPicPr>
            <a:picLocks noChangeAspect="1"/>
          </p:cNvPicPr>
          <p:nvPr/>
        </p:nvPicPr>
        <p:blipFill rotWithShape="1">
          <a:blip r:embed="rId7"/>
          <a:srcRect t="8904"/>
          <a:stretch/>
        </p:blipFill>
        <p:spPr>
          <a:xfrm>
            <a:off x="7317670" y="5120324"/>
            <a:ext cx="3059119" cy="1662715"/>
          </a:xfrm>
          <a:prstGeom prst="rect">
            <a:avLst/>
          </a:prstGeom>
        </p:spPr>
      </p:pic>
      <p:pic>
        <p:nvPicPr>
          <p:cNvPr id="32" name="Picture 31">
            <a:extLst>
              <a:ext uri="{FF2B5EF4-FFF2-40B4-BE49-F238E27FC236}">
                <a16:creationId xmlns:a16="http://schemas.microsoft.com/office/drawing/2014/main" id="{A4744ED1-FD9C-0294-F813-C8FEB5BCA7C9}"/>
              </a:ext>
            </a:extLst>
          </p:cNvPr>
          <p:cNvPicPr>
            <a:picLocks noChangeAspect="1"/>
          </p:cNvPicPr>
          <p:nvPr/>
        </p:nvPicPr>
        <p:blipFill rotWithShape="1">
          <a:blip r:embed="rId8"/>
          <a:srcRect l="151" t="7870" r="-151" b="-805"/>
          <a:stretch/>
        </p:blipFill>
        <p:spPr>
          <a:xfrm>
            <a:off x="1770802" y="5106673"/>
            <a:ext cx="3059119" cy="1690016"/>
          </a:xfrm>
          <a:prstGeom prst="rect">
            <a:avLst/>
          </a:prstGeom>
        </p:spPr>
      </p:pic>
      <p:sp>
        <p:nvSpPr>
          <p:cNvPr id="33" name="TextBox 32">
            <a:extLst>
              <a:ext uri="{FF2B5EF4-FFF2-40B4-BE49-F238E27FC236}">
                <a16:creationId xmlns:a16="http://schemas.microsoft.com/office/drawing/2014/main" id="{9287CA28-9256-8041-05A8-898D6E33455D}"/>
              </a:ext>
            </a:extLst>
          </p:cNvPr>
          <p:cNvSpPr txBox="1"/>
          <p:nvPr/>
        </p:nvSpPr>
        <p:spPr>
          <a:xfrm>
            <a:off x="1475821" y="1385395"/>
            <a:ext cx="3754838" cy="369332"/>
          </a:xfrm>
          <a:prstGeom prst="rect">
            <a:avLst/>
          </a:prstGeom>
          <a:noFill/>
        </p:spPr>
        <p:txBody>
          <a:bodyPr wrap="square">
            <a:spAutoFit/>
          </a:bodyPr>
          <a:lstStyle/>
          <a:p>
            <a:pPr algn="ctr"/>
            <a:r>
              <a:rPr lang="en-US" b="1" dirty="0"/>
              <a:t>DE converges per epoch and layer</a:t>
            </a:r>
          </a:p>
        </p:txBody>
      </p:sp>
      <p:sp>
        <p:nvSpPr>
          <p:cNvPr id="34" name="TextBox 33">
            <a:extLst>
              <a:ext uri="{FF2B5EF4-FFF2-40B4-BE49-F238E27FC236}">
                <a16:creationId xmlns:a16="http://schemas.microsoft.com/office/drawing/2014/main" id="{46C64457-200A-A38C-4B23-5D71B92C0A14}"/>
              </a:ext>
            </a:extLst>
          </p:cNvPr>
          <p:cNvSpPr txBox="1"/>
          <p:nvPr/>
        </p:nvSpPr>
        <p:spPr>
          <a:xfrm>
            <a:off x="6002573" y="1186892"/>
            <a:ext cx="5643874" cy="646331"/>
          </a:xfrm>
          <a:prstGeom prst="rect">
            <a:avLst/>
          </a:prstGeom>
          <a:noFill/>
        </p:spPr>
        <p:txBody>
          <a:bodyPr wrap="square">
            <a:spAutoFit/>
          </a:bodyPr>
          <a:lstStyle/>
          <a:p>
            <a:pPr algn="ctr"/>
            <a:r>
              <a:rPr lang="en-US" b="1" dirty="0"/>
              <a:t>DE slightly converges per epoch </a:t>
            </a:r>
            <a:br>
              <a:rPr lang="en-US" b="1" dirty="0"/>
            </a:br>
            <a:r>
              <a:rPr lang="en-US" b="1" dirty="0"/>
              <a:t>but explodes per layer</a:t>
            </a:r>
          </a:p>
        </p:txBody>
      </p:sp>
      <p:sp>
        <p:nvSpPr>
          <p:cNvPr id="35" name="TextBox 34">
            <a:extLst>
              <a:ext uri="{FF2B5EF4-FFF2-40B4-BE49-F238E27FC236}">
                <a16:creationId xmlns:a16="http://schemas.microsoft.com/office/drawing/2014/main" id="{0CD7EF30-AD73-6A57-3AE3-7621CA822317}"/>
              </a:ext>
            </a:extLst>
          </p:cNvPr>
          <p:cNvSpPr txBox="1"/>
          <p:nvPr/>
        </p:nvSpPr>
        <p:spPr>
          <a:xfrm rot="16200000">
            <a:off x="-759737" y="3880744"/>
            <a:ext cx="3754838" cy="369332"/>
          </a:xfrm>
          <a:prstGeom prst="rect">
            <a:avLst/>
          </a:prstGeom>
          <a:solidFill>
            <a:schemeClr val="accent1"/>
          </a:solidFill>
        </p:spPr>
        <p:txBody>
          <a:bodyPr wrap="square">
            <a:spAutoFit/>
          </a:bodyPr>
          <a:lstStyle/>
          <a:p>
            <a:pPr algn="ctr"/>
            <a:r>
              <a:rPr lang="en-US" b="1" dirty="0">
                <a:solidFill>
                  <a:schemeClr val="bg1"/>
                </a:solidFill>
              </a:rPr>
              <a:t>MEAN </a:t>
            </a:r>
            <a:r>
              <a:rPr lang="en-US" dirty="0">
                <a:solidFill>
                  <a:schemeClr val="bg1"/>
                </a:solidFill>
              </a:rPr>
              <a:t>aggregation function</a:t>
            </a:r>
          </a:p>
        </p:txBody>
      </p:sp>
      <p:sp>
        <p:nvSpPr>
          <p:cNvPr id="36" name="TextBox 35">
            <a:extLst>
              <a:ext uri="{FF2B5EF4-FFF2-40B4-BE49-F238E27FC236}">
                <a16:creationId xmlns:a16="http://schemas.microsoft.com/office/drawing/2014/main" id="{E5C79BCF-E902-15D2-B6BE-B89E88B40383}"/>
              </a:ext>
            </a:extLst>
          </p:cNvPr>
          <p:cNvSpPr txBox="1"/>
          <p:nvPr/>
        </p:nvSpPr>
        <p:spPr>
          <a:xfrm rot="5400000">
            <a:off x="9179461" y="3941784"/>
            <a:ext cx="3754838" cy="369332"/>
          </a:xfrm>
          <a:prstGeom prst="rect">
            <a:avLst/>
          </a:prstGeom>
          <a:solidFill>
            <a:schemeClr val="accent1"/>
          </a:solidFill>
        </p:spPr>
        <p:txBody>
          <a:bodyPr wrap="square">
            <a:spAutoFit/>
          </a:bodyPr>
          <a:lstStyle/>
          <a:p>
            <a:pPr algn="ctr"/>
            <a:r>
              <a:rPr lang="en-US" b="1" dirty="0">
                <a:solidFill>
                  <a:schemeClr val="bg1"/>
                </a:solidFill>
              </a:rPr>
              <a:t>ADD </a:t>
            </a:r>
            <a:r>
              <a:rPr lang="en-US" dirty="0">
                <a:solidFill>
                  <a:schemeClr val="bg1"/>
                </a:solidFill>
              </a:rPr>
              <a:t>aggregation function</a:t>
            </a:r>
          </a:p>
        </p:txBody>
      </p:sp>
      <p:sp>
        <p:nvSpPr>
          <p:cNvPr id="37" name="TextBox 36">
            <a:extLst>
              <a:ext uri="{FF2B5EF4-FFF2-40B4-BE49-F238E27FC236}">
                <a16:creationId xmlns:a16="http://schemas.microsoft.com/office/drawing/2014/main" id="{B9139734-3BC8-DB41-3E68-96C2D39EE64F}"/>
              </a:ext>
            </a:extLst>
          </p:cNvPr>
          <p:cNvSpPr txBox="1"/>
          <p:nvPr/>
        </p:nvSpPr>
        <p:spPr>
          <a:xfrm>
            <a:off x="4649264" y="6471471"/>
            <a:ext cx="2893471" cy="338554"/>
          </a:xfrm>
          <a:prstGeom prst="rect">
            <a:avLst/>
          </a:prstGeom>
          <a:noFill/>
        </p:spPr>
        <p:txBody>
          <a:bodyPr wrap="square">
            <a:spAutoFit/>
          </a:bodyPr>
          <a:lstStyle/>
          <a:p>
            <a:pPr algn="ctr"/>
            <a:r>
              <a:rPr kumimoji="0" lang="en-US" sz="16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Ongoing work with R. Anand</a:t>
            </a:r>
            <a:endParaRPr lang="en-US" sz="2000" dirty="0"/>
          </a:p>
        </p:txBody>
      </p:sp>
      <p:sp>
        <p:nvSpPr>
          <p:cNvPr id="38" name="TextBox 37">
            <a:extLst>
              <a:ext uri="{FF2B5EF4-FFF2-40B4-BE49-F238E27FC236}">
                <a16:creationId xmlns:a16="http://schemas.microsoft.com/office/drawing/2014/main" id="{706EAB5D-960F-F845-35E3-68E403008395}"/>
              </a:ext>
            </a:extLst>
          </p:cNvPr>
          <p:cNvSpPr txBox="1"/>
          <p:nvPr/>
        </p:nvSpPr>
        <p:spPr>
          <a:xfrm>
            <a:off x="5154568" y="4588572"/>
            <a:ext cx="1825943" cy="830997"/>
          </a:xfrm>
          <a:prstGeom prst="rect">
            <a:avLst/>
          </a:prstGeom>
          <a:noFill/>
        </p:spPr>
        <p:txBody>
          <a:bodyPr wrap="square" rtlCol="0">
            <a:spAutoFit/>
          </a:bodyPr>
          <a:lstStyle/>
          <a:p>
            <a:pPr algn="ctr"/>
            <a:r>
              <a:rPr lang="es-ES" sz="1600" b="1" dirty="0"/>
              <a:t>GCN Depth</a:t>
            </a:r>
            <a:r>
              <a:rPr lang="es-ES" sz="1600" dirty="0"/>
              <a:t> VS</a:t>
            </a:r>
            <a:br>
              <a:rPr lang="es-ES" sz="1600" dirty="0"/>
            </a:br>
            <a:r>
              <a:rPr lang="es-ES" sz="1600" b="1" dirty="0" err="1"/>
              <a:t>Last-layer</a:t>
            </a:r>
            <a:r>
              <a:rPr lang="es-ES" sz="1600" b="1" dirty="0"/>
              <a:t> DE </a:t>
            </a:r>
            <a:r>
              <a:rPr lang="es-ES" sz="1600" dirty="0"/>
              <a:t>VS </a:t>
            </a:r>
            <a:r>
              <a:rPr lang="es-ES" sz="1600" b="1" dirty="0" err="1"/>
              <a:t>Accuracy</a:t>
            </a:r>
            <a:endParaRPr lang="en-US" sz="1600" b="1" dirty="0"/>
          </a:p>
        </p:txBody>
      </p:sp>
      <p:pic>
        <p:nvPicPr>
          <p:cNvPr id="40" name="Picture 39">
            <a:extLst>
              <a:ext uri="{FF2B5EF4-FFF2-40B4-BE49-F238E27FC236}">
                <a16:creationId xmlns:a16="http://schemas.microsoft.com/office/drawing/2014/main" id="{D0CDCA7B-B3FC-B733-61FA-D87396C1BEEF}"/>
              </a:ext>
            </a:extLst>
          </p:cNvPr>
          <p:cNvPicPr>
            <a:picLocks noChangeAspect="1"/>
          </p:cNvPicPr>
          <p:nvPr/>
        </p:nvPicPr>
        <p:blipFill>
          <a:blip r:embed="rId9"/>
          <a:stretch>
            <a:fillRect/>
          </a:stretch>
        </p:blipFill>
        <p:spPr>
          <a:xfrm>
            <a:off x="4488237" y="1913348"/>
            <a:ext cx="231386" cy="1554139"/>
          </a:xfrm>
          <a:prstGeom prst="rect">
            <a:avLst/>
          </a:prstGeom>
        </p:spPr>
      </p:pic>
      <p:sp>
        <p:nvSpPr>
          <p:cNvPr id="43" name="TextBox 42">
            <a:extLst>
              <a:ext uri="{FF2B5EF4-FFF2-40B4-BE49-F238E27FC236}">
                <a16:creationId xmlns:a16="http://schemas.microsoft.com/office/drawing/2014/main" id="{3F5727D1-D40C-EFBB-74EB-0812688ACE40}"/>
              </a:ext>
            </a:extLst>
          </p:cNvPr>
          <p:cNvSpPr txBox="1"/>
          <p:nvPr/>
        </p:nvSpPr>
        <p:spPr>
          <a:xfrm rot="16200000">
            <a:off x="4465989" y="2455941"/>
            <a:ext cx="910590" cy="369332"/>
          </a:xfrm>
          <a:prstGeom prst="rect">
            <a:avLst/>
          </a:prstGeom>
          <a:noFill/>
        </p:spPr>
        <p:txBody>
          <a:bodyPr wrap="square" rtlCol="0">
            <a:spAutoFit/>
          </a:bodyPr>
          <a:lstStyle/>
          <a:p>
            <a:pPr algn="ctr"/>
            <a:r>
              <a:rPr lang="es-ES" dirty="0"/>
              <a:t>LAYER</a:t>
            </a:r>
            <a:endParaRPr lang="en-US" dirty="0"/>
          </a:p>
        </p:txBody>
      </p:sp>
      <p:sp>
        <p:nvSpPr>
          <p:cNvPr id="44" name="TextBox 43">
            <a:extLst>
              <a:ext uri="{FF2B5EF4-FFF2-40B4-BE49-F238E27FC236}">
                <a16:creationId xmlns:a16="http://schemas.microsoft.com/office/drawing/2014/main" id="{99B1B02A-FE8B-6AC1-2227-53FDC7786558}"/>
              </a:ext>
            </a:extLst>
          </p:cNvPr>
          <p:cNvSpPr txBox="1"/>
          <p:nvPr/>
        </p:nvSpPr>
        <p:spPr>
          <a:xfrm>
            <a:off x="4635548" y="1732949"/>
            <a:ext cx="369332" cy="276999"/>
          </a:xfrm>
          <a:prstGeom prst="rect">
            <a:avLst/>
          </a:prstGeom>
          <a:solidFill>
            <a:schemeClr val="bg1"/>
          </a:solidFill>
        </p:spPr>
        <p:txBody>
          <a:bodyPr wrap="square" rtlCol="0">
            <a:spAutoFit/>
          </a:bodyPr>
          <a:lstStyle/>
          <a:p>
            <a:pPr algn="ctr"/>
            <a:r>
              <a:rPr lang="es-ES" sz="1200" dirty="0"/>
              <a:t>16</a:t>
            </a:r>
            <a:endParaRPr lang="en-US" sz="1200" dirty="0"/>
          </a:p>
        </p:txBody>
      </p:sp>
      <p:sp>
        <p:nvSpPr>
          <p:cNvPr id="45" name="TextBox 44">
            <a:extLst>
              <a:ext uri="{FF2B5EF4-FFF2-40B4-BE49-F238E27FC236}">
                <a16:creationId xmlns:a16="http://schemas.microsoft.com/office/drawing/2014/main" id="{2E462F65-262E-D63E-A683-FBAB8A837E0E}"/>
              </a:ext>
            </a:extLst>
          </p:cNvPr>
          <p:cNvSpPr txBox="1"/>
          <p:nvPr/>
        </p:nvSpPr>
        <p:spPr>
          <a:xfrm>
            <a:off x="5243265" y="3105834"/>
            <a:ext cx="1825943" cy="584775"/>
          </a:xfrm>
          <a:prstGeom prst="rect">
            <a:avLst/>
          </a:prstGeom>
          <a:noFill/>
        </p:spPr>
        <p:txBody>
          <a:bodyPr wrap="square" rtlCol="0">
            <a:spAutoFit/>
          </a:bodyPr>
          <a:lstStyle/>
          <a:p>
            <a:pPr algn="ctr"/>
            <a:r>
              <a:rPr lang="es-ES" sz="1600" b="1" dirty="0" err="1"/>
              <a:t>Epoch</a:t>
            </a:r>
            <a:r>
              <a:rPr lang="es-ES" sz="1600" b="1" dirty="0"/>
              <a:t> </a:t>
            </a:r>
            <a:r>
              <a:rPr lang="es-ES" sz="1600" dirty="0"/>
              <a:t>VS </a:t>
            </a:r>
            <a:br>
              <a:rPr lang="es-ES" sz="1600" dirty="0"/>
            </a:br>
            <a:r>
              <a:rPr lang="es-ES" sz="1600" b="1" dirty="0" err="1"/>
              <a:t>Layer</a:t>
            </a:r>
            <a:r>
              <a:rPr lang="es-ES" sz="1600" b="1" dirty="0"/>
              <a:t> DE</a:t>
            </a:r>
            <a:endParaRPr lang="en-US" sz="1600" b="1" dirty="0"/>
          </a:p>
        </p:txBody>
      </p:sp>
      <p:cxnSp>
        <p:nvCxnSpPr>
          <p:cNvPr id="47" name="Straight Arrow Connector 46">
            <a:extLst>
              <a:ext uri="{FF2B5EF4-FFF2-40B4-BE49-F238E27FC236}">
                <a16:creationId xmlns:a16="http://schemas.microsoft.com/office/drawing/2014/main" id="{DA3D837D-81FA-88AF-955A-45F20D16FCDD}"/>
              </a:ext>
            </a:extLst>
          </p:cNvPr>
          <p:cNvCxnSpPr>
            <a:cxnSpLocks/>
            <a:stCxn id="45" idx="0"/>
          </p:cNvCxnSpPr>
          <p:nvPr/>
        </p:nvCxnSpPr>
        <p:spPr>
          <a:xfrm flipV="1">
            <a:off x="6156237" y="2772935"/>
            <a:ext cx="707550" cy="3328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30669BEA-A06B-D372-6AAF-7C5CA1B66DF1}"/>
              </a:ext>
            </a:extLst>
          </p:cNvPr>
          <p:cNvCxnSpPr>
            <a:cxnSpLocks/>
            <a:stCxn id="45" idx="0"/>
          </p:cNvCxnSpPr>
          <p:nvPr/>
        </p:nvCxnSpPr>
        <p:spPr>
          <a:xfrm flipH="1" flipV="1">
            <a:off x="5519094" y="2744100"/>
            <a:ext cx="637143" cy="3617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542E8D86-3F53-4152-D008-C8889D26AE8C}"/>
              </a:ext>
            </a:extLst>
          </p:cNvPr>
          <p:cNvCxnSpPr>
            <a:cxnSpLocks/>
            <a:stCxn id="45" idx="2"/>
          </p:cNvCxnSpPr>
          <p:nvPr/>
        </p:nvCxnSpPr>
        <p:spPr>
          <a:xfrm flipH="1">
            <a:off x="5519094" y="3690609"/>
            <a:ext cx="637143" cy="3158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C8E4DED4-D132-74EA-E435-213B26DD10FA}"/>
              </a:ext>
            </a:extLst>
          </p:cNvPr>
          <p:cNvCxnSpPr>
            <a:cxnSpLocks/>
            <a:stCxn id="45" idx="2"/>
          </p:cNvCxnSpPr>
          <p:nvPr/>
        </p:nvCxnSpPr>
        <p:spPr>
          <a:xfrm>
            <a:off x="6156237" y="3690609"/>
            <a:ext cx="614528" cy="3158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7750D306-8C14-54BC-2C87-3ACEC4622CAE}"/>
              </a:ext>
            </a:extLst>
          </p:cNvPr>
          <p:cNvCxnSpPr>
            <a:cxnSpLocks/>
            <a:stCxn id="38" idx="3"/>
            <a:endCxn id="30" idx="1"/>
          </p:cNvCxnSpPr>
          <p:nvPr/>
        </p:nvCxnSpPr>
        <p:spPr>
          <a:xfrm>
            <a:off x="6980511" y="5004071"/>
            <a:ext cx="337159" cy="9476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E0D968D4-172C-47DE-1E1E-90FAA9DEE92D}"/>
              </a:ext>
            </a:extLst>
          </p:cNvPr>
          <p:cNvCxnSpPr>
            <a:cxnSpLocks/>
            <a:stCxn id="38" idx="1"/>
            <a:endCxn id="32" idx="3"/>
          </p:cNvCxnSpPr>
          <p:nvPr/>
        </p:nvCxnSpPr>
        <p:spPr>
          <a:xfrm flipH="1">
            <a:off x="4829921" y="5004071"/>
            <a:ext cx="324647" cy="9476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372B2463-FB79-5220-FF40-0EAB959E3876}"/>
              </a:ext>
            </a:extLst>
          </p:cNvPr>
          <p:cNvSpPr/>
          <p:nvPr/>
        </p:nvSpPr>
        <p:spPr>
          <a:xfrm>
            <a:off x="5136205" y="5671108"/>
            <a:ext cx="1947999" cy="526936"/>
          </a:xfrm>
          <a:prstGeom prst="round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b="1" dirty="0"/>
              <a:t>DE does not always correlate with accuracy</a:t>
            </a:r>
          </a:p>
        </p:txBody>
      </p:sp>
      <p:sp>
        <p:nvSpPr>
          <p:cNvPr id="10" name="TextBox 9">
            <a:extLst>
              <a:ext uri="{FF2B5EF4-FFF2-40B4-BE49-F238E27FC236}">
                <a16:creationId xmlns:a16="http://schemas.microsoft.com/office/drawing/2014/main" id="{7117C3FB-606D-0B58-5B89-EEEF0B84868E}"/>
              </a:ext>
            </a:extLst>
          </p:cNvPr>
          <p:cNvSpPr txBox="1"/>
          <p:nvPr/>
        </p:nvSpPr>
        <p:spPr>
          <a:xfrm>
            <a:off x="-4" y="8706"/>
            <a:ext cx="2879006" cy="369332"/>
          </a:xfrm>
          <a:prstGeom prst="rect">
            <a:avLst/>
          </a:prstGeom>
          <a:noFill/>
        </p:spPr>
        <p:txBody>
          <a:bodyPr wrap="square" rtlCol="0">
            <a:spAutoFit/>
          </a:bodyPr>
          <a:lstStyle/>
          <a:p>
            <a:r>
              <a:rPr lang="es-ES" b="1" dirty="0"/>
              <a:t>OSM in </a:t>
            </a:r>
            <a:r>
              <a:rPr lang="es-ES" b="1" dirty="0" err="1"/>
              <a:t>Practice</a:t>
            </a:r>
            <a:endParaRPr lang="en-US" b="1" dirty="0"/>
          </a:p>
        </p:txBody>
      </p:sp>
      <p:sp>
        <p:nvSpPr>
          <p:cNvPr id="4" name="Slide Number Placeholder 3">
            <a:extLst>
              <a:ext uri="{FF2B5EF4-FFF2-40B4-BE49-F238E27FC236}">
                <a16:creationId xmlns:a16="http://schemas.microsoft.com/office/drawing/2014/main" id="{AC8B8E54-1B8C-38ED-580A-1270C155BBE0}"/>
              </a:ext>
            </a:extLst>
          </p:cNvPr>
          <p:cNvSpPr>
            <a:spLocks noGrp="1"/>
          </p:cNvSpPr>
          <p:nvPr>
            <p:ph type="sldNum" sz="quarter" idx="12"/>
          </p:nvPr>
        </p:nvSpPr>
        <p:spPr/>
        <p:txBody>
          <a:bodyPr/>
          <a:lstStyle/>
          <a:p>
            <a:fld id="{33471E03-3868-4372-A232-81B06EBB10D4}" type="slidenum">
              <a:rPr lang="es-ES" smtClean="0"/>
              <a:t>144</a:t>
            </a:fld>
            <a:endParaRPr lang="es-ES"/>
          </a:p>
        </p:txBody>
      </p:sp>
    </p:spTree>
    <p:extLst>
      <p:ext uri="{BB962C8B-B14F-4D97-AF65-F5344CB8AC3E}">
        <p14:creationId xmlns:p14="http://schemas.microsoft.com/office/powerpoint/2010/main" val="13246884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3F0B-A848-CE4C-476D-16ADFE1CB22E}"/>
              </a:ext>
            </a:extLst>
          </p:cNvPr>
          <p:cNvSpPr>
            <a:spLocks noGrp="1"/>
          </p:cNvSpPr>
          <p:nvPr>
            <p:ph type="title"/>
          </p:nvPr>
        </p:nvSpPr>
        <p:spPr/>
        <p:txBody>
          <a:bodyPr/>
          <a:lstStyle/>
          <a:p>
            <a:r>
              <a:rPr lang="en-US" dirty="0"/>
              <a:t>How is OSM manifested in practice?</a:t>
            </a:r>
          </a:p>
        </p:txBody>
      </p:sp>
      <p:sp>
        <p:nvSpPr>
          <p:cNvPr id="3" name="Content Placeholder 2">
            <a:extLst>
              <a:ext uri="{FF2B5EF4-FFF2-40B4-BE49-F238E27FC236}">
                <a16:creationId xmlns:a16="http://schemas.microsoft.com/office/drawing/2014/main" id="{288DB629-1707-B0FB-F3C5-3F2372E31C45}"/>
              </a:ext>
            </a:extLst>
          </p:cNvPr>
          <p:cNvSpPr>
            <a:spLocks noGrp="1"/>
          </p:cNvSpPr>
          <p:nvPr>
            <p:ph idx="1"/>
          </p:nvPr>
        </p:nvSpPr>
        <p:spPr>
          <a:xfrm>
            <a:off x="838200" y="1586161"/>
            <a:ext cx="10515600" cy="4590802"/>
          </a:xfrm>
        </p:spPr>
        <p:txBody>
          <a:bodyPr/>
          <a:lstStyle/>
          <a:p>
            <a:r>
              <a:rPr lang="en-US" dirty="0"/>
              <a:t>But… Main intuition of Laplacian smoothing (low-pass filters) only proven for</a:t>
            </a:r>
          </a:p>
          <a:p>
            <a:pPr lvl="1"/>
            <a:r>
              <a:rPr lang="en-US" dirty="0"/>
              <a:t>non-linear </a:t>
            </a:r>
            <a:r>
              <a:rPr lang="en-US" dirty="0" err="1">
                <a:latin typeface="Consolas" panose="020B0609020204030204" pitchFamily="49" charset="0"/>
                <a:cs typeface="Times New Roman" panose="02020603050405020304" pitchFamily="18" charset="0"/>
              </a:rPr>
              <a:t>ReLU</a:t>
            </a:r>
            <a:r>
              <a:rPr lang="en-US" dirty="0"/>
              <a:t> or </a:t>
            </a:r>
            <a:r>
              <a:rPr lang="en-US" dirty="0" err="1">
                <a:latin typeface="Consolas" panose="020B0609020204030204" pitchFamily="49" charset="0"/>
              </a:rPr>
              <a:t>LReLU</a:t>
            </a:r>
            <a:endParaRPr lang="en-US" dirty="0">
              <a:latin typeface="Consolas" panose="020B0609020204030204" pitchFamily="49" charset="0"/>
            </a:endParaRPr>
          </a:p>
          <a:p>
            <a:pPr lvl="1"/>
            <a:r>
              <a:rPr lang="en-US" dirty="0"/>
              <a:t>Small weight matrices (measured by their singular values)</a:t>
            </a:r>
          </a:p>
          <a:p>
            <a:pPr lvl="1"/>
            <a:r>
              <a:rPr lang="en-US" dirty="0"/>
              <a:t>No residual connections, no normalization, no for all aggregation functions…</a:t>
            </a:r>
          </a:p>
        </p:txBody>
      </p:sp>
      <p:sp>
        <p:nvSpPr>
          <p:cNvPr id="6" name="TextBox 5">
            <a:extLst>
              <a:ext uri="{FF2B5EF4-FFF2-40B4-BE49-F238E27FC236}">
                <a16:creationId xmlns:a16="http://schemas.microsoft.com/office/drawing/2014/main" id="{96CCF826-A8FF-85E0-FA92-67D4511E34BC}"/>
              </a:ext>
            </a:extLst>
          </p:cNvPr>
          <p:cNvSpPr txBox="1"/>
          <p:nvPr/>
        </p:nvSpPr>
        <p:spPr>
          <a:xfrm>
            <a:off x="849290" y="3251571"/>
            <a:ext cx="8155816" cy="1938992"/>
          </a:xfrm>
          <a:prstGeom prst="rect">
            <a:avLst/>
          </a:prstGeom>
          <a:noFill/>
        </p:spPr>
        <p:txBody>
          <a:bodyPr wrap="square">
            <a:spAutoFit/>
          </a:bodyPr>
          <a:lstStyle/>
          <a:p>
            <a:pPr marL="285750" indent="-285750">
              <a:buFont typeface="Arial" panose="020B0604020202020204" pitchFamily="34" charset="0"/>
              <a:buChar char="•"/>
            </a:pPr>
            <a:r>
              <a:rPr lang="en-US" sz="2000" b="1" dirty="0">
                <a:cs typeface="Times New Roman" panose="02020603050405020304" pitchFamily="18" charset="0"/>
              </a:rPr>
              <a:t>Dominant frequency explanation </a:t>
            </a:r>
            <a:r>
              <a:rPr lang="en-US" dirty="0">
                <a:solidFill>
                  <a:schemeClr val="accent2">
                    <a:lumMod val="50000"/>
                  </a:schemeClr>
                </a:solidFill>
                <a:latin typeface="Times New Roman" panose="02020603050405020304" pitchFamily="18" charset="0"/>
                <a:cs typeface="Times New Roman" panose="02020603050405020304" pitchFamily="18" charset="0"/>
              </a:rPr>
              <a:t>[Di Giovanni 2023, TMLR]</a:t>
            </a:r>
          </a:p>
          <a:p>
            <a:pPr marL="742950" lvl="1" indent="-285750">
              <a:buFont typeface="Arial" panose="020B0604020202020204" pitchFamily="34" charset="0"/>
              <a:buChar char="•"/>
            </a:pPr>
            <a:r>
              <a:rPr lang="en-US" dirty="0"/>
              <a:t>Low-Frequency-Dominant</a:t>
            </a:r>
            <a:r>
              <a:rPr lang="en-US" sz="2000" dirty="0"/>
              <a:t> (LFD) MPNNs </a:t>
            </a:r>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dirty="0"/>
              <a:t>High-Frequency-Dominant</a:t>
            </a:r>
            <a:r>
              <a:rPr lang="en-US" sz="2000" dirty="0"/>
              <a:t> (HFD) MPNNs</a:t>
            </a:r>
          </a:p>
        </p:txBody>
      </p:sp>
      <p:pic>
        <p:nvPicPr>
          <p:cNvPr id="47" name="Picture 46" descr="\documentclass{article}&#10;\usepackage{amsmath,amsfonts,bm}&#10;\pagestyle{empty}&#10;\DeclareMathOperator{\tr}{Tr}&#10;\begin{document}&#10;&#10;\begin{equation*}&#10;\lim_{k\rightarrow \infty}\frac{\mathcal{E}_G(H^k)}{\left\lVert H^k \right\rVert^2_2} \rightarrow 0 &#10;\end{equation*}&#10;&#10;&#10;\end{document}&#10;" title="IguanaTex Picture Display">
            <a:extLst>
              <a:ext uri="{FF2B5EF4-FFF2-40B4-BE49-F238E27FC236}">
                <a16:creationId xmlns:a16="http://schemas.microsoft.com/office/drawing/2014/main" id="{EF05C3B9-0F1D-480D-F71D-5046065C0D1A}"/>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843175" y="3999352"/>
            <a:ext cx="1919324" cy="664496"/>
          </a:xfrm>
          <a:prstGeom prst="rect">
            <a:avLst/>
          </a:prstGeom>
        </p:spPr>
      </p:pic>
      <p:pic>
        <p:nvPicPr>
          <p:cNvPr id="49" name="Picture 48" descr="\documentclass{article}&#10;\usepackage{amsmath,amsfonts,bm}&#10;\pagestyle{empty}&#10;\DeclareMathOperator{\tr}{Tr}&#10;\begin{document}&#10;&#10;\begin{equation*}&#10;\lim_{k\rightarrow \infty}\frac{\mathcal{E}_G(H^k)}{\left\lVert H^k \right\rVert^2_2} \rightarrow \lambda_n &#10;\end{equation*}&#10;&#10;&#10;\end{document}&#10;" title="IguanaTex Picture Display">
            <a:extLst>
              <a:ext uri="{FF2B5EF4-FFF2-40B4-BE49-F238E27FC236}">
                <a16:creationId xmlns:a16="http://schemas.microsoft.com/office/drawing/2014/main" id="{D83A434C-82D1-A97C-5251-F5B168D44195}"/>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843175" y="5250627"/>
            <a:ext cx="2064682" cy="664496"/>
          </a:xfrm>
          <a:prstGeom prst="rect">
            <a:avLst/>
          </a:prstGeom>
        </p:spPr>
      </p:pic>
      <p:sp>
        <p:nvSpPr>
          <p:cNvPr id="20" name="TextBox 19">
            <a:extLst>
              <a:ext uri="{FF2B5EF4-FFF2-40B4-BE49-F238E27FC236}">
                <a16:creationId xmlns:a16="http://schemas.microsoft.com/office/drawing/2014/main" id="{8CB0F193-6BCF-476E-E082-2EFABCD73335}"/>
              </a:ext>
            </a:extLst>
          </p:cNvPr>
          <p:cNvSpPr txBox="1"/>
          <p:nvPr/>
        </p:nvSpPr>
        <p:spPr>
          <a:xfrm>
            <a:off x="9316289" y="3924403"/>
            <a:ext cx="2348695" cy="830997"/>
          </a:xfrm>
          <a:prstGeom prst="rect">
            <a:avLst/>
          </a:prstGeom>
          <a:noFill/>
        </p:spPr>
        <p:txBody>
          <a:bodyPr wrap="square" rtlCol="0">
            <a:spAutoFit/>
          </a:bodyPr>
          <a:lstStyle/>
          <a:p>
            <a:r>
              <a:rPr lang="en-US" sz="1600" dirty="0">
                <a:solidFill>
                  <a:schemeClr val="accent1"/>
                </a:solidFill>
              </a:rPr>
              <a:t>Small eigenvectors are related to smoothing</a:t>
            </a:r>
          </a:p>
          <a:p>
            <a:r>
              <a:rPr lang="en-US" sz="1600" i="1" dirty="0">
                <a:solidFill>
                  <a:schemeClr val="accent1"/>
                </a:solidFill>
              </a:rPr>
              <a:t>Homophily</a:t>
            </a:r>
          </a:p>
        </p:txBody>
      </p:sp>
      <p:sp>
        <p:nvSpPr>
          <p:cNvPr id="21" name="TextBox 20">
            <a:extLst>
              <a:ext uri="{FF2B5EF4-FFF2-40B4-BE49-F238E27FC236}">
                <a16:creationId xmlns:a16="http://schemas.microsoft.com/office/drawing/2014/main" id="{95AA2AD8-F5E3-2750-EF91-EBBB92D02082}"/>
              </a:ext>
            </a:extLst>
          </p:cNvPr>
          <p:cNvSpPr txBox="1"/>
          <p:nvPr/>
        </p:nvSpPr>
        <p:spPr>
          <a:xfrm>
            <a:off x="9316289" y="5318361"/>
            <a:ext cx="2453832" cy="830997"/>
          </a:xfrm>
          <a:prstGeom prst="rect">
            <a:avLst/>
          </a:prstGeom>
          <a:noFill/>
        </p:spPr>
        <p:txBody>
          <a:bodyPr wrap="square" rtlCol="0">
            <a:spAutoFit/>
          </a:bodyPr>
          <a:lstStyle/>
          <a:p>
            <a:r>
              <a:rPr lang="en-US" sz="1600" dirty="0">
                <a:solidFill>
                  <a:schemeClr val="accent1"/>
                </a:solidFill>
              </a:rPr>
              <a:t>High  eigenvectors are related to sharpness</a:t>
            </a:r>
          </a:p>
          <a:p>
            <a:r>
              <a:rPr lang="en-US" sz="1600" i="1" dirty="0">
                <a:solidFill>
                  <a:schemeClr val="accent1"/>
                </a:solidFill>
              </a:rPr>
              <a:t>Heterophily</a:t>
            </a:r>
          </a:p>
        </p:txBody>
      </p:sp>
      <p:pic>
        <p:nvPicPr>
          <p:cNvPr id="32" name="Picture 31" descr="\documentclass{article}&#10;\usepackage{amsmath,amsfonts,bm}&#10;\pagestyle{empty}&#10;\DeclareMathOperator{\tr}{Tr}&#10;\begin{document}&#10;&#10;\begin{equation*}&#10;|\mu_{\min}|(\lambda_{\max}-1)&gt;\mu_{\max}&#10;\end{equation*}&#10;&#10;\end{document}&#10;&#10;" title="IguanaTex Picture Display">
            <a:extLst>
              <a:ext uri="{FF2B5EF4-FFF2-40B4-BE49-F238E27FC236}">
                <a16:creationId xmlns:a16="http://schemas.microsoft.com/office/drawing/2014/main" id="{ADA3A894-5BDC-A033-5ABE-457499063C59}"/>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6096000" y="5480064"/>
            <a:ext cx="2440972" cy="235768"/>
          </a:xfrm>
          <a:prstGeom prst="rect">
            <a:avLst/>
          </a:prstGeom>
        </p:spPr>
      </p:pic>
      <p:pic>
        <p:nvPicPr>
          <p:cNvPr id="35" name="Picture 34" descr="\documentclass{article}&#10;\usepackage{amsmath,amsfonts,bm}&#10;\pagestyle{empty}&#10;\DeclareMathOperator{\tr}{Tr}&#10;\begin{document}&#10;&#10;\begin{equation*}&#10;|\mu_{\min}|(\lambda_{\max}-1)&lt;\mu_{\max}&#10;\end{equation*}&#10;&#10;\end{document}&#10;&#10;" title="IguanaTex Picture Display">
            <a:extLst>
              <a:ext uri="{FF2B5EF4-FFF2-40B4-BE49-F238E27FC236}">
                <a16:creationId xmlns:a16="http://schemas.microsoft.com/office/drawing/2014/main" id="{80749B0F-4217-2907-FF5A-3F09162DEBCE}"/>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6096000" y="4065040"/>
            <a:ext cx="2440972" cy="235768"/>
          </a:xfrm>
          <a:prstGeom prst="rect">
            <a:avLst/>
          </a:prstGeom>
        </p:spPr>
      </p:pic>
      <p:sp>
        <p:nvSpPr>
          <p:cNvPr id="36" name="TextBox 35">
            <a:extLst>
              <a:ext uri="{FF2B5EF4-FFF2-40B4-BE49-F238E27FC236}">
                <a16:creationId xmlns:a16="http://schemas.microsoft.com/office/drawing/2014/main" id="{9BDDF9BA-F4B2-702C-6C6F-F4B68E9EA5DA}"/>
              </a:ext>
            </a:extLst>
          </p:cNvPr>
          <p:cNvSpPr txBox="1"/>
          <p:nvPr/>
        </p:nvSpPr>
        <p:spPr>
          <a:xfrm>
            <a:off x="6510594" y="4748619"/>
            <a:ext cx="1611783" cy="338554"/>
          </a:xfrm>
          <a:prstGeom prst="rect">
            <a:avLst/>
          </a:prstGeom>
          <a:noFill/>
        </p:spPr>
        <p:txBody>
          <a:bodyPr wrap="square" rtlCol="0">
            <a:spAutoFit/>
          </a:bodyPr>
          <a:lstStyle/>
          <a:p>
            <a:pPr algn="ctr"/>
            <a:r>
              <a:rPr lang="en-US" sz="1600" dirty="0">
                <a:solidFill>
                  <a:schemeClr val="accent1"/>
                </a:solidFill>
              </a:rPr>
              <a:t>For some </a:t>
            </a:r>
            <a:r>
              <a:rPr lang="en-US" sz="1600" i="1" dirty="0">
                <a:solidFill>
                  <a:schemeClr val="accent1"/>
                </a:solidFill>
              </a:rPr>
              <a:t>X</a:t>
            </a:r>
          </a:p>
        </p:txBody>
      </p:sp>
      <p:cxnSp>
        <p:nvCxnSpPr>
          <p:cNvPr id="38" name="Straight Arrow Connector 37">
            <a:extLst>
              <a:ext uri="{FF2B5EF4-FFF2-40B4-BE49-F238E27FC236}">
                <a16:creationId xmlns:a16="http://schemas.microsoft.com/office/drawing/2014/main" id="{518BAD91-C8AF-6095-19E1-1196DED822F9}"/>
              </a:ext>
            </a:extLst>
          </p:cNvPr>
          <p:cNvCxnSpPr/>
          <p:nvPr/>
        </p:nvCxnSpPr>
        <p:spPr>
          <a:xfrm flipV="1">
            <a:off x="7316486" y="4413334"/>
            <a:ext cx="0" cy="3124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3C38215-5F1D-2D8F-50E0-8F1667C357FC}"/>
              </a:ext>
            </a:extLst>
          </p:cNvPr>
          <p:cNvCxnSpPr>
            <a:cxnSpLocks/>
            <a:stCxn id="36" idx="2"/>
          </p:cNvCxnSpPr>
          <p:nvPr/>
        </p:nvCxnSpPr>
        <p:spPr>
          <a:xfrm flipH="1">
            <a:off x="7316485" y="5087173"/>
            <a:ext cx="1" cy="3396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91B0FB18-80B7-54DF-5047-0F56B62511D1}"/>
              </a:ext>
            </a:extLst>
          </p:cNvPr>
          <p:cNvSpPr txBox="1"/>
          <p:nvPr/>
        </p:nvSpPr>
        <p:spPr>
          <a:xfrm>
            <a:off x="6510594" y="3646815"/>
            <a:ext cx="1611783" cy="338554"/>
          </a:xfrm>
          <a:prstGeom prst="rect">
            <a:avLst/>
          </a:prstGeom>
          <a:noFill/>
        </p:spPr>
        <p:txBody>
          <a:bodyPr wrap="square" rtlCol="0">
            <a:spAutoFit/>
          </a:bodyPr>
          <a:lstStyle/>
          <a:p>
            <a:pPr algn="ctr"/>
            <a:r>
              <a:rPr lang="en-US" sz="1600" dirty="0">
                <a:solidFill>
                  <a:schemeClr val="accent1"/>
                </a:solidFill>
              </a:rPr>
              <a:t>When?</a:t>
            </a:r>
            <a:endParaRPr lang="en-US" sz="1600" i="1" dirty="0">
              <a:solidFill>
                <a:schemeClr val="accent1"/>
              </a:solidFill>
            </a:endParaRPr>
          </a:p>
        </p:txBody>
      </p:sp>
      <p:sp>
        <p:nvSpPr>
          <p:cNvPr id="50" name="TextBox 49">
            <a:extLst>
              <a:ext uri="{FF2B5EF4-FFF2-40B4-BE49-F238E27FC236}">
                <a16:creationId xmlns:a16="http://schemas.microsoft.com/office/drawing/2014/main" id="{4C84803E-690B-D4F7-FB77-9547DE8B40C3}"/>
              </a:ext>
            </a:extLst>
          </p:cNvPr>
          <p:cNvSpPr txBox="1"/>
          <p:nvPr/>
        </p:nvSpPr>
        <p:spPr>
          <a:xfrm>
            <a:off x="864327" y="1108994"/>
            <a:ext cx="10746648" cy="400110"/>
          </a:xfrm>
          <a:prstGeom prst="rect">
            <a:avLst/>
          </a:prstGeom>
          <a:noFill/>
        </p:spPr>
        <p:txBody>
          <a:bodyPr wrap="square" rtlCol="0">
            <a:spAutoFit/>
          </a:bodyPr>
          <a:lstStyle/>
          <a:p>
            <a:r>
              <a:rPr lang="en-US" sz="2000" b="1" dirty="0"/>
              <a:t>GNN architecture perspective</a:t>
            </a:r>
          </a:p>
        </p:txBody>
      </p:sp>
      <p:sp>
        <p:nvSpPr>
          <p:cNvPr id="52" name="TextBox 51">
            <a:extLst>
              <a:ext uri="{FF2B5EF4-FFF2-40B4-BE49-F238E27FC236}">
                <a16:creationId xmlns:a16="http://schemas.microsoft.com/office/drawing/2014/main" id="{471579B5-CACE-A4D4-DE08-3FEAE8AC64FA}"/>
              </a:ext>
            </a:extLst>
          </p:cNvPr>
          <p:cNvSpPr txBox="1"/>
          <p:nvPr/>
        </p:nvSpPr>
        <p:spPr>
          <a:xfrm>
            <a:off x="911225" y="6290972"/>
            <a:ext cx="10333038" cy="369332"/>
          </a:xfrm>
          <a:prstGeom prst="rect">
            <a:avLst/>
          </a:prstGeom>
          <a:noFill/>
        </p:spPr>
        <p:txBody>
          <a:bodyPr wrap="square">
            <a:spAutoFit/>
          </a:bodyPr>
          <a:lstStyle/>
          <a:p>
            <a:pPr algn="ctr"/>
            <a:r>
              <a:rPr lang="en-US" b="1" dirty="0"/>
              <a:t>In principle, OSM is mitigated by choosing message passing functions that do not act as low-pass filters</a:t>
            </a:r>
          </a:p>
        </p:txBody>
      </p:sp>
      <p:sp>
        <p:nvSpPr>
          <p:cNvPr id="53" name="TextBox 52">
            <a:extLst>
              <a:ext uri="{FF2B5EF4-FFF2-40B4-BE49-F238E27FC236}">
                <a16:creationId xmlns:a16="http://schemas.microsoft.com/office/drawing/2014/main" id="{9AE28134-12BA-B988-E9F5-22A89A3F39F3}"/>
              </a:ext>
            </a:extLst>
          </p:cNvPr>
          <p:cNvSpPr txBox="1"/>
          <p:nvPr/>
        </p:nvSpPr>
        <p:spPr>
          <a:xfrm>
            <a:off x="-4" y="8706"/>
            <a:ext cx="2879006" cy="369332"/>
          </a:xfrm>
          <a:prstGeom prst="rect">
            <a:avLst/>
          </a:prstGeom>
          <a:noFill/>
        </p:spPr>
        <p:txBody>
          <a:bodyPr wrap="square" rtlCol="0">
            <a:spAutoFit/>
          </a:bodyPr>
          <a:lstStyle/>
          <a:p>
            <a:r>
              <a:rPr lang="es-ES" b="1" dirty="0" err="1"/>
              <a:t>Why</a:t>
            </a:r>
            <a:r>
              <a:rPr lang="es-ES" b="1" dirty="0"/>
              <a:t> - GNN</a:t>
            </a:r>
            <a:endParaRPr lang="en-US" b="1" dirty="0"/>
          </a:p>
        </p:txBody>
      </p:sp>
      <p:sp>
        <p:nvSpPr>
          <p:cNvPr id="4" name="Slide Number Placeholder 3">
            <a:extLst>
              <a:ext uri="{FF2B5EF4-FFF2-40B4-BE49-F238E27FC236}">
                <a16:creationId xmlns:a16="http://schemas.microsoft.com/office/drawing/2014/main" id="{D61D25AA-6365-29DF-585D-5EEC9A6F595E}"/>
              </a:ext>
            </a:extLst>
          </p:cNvPr>
          <p:cNvSpPr>
            <a:spLocks noGrp="1"/>
          </p:cNvSpPr>
          <p:nvPr>
            <p:ph type="sldNum" sz="quarter" idx="12"/>
          </p:nvPr>
        </p:nvSpPr>
        <p:spPr/>
        <p:txBody>
          <a:bodyPr/>
          <a:lstStyle/>
          <a:p>
            <a:fld id="{33471E03-3868-4372-A232-81B06EBB10D4}" type="slidenum">
              <a:rPr lang="es-ES" smtClean="0"/>
              <a:t>145</a:t>
            </a:fld>
            <a:endParaRPr lang="es-ES"/>
          </a:p>
        </p:txBody>
      </p:sp>
    </p:spTree>
    <p:extLst>
      <p:ext uri="{BB962C8B-B14F-4D97-AF65-F5344CB8AC3E}">
        <p14:creationId xmlns:p14="http://schemas.microsoft.com/office/powerpoint/2010/main" val="32241457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2097F-FE02-1925-C5CC-BA6D0F3E9811}"/>
              </a:ext>
            </a:extLst>
          </p:cNvPr>
          <p:cNvPicPr>
            <a:picLocks noChangeAspect="1"/>
          </p:cNvPicPr>
          <p:nvPr/>
        </p:nvPicPr>
        <p:blipFill>
          <a:blip r:embed="rId5"/>
          <a:stretch>
            <a:fillRect/>
          </a:stretch>
        </p:blipFill>
        <p:spPr>
          <a:xfrm>
            <a:off x="209874" y="2667473"/>
            <a:ext cx="3766234" cy="2010900"/>
          </a:xfrm>
          <a:prstGeom prst="rect">
            <a:avLst/>
          </a:prstGeom>
        </p:spPr>
      </p:pic>
      <p:sp>
        <p:nvSpPr>
          <p:cNvPr id="3" name="TextBox 2">
            <a:extLst>
              <a:ext uri="{FF2B5EF4-FFF2-40B4-BE49-F238E27FC236}">
                <a16:creationId xmlns:a16="http://schemas.microsoft.com/office/drawing/2014/main" id="{89E3B445-E1AD-8155-D614-24E637DF6F05}"/>
              </a:ext>
            </a:extLst>
          </p:cNvPr>
          <p:cNvSpPr txBox="1"/>
          <p:nvPr/>
        </p:nvSpPr>
        <p:spPr>
          <a:xfrm>
            <a:off x="1995100" y="2234323"/>
            <a:ext cx="784189" cy="584775"/>
          </a:xfrm>
          <a:prstGeom prst="rect">
            <a:avLst/>
          </a:prstGeom>
          <a:noFill/>
        </p:spPr>
        <p:txBody>
          <a:bodyPr wrap="none" rtlCol="0">
            <a:spAutoFit/>
          </a:bodyPr>
          <a:lstStyle/>
          <a:p>
            <a:r>
              <a:rPr lang="es-ES" sz="3200" i="1" dirty="0"/>
              <a:t>k</a:t>
            </a:r>
            <a:r>
              <a:rPr lang="es-ES" sz="3200" dirty="0"/>
              <a:t>=2</a:t>
            </a:r>
            <a:endParaRPr lang="en-US" sz="3200" i="1" dirty="0"/>
          </a:p>
        </p:txBody>
      </p:sp>
      <p:sp>
        <p:nvSpPr>
          <p:cNvPr id="4" name="TextBox 3">
            <a:extLst>
              <a:ext uri="{FF2B5EF4-FFF2-40B4-BE49-F238E27FC236}">
                <a16:creationId xmlns:a16="http://schemas.microsoft.com/office/drawing/2014/main" id="{5303819F-18BB-4F95-8218-1C6041D3B056}"/>
              </a:ext>
            </a:extLst>
          </p:cNvPr>
          <p:cNvSpPr txBox="1"/>
          <p:nvPr/>
        </p:nvSpPr>
        <p:spPr>
          <a:xfrm>
            <a:off x="6036357" y="2222016"/>
            <a:ext cx="784189" cy="584775"/>
          </a:xfrm>
          <a:prstGeom prst="rect">
            <a:avLst/>
          </a:prstGeom>
          <a:noFill/>
        </p:spPr>
        <p:txBody>
          <a:bodyPr wrap="none" rtlCol="0">
            <a:spAutoFit/>
          </a:bodyPr>
          <a:lstStyle/>
          <a:p>
            <a:r>
              <a:rPr lang="es-ES" sz="3200" i="1" dirty="0"/>
              <a:t>k</a:t>
            </a:r>
            <a:r>
              <a:rPr lang="es-ES" sz="3200" dirty="0"/>
              <a:t>=4</a:t>
            </a:r>
            <a:endParaRPr lang="en-US" sz="3200" i="1" dirty="0"/>
          </a:p>
        </p:txBody>
      </p:sp>
      <p:sp>
        <p:nvSpPr>
          <p:cNvPr id="5" name="TextBox 4">
            <a:extLst>
              <a:ext uri="{FF2B5EF4-FFF2-40B4-BE49-F238E27FC236}">
                <a16:creationId xmlns:a16="http://schemas.microsoft.com/office/drawing/2014/main" id="{186C94BE-AC42-20C4-D65F-A002D238DA8B}"/>
              </a:ext>
            </a:extLst>
          </p:cNvPr>
          <p:cNvSpPr txBox="1"/>
          <p:nvPr/>
        </p:nvSpPr>
        <p:spPr>
          <a:xfrm>
            <a:off x="10019008" y="2222015"/>
            <a:ext cx="992579" cy="584775"/>
          </a:xfrm>
          <a:prstGeom prst="rect">
            <a:avLst/>
          </a:prstGeom>
          <a:noFill/>
        </p:spPr>
        <p:txBody>
          <a:bodyPr wrap="none" rtlCol="0">
            <a:spAutoFit/>
          </a:bodyPr>
          <a:lstStyle/>
          <a:p>
            <a:r>
              <a:rPr lang="es-ES" sz="3200" i="1" dirty="0"/>
              <a:t>k</a:t>
            </a:r>
            <a:r>
              <a:rPr lang="es-ES" sz="3200" dirty="0"/>
              <a:t>=10</a:t>
            </a:r>
            <a:endParaRPr lang="en-US" sz="3200" i="1" dirty="0"/>
          </a:p>
        </p:txBody>
      </p:sp>
      <p:pic>
        <p:nvPicPr>
          <p:cNvPr id="6" name="Picture 5" descr="\documentclass{article}&#10;\usepackage{amsmath,amsfonts,bm}&#10;\pagestyle{empty}&#10;\DeclareMathOperator{\tr}{Tr}&#10;\begin{document}&#10;&#10;\begin{equation*}&#10;\mathcal{E}_G(H^k)&#10;\end{equation*}&#10;&#10;&#10;\end{document}&#10;" title="IguanaTex Picture Display">
            <a:extLst>
              <a:ext uri="{FF2B5EF4-FFF2-40B4-BE49-F238E27FC236}">
                <a16:creationId xmlns:a16="http://schemas.microsoft.com/office/drawing/2014/main" id="{0B8069E2-797F-F887-ADEC-93761681E1E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11225" y="482868"/>
            <a:ext cx="1693484" cy="601015"/>
          </a:xfrm>
          <a:prstGeom prst="rect">
            <a:avLst/>
          </a:prstGeom>
        </p:spPr>
      </p:pic>
      <p:sp>
        <p:nvSpPr>
          <p:cNvPr id="7" name="Title 1">
            <a:extLst>
              <a:ext uri="{FF2B5EF4-FFF2-40B4-BE49-F238E27FC236}">
                <a16:creationId xmlns:a16="http://schemas.microsoft.com/office/drawing/2014/main" id="{3421ED15-B111-6755-1A9C-03CDED71941F}"/>
              </a:ext>
            </a:extLst>
          </p:cNvPr>
          <p:cNvSpPr txBox="1">
            <a:spLocks/>
          </p:cNvSpPr>
          <p:nvPr/>
        </p:nvSpPr>
        <p:spPr>
          <a:xfrm>
            <a:off x="2673753" y="365125"/>
            <a:ext cx="1296366" cy="913259"/>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t>VS</a:t>
            </a:r>
            <a:endParaRPr lang="en-US" dirty="0"/>
          </a:p>
        </p:txBody>
      </p:sp>
      <p:pic>
        <p:nvPicPr>
          <p:cNvPr id="8" name="Picture 7">
            <a:extLst>
              <a:ext uri="{FF2B5EF4-FFF2-40B4-BE49-F238E27FC236}">
                <a16:creationId xmlns:a16="http://schemas.microsoft.com/office/drawing/2014/main" id="{06E90734-51C7-07F1-D731-3C801853639E}"/>
              </a:ext>
            </a:extLst>
          </p:cNvPr>
          <p:cNvPicPr>
            <a:picLocks noChangeAspect="1"/>
          </p:cNvPicPr>
          <p:nvPr/>
        </p:nvPicPr>
        <p:blipFill>
          <a:blip r:embed="rId7"/>
          <a:stretch>
            <a:fillRect/>
          </a:stretch>
        </p:blipFill>
        <p:spPr>
          <a:xfrm>
            <a:off x="127487" y="4623897"/>
            <a:ext cx="3894017" cy="2010900"/>
          </a:xfrm>
          <a:prstGeom prst="rect">
            <a:avLst/>
          </a:prstGeom>
        </p:spPr>
      </p:pic>
      <p:pic>
        <p:nvPicPr>
          <p:cNvPr id="9" name="Picture 8">
            <a:extLst>
              <a:ext uri="{FF2B5EF4-FFF2-40B4-BE49-F238E27FC236}">
                <a16:creationId xmlns:a16="http://schemas.microsoft.com/office/drawing/2014/main" id="{F3CB8019-8824-ECAD-1DFE-8D55F98CC8BF}"/>
              </a:ext>
            </a:extLst>
          </p:cNvPr>
          <p:cNvPicPr>
            <a:picLocks noChangeAspect="1"/>
          </p:cNvPicPr>
          <p:nvPr/>
        </p:nvPicPr>
        <p:blipFill>
          <a:blip r:embed="rId8"/>
          <a:stretch>
            <a:fillRect/>
          </a:stretch>
        </p:blipFill>
        <p:spPr>
          <a:xfrm>
            <a:off x="4148991" y="4623897"/>
            <a:ext cx="3894017" cy="2010900"/>
          </a:xfrm>
          <a:prstGeom prst="rect">
            <a:avLst/>
          </a:prstGeom>
        </p:spPr>
      </p:pic>
      <p:pic>
        <p:nvPicPr>
          <p:cNvPr id="10" name="Picture 9">
            <a:extLst>
              <a:ext uri="{FF2B5EF4-FFF2-40B4-BE49-F238E27FC236}">
                <a16:creationId xmlns:a16="http://schemas.microsoft.com/office/drawing/2014/main" id="{EF140E6C-D882-FA0C-E7C3-39D6CBB8FF1E}"/>
              </a:ext>
            </a:extLst>
          </p:cNvPr>
          <p:cNvPicPr>
            <a:picLocks noChangeAspect="1"/>
          </p:cNvPicPr>
          <p:nvPr/>
        </p:nvPicPr>
        <p:blipFill>
          <a:blip r:embed="rId9"/>
          <a:stretch>
            <a:fillRect/>
          </a:stretch>
        </p:blipFill>
        <p:spPr>
          <a:xfrm>
            <a:off x="8170495" y="4617172"/>
            <a:ext cx="3894017" cy="2017625"/>
          </a:xfrm>
          <a:prstGeom prst="rect">
            <a:avLst/>
          </a:prstGeom>
        </p:spPr>
      </p:pic>
      <p:pic>
        <p:nvPicPr>
          <p:cNvPr id="11" name="Picture 10" descr="\documentclass{article}&#10;\usepackage{amsmath,amsfonts,bm}&#10;\pagestyle{empty}&#10;\DeclareMathOperator{\tr}{Tr}&#10;\begin{document}&#10;&#10;\begin{equation*}&#10;\frac{\mathcal{E}_G(H^k)}{\left\lVert H^k \right\rVert^2_2} &#10;\end{equation*}&#10;&#10;&#10;\end{document}&#10;" title="IguanaTex Picture Display">
            <a:extLst>
              <a:ext uri="{FF2B5EF4-FFF2-40B4-BE49-F238E27FC236}">
                <a16:creationId xmlns:a16="http://schemas.microsoft.com/office/drawing/2014/main" id="{49B56658-2CE4-1DF6-EEBC-496C3DFCDFBF}"/>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3704740" y="310292"/>
            <a:ext cx="1296366" cy="1033403"/>
          </a:xfrm>
          <a:prstGeom prst="rect">
            <a:avLst/>
          </a:prstGeom>
        </p:spPr>
      </p:pic>
      <p:sp>
        <p:nvSpPr>
          <p:cNvPr id="12" name="TextBox 11">
            <a:extLst>
              <a:ext uri="{FF2B5EF4-FFF2-40B4-BE49-F238E27FC236}">
                <a16:creationId xmlns:a16="http://schemas.microsoft.com/office/drawing/2014/main" id="{38C2BEB2-C84E-E296-A3BA-1AA225B585AB}"/>
              </a:ext>
            </a:extLst>
          </p:cNvPr>
          <p:cNvSpPr txBox="1"/>
          <p:nvPr/>
        </p:nvSpPr>
        <p:spPr>
          <a:xfrm>
            <a:off x="888075" y="1551007"/>
            <a:ext cx="11070902" cy="646331"/>
          </a:xfrm>
          <a:prstGeom prst="rect">
            <a:avLst/>
          </a:prstGeom>
          <a:noFill/>
        </p:spPr>
        <p:txBody>
          <a:bodyPr wrap="square" rtlCol="0">
            <a:spAutoFit/>
          </a:bodyPr>
          <a:lstStyle/>
          <a:p>
            <a:r>
              <a:rPr lang="en-US" b="1" dirty="0"/>
              <a:t>GCN(add). Evolution of DE and RQ per epoch (X-axis) and layer (color)</a:t>
            </a:r>
          </a:p>
          <a:p>
            <a:r>
              <a:rPr lang="en-US" dirty="0"/>
              <a:t>OSM in k=10 is detected by RQ and not DE (‘</a:t>
            </a:r>
            <a:r>
              <a:rPr lang="en-US" i="1" dirty="0"/>
              <a:t>add’</a:t>
            </a:r>
            <a:r>
              <a:rPr lang="en-US" dirty="0"/>
              <a:t> function creates an exponentially increase in the node features)</a:t>
            </a:r>
          </a:p>
        </p:txBody>
      </p:sp>
      <p:pic>
        <p:nvPicPr>
          <p:cNvPr id="13" name="Picture 12">
            <a:extLst>
              <a:ext uri="{FF2B5EF4-FFF2-40B4-BE49-F238E27FC236}">
                <a16:creationId xmlns:a16="http://schemas.microsoft.com/office/drawing/2014/main" id="{4E2824FC-2416-5DB5-C080-14CA744F6585}"/>
              </a:ext>
            </a:extLst>
          </p:cNvPr>
          <p:cNvPicPr>
            <a:picLocks noChangeAspect="1"/>
          </p:cNvPicPr>
          <p:nvPr/>
        </p:nvPicPr>
        <p:blipFill>
          <a:blip r:embed="rId11"/>
          <a:stretch>
            <a:fillRect/>
          </a:stretch>
        </p:blipFill>
        <p:spPr>
          <a:xfrm>
            <a:off x="4317965" y="2726719"/>
            <a:ext cx="3766235" cy="1951654"/>
          </a:xfrm>
          <a:prstGeom prst="rect">
            <a:avLst/>
          </a:prstGeom>
        </p:spPr>
      </p:pic>
      <p:pic>
        <p:nvPicPr>
          <p:cNvPr id="14" name="Picture 13">
            <a:extLst>
              <a:ext uri="{FF2B5EF4-FFF2-40B4-BE49-F238E27FC236}">
                <a16:creationId xmlns:a16="http://schemas.microsoft.com/office/drawing/2014/main" id="{8B47616A-A8B8-D02A-AFF7-70E9F975AE7A}"/>
              </a:ext>
            </a:extLst>
          </p:cNvPr>
          <p:cNvPicPr>
            <a:picLocks noChangeAspect="1"/>
          </p:cNvPicPr>
          <p:nvPr/>
        </p:nvPicPr>
        <p:blipFill>
          <a:blip r:embed="rId12"/>
          <a:stretch>
            <a:fillRect/>
          </a:stretch>
        </p:blipFill>
        <p:spPr>
          <a:xfrm>
            <a:off x="8516958" y="2726719"/>
            <a:ext cx="3540648" cy="1890453"/>
          </a:xfrm>
          <a:prstGeom prst="rect">
            <a:avLst/>
          </a:prstGeom>
        </p:spPr>
      </p:pic>
      <p:sp>
        <p:nvSpPr>
          <p:cNvPr id="20" name="TextBox 19">
            <a:extLst>
              <a:ext uri="{FF2B5EF4-FFF2-40B4-BE49-F238E27FC236}">
                <a16:creationId xmlns:a16="http://schemas.microsoft.com/office/drawing/2014/main" id="{32F061FF-28AA-6801-25F9-28EB440BC999}"/>
              </a:ext>
            </a:extLst>
          </p:cNvPr>
          <p:cNvSpPr txBox="1"/>
          <p:nvPr/>
        </p:nvSpPr>
        <p:spPr>
          <a:xfrm>
            <a:off x="-4" y="8706"/>
            <a:ext cx="2879006" cy="369332"/>
          </a:xfrm>
          <a:prstGeom prst="rect">
            <a:avLst/>
          </a:prstGeom>
          <a:noFill/>
        </p:spPr>
        <p:txBody>
          <a:bodyPr wrap="square" rtlCol="0">
            <a:spAutoFit/>
          </a:bodyPr>
          <a:lstStyle/>
          <a:p>
            <a:r>
              <a:rPr lang="es-ES" b="1" dirty="0"/>
              <a:t>OSM in </a:t>
            </a:r>
            <a:r>
              <a:rPr lang="es-ES" b="1" dirty="0" err="1"/>
              <a:t>Practice</a:t>
            </a:r>
            <a:endParaRPr lang="en-US" b="1" dirty="0"/>
          </a:p>
        </p:txBody>
      </p:sp>
      <p:sp>
        <p:nvSpPr>
          <p:cNvPr id="15" name="Slide Number Placeholder 14">
            <a:extLst>
              <a:ext uri="{FF2B5EF4-FFF2-40B4-BE49-F238E27FC236}">
                <a16:creationId xmlns:a16="http://schemas.microsoft.com/office/drawing/2014/main" id="{8BC6C39E-7CFF-ABAC-25AF-6139288A9D09}"/>
              </a:ext>
            </a:extLst>
          </p:cNvPr>
          <p:cNvSpPr>
            <a:spLocks noGrp="1"/>
          </p:cNvSpPr>
          <p:nvPr>
            <p:ph type="sldNum" sz="quarter" idx="12"/>
          </p:nvPr>
        </p:nvSpPr>
        <p:spPr/>
        <p:txBody>
          <a:bodyPr/>
          <a:lstStyle/>
          <a:p>
            <a:fld id="{33471E03-3868-4372-A232-81B06EBB10D4}" type="slidenum">
              <a:rPr lang="es-ES" smtClean="0"/>
              <a:t>146</a:t>
            </a:fld>
            <a:endParaRPr lang="es-ES"/>
          </a:p>
        </p:txBody>
      </p:sp>
    </p:spTree>
    <p:extLst>
      <p:ext uri="{BB962C8B-B14F-4D97-AF65-F5344CB8AC3E}">
        <p14:creationId xmlns:p14="http://schemas.microsoft.com/office/powerpoint/2010/main" val="531139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7AE0-5519-2014-4148-B636F5A86E8B}"/>
              </a:ext>
            </a:extLst>
          </p:cNvPr>
          <p:cNvSpPr>
            <a:spLocks noGrp="1"/>
          </p:cNvSpPr>
          <p:nvPr>
            <p:ph type="title"/>
          </p:nvPr>
        </p:nvSpPr>
        <p:spPr/>
        <p:txBody>
          <a:bodyPr>
            <a:normAutofit/>
          </a:bodyPr>
          <a:lstStyle/>
          <a:p>
            <a:r>
              <a:rPr lang="en-US" dirty="0"/>
              <a:t>Solutions</a:t>
            </a:r>
          </a:p>
        </p:txBody>
      </p:sp>
      <p:sp>
        <p:nvSpPr>
          <p:cNvPr id="3" name="Content Placeholder 2">
            <a:extLst>
              <a:ext uri="{FF2B5EF4-FFF2-40B4-BE49-F238E27FC236}">
                <a16:creationId xmlns:a16="http://schemas.microsoft.com/office/drawing/2014/main" id="{D0930016-6D7B-36E3-A586-2D015D844829}"/>
              </a:ext>
            </a:extLst>
          </p:cNvPr>
          <p:cNvSpPr>
            <a:spLocks noGrp="1"/>
          </p:cNvSpPr>
          <p:nvPr>
            <p:ph idx="1"/>
          </p:nvPr>
        </p:nvSpPr>
        <p:spPr>
          <a:xfrm>
            <a:off x="838200" y="1399489"/>
            <a:ext cx="10515600" cy="4597292"/>
          </a:xfrm>
        </p:spPr>
        <p:txBody>
          <a:bodyPr>
            <a:normAutofit/>
          </a:bodyPr>
          <a:lstStyle/>
          <a:p>
            <a:r>
              <a:rPr lang="en-US" b="1" dirty="0"/>
              <a:t>Normalization of node-embeddings</a:t>
            </a:r>
          </a:p>
          <a:p>
            <a:endParaRPr lang="en-US" dirty="0"/>
          </a:p>
          <a:p>
            <a:r>
              <a:rPr lang="en-US" b="1" dirty="0"/>
              <a:t>Graph Sparsification</a:t>
            </a:r>
          </a:p>
          <a:p>
            <a:pPr marL="0" indent="0">
              <a:buNone/>
            </a:pPr>
            <a:endParaRPr lang="en-US" dirty="0"/>
          </a:p>
          <a:p>
            <a:r>
              <a:rPr lang="en-US" b="1" dirty="0"/>
              <a:t>Regularization of weight matrix</a:t>
            </a:r>
          </a:p>
          <a:p>
            <a:endParaRPr lang="en-US" dirty="0"/>
          </a:p>
          <a:p>
            <a:r>
              <a:rPr lang="en-US" b="1" dirty="0"/>
              <a:t>Skip-connections</a:t>
            </a:r>
          </a:p>
          <a:p>
            <a:endParaRPr lang="en-US" sz="2400" dirty="0"/>
          </a:p>
          <a:p>
            <a:r>
              <a:rPr lang="en-US" b="1" dirty="0"/>
              <a:t>Change GNN Dynamics </a:t>
            </a:r>
          </a:p>
          <a:p>
            <a:pPr lvl="1"/>
            <a:r>
              <a:rPr lang="en-US" dirty="0"/>
              <a:t>GAT, </a:t>
            </a:r>
            <a:r>
              <a:rPr lang="en-US" dirty="0" err="1"/>
              <a:t>GraphSage</a:t>
            </a:r>
            <a:endParaRPr lang="en-US" dirty="0"/>
          </a:p>
          <a:p>
            <a:pPr lvl="1"/>
            <a:r>
              <a:rPr lang="en-US" dirty="0"/>
              <a:t>Physics inspired GNN</a:t>
            </a:r>
          </a:p>
          <a:p>
            <a:pPr lvl="1"/>
            <a:r>
              <a:rPr lang="en-US" dirty="0"/>
              <a:t>Adaptative GNNs</a:t>
            </a:r>
          </a:p>
          <a:p>
            <a:pPr lvl="1"/>
            <a:endParaRPr lang="en-US" dirty="0"/>
          </a:p>
          <a:p>
            <a:pPr lvl="1"/>
            <a:endParaRPr lang="en-US" dirty="0"/>
          </a:p>
          <a:p>
            <a:pPr lvl="1"/>
            <a:endParaRPr lang="en-US" dirty="0"/>
          </a:p>
        </p:txBody>
      </p:sp>
      <p:sp>
        <p:nvSpPr>
          <p:cNvPr id="5" name="TextBox 4">
            <a:extLst>
              <a:ext uri="{FF2B5EF4-FFF2-40B4-BE49-F238E27FC236}">
                <a16:creationId xmlns:a16="http://schemas.microsoft.com/office/drawing/2014/main" id="{28BC2221-9924-19A5-FA09-E70EDB6AF1CC}"/>
              </a:ext>
            </a:extLst>
          </p:cNvPr>
          <p:cNvSpPr txBox="1"/>
          <p:nvPr/>
        </p:nvSpPr>
        <p:spPr>
          <a:xfrm>
            <a:off x="911225" y="6327993"/>
            <a:ext cx="8918575" cy="369332"/>
          </a:xfrm>
          <a:prstGeom prst="rect">
            <a:avLst/>
          </a:prstGeom>
          <a:noFill/>
        </p:spPr>
        <p:txBody>
          <a:bodyPr wrap="square">
            <a:spAutoFit/>
          </a:bodyPr>
          <a:lstStyle/>
          <a:p>
            <a:r>
              <a:rPr lang="en-US" dirty="0"/>
              <a:t>Empirical review of some of the methods and tricks in Chen, et al 2022. “Bag of tricks”</a:t>
            </a:r>
          </a:p>
        </p:txBody>
      </p:sp>
      <p:pic>
        <p:nvPicPr>
          <p:cNvPr id="4" name="Picture 3" descr="A diagram of a network&#10;&#10;Description automatically generated">
            <a:extLst>
              <a:ext uri="{FF2B5EF4-FFF2-40B4-BE49-F238E27FC236}">
                <a16:creationId xmlns:a16="http://schemas.microsoft.com/office/drawing/2014/main" id="{1BFD01C6-3DCE-683A-6DAE-FAB3E04E9A7E}"/>
              </a:ext>
            </a:extLst>
          </p:cNvPr>
          <p:cNvPicPr>
            <a:picLocks noChangeAspect="1"/>
          </p:cNvPicPr>
          <p:nvPr/>
        </p:nvPicPr>
        <p:blipFill rotWithShape="1">
          <a:blip r:embed="rId3"/>
          <a:srcRect l="32287" r="35426"/>
          <a:stretch/>
        </p:blipFill>
        <p:spPr>
          <a:xfrm>
            <a:off x="4581305" y="4421825"/>
            <a:ext cx="1609945" cy="1740562"/>
          </a:xfrm>
          <a:prstGeom prst="rect">
            <a:avLst/>
          </a:prstGeom>
        </p:spPr>
      </p:pic>
      <p:pic>
        <p:nvPicPr>
          <p:cNvPr id="6" name="Picture 2" descr="Neural Sheaf Diffusion for deep learning on graphs | by Michael Bronstein |  Towards Data Science">
            <a:extLst>
              <a:ext uri="{FF2B5EF4-FFF2-40B4-BE49-F238E27FC236}">
                <a16:creationId xmlns:a16="http://schemas.microsoft.com/office/drawing/2014/main" id="{47429EA4-7031-2B82-8AC3-8FF058E80A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94" r="31718"/>
          <a:stretch/>
        </p:blipFill>
        <p:spPr bwMode="auto">
          <a:xfrm>
            <a:off x="9006111" y="4344585"/>
            <a:ext cx="2338164" cy="18002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E3457AD-DA3D-3630-24BF-869223A99B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800" t="52546" r="26914" b="12309"/>
          <a:stretch/>
        </p:blipFill>
        <p:spPr bwMode="auto">
          <a:xfrm>
            <a:off x="6477982" y="4495133"/>
            <a:ext cx="2322136" cy="15016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4934AD3-A4A7-9EAB-56C0-A7E632B00F7D}"/>
              </a:ext>
            </a:extLst>
          </p:cNvPr>
          <p:cNvPicPr>
            <a:picLocks noChangeAspect="1"/>
          </p:cNvPicPr>
          <p:nvPr/>
        </p:nvPicPr>
        <p:blipFill>
          <a:blip r:embed="rId6"/>
          <a:stretch>
            <a:fillRect/>
          </a:stretch>
        </p:blipFill>
        <p:spPr>
          <a:xfrm>
            <a:off x="7168768" y="2440885"/>
            <a:ext cx="1837343" cy="1715751"/>
          </a:xfrm>
          <a:prstGeom prst="rect">
            <a:avLst/>
          </a:prstGeom>
        </p:spPr>
      </p:pic>
      <p:pic>
        <p:nvPicPr>
          <p:cNvPr id="10" name="Picture 9">
            <a:extLst>
              <a:ext uri="{FF2B5EF4-FFF2-40B4-BE49-F238E27FC236}">
                <a16:creationId xmlns:a16="http://schemas.microsoft.com/office/drawing/2014/main" id="{00837A02-A8CC-D615-47F5-1391C65B2E7B}"/>
              </a:ext>
            </a:extLst>
          </p:cNvPr>
          <p:cNvPicPr>
            <a:picLocks noChangeAspect="1"/>
          </p:cNvPicPr>
          <p:nvPr/>
        </p:nvPicPr>
        <p:blipFill>
          <a:blip r:embed="rId7"/>
          <a:stretch>
            <a:fillRect/>
          </a:stretch>
        </p:blipFill>
        <p:spPr>
          <a:xfrm>
            <a:off x="5462477" y="606302"/>
            <a:ext cx="5524090" cy="1586373"/>
          </a:xfrm>
          <a:prstGeom prst="rect">
            <a:avLst/>
          </a:prstGeom>
        </p:spPr>
      </p:pic>
      <p:sp>
        <p:nvSpPr>
          <p:cNvPr id="7" name="Slide Number Placeholder 6">
            <a:extLst>
              <a:ext uri="{FF2B5EF4-FFF2-40B4-BE49-F238E27FC236}">
                <a16:creationId xmlns:a16="http://schemas.microsoft.com/office/drawing/2014/main" id="{592DEAC0-6824-CAD5-A99C-A6D028D815FE}"/>
              </a:ext>
            </a:extLst>
          </p:cNvPr>
          <p:cNvSpPr>
            <a:spLocks noGrp="1"/>
          </p:cNvSpPr>
          <p:nvPr>
            <p:ph type="sldNum" sz="quarter" idx="12"/>
          </p:nvPr>
        </p:nvSpPr>
        <p:spPr/>
        <p:txBody>
          <a:bodyPr/>
          <a:lstStyle/>
          <a:p>
            <a:fld id="{33471E03-3868-4372-A232-81B06EBB10D4}" type="slidenum">
              <a:rPr lang="es-ES" smtClean="0"/>
              <a:t>147</a:t>
            </a:fld>
            <a:endParaRPr lang="es-ES"/>
          </a:p>
        </p:txBody>
      </p:sp>
    </p:spTree>
    <p:extLst>
      <p:ext uri="{BB962C8B-B14F-4D97-AF65-F5344CB8AC3E}">
        <p14:creationId xmlns:p14="http://schemas.microsoft.com/office/powerpoint/2010/main" val="14948380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CFF78-6864-D69C-27D4-A905B6CEA14A}"/>
              </a:ext>
            </a:extLst>
          </p:cNvPr>
          <p:cNvSpPr>
            <a:spLocks noGrp="1"/>
          </p:cNvSpPr>
          <p:nvPr>
            <p:ph type="title"/>
          </p:nvPr>
        </p:nvSpPr>
        <p:spPr/>
        <p:txBody>
          <a:bodyPr/>
          <a:lstStyle/>
          <a:p>
            <a:r>
              <a:rPr lang="en-US" dirty="0"/>
              <a:t>Solutions to Over-smoothing</a:t>
            </a:r>
          </a:p>
        </p:txBody>
      </p:sp>
      <p:sp>
        <p:nvSpPr>
          <p:cNvPr id="3" name="Content Placeholder 2">
            <a:extLst>
              <a:ext uri="{FF2B5EF4-FFF2-40B4-BE49-F238E27FC236}">
                <a16:creationId xmlns:a16="http://schemas.microsoft.com/office/drawing/2014/main" id="{8119E395-6DA1-23E1-AAB8-3929BB5F9B40}"/>
              </a:ext>
            </a:extLst>
          </p:cNvPr>
          <p:cNvSpPr>
            <a:spLocks noGrp="1"/>
          </p:cNvSpPr>
          <p:nvPr>
            <p:ph idx="1"/>
          </p:nvPr>
        </p:nvSpPr>
        <p:spPr>
          <a:xfrm>
            <a:off x="838200" y="1579671"/>
            <a:ext cx="11109960" cy="5179944"/>
          </a:xfrm>
        </p:spPr>
        <p:txBody>
          <a:bodyPr>
            <a:normAutofit/>
          </a:bodyPr>
          <a:lstStyle/>
          <a:p>
            <a:r>
              <a:rPr lang="en-US" sz="1800" b="1" dirty="0"/>
              <a:t>Node embedding normalization techniques</a:t>
            </a:r>
            <a:r>
              <a:rPr lang="en-US" sz="1800" dirty="0"/>
              <a:t>.</a:t>
            </a:r>
          </a:p>
          <a:p>
            <a:pPr lvl="1"/>
            <a:r>
              <a:rPr lang="en-US" sz="1600" b="0" i="0" u="none" strike="noStrike" baseline="0" dirty="0"/>
              <a:t>Set distances to be constant throughout every layer in the GNN: </a:t>
            </a:r>
            <a:r>
              <a:rPr lang="en-US" sz="1600" b="1" i="0" u="none" strike="noStrike" baseline="0" dirty="0" err="1"/>
              <a:t>PairNorm</a:t>
            </a:r>
            <a:r>
              <a:rPr lang="en-US" sz="1600" b="0" i="0" u="none" strike="noStrike" baseline="0" dirty="0"/>
              <a:t> </a:t>
            </a:r>
            <a:r>
              <a:rPr lang="en-US" sz="12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[Zhao et al 2020</a:t>
            </a:r>
            <a:r>
              <a:rPr lang="en-US" sz="1200" dirty="0">
                <a:solidFill>
                  <a:schemeClr val="accent2">
                    <a:lumMod val="50000"/>
                  </a:schemeClr>
                </a:solidFill>
                <a:latin typeface="Times New Roman" panose="02020603050405020304" pitchFamily="18" charset="0"/>
                <a:cs typeface="Times New Roman" panose="02020603050405020304" pitchFamily="18" charset="0"/>
              </a:rPr>
              <a:t>]</a:t>
            </a:r>
            <a:r>
              <a:rPr lang="en-US" sz="1600" dirty="0">
                <a:cs typeface="Times New Roman" panose="02020603050405020304" pitchFamily="18" charset="0"/>
              </a:rPr>
              <a:t> or </a:t>
            </a:r>
            <a:r>
              <a:rPr lang="en-US" sz="1600" b="1" dirty="0" err="1">
                <a:cs typeface="Times New Roman" panose="02020603050405020304" pitchFamily="18" charset="0"/>
              </a:rPr>
              <a:t>NodeNorm</a:t>
            </a:r>
            <a:r>
              <a:rPr lang="en-US" sz="12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 [</a:t>
            </a:r>
            <a:r>
              <a:rPr lang="en-US" sz="1200" b="0" i="0" dirty="0">
                <a:solidFill>
                  <a:schemeClr val="accent2">
                    <a:lumMod val="50000"/>
                  </a:schemeClr>
                </a:solidFill>
                <a:effectLst/>
                <a:highlight>
                  <a:srgbClr val="FFFFFF"/>
                </a:highlight>
                <a:latin typeface="Times New Roman" panose="02020603050405020304" pitchFamily="18" charset="0"/>
                <a:cs typeface="Times New Roman" panose="02020603050405020304" pitchFamily="18" charset="0"/>
              </a:rPr>
              <a:t>Zhou et al 2021b</a:t>
            </a:r>
            <a:r>
              <a:rPr lang="en-US" sz="12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a:t>
            </a:r>
            <a:endParaRPr lang="en-US" sz="1600" b="0" i="0" u="none" strike="noStrike" baseline="0" dirty="0">
              <a:cs typeface="Times New Roman" panose="02020603050405020304" pitchFamily="18" charset="0"/>
            </a:endParaRPr>
          </a:p>
          <a:p>
            <a:endParaRPr lang="en-US" sz="1800" b="0" i="0" dirty="0">
              <a:solidFill>
                <a:srgbClr val="222222"/>
              </a:solidFill>
              <a:effectLst/>
              <a:highlight>
                <a:srgbClr val="FFFFFF"/>
              </a:highlight>
            </a:endParaRPr>
          </a:p>
          <a:p>
            <a:endParaRPr lang="en-US" sz="1800" dirty="0">
              <a:solidFill>
                <a:srgbClr val="222222"/>
              </a:solidFill>
              <a:highlight>
                <a:srgbClr val="FFFFFF"/>
              </a:highlight>
            </a:endParaRPr>
          </a:p>
          <a:p>
            <a:endParaRPr lang="en-US" sz="1800" b="0" i="0" dirty="0">
              <a:solidFill>
                <a:srgbClr val="222222"/>
              </a:solidFill>
              <a:effectLst/>
              <a:highlight>
                <a:srgbClr val="FFFFFF"/>
              </a:highlight>
            </a:endParaRPr>
          </a:p>
          <a:p>
            <a:endParaRPr lang="en-US" sz="1800" dirty="0">
              <a:solidFill>
                <a:srgbClr val="222222"/>
              </a:solidFill>
              <a:highlight>
                <a:srgbClr val="FFFFFF"/>
              </a:highlight>
            </a:endParaRPr>
          </a:p>
          <a:p>
            <a:endParaRPr lang="en-US" sz="1800" b="0" i="0" dirty="0">
              <a:solidFill>
                <a:srgbClr val="222222"/>
              </a:solidFill>
              <a:effectLst/>
              <a:highlight>
                <a:srgbClr val="FFFFFF"/>
              </a:highlight>
            </a:endParaRPr>
          </a:p>
          <a:p>
            <a:endParaRPr lang="en-US" sz="1800" dirty="0">
              <a:solidFill>
                <a:srgbClr val="222222"/>
              </a:solidFill>
              <a:highlight>
                <a:srgbClr val="FFFFFF"/>
              </a:highlight>
            </a:endParaRPr>
          </a:p>
          <a:p>
            <a:endParaRPr lang="en-US" sz="1800" dirty="0">
              <a:solidFill>
                <a:srgbClr val="222222"/>
              </a:solidFill>
              <a:highlight>
                <a:srgbClr val="FFFFFF"/>
              </a:highlight>
            </a:endParaRPr>
          </a:p>
          <a:p>
            <a:endParaRPr lang="en-US" sz="1800" dirty="0">
              <a:solidFill>
                <a:srgbClr val="222222"/>
              </a:solidFill>
              <a:highlight>
                <a:srgbClr val="FFFFFF"/>
              </a:highlight>
            </a:endParaRPr>
          </a:p>
          <a:p>
            <a:endParaRPr lang="en-US" sz="1800" dirty="0">
              <a:solidFill>
                <a:srgbClr val="222222"/>
              </a:solidFill>
              <a:highlight>
                <a:srgbClr val="FFFFFF"/>
              </a:highlight>
            </a:endParaRPr>
          </a:p>
          <a:p>
            <a:endParaRPr lang="en-US" sz="1800" dirty="0">
              <a:solidFill>
                <a:srgbClr val="222222"/>
              </a:solidFill>
              <a:highlight>
                <a:srgbClr val="FFFFFF"/>
              </a:highlight>
            </a:endParaRPr>
          </a:p>
          <a:p>
            <a:r>
              <a:rPr lang="en-US" sz="1800" b="0" i="0" dirty="0">
                <a:solidFill>
                  <a:srgbClr val="222222"/>
                </a:solidFill>
                <a:effectLst/>
                <a:highlight>
                  <a:srgbClr val="FFFFFF"/>
                </a:highlight>
              </a:rPr>
              <a:t>Also extensible to group-normalization: DGN</a:t>
            </a:r>
          </a:p>
          <a:p>
            <a:pPr lvl="1"/>
            <a:r>
              <a:rPr lang="en-US" sz="1600" dirty="0"/>
              <a:t>Learn to maintain the node pair distance in the node batch or group</a:t>
            </a:r>
            <a:endParaRPr lang="es-ES" sz="1600" dirty="0"/>
          </a:p>
        </p:txBody>
      </p:sp>
      <p:sp>
        <p:nvSpPr>
          <p:cNvPr id="4" name="Text Placeholder 3">
            <a:extLst>
              <a:ext uri="{FF2B5EF4-FFF2-40B4-BE49-F238E27FC236}">
                <a16:creationId xmlns:a16="http://schemas.microsoft.com/office/drawing/2014/main" id="{37FA33CB-C382-40D5-4BDA-B3250F8948E4}"/>
              </a:ext>
            </a:extLst>
          </p:cNvPr>
          <p:cNvSpPr>
            <a:spLocks noGrp="1"/>
          </p:cNvSpPr>
          <p:nvPr>
            <p:ph type="body" sz="quarter" idx="13"/>
          </p:nvPr>
        </p:nvSpPr>
        <p:spPr/>
        <p:txBody>
          <a:bodyPr>
            <a:normAutofit/>
          </a:bodyPr>
          <a:lstStyle/>
          <a:p>
            <a:r>
              <a:rPr lang="en-US" dirty="0"/>
              <a:t>Normalization of embeddings</a:t>
            </a:r>
          </a:p>
        </p:txBody>
      </p:sp>
      <p:pic>
        <p:nvPicPr>
          <p:cNvPr id="11" name="Picture 10">
            <a:extLst>
              <a:ext uri="{FF2B5EF4-FFF2-40B4-BE49-F238E27FC236}">
                <a16:creationId xmlns:a16="http://schemas.microsoft.com/office/drawing/2014/main" id="{9691585D-B2C6-C43B-A0D3-8417317D8095}"/>
              </a:ext>
            </a:extLst>
          </p:cNvPr>
          <p:cNvPicPr>
            <a:picLocks noChangeAspect="1"/>
          </p:cNvPicPr>
          <p:nvPr/>
        </p:nvPicPr>
        <p:blipFill>
          <a:blip r:embed="rId5"/>
          <a:stretch>
            <a:fillRect/>
          </a:stretch>
        </p:blipFill>
        <p:spPr>
          <a:xfrm>
            <a:off x="2818447" y="2296785"/>
            <a:ext cx="5524090" cy="1586373"/>
          </a:xfrm>
          <a:prstGeom prst="rect">
            <a:avLst/>
          </a:prstGeom>
        </p:spPr>
      </p:pic>
      <p:pic>
        <p:nvPicPr>
          <p:cNvPr id="15" name="Picture 14">
            <a:extLst>
              <a:ext uri="{FF2B5EF4-FFF2-40B4-BE49-F238E27FC236}">
                <a16:creationId xmlns:a16="http://schemas.microsoft.com/office/drawing/2014/main" id="{C898E1B7-4FCD-3332-5BC9-6E9560D321D2}"/>
              </a:ext>
            </a:extLst>
          </p:cNvPr>
          <p:cNvPicPr>
            <a:picLocks noChangeAspect="1"/>
          </p:cNvPicPr>
          <p:nvPr/>
        </p:nvPicPr>
        <p:blipFill>
          <a:blip r:embed="rId6"/>
          <a:stretch>
            <a:fillRect/>
          </a:stretch>
        </p:blipFill>
        <p:spPr>
          <a:xfrm>
            <a:off x="6979920" y="3954895"/>
            <a:ext cx="2530060" cy="1897545"/>
          </a:xfrm>
          <a:prstGeom prst="rect">
            <a:avLst/>
          </a:prstGeom>
        </p:spPr>
      </p:pic>
      <p:pic>
        <p:nvPicPr>
          <p:cNvPr id="24" name="Picture 23" descr="\documentclass{article}&#10;\usepackage{amsmath,amsfonts,bm}&#10;\pagestyle{empty}&#10;\DeclareMathOperator{\tr}{Tr}&#10;\begin{document}&#10;&#10;\begin{equation*}&#10;\tilde{X}^c_u = \tilde{X_u} - \frac{1}{n} \sum_{u\in \mathcal{V}}  \tilde{X_v}&#10;\end{equation*}&#10;&#10;\end{document}&#10;&#10;" title="IguanaTex Picture Display">
            <a:extLst>
              <a:ext uri="{FF2B5EF4-FFF2-40B4-BE49-F238E27FC236}">
                <a16:creationId xmlns:a16="http://schemas.microsoft.com/office/drawing/2014/main" id="{E0BDA832-9BFB-93C8-8CF9-0787A115D1BA}"/>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349743" y="4006145"/>
            <a:ext cx="2325333" cy="655238"/>
          </a:xfrm>
          <a:prstGeom prst="rect">
            <a:avLst/>
          </a:prstGeom>
        </p:spPr>
      </p:pic>
      <p:pic>
        <p:nvPicPr>
          <p:cNvPr id="39" name="Picture 38" descr="\documentclass{article}&#10;\usepackage{amsmath,amsfonts,bm}&#10;\pagestyle{empty}&#10;\DeclareMathOperator{\tr}{Tr}&#10;\begin{document}&#10;&#10;\begin{equation*}&#10;\dot{X}_u = s \sqrt{n} \frac{\tilde{X}^c_u}{\sqrt{\lVert \tilde{X}^c \lVert^2_2}}&#10;\end{equation*}&#10;&#10;\end{document}&#10;&#10;" title="IguanaTex Picture Display">
            <a:extLst>
              <a:ext uri="{FF2B5EF4-FFF2-40B4-BE49-F238E27FC236}">
                <a16:creationId xmlns:a16="http://schemas.microsoft.com/office/drawing/2014/main" id="{EEC680F9-0D68-296B-0B1E-47E1078B2825}"/>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349743" y="4818899"/>
            <a:ext cx="2136379" cy="842666"/>
          </a:xfrm>
          <a:prstGeom prst="rect">
            <a:avLst/>
          </a:prstGeom>
        </p:spPr>
      </p:pic>
      <p:sp>
        <p:nvSpPr>
          <p:cNvPr id="41" name="TextBox 40">
            <a:extLst>
              <a:ext uri="{FF2B5EF4-FFF2-40B4-BE49-F238E27FC236}">
                <a16:creationId xmlns:a16="http://schemas.microsoft.com/office/drawing/2014/main" id="{76A27E2C-896F-B20C-257A-F7071865E2C8}"/>
              </a:ext>
            </a:extLst>
          </p:cNvPr>
          <p:cNvSpPr txBox="1"/>
          <p:nvPr/>
        </p:nvSpPr>
        <p:spPr>
          <a:xfrm>
            <a:off x="5212080" y="3851984"/>
            <a:ext cx="1767840" cy="307777"/>
          </a:xfrm>
          <a:prstGeom prst="rect">
            <a:avLst/>
          </a:prstGeom>
          <a:noFill/>
        </p:spPr>
        <p:txBody>
          <a:bodyPr wrap="square">
            <a:spAutoFit/>
          </a:bodyPr>
          <a:lstStyle/>
          <a:p>
            <a:r>
              <a:rPr lang="en-US" sz="14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[Zhao et al 2020]</a:t>
            </a:r>
            <a:endParaRPr lang="en-US" sz="1400" dirty="0"/>
          </a:p>
        </p:txBody>
      </p:sp>
      <p:sp>
        <p:nvSpPr>
          <p:cNvPr id="42" name="TextBox 41">
            <a:extLst>
              <a:ext uri="{FF2B5EF4-FFF2-40B4-BE49-F238E27FC236}">
                <a16:creationId xmlns:a16="http://schemas.microsoft.com/office/drawing/2014/main" id="{4F7BD515-FF9F-4C3B-06FD-7D06A2E076D5}"/>
              </a:ext>
            </a:extLst>
          </p:cNvPr>
          <p:cNvSpPr txBox="1"/>
          <p:nvPr/>
        </p:nvSpPr>
        <p:spPr>
          <a:xfrm>
            <a:off x="5325798" y="6003084"/>
            <a:ext cx="1767840" cy="307777"/>
          </a:xfrm>
          <a:prstGeom prst="rect">
            <a:avLst/>
          </a:prstGeom>
          <a:noFill/>
        </p:spPr>
        <p:txBody>
          <a:bodyPr wrap="square">
            <a:spAutoFit/>
          </a:bodyPr>
          <a:lstStyle/>
          <a:p>
            <a:r>
              <a:rPr lang="en-US" sz="14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[Zhou et al 2020]</a:t>
            </a:r>
            <a:endParaRPr lang="en-US" sz="1400" dirty="0"/>
          </a:p>
        </p:txBody>
      </p:sp>
      <p:sp>
        <p:nvSpPr>
          <p:cNvPr id="5" name="Slide Number Placeholder 4">
            <a:extLst>
              <a:ext uri="{FF2B5EF4-FFF2-40B4-BE49-F238E27FC236}">
                <a16:creationId xmlns:a16="http://schemas.microsoft.com/office/drawing/2014/main" id="{5002AAC9-AC31-E9FC-030E-F372CFAEA085}"/>
              </a:ext>
            </a:extLst>
          </p:cNvPr>
          <p:cNvSpPr>
            <a:spLocks noGrp="1"/>
          </p:cNvSpPr>
          <p:nvPr>
            <p:ph type="sldNum" sz="quarter" idx="12"/>
          </p:nvPr>
        </p:nvSpPr>
        <p:spPr/>
        <p:txBody>
          <a:bodyPr/>
          <a:lstStyle/>
          <a:p>
            <a:fld id="{33471E03-3868-4372-A232-81B06EBB10D4}" type="slidenum">
              <a:rPr lang="es-ES" smtClean="0"/>
              <a:t>148</a:t>
            </a:fld>
            <a:endParaRPr lang="es-ES"/>
          </a:p>
        </p:txBody>
      </p:sp>
    </p:spTree>
    <p:extLst>
      <p:ext uri="{BB962C8B-B14F-4D97-AF65-F5344CB8AC3E}">
        <p14:creationId xmlns:p14="http://schemas.microsoft.com/office/powerpoint/2010/main" val="1273038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CFF78-6864-D69C-27D4-A905B6CEA14A}"/>
              </a:ext>
            </a:extLst>
          </p:cNvPr>
          <p:cNvSpPr>
            <a:spLocks noGrp="1"/>
          </p:cNvSpPr>
          <p:nvPr>
            <p:ph type="title"/>
          </p:nvPr>
        </p:nvSpPr>
        <p:spPr/>
        <p:txBody>
          <a:bodyPr/>
          <a:lstStyle/>
          <a:p>
            <a:r>
              <a:rPr lang="en-US" dirty="0"/>
              <a:t>Solutions to Over-smoothing</a:t>
            </a:r>
          </a:p>
        </p:txBody>
      </p:sp>
      <p:sp>
        <p:nvSpPr>
          <p:cNvPr id="3" name="Content Placeholder 2">
            <a:extLst>
              <a:ext uri="{FF2B5EF4-FFF2-40B4-BE49-F238E27FC236}">
                <a16:creationId xmlns:a16="http://schemas.microsoft.com/office/drawing/2014/main" id="{8119E395-6DA1-23E1-AAB8-3929BB5F9B40}"/>
              </a:ext>
            </a:extLst>
          </p:cNvPr>
          <p:cNvSpPr>
            <a:spLocks noGrp="1"/>
          </p:cNvSpPr>
          <p:nvPr>
            <p:ph idx="1"/>
          </p:nvPr>
        </p:nvSpPr>
        <p:spPr/>
        <p:txBody>
          <a:bodyPr/>
          <a:lstStyle/>
          <a:p>
            <a:r>
              <a:rPr lang="en-US" dirty="0"/>
              <a:t>To sparsify a graph reduces the spectral gap, therefore the rate of convergence of node features</a:t>
            </a:r>
          </a:p>
          <a:p>
            <a:endParaRPr lang="en-US" dirty="0"/>
          </a:p>
          <a:p>
            <a:endParaRPr lang="en-US" dirty="0"/>
          </a:p>
          <a:p>
            <a:endParaRPr lang="en-US" dirty="0"/>
          </a:p>
          <a:p>
            <a:endParaRPr lang="en-US" dirty="0"/>
          </a:p>
          <a:p>
            <a:pPr marL="0" indent="0">
              <a:buNone/>
            </a:pPr>
            <a:endParaRPr lang="en-US" dirty="0"/>
          </a:p>
          <a:p>
            <a:endParaRPr lang="en-US" dirty="0"/>
          </a:p>
          <a:p>
            <a:endParaRPr lang="en-US" b="1" dirty="0">
              <a:solidFill>
                <a:schemeClr val="accent2">
                  <a:lumMod val="50000"/>
                </a:schemeClr>
              </a:solidFill>
            </a:endParaRPr>
          </a:p>
        </p:txBody>
      </p:sp>
      <p:sp>
        <p:nvSpPr>
          <p:cNvPr id="4" name="Text Placeholder 3">
            <a:extLst>
              <a:ext uri="{FF2B5EF4-FFF2-40B4-BE49-F238E27FC236}">
                <a16:creationId xmlns:a16="http://schemas.microsoft.com/office/drawing/2014/main" id="{37FA33CB-C382-40D5-4BDA-B3250F8948E4}"/>
              </a:ext>
            </a:extLst>
          </p:cNvPr>
          <p:cNvSpPr>
            <a:spLocks noGrp="1"/>
          </p:cNvSpPr>
          <p:nvPr>
            <p:ph type="body" sz="quarter" idx="13"/>
          </p:nvPr>
        </p:nvSpPr>
        <p:spPr/>
        <p:txBody>
          <a:bodyPr>
            <a:normAutofit/>
          </a:bodyPr>
          <a:lstStyle/>
          <a:p>
            <a:r>
              <a:rPr lang="en-US" dirty="0"/>
              <a:t>Graph Sparsification</a:t>
            </a:r>
          </a:p>
        </p:txBody>
      </p:sp>
      <p:sp>
        <p:nvSpPr>
          <p:cNvPr id="10" name="TextBox 9">
            <a:extLst>
              <a:ext uri="{FF2B5EF4-FFF2-40B4-BE49-F238E27FC236}">
                <a16:creationId xmlns:a16="http://schemas.microsoft.com/office/drawing/2014/main" id="{845A680C-71F9-7174-5036-4F5A79E287EA}"/>
              </a:ext>
            </a:extLst>
          </p:cNvPr>
          <p:cNvSpPr txBox="1"/>
          <p:nvPr/>
        </p:nvSpPr>
        <p:spPr>
          <a:xfrm>
            <a:off x="4606721" y="2394691"/>
            <a:ext cx="2060294" cy="338554"/>
          </a:xfrm>
          <a:prstGeom prst="rect">
            <a:avLst/>
          </a:prstGeom>
          <a:noFill/>
        </p:spPr>
        <p:txBody>
          <a:bodyPr wrap="square" rtlCol="0">
            <a:spAutoFit/>
          </a:bodyPr>
          <a:lstStyle/>
          <a:p>
            <a:r>
              <a:rPr lang="en-US" sz="1600" dirty="0">
                <a:solidFill>
                  <a:schemeClr val="accent2">
                    <a:lumMod val="50000"/>
                  </a:schemeClr>
                </a:solidFill>
                <a:latin typeface="Times New Roman" panose="02020603050405020304" pitchFamily="18" charset="0"/>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Lovász</a:t>
            </a:r>
            <a:r>
              <a:rPr lang="en-US" sz="1600" dirty="0">
                <a:solidFill>
                  <a:schemeClr val="accent2">
                    <a:lumMod val="50000"/>
                  </a:schemeClr>
                </a:solidFill>
                <a:latin typeface="Times New Roman" panose="02020603050405020304" pitchFamily="18" charset="0"/>
                <a:cs typeface="Times New Roman" panose="02020603050405020304" pitchFamily="18" charset="0"/>
              </a:rPr>
              <a:t> 1993]</a:t>
            </a:r>
          </a:p>
        </p:txBody>
      </p:sp>
      <p:sp>
        <p:nvSpPr>
          <p:cNvPr id="5" name="Slide Number Placeholder 4">
            <a:extLst>
              <a:ext uri="{FF2B5EF4-FFF2-40B4-BE49-F238E27FC236}">
                <a16:creationId xmlns:a16="http://schemas.microsoft.com/office/drawing/2014/main" id="{6394EA79-835C-2B63-D28D-9C88A80F6250}"/>
              </a:ext>
            </a:extLst>
          </p:cNvPr>
          <p:cNvSpPr>
            <a:spLocks noGrp="1"/>
          </p:cNvSpPr>
          <p:nvPr>
            <p:ph type="sldNum" sz="quarter" idx="12"/>
          </p:nvPr>
        </p:nvSpPr>
        <p:spPr/>
        <p:txBody>
          <a:bodyPr/>
          <a:lstStyle/>
          <a:p>
            <a:fld id="{33471E03-3868-4372-A232-81B06EBB10D4}" type="slidenum">
              <a:rPr lang="es-ES" smtClean="0"/>
              <a:t>149</a:t>
            </a:fld>
            <a:endParaRPr lang="es-ES"/>
          </a:p>
        </p:txBody>
      </p:sp>
      <p:pic>
        <p:nvPicPr>
          <p:cNvPr id="6" name="Picture 5" descr="\documentclass{article}&#10;\usepackage{amsmath,amsfonts,bm}&#10;\pagestyle{empty}&#10;\DeclareMathOperator{\tr}{Tr}&#10;\begin{document}&#10;&#10;\begin{equation*}&#10;\frac{1}{R_{uv}} \left(\frac{1}{d_{u}} + \frac{1}{d_{v}}\right) \leq \lambda_2&#10;\end{equation*}&#10;&#10;\end{document}&#10;&#10;" title="IguanaTex Picture Display">
            <a:extLst>
              <a:ext uri="{FF2B5EF4-FFF2-40B4-BE49-F238E27FC236}">
                <a16:creationId xmlns:a16="http://schemas.microsoft.com/office/drawing/2014/main" id="{19BC329B-8B55-406A-8DDA-B26A9E3A92A6}"/>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007101" y="2123576"/>
            <a:ext cx="2424750" cy="614660"/>
          </a:xfrm>
          <a:prstGeom prst="rect">
            <a:avLst/>
          </a:prstGeom>
        </p:spPr>
      </p:pic>
      <p:pic>
        <p:nvPicPr>
          <p:cNvPr id="7" name="Picture 6" descr="\documentclass{article}&#10;\usepackage{amsmath,amsfonts,bm}&#10;\pagestyle{empty}&#10;\begin{document}&#10;&#10;\begin{equation*}&#10;\lambda_2 \leq 1-2 \frac{\sqrt{d_{\max}-1}}{d_{\max}} c&#10;\end{equation*}&#10;&#10;\end{document}&#10;&#10;" title="IguanaTex Picture Display">
            <a:extLst>
              <a:ext uri="{FF2B5EF4-FFF2-40B4-BE49-F238E27FC236}">
                <a16:creationId xmlns:a16="http://schemas.microsoft.com/office/drawing/2014/main" id="{39DD2F37-4294-208A-E213-EC57F8113B1B}"/>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7464935" y="2124804"/>
            <a:ext cx="2570315" cy="61220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7860C5C-DE33-1B1B-D23E-ED281ACBF5C2}"/>
                  </a:ext>
                </a:extLst>
              </p:cNvPr>
              <p:cNvSpPr txBox="1"/>
              <p:nvPr/>
            </p:nvSpPr>
            <p:spPr>
              <a:xfrm>
                <a:off x="830200" y="2853728"/>
                <a:ext cx="5836815" cy="830997"/>
              </a:xfrm>
              <a:prstGeom prst="rect">
                <a:avLst/>
              </a:prstGeom>
              <a:noFill/>
            </p:spPr>
            <p:txBody>
              <a:bodyPr wrap="square" rtlCol="0">
                <a:spAutoFit/>
              </a:bodyPr>
              <a:lstStyle/>
              <a:p>
                <a:r>
                  <a:rPr lang="en-US" sz="1600" b="1" dirty="0"/>
                  <a:t>Rayleigh Monotonicity principle </a:t>
                </a:r>
                <a:br>
                  <a:rPr lang="en-US" sz="1600" dirty="0"/>
                </a:br>
                <a:r>
                  <a:rPr lang="en-US" sz="1600" dirty="0"/>
                  <a:t>When removing edges of the graph, all </a:t>
                </a:r>
                <a14:m>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𝑅</m:t>
                        </m:r>
                      </m:e>
                      <m:sub>
                        <m:r>
                          <a:rPr lang="en-US" sz="1600" i="1" dirty="0" smtClean="0">
                            <a:latin typeface="Cambria Math" panose="02040503050406030204" pitchFamily="18" charset="0"/>
                          </a:rPr>
                          <m:t>𝑢</m:t>
                        </m:r>
                        <m:r>
                          <a:rPr lang="en-US" sz="1600" i="1" dirty="0" err="1">
                            <a:latin typeface="Cambria Math" panose="02040503050406030204" pitchFamily="18" charset="0"/>
                          </a:rPr>
                          <m:t>𝑣</m:t>
                        </m:r>
                      </m:sub>
                    </m:sSub>
                  </m:oMath>
                </a14:m>
                <a:r>
                  <a:rPr lang="en-US" sz="1600" dirty="0"/>
                  <a:t>’s are equal or higher </a:t>
                </a:r>
              </a:p>
              <a:p>
                <a:r>
                  <a:rPr lang="en-US" sz="1600" dirty="0"/>
                  <a:t>Sparser graphs </a:t>
                </a:r>
                <a:r>
                  <a:rPr lang="en-US" sz="1600" dirty="0">
                    <a:sym typeface="Wingdings" panose="05000000000000000000" pitchFamily="2" charset="2"/>
                  </a:rPr>
                  <a:t> Higher</a:t>
                </a:r>
                <a:r>
                  <a:rPr lang="en-US" sz="1600" dirty="0"/>
                  <a:t> </a:t>
                </a:r>
                <a14:m>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𝑅</m:t>
                        </m:r>
                      </m:e>
                      <m:sub>
                        <m:r>
                          <a:rPr lang="en-US" sz="1600" i="1" dirty="0" smtClean="0">
                            <a:latin typeface="Cambria Math" panose="02040503050406030204" pitchFamily="18" charset="0"/>
                          </a:rPr>
                          <m:t>𝑢</m:t>
                        </m:r>
                        <m:r>
                          <a:rPr lang="en-US" sz="1600" i="1" dirty="0" err="1">
                            <a:latin typeface="Cambria Math" panose="02040503050406030204" pitchFamily="18" charset="0"/>
                          </a:rPr>
                          <m:t>𝑣</m:t>
                        </m:r>
                      </m:sub>
                    </m:sSub>
                  </m:oMath>
                </a14:m>
                <a:r>
                  <a:rPr lang="en-US" sz="1600" dirty="0"/>
                  <a:t>’s </a:t>
                </a:r>
                <a:r>
                  <a:rPr lang="en-US" sz="1600" dirty="0">
                    <a:sym typeface="Wingdings" panose="05000000000000000000" pitchFamily="2" charset="2"/>
                  </a:rPr>
                  <a:t> </a:t>
                </a:r>
                <a:r>
                  <a:rPr lang="en-US" sz="1600" b="1" dirty="0">
                    <a:sym typeface="Wingdings" panose="05000000000000000000" pitchFamily="2" charset="2"/>
                  </a:rPr>
                  <a:t>decreased lower bound</a:t>
                </a:r>
                <a:endParaRPr lang="en-US" sz="1600" b="1" dirty="0"/>
              </a:p>
            </p:txBody>
          </p:sp>
        </mc:Choice>
        <mc:Fallback xmlns="">
          <p:sp>
            <p:nvSpPr>
              <p:cNvPr id="8" name="TextBox 7">
                <a:extLst>
                  <a:ext uri="{FF2B5EF4-FFF2-40B4-BE49-F238E27FC236}">
                    <a16:creationId xmlns:a16="http://schemas.microsoft.com/office/drawing/2014/main" id="{27860C5C-DE33-1B1B-D23E-ED281ACBF5C2}"/>
                  </a:ext>
                </a:extLst>
              </p:cNvPr>
              <p:cNvSpPr txBox="1">
                <a:spLocks noRot="1" noChangeAspect="1" noMove="1" noResize="1" noEditPoints="1" noAdjustHandles="1" noChangeArrowheads="1" noChangeShapeType="1" noTextEdit="1"/>
              </p:cNvSpPr>
              <p:nvPr/>
            </p:nvSpPr>
            <p:spPr>
              <a:xfrm>
                <a:off x="830200" y="2853728"/>
                <a:ext cx="5836815" cy="830997"/>
              </a:xfrm>
              <a:prstGeom prst="rect">
                <a:avLst/>
              </a:prstGeom>
              <a:blipFill>
                <a:blip r:embed="rId7"/>
                <a:stretch>
                  <a:fillRect l="-522" t="-2206" b="-8824"/>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3A1926D-71ED-B003-6FE9-121D539F099E}"/>
              </a:ext>
            </a:extLst>
          </p:cNvPr>
          <p:cNvSpPr txBox="1"/>
          <p:nvPr/>
        </p:nvSpPr>
        <p:spPr>
          <a:xfrm>
            <a:off x="7221355" y="2864957"/>
            <a:ext cx="4519542" cy="584775"/>
          </a:xfrm>
          <a:prstGeom prst="rect">
            <a:avLst/>
          </a:prstGeom>
          <a:noFill/>
        </p:spPr>
        <p:txBody>
          <a:bodyPr wrap="square" rtlCol="0">
            <a:spAutoFit/>
          </a:bodyPr>
          <a:lstStyle/>
          <a:p>
            <a:r>
              <a:rPr lang="en-US" sz="1600" b="1" dirty="0"/>
              <a:t>Max degree lower bound of spectral gap</a:t>
            </a:r>
          </a:p>
          <a:p>
            <a:r>
              <a:rPr lang="en-US" sz="1600" dirty="0"/>
              <a:t>Sparser graphs </a:t>
            </a:r>
            <a:r>
              <a:rPr lang="en-US" sz="1600" dirty="0">
                <a:sym typeface="Wingdings" panose="05000000000000000000" pitchFamily="2" charset="2"/>
              </a:rPr>
              <a:t> </a:t>
            </a:r>
            <a:r>
              <a:rPr lang="en-US" sz="1600" b="1" dirty="0">
                <a:sym typeface="Wingdings" panose="05000000000000000000" pitchFamily="2" charset="2"/>
              </a:rPr>
              <a:t>decreased upper bound</a:t>
            </a:r>
            <a:endParaRPr lang="en-US" sz="1600" b="1" dirty="0"/>
          </a:p>
        </p:txBody>
      </p:sp>
    </p:spTree>
    <p:extLst>
      <p:ext uri="{BB962C8B-B14F-4D97-AF65-F5344CB8AC3E}">
        <p14:creationId xmlns:p14="http://schemas.microsoft.com/office/powerpoint/2010/main" val="2910243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DB2C-3DFA-B80F-DC4C-B71C423C4640}"/>
              </a:ext>
            </a:extLst>
          </p:cNvPr>
          <p:cNvSpPr>
            <a:spLocks noGrp="1"/>
          </p:cNvSpPr>
          <p:nvPr>
            <p:ph type="title"/>
          </p:nvPr>
        </p:nvSpPr>
        <p:spPr/>
        <p:txBody>
          <a:bodyPr/>
          <a:lstStyle/>
          <a:p>
            <a:r>
              <a:rPr lang="en-US">
                <a:ea typeface="Calibri Light"/>
                <a:cs typeface="Calibri Light"/>
              </a:rPr>
              <a:t>Random Walks for Node Embeddings</a:t>
            </a:r>
            <a:endParaRPr lang="en-US"/>
          </a:p>
        </p:txBody>
      </p:sp>
      <p:sp>
        <p:nvSpPr>
          <p:cNvPr id="3" name="Content Placeholder 2">
            <a:extLst>
              <a:ext uri="{FF2B5EF4-FFF2-40B4-BE49-F238E27FC236}">
                <a16:creationId xmlns:a16="http://schemas.microsoft.com/office/drawing/2014/main" id="{CE887E58-10A1-48C3-676C-A67F7B2B4718}"/>
              </a:ext>
            </a:extLst>
          </p:cNvPr>
          <p:cNvSpPr>
            <a:spLocks noGrp="1"/>
          </p:cNvSpPr>
          <p:nvPr>
            <p:ph idx="1"/>
          </p:nvPr>
        </p:nvSpPr>
        <p:spPr>
          <a:xfrm>
            <a:off x="838200" y="1825625"/>
            <a:ext cx="10301014" cy="4351338"/>
          </a:xfrm>
        </p:spPr>
        <p:txBody>
          <a:bodyPr vert="horz" lIns="91440" tIns="45720" rIns="91440" bIns="45720" rtlCol="0" anchor="t">
            <a:normAutofit/>
          </a:bodyPr>
          <a:lstStyle/>
          <a:p>
            <a:r>
              <a:rPr lang="en-US" sz="2800" b="1">
                <a:ea typeface="Calibri"/>
                <a:cs typeface="Calibri"/>
              </a:rPr>
              <a:t>Idea</a:t>
            </a:r>
            <a:r>
              <a:rPr lang="en-US" sz="2800">
                <a:ea typeface="Calibri"/>
                <a:cs typeface="Calibri"/>
              </a:rPr>
              <a:t>: Similarity of two nodes determined by whether they occur together in a random walk</a:t>
            </a:r>
            <a:endParaRPr lang="en-US" sz="2800"/>
          </a:p>
          <a:p>
            <a:r>
              <a:rPr lang="en-US" sz="2800">
                <a:ea typeface="Calibri"/>
                <a:cs typeface="Calibri"/>
              </a:rPr>
              <a:t>Random walks capture local information as well as some multi-hop information</a:t>
            </a:r>
          </a:p>
          <a:p>
            <a:r>
              <a:rPr lang="en-US" sz="2800">
                <a:ea typeface="Calibri"/>
                <a:cs typeface="Calibri"/>
              </a:rPr>
              <a:t>Filters out pairs of nodes that don't occur together on random walks (efficiency)</a:t>
            </a:r>
          </a:p>
          <a:p>
            <a:endParaRPr lang="en-US" sz="2800">
              <a:ea typeface="Calibri"/>
              <a:cs typeface="Calibri"/>
            </a:endParaRPr>
          </a:p>
          <a:p>
            <a:endParaRPr lang="en-US" sz="2800">
              <a:ea typeface="Calibri"/>
              <a:cs typeface="Calibri"/>
            </a:endParaRPr>
          </a:p>
        </p:txBody>
      </p:sp>
      <p:sp>
        <p:nvSpPr>
          <p:cNvPr id="4" name="Slide Number Placeholder 3">
            <a:extLst>
              <a:ext uri="{FF2B5EF4-FFF2-40B4-BE49-F238E27FC236}">
                <a16:creationId xmlns:a16="http://schemas.microsoft.com/office/drawing/2014/main" id="{B98AD088-AA47-CA1C-805C-EE39A629B5DB}"/>
              </a:ext>
            </a:extLst>
          </p:cNvPr>
          <p:cNvSpPr>
            <a:spLocks noGrp="1"/>
          </p:cNvSpPr>
          <p:nvPr>
            <p:ph type="sldNum" sz="quarter" idx="12"/>
          </p:nvPr>
        </p:nvSpPr>
        <p:spPr/>
        <p:txBody>
          <a:bodyPr/>
          <a:lstStyle/>
          <a:p>
            <a:fld id="{48F63A3B-78C7-47BE-AE5E-E10140E04643}" type="slidenum">
              <a:rPr lang="en-US" dirty="0"/>
              <a:t>15</a:t>
            </a:fld>
            <a:endParaRPr lang="en-US"/>
          </a:p>
        </p:txBody>
      </p:sp>
    </p:spTree>
    <p:extLst>
      <p:ext uri="{BB962C8B-B14F-4D97-AF65-F5344CB8AC3E}">
        <p14:creationId xmlns:p14="http://schemas.microsoft.com/office/powerpoint/2010/main" val="34318016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5F214C-371C-ED89-47C2-40B1F959360C}"/>
              </a:ext>
            </a:extLst>
          </p:cNvPr>
          <p:cNvSpPr/>
          <p:nvPr/>
        </p:nvSpPr>
        <p:spPr>
          <a:xfrm>
            <a:off x="0" y="3738880"/>
            <a:ext cx="12192000" cy="31191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ACFF78-6864-D69C-27D4-A905B6CEA14A}"/>
              </a:ext>
            </a:extLst>
          </p:cNvPr>
          <p:cNvSpPr>
            <a:spLocks noGrp="1"/>
          </p:cNvSpPr>
          <p:nvPr>
            <p:ph type="title"/>
          </p:nvPr>
        </p:nvSpPr>
        <p:spPr/>
        <p:txBody>
          <a:bodyPr/>
          <a:lstStyle/>
          <a:p>
            <a:r>
              <a:rPr lang="en-US" dirty="0"/>
              <a:t>Solutions to Over-smoothing</a:t>
            </a:r>
          </a:p>
        </p:txBody>
      </p:sp>
      <p:sp>
        <p:nvSpPr>
          <p:cNvPr id="3" name="Content Placeholder 2">
            <a:extLst>
              <a:ext uri="{FF2B5EF4-FFF2-40B4-BE49-F238E27FC236}">
                <a16:creationId xmlns:a16="http://schemas.microsoft.com/office/drawing/2014/main" id="{8119E395-6DA1-23E1-AAB8-3929BB5F9B40}"/>
              </a:ext>
            </a:extLst>
          </p:cNvPr>
          <p:cNvSpPr>
            <a:spLocks noGrp="1"/>
          </p:cNvSpPr>
          <p:nvPr>
            <p:ph idx="1"/>
          </p:nvPr>
        </p:nvSpPr>
        <p:spPr/>
        <p:txBody>
          <a:bodyPr/>
          <a:lstStyle/>
          <a:p>
            <a:r>
              <a:rPr lang="en-US" dirty="0"/>
              <a:t>To sparsify a graph reduces the spectral gap, therefore the rate of convergence of node features</a:t>
            </a:r>
          </a:p>
          <a:p>
            <a:endParaRPr lang="en-US" dirty="0"/>
          </a:p>
          <a:p>
            <a:endParaRPr lang="en-US" dirty="0"/>
          </a:p>
          <a:p>
            <a:endParaRPr lang="en-US" dirty="0"/>
          </a:p>
          <a:p>
            <a:endParaRPr lang="en-US" dirty="0"/>
          </a:p>
          <a:p>
            <a:pPr marL="0" indent="0">
              <a:buNone/>
            </a:pPr>
            <a:endParaRPr lang="en-US" dirty="0"/>
          </a:p>
          <a:p>
            <a:pPr marL="0" indent="0">
              <a:buNone/>
            </a:pPr>
            <a:r>
              <a:rPr lang="en-US" b="1" dirty="0"/>
              <a:t>Strategies</a:t>
            </a:r>
          </a:p>
          <a:p>
            <a:r>
              <a:rPr lang="en-US" dirty="0"/>
              <a:t>Random sparsification </a:t>
            </a:r>
            <a:r>
              <a:rPr lang="en-US" sz="1400" dirty="0">
                <a:solidFill>
                  <a:schemeClr val="accent2">
                    <a:lumMod val="50000"/>
                  </a:schemeClr>
                </a:solidFill>
              </a:rPr>
              <a:t>[Rong et al 2020]</a:t>
            </a:r>
            <a:endParaRPr lang="en-US" dirty="0"/>
          </a:p>
          <a:p>
            <a:pPr>
              <a:defRPr/>
            </a:pPr>
            <a:r>
              <a:rPr lang="en-US" dirty="0"/>
              <a:t>Drop different edges per feature</a:t>
            </a:r>
            <a:br>
              <a:rPr lang="en-US" dirty="0"/>
            </a:br>
            <a:r>
              <a:rPr lang="en-US" dirty="0"/>
              <a:t>and learn it via posterior inference </a:t>
            </a:r>
            <a:r>
              <a:rPr kumimoji="0" lang="en-US" sz="1400" b="0"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srgbClr val="E97132">
                    <a:lumMod val="50000"/>
                  </a:srgbClr>
                </a:solidFill>
                <a:effectLst/>
                <a:uLnTx/>
                <a:uFillTx/>
                <a:latin typeface="Calibri" panose="020F0502020204030204"/>
                <a:ea typeface="+mn-ea"/>
                <a:cs typeface="+mn-cs"/>
              </a:rPr>
              <a:t>Hasanzadeh</a:t>
            </a:r>
            <a:r>
              <a:rPr kumimoji="0" lang="en-US" sz="1400" b="0"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rPr>
              <a:t> et al 2020]</a:t>
            </a: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Neural sparsification </a:t>
            </a:r>
            <a:r>
              <a:rPr kumimoji="0" lang="en-US" sz="1400" b="0"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rPr>
              <a:t>[Zheng et al 2020]</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endParaRPr lang="en-US" b="1" dirty="0">
              <a:solidFill>
                <a:schemeClr val="accent2">
                  <a:lumMod val="50000"/>
                </a:schemeClr>
              </a:solidFill>
            </a:endParaRPr>
          </a:p>
        </p:txBody>
      </p:sp>
      <p:sp>
        <p:nvSpPr>
          <p:cNvPr id="4" name="Text Placeholder 3">
            <a:extLst>
              <a:ext uri="{FF2B5EF4-FFF2-40B4-BE49-F238E27FC236}">
                <a16:creationId xmlns:a16="http://schemas.microsoft.com/office/drawing/2014/main" id="{37FA33CB-C382-40D5-4BDA-B3250F8948E4}"/>
              </a:ext>
            </a:extLst>
          </p:cNvPr>
          <p:cNvSpPr>
            <a:spLocks noGrp="1"/>
          </p:cNvSpPr>
          <p:nvPr>
            <p:ph type="body" sz="quarter" idx="13"/>
          </p:nvPr>
        </p:nvSpPr>
        <p:spPr/>
        <p:txBody>
          <a:bodyPr>
            <a:normAutofit/>
          </a:bodyPr>
          <a:lstStyle/>
          <a:p>
            <a:r>
              <a:rPr lang="en-US" dirty="0"/>
              <a:t>Graph Sparsification</a:t>
            </a:r>
          </a:p>
        </p:txBody>
      </p:sp>
      <p:pic>
        <p:nvPicPr>
          <p:cNvPr id="6" name="Picture 5" descr="\documentclass{article}&#10;\usepackage{amsmath,amsfonts,bm}&#10;\pagestyle{empty}&#10;\DeclareMathOperator{\tr}{Tr}&#10;\begin{document}&#10;&#10;\begin{equation*}&#10;\frac{1}{R_{uv}} \left(\frac{1}{d_{u}} + \frac{1}{d_{v}}\right) \leq \lambda_2&#10;\end{equation*}&#10;&#10;\end{document}&#10;&#10;" title="IguanaTex Picture Display">
            <a:extLst>
              <a:ext uri="{FF2B5EF4-FFF2-40B4-BE49-F238E27FC236}">
                <a16:creationId xmlns:a16="http://schemas.microsoft.com/office/drawing/2014/main" id="{102EA8B9-4CB8-F0B1-7836-6B23D867E4EB}"/>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007101" y="2123576"/>
            <a:ext cx="2424750" cy="614660"/>
          </a:xfrm>
          <a:prstGeom prst="rect">
            <a:avLst/>
          </a:prstGeom>
        </p:spPr>
      </p:pic>
      <p:sp>
        <p:nvSpPr>
          <p:cNvPr id="10" name="TextBox 9">
            <a:extLst>
              <a:ext uri="{FF2B5EF4-FFF2-40B4-BE49-F238E27FC236}">
                <a16:creationId xmlns:a16="http://schemas.microsoft.com/office/drawing/2014/main" id="{845A680C-71F9-7174-5036-4F5A79E287EA}"/>
              </a:ext>
            </a:extLst>
          </p:cNvPr>
          <p:cNvSpPr txBox="1"/>
          <p:nvPr/>
        </p:nvSpPr>
        <p:spPr>
          <a:xfrm>
            <a:off x="4606721" y="2394691"/>
            <a:ext cx="2060294" cy="338554"/>
          </a:xfrm>
          <a:prstGeom prst="rect">
            <a:avLst/>
          </a:prstGeom>
          <a:noFill/>
        </p:spPr>
        <p:txBody>
          <a:bodyPr wrap="square" rtlCol="0">
            <a:spAutoFit/>
          </a:bodyPr>
          <a:lstStyle/>
          <a:p>
            <a:r>
              <a:rPr lang="en-US" sz="1600" dirty="0">
                <a:solidFill>
                  <a:schemeClr val="accent2">
                    <a:lumMod val="50000"/>
                  </a:schemeClr>
                </a:solidFill>
                <a:latin typeface="Times New Roman" panose="02020603050405020304" pitchFamily="18" charset="0"/>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Lovász</a:t>
            </a:r>
            <a:r>
              <a:rPr lang="en-US" sz="1600" dirty="0">
                <a:solidFill>
                  <a:schemeClr val="accent2">
                    <a:lumMod val="50000"/>
                  </a:schemeClr>
                </a:solidFill>
                <a:latin typeface="Times New Roman" panose="02020603050405020304" pitchFamily="18" charset="0"/>
                <a:cs typeface="Times New Roman" panose="02020603050405020304" pitchFamily="18" charset="0"/>
              </a:rPr>
              <a:t> 1993]</a:t>
            </a:r>
          </a:p>
        </p:txBody>
      </p:sp>
      <p:pic>
        <p:nvPicPr>
          <p:cNvPr id="13" name="Picture 12" descr="\documentclass{article}&#10;\usepackage{amsmath,amsfonts,bm}&#10;\pagestyle{empty}&#10;\begin{document}&#10;&#10;\begin{equation*}&#10;\lambda_2 \leq 1-2 \frac{\sqrt{d_{\max}-1}}{d_{\max}} c&#10;\end{equation*}&#10;&#10;\end{document}&#10;&#10;" title="IguanaTex Picture Display">
            <a:extLst>
              <a:ext uri="{FF2B5EF4-FFF2-40B4-BE49-F238E27FC236}">
                <a16:creationId xmlns:a16="http://schemas.microsoft.com/office/drawing/2014/main" id="{E9404CF9-BEE3-8BEB-B375-06B868448AA3}"/>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7464935" y="2124804"/>
            <a:ext cx="2570315" cy="612204"/>
          </a:xfrm>
          <a:prstGeom prst="rect">
            <a:avLst/>
          </a:prstGeom>
        </p:spPr>
      </p:pic>
      <p:pic>
        <p:nvPicPr>
          <p:cNvPr id="20" name="Picture 19">
            <a:extLst>
              <a:ext uri="{FF2B5EF4-FFF2-40B4-BE49-F238E27FC236}">
                <a16:creationId xmlns:a16="http://schemas.microsoft.com/office/drawing/2014/main" id="{DD15167B-7DF0-490C-14B3-7B19D655E49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82448" y="4167214"/>
            <a:ext cx="4361815" cy="2222230"/>
          </a:xfrm>
          <a:prstGeom prst="rect">
            <a:avLst/>
          </a:prstGeom>
        </p:spPr>
      </p:pic>
      <p:sp>
        <p:nvSpPr>
          <p:cNvPr id="5" name="Slide Number Placeholder 4">
            <a:extLst>
              <a:ext uri="{FF2B5EF4-FFF2-40B4-BE49-F238E27FC236}">
                <a16:creationId xmlns:a16="http://schemas.microsoft.com/office/drawing/2014/main" id="{E0502EEB-0078-9E30-70C6-E9A53F09DC4B}"/>
              </a:ext>
            </a:extLst>
          </p:cNvPr>
          <p:cNvSpPr>
            <a:spLocks noGrp="1"/>
          </p:cNvSpPr>
          <p:nvPr>
            <p:ph type="sldNum" sz="quarter" idx="12"/>
          </p:nvPr>
        </p:nvSpPr>
        <p:spPr/>
        <p:txBody>
          <a:bodyPr/>
          <a:lstStyle/>
          <a:p>
            <a:fld id="{33471E03-3868-4372-A232-81B06EBB10D4}" type="slidenum">
              <a:rPr lang="es-ES" smtClean="0"/>
              <a:t>150</a:t>
            </a:fld>
            <a:endParaRPr lang="es-E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8BDD2F4-27AA-D67F-DAE2-A7F12BFFB349}"/>
                  </a:ext>
                </a:extLst>
              </p:cNvPr>
              <p:cNvSpPr txBox="1"/>
              <p:nvPr/>
            </p:nvSpPr>
            <p:spPr>
              <a:xfrm>
                <a:off x="830200" y="2853728"/>
                <a:ext cx="5836815" cy="830997"/>
              </a:xfrm>
              <a:prstGeom prst="rect">
                <a:avLst/>
              </a:prstGeom>
              <a:noFill/>
            </p:spPr>
            <p:txBody>
              <a:bodyPr wrap="square" rtlCol="0">
                <a:spAutoFit/>
              </a:bodyPr>
              <a:lstStyle/>
              <a:p>
                <a:r>
                  <a:rPr lang="en-US" sz="1600" b="1" dirty="0"/>
                  <a:t>Rayleigh Monotonicity principle </a:t>
                </a:r>
                <a:br>
                  <a:rPr lang="en-US" sz="1600" dirty="0"/>
                </a:br>
                <a:r>
                  <a:rPr lang="en-US" sz="1600" dirty="0"/>
                  <a:t>When removing edges of the graph, all </a:t>
                </a:r>
                <a14:m>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𝑅</m:t>
                        </m:r>
                      </m:e>
                      <m:sub>
                        <m:r>
                          <a:rPr lang="en-US" sz="1600" i="1" dirty="0" smtClean="0">
                            <a:latin typeface="Cambria Math" panose="02040503050406030204" pitchFamily="18" charset="0"/>
                          </a:rPr>
                          <m:t>𝑢</m:t>
                        </m:r>
                        <m:r>
                          <a:rPr lang="en-US" sz="1600" i="1" dirty="0" err="1">
                            <a:latin typeface="Cambria Math" panose="02040503050406030204" pitchFamily="18" charset="0"/>
                          </a:rPr>
                          <m:t>𝑣</m:t>
                        </m:r>
                      </m:sub>
                    </m:sSub>
                  </m:oMath>
                </a14:m>
                <a:r>
                  <a:rPr lang="en-US" sz="1600" dirty="0"/>
                  <a:t>’s are equal or higher </a:t>
                </a:r>
              </a:p>
              <a:p>
                <a:r>
                  <a:rPr lang="en-US" sz="1600" dirty="0"/>
                  <a:t>Sparser graphs </a:t>
                </a:r>
                <a:r>
                  <a:rPr lang="en-US" sz="1600" dirty="0">
                    <a:sym typeface="Wingdings" panose="05000000000000000000" pitchFamily="2" charset="2"/>
                  </a:rPr>
                  <a:t> Higher</a:t>
                </a:r>
                <a:r>
                  <a:rPr lang="en-US" sz="1600" dirty="0"/>
                  <a:t> </a:t>
                </a:r>
                <a14:m>
                  <m:oMath xmlns:m="http://schemas.openxmlformats.org/officeDocument/2006/math">
                    <m:sSub>
                      <m:sSubPr>
                        <m:ctrlPr>
                          <a:rPr lang="en-US" sz="1600" i="1" dirty="0" smtClean="0">
                            <a:latin typeface="Cambria Math" panose="02040503050406030204" pitchFamily="18" charset="0"/>
                          </a:rPr>
                        </m:ctrlPr>
                      </m:sSubPr>
                      <m:e>
                        <m:r>
                          <a:rPr lang="en-US" sz="1600" i="1" dirty="0" smtClean="0">
                            <a:latin typeface="Cambria Math" panose="02040503050406030204" pitchFamily="18" charset="0"/>
                          </a:rPr>
                          <m:t>𝑅</m:t>
                        </m:r>
                      </m:e>
                      <m:sub>
                        <m:r>
                          <a:rPr lang="en-US" sz="1600" i="1" dirty="0" smtClean="0">
                            <a:latin typeface="Cambria Math" panose="02040503050406030204" pitchFamily="18" charset="0"/>
                          </a:rPr>
                          <m:t>𝑢</m:t>
                        </m:r>
                        <m:r>
                          <a:rPr lang="en-US" sz="1600" i="1" dirty="0" err="1">
                            <a:latin typeface="Cambria Math" panose="02040503050406030204" pitchFamily="18" charset="0"/>
                          </a:rPr>
                          <m:t>𝑣</m:t>
                        </m:r>
                      </m:sub>
                    </m:sSub>
                  </m:oMath>
                </a14:m>
                <a:r>
                  <a:rPr lang="en-US" sz="1600" dirty="0"/>
                  <a:t>’s </a:t>
                </a:r>
                <a:r>
                  <a:rPr lang="en-US" sz="1600" dirty="0">
                    <a:sym typeface="Wingdings" panose="05000000000000000000" pitchFamily="2" charset="2"/>
                  </a:rPr>
                  <a:t> </a:t>
                </a:r>
                <a:r>
                  <a:rPr lang="en-US" sz="1600" b="1" dirty="0">
                    <a:sym typeface="Wingdings" panose="05000000000000000000" pitchFamily="2" charset="2"/>
                  </a:rPr>
                  <a:t>decreased lower bound</a:t>
                </a:r>
                <a:endParaRPr lang="en-US" sz="1600" b="1" dirty="0"/>
              </a:p>
            </p:txBody>
          </p:sp>
        </mc:Choice>
        <mc:Fallback xmlns="">
          <p:sp>
            <p:nvSpPr>
              <p:cNvPr id="7" name="TextBox 6">
                <a:extLst>
                  <a:ext uri="{FF2B5EF4-FFF2-40B4-BE49-F238E27FC236}">
                    <a16:creationId xmlns:a16="http://schemas.microsoft.com/office/drawing/2014/main" id="{48BDD2F4-27AA-D67F-DAE2-A7F12BFFB349}"/>
                  </a:ext>
                </a:extLst>
              </p:cNvPr>
              <p:cNvSpPr txBox="1">
                <a:spLocks noRot="1" noChangeAspect="1" noMove="1" noResize="1" noEditPoints="1" noAdjustHandles="1" noChangeArrowheads="1" noChangeShapeType="1" noTextEdit="1"/>
              </p:cNvSpPr>
              <p:nvPr/>
            </p:nvSpPr>
            <p:spPr>
              <a:xfrm>
                <a:off x="830200" y="2853728"/>
                <a:ext cx="5836815" cy="830997"/>
              </a:xfrm>
              <a:prstGeom prst="rect">
                <a:avLst/>
              </a:prstGeom>
              <a:blipFill>
                <a:blip r:embed="rId8"/>
                <a:stretch>
                  <a:fillRect l="-522" t="-2206" b="-882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2942630-B2CB-ACD3-D8F3-BC2EDFB6FA3E}"/>
              </a:ext>
            </a:extLst>
          </p:cNvPr>
          <p:cNvSpPr txBox="1"/>
          <p:nvPr/>
        </p:nvSpPr>
        <p:spPr>
          <a:xfrm>
            <a:off x="7221355" y="2864957"/>
            <a:ext cx="4519542" cy="584775"/>
          </a:xfrm>
          <a:prstGeom prst="rect">
            <a:avLst/>
          </a:prstGeom>
          <a:noFill/>
        </p:spPr>
        <p:txBody>
          <a:bodyPr wrap="square" rtlCol="0">
            <a:spAutoFit/>
          </a:bodyPr>
          <a:lstStyle/>
          <a:p>
            <a:r>
              <a:rPr lang="en-US" sz="1600" b="1" dirty="0"/>
              <a:t>Max degree lower bound of spectral gap</a:t>
            </a:r>
          </a:p>
          <a:p>
            <a:r>
              <a:rPr lang="en-US" sz="1600" dirty="0"/>
              <a:t>Sparser graphs </a:t>
            </a:r>
            <a:r>
              <a:rPr lang="en-US" sz="1600" dirty="0">
                <a:sym typeface="Wingdings" panose="05000000000000000000" pitchFamily="2" charset="2"/>
              </a:rPr>
              <a:t> </a:t>
            </a:r>
            <a:r>
              <a:rPr lang="en-US" sz="1600" b="1" dirty="0">
                <a:sym typeface="Wingdings" panose="05000000000000000000" pitchFamily="2" charset="2"/>
              </a:rPr>
              <a:t>decreased upper bound</a:t>
            </a:r>
            <a:endParaRPr lang="en-US" sz="1600" b="1" dirty="0"/>
          </a:p>
        </p:txBody>
      </p:sp>
    </p:spTree>
    <p:extLst>
      <p:ext uri="{BB962C8B-B14F-4D97-AF65-F5344CB8AC3E}">
        <p14:creationId xmlns:p14="http://schemas.microsoft.com/office/powerpoint/2010/main" val="22983008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19E395-6DA1-23E1-AAB8-3929BB5F9B40}"/>
              </a:ext>
            </a:extLst>
          </p:cNvPr>
          <p:cNvSpPr>
            <a:spLocks noGrp="1"/>
          </p:cNvSpPr>
          <p:nvPr>
            <p:ph idx="1"/>
          </p:nvPr>
        </p:nvSpPr>
        <p:spPr>
          <a:xfrm>
            <a:off x="838200" y="1579670"/>
            <a:ext cx="11140440" cy="5278329"/>
          </a:xfrm>
        </p:spPr>
        <p:txBody>
          <a:bodyPr>
            <a:normAutofit/>
          </a:bodyPr>
          <a:lstStyle/>
          <a:p>
            <a:r>
              <a:rPr lang="en-US" sz="1800" b="0" i="0" u="none" strike="noStrike" baseline="0" dirty="0"/>
              <a:t>Skip connections to alleviate information loss </a:t>
            </a:r>
            <a:r>
              <a:rPr lang="en-US" sz="16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[Li et al 2019]</a:t>
            </a:r>
          </a:p>
          <a:p>
            <a:pPr marL="0" indent="0">
              <a:buNone/>
            </a:pPr>
            <a:br>
              <a:rPr lang="en-US" dirty="0"/>
            </a:br>
            <a:endParaRPr lang="en-US" dirty="0"/>
          </a:p>
          <a:p>
            <a:endParaRPr kumimoji="0" lang="en-US" sz="2000" b="0" i="0" u="none" strike="noStrike" kern="1200" cap="none" spc="0" normalizeH="0" baseline="0" noProof="0" dirty="0">
              <a:ln>
                <a:noFill/>
              </a:ln>
              <a:solidFill>
                <a:prstClr val="black"/>
              </a:solidFill>
              <a:effectLst/>
              <a:uLnTx/>
              <a:uFillTx/>
              <a:ea typeface="+mn-ea"/>
              <a:cs typeface="+mn-cs"/>
            </a:endParaRPr>
          </a:p>
          <a:p>
            <a:pPr algn="l"/>
            <a:endParaRPr lang="en-US" sz="1800" b="0" i="0" u="none" strike="noStrike" baseline="0" dirty="0"/>
          </a:p>
          <a:p>
            <a:pPr algn="l"/>
            <a:endParaRPr lang="en-US" sz="1800" b="0" i="0" u="none" strike="noStrike" baseline="0" dirty="0"/>
          </a:p>
          <a:p>
            <a:pPr algn="l"/>
            <a:endParaRPr lang="en-US" sz="1800" b="0" i="0" u="none" strike="noStrike" baseline="0" dirty="0"/>
          </a:p>
          <a:p>
            <a:pPr marL="0" indent="0">
              <a:buNone/>
            </a:pPr>
            <a:endParaRPr lang="en-US" sz="1800" dirty="0"/>
          </a:p>
          <a:p>
            <a:endParaRPr lang="en-US" dirty="0"/>
          </a:p>
          <a:p>
            <a:endParaRPr lang="en-US" b="1" dirty="0">
              <a:solidFill>
                <a:schemeClr val="accent2">
                  <a:lumMod val="50000"/>
                </a:schemeClr>
              </a:solidFill>
            </a:endParaRPr>
          </a:p>
        </p:txBody>
      </p:sp>
      <p:sp>
        <p:nvSpPr>
          <p:cNvPr id="2" name="Title 1">
            <a:extLst>
              <a:ext uri="{FF2B5EF4-FFF2-40B4-BE49-F238E27FC236}">
                <a16:creationId xmlns:a16="http://schemas.microsoft.com/office/drawing/2014/main" id="{29ACFF78-6864-D69C-27D4-A905B6CEA14A}"/>
              </a:ext>
            </a:extLst>
          </p:cNvPr>
          <p:cNvSpPr>
            <a:spLocks noGrp="1"/>
          </p:cNvSpPr>
          <p:nvPr>
            <p:ph type="title"/>
          </p:nvPr>
        </p:nvSpPr>
        <p:spPr/>
        <p:txBody>
          <a:bodyPr/>
          <a:lstStyle/>
          <a:p>
            <a:r>
              <a:rPr lang="en-US" dirty="0"/>
              <a:t>Solutions to Over-smoothing</a:t>
            </a:r>
          </a:p>
        </p:txBody>
      </p:sp>
      <p:sp>
        <p:nvSpPr>
          <p:cNvPr id="4" name="Text Placeholder 3">
            <a:extLst>
              <a:ext uri="{FF2B5EF4-FFF2-40B4-BE49-F238E27FC236}">
                <a16:creationId xmlns:a16="http://schemas.microsoft.com/office/drawing/2014/main" id="{37FA33CB-C382-40D5-4BDA-B3250F8948E4}"/>
              </a:ext>
            </a:extLst>
          </p:cNvPr>
          <p:cNvSpPr>
            <a:spLocks noGrp="1"/>
          </p:cNvSpPr>
          <p:nvPr>
            <p:ph type="body" sz="quarter" idx="13"/>
          </p:nvPr>
        </p:nvSpPr>
        <p:spPr>
          <a:xfrm>
            <a:off x="838200" y="1153442"/>
            <a:ext cx="6060440" cy="383444"/>
          </a:xfrm>
        </p:spPr>
        <p:txBody>
          <a:bodyPr>
            <a:normAutofit/>
          </a:bodyPr>
          <a:lstStyle/>
          <a:p>
            <a:r>
              <a:rPr lang="en-US" dirty="0"/>
              <a:t>Skip connections</a:t>
            </a:r>
          </a:p>
        </p:txBody>
      </p:sp>
      <p:pic>
        <p:nvPicPr>
          <p:cNvPr id="13" name="Picture 12" descr="\documentclass{article}&#10;\usepackage{amsmath,amsfonts,bm}&#10;\pagestyle{empty}&#10;\DeclareMathOperator{\tr}{Tr}&#10;\begin{document}&#10;&#10;\begin{equation*}&#10;H^{l+1} = H^{l} + \sigma(PH^{l}W)&#10;\end{equation*}&#10;&#10;\end{document}&#10;&#10;" title="IguanaTex Picture Display">
            <a:extLst>
              <a:ext uri="{FF2B5EF4-FFF2-40B4-BE49-F238E27FC236}">
                <a16:creationId xmlns:a16="http://schemas.microsoft.com/office/drawing/2014/main" id="{FEBBD239-E9E4-F021-2781-3E251B84144D}"/>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949575" y="2073721"/>
            <a:ext cx="2616381" cy="292571"/>
          </a:xfrm>
          <a:prstGeom prst="rect">
            <a:avLst/>
          </a:prstGeom>
        </p:spPr>
      </p:pic>
      <p:pic>
        <p:nvPicPr>
          <p:cNvPr id="7" name="Picture 6" descr="\documentclass{article}&#10;\usepackage{amsmath,amsfonts,bm}&#10;\pagestyle{empty}&#10;\DeclareMathOperator{\tr}{Tr}&#10;\begin{document}&#10;&#10;\begin{equation*}&#10;H^{l+1} = H^{0} + \sigma(PH^{l}W)&#10;\end{equation*}&#10;&#10;\end{document}&#10;&#10;" title="IguanaTex Picture Display">
            <a:extLst>
              <a:ext uri="{FF2B5EF4-FFF2-40B4-BE49-F238E27FC236}">
                <a16:creationId xmlns:a16="http://schemas.microsoft.com/office/drawing/2014/main" id="{FB9741A3-E997-FEB4-3EEF-57A34B107500}"/>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6626047" y="2073721"/>
            <a:ext cx="2651429" cy="292571"/>
          </a:xfrm>
          <a:prstGeom prst="rect">
            <a:avLst/>
          </a:prstGeom>
        </p:spPr>
      </p:pic>
      <p:sp>
        <p:nvSpPr>
          <p:cNvPr id="5" name="Slide Number Placeholder 4">
            <a:extLst>
              <a:ext uri="{FF2B5EF4-FFF2-40B4-BE49-F238E27FC236}">
                <a16:creationId xmlns:a16="http://schemas.microsoft.com/office/drawing/2014/main" id="{465D819C-DE46-1F72-9F0D-A810691264C8}"/>
              </a:ext>
            </a:extLst>
          </p:cNvPr>
          <p:cNvSpPr>
            <a:spLocks noGrp="1"/>
          </p:cNvSpPr>
          <p:nvPr>
            <p:ph type="sldNum" sz="quarter" idx="12"/>
          </p:nvPr>
        </p:nvSpPr>
        <p:spPr/>
        <p:txBody>
          <a:bodyPr/>
          <a:lstStyle/>
          <a:p>
            <a:fld id="{33471E03-3868-4372-A232-81B06EBB10D4}" type="slidenum">
              <a:rPr lang="es-ES" smtClean="0"/>
              <a:t>151</a:t>
            </a:fld>
            <a:endParaRPr lang="es-ES"/>
          </a:p>
        </p:txBody>
      </p:sp>
    </p:spTree>
    <p:extLst>
      <p:ext uri="{BB962C8B-B14F-4D97-AF65-F5344CB8AC3E}">
        <p14:creationId xmlns:p14="http://schemas.microsoft.com/office/powerpoint/2010/main" val="3275444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19E395-6DA1-23E1-AAB8-3929BB5F9B40}"/>
              </a:ext>
            </a:extLst>
          </p:cNvPr>
          <p:cNvSpPr>
            <a:spLocks noGrp="1"/>
          </p:cNvSpPr>
          <p:nvPr>
            <p:ph idx="1"/>
          </p:nvPr>
        </p:nvSpPr>
        <p:spPr>
          <a:xfrm>
            <a:off x="838200" y="1579670"/>
            <a:ext cx="11140440" cy="5278329"/>
          </a:xfrm>
        </p:spPr>
        <p:txBody>
          <a:bodyPr>
            <a:normAutofit/>
          </a:bodyPr>
          <a:lstStyle/>
          <a:p>
            <a:r>
              <a:rPr lang="en-US" sz="1800" b="0" i="0" u="none" strike="noStrike" baseline="0" dirty="0"/>
              <a:t>Skip connections to alleviate information loss </a:t>
            </a:r>
            <a:r>
              <a:rPr lang="en-US" sz="16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[Li et al 2019]</a:t>
            </a:r>
          </a:p>
          <a:p>
            <a:pPr marL="0" indent="0">
              <a:buNone/>
            </a:pPr>
            <a:br>
              <a:rPr lang="en-US" dirty="0"/>
            </a:br>
            <a:endParaRPr lang="en-US" dirty="0"/>
          </a:p>
          <a:p>
            <a:r>
              <a:rPr lang="en-US" sz="1800" dirty="0"/>
              <a:t>Parametrized skip connection and identity mapping to reduce the singular values of W. </a:t>
            </a:r>
            <a:br>
              <a:rPr lang="en-US" sz="1800" dirty="0"/>
            </a:br>
            <a:r>
              <a:rPr lang="en-US" sz="1600" b="1" dirty="0"/>
              <a:t>GCNII</a:t>
            </a:r>
            <a:r>
              <a:rPr lang="en-US" sz="1600" dirty="0"/>
              <a:t> </a:t>
            </a:r>
            <a:r>
              <a:rPr lang="en-US" sz="14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[Chen et al 2020] </a:t>
            </a:r>
            <a:r>
              <a:rPr lang="en-US" sz="1600" dirty="0"/>
              <a:t>and </a:t>
            </a:r>
            <a:r>
              <a:rPr lang="en-US" sz="1600" b="1" dirty="0"/>
              <a:t>EGNN</a:t>
            </a:r>
            <a:r>
              <a:rPr lang="en-US" sz="1600" dirty="0"/>
              <a:t> </a:t>
            </a:r>
            <a:r>
              <a:rPr lang="en-US" sz="14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[Zhou et al 2021]. </a:t>
            </a:r>
            <a:r>
              <a:rPr lang="en-US" sz="1600" dirty="0"/>
              <a:t>Initial Residual connections also present in </a:t>
            </a:r>
            <a:r>
              <a:rPr lang="en-US" sz="1600" b="1" dirty="0"/>
              <a:t>APPNP</a:t>
            </a:r>
            <a:r>
              <a:rPr lang="en-US" sz="1600" dirty="0"/>
              <a:t> </a:t>
            </a:r>
            <a:r>
              <a:rPr lang="en-US" sz="14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a:t>
            </a:r>
            <a:r>
              <a:rPr lang="en-US" sz="1400" b="0" i="0" u="none" strike="noStrike" baseline="0" dirty="0" err="1">
                <a:solidFill>
                  <a:schemeClr val="accent2">
                    <a:lumMod val="50000"/>
                  </a:schemeClr>
                </a:solidFill>
                <a:latin typeface="Times New Roman" panose="02020603050405020304" pitchFamily="18" charset="0"/>
                <a:cs typeface="Times New Roman" panose="02020603050405020304" pitchFamily="18" charset="0"/>
              </a:rPr>
              <a:t>Gasteiger</a:t>
            </a:r>
            <a:r>
              <a:rPr lang="en-US" sz="14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 et al 2018]</a:t>
            </a:r>
            <a:endParaRPr kumimoji="0" lang="en-US" sz="1800" b="0" i="0" u="none" strike="noStrike" kern="1200" cap="none" spc="0" normalizeH="0" baseline="0" noProof="0" dirty="0">
              <a:ln>
                <a:noFill/>
              </a:ln>
              <a:solidFill>
                <a:prstClr val="black"/>
              </a:solidFill>
              <a:effectLst/>
              <a:uLnTx/>
              <a:uFillTx/>
              <a:ea typeface="+mn-ea"/>
              <a:cs typeface="+mn-cs"/>
            </a:endParaRPr>
          </a:p>
          <a:p>
            <a:pPr marL="0" indent="0">
              <a:buNone/>
            </a:pPr>
            <a:br>
              <a:rPr lang="en-US" dirty="0">
                <a:solidFill>
                  <a:prstClr val="black"/>
                </a:solidFill>
              </a:rPr>
            </a:br>
            <a:r>
              <a:rPr lang="en-US" b="1" dirty="0">
                <a:solidFill>
                  <a:prstClr val="black"/>
                </a:solidFill>
              </a:rPr>
              <a:t>GCNII</a:t>
            </a:r>
            <a:r>
              <a:rPr lang="en-US" dirty="0">
                <a:solidFill>
                  <a:prstClr val="black"/>
                </a:solidFill>
              </a:rPr>
              <a:t>    </a:t>
            </a:r>
            <a:r>
              <a:rPr lang="en-US" dirty="0">
                <a:solidFill>
                  <a:prstClr val="black"/>
                </a:solidFill>
                <a:sym typeface="Wingdings" panose="05000000000000000000" pitchFamily="2" charset="2"/>
              </a:rPr>
              <a:t></a:t>
            </a:r>
            <a:endParaRPr lang="en-US" dirty="0">
              <a:solidFill>
                <a:prstClr val="black"/>
              </a:solidFill>
            </a:endParaRPr>
          </a:p>
          <a:p>
            <a:endParaRPr kumimoji="0" lang="en-US" sz="2000" b="0" i="0" u="none" strike="noStrike" kern="1200" cap="none" spc="0" normalizeH="0" baseline="0" noProof="0" dirty="0">
              <a:ln>
                <a:noFill/>
              </a:ln>
              <a:solidFill>
                <a:prstClr val="black"/>
              </a:solidFill>
              <a:effectLst/>
              <a:uLnTx/>
              <a:uFillTx/>
              <a:ea typeface="+mn-ea"/>
              <a:cs typeface="+mn-cs"/>
            </a:endParaRPr>
          </a:p>
          <a:p>
            <a:pPr algn="l"/>
            <a:endParaRPr lang="en-US" sz="1800" b="0" i="0" u="none" strike="noStrike" baseline="0" dirty="0"/>
          </a:p>
          <a:p>
            <a:pPr algn="l"/>
            <a:endParaRPr lang="en-US" sz="1800" b="0" i="0" u="none" strike="noStrike" baseline="0" dirty="0"/>
          </a:p>
          <a:p>
            <a:pPr algn="l"/>
            <a:endParaRPr lang="en-US" sz="1800" b="0" i="0" u="none" strike="noStrike" baseline="0" dirty="0"/>
          </a:p>
          <a:p>
            <a:pPr marL="0" indent="0">
              <a:buNone/>
            </a:pPr>
            <a:endParaRPr lang="en-US" sz="1800" dirty="0"/>
          </a:p>
          <a:p>
            <a:endParaRPr lang="en-US" dirty="0"/>
          </a:p>
          <a:p>
            <a:endParaRPr lang="en-US" b="1" dirty="0">
              <a:solidFill>
                <a:schemeClr val="accent2">
                  <a:lumMod val="50000"/>
                </a:schemeClr>
              </a:solidFill>
            </a:endParaRPr>
          </a:p>
        </p:txBody>
      </p:sp>
      <p:sp>
        <p:nvSpPr>
          <p:cNvPr id="2" name="Title 1">
            <a:extLst>
              <a:ext uri="{FF2B5EF4-FFF2-40B4-BE49-F238E27FC236}">
                <a16:creationId xmlns:a16="http://schemas.microsoft.com/office/drawing/2014/main" id="{29ACFF78-6864-D69C-27D4-A905B6CEA14A}"/>
              </a:ext>
            </a:extLst>
          </p:cNvPr>
          <p:cNvSpPr>
            <a:spLocks noGrp="1"/>
          </p:cNvSpPr>
          <p:nvPr>
            <p:ph type="title"/>
          </p:nvPr>
        </p:nvSpPr>
        <p:spPr/>
        <p:txBody>
          <a:bodyPr/>
          <a:lstStyle/>
          <a:p>
            <a:r>
              <a:rPr lang="en-US" dirty="0"/>
              <a:t>Solutions to Over-smoothing</a:t>
            </a:r>
          </a:p>
        </p:txBody>
      </p:sp>
      <p:sp>
        <p:nvSpPr>
          <p:cNvPr id="4" name="Text Placeholder 3">
            <a:extLst>
              <a:ext uri="{FF2B5EF4-FFF2-40B4-BE49-F238E27FC236}">
                <a16:creationId xmlns:a16="http://schemas.microsoft.com/office/drawing/2014/main" id="{37FA33CB-C382-40D5-4BDA-B3250F8948E4}"/>
              </a:ext>
            </a:extLst>
          </p:cNvPr>
          <p:cNvSpPr>
            <a:spLocks noGrp="1"/>
          </p:cNvSpPr>
          <p:nvPr>
            <p:ph type="body" sz="quarter" idx="13"/>
          </p:nvPr>
        </p:nvSpPr>
        <p:spPr>
          <a:xfrm>
            <a:off x="838200" y="1153442"/>
            <a:ext cx="6060440" cy="383444"/>
          </a:xfrm>
        </p:spPr>
        <p:txBody>
          <a:bodyPr>
            <a:normAutofit/>
          </a:bodyPr>
          <a:lstStyle/>
          <a:p>
            <a:r>
              <a:rPr lang="en-US" dirty="0"/>
              <a:t>Skip connections and trainable weights regularization</a:t>
            </a:r>
          </a:p>
        </p:txBody>
      </p:sp>
      <p:cxnSp>
        <p:nvCxnSpPr>
          <p:cNvPr id="24" name="Straight Arrow Connector 23">
            <a:extLst>
              <a:ext uri="{FF2B5EF4-FFF2-40B4-BE49-F238E27FC236}">
                <a16:creationId xmlns:a16="http://schemas.microsoft.com/office/drawing/2014/main" id="{92C2EBE5-9609-7DF9-C27C-B68AFB4BBDA0}"/>
              </a:ext>
            </a:extLst>
          </p:cNvPr>
          <p:cNvCxnSpPr>
            <a:cxnSpLocks/>
            <a:stCxn id="27" idx="2"/>
          </p:cNvCxnSpPr>
          <p:nvPr/>
        </p:nvCxnSpPr>
        <p:spPr>
          <a:xfrm>
            <a:off x="7085386" y="4169237"/>
            <a:ext cx="0" cy="3468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A6AAF571-4A86-D0DA-2F35-0A25303CEFE7}"/>
              </a:ext>
            </a:extLst>
          </p:cNvPr>
          <p:cNvGrpSpPr/>
          <p:nvPr/>
        </p:nvGrpSpPr>
        <p:grpSpPr>
          <a:xfrm>
            <a:off x="2328056" y="3550999"/>
            <a:ext cx="5869715" cy="618238"/>
            <a:chOff x="2328056" y="3087136"/>
            <a:chExt cx="5869715" cy="618238"/>
          </a:xfrm>
        </p:grpSpPr>
        <p:pic>
          <p:nvPicPr>
            <p:cNvPr id="22" name="Picture 21" descr="\documentclass{article}&#10;\usepackage{amsmath,amsfonts,bm}&#10;\pagestyle{empty}&#10;\DeclareMathOperator{\tr}{Tr}&#10;\begin{document}&#10;&#10;\begin{equation*}&#10;H^{l+1} = \sigma\left(\ \left((1-\alpha)PH^{l}+\alpha X \right)\ \ &#10;\left((1-\beta)I_n+\beta W\right) \ \right)&#10;\end{equation*}&#10;&#10;\end{document}&#10;&#10;" title="IguanaTex Picture Display">
              <a:extLst>
                <a:ext uri="{FF2B5EF4-FFF2-40B4-BE49-F238E27FC236}">
                  <a16:creationId xmlns:a16="http://schemas.microsoft.com/office/drawing/2014/main" id="{476F1BBA-82CA-4F20-F04B-9B8E84E582F8}"/>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2328056" y="3087136"/>
              <a:ext cx="5869715" cy="316952"/>
            </a:xfrm>
            <a:prstGeom prst="rect">
              <a:avLst/>
            </a:prstGeom>
          </p:spPr>
        </p:pic>
        <p:sp>
          <p:nvSpPr>
            <p:cNvPr id="26" name="TextBox 25">
              <a:extLst>
                <a:ext uri="{FF2B5EF4-FFF2-40B4-BE49-F238E27FC236}">
                  <a16:creationId xmlns:a16="http://schemas.microsoft.com/office/drawing/2014/main" id="{93A46AF3-125C-81B4-B7C6-1D682A612F60}"/>
                </a:ext>
              </a:extLst>
            </p:cNvPr>
            <p:cNvSpPr txBox="1"/>
            <p:nvPr/>
          </p:nvSpPr>
          <p:spPr>
            <a:xfrm>
              <a:off x="3893820" y="3388422"/>
              <a:ext cx="1635760" cy="316952"/>
            </a:xfrm>
            <a:prstGeom prst="rect">
              <a:avLst/>
            </a:prstGeom>
            <a:noFill/>
          </p:spPr>
          <p:txBody>
            <a:bodyPr wrap="square" rtlCol="0">
              <a:spAutoFit/>
            </a:bodyPr>
            <a:lstStyle/>
            <a:p>
              <a:pPr algn="ctr"/>
              <a:r>
                <a:rPr lang="en-US" sz="1400" b="1" dirty="0">
                  <a:solidFill>
                    <a:schemeClr val="accent1"/>
                  </a:solidFill>
                </a:rPr>
                <a:t>Initial residual</a:t>
              </a:r>
            </a:p>
          </p:txBody>
        </p:sp>
        <p:sp>
          <p:nvSpPr>
            <p:cNvPr id="27" name="TextBox 26">
              <a:extLst>
                <a:ext uri="{FF2B5EF4-FFF2-40B4-BE49-F238E27FC236}">
                  <a16:creationId xmlns:a16="http://schemas.microsoft.com/office/drawing/2014/main" id="{340D6ACF-0F98-90A0-A112-AB0FDE8DE6A0}"/>
                </a:ext>
              </a:extLst>
            </p:cNvPr>
            <p:cNvSpPr txBox="1"/>
            <p:nvPr/>
          </p:nvSpPr>
          <p:spPr>
            <a:xfrm>
              <a:off x="6267506" y="3388422"/>
              <a:ext cx="1635760" cy="316952"/>
            </a:xfrm>
            <a:prstGeom prst="rect">
              <a:avLst/>
            </a:prstGeom>
            <a:noFill/>
          </p:spPr>
          <p:txBody>
            <a:bodyPr wrap="square" rtlCol="0">
              <a:spAutoFit/>
            </a:bodyPr>
            <a:lstStyle/>
            <a:p>
              <a:pPr algn="ctr"/>
              <a:r>
                <a:rPr lang="en-US" sz="1400" b="1" dirty="0">
                  <a:solidFill>
                    <a:schemeClr val="accent1"/>
                  </a:solidFill>
                </a:rPr>
                <a:t>Identity mapping</a:t>
              </a:r>
            </a:p>
          </p:txBody>
        </p:sp>
      </p:grpSp>
      <p:sp>
        <p:nvSpPr>
          <p:cNvPr id="38" name="TextBox 37">
            <a:extLst>
              <a:ext uri="{FF2B5EF4-FFF2-40B4-BE49-F238E27FC236}">
                <a16:creationId xmlns:a16="http://schemas.microsoft.com/office/drawing/2014/main" id="{F544D2EA-8479-9F96-C2BA-F5BF5BAA8186}"/>
              </a:ext>
            </a:extLst>
          </p:cNvPr>
          <p:cNvSpPr txBox="1"/>
          <p:nvPr/>
        </p:nvSpPr>
        <p:spPr>
          <a:xfrm>
            <a:off x="4475449" y="4461819"/>
            <a:ext cx="4180871" cy="307777"/>
          </a:xfrm>
          <a:prstGeom prst="rect">
            <a:avLst/>
          </a:prstGeom>
          <a:noFill/>
        </p:spPr>
        <p:txBody>
          <a:bodyPr wrap="square" rtlCol="0">
            <a:spAutoFit/>
          </a:bodyPr>
          <a:lstStyle/>
          <a:p>
            <a:pPr algn="ctr"/>
            <a:r>
              <a:rPr lang="en-US" sz="1400" b="1" dirty="0">
                <a:solidFill>
                  <a:schemeClr val="accent1"/>
                </a:solidFill>
              </a:rPr>
              <a:t>Reduce the norm and eigenvalues of </a:t>
            </a:r>
            <a:r>
              <a:rPr lang="en-US" sz="1400" b="1" i="1" dirty="0">
                <a:solidFill>
                  <a:schemeClr val="accent1"/>
                </a:solidFill>
              </a:rPr>
              <a:t>W</a:t>
            </a:r>
          </a:p>
        </p:txBody>
      </p:sp>
      <p:pic>
        <p:nvPicPr>
          <p:cNvPr id="5" name="Picture 4" descr="\documentclass{article}&#10;\usepackage{amsmath,amsfonts,bm}&#10;\pagestyle{empty}&#10;\DeclareMathOperator{\tr}{Tr}&#10;\begin{document}&#10;&#10;\begin{equation*}&#10;H^{l+1} = H^{l} + \sigma(PH^{l}W)&#10;\end{equation*}&#10;&#10;\end{document}&#10;&#10;" title="IguanaTex Picture Display">
            <a:extLst>
              <a:ext uri="{FF2B5EF4-FFF2-40B4-BE49-F238E27FC236}">
                <a16:creationId xmlns:a16="http://schemas.microsoft.com/office/drawing/2014/main" id="{9484BAAA-EF9F-4BF1-9B80-6F470AD61546}"/>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2949575" y="2073721"/>
            <a:ext cx="2616381" cy="292571"/>
          </a:xfrm>
          <a:prstGeom prst="rect">
            <a:avLst/>
          </a:prstGeom>
        </p:spPr>
      </p:pic>
      <p:pic>
        <p:nvPicPr>
          <p:cNvPr id="6" name="Picture 5" descr="\documentclass{article}&#10;\usepackage{amsmath,amsfonts,bm}&#10;\pagestyle{empty}&#10;\DeclareMathOperator{\tr}{Tr}&#10;\begin{document}&#10;&#10;\begin{equation*}&#10;H^{l+1} = H^{0} + \sigma(PH^{l}W)&#10;\end{equation*}&#10;&#10;\end{document}&#10;&#10;" title="IguanaTex Picture Display">
            <a:extLst>
              <a:ext uri="{FF2B5EF4-FFF2-40B4-BE49-F238E27FC236}">
                <a16:creationId xmlns:a16="http://schemas.microsoft.com/office/drawing/2014/main" id="{0D223673-14AF-FA69-5BF5-CF871296AD38}"/>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6626047" y="2073721"/>
            <a:ext cx="2651429" cy="292571"/>
          </a:xfrm>
          <a:prstGeom prst="rect">
            <a:avLst/>
          </a:prstGeom>
        </p:spPr>
      </p:pic>
      <p:pic>
        <p:nvPicPr>
          <p:cNvPr id="7" name="Picture 6" descr="\documentclass{article}&#10;\usepackage{amsmath,amsfonts,bm}&#10;\pagestyle{empty}&#10;\DeclareMathOperator{\tr}{Tr}&#10;\begin{document}&#10;&#10;\begin{equation*}&#10;\mathcal{E}(H^{k}) \leq (1-\lambda_2)^2 s^k_{\max} \mathcal{E}(H^{k-1})&#10;\end{equation*}&#10;&#10;\end{document}&#10;&#10;" title="IguanaTex Picture Display">
            <a:extLst>
              <a:ext uri="{FF2B5EF4-FFF2-40B4-BE49-F238E27FC236}">
                <a16:creationId xmlns:a16="http://schemas.microsoft.com/office/drawing/2014/main" id="{48F2C4B1-54AD-E594-B0E5-58268AEDD80D}"/>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003769" y="4792060"/>
            <a:ext cx="3372091" cy="282479"/>
          </a:xfrm>
          <a:prstGeom prst="rect">
            <a:avLst/>
          </a:prstGeom>
        </p:spPr>
      </p:pic>
      <p:pic>
        <p:nvPicPr>
          <p:cNvPr id="8" name="Picture 7">
            <a:extLst>
              <a:ext uri="{FF2B5EF4-FFF2-40B4-BE49-F238E27FC236}">
                <a16:creationId xmlns:a16="http://schemas.microsoft.com/office/drawing/2014/main" id="{5A201B0B-07E6-A17B-5E86-B53EBEC3CFF1}"/>
              </a:ext>
            </a:extLst>
          </p:cNvPr>
          <p:cNvPicPr>
            <a:picLocks noChangeAspect="1"/>
          </p:cNvPicPr>
          <p:nvPr/>
        </p:nvPicPr>
        <p:blipFill rotWithShape="1">
          <a:blip r:embed="rId11">
            <a:clrChange>
              <a:clrFrom>
                <a:srgbClr val="FFFFFF"/>
              </a:clrFrom>
              <a:clrTo>
                <a:srgbClr val="FFFFFF">
                  <a:alpha val="0"/>
                </a:srgbClr>
              </a:clrTo>
            </a:clrChange>
          </a:blip>
          <a:srcRect r="65215"/>
          <a:stretch/>
        </p:blipFill>
        <p:spPr>
          <a:xfrm>
            <a:off x="8585200" y="3044986"/>
            <a:ext cx="2865120" cy="2054207"/>
          </a:xfrm>
          <a:prstGeom prst="rect">
            <a:avLst/>
          </a:prstGeom>
        </p:spPr>
      </p:pic>
      <p:sp>
        <p:nvSpPr>
          <p:cNvPr id="9" name="Slide Number Placeholder 8">
            <a:extLst>
              <a:ext uri="{FF2B5EF4-FFF2-40B4-BE49-F238E27FC236}">
                <a16:creationId xmlns:a16="http://schemas.microsoft.com/office/drawing/2014/main" id="{5584AB95-ADE7-8A01-2017-7CD9A651FCA6}"/>
              </a:ext>
            </a:extLst>
          </p:cNvPr>
          <p:cNvSpPr>
            <a:spLocks noGrp="1"/>
          </p:cNvSpPr>
          <p:nvPr>
            <p:ph type="sldNum" sz="quarter" idx="12"/>
          </p:nvPr>
        </p:nvSpPr>
        <p:spPr/>
        <p:txBody>
          <a:bodyPr/>
          <a:lstStyle/>
          <a:p>
            <a:fld id="{33471E03-3868-4372-A232-81B06EBB10D4}" type="slidenum">
              <a:rPr lang="es-ES" smtClean="0"/>
              <a:t>152</a:t>
            </a:fld>
            <a:endParaRPr lang="es-ES"/>
          </a:p>
        </p:txBody>
      </p:sp>
    </p:spTree>
    <p:extLst>
      <p:ext uri="{BB962C8B-B14F-4D97-AF65-F5344CB8AC3E}">
        <p14:creationId xmlns:p14="http://schemas.microsoft.com/office/powerpoint/2010/main" val="22155789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19E395-6DA1-23E1-AAB8-3929BB5F9B40}"/>
              </a:ext>
            </a:extLst>
          </p:cNvPr>
          <p:cNvSpPr>
            <a:spLocks noGrp="1"/>
          </p:cNvSpPr>
          <p:nvPr>
            <p:ph idx="1"/>
          </p:nvPr>
        </p:nvSpPr>
        <p:spPr>
          <a:xfrm>
            <a:off x="838200" y="1579670"/>
            <a:ext cx="11140440" cy="5278329"/>
          </a:xfrm>
        </p:spPr>
        <p:txBody>
          <a:bodyPr>
            <a:normAutofit/>
          </a:bodyPr>
          <a:lstStyle/>
          <a:p>
            <a:r>
              <a:rPr lang="en-US" sz="1800" b="0" i="0" u="none" strike="noStrike" baseline="0" dirty="0"/>
              <a:t>Skip connections to alleviate information loss </a:t>
            </a:r>
            <a:r>
              <a:rPr lang="en-US" sz="16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[Li et al 2019]</a:t>
            </a:r>
          </a:p>
          <a:p>
            <a:pPr marL="0" indent="0">
              <a:buNone/>
            </a:pPr>
            <a:br>
              <a:rPr lang="en-US" dirty="0"/>
            </a:br>
            <a:endParaRPr lang="en-US" dirty="0"/>
          </a:p>
          <a:p>
            <a:r>
              <a:rPr lang="en-US" sz="1800" dirty="0"/>
              <a:t>Parametrized skip connection and identity mapping to reduce the singular values of W. </a:t>
            </a:r>
            <a:br>
              <a:rPr lang="en-US" sz="1800" dirty="0"/>
            </a:br>
            <a:r>
              <a:rPr lang="en-US" sz="1600" b="1" dirty="0"/>
              <a:t>GCNII</a:t>
            </a:r>
            <a:r>
              <a:rPr lang="en-US" sz="1600" dirty="0"/>
              <a:t> </a:t>
            </a:r>
            <a:r>
              <a:rPr lang="en-US" sz="14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[Chen et al 2020] </a:t>
            </a:r>
            <a:r>
              <a:rPr lang="en-US" sz="1600" dirty="0"/>
              <a:t>and </a:t>
            </a:r>
            <a:r>
              <a:rPr lang="en-US" sz="1600" b="1" dirty="0"/>
              <a:t>EGNN</a:t>
            </a:r>
            <a:r>
              <a:rPr lang="en-US" sz="1600" dirty="0"/>
              <a:t> </a:t>
            </a:r>
            <a:r>
              <a:rPr lang="en-US" sz="14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[Zhou et al 2021]. </a:t>
            </a:r>
            <a:r>
              <a:rPr lang="en-US" sz="1600" dirty="0"/>
              <a:t>Initial Residual connections also present in </a:t>
            </a:r>
            <a:r>
              <a:rPr lang="en-US" sz="1600" b="1" dirty="0"/>
              <a:t>APPNP</a:t>
            </a:r>
            <a:r>
              <a:rPr lang="en-US" sz="1600" dirty="0"/>
              <a:t> </a:t>
            </a:r>
            <a:r>
              <a:rPr lang="en-US" sz="14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a:t>
            </a:r>
            <a:r>
              <a:rPr lang="en-US" sz="1400" b="0" i="0" u="none" strike="noStrike" baseline="0" dirty="0" err="1">
                <a:solidFill>
                  <a:schemeClr val="accent2">
                    <a:lumMod val="50000"/>
                  </a:schemeClr>
                </a:solidFill>
                <a:latin typeface="Times New Roman" panose="02020603050405020304" pitchFamily="18" charset="0"/>
                <a:cs typeface="Times New Roman" panose="02020603050405020304" pitchFamily="18" charset="0"/>
              </a:rPr>
              <a:t>Gasteiger</a:t>
            </a:r>
            <a:r>
              <a:rPr lang="en-US" sz="14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 et al 2018]</a:t>
            </a:r>
            <a:endParaRPr kumimoji="0" lang="en-US" sz="1800" b="0" i="0" u="none" strike="noStrike" kern="1200" cap="none" spc="0" normalizeH="0" baseline="0" noProof="0" dirty="0">
              <a:ln>
                <a:noFill/>
              </a:ln>
              <a:solidFill>
                <a:prstClr val="black"/>
              </a:solidFill>
              <a:effectLst/>
              <a:uLnTx/>
              <a:uFillTx/>
              <a:ea typeface="+mn-ea"/>
              <a:cs typeface="+mn-cs"/>
            </a:endParaRPr>
          </a:p>
          <a:p>
            <a:pPr marL="0" indent="0">
              <a:buNone/>
            </a:pPr>
            <a:br>
              <a:rPr lang="en-US" dirty="0">
                <a:solidFill>
                  <a:prstClr val="black"/>
                </a:solidFill>
              </a:rPr>
            </a:br>
            <a:r>
              <a:rPr lang="en-US" b="1" dirty="0">
                <a:solidFill>
                  <a:prstClr val="black"/>
                </a:solidFill>
              </a:rPr>
              <a:t>GCNII</a:t>
            </a:r>
            <a:r>
              <a:rPr lang="en-US" dirty="0">
                <a:solidFill>
                  <a:prstClr val="black"/>
                </a:solidFill>
              </a:rPr>
              <a:t>    </a:t>
            </a:r>
            <a:r>
              <a:rPr lang="en-US" dirty="0">
                <a:solidFill>
                  <a:prstClr val="black"/>
                </a:solidFill>
                <a:sym typeface="Wingdings" panose="05000000000000000000" pitchFamily="2" charset="2"/>
              </a:rPr>
              <a:t></a:t>
            </a:r>
            <a:endParaRPr lang="en-US" dirty="0">
              <a:solidFill>
                <a:prstClr val="black"/>
              </a:solidFill>
            </a:endParaRPr>
          </a:p>
          <a:p>
            <a:endParaRPr kumimoji="0" lang="en-US" sz="2000" b="0" i="0" u="none" strike="noStrike" kern="1200" cap="none" spc="0" normalizeH="0" baseline="0" noProof="0" dirty="0">
              <a:ln>
                <a:noFill/>
              </a:ln>
              <a:solidFill>
                <a:prstClr val="black"/>
              </a:solidFill>
              <a:effectLst/>
              <a:uLnTx/>
              <a:uFillTx/>
              <a:ea typeface="+mn-ea"/>
              <a:cs typeface="+mn-cs"/>
            </a:endParaRPr>
          </a:p>
          <a:p>
            <a:pPr algn="l"/>
            <a:endParaRPr lang="en-US" sz="1800" b="0" i="0" u="none" strike="noStrike" baseline="0" dirty="0"/>
          </a:p>
          <a:p>
            <a:pPr algn="l"/>
            <a:endParaRPr lang="en-US" sz="1800" b="0" i="0" u="none" strike="noStrike" baseline="0" dirty="0"/>
          </a:p>
          <a:p>
            <a:pPr algn="l"/>
            <a:endParaRPr lang="en-US" sz="1800" b="0" i="0" u="none" strike="noStrike" baseline="0" dirty="0"/>
          </a:p>
          <a:p>
            <a:pPr algn="l"/>
            <a:r>
              <a:rPr lang="en-US" sz="1800" b="0" i="0" u="none" strike="noStrike" baseline="0" dirty="0"/>
              <a:t>Combine all hidden node embeddings at the last layer </a:t>
            </a:r>
            <a:r>
              <a:rPr lang="en-US" sz="1800" b="1" i="0" u="none" strike="noStrike" baseline="0" dirty="0" err="1"/>
              <a:t>JKNet</a:t>
            </a:r>
            <a:r>
              <a:rPr lang="en-US" sz="1800" b="0" i="0" u="none" strike="noStrike" baseline="0" dirty="0"/>
              <a:t> </a:t>
            </a:r>
            <a:r>
              <a:rPr lang="en-US" sz="16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[Xu et al 2018] </a:t>
            </a:r>
            <a:r>
              <a:rPr lang="en-US" sz="1800" b="0" i="0" u="none" strike="noStrike" baseline="0" dirty="0"/>
              <a:t>and </a:t>
            </a:r>
            <a:r>
              <a:rPr lang="en-US" sz="1800" b="1" i="0" u="none" strike="noStrike" baseline="0" dirty="0"/>
              <a:t>DAGNNs</a:t>
            </a:r>
            <a:r>
              <a:rPr lang="en-US" sz="1800" b="0" i="0" u="none" strike="noStrike" baseline="0" dirty="0"/>
              <a:t> </a:t>
            </a:r>
            <a:r>
              <a:rPr lang="en-US" sz="16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[Liu et al 2020]</a:t>
            </a:r>
            <a:endParaRPr lang="en-US" sz="1800" b="0" i="0" u="none" strike="noStrike" baseline="0" dirty="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endParaRPr lang="en-US" sz="1800" dirty="0"/>
          </a:p>
          <a:p>
            <a:endParaRPr lang="en-US" dirty="0"/>
          </a:p>
          <a:p>
            <a:endParaRPr lang="en-US" b="1" dirty="0">
              <a:solidFill>
                <a:schemeClr val="accent2">
                  <a:lumMod val="50000"/>
                </a:schemeClr>
              </a:solidFill>
            </a:endParaRPr>
          </a:p>
        </p:txBody>
      </p:sp>
      <p:pic>
        <p:nvPicPr>
          <p:cNvPr id="8" name="Picture 7">
            <a:extLst>
              <a:ext uri="{FF2B5EF4-FFF2-40B4-BE49-F238E27FC236}">
                <a16:creationId xmlns:a16="http://schemas.microsoft.com/office/drawing/2014/main" id="{7044FB17-24B4-8656-193E-35D511C374E7}"/>
              </a:ext>
            </a:extLst>
          </p:cNvPr>
          <p:cNvPicPr>
            <a:picLocks noChangeAspect="1"/>
          </p:cNvPicPr>
          <p:nvPr/>
        </p:nvPicPr>
        <p:blipFill rotWithShape="1">
          <a:blip r:embed="rId7">
            <a:clrChange>
              <a:clrFrom>
                <a:srgbClr val="FFFFFF"/>
              </a:clrFrom>
              <a:clrTo>
                <a:srgbClr val="FFFFFF">
                  <a:alpha val="0"/>
                </a:srgbClr>
              </a:clrTo>
            </a:clrChange>
          </a:blip>
          <a:srcRect r="65215"/>
          <a:stretch/>
        </p:blipFill>
        <p:spPr>
          <a:xfrm>
            <a:off x="8585200" y="3044986"/>
            <a:ext cx="2865120" cy="2054207"/>
          </a:xfrm>
          <a:prstGeom prst="rect">
            <a:avLst/>
          </a:prstGeom>
        </p:spPr>
      </p:pic>
      <p:sp>
        <p:nvSpPr>
          <p:cNvPr id="2" name="Title 1">
            <a:extLst>
              <a:ext uri="{FF2B5EF4-FFF2-40B4-BE49-F238E27FC236}">
                <a16:creationId xmlns:a16="http://schemas.microsoft.com/office/drawing/2014/main" id="{29ACFF78-6864-D69C-27D4-A905B6CEA14A}"/>
              </a:ext>
            </a:extLst>
          </p:cNvPr>
          <p:cNvSpPr>
            <a:spLocks noGrp="1"/>
          </p:cNvSpPr>
          <p:nvPr>
            <p:ph type="title"/>
          </p:nvPr>
        </p:nvSpPr>
        <p:spPr/>
        <p:txBody>
          <a:bodyPr/>
          <a:lstStyle/>
          <a:p>
            <a:r>
              <a:rPr lang="en-US" dirty="0"/>
              <a:t>Solutions to Over-smoothing</a:t>
            </a:r>
          </a:p>
        </p:txBody>
      </p:sp>
      <p:sp>
        <p:nvSpPr>
          <p:cNvPr id="4" name="Text Placeholder 3">
            <a:extLst>
              <a:ext uri="{FF2B5EF4-FFF2-40B4-BE49-F238E27FC236}">
                <a16:creationId xmlns:a16="http://schemas.microsoft.com/office/drawing/2014/main" id="{37FA33CB-C382-40D5-4BDA-B3250F8948E4}"/>
              </a:ext>
            </a:extLst>
          </p:cNvPr>
          <p:cNvSpPr>
            <a:spLocks noGrp="1"/>
          </p:cNvSpPr>
          <p:nvPr>
            <p:ph type="body" sz="quarter" idx="13"/>
          </p:nvPr>
        </p:nvSpPr>
        <p:spPr>
          <a:xfrm>
            <a:off x="838200" y="1153442"/>
            <a:ext cx="6060440" cy="383444"/>
          </a:xfrm>
        </p:spPr>
        <p:txBody>
          <a:bodyPr>
            <a:normAutofit/>
          </a:bodyPr>
          <a:lstStyle/>
          <a:p>
            <a:r>
              <a:rPr lang="en-US" dirty="0"/>
              <a:t>Skip connections and trainable weights regularization</a:t>
            </a:r>
          </a:p>
        </p:txBody>
      </p:sp>
      <p:pic>
        <p:nvPicPr>
          <p:cNvPr id="11" name="Picture 10" descr="\documentclass{article}&#10;\usepackage{amsmath,amsfonts,bm}&#10;\pagestyle{empty}&#10;\DeclareMathOperator{\tr}{Tr}&#10;\begin{document}&#10;&#10;\begin{equation*}&#10;\mathcal{E}(H^{k}) \leq (1-\lambda_2)^2 s^k_{\max} \mathcal{E}(H^{k-1})&#10;\end{equation*}&#10;&#10;\end{document}&#10;&#10;" title="IguanaTex Picture Display">
            <a:extLst>
              <a:ext uri="{FF2B5EF4-FFF2-40B4-BE49-F238E27FC236}">
                <a16:creationId xmlns:a16="http://schemas.microsoft.com/office/drawing/2014/main" id="{74313030-DDBC-1C14-CE54-04F0FE4EDD88}"/>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5003769" y="4792060"/>
            <a:ext cx="3372091" cy="282479"/>
          </a:xfrm>
          <a:prstGeom prst="rect">
            <a:avLst/>
          </a:prstGeom>
        </p:spPr>
      </p:pic>
      <p:cxnSp>
        <p:nvCxnSpPr>
          <p:cNvPr id="24" name="Straight Arrow Connector 23">
            <a:extLst>
              <a:ext uri="{FF2B5EF4-FFF2-40B4-BE49-F238E27FC236}">
                <a16:creationId xmlns:a16="http://schemas.microsoft.com/office/drawing/2014/main" id="{92C2EBE5-9609-7DF9-C27C-B68AFB4BBDA0}"/>
              </a:ext>
            </a:extLst>
          </p:cNvPr>
          <p:cNvCxnSpPr>
            <a:cxnSpLocks/>
            <a:stCxn id="27" idx="2"/>
          </p:cNvCxnSpPr>
          <p:nvPr/>
        </p:nvCxnSpPr>
        <p:spPr>
          <a:xfrm>
            <a:off x="7085386" y="4169237"/>
            <a:ext cx="0" cy="3468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A6AAF571-4A86-D0DA-2F35-0A25303CEFE7}"/>
              </a:ext>
            </a:extLst>
          </p:cNvPr>
          <p:cNvGrpSpPr/>
          <p:nvPr/>
        </p:nvGrpSpPr>
        <p:grpSpPr>
          <a:xfrm>
            <a:off x="2328056" y="3550999"/>
            <a:ext cx="5869715" cy="618238"/>
            <a:chOff x="2328056" y="3087136"/>
            <a:chExt cx="5869715" cy="618238"/>
          </a:xfrm>
        </p:grpSpPr>
        <p:pic>
          <p:nvPicPr>
            <p:cNvPr id="22" name="Picture 21" descr="\documentclass{article}&#10;\usepackage{amsmath,amsfonts,bm}&#10;\pagestyle{empty}&#10;\DeclareMathOperator{\tr}{Tr}&#10;\begin{document}&#10;&#10;\begin{equation*}&#10;H^{l+1} = \sigma\left(\ \left((1-\alpha)PH^{l}+\alpha X \right)\ \ &#10;\left((1-\beta)I_n+\beta W\right) \ \right)&#10;\end{equation*}&#10;&#10;\end{document}&#10;&#10;" title="IguanaTex Picture Display">
              <a:extLst>
                <a:ext uri="{FF2B5EF4-FFF2-40B4-BE49-F238E27FC236}">
                  <a16:creationId xmlns:a16="http://schemas.microsoft.com/office/drawing/2014/main" id="{476F1BBA-82CA-4F20-F04B-9B8E84E582F8}"/>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2328056" y="3087136"/>
              <a:ext cx="5869715" cy="316952"/>
            </a:xfrm>
            <a:prstGeom prst="rect">
              <a:avLst/>
            </a:prstGeom>
          </p:spPr>
        </p:pic>
        <p:sp>
          <p:nvSpPr>
            <p:cNvPr id="26" name="TextBox 25">
              <a:extLst>
                <a:ext uri="{FF2B5EF4-FFF2-40B4-BE49-F238E27FC236}">
                  <a16:creationId xmlns:a16="http://schemas.microsoft.com/office/drawing/2014/main" id="{93A46AF3-125C-81B4-B7C6-1D682A612F60}"/>
                </a:ext>
              </a:extLst>
            </p:cNvPr>
            <p:cNvSpPr txBox="1"/>
            <p:nvPr/>
          </p:nvSpPr>
          <p:spPr>
            <a:xfrm>
              <a:off x="3893820" y="3388422"/>
              <a:ext cx="1635760" cy="316952"/>
            </a:xfrm>
            <a:prstGeom prst="rect">
              <a:avLst/>
            </a:prstGeom>
            <a:noFill/>
          </p:spPr>
          <p:txBody>
            <a:bodyPr wrap="square" rtlCol="0">
              <a:spAutoFit/>
            </a:bodyPr>
            <a:lstStyle/>
            <a:p>
              <a:pPr algn="ctr"/>
              <a:r>
                <a:rPr lang="en-US" sz="1400" b="1" dirty="0">
                  <a:solidFill>
                    <a:schemeClr val="accent1"/>
                  </a:solidFill>
                </a:rPr>
                <a:t>Initial residual</a:t>
              </a:r>
            </a:p>
          </p:txBody>
        </p:sp>
        <p:sp>
          <p:nvSpPr>
            <p:cNvPr id="27" name="TextBox 26">
              <a:extLst>
                <a:ext uri="{FF2B5EF4-FFF2-40B4-BE49-F238E27FC236}">
                  <a16:creationId xmlns:a16="http://schemas.microsoft.com/office/drawing/2014/main" id="{340D6ACF-0F98-90A0-A112-AB0FDE8DE6A0}"/>
                </a:ext>
              </a:extLst>
            </p:cNvPr>
            <p:cNvSpPr txBox="1"/>
            <p:nvPr/>
          </p:nvSpPr>
          <p:spPr>
            <a:xfrm>
              <a:off x="6267506" y="3388422"/>
              <a:ext cx="1635760" cy="316952"/>
            </a:xfrm>
            <a:prstGeom prst="rect">
              <a:avLst/>
            </a:prstGeom>
            <a:noFill/>
          </p:spPr>
          <p:txBody>
            <a:bodyPr wrap="square" rtlCol="0">
              <a:spAutoFit/>
            </a:bodyPr>
            <a:lstStyle/>
            <a:p>
              <a:pPr algn="ctr"/>
              <a:r>
                <a:rPr lang="en-US" sz="1400" b="1" dirty="0">
                  <a:solidFill>
                    <a:schemeClr val="accent1"/>
                  </a:solidFill>
                </a:rPr>
                <a:t>Identity mapping</a:t>
              </a:r>
            </a:p>
          </p:txBody>
        </p:sp>
      </p:grpSp>
      <p:sp>
        <p:nvSpPr>
          <p:cNvPr id="35" name="Rectangle: Rounded Corners 34">
            <a:extLst>
              <a:ext uri="{FF2B5EF4-FFF2-40B4-BE49-F238E27FC236}">
                <a16:creationId xmlns:a16="http://schemas.microsoft.com/office/drawing/2014/main" id="{6BADA829-A112-B5D4-57AD-91CCA3D07FA7}"/>
              </a:ext>
            </a:extLst>
          </p:cNvPr>
          <p:cNvSpPr/>
          <p:nvPr/>
        </p:nvSpPr>
        <p:spPr>
          <a:xfrm>
            <a:off x="1092200" y="6044246"/>
            <a:ext cx="9968873" cy="448629"/>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Skip connections can enhance the High-Frequency-Dominant (HFD) MPNNs </a:t>
            </a:r>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[Di Giovanni 2023, TMLR]</a:t>
            </a:r>
          </a:p>
        </p:txBody>
      </p:sp>
      <p:sp>
        <p:nvSpPr>
          <p:cNvPr id="38" name="TextBox 37">
            <a:extLst>
              <a:ext uri="{FF2B5EF4-FFF2-40B4-BE49-F238E27FC236}">
                <a16:creationId xmlns:a16="http://schemas.microsoft.com/office/drawing/2014/main" id="{F544D2EA-8479-9F96-C2BA-F5BF5BAA8186}"/>
              </a:ext>
            </a:extLst>
          </p:cNvPr>
          <p:cNvSpPr txBox="1"/>
          <p:nvPr/>
        </p:nvSpPr>
        <p:spPr>
          <a:xfrm>
            <a:off x="4475449" y="4461819"/>
            <a:ext cx="4180871" cy="307777"/>
          </a:xfrm>
          <a:prstGeom prst="rect">
            <a:avLst/>
          </a:prstGeom>
          <a:noFill/>
        </p:spPr>
        <p:txBody>
          <a:bodyPr wrap="square" rtlCol="0">
            <a:spAutoFit/>
          </a:bodyPr>
          <a:lstStyle/>
          <a:p>
            <a:pPr algn="ctr"/>
            <a:r>
              <a:rPr lang="en-US" sz="1400" b="1" dirty="0">
                <a:solidFill>
                  <a:schemeClr val="accent1"/>
                </a:solidFill>
              </a:rPr>
              <a:t>Reduce the norm and eigenvalues of </a:t>
            </a:r>
            <a:r>
              <a:rPr lang="en-US" sz="1400" b="1" i="1" dirty="0">
                <a:solidFill>
                  <a:schemeClr val="accent1"/>
                </a:solidFill>
              </a:rPr>
              <a:t>W</a:t>
            </a:r>
          </a:p>
        </p:txBody>
      </p:sp>
      <p:pic>
        <p:nvPicPr>
          <p:cNvPr id="5" name="Picture 4" descr="\documentclass{article}&#10;\usepackage{amsmath,amsfonts,bm}&#10;\pagestyle{empty}&#10;\DeclareMathOperator{\tr}{Tr}&#10;\begin{document}&#10;&#10;\begin{equation*}&#10;H^{l+1} = H^{l} + \sigma(PH^{l}W)&#10;\end{equation*}&#10;&#10;\end{document}&#10;&#10;" title="IguanaTex Picture Display">
            <a:extLst>
              <a:ext uri="{FF2B5EF4-FFF2-40B4-BE49-F238E27FC236}">
                <a16:creationId xmlns:a16="http://schemas.microsoft.com/office/drawing/2014/main" id="{5C7A1FA5-EAD9-91CB-BFFE-8C794B126D38}"/>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949575" y="2073721"/>
            <a:ext cx="2616381" cy="292571"/>
          </a:xfrm>
          <a:prstGeom prst="rect">
            <a:avLst/>
          </a:prstGeom>
        </p:spPr>
      </p:pic>
      <p:pic>
        <p:nvPicPr>
          <p:cNvPr id="6" name="Picture 5" descr="\documentclass{article}&#10;\usepackage{amsmath,amsfonts,bm}&#10;\pagestyle{empty}&#10;\DeclareMathOperator{\tr}{Tr}&#10;\begin{document}&#10;&#10;\begin{equation*}&#10;H^{l+1} = H^{0} + \sigma(PH^{l}W)&#10;\end{equation*}&#10;&#10;\end{document}&#10;&#10;" title="IguanaTex Picture Display">
            <a:extLst>
              <a:ext uri="{FF2B5EF4-FFF2-40B4-BE49-F238E27FC236}">
                <a16:creationId xmlns:a16="http://schemas.microsoft.com/office/drawing/2014/main" id="{C3820DF7-4E10-C541-2E7D-3360BC093996}"/>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6626047" y="2073721"/>
            <a:ext cx="2651429" cy="292571"/>
          </a:xfrm>
          <a:prstGeom prst="rect">
            <a:avLst/>
          </a:prstGeom>
        </p:spPr>
      </p:pic>
      <p:sp>
        <p:nvSpPr>
          <p:cNvPr id="7" name="Slide Number Placeholder 6">
            <a:extLst>
              <a:ext uri="{FF2B5EF4-FFF2-40B4-BE49-F238E27FC236}">
                <a16:creationId xmlns:a16="http://schemas.microsoft.com/office/drawing/2014/main" id="{D3714CD7-A1CB-C10A-1FAC-049B08FFDDAF}"/>
              </a:ext>
            </a:extLst>
          </p:cNvPr>
          <p:cNvSpPr>
            <a:spLocks noGrp="1"/>
          </p:cNvSpPr>
          <p:nvPr>
            <p:ph type="sldNum" sz="quarter" idx="12"/>
          </p:nvPr>
        </p:nvSpPr>
        <p:spPr/>
        <p:txBody>
          <a:bodyPr/>
          <a:lstStyle/>
          <a:p>
            <a:fld id="{33471E03-3868-4372-A232-81B06EBB10D4}" type="slidenum">
              <a:rPr lang="es-ES" smtClean="0"/>
              <a:t>153</a:t>
            </a:fld>
            <a:endParaRPr lang="es-ES"/>
          </a:p>
        </p:txBody>
      </p:sp>
    </p:spTree>
    <p:extLst>
      <p:ext uri="{BB962C8B-B14F-4D97-AF65-F5344CB8AC3E}">
        <p14:creationId xmlns:p14="http://schemas.microsoft.com/office/powerpoint/2010/main" val="4370633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7AE0-5519-2014-4148-B636F5A86E8B}"/>
              </a:ext>
            </a:extLst>
          </p:cNvPr>
          <p:cNvSpPr>
            <a:spLocks noGrp="1"/>
          </p:cNvSpPr>
          <p:nvPr>
            <p:ph type="title"/>
          </p:nvPr>
        </p:nvSpPr>
        <p:spPr/>
        <p:txBody>
          <a:bodyPr>
            <a:normAutofit/>
          </a:bodyPr>
          <a:lstStyle/>
          <a:p>
            <a:r>
              <a:rPr lang="en-US" dirty="0"/>
              <a:t>Advanced GNN Architectures</a:t>
            </a:r>
          </a:p>
        </p:txBody>
      </p:sp>
      <p:sp>
        <p:nvSpPr>
          <p:cNvPr id="3" name="Content Placeholder 2">
            <a:extLst>
              <a:ext uri="{FF2B5EF4-FFF2-40B4-BE49-F238E27FC236}">
                <a16:creationId xmlns:a16="http://schemas.microsoft.com/office/drawing/2014/main" id="{D0930016-6D7B-36E3-A586-2D015D844829}"/>
              </a:ext>
            </a:extLst>
          </p:cNvPr>
          <p:cNvSpPr>
            <a:spLocks noGrp="1"/>
          </p:cNvSpPr>
          <p:nvPr>
            <p:ph idx="1"/>
          </p:nvPr>
        </p:nvSpPr>
        <p:spPr>
          <a:xfrm>
            <a:off x="838200" y="1743074"/>
            <a:ext cx="7715250" cy="4810125"/>
          </a:xfrm>
        </p:spPr>
        <p:txBody>
          <a:bodyPr>
            <a:normAutofit/>
          </a:bodyPr>
          <a:lstStyle/>
          <a:p>
            <a:pPr>
              <a:buFont typeface="Wingdings" panose="05000000000000000000" pitchFamily="2" charset="2"/>
              <a:buChar char="§"/>
            </a:pPr>
            <a:r>
              <a:rPr lang="da-DK" sz="1800" b="1" dirty="0"/>
              <a:t>GraphSAGE </a:t>
            </a:r>
            <a:r>
              <a:rPr lang="da-DK" sz="1600" dirty="0">
                <a:solidFill>
                  <a:schemeClr val="accent2">
                    <a:lumMod val="50000"/>
                  </a:schemeClr>
                </a:solidFill>
                <a:latin typeface="Times New Roman" panose="02020603050405020304" pitchFamily="18" charset="0"/>
                <a:cs typeface="Times New Roman" panose="02020603050405020304" pitchFamily="18" charset="0"/>
              </a:rPr>
              <a:t>[Hamilton et al., '17]</a:t>
            </a:r>
            <a:r>
              <a:rPr lang="da-DK" sz="1800" b="1" dirty="0"/>
              <a:t>, GAT </a:t>
            </a:r>
            <a:r>
              <a:rPr lang="da-DK" sz="1600" dirty="0">
                <a:solidFill>
                  <a:schemeClr val="accent2">
                    <a:lumMod val="50000"/>
                  </a:schemeClr>
                </a:solidFill>
                <a:latin typeface="Times New Roman" panose="02020603050405020304" pitchFamily="18" charset="0"/>
                <a:cs typeface="Times New Roman" panose="02020603050405020304" pitchFamily="18" charset="0"/>
              </a:rPr>
              <a:t>[Veličković et al '17]</a:t>
            </a:r>
          </a:p>
          <a:p>
            <a:pPr lvl="1">
              <a:buFont typeface="Wingdings" panose="05000000000000000000" pitchFamily="2" charset="2"/>
              <a:buChar char="§"/>
            </a:pPr>
            <a:r>
              <a:rPr lang="en-US" sz="1600" dirty="0"/>
              <a:t>Modify the dynamic of the GNN message passing sampling or </a:t>
            </a:r>
            <a:br>
              <a:rPr lang="en-US" sz="1600" dirty="0"/>
            </a:br>
            <a:r>
              <a:rPr lang="en-US" sz="1600" dirty="0"/>
              <a:t>learning the messages to aggregate</a:t>
            </a:r>
          </a:p>
          <a:p>
            <a:pPr lvl="1">
              <a:buFont typeface="Wingdings" panose="05000000000000000000" pitchFamily="2" charset="2"/>
              <a:buChar char="§"/>
            </a:pPr>
            <a:endParaRPr lang="en-US" sz="1600" dirty="0"/>
          </a:p>
          <a:p>
            <a:pPr lvl="1">
              <a:buFont typeface="Wingdings" panose="05000000000000000000" pitchFamily="2" charset="2"/>
              <a:buChar char="§"/>
            </a:pPr>
            <a:endParaRPr lang="en-US" sz="1600" dirty="0"/>
          </a:p>
          <a:p>
            <a:pPr lvl="1">
              <a:buFont typeface="Wingdings" panose="05000000000000000000" pitchFamily="2" charset="2"/>
              <a:buChar char="§"/>
            </a:pPr>
            <a:endParaRPr lang="en-US" sz="1600" dirty="0"/>
          </a:p>
          <a:p>
            <a:pPr>
              <a:buFont typeface="Wingdings" panose="05000000000000000000" pitchFamily="2" charset="2"/>
              <a:buChar char="§"/>
            </a:pPr>
            <a:r>
              <a:rPr lang="en-US" sz="1800" b="1" dirty="0"/>
              <a:t>Physics informed GNNs (PDEs and ODEs) – Time-continuous dynamical GNNs</a:t>
            </a:r>
          </a:p>
          <a:p>
            <a:pPr marL="685800" lvl="2">
              <a:spcBef>
                <a:spcPts val="1000"/>
              </a:spcBef>
              <a:buFont typeface="Wingdings" panose="05000000000000000000" pitchFamily="2" charset="2"/>
              <a:buChar char="§"/>
            </a:pPr>
            <a:r>
              <a:rPr lang="en-US" dirty="0"/>
              <a:t>CGNN </a:t>
            </a:r>
            <a:r>
              <a:rPr lang="en-US" dirty="0">
                <a:solidFill>
                  <a:schemeClr val="accent2">
                    <a:lumMod val="50000"/>
                  </a:schemeClr>
                </a:solidFill>
                <a:latin typeface="Times New Roman" panose="02020603050405020304" pitchFamily="18" charset="0"/>
                <a:cs typeface="Times New Roman" panose="02020603050405020304" pitchFamily="18" charset="0"/>
              </a:rPr>
              <a:t>[</a:t>
            </a:r>
            <a:r>
              <a:rPr lang="en-US" dirty="0" err="1">
                <a:solidFill>
                  <a:schemeClr val="accent2">
                    <a:lumMod val="50000"/>
                  </a:schemeClr>
                </a:solidFill>
                <a:latin typeface="Times New Roman" panose="02020603050405020304" pitchFamily="18" charset="0"/>
                <a:cs typeface="Times New Roman" panose="02020603050405020304" pitchFamily="18" charset="0"/>
              </a:rPr>
              <a:t>Xhonneux</a:t>
            </a:r>
            <a:r>
              <a:rPr lang="en-US" dirty="0">
                <a:solidFill>
                  <a:schemeClr val="accent2">
                    <a:lumMod val="50000"/>
                  </a:schemeClr>
                </a:solidFill>
                <a:latin typeface="Times New Roman" panose="02020603050405020304" pitchFamily="18" charset="0"/>
                <a:cs typeface="Times New Roman" panose="02020603050405020304" pitchFamily="18" charset="0"/>
              </a:rPr>
              <a:t> et al 2020]</a:t>
            </a:r>
            <a:r>
              <a:rPr lang="en-US" dirty="0"/>
              <a:t>, PDE-GCN </a:t>
            </a:r>
            <a:r>
              <a:rPr lang="en-US" dirty="0">
                <a:solidFill>
                  <a:schemeClr val="accent2">
                    <a:lumMod val="50000"/>
                  </a:schemeClr>
                </a:solidFill>
                <a:latin typeface="Times New Roman" panose="02020603050405020304" pitchFamily="18" charset="0"/>
                <a:cs typeface="Times New Roman" panose="02020603050405020304" pitchFamily="18" charset="0"/>
              </a:rPr>
              <a:t>[</a:t>
            </a:r>
            <a:r>
              <a:rPr lang="en-US" dirty="0" err="1">
                <a:solidFill>
                  <a:schemeClr val="accent2">
                    <a:lumMod val="50000"/>
                  </a:schemeClr>
                </a:solidFill>
                <a:latin typeface="Times New Roman" panose="02020603050405020304" pitchFamily="18" charset="0"/>
                <a:cs typeface="Times New Roman" panose="02020603050405020304" pitchFamily="18" charset="0"/>
              </a:rPr>
              <a:t>Eliasof</a:t>
            </a:r>
            <a:r>
              <a:rPr lang="en-US" dirty="0">
                <a:solidFill>
                  <a:schemeClr val="accent2">
                    <a:lumMod val="50000"/>
                  </a:schemeClr>
                </a:solidFill>
                <a:latin typeface="Times New Roman" panose="02020603050405020304" pitchFamily="18" charset="0"/>
                <a:cs typeface="Times New Roman" panose="02020603050405020304" pitchFamily="18" charset="0"/>
              </a:rPr>
              <a:t> et al 2021]</a:t>
            </a:r>
            <a:r>
              <a:rPr lang="en-US" sz="1600" dirty="0"/>
              <a:t>, GRAND </a:t>
            </a:r>
            <a:r>
              <a:rPr lang="en-US" sz="1600" dirty="0">
                <a:solidFill>
                  <a:schemeClr val="accent2">
                    <a:lumMod val="50000"/>
                  </a:schemeClr>
                </a:solidFill>
                <a:latin typeface="Times New Roman" panose="02020603050405020304" pitchFamily="18" charset="0"/>
                <a:cs typeface="Times New Roman" panose="02020603050405020304" pitchFamily="18" charset="0"/>
              </a:rPr>
              <a:t>[Chamberlain et al 2021b]</a:t>
            </a:r>
            <a:r>
              <a:rPr lang="en-US" sz="1600" dirty="0"/>
              <a:t>, Neural Sheaf </a:t>
            </a:r>
            <a:r>
              <a:rPr lang="en-US" sz="1600" dirty="0">
                <a:solidFill>
                  <a:schemeClr val="accent2">
                    <a:lumMod val="50000"/>
                  </a:schemeClr>
                </a:solidFill>
                <a:latin typeface="Times New Roman" panose="02020603050405020304" pitchFamily="18" charset="0"/>
                <a:cs typeface="Times New Roman" panose="02020603050405020304" pitchFamily="18" charset="0"/>
              </a:rPr>
              <a:t>[Bodnar et al 2022]</a:t>
            </a:r>
            <a:r>
              <a:rPr lang="en-US" sz="1600" dirty="0"/>
              <a:t>,</a:t>
            </a:r>
            <a:r>
              <a:rPr lang="en-US" sz="1600" dirty="0">
                <a:solidFill>
                  <a:schemeClr val="accent2">
                    <a:lumMod val="50000"/>
                  </a:schemeClr>
                </a:solidFill>
                <a:latin typeface="Times New Roman" panose="02020603050405020304" pitchFamily="18" charset="0"/>
                <a:cs typeface="Times New Roman" panose="02020603050405020304" pitchFamily="18" charset="0"/>
              </a:rPr>
              <a:t> </a:t>
            </a:r>
            <a:r>
              <a:rPr lang="en-US" sz="1600" dirty="0"/>
              <a:t>HKGCN </a:t>
            </a:r>
            <a:r>
              <a:rPr lang="en-US" sz="1600" dirty="0">
                <a:solidFill>
                  <a:schemeClr val="accent2">
                    <a:lumMod val="50000"/>
                  </a:schemeClr>
                </a:solidFill>
                <a:latin typeface="Times New Roman" panose="02020603050405020304" pitchFamily="18" charset="0"/>
                <a:cs typeface="Times New Roman" panose="02020603050405020304" pitchFamily="18" charset="0"/>
              </a:rPr>
              <a:t>[Zhao et al 21]</a:t>
            </a:r>
            <a:r>
              <a:rPr lang="en-US" sz="1600" dirty="0"/>
              <a:t>, </a:t>
            </a:r>
            <a:br>
              <a:rPr lang="en-US" sz="1600" dirty="0"/>
            </a:br>
            <a:r>
              <a:rPr lang="en-US" sz="1600" dirty="0" err="1"/>
              <a:t>GraphCON</a:t>
            </a:r>
            <a:r>
              <a:rPr lang="en-US" sz="1600" dirty="0"/>
              <a:t> </a:t>
            </a:r>
            <a:r>
              <a:rPr lang="en-US" sz="1600" dirty="0">
                <a:solidFill>
                  <a:schemeClr val="accent2">
                    <a:lumMod val="50000"/>
                  </a:schemeClr>
                </a:solidFill>
                <a:latin typeface="Times New Roman" panose="02020603050405020304" pitchFamily="18" charset="0"/>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Rusch</a:t>
            </a:r>
            <a:r>
              <a:rPr lang="en-US" sz="1600" dirty="0">
                <a:solidFill>
                  <a:schemeClr val="accent2">
                    <a:lumMod val="50000"/>
                  </a:schemeClr>
                </a:solidFill>
                <a:latin typeface="Times New Roman" panose="02020603050405020304" pitchFamily="18" charset="0"/>
                <a:cs typeface="Times New Roman" panose="02020603050405020304" pitchFamily="18" charset="0"/>
              </a:rPr>
              <a:t> et al 22]</a:t>
            </a:r>
            <a:r>
              <a:rPr lang="en-US" sz="1600" dirty="0"/>
              <a:t>, GRAFF </a:t>
            </a:r>
            <a:r>
              <a:rPr lang="en-US" sz="1600" dirty="0">
                <a:solidFill>
                  <a:schemeClr val="accent2">
                    <a:lumMod val="50000"/>
                  </a:schemeClr>
                </a:solidFill>
                <a:latin typeface="Times New Roman" panose="02020603050405020304" pitchFamily="18" charset="0"/>
                <a:cs typeface="Times New Roman" panose="02020603050405020304" pitchFamily="18" charset="0"/>
              </a:rPr>
              <a:t>[Di Giovanni et al 22]</a:t>
            </a:r>
            <a:r>
              <a:rPr lang="en-US" sz="1600" dirty="0"/>
              <a:t>, BLEND </a:t>
            </a:r>
            <a:r>
              <a:rPr lang="en-US" sz="1600" dirty="0">
                <a:solidFill>
                  <a:schemeClr val="accent2">
                    <a:lumMod val="50000"/>
                  </a:schemeClr>
                </a:solidFill>
                <a:latin typeface="Times New Roman" panose="02020603050405020304" pitchFamily="18" charset="0"/>
                <a:cs typeface="Times New Roman" panose="02020603050405020304" pitchFamily="18" charset="0"/>
              </a:rPr>
              <a:t>[Chamberlain et al 22]</a:t>
            </a:r>
            <a:r>
              <a:rPr lang="en-US" sz="1600" dirty="0"/>
              <a:t>, G-MHKG </a:t>
            </a:r>
            <a:r>
              <a:rPr lang="en-US" sz="1600" dirty="0">
                <a:solidFill>
                  <a:schemeClr val="accent2">
                    <a:lumMod val="50000"/>
                  </a:schemeClr>
                </a:solidFill>
                <a:latin typeface="Times New Roman" panose="02020603050405020304" pitchFamily="18" charset="0"/>
                <a:cs typeface="Times New Roman" panose="02020603050405020304" pitchFamily="18" charset="0"/>
              </a:rPr>
              <a:t>[Shao et al 23</a:t>
            </a:r>
            <a:r>
              <a:rPr lang="es-ES" sz="1600" dirty="0">
                <a:solidFill>
                  <a:schemeClr val="accent2">
                    <a:lumMod val="50000"/>
                  </a:schemeClr>
                </a:solidFill>
                <a:latin typeface="Times New Roman" panose="02020603050405020304" pitchFamily="18" charset="0"/>
                <a:cs typeface="Times New Roman" panose="02020603050405020304" pitchFamily="18" charset="0"/>
              </a:rPr>
              <a:t>]</a:t>
            </a:r>
            <a:r>
              <a:rPr lang="en-US" sz="1600" dirty="0"/>
              <a:t>, FLODE </a:t>
            </a:r>
            <a:r>
              <a:rPr lang="en-US" sz="1600" dirty="0">
                <a:solidFill>
                  <a:schemeClr val="accent2">
                    <a:lumMod val="50000"/>
                  </a:schemeClr>
                </a:solidFill>
                <a:latin typeface="Times New Roman" panose="02020603050405020304" pitchFamily="18" charset="0"/>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Maskey</a:t>
            </a:r>
            <a:r>
              <a:rPr lang="en-US" sz="1600" dirty="0">
                <a:solidFill>
                  <a:schemeClr val="accent2">
                    <a:lumMod val="50000"/>
                  </a:schemeClr>
                </a:solidFill>
                <a:latin typeface="Times New Roman" panose="02020603050405020304" pitchFamily="18" charset="0"/>
                <a:cs typeface="Times New Roman" panose="02020603050405020304" pitchFamily="18" charset="0"/>
              </a:rPr>
              <a:t> et al 2024]</a:t>
            </a:r>
            <a:endParaRPr lang="en-US" sz="1600" dirty="0"/>
          </a:p>
          <a:p>
            <a:pPr>
              <a:buFont typeface="Wingdings" panose="05000000000000000000" pitchFamily="2" charset="2"/>
              <a:buChar char="§"/>
            </a:pPr>
            <a:endParaRPr lang="en-US" sz="1800" b="1" dirty="0"/>
          </a:p>
          <a:p>
            <a:pPr>
              <a:buFont typeface="Wingdings" panose="05000000000000000000" pitchFamily="2" charset="2"/>
              <a:buChar char="§"/>
            </a:pPr>
            <a:endParaRPr lang="en-US" sz="1800" b="1" dirty="0"/>
          </a:p>
          <a:p>
            <a:pPr>
              <a:buFont typeface="Wingdings" panose="05000000000000000000" pitchFamily="2" charset="2"/>
              <a:buChar char="§"/>
            </a:pPr>
            <a:r>
              <a:rPr lang="en-US" sz="1800" b="1" dirty="0"/>
              <a:t>Adaptative GNNs </a:t>
            </a:r>
            <a:r>
              <a:rPr lang="en-US" sz="1600" dirty="0">
                <a:solidFill>
                  <a:schemeClr val="accent2">
                    <a:lumMod val="50000"/>
                  </a:schemeClr>
                </a:solidFill>
                <a:latin typeface="Times New Roman" panose="02020603050405020304" pitchFamily="18" charset="0"/>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Errica</a:t>
            </a:r>
            <a:r>
              <a:rPr lang="en-US" sz="1600" dirty="0">
                <a:solidFill>
                  <a:schemeClr val="accent2">
                    <a:lumMod val="50000"/>
                  </a:schemeClr>
                </a:solidFill>
                <a:latin typeface="Times New Roman" panose="02020603050405020304" pitchFamily="18" charset="0"/>
                <a:cs typeface="Times New Roman" panose="02020603050405020304" pitchFamily="18" charset="0"/>
              </a:rPr>
              <a:t> et al 2023]</a:t>
            </a:r>
          </a:p>
          <a:p>
            <a:pPr lvl="1">
              <a:buFont typeface="Wingdings" panose="05000000000000000000" pitchFamily="2" charset="2"/>
              <a:buChar char="§"/>
            </a:pPr>
            <a:r>
              <a:rPr lang="en-US" sz="1600" dirty="0"/>
              <a:t>Learn the depth of the network during training</a:t>
            </a:r>
          </a:p>
          <a:p>
            <a:pPr lvl="1">
              <a:buFont typeface="Wingdings" panose="05000000000000000000" pitchFamily="2" charset="2"/>
              <a:buChar char="§"/>
            </a:pPr>
            <a:r>
              <a:rPr lang="en-US" sz="1600" dirty="0"/>
              <a:t>Differentiable message filtering</a:t>
            </a:r>
          </a:p>
        </p:txBody>
      </p:sp>
      <p:sp>
        <p:nvSpPr>
          <p:cNvPr id="4" name="Text Placeholder 3">
            <a:extLst>
              <a:ext uri="{FF2B5EF4-FFF2-40B4-BE49-F238E27FC236}">
                <a16:creationId xmlns:a16="http://schemas.microsoft.com/office/drawing/2014/main" id="{E11B1500-379D-4025-5254-3B63C318C29B}"/>
              </a:ext>
            </a:extLst>
          </p:cNvPr>
          <p:cNvSpPr>
            <a:spLocks noGrp="1"/>
          </p:cNvSpPr>
          <p:nvPr>
            <p:ph type="body" sz="quarter" idx="13"/>
          </p:nvPr>
        </p:nvSpPr>
        <p:spPr/>
        <p:txBody>
          <a:bodyPr/>
          <a:lstStyle/>
          <a:p>
            <a:r>
              <a:rPr lang="en-US" dirty="0"/>
              <a:t>Change GNN Dynamics</a:t>
            </a:r>
          </a:p>
        </p:txBody>
      </p:sp>
      <p:pic>
        <p:nvPicPr>
          <p:cNvPr id="7" name="Picture 6" descr="A diagram of a network&#10;&#10;Description automatically generated">
            <a:extLst>
              <a:ext uri="{FF2B5EF4-FFF2-40B4-BE49-F238E27FC236}">
                <a16:creationId xmlns:a16="http://schemas.microsoft.com/office/drawing/2014/main" id="{B9F9FF48-2F0B-9065-7B4C-85C433AAA264}"/>
              </a:ext>
            </a:extLst>
          </p:cNvPr>
          <p:cNvPicPr>
            <a:picLocks noChangeAspect="1"/>
          </p:cNvPicPr>
          <p:nvPr/>
        </p:nvPicPr>
        <p:blipFill>
          <a:blip r:embed="rId3"/>
          <a:stretch>
            <a:fillRect/>
          </a:stretch>
        </p:blipFill>
        <p:spPr>
          <a:xfrm>
            <a:off x="7439025" y="1438244"/>
            <a:ext cx="3835171" cy="1338712"/>
          </a:xfrm>
          <a:prstGeom prst="rect">
            <a:avLst/>
          </a:prstGeom>
        </p:spPr>
      </p:pic>
      <p:pic>
        <p:nvPicPr>
          <p:cNvPr id="4098" name="Picture 2" descr="Neural Sheaf Diffusion for deep learning on graphs | by Michael Bronstein |  Towards Data Science">
            <a:extLst>
              <a:ext uri="{FF2B5EF4-FFF2-40B4-BE49-F238E27FC236}">
                <a16:creationId xmlns:a16="http://schemas.microsoft.com/office/drawing/2014/main" id="{007AE095-150D-CACB-F466-DDCF286747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94" r="31718"/>
          <a:stretch/>
        </p:blipFill>
        <p:spPr bwMode="auto">
          <a:xfrm>
            <a:off x="9155105" y="3265239"/>
            <a:ext cx="2119091" cy="163161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29EFF919-0104-1D0B-99B4-8DCEAC5861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28" t="51993" r="6343" b="7609"/>
          <a:stretch/>
        </p:blipFill>
        <p:spPr bwMode="auto">
          <a:xfrm>
            <a:off x="6170155" y="5195674"/>
            <a:ext cx="5104041" cy="150855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91FCD86-D8C7-C964-4CDA-D81F7A79CAB5}"/>
              </a:ext>
            </a:extLst>
          </p:cNvPr>
          <p:cNvSpPr>
            <a:spLocks noGrp="1"/>
          </p:cNvSpPr>
          <p:nvPr>
            <p:ph type="sldNum" sz="quarter" idx="12"/>
          </p:nvPr>
        </p:nvSpPr>
        <p:spPr/>
        <p:txBody>
          <a:bodyPr/>
          <a:lstStyle/>
          <a:p>
            <a:fld id="{33471E03-3868-4372-A232-81B06EBB10D4}" type="slidenum">
              <a:rPr lang="es-ES" smtClean="0"/>
              <a:t>154</a:t>
            </a:fld>
            <a:endParaRPr lang="es-ES"/>
          </a:p>
        </p:txBody>
      </p:sp>
    </p:spTree>
    <p:extLst>
      <p:ext uri="{BB962C8B-B14F-4D97-AF65-F5344CB8AC3E}">
        <p14:creationId xmlns:p14="http://schemas.microsoft.com/office/powerpoint/2010/main" val="27286016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3B6DB-A30E-8DC8-88EE-4DC7ADAFFC54}"/>
              </a:ext>
            </a:extLst>
          </p:cNvPr>
          <p:cNvSpPr>
            <a:spLocks noGrp="1"/>
          </p:cNvSpPr>
          <p:nvPr>
            <p:ph type="title"/>
          </p:nvPr>
        </p:nvSpPr>
        <p:spPr/>
        <p:txBody>
          <a:bodyPr/>
          <a:lstStyle/>
          <a:p>
            <a:r>
              <a:rPr lang="en-US" dirty="0"/>
              <a:t>Recap on Over-smoothing</a:t>
            </a:r>
          </a:p>
        </p:txBody>
      </p:sp>
      <p:sp>
        <p:nvSpPr>
          <p:cNvPr id="3" name="Content Placeholder 2">
            <a:extLst>
              <a:ext uri="{FF2B5EF4-FFF2-40B4-BE49-F238E27FC236}">
                <a16:creationId xmlns:a16="http://schemas.microsoft.com/office/drawing/2014/main" id="{A97D4C54-3B24-5C88-C0AC-60FAF60B4A1E}"/>
              </a:ext>
            </a:extLst>
          </p:cNvPr>
          <p:cNvSpPr>
            <a:spLocks noGrp="1"/>
          </p:cNvSpPr>
          <p:nvPr>
            <p:ph idx="1"/>
          </p:nvPr>
        </p:nvSpPr>
        <p:spPr/>
        <p:txBody>
          <a:bodyPr/>
          <a:lstStyle/>
          <a:p>
            <a:r>
              <a:rPr lang="en-US" dirty="0"/>
              <a:t>Theoretically proved to be caused by</a:t>
            </a:r>
          </a:p>
          <a:p>
            <a:pPr lvl="1"/>
            <a:r>
              <a:rPr lang="en-US" dirty="0"/>
              <a:t>Stacking many layers</a:t>
            </a:r>
          </a:p>
          <a:p>
            <a:pPr lvl="1"/>
            <a:r>
              <a:rPr lang="en-US" dirty="0"/>
              <a:t>High Graph conductance</a:t>
            </a:r>
          </a:p>
          <a:p>
            <a:pPr lvl="1"/>
            <a:r>
              <a:rPr lang="en-US" dirty="0"/>
              <a:t>Structure of the trainable weight matrix</a:t>
            </a:r>
          </a:p>
          <a:p>
            <a:pPr lvl="1"/>
            <a:endParaRPr lang="en-US" dirty="0"/>
          </a:p>
          <a:p>
            <a:r>
              <a:rPr lang="en-US" dirty="0"/>
              <a:t>If the architecture acts as a </a:t>
            </a:r>
            <a:r>
              <a:rPr lang="en-US" b="1" dirty="0"/>
              <a:t>low-pass filter </a:t>
            </a:r>
            <a:r>
              <a:rPr lang="en-US" dirty="0"/>
              <a:t>(LFD MPNNs) then there will be OSM</a:t>
            </a:r>
          </a:p>
          <a:p>
            <a:pPr lvl="1"/>
            <a:r>
              <a:rPr lang="en-US" dirty="0"/>
              <a:t>Empirically, all the ML tricks (aggregation functions, normalization, self-loops, bias, skip-connections) have a different effect on different graphs</a:t>
            </a:r>
          </a:p>
          <a:p>
            <a:pPr lvl="1"/>
            <a:endParaRPr lang="en-US" dirty="0"/>
          </a:p>
          <a:p>
            <a:r>
              <a:rPr lang="en-US" dirty="0"/>
              <a:t>Mitigated by</a:t>
            </a:r>
          </a:p>
          <a:p>
            <a:pPr lvl="1"/>
            <a:r>
              <a:rPr lang="en-US" dirty="0"/>
              <a:t>Sparsification</a:t>
            </a:r>
          </a:p>
          <a:p>
            <a:pPr lvl="1"/>
            <a:r>
              <a:rPr lang="en-US" dirty="0"/>
              <a:t>Node embedding normalization and trainable weights regularization</a:t>
            </a:r>
          </a:p>
          <a:p>
            <a:pPr lvl="1"/>
            <a:r>
              <a:rPr lang="en-US" dirty="0"/>
              <a:t>Skip-connections</a:t>
            </a:r>
          </a:p>
          <a:p>
            <a:pPr lvl="1"/>
            <a:r>
              <a:rPr lang="en-US" dirty="0"/>
              <a:t>Changed GNN dynamics</a:t>
            </a:r>
          </a:p>
          <a:p>
            <a:endParaRPr lang="en-US" dirty="0"/>
          </a:p>
        </p:txBody>
      </p:sp>
      <p:sp>
        <p:nvSpPr>
          <p:cNvPr id="4" name="Text Placeholder 3">
            <a:extLst>
              <a:ext uri="{FF2B5EF4-FFF2-40B4-BE49-F238E27FC236}">
                <a16:creationId xmlns:a16="http://schemas.microsoft.com/office/drawing/2014/main" id="{3F25769B-BE79-E279-27E6-B27DEDC10B6F}"/>
              </a:ext>
            </a:extLst>
          </p:cNvPr>
          <p:cNvSpPr>
            <a:spLocks noGrp="1"/>
          </p:cNvSpPr>
          <p:nvPr>
            <p:ph type="body" sz="quarter" idx="13"/>
          </p:nvPr>
        </p:nvSpPr>
        <p:spPr/>
        <p:txBody>
          <a:bodyPr>
            <a:normAutofit/>
          </a:bodyPr>
          <a:lstStyle/>
          <a:p>
            <a:endParaRPr lang="en-US" dirty="0"/>
          </a:p>
        </p:txBody>
      </p:sp>
      <p:sp>
        <p:nvSpPr>
          <p:cNvPr id="5" name="Slide Number Placeholder 4">
            <a:extLst>
              <a:ext uri="{FF2B5EF4-FFF2-40B4-BE49-F238E27FC236}">
                <a16:creationId xmlns:a16="http://schemas.microsoft.com/office/drawing/2014/main" id="{B8566EA7-835F-D44E-AE1D-DBF43EA82465}"/>
              </a:ext>
            </a:extLst>
          </p:cNvPr>
          <p:cNvSpPr>
            <a:spLocks noGrp="1"/>
          </p:cNvSpPr>
          <p:nvPr>
            <p:ph type="sldNum" sz="quarter" idx="12"/>
          </p:nvPr>
        </p:nvSpPr>
        <p:spPr/>
        <p:txBody>
          <a:bodyPr/>
          <a:lstStyle/>
          <a:p>
            <a:fld id="{33471E03-3868-4372-A232-81B06EBB10D4}" type="slidenum">
              <a:rPr lang="es-ES" smtClean="0"/>
              <a:t>155</a:t>
            </a:fld>
            <a:endParaRPr lang="es-ES"/>
          </a:p>
        </p:txBody>
      </p:sp>
    </p:spTree>
    <p:extLst>
      <p:ext uri="{BB962C8B-B14F-4D97-AF65-F5344CB8AC3E}">
        <p14:creationId xmlns:p14="http://schemas.microsoft.com/office/powerpoint/2010/main" val="2979047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BD4B56E-E7FC-7928-E1C1-8EFAAC6374B1}"/>
              </a:ext>
            </a:extLst>
          </p:cNvPr>
          <p:cNvSpPr/>
          <p:nvPr/>
        </p:nvSpPr>
        <p:spPr>
          <a:xfrm>
            <a:off x="-909301" y="-286"/>
            <a:ext cx="439007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3C4885-2D4E-FE3A-2436-AF4162CA63E1}"/>
              </a:ext>
            </a:extLst>
          </p:cNvPr>
          <p:cNvSpPr>
            <a:spLocks noGrp="1"/>
          </p:cNvSpPr>
          <p:nvPr>
            <p:ph type="title"/>
          </p:nvPr>
        </p:nvSpPr>
        <p:spPr>
          <a:xfrm>
            <a:off x="369824" y="3256855"/>
            <a:ext cx="4611317" cy="2556122"/>
          </a:xfrm>
        </p:spPr>
        <p:txBody>
          <a:bodyPr/>
          <a:lstStyle/>
          <a:p>
            <a:pPr algn="ctr"/>
            <a:r>
              <a:rPr lang="en-US" dirty="0"/>
              <a:t>Over-squashing</a:t>
            </a:r>
            <a:br>
              <a:rPr lang="en-US" dirty="0"/>
            </a:br>
            <a:r>
              <a:rPr lang="en-US" sz="3600" b="1" dirty="0"/>
              <a:t>OSQ</a:t>
            </a:r>
            <a:endParaRPr lang="en-US" b="1" dirty="0"/>
          </a:p>
        </p:txBody>
      </p:sp>
      <p:grpSp>
        <p:nvGrpSpPr>
          <p:cNvPr id="44" name="Group 43">
            <a:extLst>
              <a:ext uri="{FF2B5EF4-FFF2-40B4-BE49-F238E27FC236}">
                <a16:creationId xmlns:a16="http://schemas.microsoft.com/office/drawing/2014/main" id="{7C1ECDDB-D494-90F3-D415-14A139DE01A2}"/>
              </a:ext>
            </a:extLst>
          </p:cNvPr>
          <p:cNvGrpSpPr/>
          <p:nvPr/>
        </p:nvGrpSpPr>
        <p:grpSpPr>
          <a:xfrm rot="10800000">
            <a:off x="1291372" y="1707765"/>
            <a:ext cx="2806889" cy="1744539"/>
            <a:chOff x="13532266" y="7104749"/>
            <a:chExt cx="1707478" cy="1061232"/>
          </a:xfrm>
        </p:grpSpPr>
        <p:cxnSp>
          <p:nvCxnSpPr>
            <p:cNvPr id="45" name="Straight Arrow Connector 44">
              <a:extLst>
                <a:ext uri="{FF2B5EF4-FFF2-40B4-BE49-F238E27FC236}">
                  <a16:creationId xmlns:a16="http://schemas.microsoft.com/office/drawing/2014/main" id="{9C07ED90-D396-323B-5ECC-7C47FACAF80B}"/>
                </a:ext>
              </a:extLst>
            </p:cNvPr>
            <p:cNvCxnSpPr>
              <a:cxnSpLocks/>
              <a:stCxn id="54" idx="7"/>
              <a:endCxn id="50" idx="4"/>
            </p:cNvCxnSpPr>
            <p:nvPr/>
          </p:nvCxnSpPr>
          <p:spPr>
            <a:xfrm flipV="1">
              <a:off x="14096070" y="7594600"/>
              <a:ext cx="107517" cy="128035"/>
            </a:xfrm>
            <a:prstGeom prst="straightConnector1">
              <a:avLst/>
            </a:prstGeom>
            <a:ln w="28575">
              <a:solidFill>
                <a:srgbClr val="DF7162"/>
              </a:solidFill>
              <a:prstDash val="sysDash"/>
              <a:headEnd type="triangle" w="sm"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2303AEC-B816-2E22-D33C-B51230C2BF82}"/>
                </a:ext>
              </a:extLst>
            </p:cNvPr>
            <p:cNvCxnSpPr>
              <a:cxnSpLocks/>
              <a:stCxn id="73" idx="1"/>
              <a:endCxn id="54" idx="5"/>
            </p:cNvCxnSpPr>
            <p:nvPr/>
          </p:nvCxnSpPr>
          <p:spPr>
            <a:xfrm rot="10800000">
              <a:off x="14096070" y="7853562"/>
              <a:ext cx="226791" cy="154376"/>
            </a:xfrm>
            <a:prstGeom prst="straightConnector1">
              <a:avLst/>
            </a:prstGeom>
            <a:ln w="28575">
              <a:solidFill>
                <a:srgbClr val="DF7162"/>
              </a:solidFill>
              <a:prstDash val="sysDot"/>
              <a:headEnd type="triangle" w="sm"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F3F1383-73A8-FFF5-286A-9F8FC924818D}"/>
                </a:ext>
              </a:extLst>
            </p:cNvPr>
            <p:cNvCxnSpPr>
              <a:cxnSpLocks/>
              <a:stCxn id="50" idx="0"/>
              <a:endCxn id="60" idx="4"/>
            </p:cNvCxnSpPr>
            <p:nvPr/>
          </p:nvCxnSpPr>
          <p:spPr>
            <a:xfrm flipH="1" flipV="1">
              <a:off x="14056943" y="7289908"/>
              <a:ext cx="146644" cy="119533"/>
            </a:xfrm>
            <a:prstGeom prst="straightConnector1">
              <a:avLst/>
            </a:prstGeom>
            <a:ln w="28575">
              <a:solidFill>
                <a:srgbClr val="DF7162"/>
              </a:solidFill>
              <a:prstDash val="sysDot"/>
              <a:headEnd type="triangle" w="sm" len="med"/>
              <a:tailEnd type="none" w="med" len="me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3CAEE51-5658-ED9C-87D2-601D1FE4AD00}"/>
                </a:ext>
              </a:extLst>
            </p:cNvPr>
            <p:cNvSpPr/>
            <p:nvPr/>
          </p:nvSpPr>
          <p:spPr>
            <a:xfrm>
              <a:off x="13752868" y="7402367"/>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3DE40D75-F510-0F4C-40A5-4636516D56E6}"/>
                </a:ext>
              </a:extLst>
            </p:cNvPr>
            <p:cNvCxnSpPr>
              <a:cxnSpLocks/>
              <a:stCxn id="54" idx="1"/>
              <a:endCxn id="48" idx="4"/>
            </p:cNvCxnSpPr>
            <p:nvPr/>
          </p:nvCxnSpPr>
          <p:spPr>
            <a:xfrm flipH="1" flipV="1">
              <a:off x="13845448" y="7587526"/>
              <a:ext cx="119695" cy="135109"/>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BD9948BE-2FC4-1714-C3C7-B32C2B38BC76}"/>
                </a:ext>
              </a:extLst>
            </p:cNvPr>
            <p:cNvSpPr/>
            <p:nvPr/>
          </p:nvSpPr>
          <p:spPr>
            <a:xfrm>
              <a:off x="14111007" y="7409441"/>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FBBF337-C10E-69BD-8C7E-0EF74D8D3980}"/>
                </a:ext>
              </a:extLst>
            </p:cNvPr>
            <p:cNvSpPr/>
            <p:nvPr/>
          </p:nvSpPr>
          <p:spPr>
            <a:xfrm>
              <a:off x="14465424" y="7402366"/>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23D54E6-BDED-22AF-8414-4B42C01A5D1A}"/>
                </a:ext>
              </a:extLst>
            </p:cNvPr>
            <p:cNvSpPr/>
            <p:nvPr/>
          </p:nvSpPr>
          <p:spPr>
            <a:xfrm>
              <a:off x="14819841" y="7409441"/>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1AD61DD-4FB6-5B3D-5BFC-C4554614383B}"/>
                </a:ext>
              </a:extLst>
            </p:cNvPr>
            <p:cNvSpPr/>
            <p:nvPr/>
          </p:nvSpPr>
          <p:spPr>
            <a:xfrm>
              <a:off x="14650583" y="7688777"/>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EDE48B4-1F27-AB08-854B-77A8408B58F5}"/>
                </a:ext>
              </a:extLst>
            </p:cNvPr>
            <p:cNvSpPr/>
            <p:nvPr/>
          </p:nvSpPr>
          <p:spPr>
            <a:xfrm>
              <a:off x="13938027" y="7695519"/>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CD607419-DED7-2D08-C8FE-7E396835ED69}"/>
                </a:ext>
              </a:extLst>
            </p:cNvPr>
            <p:cNvCxnSpPr>
              <a:cxnSpLocks/>
              <a:stCxn id="73" idx="7"/>
              <a:endCxn id="53" idx="3"/>
            </p:cNvCxnSpPr>
            <p:nvPr/>
          </p:nvCxnSpPr>
          <p:spPr>
            <a:xfrm flipH="1">
              <a:off x="14453788" y="7846820"/>
              <a:ext cx="223910" cy="161118"/>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9ED8E5F-41C8-B38E-F516-FE7FE5E651CA}"/>
                </a:ext>
              </a:extLst>
            </p:cNvPr>
            <p:cNvCxnSpPr>
              <a:cxnSpLocks/>
              <a:stCxn id="53" idx="7"/>
              <a:endCxn id="52" idx="4"/>
            </p:cNvCxnSpPr>
            <p:nvPr/>
          </p:nvCxnSpPr>
          <p:spPr>
            <a:xfrm flipV="1">
              <a:off x="14808626" y="7594600"/>
              <a:ext cx="103795" cy="121293"/>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9A06FA9-F9D4-02BB-7074-A6182192B760}"/>
                </a:ext>
              </a:extLst>
            </p:cNvPr>
            <p:cNvCxnSpPr>
              <a:cxnSpLocks/>
              <a:stCxn id="53" idx="1"/>
              <a:endCxn id="51" idx="4"/>
            </p:cNvCxnSpPr>
            <p:nvPr/>
          </p:nvCxnSpPr>
          <p:spPr>
            <a:xfrm flipH="1" flipV="1">
              <a:off x="14558004" y="7587525"/>
              <a:ext cx="119695" cy="128368"/>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041320E1-9082-E705-D5D6-6FB257B10D64}"/>
                </a:ext>
              </a:extLst>
            </p:cNvPr>
            <p:cNvSpPr/>
            <p:nvPr/>
          </p:nvSpPr>
          <p:spPr>
            <a:xfrm>
              <a:off x="13532266" y="7104749"/>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0FF2E316-7D30-BDB0-C75C-60A2D4BD15F9}"/>
                </a:ext>
              </a:extLst>
            </p:cNvPr>
            <p:cNvSpPr/>
            <p:nvPr/>
          </p:nvSpPr>
          <p:spPr>
            <a:xfrm>
              <a:off x="13751168" y="7111824"/>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DCCFD05-1CC4-2D36-8094-663DFC4BCC37}"/>
                </a:ext>
              </a:extLst>
            </p:cNvPr>
            <p:cNvSpPr/>
            <p:nvPr/>
          </p:nvSpPr>
          <p:spPr>
            <a:xfrm>
              <a:off x="13964363" y="7104749"/>
              <a:ext cx="185159" cy="185159"/>
            </a:xfrm>
            <a:prstGeom prst="ellipse">
              <a:avLst/>
            </a:prstGeom>
            <a:solidFill>
              <a:srgbClr val="B2E684"/>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30EEA71-7098-C255-C8AD-52C7C55C44E1}"/>
                </a:ext>
              </a:extLst>
            </p:cNvPr>
            <p:cNvSpPr/>
            <p:nvPr/>
          </p:nvSpPr>
          <p:spPr>
            <a:xfrm>
              <a:off x="14182255" y="7111824"/>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20F5A08-5F78-ED3F-1BAF-10419EDE912D}"/>
                </a:ext>
              </a:extLst>
            </p:cNvPr>
            <p:cNvSpPr/>
            <p:nvPr/>
          </p:nvSpPr>
          <p:spPr>
            <a:xfrm>
              <a:off x="14401157" y="7107271"/>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EFB46AC-3D19-198A-F813-12BCCA99AF47}"/>
                </a:ext>
              </a:extLst>
            </p:cNvPr>
            <p:cNvSpPr/>
            <p:nvPr/>
          </p:nvSpPr>
          <p:spPr>
            <a:xfrm>
              <a:off x="14621317" y="7111824"/>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E712B71-0DCC-FAFC-7167-441F2D9E53DD}"/>
                </a:ext>
              </a:extLst>
            </p:cNvPr>
            <p:cNvSpPr/>
            <p:nvPr/>
          </p:nvSpPr>
          <p:spPr>
            <a:xfrm>
              <a:off x="14837951" y="7111824"/>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C7B1D9F-CF50-4DA6-B96B-9DCD73684AAE}"/>
                </a:ext>
              </a:extLst>
            </p:cNvPr>
            <p:cNvSpPr/>
            <p:nvPr/>
          </p:nvSpPr>
          <p:spPr>
            <a:xfrm>
              <a:off x="15054585" y="7111824"/>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a:extLst>
                <a:ext uri="{FF2B5EF4-FFF2-40B4-BE49-F238E27FC236}">
                  <a16:creationId xmlns:a16="http://schemas.microsoft.com/office/drawing/2014/main" id="{6B2EB38D-CA62-6BD1-C55B-C6C193261FF8}"/>
                </a:ext>
              </a:extLst>
            </p:cNvPr>
            <p:cNvCxnSpPr>
              <a:cxnSpLocks/>
              <a:stCxn id="48" idx="0"/>
              <a:endCxn id="58" idx="4"/>
            </p:cNvCxnSpPr>
            <p:nvPr/>
          </p:nvCxnSpPr>
          <p:spPr>
            <a:xfrm flipH="1" flipV="1">
              <a:off x="13624846" y="7289908"/>
              <a:ext cx="220602" cy="112459"/>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722BA73-42A7-8712-0BDB-F596665E91D9}"/>
                </a:ext>
              </a:extLst>
            </p:cNvPr>
            <p:cNvCxnSpPr>
              <a:cxnSpLocks/>
              <a:stCxn id="48" idx="0"/>
              <a:endCxn id="59" idx="4"/>
            </p:cNvCxnSpPr>
            <p:nvPr/>
          </p:nvCxnSpPr>
          <p:spPr>
            <a:xfrm flipH="1" flipV="1">
              <a:off x="13843748" y="7296983"/>
              <a:ext cx="1700" cy="105384"/>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75C3D1C-487E-8F93-5245-D16CCE0EC569}"/>
                </a:ext>
              </a:extLst>
            </p:cNvPr>
            <p:cNvCxnSpPr>
              <a:cxnSpLocks/>
              <a:endCxn id="61" idx="4"/>
            </p:cNvCxnSpPr>
            <p:nvPr/>
          </p:nvCxnSpPr>
          <p:spPr>
            <a:xfrm flipV="1">
              <a:off x="14203587" y="7296983"/>
              <a:ext cx="71248" cy="105383"/>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BBA8550-E2BF-DF9D-E2DD-CDF0CE82C6EE}"/>
                </a:ext>
              </a:extLst>
            </p:cNvPr>
            <p:cNvCxnSpPr>
              <a:cxnSpLocks/>
              <a:stCxn id="51" idx="0"/>
              <a:endCxn id="62" idx="4"/>
            </p:cNvCxnSpPr>
            <p:nvPr/>
          </p:nvCxnSpPr>
          <p:spPr>
            <a:xfrm flipH="1" flipV="1">
              <a:off x="14493737" y="7292430"/>
              <a:ext cx="64267" cy="109936"/>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A4B056F-8FA1-0EAF-DEC4-EA9080B5821A}"/>
                </a:ext>
              </a:extLst>
            </p:cNvPr>
            <p:cNvCxnSpPr>
              <a:cxnSpLocks/>
              <a:stCxn id="51" idx="0"/>
              <a:endCxn id="63" idx="4"/>
            </p:cNvCxnSpPr>
            <p:nvPr/>
          </p:nvCxnSpPr>
          <p:spPr>
            <a:xfrm flipV="1">
              <a:off x="14558004" y="7296983"/>
              <a:ext cx="155893" cy="105383"/>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CF27780-AE5F-C41B-0671-C73D34A2C0CA}"/>
                </a:ext>
              </a:extLst>
            </p:cNvPr>
            <p:cNvCxnSpPr>
              <a:cxnSpLocks/>
              <a:stCxn id="52" idx="0"/>
              <a:endCxn id="64" idx="4"/>
            </p:cNvCxnSpPr>
            <p:nvPr/>
          </p:nvCxnSpPr>
          <p:spPr>
            <a:xfrm flipV="1">
              <a:off x="14912421" y="7296983"/>
              <a:ext cx="18110" cy="112458"/>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43884-E2ED-581C-E68E-2891F4C8AF9F}"/>
                </a:ext>
              </a:extLst>
            </p:cNvPr>
            <p:cNvCxnSpPr>
              <a:cxnSpLocks/>
              <a:stCxn id="52" idx="0"/>
              <a:endCxn id="65" idx="4"/>
            </p:cNvCxnSpPr>
            <p:nvPr/>
          </p:nvCxnSpPr>
          <p:spPr>
            <a:xfrm flipV="1">
              <a:off x="14912421" y="7296983"/>
              <a:ext cx="234744" cy="112458"/>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974108DF-F85F-59DA-0831-6D80CEF5817B}"/>
                </a:ext>
              </a:extLst>
            </p:cNvPr>
            <p:cNvSpPr/>
            <p:nvPr/>
          </p:nvSpPr>
          <p:spPr>
            <a:xfrm>
              <a:off x="14295745" y="7980822"/>
              <a:ext cx="185159" cy="185159"/>
            </a:xfrm>
            <a:prstGeom prst="ellipse">
              <a:avLst/>
            </a:prstGeom>
            <a:solidFill>
              <a:srgbClr val="4BC4BD"/>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3" name="Picture 82">
            <a:extLst>
              <a:ext uri="{FF2B5EF4-FFF2-40B4-BE49-F238E27FC236}">
                <a16:creationId xmlns:a16="http://schemas.microsoft.com/office/drawing/2014/main" id="{583127E8-C2F9-AC1E-C1B6-D87CB2B08CF7}"/>
              </a:ext>
            </a:extLst>
          </p:cNvPr>
          <p:cNvPicPr>
            <a:picLocks noChangeAspect="1"/>
          </p:cNvPicPr>
          <p:nvPr/>
        </p:nvPicPr>
        <p:blipFill>
          <a:blip r:embed="rId3">
            <a:duotone>
              <a:prstClr val="black"/>
              <a:schemeClr val="tx2">
                <a:tint val="45000"/>
                <a:satMod val="400000"/>
              </a:schemeClr>
            </a:duotone>
          </a:blip>
          <a:stretch>
            <a:fillRect/>
          </a:stretch>
        </p:blipFill>
        <p:spPr>
          <a:xfrm>
            <a:off x="-335138" y="-243591"/>
            <a:ext cx="1920406" cy="1652159"/>
          </a:xfrm>
          <a:prstGeom prst="rect">
            <a:avLst/>
          </a:prstGeom>
        </p:spPr>
      </p:pic>
    </p:spTree>
    <p:extLst>
      <p:ext uri="{BB962C8B-B14F-4D97-AF65-F5344CB8AC3E}">
        <p14:creationId xmlns:p14="http://schemas.microsoft.com/office/powerpoint/2010/main" val="89543241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5D32B3-E284-3D17-AD90-73093D7FE9CF}"/>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18CD8-6ACC-B22D-099E-92E4FEDF1316}"/>
              </a:ext>
            </a:extLst>
          </p:cNvPr>
          <p:cNvSpPr>
            <a:spLocks noGrp="1"/>
          </p:cNvSpPr>
          <p:nvPr>
            <p:ph type="title"/>
          </p:nvPr>
        </p:nvSpPr>
        <p:spPr/>
        <p:txBody>
          <a:bodyPr/>
          <a:lstStyle/>
          <a:p>
            <a:r>
              <a:rPr lang="en-US" dirty="0">
                <a:solidFill>
                  <a:schemeClr val="bg1"/>
                </a:solidFill>
              </a:rPr>
              <a:t>Over-squashing</a:t>
            </a:r>
            <a:endParaRPr lang="es-ES" dirty="0">
              <a:solidFill>
                <a:schemeClr val="bg1"/>
              </a:solidFill>
            </a:endParaRPr>
          </a:p>
        </p:txBody>
      </p:sp>
      <p:grpSp>
        <p:nvGrpSpPr>
          <p:cNvPr id="17" name="Group 16">
            <a:extLst>
              <a:ext uri="{FF2B5EF4-FFF2-40B4-BE49-F238E27FC236}">
                <a16:creationId xmlns:a16="http://schemas.microsoft.com/office/drawing/2014/main" id="{E176AAC4-42E4-4509-FBE5-2E59EA4DCD16}"/>
              </a:ext>
            </a:extLst>
          </p:cNvPr>
          <p:cNvGrpSpPr/>
          <p:nvPr/>
        </p:nvGrpSpPr>
        <p:grpSpPr>
          <a:xfrm rot="10800000">
            <a:off x="3467735" y="1825228"/>
            <a:ext cx="5252754" cy="3264694"/>
            <a:chOff x="13532266" y="7104749"/>
            <a:chExt cx="1707478" cy="1061232"/>
          </a:xfrm>
        </p:grpSpPr>
        <p:cxnSp>
          <p:nvCxnSpPr>
            <p:cNvPr id="18" name="Straight Arrow Connector 17">
              <a:extLst>
                <a:ext uri="{FF2B5EF4-FFF2-40B4-BE49-F238E27FC236}">
                  <a16:creationId xmlns:a16="http://schemas.microsoft.com/office/drawing/2014/main" id="{DB5A2941-0449-C518-CC97-1DCF2B0BE83D}"/>
                </a:ext>
              </a:extLst>
            </p:cNvPr>
            <p:cNvCxnSpPr>
              <a:cxnSpLocks/>
              <a:stCxn id="27" idx="7"/>
              <a:endCxn id="23" idx="4"/>
            </p:cNvCxnSpPr>
            <p:nvPr/>
          </p:nvCxnSpPr>
          <p:spPr>
            <a:xfrm flipV="1">
              <a:off x="14096070" y="7594600"/>
              <a:ext cx="107517" cy="128035"/>
            </a:xfrm>
            <a:prstGeom prst="straightConnector1">
              <a:avLst/>
            </a:prstGeom>
            <a:ln w="28575">
              <a:solidFill>
                <a:srgbClr val="DF7162"/>
              </a:solidFill>
              <a:prstDash val="sysDash"/>
              <a:headEnd type="triangle" w="sm"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EE4144D-15E0-F3A1-A10E-0AAA66133F6B}"/>
                </a:ext>
              </a:extLst>
            </p:cNvPr>
            <p:cNvCxnSpPr>
              <a:cxnSpLocks/>
              <a:stCxn id="28" idx="1"/>
              <a:endCxn id="27" idx="5"/>
            </p:cNvCxnSpPr>
            <p:nvPr/>
          </p:nvCxnSpPr>
          <p:spPr>
            <a:xfrm rot="10800000">
              <a:off x="14096070" y="7853562"/>
              <a:ext cx="226791" cy="154376"/>
            </a:xfrm>
            <a:prstGeom prst="straightConnector1">
              <a:avLst/>
            </a:prstGeom>
            <a:ln w="28575">
              <a:solidFill>
                <a:srgbClr val="DF7162"/>
              </a:solidFill>
              <a:prstDash val="sysDot"/>
              <a:headEnd type="triangle" w="sm"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A62CFBF-21D7-338F-0073-D2DC77C075AF}"/>
                </a:ext>
              </a:extLst>
            </p:cNvPr>
            <p:cNvCxnSpPr>
              <a:cxnSpLocks/>
              <a:stCxn id="23" idx="0"/>
              <a:endCxn id="34" idx="4"/>
            </p:cNvCxnSpPr>
            <p:nvPr/>
          </p:nvCxnSpPr>
          <p:spPr>
            <a:xfrm flipH="1" flipV="1">
              <a:off x="14056943" y="7289908"/>
              <a:ext cx="146644" cy="119533"/>
            </a:xfrm>
            <a:prstGeom prst="straightConnector1">
              <a:avLst/>
            </a:prstGeom>
            <a:ln w="28575">
              <a:solidFill>
                <a:srgbClr val="DF7162"/>
              </a:solidFill>
              <a:prstDash val="sysDot"/>
              <a:headEnd type="triangle" w="sm" len="med"/>
              <a:tailEnd type="none"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EA4AAE1-08E1-E241-7188-80948EE7F334}"/>
                </a:ext>
              </a:extLst>
            </p:cNvPr>
            <p:cNvSpPr/>
            <p:nvPr/>
          </p:nvSpPr>
          <p:spPr>
            <a:xfrm>
              <a:off x="13752868" y="7402367"/>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256F8C96-8673-357B-A91E-3D807A065499}"/>
                </a:ext>
              </a:extLst>
            </p:cNvPr>
            <p:cNvCxnSpPr>
              <a:cxnSpLocks/>
              <a:stCxn id="27" idx="1"/>
              <a:endCxn id="21" idx="4"/>
            </p:cNvCxnSpPr>
            <p:nvPr/>
          </p:nvCxnSpPr>
          <p:spPr>
            <a:xfrm flipH="1" flipV="1">
              <a:off x="13845448" y="7587526"/>
              <a:ext cx="119695" cy="135109"/>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788B4A7A-8133-E3E8-9912-9CF9DC6B6260}"/>
                </a:ext>
              </a:extLst>
            </p:cNvPr>
            <p:cNvSpPr/>
            <p:nvPr/>
          </p:nvSpPr>
          <p:spPr>
            <a:xfrm>
              <a:off x="14111007" y="7409441"/>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EA32C13-C03A-71E1-B6E8-3F8F2F3279A0}"/>
                </a:ext>
              </a:extLst>
            </p:cNvPr>
            <p:cNvSpPr/>
            <p:nvPr/>
          </p:nvSpPr>
          <p:spPr>
            <a:xfrm>
              <a:off x="14465424" y="7402366"/>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B8B69C8-C3FC-0BED-BE1E-566C1BADB713}"/>
                </a:ext>
              </a:extLst>
            </p:cNvPr>
            <p:cNvSpPr/>
            <p:nvPr/>
          </p:nvSpPr>
          <p:spPr>
            <a:xfrm>
              <a:off x="14819841" y="7409441"/>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4C77F97-2240-C2EE-F835-719184DA477C}"/>
                </a:ext>
              </a:extLst>
            </p:cNvPr>
            <p:cNvSpPr/>
            <p:nvPr/>
          </p:nvSpPr>
          <p:spPr>
            <a:xfrm>
              <a:off x="14650583" y="7688777"/>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4FF31A6-E20C-E6B6-A262-AB7EF3697826}"/>
                </a:ext>
              </a:extLst>
            </p:cNvPr>
            <p:cNvSpPr/>
            <p:nvPr/>
          </p:nvSpPr>
          <p:spPr>
            <a:xfrm>
              <a:off x="13938027" y="7695519"/>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E0B54AF0-5BBE-45F3-63EB-B00AA319E77E}"/>
                </a:ext>
              </a:extLst>
            </p:cNvPr>
            <p:cNvCxnSpPr>
              <a:cxnSpLocks/>
              <a:stCxn id="28" idx="7"/>
              <a:endCxn id="26" idx="3"/>
            </p:cNvCxnSpPr>
            <p:nvPr/>
          </p:nvCxnSpPr>
          <p:spPr>
            <a:xfrm flipH="1">
              <a:off x="14453788" y="7846820"/>
              <a:ext cx="223910" cy="161118"/>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731A357-A383-0F36-6863-C46D5353F19C}"/>
                </a:ext>
              </a:extLst>
            </p:cNvPr>
            <p:cNvCxnSpPr>
              <a:cxnSpLocks/>
              <a:stCxn id="26" idx="7"/>
              <a:endCxn id="25" idx="4"/>
            </p:cNvCxnSpPr>
            <p:nvPr/>
          </p:nvCxnSpPr>
          <p:spPr>
            <a:xfrm flipV="1">
              <a:off x="14808626" y="7594600"/>
              <a:ext cx="103795" cy="121293"/>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E9CB4BA-3A66-8B8C-BCB0-2CE4835C2F7C}"/>
                </a:ext>
              </a:extLst>
            </p:cNvPr>
            <p:cNvCxnSpPr>
              <a:cxnSpLocks/>
              <a:stCxn id="26" idx="1"/>
              <a:endCxn id="24" idx="4"/>
            </p:cNvCxnSpPr>
            <p:nvPr/>
          </p:nvCxnSpPr>
          <p:spPr>
            <a:xfrm flipH="1" flipV="1">
              <a:off x="14558004" y="7587525"/>
              <a:ext cx="119695" cy="128368"/>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F6A9D479-6ECF-7FB7-897B-FC5CF9244692}"/>
                </a:ext>
              </a:extLst>
            </p:cNvPr>
            <p:cNvSpPr/>
            <p:nvPr/>
          </p:nvSpPr>
          <p:spPr>
            <a:xfrm>
              <a:off x="13532266" y="7104749"/>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D55C1E8-608D-F42C-ECD2-56599D348163}"/>
                </a:ext>
              </a:extLst>
            </p:cNvPr>
            <p:cNvSpPr/>
            <p:nvPr/>
          </p:nvSpPr>
          <p:spPr>
            <a:xfrm>
              <a:off x="13751168" y="7111824"/>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98A2269-4E14-497C-376C-AD2D8391ABF9}"/>
                </a:ext>
              </a:extLst>
            </p:cNvPr>
            <p:cNvSpPr/>
            <p:nvPr/>
          </p:nvSpPr>
          <p:spPr>
            <a:xfrm>
              <a:off x="13964363" y="7104749"/>
              <a:ext cx="185159" cy="185159"/>
            </a:xfrm>
            <a:prstGeom prst="ellipse">
              <a:avLst/>
            </a:prstGeom>
            <a:solidFill>
              <a:srgbClr val="B2E684"/>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178FC6A-FA6A-E7B1-0DC0-80A616510B29}"/>
                </a:ext>
              </a:extLst>
            </p:cNvPr>
            <p:cNvSpPr/>
            <p:nvPr/>
          </p:nvSpPr>
          <p:spPr>
            <a:xfrm>
              <a:off x="14182255" y="7111824"/>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0324EAF-6A67-22DC-DF2B-7804E036A4F0}"/>
                </a:ext>
              </a:extLst>
            </p:cNvPr>
            <p:cNvSpPr/>
            <p:nvPr/>
          </p:nvSpPr>
          <p:spPr>
            <a:xfrm>
              <a:off x="14401157" y="7107271"/>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6302F16-E2FD-8898-BFD6-C3F5A08B6570}"/>
                </a:ext>
              </a:extLst>
            </p:cNvPr>
            <p:cNvSpPr/>
            <p:nvPr/>
          </p:nvSpPr>
          <p:spPr>
            <a:xfrm>
              <a:off x="14621317" y="7111824"/>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B3CA76E-9524-1A46-522B-32977E3C1562}"/>
                </a:ext>
              </a:extLst>
            </p:cNvPr>
            <p:cNvSpPr/>
            <p:nvPr/>
          </p:nvSpPr>
          <p:spPr>
            <a:xfrm>
              <a:off x="14837951" y="7111824"/>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05E689F-B7C7-D6CB-850A-918EE172CDA1}"/>
                </a:ext>
              </a:extLst>
            </p:cNvPr>
            <p:cNvSpPr/>
            <p:nvPr/>
          </p:nvSpPr>
          <p:spPr>
            <a:xfrm>
              <a:off x="15054585" y="7111824"/>
              <a:ext cx="185159" cy="185159"/>
            </a:xfrm>
            <a:prstGeom prst="ellipse">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FE7B799A-B1DE-2AF3-B091-A003A91ADA4E}"/>
                </a:ext>
              </a:extLst>
            </p:cNvPr>
            <p:cNvCxnSpPr>
              <a:cxnSpLocks/>
              <a:stCxn id="21" idx="0"/>
              <a:endCxn id="32" idx="4"/>
            </p:cNvCxnSpPr>
            <p:nvPr/>
          </p:nvCxnSpPr>
          <p:spPr>
            <a:xfrm flipH="1" flipV="1">
              <a:off x="13624846" y="7289908"/>
              <a:ext cx="220602" cy="112459"/>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A0D82F0-D27A-B0C2-1323-F318F8804AB6}"/>
                </a:ext>
              </a:extLst>
            </p:cNvPr>
            <p:cNvCxnSpPr>
              <a:cxnSpLocks/>
              <a:stCxn id="21" idx="0"/>
              <a:endCxn id="33" idx="4"/>
            </p:cNvCxnSpPr>
            <p:nvPr/>
          </p:nvCxnSpPr>
          <p:spPr>
            <a:xfrm flipH="1" flipV="1">
              <a:off x="13843748" y="7296983"/>
              <a:ext cx="1700" cy="105384"/>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94C59AB-4D66-042D-0599-31BFA0F669F1}"/>
                </a:ext>
              </a:extLst>
            </p:cNvPr>
            <p:cNvCxnSpPr>
              <a:cxnSpLocks/>
              <a:endCxn id="35" idx="4"/>
            </p:cNvCxnSpPr>
            <p:nvPr/>
          </p:nvCxnSpPr>
          <p:spPr>
            <a:xfrm flipV="1">
              <a:off x="14203587" y="7296983"/>
              <a:ext cx="71248" cy="105383"/>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0D7C96D-7B63-F370-AA0F-ACB350069DD7}"/>
                </a:ext>
              </a:extLst>
            </p:cNvPr>
            <p:cNvCxnSpPr>
              <a:cxnSpLocks/>
              <a:stCxn id="24" idx="0"/>
              <a:endCxn id="36" idx="4"/>
            </p:cNvCxnSpPr>
            <p:nvPr/>
          </p:nvCxnSpPr>
          <p:spPr>
            <a:xfrm flipH="1" flipV="1">
              <a:off x="14493737" y="7292430"/>
              <a:ext cx="64267" cy="109936"/>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6BFB5FA-357F-E57C-E28D-7E1E997BF496}"/>
                </a:ext>
              </a:extLst>
            </p:cNvPr>
            <p:cNvCxnSpPr>
              <a:cxnSpLocks/>
              <a:stCxn id="24" idx="0"/>
              <a:endCxn id="37" idx="4"/>
            </p:cNvCxnSpPr>
            <p:nvPr/>
          </p:nvCxnSpPr>
          <p:spPr>
            <a:xfrm flipV="1">
              <a:off x="14558004" y="7296983"/>
              <a:ext cx="155893" cy="105383"/>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E4224E6-BA3E-035C-4273-E370CE91CE94}"/>
                </a:ext>
              </a:extLst>
            </p:cNvPr>
            <p:cNvCxnSpPr>
              <a:cxnSpLocks/>
              <a:stCxn id="25" idx="0"/>
              <a:endCxn id="38" idx="4"/>
            </p:cNvCxnSpPr>
            <p:nvPr/>
          </p:nvCxnSpPr>
          <p:spPr>
            <a:xfrm flipV="1">
              <a:off x="14912421" y="7296983"/>
              <a:ext cx="18110" cy="112458"/>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78F0FBE-6694-D30D-0F60-86A7CBDE6E70}"/>
                </a:ext>
              </a:extLst>
            </p:cNvPr>
            <p:cNvCxnSpPr>
              <a:cxnSpLocks/>
              <a:stCxn id="25" idx="0"/>
              <a:endCxn id="39" idx="4"/>
            </p:cNvCxnSpPr>
            <p:nvPr/>
          </p:nvCxnSpPr>
          <p:spPr>
            <a:xfrm flipV="1">
              <a:off x="14912421" y="7296983"/>
              <a:ext cx="234744" cy="112458"/>
            </a:xfrm>
            <a:prstGeom prst="straightConnector1">
              <a:avLst/>
            </a:prstGeom>
            <a:ln w="2857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AAAEFC2B-1567-3AF4-3078-3B10275FFB11}"/>
                </a:ext>
              </a:extLst>
            </p:cNvPr>
            <p:cNvSpPr/>
            <p:nvPr/>
          </p:nvSpPr>
          <p:spPr>
            <a:xfrm>
              <a:off x="14295745" y="7980822"/>
              <a:ext cx="185159" cy="185159"/>
            </a:xfrm>
            <a:prstGeom prst="ellipse">
              <a:avLst/>
            </a:prstGeom>
            <a:solidFill>
              <a:srgbClr val="4BC4BD"/>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a:extLst>
              <a:ext uri="{FF2B5EF4-FFF2-40B4-BE49-F238E27FC236}">
                <a16:creationId xmlns:a16="http://schemas.microsoft.com/office/drawing/2014/main" id="{99480081-FA45-839A-8CF5-897DD35FD368}"/>
              </a:ext>
            </a:extLst>
          </p:cNvPr>
          <p:cNvSpPr/>
          <p:nvPr/>
        </p:nvSpPr>
        <p:spPr>
          <a:xfrm>
            <a:off x="5142781" y="1384418"/>
            <a:ext cx="1907249" cy="335779"/>
          </a:xfrm>
          <a:prstGeom prst="rect">
            <a:avLst/>
          </a:prstGeom>
          <a:gradFill flip="none" rotWithShape="1">
            <a:gsLst>
              <a:gs pos="67000">
                <a:schemeClr val="accent4"/>
              </a:gs>
              <a:gs pos="54000">
                <a:schemeClr val="accent3"/>
              </a:gs>
              <a:gs pos="41000">
                <a:schemeClr val="accent1"/>
              </a:gs>
              <a:gs pos="27000">
                <a:schemeClr val="accent2"/>
              </a:gs>
              <a:gs pos="1000">
                <a:srgbClr val="FFFF00"/>
              </a:gs>
              <a:gs pos="100000">
                <a:schemeClr val="tx1"/>
              </a:gs>
              <a:gs pos="81000">
                <a:schemeClr val="accent5"/>
              </a:gs>
              <a:gs pos="14000">
                <a:schemeClr val="bg1"/>
              </a:gs>
            </a:gsLst>
            <a:lin ang="0" scaled="1"/>
            <a:tileRect/>
          </a:gra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DEE08A7-2F62-A0D1-7DED-CCE463855773}"/>
              </a:ext>
            </a:extLst>
          </p:cNvPr>
          <p:cNvSpPr/>
          <p:nvPr/>
        </p:nvSpPr>
        <p:spPr>
          <a:xfrm>
            <a:off x="3592436" y="5187195"/>
            <a:ext cx="318822" cy="174393"/>
          </a:xfrm>
          <a:prstGeom prst="rect">
            <a:avLst/>
          </a:prstGeom>
          <a:solidFill>
            <a:srgbClr val="FFFF00">
              <a:alpha val="80000"/>
            </a:srgb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7914C4FE-8998-BC7D-7AD0-23CB6C541865}"/>
              </a:ext>
            </a:extLst>
          </p:cNvPr>
          <p:cNvSpPr/>
          <p:nvPr/>
        </p:nvSpPr>
        <p:spPr>
          <a:xfrm>
            <a:off x="4258872" y="5187195"/>
            <a:ext cx="318822" cy="174393"/>
          </a:xfrm>
          <a:prstGeom prst="rect">
            <a:avLst/>
          </a:prstGeom>
          <a:solidFill>
            <a:schemeClr val="bg1">
              <a:alpha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6B9A63A-B33C-8585-BA2B-194B43B62C2F}"/>
              </a:ext>
            </a:extLst>
          </p:cNvPr>
          <p:cNvSpPr/>
          <p:nvPr/>
        </p:nvSpPr>
        <p:spPr>
          <a:xfrm>
            <a:off x="4925308" y="5187195"/>
            <a:ext cx="318822" cy="174393"/>
          </a:xfrm>
          <a:prstGeom prst="rect">
            <a:avLst/>
          </a:prstGeom>
          <a:solidFill>
            <a:schemeClr val="accent2">
              <a:alpha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FA8BB247-5CBF-9D01-38A3-1524E85FBD8F}"/>
              </a:ext>
            </a:extLst>
          </p:cNvPr>
          <p:cNvSpPr/>
          <p:nvPr/>
        </p:nvSpPr>
        <p:spPr>
          <a:xfrm>
            <a:off x="5610794" y="5187195"/>
            <a:ext cx="318822" cy="174393"/>
          </a:xfrm>
          <a:prstGeom prst="rect">
            <a:avLst/>
          </a:prstGeom>
          <a:solidFill>
            <a:schemeClr val="accent1">
              <a:alpha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37F3AD6-4D69-2959-1822-E42AEB511AB7}"/>
              </a:ext>
            </a:extLst>
          </p:cNvPr>
          <p:cNvSpPr/>
          <p:nvPr/>
        </p:nvSpPr>
        <p:spPr>
          <a:xfrm>
            <a:off x="6286755" y="5187195"/>
            <a:ext cx="318822" cy="174393"/>
          </a:xfrm>
          <a:prstGeom prst="rect">
            <a:avLst/>
          </a:prstGeom>
          <a:solidFill>
            <a:schemeClr val="accent3">
              <a:alpha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B22EA270-D56B-C6DA-4306-BBF8CB63F761}"/>
              </a:ext>
            </a:extLst>
          </p:cNvPr>
          <p:cNvSpPr/>
          <p:nvPr/>
        </p:nvSpPr>
        <p:spPr>
          <a:xfrm>
            <a:off x="6943666" y="5187195"/>
            <a:ext cx="318822" cy="174393"/>
          </a:xfrm>
          <a:prstGeom prst="rect">
            <a:avLst/>
          </a:prstGeom>
          <a:solidFill>
            <a:schemeClr val="accent4">
              <a:alpha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4EE93B23-9546-E3D1-47DB-9CAF8F2A7920}"/>
              </a:ext>
            </a:extLst>
          </p:cNvPr>
          <p:cNvSpPr/>
          <p:nvPr/>
        </p:nvSpPr>
        <p:spPr>
          <a:xfrm>
            <a:off x="7610102" y="5187195"/>
            <a:ext cx="318822" cy="174393"/>
          </a:xfrm>
          <a:prstGeom prst="rect">
            <a:avLst/>
          </a:prstGeom>
          <a:solidFill>
            <a:schemeClr val="accent5">
              <a:alpha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DABA2AD5-6BF0-3BC5-0982-BAF33B3D93A6}"/>
              </a:ext>
            </a:extLst>
          </p:cNvPr>
          <p:cNvSpPr/>
          <p:nvPr/>
        </p:nvSpPr>
        <p:spPr>
          <a:xfrm>
            <a:off x="8305113" y="5187195"/>
            <a:ext cx="318822" cy="174393"/>
          </a:xfrm>
          <a:prstGeom prst="rect">
            <a:avLst/>
          </a:prstGeom>
          <a:solidFill>
            <a:schemeClr val="tx1">
              <a:alpha val="8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02ACC3A-803C-04ED-1656-C986024E9353}"/>
              </a:ext>
            </a:extLst>
          </p:cNvPr>
          <p:cNvPicPr>
            <a:picLocks noChangeAspect="1"/>
          </p:cNvPicPr>
          <p:nvPr/>
        </p:nvPicPr>
        <p:blipFill>
          <a:blip r:embed="rId3">
            <a:duotone>
              <a:prstClr val="black"/>
              <a:schemeClr val="tx2">
                <a:tint val="45000"/>
                <a:satMod val="400000"/>
              </a:schemeClr>
            </a:duotone>
          </a:blip>
          <a:stretch>
            <a:fillRect/>
          </a:stretch>
        </p:blipFill>
        <p:spPr>
          <a:xfrm rot="11928463">
            <a:off x="10573890" y="5194000"/>
            <a:ext cx="1920406" cy="1652159"/>
          </a:xfrm>
          <a:prstGeom prst="rect">
            <a:avLst/>
          </a:prstGeom>
        </p:spPr>
      </p:pic>
      <p:pic>
        <p:nvPicPr>
          <p:cNvPr id="8" name="Picture 7">
            <a:extLst>
              <a:ext uri="{FF2B5EF4-FFF2-40B4-BE49-F238E27FC236}">
                <a16:creationId xmlns:a16="http://schemas.microsoft.com/office/drawing/2014/main" id="{F1D83009-2270-C456-3822-A3E46E104B1F}"/>
              </a:ext>
            </a:extLst>
          </p:cNvPr>
          <p:cNvPicPr>
            <a:picLocks noChangeAspect="1"/>
          </p:cNvPicPr>
          <p:nvPr/>
        </p:nvPicPr>
        <p:blipFill>
          <a:blip r:embed="rId3">
            <a:duotone>
              <a:prstClr val="black"/>
              <a:schemeClr val="tx2">
                <a:tint val="45000"/>
                <a:satMod val="400000"/>
              </a:schemeClr>
            </a:duotone>
          </a:blip>
          <a:stretch>
            <a:fillRect/>
          </a:stretch>
        </p:blipFill>
        <p:spPr>
          <a:xfrm rot="11928463">
            <a:off x="10661944" y="-92386"/>
            <a:ext cx="1920406" cy="1652159"/>
          </a:xfrm>
          <a:prstGeom prst="rect">
            <a:avLst/>
          </a:prstGeom>
        </p:spPr>
      </p:pic>
      <p:sp>
        <p:nvSpPr>
          <p:cNvPr id="4" name="Slide Number Placeholder 3">
            <a:extLst>
              <a:ext uri="{FF2B5EF4-FFF2-40B4-BE49-F238E27FC236}">
                <a16:creationId xmlns:a16="http://schemas.microsoft.com/office/drawing/2014/main" id="{70CB0B65-E8AC-5FBC-1A24-CE559BBD92C4}"/>
              </a:ext>
            </a:extLst>
          </p:cNvPr>
          <p:cNvSpPr>
            <a:spLocks noGrp="1"/>
          </p:cNvSpPr>
          <p:nvPr>
            <p:ph type="sldNum" sz="quarter" idx="12"/>
          </p:nvPr>
        </p:nvSpPr>
        <p:spPr/>
        <p:txBody>
          <a:bodyPr/>
          <a:lstStyle/>
          <a:p>
            <a:fld id="{33471E03-3868-4372-A232-81B06EBB10D4}" type="slidenum">
              <a:rPr lang="es-ES" smtClean="0"/>
              <a:t>157</a:t>
            </a:fld>
            <a:endParaRPr lang="es-ES"/>
          </a:p>
        </p:txBody>
      </p:sp>
      <p:pic>
        <p:nvPicPr>
          <p:cNvPr id="9" name="Picture 8">
            <a:extLst>
              <a:ext uri="{FF2B5EF4-FFF2-40B4-BE49-F238E27FC236}">
                <a16:creationId xmlns:a16="http://schemas.microsoft.com/office/drawing/2014/main" id="{F5CD34EA-0D9F-159A-64C1-9A55C0B2D090}"/>
              </a:ext>
            </a:extLst>
          </p:cNvPr>
          <p:cNvPicPr>
            <a:picLocks noChangeAspect="1"/>
          </p:cNvPicPr>
          <p:nvPr/>
        </p:nvPicPr>
        <p:blipFill>
          <a:blip r:embed="rId3">
            <a:duotone>
              <a:prstClr val="black"/>
              <a:schemeClr val="tx2">
                <a:tint val="45000"/>
                <a:satMod val="400000"/>
              </a:schemeClr>
            </a:duotone>
          </a:blip>
          <a:stretch>
            <a:fillRect/>
          </a:stretch>
        </p:blipFill>
        <p:spPr>
          <a:xfrm rot="400313">
            <a:off x="-172842" y="5355378"/>
            <a:ext cx="1920406" cy="1652159"/>
          </a:xfrm>
          <a:prstGeom prst="rect">
            <a:avLst/>
          </a:prstGeom>
        </p:spPr>
      </p:pic>
    </p:spTree>
    <p:extLst>
      <p:ext uri="{BB962C8B-B14F-4D97-AF65-F5344CB8AC3E}">
        <p14:creationId xmlns:p14="http://schemas.microsoft.com/office/powerpoint/2010/main" val="2804339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2000" accel="50000" decel="50000" fill="hold" grpId="0" nodeType="clickEffect">
                                  <p:stCondLst>
                                    <p:cond delay="0"/>
                                  </p:stCondLst>
                                  <p:childTnLst>
                                    <p:animMotion origin="layout" path="M 0.00052 -0.00139 L -0.0026 -0.11065 L -0.05781 -0.16342 C -0.05807 -0.18981 -0.0582 -0.21597 -0.05833 -0.24213 L -0.11927 -0.36342 L -0.18125 -0.43472 L -0.19531 -0.45787 " pathEditMode="relative" ptsTypes="AAAAAAA">
                                      <p:cBhvr>
                                        <p:cTn id="6" dur="5000" fill="hold"/>
                                        <p:tgtEl>
                                          <p:spTgt spid="104"/>
                                        </p:tgtEl>
                                        <p:attrNameLst>
                                          <p:attrName>ppt_x</p:attrName>
                                          <p:attrName>ppt_y</p:attrName>
                                        </p:attrNameLst>
                                      </p:cBhvr>
                                    </p:animMotion>
                                  </p:childTnLst>
                                </p:cTn>
                              </p:par>
                              <p:par>
                                <p:cTn id="7" presetID="0" presetClass="path" presetSubtype="0" repeatCount="2000" accel="50000" decel="50000" fill="hold" grpId="0" nodeType="withEffect">
                                  <p:stCondLst>
                                    <p:cond delay="0"/>
                                  </p:stCondLst>
                                  <p:childTnLst>
                                    <p:animMotion origin="layout" path="M -0.00013 -0.00139 C -0.00039 -0.08125 -0.00065 -0.16111 -0.00091 -0.24097 L -0.06432 -0.36667 L -0.13919 -0.46227 " pathEditMode="relative" ptsTypes="AAAA">
                                      <p:cBhvr>
                                        <p:cTn id="8" dur="5000" fill="hold"/>
                                        <p:tgtEl>
                                          <p:spTgt spid="103"/>
                                        </p:tgtEl>
                                        <p:attrNameLst>
                                          <p:attrName>ppt_x</p:attrName>
                                          <p:attrName>ppt_y</p:attrName>
                                        </p:attrNameLst>
                                      </p:cBhvr>
                                    </p:animMotion>
                                  </p:childTnLst>
                                </p:cTn>
                              </p:par>
                              <p:par>
                                <p:cTn id="9" presetID="0" presetClass="path" presetSubtype="0" repeatCount="2000" accel="50000" decel="50000" fill="hold" grpId="0" nodeType="withEffect">
                                  <p:stCondLst>
                                    <p:cond delay="0"/>
                                  </p:stCondLst>
                                  <p:childTnLst>
                                    <p:animMotion origin="layout" path="M 0.00143 -0.00139 L -0.00156 -0.10764 L -0.03867 -0.16967 L -0.03789 -0.24491 L 0.00729 -0.33287 L -0.00885 -0.36528 L -0.08229 -0.45833 " pathEditMode="relative" ptsTypes="AAAAAAA">
                                      <p:cBhvr>
                                        <p:cTn id="10" dur="5000" fill="hold"/>
                                        <p:tgtEl>
                                          <p:spTgt spid="102"/>
                                        </p:tgtEl>
                                        <p:attrNameLst>
                                          <p:attrName>ppt_x</p:attrName>
                                          <p:attrName>ppt_y</p:attrName>
                                        </p:attrNameLst>
                                      </p:cBhvr>
                                    </p:animMotion>
                                  </p:childTnLst>
                                </p:cTn>
                              </p:par>
                              <p:par>
                                <p:cTn id="11" presetID="0" presetClass="path" presetSubtype="0" repeatCount="2000" accel="50000" decel="50000" fill="hold" grpId="0" nodeType="withEffect">
                                  <p:stCondLst>
                                    <p:cond delay="0"/>
                                  </p:stCondLst>
                                  <p:childTnLst>
                                    <p:animMotion origin="layout" path="M -0.00079 0.00116 L -0.00157 -0.11157 L 0.01666 -0.15949 L 0.01809 -0.24236 L 0.06119 -0.33426 L 0.04218 -0.37176 L -0.0306 -0.45833 " pathEditMode="relative" ptsTypes="AAAAAAA">
                                      <p:cBhvr>
                                        <p:cTn id="12" dur="5000" fill="hold"/>
                                        <p:tgtEl>
                                          <p:spTgt spid="101"/>
                                        </p:tgtEl>
                                        <p:attrNameLst>
                                          <p:attrName>ppt_x</p:attrName>
                                          <p:attrName>ppt_y</p:attrName>
                                        </p:attrNameLst>
                                      </p:cBhvr>
                                    </p:animMotion>
                                  </p:childTnLst>
                                </p:cTn>
                              </p:par>
                              <p:par>
                                <p:cTn id="13" presetID="0" presetClass="path" presetSubtype="0" repeatCount="2000" accel="50000" decel="50000" fill="hold" grpId="0" nodeType="withEffect">
                                  <p:stCondLst>
                                    <p:cond delay="0"/>
                                  </p:stCondLst>
                                  <p:childTnLst>
                                    <p:animMotion origin="layout" path="M 0.00169 0.00324 L -0.00078 -0.1125 L -0.02071 -0.16458 L -0.01758 -0.24028 L -0.06446 -0.33241 L 0.0237 -0.45671 " pathEditMode="relative" ptsTypes="AAAAAA">
                                      <p:cBhvr>
                                        <p:cTn id="14" dur="5000" fill="hold"/>
                                        <p:tgtEl>
                                          <p:spTgt spid="100"/>
                                        </p:tgtEl>
                                        <p:attrNameLst>
                                          <p:attrName>ppt_x</p:attrName>
                                          <p:attrName>ppt_y</p:attrName>
                                        </p:attrNameLst>
                                      </p:cBhvr>
                                    </p:animMotion>
                                  </p:childTnLst>
                                </p:cTn>
                              </p:par>
                              <p:par>
                                <p:cTn id="15" presetID="0" presetClass="path" presetSubtype="0" repeatCount="2000" accel="50000" decel="50000" fill="hold" grpId="0" nodeType="withEffect">
                                  <p:stCondLst>
                                    <p:cond delay="0"/>
                                  </p:stCondLst>
                                  <p:childTnLst>
                                    <p:animMotion origin="layout" path="M -0.00143 0.0044 L -0.00013 -0.11134 L 0.03984 -0.15787 L 0.04166 -0.24004 L -0.00951 -0.33241 L 0.08424 -0.46111 " pathEditMode="relative" ptsTypes="AAAAAA">
                                      <p:cBhvr>
                                        <p:cTn id="16" dur="5000" fill="hold"/>
                                        <p:tgtEl>
                                          <p:spTgt spid="99"/>
                                        </p:tgtEl>
                                        <p:attrNameLst>
                                          <p:attrName>ppt_x</p:attrName>
                                          <p:attrName>ppt_y</p:attrName>
                                        </p:attrNameLst>
                                      </p:cBhvr>
                                    </p:animMotion>
                                  </p:childTnLst>
                                </p:cTn>
                              </p:par>
                              <p:par>
                                <p:cTn id="17" presetID="0" presetClass="path" presetSubtype="0" repeatCount="2000" accel="50000" decel="50000" fill="hold" grpId="0" nodeType="withEffect">
                                  <p:stCondLst>
                                    <p:cond delay="0"/>
                                  </p:stCondLst>
                                  <p:childTnLst>
                                    <p:animMotion origin="layout" path="M 0.00013 0.0044 L 0.00195 -0.11458 L 0.00378 -0.19907 L 0.0069 -0.24467 L 0.04635 -0.33032 L 0.1332 -0.45347 " pathEditMode="relative" ptsTypes="AAAAAA">
                                      <p:cBhvr>
                                        <p:cTn id="18" dur="5000" fill="hold"/>
                                        <p:tgtEl>
                                          <p:spTgt spid="98"/>
                                        </p:tgtEl>
                                        <p:attrNameLst>
                                          <p:attrName>ppt_x</p:attrName>
                                          <p:attrName>ppt_y</p:attrName>
                                        </p:attrNameLst>
                                      </p:cBhvr>
                                    </p:animMotion>
                                  </p:childTnLst>
                                </p:cTn>
                              </p:par>
                              <p:par>
                                <p:cTn id="19" presetID="0" presetClass="path" presetSubtype="0" repeatCount="2000" accel="50000" decel="50000" fill="hold" grpId="0" nodeType="withEffect">
                                  <p:stCondLst>
                                    <p:cond delay="0"/>
                                  </p:stCondLst>
                                  <p:childTnLst>
                                    <p:animMotion origin="layout" path="M -0.00078 0.00208 L 0.00104 -0.11481 L 0.06107 -0.16134 L 0.05977 -0.25023 L 0.10039 -0.33241 L 0.1905 -0.46018 " pathEditMode="relative" ptsTypes="AAAAAA">
                                      <p:cBhvr>
                                        <p:cTn id="20" dur="5000" fill="hold"/>
                                        <p:tgtEl>
                                          <p:spTgt spid="97"/>
                                        </p:tgtEl>
                                        <p:attrNameLst>
                                          <p:attrName>ppt_x</p:attrName>
                                          <p:attrName>ppt_y</p:attrName>
                                        </p:attrNameLst>
                                      </p:cBhvr>
                                    </p:animMotion>
                                  </p:childTnLst>
                                </p:cTn>
                              </p:par>
                            </p:childTnLst>
                          </p:cTn>
                        </p:par>
                        <p:par>
                          <p:cTn id="21" fill="hold">
                            <p:stCondLst>
                              <p:cond delay="10000"/>
                            </p:stCondLst>
                            <p:childTnLst>
                              <p:par>
                                <p:cTn id="22" presetID="10" presetClass="exit" presetSubtype="0" fill="hold" grpId="1" nodeType="afterEffect">
                                  <p:stCondLst>
                                    <p:cond delay="0"/>
                                  </p:stCondLst>
                                  <p:childTnLst>
                                    <p:animEffect transition="out" filter="fade">
                                      <p:cBhvr>
                                        <p:cTn id="23" dur="500"/>
                                        <p:tgtEl>
                                          <p:spTgt spid="104"/>
                                        </p:tgtEl>
                                      </p:cBhvr>
                                    </p:animEffect>
                                    <p:set>
                                      <p:cBhvr>
                                        <p:cTn id="24" dur="1" fill="hold">
                                          <p:stCondLst>
                                            <p:cond delay="499"/>
                                          </p:stCondLst>
                                        </p:cTn>
                                        <p:tgtEl>
                                          <p:spTgt spid="10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03"/>
                                        </p:tgtEl>
                                      </p:cBhvr>
                                    </p:animEffect>
                                    <p:set>
                                      <p:cBhvr>
                                        <p:cTn id="27" dur="1" fill="hold">
                                          <p:stCondLst>
                                            <p:cond delay="499"/>
                                          </p:stCondLst>
                                        </p:cTn>
                                        <p:tgtEl>
                                          <p:spTgt spid="10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02"/>
                                        </p:tgtEl>
                                      </p:cBhvr>
                                    </p:animEffect>
                                    <p:set>
                                      <p:cBhvr>
                                        <p:cTn id="30" dur="1" fill="hold">
                                          <p:stCondLst>
                                            <p:cond delay="499"/>
                                          </p:stCondLst>
                                        </p:cTn>
                                        <p:tgtEl>
                                          <p:spTgt spid="10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1"/>
                                        </p:tgtEl>
                                      </p:cBhvr>
                                    </p:animEffect>
                                    <p:set>
                                      <p:cBhvr>
                                        <p:cTn id="33" dur="1" fill="hold">
                                          <p:stCondLst>
                                            <p:cond delay="499"/>
                                          </p:stCondLst>
                                        </p:cTn>
                                        <p:tgtEl>
                                          <p:spTgt spid="10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00"/>
                                        </p:tgtEl>
                                      </p:cBhvr>
                                    </p:animEffect>
                                    <p:set>
                                      <p:cBhvr>
                                        <p:cTn id="36" dur="1" fill="hold">
                                          <p:stCondLst>
                                            <p:cond delay="499"/>
                                          </p:stCondLst>
                                        </p:cTn>
                                        <p:tgtEl>
                                          <p:spTgt spid="10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99"/>
                                        </p:tgtEl>
                                      </p:cBhvr>
                                    </p:animEffect>
                                    <p:set>
                                      <p:cBhvr>
                                        <p:cTn id="39" dur="1" fill="hold">
                                          <p:stCondLst>
                                            <p:cond delay="499"/>
                                          </p:stCondLst>
                                        </p:cTn>
                                        <p:tgtEl>
                                          <p:spTgt spid="9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8"/>
                                        </p:tgtEl>
                                      </p:cBhvr>
                                    </p:animEffect>
                                    <p:set>
                                      <p:cBhvr>
                                        <p:cTn id="42" dur="1" fill="hold">
                                          <p:stCondLst>
                                            <p:cond delay="499"/>
                                          </p:stCondLst>
                                        </p:cTn>
                                        <p:tgtEl>
                                          <p:spTgt spid="9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7"/>
                                        </p:tgtEl>
                                      </p:cBhvr>
                                    </p:animEffect>
                                    <p:set>
                                      <p:cBhvr>
                                        <p:cTn id="45" dur="1" fill="hold">
                                          <p:stCondLst>
                                            <p:cond delay="499"/>
                                          </p:stCondLst>
                                        </p:cTn>
                                        <p:tgtEl>
                                          <p:spTgt spid="97"/>
                                        </p:tgtEl>
                                        <p:attrNameLst>
                                          <p:attrName>style.visibility</p:attrName>
                                        </p:attrNameLst>
                                      </p:cBhvr>
                                      <p:to>
                                        <p:strVal val="hidden"/>
                                      </p:to>
                                    </p:set>
                                  </p:childTnLst>
                                </p:cTn>
                              </p:par>
                            </p:childTnLst>
                          </p:cTn>
                        </p:par>
                        <p:par>
                          <p:cTn id="46" fill="hold">
                            <p:stCondLst>
                              <p:cond delay="10500"/>
                            </p:stCondLst>
                            <p:childTnLst>
                              <p:par>
                                <p:cTn id="47" presetID="1" presetClass="entr" presetSubtype="0" fill="hold" grpId="0" nodeType="afterEffect">
                                  <p:stCondLst>
                                    <p:cond delay="0"/>
                                  </p:stCondLst>
                                  <p:childTnLst>
                                    <p:set>
                                      <p:cBhvr>
                                        <p:cTn id="48"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888E-54D5-AE37-44C7-E433DFCE4522}"/>
              </a:ext>
            </a:extLst>
          </p:cNvPr>
          <p:cNvSpPr>
            <a:spLocks noGrp="1"/>
          </p:cNvSpPr>
          <p:nvPr>
            <p:ph type="title"/>
          </p:nvPr>
        </p:nvSpPr>
        <p:spPr/>
        <p:txBody>
          <a:bodyPr/>
          <a:lstStyle/>
          <a:p>
            <a:r>
              <a:rPr lang="en-US" dirty="0"/>
              <a:t>Over-squashing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9A28C7-EF38-62B6-B4B2-CA2096169B5C}"/>
                  </a:ext>
                </a:extLst>
              </p:cNvPr>
              <p:cNvSpPr>
                <a:spLocks noGrp="1"/>
              </p:cNvSpPr>
              <p:nvPr>
                <p:ph idx="1"/>
              </p:nvPr>
            </p:nvSpPr>
            <p:spPr>
              <a:xfrm>
                <a:off x="838200" y="1579671"/>
                <a:ext cx="9061401" cy="4597292"/>
              </a:xfrm>
            </p:spPr>
            <p:txBody>
              <a:bodyPr>
                <a:normAutofit/>
              </a:bodyPr>
              <a:lstStyle/>
              <a:p>
                <a:r>
                  <a:rPr lang="en-US" b="1" dirty="0"/>
                  <a:t>Number of nodes in the </a:t>
                </a:r>
                <a:r>
                  <a:rPr lang="en-US" b="1" dirty="0">
                    <a:solidFill>
                      <a:schemeClr val="accent5">
                        <a:lumMod val="50000"/>
                      </a:schemeClr>
                    </a:solidFill>
                  </a:rPr>
                  <a:t>receptive field </a:t>
                </a:r>
                <a:r>
                  <a:rPr lang="en-US" b="1" dirty="0"/>
                  <a:t>increases exponentially with the depth</a:t>
                </a:r>
              </a:p>
              <a:p>
                <a:r>
                  <a:rPr lang="en-US" dirty="0"/>
                  <a:t>Neighbors in the </a:t>
                </a:r>
                <a:r>
                  <a:rPr lang="en-US" i="1" dirty="0"/>
                  <a:t>k-hop</a:t>
                </a:r>
                <a:r>
                  <a:rPr lang="en-US" dirty="0"/>
                  <a:t> increment exponentially with </a:t>
                </a:r>
                <a:r>
                  <a:rPr lang="en-US" i="1" dirty="0"/>
                  <a:t>k</a:t>
                </a:r>
              </a:p>
              <a:p>
                <a:pPr lvl="1"/>
                <a:r>
                  <a:rPr lang="en-US" dirty="0"/>
                  <a:t>How much does node </a:t>
                </a:r>
                <a:r>
                  <a:rPr lang="en-US" b="1" i="1" dirty="0"/>
                  <a:t>u </a:t>
                </a:r>
                <a:r>
                  <a:rPr lang="en-US" dirty="0"/>
                  <a:t>influences node </a:t>
                </a:r>
                <a:r>
                  <a:rPr lang="en-US" b="1" i="1" dirty="0"/>
                  <a:t>v </a:t>
                </a:r>
                <a:r>
                  <a:rPr lang="en-US" dirty="0"/>
                  <a:t>when considering all paths of length </a:t>
                </a:r>
                <a:r>
                  <a:rPr lang="en-US" b="1" i="1" dirty="0"/>
                  <a:t>k</a:t>
                </a:r>
                <a:r>
                  <a:rPr lang="en-US" dirty="0"/>
                  <a:t>?</a:t>
                </a:r>
                <a:br>
                  <a:rPr lang="en-US" dirty="0"/>
                </a:br>
                <a:r>
                  <a:rPr lang="en-US" dirty="0"/>
                  <a:t>if </a:t>
                </a:r>
                <a14:m>
                  <m:oMath xmlns:m="http://schemas.openxmlformats.org/officeDocument/2006/math">
                    <m:r>
                      <m:rPr>
                        <m:sty m:val="p"/>
                      </m:rPr>
                      <a:rPr lang="es-ES" b="0" i="0" dirty="0" smtClean="0">
                        <a:latin typeface="Cambria Math" panose="02040503050406030204" pitchFamily="18" charset="0"/>
                      </a:rPr>
                      <m:t>SP</m:t>
                    </m:r>
                    <m:r>
                      <a:rPr lang="en-US" i="1" dirty="0" smtClean="0">
                        <a:latin typeface="Cambria Math" panose="02040503050406030204" pitchFamily="18" charset="0"/>
                      </a:rPr>
                      <m:t>(</m:t>
                    </m:r>
                    <m:r>
                      <a:rPr lang="es-ES" b="0" i="1" dirty="0" smtClean="0">
                        <a:latin typeface="Cambria Math" panose="02040503050406030204" pitchFamily="18" charset="0"/>
                      </a:rPr>
                      <m:t>𝑢</m:t>
                    </m:r>
                    <m:r>
                      <a:rPr lang="en-US" i="1" dirty="0" smtClean="0">
                        <a:latin typeface="Cambria Math" panose="02040503050406030204" pitchFamily="18" charset="0"/>
                      </a:rPr>
                      <m:t>, </m:t>
                    </m:r>
                    <m:r>
                      <a:rPr lang="es-ES" b="0" i="1" dirty="0" smtClean="0">
                        <a:latin typeface="Cambria Math" panose="02040503050406030204" pitchFamily="18" charset="0"/>
                      </a:rPr>
                      <m:t>𝑣</m:t>
                    </m:r>
                    <m:r>
                      <a:rPr lang="en-US" i="1" dirty="0" smtClean="0">
                        <a:latin typeface="Cambria Math" panose="02040503050406030204" pitchFamily="18" charset="0"/>
                      </a:rPr>
                      <m:t>)=</m:t>
                    </m:r>
                    <m:r>
                      <a:rPr lang="en-US" i="1" dirty="0" smtClean="0">
                        <a:latin typeface="Cambria Math" panose="02040503050406030204" pitchFamily="18" charset="0"/>
                      </a:rPr>
                      <m:t>𝑟</m:t>
                    </m:r>
                  </m:oMath>
                </a14:m>
                <a:r>
                  <a:rPr lang="en-US" dirty="0"/>
                  <a:t> in a binary tree, then:</a:t>
                </a:r>
              </a:p>
              <a:p>
                <a:pPr marL="0" indent="0">
                  <a:buNone/>
                </a:pPr>
                <a:endParaRPr lang="en-US" dirty="0"/>
              </a:p>
              <a:p>
                <a:pPr marL="0" indent="0">
                  <a:buNone/>
                </a:pPr>
                <a:endParaRPr lang="en-US" dirty="0"/>
              </a:p>
              <a:p>
                <a:pPr marL="0" indent="0">
                  <a:buNone/>
                </a:pPr>
                <a:endParaRPr lang="en-US" dirty="0"/>
              </a:p>
              <a:p>
                <a:r>
                  <a:rPr lang="en-US" dirty="0">
                    <a:ea typeface="Calibri"/>
                    <a:cs typeface="Calibri"/>
                  </a:rPr>
                  <a:t>Compressed into fixed-size vector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i="1" dirty="0" smtClean="0">
                            <a:latin typeface="Cambria Math" panose="02040503050406030204" pitchFamily="18" charset="0"/>
                          </a:rPr>
                          <m:t>𝑖</m:t>
                        </m:r>
                      </m:sub>
                    </m:sSub>
                    <m:r>
                      <a:rPr lang="es-ES" b="0" i="1" dirty="0" smtClean="0">
                        <a:latin typeface="Cambria Math" panose="02040503050406030204" pitchFamily="18" charset="0"/>
                      </a:rPr>
                      <m:t>=</m:t>
                    </m:r>
                  </m:oMath>
                </a14:m>
                <a:r>
                  <a:rPr lang="en-US" dirty="0"/>
                  <a:t> </a:t>
                </a:r>
              </a:p>
              <a:p>
                <a:pPr lvl="1"/>
                <a:r>
                  <a:rPr lang="en-US" dirty="0"/>
                  <a:t>No longer sensitive in relative terms</a:t>
                </a:r>
              </a:p>
              <a:p>
                <a:pPr lvl="1"/>
                <a:endParaRPr lang="en-US" dirty="0"/>
              </a:p>
              <a:p>
                <a:r>
                  <a:rPr lang="en-US" dirty="0"/>
                  <a:t>Therefore</a:t>
                </a:r>
                <a:r>
                  <a:rPr lang="en-US" b="1" dirty="0"/>
                  <a:t>, if there is bottlenecks in the graph</a:t>
                </a:r>
                <a:r>
                  <a:rPr lang="en-US" dirty="0"/>
                  <a:t>, all information is compressed and have to pass through that bottleneck </a:t>
                </a:r>
                <a:r>
                  <a:rPr lang="en-US" dirty="0">
                    <a:sym typeface="Wingdings" panose="05000000000000000000" pitchFamily="2" charset="2"/>
                  </a:rPr>
                  <a:t> exponential compression</a:t>
                </a:r>
              </a:p>
              <a:p>
                <a:pPr lvl="1"/>
                <a:r>
                  <a:rPr lang="en-US" dirty="0">
                    <a:sym typeface="Wingdings" panose="05000000000000000000" pitchFamily="2" charset="2"/>
                  </a:rPr>
                  <a:t>Long-range fails</a:t>
                </a:r>
                <a:r>
                  <a:rPr lang="en-US" dirty="0"/>
                  <a:t> </a:t>
                </a:r>
                <a:r>
                  <a:rPr lang="en-US" b="1" dirty="0">
                    <a:solidFill>
                      <a:srgbClr val="C00000"/>
                    </a:solidFill>
                  </a:rPr>
                  <a:t>X</a:t>
                </a:r>
              </a:p>
            </p:txBody>
          </p:sp>
        </mc:Choice>
        <mc:Fallback xmlns="">
          <p:sp>
            <p:nvSpPr>
              <p:cNvPr id="3" name="Content Placeholder 2">
                <a:extLst>
                  <a:ext uri="{FF2B5EF4-FFF2-40B4-BE49-F238E27FC236}">
                    <a16:creationId xmlns:a16="http://schemas.microsoft.com/office/drawing/2014/main" id="{BF9A28C7-EF38-62B6-B4B2-CA2096169B5C}"/>
                  </a:ext>
                </a:extLst>
              </p:cNvPr>
              <p:cNvSpPr>
                <a:spLocks noGrp="1" noRot="1" noChangeAspect="1" noMove="1" noResize="1" noEditPoints="1" noAdjustHandles="1" noChangeArrowheads="1" noChangeShapeType="1" noTextEdit="1"/>
              </p:cNvSpPr>
              <p:nvPr>
                <p:ph idx="1"/>
              </p:nvPr>
            </p:nvSpPr>
            <p:spPr>
              <a:xfrm>
                <a:off x="838200" y="1579671"/>
                <a:ext cx="9061401" cy="4597292"/>
              </a:xfrm>
              <a:blipFill>
                <a:blip r:embed="rId5"/>
                <a:stretch>
                  <a:fillRect l="-606" t="-1326" b="-796"/>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A6B8A20C-3D76-3B83-D922-611927B2F8DE}"/>
              </a:ext>
            </a:extLst>
          </p:cNvPr>
          <p:cNvSpPr>
            <a:spLocks noGrp="1"/>
          </p:cNvSpPr>
          <p:nvPr>
            <p:ph type="body" sz="quarter" idx="13"/>
          </p:nvPr>
        </p:nvSpPr>
        <p:spPr/>
        <p:txBody>
          <a:bodyPr/>
          <a:lstStyle/>
          <a:p>
            <a:endParaRPr lang="en-US" dirty="0"/>
          </a:p>
        </p:txBody>
      </p:sp>
      <p:grpSp>
        <p:nvGrpSpPr>
          <p:cNvPr id="29" name="Group 28">
            <a:extLst>
              <a:ext uri="{FF2B5EF4-FFF2-40B4-BE49-F238E27FC236}">
                <a16:creationId xmlns:a16="http://schemas.microsoft.com/office/drawing/2014/main" id="{A8CBF9A8-3699-F546-4AD2-F671CF987018}"/>
              </a:ext>
            </a:extLst>
          </p:cNvPr>
          <p:cNvGrpSpPr/>
          <p:nvPr/>
        </p:nvGrpSpPr>
        <p:grpSpPr>
          <a:xfrm rot="10800000">
            <a:off x="9837072" y="2143125"/>
            <a:ext cx="1956245" cy="2589208"/>
            <a:chOff x="9903747" y="2352675"/>
            <a:chExt cx="1956245" cy="2589208"/>
          </a:xfrm>
        </p:grpSpPr>
        <p:grpSp>
          <p:nvGrpSpPr>
            <p:cNvPr id="5" name="Group 4">
              <a:extLst>
                <a:ext uri="{FF2B5EF4-FFF2-40B4-BE49-F238E27FC236}">
                  <a16:creationId xmlns:a16="http://schemas.microsoft.com/office/drawing/2014/main" id="{71C66444-C91F-C6AB-BD0E-9B5A2199D97B}"/>
                </a:ext>
              </a:extLst>
            </p:cNvPr>
            <p:cNvGrpSpPr/>
            <p:nvPr/>
          </p:nvGrpSpPr>
          <p:grpSpPr>
            <a:xfrm rot="16200000">
              <a:off x="9449845" y="2806577"/>
              <a:ext cx="2589208" cy="1681403"/>
              <a:chOff x="13532266" y="7104749"/>
              <a:chExt cx="1707478" cy="1061232"/>
            </a:xfrm>
          </p:grpSpPr>
          <p:cxnSp>
            <p:nvCxnSpPr>
              <p:cNvPr id="6" name="Straight Arrow Connector 5">
                <a:extLst>
                  <a:ext uri="{FF2B5EF4-FFF2-40B4-BE49-F238E27FC236}">
                    <a16:creationId xmlns:a16="http://schemas.microsoft.com/office/drawing/2014/main" id="{F6C30A16-C6D0-2E1C-2BF0-05FD99EDDF43}"/>
                  </a:ext>
                </a:extLst>
              </p:cNvPr>
              <p:cNvCxnSpPr>
                <a:cxnSpLocks/>
                <a:stCxn id="15" idx="7"/>
                <a:endCxn id="11" idx="4"/>
              </p:cNvCxnSpPr>
              <p:nvPr/>
            </p:nvCxnSpPr>
            <p:spPr>
              <a:xfrm flipV="1">
                <a:off x="14096070" y="7594600"/>
                <a:ext cx="107517" cy="128035"/>
              </a:xfrm>
              <a:prstGeom prst="straightConnector1">
                <a:avLst/>
              </a:prstGeom>
              <a:ln w="9525">
                <a:solidFill>
                  <a:srgbClr val="DF7162"/>
                </a:solidFill>
                <a:prstDash val="sysDash"/>
                <a:headEnd type="triangle" w="sm"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CEEFE6F-5E80-A0EF-0CCA-5944907B7BFC}"/>
                  </a:ext>
                </a:extLst>
              </p:cNvPr>
              <p:cNvCxnSpPr>
                <a:cxnSpLocks/>
                <a:stCxn id="16" idx="1"/>
                <a:endCxn id="15" idx="5"/>
              </p:cNvCxnSpPr>
              <p:nvPr/>
            </p:nvCxnSpPr>
            <p:spPr>
              <a:xfrm rot="16200000" flipV="1">
                <a:off x="14132278" y="7817355"/>
                <a:ext cx="154376" cy="226790"/>
              </a:xfrm>
              <a:prstGeom prst="straightConnector1">
                <a:avLst/>
              </a:prstGeom>
              <a:ln w="6350">
                <a:solidFill>
                  <a:srgbClr val="DF7162"/>
                </a:solidFill>
                <a:prstDash val="sysDot"/>
                <a:headEnd type="triangle" w="sm"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ADA065B-5061-DEC9-6F98-DDA1321D0215}"/>
                  </a:ext>
                </a:extLst>
              </p:cNvPr>
              <p:cNvCxnSpPr>
                <a:cxnSpLocks/>
                <a:stCxn id="11" idx="0"/>
                <a:endCxn id="52" idx="4"/>
              </p:cNvCxnSpPr>
              <p:nvPr/>
            </p:nvCxnSpPr>
            <p:spPr>
              <a:xfrm flipH="1" flipV="1">
                <a:off x="14056943" y="7289908"/>
                <a:ext cx="146644" cy="119533"/>
              </a:xfrm>
              <a:prstGeom prst="straightConnector1">
                <a:avLst/>
              </a:prstGeom>
              <a:ln w="19050">
                <a:solidFill>
                  <a:srgbClr val="DF7162"/>
                </a:solidFill>
                <a:prstDash val="sysDot"/>
                <a:headEnd type="triangle" w="sm" len="med"/>
                <a:tailEnd type="none"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40AE836-3DFD-D702-FFA4-852AE74E2F18}"/>
                  </a:ext>
                </a:extLst>
              </p:cNvPr>
              <p:cNvSpPr/>
              <p:nvPr/>
            </p:nvSpPr>
            <p:spPr>
              <a:xfrm>
                <a:off x="13752868" y="7402367"/>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8971576-DA55-BB14-845A-99648D7B8957}"/>
                  </a:ext>
                </a:extLst>
              </p:cNvPr>
              <p:cNvCxnSpPr>
                <a:cxnSpLocks/>
                <a:stCxn id="15" idx="1"/>
                <a:endCxn id="9" idx="4"/>
              </p:cNvCxnSpPr>
              <p:nvPr/>
            </p:nvCxnSpPr>
            <p:spPr>
              <a:xfrm flipH="1" flipV="1">
                <a:off x="13845448" y="7587526"/>
                <a:ext cx="119695" cy="135109"/>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CE2E68F-2BAF-8283-EC1A-C711FEAF0C37}"/>
                  </a:ext>
                </a:extLst>
              </p:cNvPr>
              <p:cNvSpPr/>
              <p:nvPr/>
            </p:nvSpPr>
            <p:spPr>
              <a:xfrm>
                <a:off x="14111007" y="7409441"/>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9FA3A04-3E11-0867-E979-8896B19BA489}"/>
                  </a:ext>
                </a:extLst>
              </p:cNvPr>
              <p:cNvSpPr/>
              <p:nvPr/>
            </p:nvSpPr>
            <p:spPr>
              <a:xfrm>
                <a:off x="14465424" y="7402366"/>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12B0D9-5C98-D5A0-619D-5F480007FF84}"/>
                  </a:ext>
                </a:extLst>
              </p:cNvPr>
              <p:cNvSpPr/>
              <p:nvPr/>
            </p:nvSpPr>
            <p:spPr>
              <a:xfrm>
                <a:off x="14819841" y="7409441"/>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436935D-D9B7-FE09-E1F9-CAC9BD709004}"/>
                  </a:ext>
                </a:extLst>
              </p:cNvPr>
              <p:cNvSpPr/>
              <p:nvPr/>
            </p:nvSpPr>
            <p:spPr>
              <a:xfrm>
                <a:off x="14650583" y="7688777"/>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CC5268-2B4A-7C4D-706A-262E1C99E633}"/>
                  </a:ext>
                </a:extLst>
              </p:cNvPr>
              <p:cNvSpPr/>
              <p:nvPr/>
            </p:nvSpPr>
            <p:spPr>
              <a:xfrm>
                <a:off x="13938027" y="7695519"/>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1BD1083-8228-4F2F-22A5-2AA38C0FF5F8}"/>
                  </a:ext>
                </a:extLst>
              </p:cNvPr>
              <p:cNvSpPr/>
              <p:nvPr/>
            </p:nvSpPr>
            <p:spPr>
              <a:xfrm>
                <a:off x="14295745" y="7980822"/>
                <a:ext cx="185159" cy="185159"/>
              </a:xfrm>
              <a:prstGeom prst="ellipse">
                <a:avLst/>
              </a:prstGeom>
              <a:solidFill>
                <a:srgbClr val="4BC4BD"/>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Arrow Connector 46">
                <a:extLst>
                  <a:ext uri="{FF2B5EF4-FFF2-40B4-BE49-F238E27FC236}">
                    <a16:creationId xmlns:a16="http://schemas.microsoft.com/office/drawing/2014/main" id="{F4BD9EBF-D439-AC08-6369-8CBB5AD00697}"/>
                  </a:ext>
                </a:extLst>
              </p:cNvPr>
              <p:cNvCxnSpPr>
                <a:cxnSpLocks/>
                <a:stCxn id="16" idx="7"/>
                <a:endCxn id="14" idx="3"/>
              </p:cNvCxnSpPr>
              <p:nvPr/>
            </p:nvCxnSpPr>
            <p:spPr>
              <a:xfrm flipH="1">
                <a:off x="14453788" y="7846820"/>
                <a:ext cx="223910" cy="16111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9090F6A-1645-48BE-1DE3-F15269471C77}"/>
                  </a:ext>
                </a:extLst>
              </p:cNvPr>
              <p:cNvCxnSpPr>
                <a:cxnSpLocks/>
                <a:stCxn id="14" idx="7"/>
                <a:endCxn id="13" idx="4"/>
              </p:cNvCxnSpPr>
              <p:nvPr/>
            </p:nvCxnSpPr>
            <p:spPr>
              <a:xfrm flipV="1">
                <a:off x="14808626" y="7594600"/>
                <a:ext cx="103795" cy="121293"/>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5941D8F-84E6-8D72-925B-DEF2E62072FB}"/>
                  </a:ext>
                </a:extLst>
              </p:cNvPr>
              <p:cNvCxnSpPr>
                <a:cxnSpLocks/>
                <a:stCxn id="14" idx="1"/>
                <a:endCxn id="12" idx="4"/>
              </p:cNvCxnSpPr>
              <p:nvPr/>
            </p:nvCxnSpPr>
            <p:spPr>
              <a:xfrm flipH="1" flipV="1">
                <a:off x="14558004" y="7587525"/>
                <a:ext cx="119695" cy="12836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0FB3A2A4-5615-E96C-3CF6-ECE87516D9B6}"/>
                  </a:ext>
                </a:extLst>
              </p:cNvPr>
              <p:cNvSpPr/>
              <p:nvPr/>
            </p:nvSpPr>
            <p:spPr>
              <a:xfrm>
                <a:off x="13532266" y="7104749"/>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68E6E3F-49D1-62A1-95AB-D536ABE28C93}"/>
                  </a:ext>
                </a:extLst>
              </p:cNvPr>
              <p:cNvSpPr/>
              <p:nvPr/>
            </p:nvSpPr>
            <p:spPr>
              <a:xfrm>
                <a:off x="13751168"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07EC035-C647-D52B-60D2-C19F461D7056}"/>
                  </a:ext>
                </a:extLst>
              </p:cNvPr>
              <p:cNvSpPr/>
              <p:nvPr/>
            </p:nvSpPr>
            <p:spPr>
              <a:xfrm>
                <a:off x="13964363" y="7104749"/>
                <a:ext cx="185159" cy="185159"/>
              </a:xfrm>
              <a:prstGeom prst="ellipse">
                <a:avLst/>
              </a:prstGeom>
              <a:solidFill>
                <a:srgbClr val="B2E684"/>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1ADE1B7-162A-95CA-B87F-F02886F520CF}"/>
                  </a:ext>
                </a:extLst>
              </p:cNvPr>
              <p:cNvSpPr/>
              <p:nvPr/>
            </p:nvSpPr>
            <p:spPr>
              <a:xfrm>
                <a:off x="14182255"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E510272-CA6C-C7D4-D74E-22CA58C3A11F}"/>
                  </a:ext>
                </a:extLst>
              </p:cNvPr>
              <p:cNvSpPr/>
              <p:nvPr/>
            </p:nvSpPr>
            <p:spPr>
              <a:xfrm>
                <a:off x="14401157" y="7107271"/>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585AB85-7F39-D22B-28CD-D510EC6B9085}"/>
                  </a:ext>
                </a:extLst>
              </p:cNvPr>
              <p:cNvSpPr/>
              <p:nvPr/>
            </p:nvSpPr>
            <p:spPr>
              <a:xfrm>
                <a:off x="14621317"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0641CC2-3100-B733-CBD6-116667ADF971}"/>
                  </a:ext>
                </a:extLst>
              </p:cNvPr>
              <p:cNvSpPr/>
              <p:nvPr/>
            </p:nvSpPr>
            <p:spPr>
              <a:xfrm>
                <a:off x="14837951"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CBA232E5-0312-B02E-CBAD-C947CDE8777D}"/>
                  </a:ext>
                </a:extLst>
              </p:cNvPr>
              <p:cNvSpPr/>
              <p:nvPr/>
            </p:nvSpPr>
            <p:spPr>
              <a:xfrm>
                <a:off x="15054585" y="7111824"/>
                <a:ext cx="185159" cy="185159"/>
              </a:xfrm>
              <a:prstGeom prst="ellipse">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D914D368-B59B-FE0C-E610-928F85D0F0C3}"/>
                  </a:ext>
                </a:extLst>
              </p:cNvPr>
              <p:cNvCxnSpPr>
                <a:cxnSpLocks/>
                <a:stCxn id="9" idx="0"/>
                <a:endCxn id="50" idx="4"/>
              </p:cNvCxnSpPr>
              <p:nvPr/>
            </p:nvCxnSpPr>
            <p:spPr>
              <a:xfrm flipH="1" flipV="1">
                <a:off x="13624846" y="7289908"/>
                <a:ext cx="220602" cy="112459"/>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9334FAF-892E-2F4F-5BE4-9C0C59C5CC2F}"/>
                  </a:ext>
                </a:extLst>
              </p:cNvPr>
              <p:cNvCxnSpPr>
                <a:cxnSpLocks/>
                <a:stCxn id="9" idx="0"/>
                <a:endCxn id="51" idx="4"/>
              </p:cNvCxnSpPr>
              <p:nvPr/>
            </p:nvCxnSpPr>
            <p:spPr>
              <a:xfrm flipH="1" flipV="1">
                <a:off x="13843748" y="7296983"/>
                <a:ext cx="1700" cy="105384"/>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F2248B1-0A49-1235-8B23-AA94E864185B}"/>
                  </a:ext>
                </a:extLst>
              </p:cNvPr>
              <p:cNvCxnSpPr>
                <a:cxnSpLocks/>
                <a:endCxn id="53" idx="4"/>
              </p:cNvCxnSpPr>
              <p:nvPr/>
            </p:nvCxnSpPr>
            <p:spPr>
              <a:xfrm flipV="1">
                <a:off x="14203587" y="7296983"/>
                <a:ext cx="71248" cy="105383"/>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3E845BC-3E5A-532E-6A14-A537B818E636}"/>
                  </a:ext>
                </a:extLst>
              </p:cNvPr>
              <p:cNvCxnSpPr>
                <a:cxnSpLocks/>
                <a:stCxn id="12" idx="0"/>
                <a:endCxn id="54" idx="4"/>
              </p:cNvCxnSpPr>
              <p:nvPr/>
            </p:nvCxnSpPr>
            <p:spPr>
              <a:xfrm flipH="1" flipV="1">
                <a:off x="14493737" y="7292430"/>
                <a:ext cx="64267" cy="109936"/>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9630D2C-E90A-86FE-EAC1-F97531F49B8B}"/>
                  </a:ext>
                </a:extLst>
              </p:cNvPr>
              <p:cNvCxnSpPr>
                <a:cxnSpLocks/>
                <a:stCxn id="12" idx="0"/>
                <a:endCxn id="55" idx="4"/>
              </p:cNvCxnSpPr>
              <p:nvPr/>
            </p:nvCxnSpPr>
            <p:spPr>
              <a:xfrm flipV="1">
                <a:off x="14558004" y="7296983"/>
                <a:ext cx="155893" cy="105383"/>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0DC6543-E0D1-00E3-3D80-E785DD968E86}"/>
                  </a:ext>
                </a:extLst>
              </p:cNvPr>
              <p:cNvCxnSpPr>
                <a:cxnSpLocks/>
                <a:stCxn id="13" idx="0"/>
                <a:endCxn id="56" idx="4"/>
              </p:cNvCxnSpPr>
              <p:nvPr/>
            </p:nvCxnSpPr>
            <p:spPr>
              <a:xfrm flipV="1">
                <a:off x="14912421" y="7296983"/>
                <a:ext cx="18110" cy="11245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4E7872E-4C5C-A8D1-0054-08B05CD02192}"/>
                  </a:ext>
                </a:extLst>
              </p:cNvPr>
              <p:cNvCxnSpPr>
                <a:cxnSpLocks/>
                <a:stCxn id="13" idx="0"/>
                <a:endCxn id="57" idx="4"/>
              </p:cNvCxnSpPr>
              <p:nvPr/>
            </p:nvCxnSpPr>
            <p:spPr>
              <a:xfrm flipV="1">
                <a:off x="14912421" y="7296983"/>
                <a:ext cx="234744" cy="112458"/>
              </a:xfrm>
              <a:prstGeom prst="straightConnector1">
                <a:avLst/>
              </a:prstGeom>
              <a:ln w="9525">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49140F5C-CF41-CC7B-BB9F-68048C8955F5}"/>
                </a:ext>
              </a:extLst>
            </p:cNvPr>
            <p:cNvSpPr/>
            <p:nvPr/>
          </p:nvSpPr>
          <p:spPr>
            <a:xfrm rot="5400000" flipV="1">
              <a:off x="11530330" y="3643112"/>
              <a:ext cx="573490" cy="85835"/>
            </a:xfrm>
            <a:prstGeom prst="rect">
              <a:avLst/>
            </a:prstGeom>
            <a:gradFill flip="none" rotWithShape="1">
              <a:gsLst>
                <a:gs pos="67000">
                  <a:schemeClr val="accent4"/>
                </a:gs>
                <a:gs pos="54000">
                  <a:schemeClr val="accent3"/>
                </a:gs>
                <a:gs pos="41000">
                  <a:schemeClr val="accent1"/>
                </a:gs>
                <a:gs pos="27000">
                  <a:schemeClr val="accent2"/>
                </a:gs>
                <a:gs pos="1000">
                  <a:srgbClr val="FFFF00"/>
                </a:gs>
                <a:gs pos="100000">
                  <a:schemeClr val="tx1"/>
                </a:gs>
                <a:gs pos="81000">
                  <a:schemeClr val="accent5"/>
                </a:gs>
                <a:gs pos="14000">
                  <a:schemeClr val="bg1"/>
                </a:gs>
              </a:gsLst>
              <a:lin ang="0" scaled="1"/>
              <a:tileRect/>
            </a:gra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EB9C53D1-90A6-0E8B-76BF-9D97E48EA61B}"/>
              </a:ext>
            </a:extLst>
          </p:cNvPr>
          <p:cNvSpPr/>
          <p:nvPr/>
        </p:nvSpPr>
        <p:spPr>
          <a:xfrm rot="10800000" flipV="1">
            <a:off x="5315174" y="4240312"/>
            <a:ext cx="1031668" cy="154411"/>
          </a:xfrm>
          <a:prstGeom prst="rect">
            <a:avLst/>
          </a:prstGeom>
          <a:gradFill flip="none" rotWithShape="1">
            <a:gsLst>
              <a:gs pos="67000">
                <a:schemeClr val="accent4"/>
              </a:gs>
              <a:gs pos="54000">
                <a:schemeClr val="accent3"/>
              </a:gs>
              <a:gs pos="41000">
                <a:schemeClr val="accent1"/>
              </a:gs>
              <a:gs pos="27000">
                <a:schemeClr val="accent2"/>
              </a:gs>
              <a:gs pos="1000">
                <a:srgbClr val="FFFF00"/>
              </a:gs>
              <a:gs pos="100000">
                <a:schemeClr val="tx1"/>
              </a:gs>
              <a:gs pos="81000">
                <a:schemeClr val="accent5"/>
              </a:gs>
              <a:gs pos="14000">
                <a:schemeClr val="bg1"/>
              </a:gs>
            </a:gsLst>
            <a:lin ang="0" scaled="1"/>
            <a:tileRect/>
          </a:gra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documentclass{article}&#10;\usepackage{amsmath,amsfonts,bm}&#10;\pagestyle{empty}&#10;\DeclareMathOperator{\tr}{Tr}&#10;\begin{document}&#10;&#10;\begin{equation*}&#10;\hat{A}^r_{uv} = \frac{1}{2}  \cdot 3^{-(r-1)}&#10;\end{equation*}&#10;&#10;\end{document}&#10;&#10;" title="IguanaTex Picture Display">
            <a:extLst>
              <a:ext uri="{FF2B5EF4-FFF2-40B4-BE49-F238E27FC236}">
                <a16:creationId xmlns:a16="http://schemas.microsoft.com/office/drawing/2014/main" id="{8AA7AC70-356A-C1C7-9121-E8F2B949D90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209680" y="3187170"/>
            <a:ext cx="1795258" cy="482843"/>
          </a:xfrm>
          <a:prstGeom prst="rect">
            <a:avLst/>
          </a:prstGeom>
        </p:spPr>
      </p:pic>
      <p:sp>
        <p:nvSpPr>
          <p:cNvPr id="25" name="TextBox 24">
            <a:extLst>
              <a:ext uri="{FF2B5EF4-FFF2-40B4-BE49-F238E27FC236}">
                <a16:creationId xmlns:a16="http://schemas.microsoft.com/office/drawing/2014/main" id="{858D086E-9FFC-9C87-9DCA-45E0015ED72B}"/>
              </a:ext>
            </a:extLst>
          </p:cNvPr>
          <p:cNvSpPr txBox="1"/>
          <p:nvPr/>
        </p:nvSpPr>
        <p:spPr>
          <a:xfrm>
            <a:off x="4978027" y="2570013"/>
            <a:ext cx="3866187" cy="338554"/>
          </a:xfrm>
          <a:prstGeom prst="rect">
            <a:avLst/>
          </a:prstGeom>
          <a:noFill/>
        </p:spPr>
        <p:txBody>
          <a:bodyPr wrap="square">
            <a:spAutoFit/>
          </a:bodyPr>
          <a:lstStyle/>
          <a:p>
            <a:pPr algn="ctr"/>
            <a:r>
              <a:rPr lang="en-US" sz="16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600" dirty="0">
                <a:solidFill>
                  <a:schemeClr val="accent2">
                    <a:lumMod val="50000"/>
                  </a:schemeClr>
                </a:solidFill>
                <a:latin typeface="Times New Roman" panose="02020603050405020304" pitchFamily="18" charset="0"/>
                <a:ea typeface="+mj-lt"/>
                <a:cs typeface="Times New Roman" panose="02020603050405020304" pitchFamily="18" charset="0"/>
              </a:rPr>
              <a:t>Alon and Yahav 2021; </a:t>
            </a:r>
            <a:r>
              <a:rPr lang="en-US" sz="1600" dirty="0">
                <a:solidFill>
                  <a:schemeClr val="accent2">
                    <a:lumMod val="50000"/>
                  </a:schemeClr>
                </a:solidFill>
                <a:latin typeface="Times New Roman" panose="02020603050405020304" pitchFamily="18" charset="0"/>
                <a:ea typeface="Calibri"/>
                <a:cs typeface="Times New Roman" panose="02020603050405020304" pitchFamily="18" charset="0"/>
              </a:rPr>
              <a:t>Topping et al 2022]</a:t>
            </a:r>
            <a:endParaRPr lang="en-US" sz="1600" dirty="0"/>
          </a:p>
        </p:txBody>
      </p:sp>
      <p:pic>
        <p:nvPicPr>
          <p:cNvPr id="27" name="Picture 26" descr="\documentclass{article}&#10;\usepackage{amsmath,amsfonts,bm}&#10;\pagestyle{empty}&#10;\DeclareMathOperator{\tr}{Tr}&#10;\begin{document}&#10;&#10;\begin{equation*}&#10;\hat{A} = D^{1/2}(A+I)D^{1/2}&#10;\end{equation*}&#10;&#10;\end{document}&#10;&#10;" title="IguanaTex Picture Display">
            <a:extLst>
              <a:ext uri="{FF2B5EF4-FFF2-40B4-BE49-F238E27FC236}">
                <a16:creationId xmlns:a16="http://schemas.microsoft.com/office/drawing/2014/main" id="{38C211CB-B235-DBE9-BFD7-78016B5BC1FE}"/>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040133" y="3324632"/>
            <a:ext cx="2184424" cy="277056"/>
          </a:xfrm>
          <a:prstGeom prst="rect">
            <a:avLst/>
          </a:prstGeom>
        </p:spPr>
      </p:pic>
      <p:sp>
        <p:nvSpPr>
          <p:cNvPr id="28" name="TextBox 27">
            <a:extLst>
              <a:ext uri="{FF2B5EF4-FFF2-40B4-BE49-F238E27FC236}">
                <a16:creationId xmlns:a16="http://schemas.microsoft.com/office/drawing/2014/main" id="{06EE84F5-2BA5-6C29-4B5C-327907201494}"/>
              </a:ext>
            </a:extLst>
          </p:cNvPr>
          <p:cNvSpPr txBox="1"/>
          <p:nvPr/>
        </p:nvSpPr>
        <p:spPr>
          <a:xfrm>
            <a:off x="7311033" y="3145800"/>
            <a:ext cx="2090768" cy="523220"/>
          </a:xfrm>
          <a:prstGeom prst="rect">
            <a:avLst/>
          </a:prstGeom>
          <a:noFill/>
        </p:spPr>
        <p:txBody>
          <a:bodyPr wrap="square" rtlCol="0">
            <a:spAutoFit/>
          </a:bodyPr>
          <a:lstStyle/>
          <a:p>
            <a:r>
              <a:rPr lang="en-US" sz="1400" dirty="0">
                <a:solidFill>
                  <a:schemeClr val="accent1"/>
                </a:solidFill>
              </a:rPr>
              <a:t>Normalized connection strength between u and v</a:t>
            </a:r>
          </a:p>
        </p:txBody>
      </p:sp>
      <p:sp>
        <p:nvSpPr>
          <p:cNvPr id="17" name="Slide Number Placeholder 16">
            <a:extLst>
              <a:ext uri="{FF2B5EF4-FFF2-40B4-BE49-F238E27FC236}">
                <a16:creationId xmlns:a16="http://schemas.microsoft.com/office/drawing/2014/main" id="{DB190F16-96A6-A372-EB26-7D8197D94DB5}"/>
              </a:ext>
            </a:extLst>
          </p:cNvPr>
          <p:cNvSpPr>
            <a:spLocks noGrp="1"/>
          </p:cNvSpPr>
          <p:nvPr>
            <p:ph type="sldNum" sz="quarter" idx="12"/>
          </p:nvPr>
        </p:nvSpPr>
        <p:spPr/>
        <p:txBody>
          <a:bodyPr/>
          <a:lstStyle/>
          <a:p>
            <a:fld id="{33471E03-3868-4372-A232-81B06EBB10D4}" type="slidenum">
              <a:rPr lang="es-ES" smtClean="0"/>
              <a:t>158</a:t>
            </a:fld>
            <a:endParaRPr lang="es-ES"/>
          </a:p>
        </p:txBody>
      </p:sp>
    </p:spTree>
    <p:extLst>
      <p:ext uri="{BB962C8B-B14F-4D97-AF65-F5344CB8AC3E}">
        <p14:creationId xmlns:p14="http://schemas.microsoft.com/office/powerpoint/2010/main" val="121389408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599293-B2E4-F9AD-7D4A-38B29E424703}"/>
              </a:ext>
            </a:extLst>
          </p:cNvPr>
          <p:cNvSpPr>
            <a:spLocks noGrp="1"/>
          </p:cNvSpPr>
          <p:nvPr>
            <p:ph type="title"/>
          </p:nvPr>
        </p:nvSpPr>
        <p:spPr/>
        <p:txBody>
          <a:bodyPr/>
          <a:lstStyle/>
          <a:p>
            <a:r>
              <a:rPr lang="es-ES" dirty="0" err="1"/>
              <a:t>Over-squashing</a:t>
            </a:r>
            <a:endParaRPr lang="en-US" dirty="0"/>
          </a:p>
        </p:txBody>
      </p:sp>
      <p:sp>
        <p:nvSpPr>
          <p:cNvPr id="9" name="Content Placeholder 8">
            <a:extLst>
              <a:ext uri="{FF2B5EF4-FFF2-40B4-BE49-F238E27FC236}">
                <a16:creationId xmlns:a16="http://schemas.microsoft.com/office/drawing/2014/main" id="{1A68EC91-15F8-0CA8-A4D5-163515D44795}"/>
              </a:ext>
            </a:extLst>
          </p:cNvPr>
          <p:cNvSpPr>
            <a:spLocks noGrp="1"/>
          </p:cNvSpPr>
          <p:nvPr>
            <p:ph idx="1"/>
          </p:nvPr>
        </p:nvSpPr>
        <p:spPr>
          <a:xfrm>
            <a:off x="838200" y="3881437"/>
            <a:ext cx="10515600" cy="2324100"/>
          </a:xfrm>
        </p:spPr>
        <p:txBody>
          <a:bodyPr vert="horz" lIns="91440" tIns="45720" rIns="91440" bIns="45720" rtlCol="0" anchor="t">
            <a:normAutofit/>
          </a:bodyPr>
          <a:lstStyle/>
          <a:p>
            <a:r>
              <a:rPr lang="en-US" dirty="0">
                <a:cs typeface="Calibri"/>
              </a:rPr>
              <a:t>Synthetic benchmark for controlling over-squashing</a:t>
            </a:r>
            <a:endParaRPr lang="en-US" dirty="0"/>
          </a:p>
          <a:p>
            <a:r>
              <a:rPr lang="en-US" dirty="0">
                <a:cs typeface="Calibri"/>
              </a:rPr>
              <a:t>Tree problem with controllable depth</a:t>
            </a:r>
            <a:endParaRPr lang="en-US" dirty="0">
              <a:ea typeface="Calibri"/>
              <a:cs typeface="Calibri"/>
            </a:endParaRPr>
          </a:p>
          <a:p>
            <a:r>
              <a:rPr lang="en-US" dirty="0">
                <a:cs typeface="Calibri"/>
              </a:rPr>
              <a:t>Training accuracy drops </a:t>
            </a:r>
            <a:r>
              <a:rPr lang="en-US" dirty="0">
                <a:ea typeface="Calibri"/>
                <a:cs typeface="Calibri"/>
              </a:rPr>
              <a:t>with depth</a:t>
            </a:r>
            <a:endParaRPr lang="en-US" dirty="0">
              <a:cs typeface="Calibri"/>
            </a:endParaRPr>
          </a:p>
          <a:p>
            <a:r>
              <a:rPr lang="en-US" dirty="0">
                <a:cs typeface="Calibri"/>
              </a:rPr>
              <a:t>Some types of GNNs more susceptible to over-squashing</a:t>
            </a:r>
          </a:p>
          <a:p>
            <a:r>
              <a:rPr lang="en-US" i="1" dirty="0">
                <a:ea typeface="Calibri"/>
                <a:cs typeface="Calibri"/>
              </a:rPr>
              <a:t>+FA</a:t>
            </a:r>
            <a:r>
              <a:rPr lang="en-US" dirty="0">
                <a:ea typeface="Calibri"/>
                <a:cs typeface="Calibri"/>
              </a:rPr>
              <a:t> propose a Full Connected graph in the last MP layer</a:t>
            </a:r>
          </a:p>
        </p:txBody>
      </p:sp>
      <p:sp>
        <p:nvSpPr>
          <p:cNvPr id="14" name="Text Placeholder 13">
            <a:extLst>
              <a:ext uri="{FF2B5EF4-FFF2-40B4-BE49-F238E27FC236}">
                <a16:creationId xmlns:a16="http://schemas.microsoft.com/office/drawing/2014/main" id="{949528BA-4C7F-B5EE-0E85-6B050B4C3924}"/>
              </a:ext>
            </a:extLst>
          </p:cNvPr>
          <p:cNvSpPr>
            <a:spLocks noGrp="1"/>
          </p:cNvSpPr>
          <p:nvPr>
            <p:ph type="body" sz="quarter" idx="13"/>
          </p:nvPr>
        </p:nvSpPr>
        <p:spPr/>
        <p:txBody>
          <a:bodyPr/>
          <a:lstStyle/>
          <a:p>
            <a:r>
              <a:rPr lang="es-ES" dirty="0" err="1"/>
              <a:t>NeighborsMatch</a:t>
            </a:r>
            <a:r>
              <a:rPr lang="es-ES" dirty="0"/>
              <a:t> </a:t>
            </a:r>
            <a:r>
              <a:rPr lang="es-ES" dirty="0" err="1"/>
              <a:t>problem</a:t>
            </a:r>
            <a:endParaRPr lang="en-US" dirty="0"/>
          </a:p>
        </p:txBody>
      </p:sp>
      <p:pic>
        <p:nvPicPr>
          <p:cNvPr id="12" name="Picture 11" descr="A diagram of a graph&#10;&#10;Description automatically generated">
            <a:extLst>
              <a:ext uri="{FF2B5EF4-FFF2-40B4-BE49-F238E27FC236}">
                <a16:creationId xmlns:a16="http://schemas.microsoft.com/office/drawing/2014/main" id="{379BBA94-6E6E-FF68-F854-D996B0561FA3}"/>
              </a:ext>
            </a:extLst>
          </p:cNvPr>
          <p:cNvPicPr>
            <a:picLocks noChangeAspect="1"/>
          </p:cNvPicPr>
          <p:nvPr/>
        </p:nvPicPr>
        <p:blipFill rotWithShape="1">
          <a:blip r:embed="rId3"/>
          <a:srcRect l="17112" r="17113" b="36083"/>
          <a:stretch/>
        </p:blipFill>
        <p:spPr>
          <a:xfrm>
            <a:off x="3629025" y="1681531"/>
            <a:ext cx="4933950" cy="1680300"/>
          </a:xfrm>
          <a:prstGeom prst="rect">
            <a:avLst/>
          </a:prstGeom>
        </p:spPr>
      </p:pic>
      <p:pic>
        <p:nvPicPr>
          <p:cNvPr id="13" name="Picture 12" descr="A graph with numbers and lines&#10;&#10;Description automatically generated">
            <a:extLst>
              <a:ext uri="{FF2B5EF4-FFF2-40B4-BE49-F238E27FC236}">
                <a16:creationId xmlns:a16="http://schemas.microsoft.com/office/drawing/2014/main" id="{13BBBFAE-A9F3-DB61-FE8F-5C1A6483018E}"/>
              </a:ext>
            </a:extLst>
          </p:cNvPr>
          <p:cNvPicPr>
            <a:picLocks noChangeAspect="1"/>
          </p:cNvPicPr>
          <p:nvPr/>
        </p:nvPicPr>
        <p:blipFill>
          <a:blip r:embed="rId4"/>
          <a:stretch>
            <a:fillRect/>
          </a:stretch>
        </p:blipFill>
        <p:spPr>
          <a:xfrm>
            <a:off x="7429500" y="3764979"/>
            <a:ext cx="3467100" cy="2324100"/>
          </a:xfrm>
          <a:prstGeom prst="rect">
            <a:avLst/>
          </a:prstGeom>
        </p:spPr>
      </p:pic>
      <p:sp>
        <p:nvSpPr>
          <p:cNvPr id="5" name="TextBox 4">
            <a:extLst>
              <a:ext uri="{FF2B5EF4-FFF2-40B4-BE49-F238E27FC236}">
                <a16:creationId xmlns:a16="http://schemas.microsoft.com/office/drawing/2014/main" id="{29A6EF5F-7543-6983-FC8C-DDDBB5E0B0FC}"/>
              </a:ext>
            </a:extLst>
          </p:cNvPr>
          <p:cNvSpPr txBox="1"/>
          <p:nvPr/>
        </p:nvSpPr>
        <p:spPr>
          <a:xfrm>
            <a:off x="847725" y="3440204"/>
            <a:ext cx="3048000" cy="369332"/>
          </a:xfrm>
          <a:prstGeom prst="rect">
            <a:avLst/>
          </a:prstGeom>
          <a:noFill/>
        </p:spPr>
        <p:txBody>
          <a:bodyPr wrap="square">
            <a:spAutoFit/>
          </a:bodyPr>
          <a:lstStyle/>
          <a:p>
            <a:r>
              <a:rPr lang="en-US" dirty="0">
                <a:solidFill>
                  <a:schemeClr val="accent2">
                    <a:lumMod val="50000"/>
                  </a:schemeClr>
                </a:solidFill>
                <a:latin typeface="Times New Roman" panose="02020603050405020304" pitchFamily="18" charset="0"/>
                <a:ea typeface="+mj-lt"/>
                <a:cs typeface="Times New Roman" panose="02020603050405020304" pitchFamily="18" charset="0"/>
              </a:rPr>
              <a:t>[Alon and Yahav 2021]</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B0A1F2A-854C-1E37-D662-0BCABB6B8CD6}"/>
              </a:ext>
            </a:extLst>
          </p:cNvPr>
          <p:cNvSpPr>
            <a:spLocks noGrp="1"/>
          </p:cNvSpPr>
          <p:nvPr>
            <p:ph type="sldNum" sz="quarter" idx="12"/>
          </p:nvPr>
        </p:nvSpPr>
        <p:spPr/>
        <p:txBody>
          <a:bodyPr/>
          <a:lstStyle/>
          <a:p>
            <a:fld id="{33471E03-3868-4372-A232-81B06EBB10D4}" type="slidenum">
              <a:rPr lang="es-ES" smtClean="0"/>
              <a:t>159</a:t>
            </a:fld>
            <a:endParaRPr lang="es-ES"/>
          </a:p>
        </p:txBody>
      </p:sp>
    </p:spTree>
    <p:extLst>
      <p:ext uri="{BB962C8B-B14F-4D97-AF65-F5344CB8AC3E}">
        <p14:creationId xmlns:p14="http://schemas.microsoft.com/office/powerpoint/2010/main" val="2670007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DB2C-3DFA-B80F-DC4C-B71C423C4640}"/>
              </a:ext>
            </a:extLst>
          </p:cNvPr>
          <p:cNvSpPr>
            <a:spLocks noGrp="1"/>
          </p:cNvSpPr>
          <p:nvPr>
            <p:ph type="title"/>
          </p:nvPr>
        </p:nvSpPr>
        <p:spPr/>
        <p:txBody>
          <a:bodyPr/>
          <a:lstStyle/>
          <a:p>
            <a:r>
              <a:rPr lang="en-US">
                <a:ea typeface="Calibri Light"/>
                <a:cs typeface="Calibri Light"/>
              </a:rPr>
              <a:t>Random Walks for Node Embeddings</a:t>
            </a:r>
            <a:endParaRPr lang="en-US"/>
          </a:p>
        </p:txBody>
      </p:sp>
      <p:sp>
        <p:nvSpPr>
          <p:cNvPr id="3" name="Content Placeholder 2">
            <a:extLst>
              <a:ext uri="{FF2B5EF4-FFF2-40B4-BE49-F238E27FC236}">
                <a16:creationId xmlns:a16="http://schemas.microsoft.com/office/drawing/2014/main" id="{CE887E58-10A1-48C3-676C-A67F7B2B4718}"/>
              </a:ext>
            </a:extLst>
          </p:cNvPr>
          <p:cNvSpPr>
            <a:spLocks noGrp="1"/>
          </p:cNvSpPr>
          <p:nvPr>
            <p:ph idx="1"/>
          </p:nvPr>
        </p:nvSpPr>
        <p:spPr>
          <a:xfrm>
            <a:off x="838200" y="1825625"/>
            <a:ext cx="9806152" cy="4351338"/>
          </a:xfrm>
        </p:spPr>
        <p:txBody>
          <a:bodyPr vert="horz" lIns="91440" tIns="45720" rIns="91440" bIns="45720" rtlCol="0" anchor="t">
            <a:normAutofit/>
          </a:bodyPr>
          <a:lstStyle/>
          <a:p>
            <a:r>
              <a:rPr lang="en-US" sz="2800">
                <a:ea typeface="Calibri"/>
                <a:cs typeface="Calibri"/>
              </a:rPr>
              <a:t>Collect random walk statistics according to some random walk strategy</a:t>
            </a:r>
            <a:endParaRPr lang="en-US" sz="2800"/>
          </a:p>
          <a:p>
            <a:pPr lvl="1">
              <a:buFont typeface="Courier New" panose="020B0604020202020204" pitchFamily="34" charset="0"/>
              <a:buChar char="o"/>
            </a:pPr>
            <a:r>
              <a:rPr lang="en-US" sz="2400">
                <a:ea typeface="Calibri"/>
                <a:cs typeface="Calibri"/>
              </a:rPr>
              <a:t>Run short fixed-length random walks starting from different nodes</a:t>
            </a:r>
          </a:p>
          <a:p>
            <a:pPr lvl="1">
              <a:buFont typeface="Courier New" panose="020B0604020202020204" pitchFamily="34" charset="0"/>
              <a:buChar char="o"/>
            </a:pPr>
            <a:r>
              <a:rPr lang="en-US" sz="2400">
                <a:ea typeface="Calibri"/>
                <a:cs typeface="Calibri"/>
              </a:rPr>
              <a:t>Collect statistics on which nodes appear on random walks starting from each node</a:t>
            </a:r>
          </a:p>
          <a:p>
            <a:r>
              <a:rPr lang="en-US" sz="2800">
                <a:ea typeface="Calibri"/>
                <a:cs typeface="Calibri"/>
              </a:rPr>
              <a:t>Optimize the embeddings according to random walk stats</a:t>
            </a:r>
          </a:p>
          <a:p>
            <a:pPr lvl="1">
              <a:buFont typeface="Courier New" panose="020B0604020202020204" pitchFamily="34" charset="0"/>
              <a:buChar char="o"/>
            </a:pPr>
            <a:r>
              <a:rPr lang="en-US" sz="2400">
                <a:ea typeface="Calibri"/>
                <a:cs typeface="Calibri"/>
              </a:rPr>
              <a:t>Define loss (e.g., based on maximum likelihood)</a:t>
            </a:r>
          </a:p>
          <a:p>
            <a:pPr lvl="1">
              <a:buFont typeface="Courier New" panose="020B0604020202020204" pitchFamily="34" charset="0"/>
              <a:buChar char="o"/>
            </a:pPr>
            <a:r>
              <a:rPr lang="en-US" sz="2400">
                <a:ea typeface="Calibri"/>
                <a:cs typeface="Calibri"/>
              </a:rPr>
              <a:t>Stochastic gradient descent (SGD) </a:t>
            </a:r>
            <a:endParaRPr lang="en-US" sz="3600">
              <a:ea typeface="Calibri"/>
              <a:cs typeface="Calibri"/>
            </a:endParaRPr>
          </a:p>
          <a:p>
            <a:endParaRPr lang="en-US" sz="2800">
              <a:ea typeface="Calibri"/>
              <a:cs typeface="Calibri"/>
            </a:endParaRPr>
          </a:p>
          <a:p>
            <a:endParaRPr lang="en-US" sz="2800">
              <a:ea typeface="Calibri"/>
              <a:cs typeface="Calibri"/>
            </a:endParaRPr>
          </a:p>
        </p:txBody>
      </p:sp>
      <p:sp>
        <p:nvSpPr>
          <p:cNvPr id="4" name="Slide Number Placeholder 3">
            <a:extLst>
              <a:ext uri="{FF2B5EF4-FFF2-40B4-BE49-F238E27FC236}">
                <a16:creationId xmlns:a16="http://schemas.microsoft.com/office/drawing/2014/main" id="{B98AD088-AA47-CA1C-805C-EE39A629B5DB}"/>
              </a:ext>
            </a:extLst>
          </p:cNvPr>
          <p:cNvSpPr>
            <a:spLocks noGrp="1"/>
          </p:cNvSpPr>
          <p:nvPr>
            <p:ph type="sldNum" sz="quarter" idx="12"/>
          </p:nvPr>
        </p:nvSpPr>
        <p:spPr/>
        <p:txBody>
          <a:bodyPr/>
          <a:lstStyle/>
          <a:p>
            <a:fld id="{48F63A3B-78C7-47BE-AE5E-E10140E04643}" type="slidenum">
              <a:rPr lang="en-US" dirty="0"/>
              <a:t>16</a:t>
            </a:fld>
            <a:endParaRPr lang="en-US"/>
          </a:p>
        </p:txBody>
      </p:sp>
    </p:spTree>
    <p:extLst>
      <p:ext uri="{BB962C8B-B14F-4D97-AF65-F5344CB8AC3E}">
        <p14:creationId xmlns:p14="http://schemas.microsoft.com/office/powerpoint/2010/main" val="29942389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DCF0D-AE8B-02A2-834E-A71762F5B364}"/>
              </a:ext>
            </a:extLst>
          </p:cNvPr>
          <p:cNvSpPr>
            <a:spLocks noGrp="1"/>
          </p:cNvSpPr>
          <p:nvPr>
            <p:ph type="title"/>
          </p:nvPr>
        </p:nvSpPr>
        <p:spPr/>
        <p:txBody>
          <a:bodyPr/>
          <a:lstStyle/>
          <a:p>
            <a:r>
              <a:rPr lang="en-US" dirty="0">
                <a:cs typeface="Calibri Light"/>
              </a:rPr>
              <a:t>How to Measure Over-squashing?</a:t>
            </a:r>
            <a:endParaRPr lang="en-US" dirty="0"/>
          </a:p>
        </p:txBody>
      </p:sp>
      <p:sp>
        <p:nvSpPr>
          <p:cNvPr id="15" name="Content Placeholder 14">
            <a:extLst>
              <a:ext uri="{FF2B5EF4-FFF2-40B4-BE49-F238E27FC236}">
                <a16:creationId xmlns:a16="http://schemas.microsoft.com/office/drawing/2014/main" id="{539CD488-FAF1-D9E6-AA33-C843FC8AF473}"/>
              </a:ext>
            </a:extLst>
          </p:cNvPr>
          <p:cNvSpPr>
            <a:spLocks noGrp="1"/>
          </p:cNvSpPr>
          <p:nvPr>
            <p:ph idx="1"/>
          </p:nvPr>
        </p:nvSpPr>
        <p:spPr>
          <a:xfrm>
            <a:off x="838200" y="1579671"/>
            <a:ext cx="10515600" cy="4973790"/>
          </a:xfrm>
        </p:spPr>
        <p:txBody>
          <a:bodyPr>
            <a:normAutofit/>
          </a:bodyPr>
          <a:lstStyle/>
          <a:p>
            <a:r>
              <a:rPr lang="en-US" b="1" dirty="0">
                <a:ea typeface="Calibri"/>
                <a:cs typeface="Calibri"/>
              </a:rPr>
              <a:t>Cheeger constant and bottleneck</a:t>
            </a:r>
            <a:r>
              <a:rPr lang="en-US" dirty="0">
                <a:ea typeface="Calibri"/>
                <a:cs typeface="Calibri"/>
              </a:rPr>
              <a:t> </a:t>
            </a:r>
            <a:br>
              <a:rPr lang="en-US" dirty="0">
                <a:ea typeface="Calibri"/>
                <a:cs typeface="Calibri"/>
              </a:rPr>
            </a:b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[Topping et al ‘22; Arnaiz-Rodriguez et al ‘22; </a:t>
            </a:r>
            <a:r>
              <a:rPr lang="en-US" sz="1800" dirty="0" err="1">
                <a:solidFill>
                  <a:schemeClr val="accent2">
                    <a:lumMod val="50000"/>
                  </a:schemeClr>
                </a:solidFill>
                <a:latin typeface="Times New Roman" panose="02020603050405020304" pitchFamily="18" charset="0"/>
                <a:ea typeface="Calibri"/>
                <a:cs typeface="Times New Roman" panose="02020603050405020304" pitchFamily="18" charset="0"/>
              </a:rPr>
              <a:t>Banjeree</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 et al ‘22]</a:t>
            </a:r>
          </a:p>
          <a:p>
            <a:endParaRPr lang="en-US" b="1" dirty="0">
              <a:ea typeface="+mn-lt"/>
              <a:cs typeface="+mn-lt"/>
            </a:endParaRPr>
          </a:p>
          <a:p>
            <a:r>
              <a:rPr lang="en-US" b="1" dirty="0">
                <a:ea typeface="+mn-lt"/>
                <a:cs typeface="+mn-lt"/>
              </a:rPr>
              <a:t>Effective resistance / Commute Times</a:t>
            </a:r>
            <a:r>
              <a:rPr lang="en-US" dirty="0">
                <a:ea typeface="+mn-lt"/>
                <a:cs typeface="+mn-lt"/>
              </a:rPr>
              <a:t> </a:t>
            </a:r>
            <a:br>
              <a:rPr lang="en-US" sz="1800" dirty="0">
                <a:ea typeface="+mn-lt"/>
                <a:cs typeface="+mn-lt"/>
              </a:rPr>
            </a:br>
            <a:r>
              <a:rPr lang="en-US" sz="1800" dirty="0">
                <a:solidFill>
                  <a:schemeClr val="accent2">
                    <a:lumMod val="50000"/>
                  </a:schemeClr>
                </a:solidFill>
                <a:latin typeface="Times New Roman" panose="02020603050405020304" pitchFamily="18" charset="0"/>
                <a:cs typeface="Times New Roman" panose="02020603050405020304" pitchFamily="18" charset="0"/>
              </a:rPr>
              <a:t>[Arnaiz-Rodriguez et al '22</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 ; </a:t>
            </a:r>
            <a:r>
              <a:rPr lang="en-US" sz="1800" dirty="0" err="1">
                <a:solidFill>
                  <a:schemeClr val="accent2">
                    <a:lumMod val="50000"/>
                  </a:schemeClr>
                </a:solidFill>
                <a:latin typeface="Times New Roman" panose="02020603050405020304" pitchFamily="18" charset="0"/>
                <a:ea typeface="Calibri"/>
                <a:cs typeface="Times New Roman" panose="02020603050405020304" pitchFamily="18" charset="0"/>
              </a:rPr>
              <a:t>Banjeree</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 et al ‘22</a:t>
            </a:r>
            <a:r>
              <a:rPr lang="en-US" sz="1800" dirty="0">
                <a:solidFill>
                  <a:schemeClr val="accent2">
                    <a:lumMod val="50000"/>
                  </a:schemeClr>
                </a:solidFill>
                <a:latin typeface="Times New Roman" panose="02020603050405020304" pitchFamily="18" charset="0"/>
                <a:cs typeface="Times New Roman" panose="02020603050405020304" pitchFamily="18" charset="0"/>
              </a:rPr>
              <a:t>;</a:t>
            </a:r>
            <a:br>
              <a:rPr lang="en-US" sz="1800" dirty="0">
                <a:solidFill>
                  <a:schemeClr val="accent2">
                    <a:lumMod val="50000"/>
                  </a:schemeClr>
                </a:solidFill>
                <a:latin typeface="Times New Roman" panose="02020603050405020304" pitchFamily="18" charset="0"/>
                <a:cs typeface="Times New Roman" panose="02020603050405020304" pitchFamily="18" charset="0"/>
              </a:rPr>
            </a:br>
            <a:r>
              <a:rPr lang="en-US" sz="1800" dirty="0">
                <a:solidFill>
                  <a:schemeClr val="accent2">
                    <a:lumMod val="50000"/>
                  </a:schemeClr>
                </a:solidFill>
                <a:latin typeface="Times New Roman" panose="02020603050405020304" pitchFamily="18" charset="0"/>
                <a:cs typeface="Times New Roman" panose="02020603050405020304" pitchFamily="18" charset="0"/>
              </a:rPr>
              <a:t>Di Giovanni et al., </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800" dirty="0">
                <a:solidFill>
                  <a:schemeClr val="accent2">
                    <a:lumMod val="50000"/>
                  </a:schemeClr>
                </a:solidFill>
                <a:latin typeface="Times New Roman" panose="02020603050405020304" pitchFamily="18" charset="0"/>
                <a:cs typeface="Times New Roman" panose="02020603050405020304" pitchFamily="18" charset="0"/>
              </a:rPr>
              <a:t>23; Black et al., </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800" dirty="0">
                <a:solidFill>
                  <a:schemeClr val="accent2">
                    <a:lumMod val="50000"/>
                  </a:schemeClr>
                </a:solidFill>
                <a:latin typeface="Times New Roman" panose="02020603050405020304" pitchFamily="18" charset="0"/>
                <a:cs typeface="Times New Roman" panose="02020603050405020304" pitchFamily="18" charset="0"/>
              </a:rPr>
              <a:t>23]</a:t>
            </a:r>
            <a:endPar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endParaRPr>
          </a:p>
          <a:p>
            <a:endPar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endParaRPr>
          </a:p>
          <a:p>
            <a:r>
              <a:rPr lang="en-US" b="1" dirty="0">
                <a:ea typeface="Calibri"/>
                <a:cs typeface="Calibri"/>
              </a:rPr>
              <a:t>Jacobian </a:t>
            </a:r>
            <a:r>
              <a:rPr lang="en-US" sz="1800" i="1" dirty="0">
                <a:ea typeface="Calibri"/>
                <a:cs typeface="Calibri"/>
              </a:rPr>
              <a:t>(Sensitivity analysis)</a:t>
            </a:r>
            <a:br>
              <a:rPr lang="en-US" b="1" dirty="0">
                <a:ea typeface="Calibri"/>
                <a:cs typeface="Calibri"/>
              </a:rPr>
            </a:b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800" dirty="0">
                <a:solidFill>
                  <a:schemeClr val="accent2">
                    <a:lumMod val="50000"/>
                  </a:schemeClr>
                </a:solidFill>
                <a:latin typeface="Times New Roman" panose="02020603050405020304" pitchFamily="18" charset="0"/>
                <a:cs typeface="Times New Roman" panose="02020603050405020304" pitchFamily="18" charset="0"/>
              </a:rPr>
              <a:t>Xu et al </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800" dirty="0">
                <a:solidFill>
                  <a:schemeClr val="accent2">
                    <a:lumMod val="50000"/>
                  </a:schemeClr>
                </a:solidFill>
                <a:latin typeface="Times New Roman" panose="02020603050405020304" pitchFamily="18" charset="0"/>
                <a:cs typeface="Times New Roman" panose="02020603050405020304" pitchFamily="18" charset="0"/>
              </a:rPr>
              <a:t>18; Di Giovanni et al </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800" dirty="0">
                <a:solidFill>
                  <a:schemeClr val="accent2">
                    <a:lumMod val="50000"/>
                  </a:schemeClr>
                </a:solidFill>
                <a:latin typeface="Times New Roman" panose="02020603050405020304" pitchFamily="18" charset="0"/>
                <a:cs typeface="Times New Roman" panose="02020603050405020304" pitchFamily="18" charset="0"/>
              </a:rPr>
              <a:t>23; Black et al </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800" dirty="0">
                <a:solidFill>
                  <a:schemeClr val="accent2">
                    <a:lumMod val="50000"/>
                  </a:schemeClr>
                </a:solidFill>
                <a:latin typeface="Times New Roman" panose="02020603050405020304" pitchFamily="18" charset="0"/>
                <a:cs typeface="Times New Roman" panose="02020603050405020304" pitchFamily="18" charset="0"/>
              </a:rPr>
              <a:t>23</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a:t>
            </a:r>
            <a:br>
              <a:rPr lang="en-US" sz="1800" dirty="0">
                <a:solidFill>
                  <a:schemeClr val="accent2">
                    <a:lumMod val="50000"/>
                  </a:schemeClr>
                </a:solidFill>
                <a:latin typeface="Times New Roman" panose="02020603050405020304" pitchFamily="18" charset="0"/>
                <a:cs typeface="Times New Roman" panose="02020603050405020304" pitchFamily="18" charset="0"/>
              </a:rPr>
            </a:br>
            <a:endParaRPr lang="en-US" sz="1800" dirty="0">
              <a:solidFill>
                <a:schemeClr val="accent2">
                  <a:lumMod val="50000"/>
                </a:schemeClr>
              </a:solidFill>
              <a:latin typeface="Times New Roman" panose="02020603050405020304" pitchFamily="18" charset="0"/>
              <a:cs typeface="Times New Roman" panose="02020603050405020304" pitchFamily="18" charset="0"/>
            </a:endParaRPr>
          </a:p>
          <a:p>
            <a:r>
              <a:rPr lang="en-US" b="1" dirty="0">
                <a:ea typeface="Calibri"/>
                <a:cs typeface="Calibri"/>
              </a:rPr>
              <a:t>Curvature </a:t>
            </a:r>
            <a:r>
              <a:rPr lang="en-US" sz="1800" i="1" dirty="0">
                <a:ea typeface="Calibri"/>
                <a:cs typeface="Calibri"/>
              </a:rPr>
              <a:t>(Balanced Forman, </a:t>
            </a:r>
            <a:r>
              <a:rPr lang="en-US" sz="1800" i="1" dirty="0" err="1">
                <a:ea typeface="Calibri"/>
                <a:cs typeface="Calibri"/>
              </a:rPr>
              <a:t>Ollivier</a:t>
            </a:r>
            <a:r>
              <a:rPr lang="en-US" sz="1800" i="1" dirty="0">
                <a:ea typeface="Calibri"/>
                <a:cs typeface="Calibri"/>
              </a:rPr>
              <a:t>)</a:t>
            </a:r>
            <a:br>
              <a:rPr lang="en-US" dirty="0">
                <a:ea typeface="Calibri"/>
                <a:cs typeface="Calibri"/>
              </a:rPr>
            </a:br>
            <a:r>
              <a:rPr lang="en-US" sz="1800" dirty="0">
                <a:solidFill>
                  <a:schemeClr val="accent2">
                    <a:lumMod val="50000"/>
                  </a:schemeClr>
                </a:solidFill>
                <a:latin typeface="Times New Roman" panose="02020603050405020304" pitchFamily="18" charset="0"/>
                <a:cs typeface="Times New Roman" panose="02020603050405020304" pitchFamily="18" charset="0"/>
              </a:rPr>
              <a:t>[Topping et al </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800" dirty="0">
                <a:solidFill>
                  <a:schemeClr val="accent2">
                    <a:lumMod val="50000"/>
                  </a:schemeClr>
                </a:solidFill>
                <a:latin typeface="Times New Roman" panose="02020603050405020304" pitchFamily="18" charset="0"/>
                <a:cs typeface="Times New Roman" panose="02020603050405020304" pitchFamily="18" charset="0"/>
              </a:rPr>
              <a:t>22]</a:t>
            </a:r>
            <a:br>
              <a:rPr lang="en-US" sz="2000" dirty="0">
                <a:solidFill>
                  <a:schemeClr val="accent2">
                    <a:lumMod val="50000"/>
                  </a:schemeClr>
                </a:solidFill>
                <a:latin typeface="Times New Roman" panose="02020603050405020304" pitchFamily="18" charset="0"/>
                <a:cs typeface="Times New Roman" panose="02020603050405020304" pitchFamily="18" charset="0"/>
              </a:rPr>
            </a:br>
            <a:endParaRPr lang="en-US" sz="2000" dirty="0">
              <a:solidFill>
                <a:schemeClr val="accent2">
                  <a:lumMod val="50000"/>
                </a:schemeClr>
              </a:solidFill>
              <a:latin typeface="Times New Roman" panose="02020603050405020304" pitchFamily="18" charset="0"/>
              <a:cs typeface="Times New Roman" panose="02020603050405020304" pitchFamily="18" charset="0"/>
            </a:endParaRPr>
          </a:p>
          <a:p>
            <a:r>
              <a:rPr lang="en-US" b="1" dirty="0">
                <a:ea typeface="+mn-lt"/>
                <a:cs typeface="+mn-lt"/>
              </a:rPr>
              <a:t>Hessian measure</a:t>
            </a:r>
            <a:br>
              <a:rPr lang="en-US" b="1" dirty="0">
                <a:ea typeface="+mn-lt"/>
                <a:cs typeface="+mn-lt"/>
              </a:rPr>
            </a:br>
            <a:r>
              <a:rPr lang="en-US" sz="1800" dirty="0">
                <a:solidFill>
                  <a:schemeClr val="accent2">
                    <a:lumMod val="50000"/>
                  </a:schemeClr>
                </a:solidFill>
                <a:latin typeface="Times New Roman" panose="02020603050405020304" pitchFamily="18" charset="0"/>
                <a:cs typeface="Times New Roman" panose="02020603050405020304" pitchFamily="18" charset="0"/>
              </a:rPr>
              <a:t>[Di Giovanni and </a:t>
            </a:r>
            <a:r>
              <a:rPr lang="en-US" sz="1800" dirty="0" err="1">
                <a:solidFill>
                  <a:schemeClr val="accent2">
                    <a:lumMod val="50000"/>
                  </a:schemeClr>
                </a:solidFill>
                <a:latin typeface="Times New Roman" panose="02020603050405020304" pitchFamily="18" charset="0"/>
                <a:cs typeface="Times New Roman" panose="02020603050405020304" pitchFamily="18" charset="0"/>
              </a:rPr>
              <a:t>Rusch</a:t>
            </a:r>
            <a:r>
              <a:rPr lang="en-US" sz="1800" dirty="0">
                <a:solidFill>
                  <a:schemeClr val="accent2">
                    <a:lumMod val="50000"/>
                  </a:schemeClr>
                </a:solidFill>
                <a:latin typeface="Times New Roman" panose="02020603050405020304" pitchFamily="18" charset="0"/>
                <a:cs typeface="Times New Roman" panose="02020603050405020304" pitchFamily="18" charset="0"/>
              </a:rPr>
              <a:t> et al. </a:t>
            </a:r>
            <a:r>
              <a:rPr lang="en-US" sz="18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800" dirty="0">
                <a:solidFill>
                  <a:schemeClr val="accent2">
                    <a:lumMod val="50000"/>
                  </a:schemeClr>
                </a:solidFill>
                <a:latin typeface="Times New Roman" panose="02020603050405020304" pitchFamily="18" charset="0"/>
                <a:cs typeface="Times New Roman" panose="02020603050405020304" pitchFamily="18" charset="0"/>
              </a:rPr>
              <a:t>24]</a:t>
            </a:r>
            <a:endParaRPr lang="en-US" sz="20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6" name="Text Placeholder 15">
            <a:extLst>
              <a:ext uri="{FF2B5EF4-FFF2-40B4-BE49-F238E27FC236}">
                <a16:creationId xmlns:a16="http://schemas.microsoft.com/office/drawing/2014/main" id="{3EEFDF8D-8B5B-37E1-2061-69A7A9657852}"/>
              </a:ext>
            </a:extLst>
          </p:cNvPr>
          <p:cNvSpPr>
            <a:spLocks noGrp="1"/>
          </p:cNvSpPr>
          <p:nvPr>
            <p:ph type="body" sz="quarter" idx="13"/>
          </p:nvPr>
        </p:nvSpPr>
        <p:spPr/>
        <p:txBody>
          <a:bodyPr/>
          <a:lstStyle/>
          <a:p>
            <a:r>
              <a:rPr lang="en-US"/>
              <a:t>How to measure the bottlenecks in the graph?</a:t>
            </a:r>
          </a:p>
        </p:txBody>
      </p:sp>
      <p:grpSp>
        <p:nvGrpSpPr>
          <p:cNvPr id="14" name="Group 13">
            <a:extLst>
              <a:ext uri="{FF2B5EF4-FFF2-40B4-BE49-F238E27FC236}">
                <a16:creationId xmlns:a16="http://schemas.microsoft.com/office/drawing/2014/main" id="{0A3DA687-77CE-019F-8FA8-248D4E1386D3}"/>
              </a:ext>
            </a:extLst>
          </p:cNvPr>
          <p:cNvGrpSpPr/>
          <p:nvPr/>
        </p:nvGrpSpPr>
        <p:grpSpPr>
          <a:xfrm>
            <a:off x="8179956" y="2335692"/>
            <a:ext cx="2645207" cy="3123242"/>
            <a:chOff x="8498207" y="2723500"/>
            <a:chExt cx="1932623" cy="2281882"/>
          </a:xfrm>
        </p:grpSpPr>
        <p:grpSp>
          <p:nvGrpSpPr>
            <p:cNvPr id="13" name="Group 12">
              <a:extLst>
                <a:ext uri="{FF2B5EF4-FFF2-40B4-BE49-F238E27FC236}">
                  <a16:creationId xmlns:a16="http://schemas.microsoft.com/office/drawing/2014/main" id="{EF163CC7-7949-795A-FFC9-93731780FF43}"/>
                </a:ext>
              </a:extLst>
            </p:cNvPr>
            <p:cNvGrpSpPr/>
            <p:nvPr/>
          </p:nvGrpSpPr>
          <p:grpSpPr>
            <a:xfrm>
              <a:off x="8527738" y="2723500"/>
              <a:ext cx="1903092" cy="2281882"/>
              <a:chOff x="8527738" y="2723500"/>
              <a:chExt cx="1903092" cy="2281882"/>
            </a:xfrm>
            <a:solidFill>
              <a:schemeClr val="accent1">
                <a:lumMod val="20000"/>
                <a:lumOff val="80000"/>
              </a:schemeClr>
            </a:solidFill>
          </p:grpSpPr>
          <p:sp>
            <p:nvSpPr>
              <p:cNvPr id="11" name="Oval 10">
                <a:extLst>
                  <a:ext uri="{FF2B5EF4-FFF2-40B4-BE49-F238E27FC236}">
                    <a16:creationId xmlns:a16="http://schemas.microsoft.com/office/drawing/2014/main" id="{6531B8FF-B0AA-E546-82B8-606097A50034}"/>
                  </a:ext>
                </a:extLst>
              </p:cNvPr>
              <p:cNvSpPr/>
              <p:nvPr/>
            </p:nvSpPr>
            <p:spPr>
              <a:xfrm>
                <a:off x="8527738" y="2723500"/>
                <a:ext cx="1630532" cy="121174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0 w 1450659"/>
                  <a:gd name="connsiteY0" fmla="*/ 685949 h 1257651"/>
                  <a:gd name="connsiteX1" fmla="*/ 577692 w 1450659"/>
                  <a:gd name="connsiteY1" fmla="*/ 227 h 1257651"/>
                  <a:gd name="connsiteX2" fmla="*/ 1450659 w 1450659"/>
                  <a:gd name="connsiteY2" fmla="*/ 628799 h 1257651"/>
                  <a:gd name="connsiteX3" fmla="*/ 577692 w 1450659"/>
                  <a:gd name="connsiteY3" fmla="*/ 1257371 h 1257651"/>
                  <a:gd name="connsiteX4" fmla="*/ 0 w 1450659"/>
                  <a:gd name="connsiteY4" fmla="*/ 685949 h 1257651"/>
                  <a:gd name="connsiteX0" fmla="*/ 137400 w 1588059"/>
                  <a:gd name="connsiteY0" fmla="*/ 704374 h 1275961"/>
                  <a:gd name="connsiteX1" fmla="*/ 43419 w 1588059"/>
                  <a:gd name="connsiteY1" fmla="*/ 213759 h 1275961"/>
                  <a:gd name="connsiteX2" fmla="*/ 715092 w 1588059"/>
                  <a:gd name="connsiteY2" fmla="*/ 18652 h 1275961"/>
                  <a:gd name="connsiteX3" fmla="*/ 1588059 w 1588059"/>
                  <a:gd name="connsiteY3" fmla="*/ 647224 h 1275961"/>
                  <a:gd name="connsiteX4" fmla="*/ 715092 w 1588059"/>
                  <a:gd name="connsiteY4" fmla="*/ 1275796 h 1275961"/>
                  <a:gd name="connsiteX5" fmla="*/ 137400 w 1588059"/>
                  <a:gd name="connsiteY5" fmla="*/ 704374 h 1275961"/>
                  <a:gd name="connsiteX0" fmla="*/ 125566 w 1592100"/>
                  <a:gd name="connsiteY0" fmla="*/ 745649 h 1276324"/>
                  <a:gd name="connsiteX1" fmla="*/ 47460 w 1592100"/>
                  <a:gd name="connsiteY1" fmla="*/ 213759 h 1276324"/>
                  <a:gd name="connsiteX2" fmla="*/ 719133 w 1592100"/>
                  <a:gd name="connsiteY2" fmla="*/ 18652 h 1276324"/>
                  <a:gd name="connsiteX3" fmla="*/ 1592100 w 1592100"/>
                  <a:gd name="connsiteY3" fmla="*/ 647224 h 1276324"/>
                  <a:gd name="connsiteX4" fmla="*/ 719133 w 1592100"/>
                  <a:gd name="connsiteY4" fmla="*/ 1275796 h 1276324"/>
                  <a:gd name="connsiteX5" fmla="*/ 125566 w 1592100"/>
                  <a:gd name="connsiteY5" fmla="*/ 745649 h 1276324"/>
                  <a:gd name="connsiteX0" fmla="*/ 153353 w 1619887"/>
                  <a:gd name="connsiteY0" fmla="*/ 743071 h 1273742"/>
                  <a:gd name="connsiteX1" fmla="*/ 40322 w 1619887"/>
                  <a:gd name="connsiteY1" fmla="*/ 230231 h 1273742"/>
                  <a:gd name="connsiteX2" fmla="*/ 746920 w 1619887"/>
                  <a:gd name="connsiteY2" fmla="*/ 16074 h 1273742"/>
                  <a:gd name="connsiteX3" fmla="*/ 1619887 w 1619887"/>
                  <a:gd name="connsiteY3" fmla="*/ 644646 h 1273742"/>
                  <a:gd name="connsiteX4" fmla="*/ 746920 w 1619887"/>
                  <a:gd name="connsiteY4" fmla="*/ 1273218 h 1273742"/>
                  <a:gd name="connsiteX5" fmla="*/ 153353 w 1619887"/>
                  <a:gd name="connsiteY5" fmla="*/ 743071 h 1273742"/>
                  <a:gd name="connsiteX0" fmla="*/ 129230 w 1627514"/>
                  <a:gd name="connsiteY0" fmla="*/ 774821 h 1274191"/>
                  <a:gd name="connsiteX1" fmla="*/ 47949 w 1627514"/>
                  <a:gd name="connsiteY1" fmla="*/ 230231 h 1274191"/>
                  <a:gd name="connsiteX2" fmla="*/ 754547 w 1627514"/>
                  <a:gd name="connsiteY2" fmla="*/ 16074 h 1274191"/>
                  <a:gd name="connsiteX3" fmla="*/ 1627514 w 1627514"/>
                  <a:gd name="connsiteY3" fmla="*/ 644646 h 1274191"/>
                  <a:gd name="connsiteX4" fmla="*/ 754547 w 1627514"/>
                  <a:gd name="connsiteY4" fmla="*/ 1273218 h 1274191"/>
                  <a:gd name="connsiteX5" fmla="*/ 129230 w 1627514"/>
                  <a:gd name="connsiteY5" fmla="*/ 774821 h 1274191"/>
                  <a:gd name="connsiteX0" fmla="*/ 123381 w 1621665"/>
                  <a:gd name="connsiteY0" fmla="*/ 774821 h 1274191"/>
                  <a:gd name="connsiteX1" fmla="*/ 42100 w 1621665"/>
                  <a:gd name="connsiteY1" fmla="*/ 230231 h 1274191"/>
                  <a:gd name="connsiteX2" fmla="*/ 748698 w 1621665"/>
                  <a:gd name="connsiteY2" fmla="*/ 16074 h 1274191"/>
                  <a:gd name="connsiteX3" fmla="*/ 1621665 w 1621665"/>
                  <a:gd name="connsiteY3" fmla="*/ 644646 h 1274191"/>
                  <a:gd name="connsiteX4" fmla="*/ 586773 w 1621665"/>
                  <a:gd name="connsiteY4" fmla="*/ 1273218 h 1274191"/>
                  <a:gd name="connsiteX5" fmla="*/ 123381 w 1621665"/>
                  <a:gd name="connsiteY5" fmla="*/ 774821 h 1274191"/>
                  <a:gd name="connsiteX0" fmla="*/ 114822 w 1613106"/>
                  <a:gd name="connsiteY0" fmla="*/ 774821 h 1273965"/>
                  <a:gd name="connsiteX1" fmla="*/ 33541 w 1613106"/>
                  <a:gd name="connsiteY1" fmla="*/ 230231 h 1273965"/>
                  <a:gd name="connsiteX2" fmla="*/ 740139 w 1613106"/>
                  <a:gd name="connsiteY2" fmla="*/ 16074 h 1273965"/>
                  <a:gd name="connsiteX3" fmla="*/ 1613106 w 1613106"/>
                  <a:gd name="connsiteY3" fmla="*/ 644646 h 1273965"/>
                  <a:gd name="connsiteX4" fmla="*/ 578214 w 1613106"/>
                  <a:gd name="connsiteY4" fmla="*/ 1273218 h 1273965"/>
                  <a:gd name="connsiteX5" fmla="*/ 114822 w 1613106"/>
                  <a:gd name="connsiteY5" fmla="*/ 774821 h 1273965"/>
                  <a:gd name="connsiteX0" fmla="*/ 114822 w 1613106"/>
                  <a:gd name="connsiteY0" fmla="*/ 774821 h 1311904"/>
                  <a:gd name="connsiteX1" fmla="*/ 33541 w 1613106"/>
                  <a:gd name="connsiteY1" fmla="*/ 230231 h 1311904"/>
                  <a:gd name="connsiteX2" fmla="*/ 740139 w 1613106"/>
                  <a:gd name="connsiteY2" fmla="*/ 16074 h 1311904"/>
                  <a:gd name="connsiteX3" fmla="*/ 1613106 w 1613106"/>
                  <a:gd name="connsiteY3" fmla="*/ 644646 h 1311904"/>
                  <a:gd name="connsiteX4" fmla="*/ 578214 w 1613106"/>
                  <a:gd name="connsiteY4" fmla="*/ 1273218 h 1311904"/>
                  <a:gd name="connsiteX5" fmla="*/ 114822 w 1613106"/>
                  <a:gd name="connsiteY5" fmla="*/ 774821 h 1311904"/>
                  <a:gd name="connsiteX0" fmla="*/ 121445 w 1619729"/>
                  <a:gd name="connsiteY0" fmla="*/ 774821 h 1308928"/>
                  <a:gd name="connsiteX1" fmla="*/ 40164 w 1619729"/>
                  <a:gd name="connsiteY1" fmla="*/ 230231 h 1308928"/>
                  <a:gd name="connsiteX2" fmla="*/ 746762 w 1619729"/>
                  <a:gd name="connsiteY2" fmla="*/ 16074 h 1308928"/>
                  <a:gd name="connsiteX3" fmla="*/ 1619729 w 1619729"/>
                  <a:gd name="connsiteY3" fmla="*/ 644646 h 1308928"/>
                  <a:gd name="connsiteX4" fmla="*/ 524512 w 1619729"/>
                  <a:gd name="connsiteY4" fmla="*/ 1270043 h 1308928"/>
                  <a:gd name="connsiteX5" fmla="*/ 121445 w 1619729"/>
                  <a:gd name="connsiteY5" fmla="*/ 774821 h 1308928"/>
                  <a:gd name="connsiteX0" fmla="*/ 121151 w 1619435"/>
                  <a:gd name="connsiteY0" fmla="*/ 774821 h 1300013"/>
                  <a:gd name="connsiteX1" fmla="*/ 39870 w 1619435"/>
                  <a:gd name="connsiteY1" fmla="*/ 230231 h 1300013"/>
                  <a:gd name="connsiteX2" fmla="*/ 746468 w 1619435"/>
                  <a:gd name="connsiteY2" fmla="*/ 16074 h 1300013"/>
                  <a:gd name="connsiteX3" fmla="*/ 1619435 w 1619435"/>
                  <a:gd name="connsiteY3" fmla="*/ 644646 h 1300013"/>
                  <a:gd name="connsiteX4" fmla="*/ 514693 w 1619435"/>
                  <a:gd name="connsiteY4" fmla="*/ 1260518 h 1300013"/>
                  <a:gd name="connsiteX5" fmla="*/ 121151 w 1619435"/>
                  <a:gd name="connsiteY5" fmla="*/ 774821 h 1300013"/>
                  <a:gd name="connsiteX0" fmla="*/ 121151 w 1619435"/>
                  <a:gd name="connsiteY0" fmla="*/ 774821 h 1302137"/>
                  <a:gd name="connsiteX1" fmla="*/ 39870 w 1619435"/>
                  <a:gd name="connsiteY1" fmla="*/ 230231 h 1302137"/>
                  <a:gd name="connsiteX2" fmla="*/ 746468 w 1619435"/>
                  <a:gd name="connsiteY2" fmla="*/ 16074 h 1302137"/>
                  <a:gd name="connsiteX3" fmla="*/ 1619435 w 1619435"/>
                  <a:gd name="connsiteY3" fmla="*/ 644646 h 1302137"/>
                  <a:gd name="connsiteX4" fmla="*/ 514693 w 1619435"/>
                  <a:gd name="connsiteY4" fmla="*/ 1260518 h 1302137"/>
                  <a:gd name="connsiteX5" fmla="*/ 121151 w 1619435"/>
                  <a:gd name="connsiteY5" fmla="*/ 774821 h 1302137"/>
                  <a:gd name="connsiteX0" fmla="*/ 120861 w 1619145"/>
                  <a:gd name="connsiteY0" fmla="*/ 774821 h 1299177"/>
                  <a:gd name="connsiteX1" fmla="*/ 39580 w 1619145"/>
                  <a:gd name="connsiteY1" fmla="*/ 230231 h 1299177"/>
                  <a:gd name="connsiteX2" fmla="*/ 746178 w 1619145"/>
                  <a:gd name="connsiteY2" fmla="*/ 16074 h 1299177"/>
                  <a:gd name="connsiteX3" fmla="*/ 1619145 w 1619145"/>
                  <a:gd name="connsiteY3" fmla="*/ 644646 h 1299177"/>
                  <a:gd name="connsiteX4" fmla="*/ 504878 w 1619145"/>
                  <a:gd name="connsiteY4" fmla="*/ 1257343 h 1299177"/>
                  <a:gd name="connsiteX5" fmla="*/ 120861 w 1619145"/>
                  <a:gd name="connsiteY5" fmla="*/ 774821 h 1299177"/>
                  <a:gd name="connsiteX0" fmla="*/ 120861 w 1633335"/>
                  <a:gd name="connsiteY0" fmla="*/ 774821 h 1282032"/>
                  <a:gd name="connsiteX1" fmla="*/ 39580 w 1633335"/>
                  <a:gd name="connsiteY1" fmla="*/ 230231 h 1282032"/>
                  <a:gd name="connsiteX2" fmla="*/ 746178 w 1633335"/>
                  <a:gd name="connsiteY2" fmla="*/ 16074 h 1282032"/>
                  <a:gd name="connsiteX3" fmla="*/ 1619145 w 1633335"/>
                  <a:gd name="connsiteY3" fmla="*/ 644646 h 1282032"/>
                  <a:gd name="connsiteX4" fmla="*/ 1211950 w 1633335"/>
                  <a:gd name="connsiteY4" fmla="*/ 1152569 h 1282032"/>
                  <a:gd name="connsiteX5" fmla="*/ 504878 w 1633335"/>
                  <a:gd name="connsiteY5" fmla="*/ 1257343 h 1282032"/>
                  <a:gd name="connsiteX6" fmla="*/ 120861 w 1633335"/>
                  <a:gd name="connsiteY6" fmla="*/ 774821 h 1282032"/>
                  <a:gd name="connsiteX0" fmla="*/ 120861 w 1628526"/>
                  <a:gd name="connsiteY0" fmla="*/ 774821 h 1282032"/>
                  <a:gd name="connsiteX1" fmla="*/ 39580 w 1628526"/>
                  <a:gd name="connsiteY1" fmla="*/ 230231 h 1282032"/>
                  <a:gd name="connsiteX2" fmla="*/ 746178 w 1628526"/>
                  <a:gd name="connsiteY2" fmla="*/ 16074 h 1282032"/>
                  <a:gd name="connsiteX3" fmla="*/ 1619145 w 1628526"/>
                  <a:gd name="connsiteY3" fmla="*/ 644646 h 1282032"/>
                  <a:gd name="connsiteX4" fmla="*/ 1211950 w 1628526"/>
                  <a:gd name="connsiteY4" fmla="*/ 1152569 h 1282032"/>
                  <a:gd name="connsiteX5" fmla="*/ 504878 w 1628526"/>
                  <a:gd name="connsiteY5" fmla="*/ 1257343 h 1282032"/>
                  <a:gd name="connsiteX6" fmla="*/ 120861 w 1628526"/>
                  <a:gd name="connsiteY6" fmla="*/ 774821 h 1282032"/>
                  <a:gd name="connsiteX0" fmla="*/ 120861 w 1628526"/>
                  <a:gd name="connsiteY0" fmla="*/ 774821 h 1312234"/>
                  <a:gd name="connsiteX1" fmla="*/ 39580 w 1628526"/>
                  <a:gd name="connsiteY1" fmla="*/ 230231 h 1312234"/>
                  <a:gd name="connsiteX2" fmla="*/ 746178 w 1628526"/>
                  <a:gd name="connsiteY2" fmla="*/ 16074 h 1312234"/>
                  <a:gd name="connsiteX3" fmla="*/ 1619145 w 1628526"/>
                  <a:gd name="connsiteY3" fmla="*/ 644646 h 1312234"/>
                  <a:gd name="connsiteX4" fmla="*/ 1211950 w 1628526"/>
                  <a:gd name="connsiteY4" fmla="*/ 1152569 h 1312234"/>
                  <a:gd name="connsiteX5" fmla="*/ 504878 w 1628526"/>
                  <a:gd name="connsiteY5" fmla="*/ 1257343 h 1312234"/>
                  <a:gd name="connsiteX6" fmla="*/ 120861 w 1628526"/>
                  <a:gd name="connsiteY6" fmla="*/ 774821 h 1312234"/>
                  <a:gd name="connsiteX0" fmla="*/ 120645 w 1628310"/>
                  <a:gd name="connsiteY0" fmla="*/ 774821 h 1314114"/>
                  <a:gd name="connsiteX1" fmla="*/ 39364 w 1628310"/>
                  <a:gd name="connsiteY1" fmla="*/ 230231 h 1314114"/>
                  <a:gd name="connsiteX2" fmla="*/ 745962 w 1628310"/>
                  <a:gd name="connsiteY2" fmla="*/ 16074 h 1314114"/>
                  <a:gd name="connsiteX3" fmla="*/ 1618929 w 1628310"/>
                  <a:gd name="connsiteY3" fmla="*/ 644646 h 1314114"/>
                  <a:gd name="connsiteX4" fmla="*/ 1211734 w 1628310"/>
                  <a:gd name="connsiteY4" fmla="*/ 1152569 h 1314114"/>
                  <a:gd name="connsiteX5" fmla="*/ 497518 w 1628310"/>
                  <a:gd name="connsiteY5" fmla="*/ 1259724 h 1314114"/>
                  <a:gd name="connsiteX6" fmla="*/ 120645 w 1628310"/>
                  <a:gd name="connsiteY6" fmla="*/ 774821 h 1314114"/>
                  <a:gd name="connsiteX0" fmla="*/ 162369 w 1620027"/>
                  <a:gd name="connsiteY0" fmla="*/ 772440 h 1284160"/>
                  <a:gd name="connsiteX1" fmla="*/ 31081 w 1620027"/>
                  <a:gd name="connsiteY1" fmla="*/ 230231 h 1284160"/>
                  <a:gd name="connsiteX2" fmla="*/ 737679 w 1620027"/>
                  <a:gd name="connsiteY2" fmla="*/ 16074 h 1284160"/>
                  <a:gd name="connsiteX3" fmla="*/ 1610646 w 1620027"/>
                  <a:gd name="connsiteY3" fmla="*/ 644646 h 1284160"/>
                  <a:gd name="connsiteX4" fmla="*/ 1203451 w 1620027"/>
                  <a:gd name="connsiteY4" fmla="*/ 1152569 h 1284160"/>
                  <a:gd name="connsiteX5" fmla="*/ 489235 w 1620027"/>
                  <a:gd name="connsiteY5" fmla="*/ 1259724 h 1284160"/>
                  <a:gd name="connsiteX6" fmla="*/ 162369 w 1620027"/>
                  <a:gd name="connsiteY6" fmla="*/ 772440 h 1284160"/>
                  <a:gd name="connsiteX0" fmla="*/ 172874 w 1630532"/>
                  <a:gd name="connsiteY0" fmla="*/ 772440 h 1284160"/>
                  <a:gd name="connsiteX1" fmla="*/ 41586 w 1630532"/>
                  <a:gd name="connsiteY1" fmla="*/ 230231 h 1284160"/>
                  <a:gd name="connsiteX2" fmla="*/ 748184 w 1630532"/>
                  <a:gd name="connsiteY2" fmla="*/ 16074 h 1284160"/>
                  <a:gd name="connsiteX3" fmla="*/ 1621151 w 1630532"/>
                  <a:gd name="connsiteY3" fmla="*/ 644646 h 1284160"/>
                  <a:gd name="connsiteX4" fmla="*/ 1213956 w 1630532"/>
                  <a:gd name="connsiteY4" fmla="*/ 1152569 h 1284160"/>
                  <a:gd name="connsiteX5" fmla="*/ 499740 w 1630532"/>
                  <a:gd name="connsiteY5" fmla="*/ 1259724 h 1284160"/>
                  <a:gd name="connsiteX6" fmla="*/ 172874 w 1630532"/>
                  <a:gd name="connsiteY6" fmla="*/ 772440 h 1284160"/>
                  <a:gd name="connsiteX0" fmla="*/ 172874 w 1630532"/>
                  <a:gd name="connsiteY0" fmla="*/ 697794 h 1209514"/>
                  <a:gd name="connsiteX1" fmla="*/ 41586 w 1630532"/>
                  <a:gd name="connsiteY1" fmla="*/ 155585 h 1209514"/>
                  <a:gd name="connsiteX2" fmla="*/ 745802 w 1630532"/>
                  <a:gd name="connsiteY2" fmla="*/ 24772 h 1209514"/>
                  <a:gd name="connsiteX3" fmla="*/ 1621151 w 1630532"/>
                  <a:gd name="connsiteY3" fmla="*/ 570000 h 1209514"/>
                  <a:gd name="connsiteX4" fmla="*/ 1213956 w 1630532"/>
                  <a:gd name="connsiteY4" fmla="*/ 1077923 h 1209514"/>
                  <a:gd name="connsiteX5" fmla="*/ 499740 w 1630532"/>
                  <a:gd name="connsiteY5" fmla="*/ 1185078 h 1209514"/>
                  <a:gd name="connsiteX6" fmla="*/ 172874 w 1630532"/>
                  <a:gd name="connsiteY6" fmla="*/ 697794 h 1209514"/>
                  <a:gd name="connsiteX0" fmla="*/ 172874 w 1630532"/>
                  <a:gd name="connsiteY0" fmla="*/ 673034 h 1184754"/>
                  <a:gd name="connsiteX1" fmla="*/ 41586 w 1630532"/>
                  <a:gd name="connsiteY1" fmla="*/ 130825 h 1184754"/>
                  <a:gd name="connsiteX2" fmla="*/ 745802 w 1630532"/>
                  <a:gd name="connsiteY2" fmla="*/ 12 h 1184754"/>
                  <a:gd name="connsiteX3" fmla="*/ 1621151 w 1630532"/>
                  <a:gd name="connsiteY3" fmla="*/ 545240 h 1184754"/>
                  <a:gd name="connsiteX4" fmla="*/ 1213956 w 1630532"/>
                  <a:gd name="connsiteY4" fmla="*/ 1053163 h 1184754"/>
                  <a:gd name="connsiteX5" fmla="*/ 499740 w 1630532"/>
                  <a:gd name="connsiteY5" fmla="*/ 1160318 h 1184754"/>
                  <a:gd name="connsiteX6" fmla="*/ 172874 w 1630532"/>
                  <a:gd name="connsiteY6" fmla="*/ 673034 h 1184754"/>
                  <a:gd name="connsiteX0" fmla="*/ 172874 w 1630532"/>
                  <a:gd name="connsiteY0" fmla="*/ 673034 h 1211743"/>
                  <a:gd name="connsiteX1" fmla="*/ 41586 w 1630532"/>
                  <a:gd name="connsiteY1" fmla="*/ 130825 h 1211743"/>
                  <a:gd name="connsiteX2" fmla="*/ 745802 w 1630532"/>
                  <a:gd name="connsiteY2" fmla="*/ 12 h 1211743"/>
                  <a:gd name="connsiteX3" fmla="*/ 1621151 w 1630532"/>
                  <a:gd name="connsiteY3" fmla="*/ 545240 h 1211743"/>
                  <a:gd name="connsiteX4" fmla="*/ 1213956 w 1630532"/>
                  <a:gd name="connsiteY4" fmla="*/ 1053163 h 1211743"/>
                  <a:gd name="connsiteX5" fmla="*/ 499740 w 1630532"/>
                  <a:gd name="connsiteY5" fmla="*/ 1160318 h 1211743"/>
                  <a:gd name="connsiteX6" fmla="*/ 172874 w 1630532"/>
                  <a:gd name="connsiteY6" fmla="*/ 673034 h 121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532" h="1211743">
                    <a:moveTo>
                      <a:pt x="172874" y="673034"/>
                    </a:moveTo>
                    <a:cubicBezTo>
                      <a:pt x="27459" y="532408"/>
                      <a:pt x="-54696" y="245112"/>
                      <a:pt x="41586" y="130825"/>
                    </a:cubicBezTo>
                    <a:cubicBezTo>
                      <a:pt x="137868" y="16538"/>
                      <a:pt x="480160" y="2381"/>
                      <a:pt x="745802" y="12"/>
                    </a:cubicBezTo>
                    <a:cubicBezTo>
                      <a:pt x="1011444" y="-2357"/>
                      <a:pt x="1537569" y="373287"/>
                      <a:pt x="1621151" y="545240"/>
                    </a:cubicBezTo>
                    <a:cubicBezTo>
                      <a:pt x="1704733" y="717193"/>
                      <a:pt x="1202023" y="846272"/>
                      <a:pt x="1213956" y="1053163"/>
                    </a:cubicBezTo>
                    <a:cubicBezTo>
                      <a:pt x="1028245" y="1155279"/>
                      <a:pt x="573242" y="1285585"/>
                      <a:pt x="499740" y="1160318"/>
                    </a:cubicBezTo>
                    <a:cubicBezTo>
                      <a:pt x="426238" y="1035051"/>
                      <a:pt x="318289" y="813660"/>
                      <a:pt x="172874" y="6730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7CE5B34-BB51-3E10-1B6A-EA4557AAE5F8}"/>
                  </a:ext>
                </a:extLst>
              </p:cNvPr>
              <p:cNvSpPr/>
              <p:nvPr/>
            </p:nvSpPr>
            <p:spPr>
              <a:xfrm>
                <a:off x="8658188" y="3675389"/>
                <a:ext cx="1772642" cy="132999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10 w 1745944"/>
                  <a:gd name="connsiteY0" fmla="*/ 628572 h 1347632"/>
                  <a:gd name="connsiteX1" fmla="*/ 872977 w 1745944"/>
                  <a:gd name="connsiteY1" fmla="*/ 0 h 1347632"/>
                  <a:gd name="connsiteX2" fmla="*/ 1745944 w 1745944"/>
                  <a:gd name="connsiteY2" fmla="*/ 628572 h 1347632"/>
                  <a:gd name="connsiteX3" fmla="*/ 887264 w 1745944"/>
                  <a:gd name="connsiteY3" fmla="*/ 1347632 h 1347632"/>
                  <a:gd name="connsiteX4" fmla="*/ 10 w 1745944"/>
                  <a:gd name="connsiteY4" fmla="*/ 628572 h 1347632"/>
                  <a:gd name="connsiteX0" fmla="*/ 9 w 1674506"/>
                  <a:gd name="connsiteY0" fmla="*/ 933635 h 1359233"/>
                  <a:gd name="connsiteX1" fmla="*/ 801539 w 1674506"/>
                  <a:gd name="connsiteY1" fmla="*/ 5025 h 1359233"/>
                  <a:gd name="connsiteX2" fmla="*/ 1674506 w 1674506"/>
                  <a:gd name="connsiteY2" fmla="*/ 633597 h 1359233"/>
                  <a:gd name="connsiteX3" fmla="*/ 815826 w 1674506"/>
                  <a:gd name="connsiteY3" fmla="*/ 1352657 h 1359233"/>
                  <a:gd name="connsiteX4" fmla="*/ 9 w 1674506"/>
                  <a:gd name="connsiteY4" fmla="*/ 933635 h 1359233"/>
                  <a:gd name="connsiteX0" fmla="*/ 9 w 1703081"/>
                  <a:gd name="connsiteY0" fmla="*/ 932693 h 1357431"/>
                  <a:gd name="connsiteX1" fmla="*/ 801539 w 1703081"/>
                  <a:gd name="connsiteY1" fmla="*/ 4083 h 1357431"/>
                  <a:gd name="connsiteX2" fmla="*/ 1703081 w 1703081"/>
                  <a:gd name="connsiteY2" fmla="*/ 656467 h 1357431"/>
                  <a:gd name="connsiteX3" fmla="*/ 815826 w 1703081"/>
                  <a:gd name="connsiteY3" fmla="*/ 1351715 h 1357431"/>
                  <a:gd name="connsiteX4" fmla="*/ 9 w 1703081"/>
                  <a:gd name="connsiteY4" fmla="*/ 932693 h 1357431"/>
                  <a:gd name="connsiteX0" fmla="*/ 1580 w 1704652"/>
                  <a:gd name="connsiteY0" fmla="*/ 932693 h 1236807"/>
                  <a:gd name="connsiteX1" fmla="*/ 803110 w 1704652"/>
                  <a:gd name="connsiteY1" fmla="*/ 4083 h 1236807"/>
                  <a:gd name="connsiteX2" fmla="*/ 1704652 w 1704652"/>
                  <a:gd name="connsiteY2" fmla="*/ 656467 h 1236807"/>
                  <a:gd name="connsiteX3" fmla="*/ 1012659 w 1704652"/>
                  <a:gd name="connsiteY3" fmla="*/ 1227890 h 1236807"/>
                  <a:gd name="connsiteX4" fmla="*/ 1580 w 1704652"/>
                  <a:gd name="connsiteY4" fmla="*/ 932693 h 1236807"/>
                  <a:gd name="connsiteX0" fmla="*/ 8971 w 1712043"/>
                  <a:gd name="connsiteY0" fmla="*/ 946838 h 1251060"/>
                  <a:gd name="connsiteX1" fmla="*/ 591426 w 1712043"/>
                  <a:gd name="connsiteY1" fmla="*/ 3940 h 1251060"/>
                  <a:gd name="connsiteX2" fmla="*/ 1712043 w 1712043"/>
                  <a:gd name="connsiteY2" fmla="*/ 670612 h 1251060"/>
                  <a:gd name="connsiteX3" fmla="*/ 1020050 w 1712043"/>
                  <a:gd name="connsiteY3" fmla="*/ 1242035 h 1251060"/>
                  <a:gd name="connsiteX4" fmla="*/ 8971 w 1712043"/>
                  <a:gd name="connsiteY4" fmla="*/ 946838 h 1251060"/>
                  <a:gd name="connsiteX0" fmla="*/ 7260 w 1710384"/>
                  <a:gd name="connsiteY0" fmla="*/ 1013464 h 1317686"/>
                  <a:gd name="connsiteX1" fmla="*/ 589715 w 1710384"/>
                  <a:gd name="connsiteY1" fmla="*/ 70566 h 1317686"/>
                  <a:gd name="connsiteX2" fmla="*/ 1080729 w 1710384"/>
                  <a:gd name="connsiteY2" fmla="*/ 142799 h 1317686"/>
                  <a:gd name="connsiteX3" fmla="*/ 1710332 w 1710384"/>
                  <a:gd name="connsiteY3" fmla="*/ 737238 h 1317686"/>
                  <a:gd name="connsiteX4" fmla="*/ 1018339 w 1710384"/>
                  <a:gd name="connsiteY4" fmla="*/ 1308661 h 1317686"/>
                  <a:gd name="connsiteX5" fmla="*/ 7260 w 1710384"/>
                  <a:gd name="connsiteY5" fmla="*/ 1013464 h 1317686"/>
                  <a:gd name="connsiteX0" fmla="*/ 7260 w 1710370"/>
                  <a:gd name="connsiteY0" fmla="*/ 1013464 h 1317686"/>
                  <a:gd name="connsiteX1" fmla="*/ 589715 w 1710370"/>
                  <a:gd name="connsiteY1" fmla="*/ 70566 h 1317686"/>
                  <a:gd name="connsiteX2" fmla="*/ 1080729 w 1710370"/>
                  <a:gd name="connsiteY2" fmla="*/ 142799 h 1317686"/>
                  <a:gd name="connsiteX3" fmla="*/ 1710332 w 1710370"/>
                  <a:gd name="connsiteY3" fmla="*/ 737238 h 1317686"/>
                  <a:gd name="connsiteX4" fmla="*/ 1018339 w 1710370"/>
                  <a:gd name="connsiteY4" fmla="*/ 1308661 h 1317686"/>
                  <a:gd name="connsiteX5" fmla="*/ 7260 w 1710370"/>
                  <a:gd name="connsiteY5" fmla="*/ 1013464 h 1317686"/>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8089 w 1712149"/>
                  <a:gd name="connsiteY0" fmla="*/ 1069595 h 1282798"/>
                  <a:gd name="connsiteX1" fmla="*/ 301457 w 1712149"/>
                  <a:gd name="connsiteY1" fmla="*/ 375143 h 1282798"/>
                  <a:gd name="connsiteX2" fmla="*/ 591494 w 1712149"/>
                  <a:gd name="connsiteY2" fmla="*/ 26685 h 1282798"/>
                  <a:gd name="connsiteX3" fmla="*/ 1082508 w 1712149"/>
                  <a:gd name="connsiteY3" fmla="*/ 98918 h 1282798"/>
                  <a:gd name="connsiteX4" fmla="*/ 1712111 w 1712149"/>
                  <a:gd name="connsiteY4" fmla="*/ 693357 h 1282798"/>
                  <a:gd name="connsiteX5" fmla="*/ 1020118 w 1712149"/>
                  <a:gd name="connsiteY5" fmla="*/ 1264780 h 1282798"/>
                  <a:gd name="connsiteX6" fmla="*/ 28089 w 1712149"/>
                  <a:gd name="connsiteY6" fmla="*/ 1069595 h 1282798"/>
                  <a:gd name="connsiteX0" fmla="*/ 28089 w 1712145"/>
                  <a:gd name="connsiteY0" fmla="*/ 1117028 h 1330231"/>
                  <a:gd name="connsiteX1" fmla="*/ 301457 w 1712145"/>
                  <a:gd name="connsiteY1" fmla="*/ 422576 h 1330231"/>
                  <a:gd name="connsiteX2" fmla="*/ 591494 w 1712145"/>
                  <a:gd name="connsiteY2" fmla="*/ 74118 h 1330231"/>
                  <a:gd name="connsiteX3" fmla="*/ 1015833 w 1712145"/>
                  <a:gd name="connsiteY3" fmla="*/ 60626 h 1330231"/>
                  <a:gd name="connsiteX4" fmla="*/ 1712111 w 1712145"/>
                  <a:gd name="connsiteY4" fmla="*/ 740790 h 1330231"/>
                  <a:gd name="connsiteX5" fmla="*/ 1020118 w 1712145"/>
                  <a:gd name="connsiteY5" fmla="*/ 1312213 h 1330231"/>
                  <a:gd name="connsiteX6" fmla="*/ 28089 w 1712145"/>
                  <a:gd name="connsiteY6" fmla="*/ 1117028 h 1330231"/>
                  <a:gd name="connsiteX0" fmla="*/ 28089 w 1712145"/>
                  <a:gd name="connsiteY0" fmla="*/ 1115407 h 1328610"/>
                  <a:gd name="connsiteX1" fmla="*/ 301457 w 1712145"/>
                  <a:gd name="connsiteY1" fmla="*/ 420955 h 1328610"/>
                  <a:gd name="connsiteX2" fmla="*/ 400994 w 1712145"/>
                  <a:gd name="connsiteY2" fmla="*/ 77259 h 1328610"/>
                  <a:gd name="connsiteX3" fmla="*/ 1015833 w 1712145"/>
                  <a:gd name="connsiteY3" fmla="*/ 59005 h 1328610"/>
                  <a:gd name="connsiteX4" fmla="*/ 1712111 w 1712145"/>
                  <a:gd name="connsiteY4" fmla="*/ 739169 h 1328610"/>
                  <a:gd name="connsiteX5" fmla="*/ 1020118 w 1712145"/>
                  <a:gd name="connsiteY5" fmla="*/ 1310592 h 1328610"/>
                  <a:gd name="connsiteX6" fmla="*/ 28089 w 1712145"/>
                  <a:gd name="connsiteY6" fmla="*/ 1115407 h 1328610"/>
                  <a:gd name="connsiteX0" fmla="*/ 28089 w 1712145"/>
                  <a:gd name="connsiteY0" fmla="*/ 1115844 h 1328899"/>
                  <a:gd name="connsiteX1" fmla="*/ 301457 w 1712145"/>
                  <a:gd name="connsiteY1" fmla="*/ 430917 h 1328899"/>
                  <a:gd name="connsiteX2" fmla="*/ 400994 w 1712145"/>
                  <a:gd name="connsiteY2" fmla="*/ 77696 h 1328899"/>
                  <a:gd name="connsiteX3" fmla="*/ 1015833 w 1712145"/>
                  <a:gd name="connsiteY3" fmla="*/ 59442 h 1328899"/>
                  <a:gd name="connsiteX4" fmla="*/ 1712111 w 1712145"/>
                  <a:gd name="connsiteY4" fmla="*/ 739606 h 1328899"/>
                  <a:gd name="connsiteX5" fmla="*/ 1020118 w 1712145"/>
                  <a:gd name="connsiteY5" fmla="*/ 1311029 h 1328899"/>
                  <a:gd name="connsiteX6" fmla="*/ 28089 w 1712145"/>
                  <a:gd name="connsiteY6" fmla="*/ 1115844 h 1328899"/>
                  <a:gd name="connsiteX0" fmla="*/ 22082 w 1706138"/>
                  <a:gd name="connsiteY0" fmla="*/ 1115844 h 1328899"/>
                  <a:gd name="connsiteX1" fmla="*/ 295450 w 1706138"/>
                  <a:gd name="connsiteY1" fmla="*/ 430917 h 1328899"/>
                  <a:gd name="connsiteX2" fmla="*/ 394987 w 1706138"/>
                  <a:gd name="connsiteY2" fmla="*/ 77696 h 1328899"/>
                  <a:gd name="connsiteX3" fmla="*/ 1009826 w 1706138"/>
                  <a:gd name="connsiteY3" fmla="*/ 59442 h 1328899"/>
                  <a:gd name="connsiteX4" fmla="*/ 1706104 w 1706138"/>
                  <a:gd name="connsiteY4" fmla="*/ 739606 h 1328899"/>
                  <a:gd name="connsiteX5" fmla="*/ 1014111 w 1706138"/>
                  <a:gd name="connsiteY5" fmla="*/ 1311029 h 1328899"/>
                  <a:gd name="connsiteX6" fmla="*/ 22082 w 1706138"/>
                  <a:gd name="connsiteY6" fmla="*/ 1115844 h 1328899"/>
                  <a:gd name="connsiteX0" fmla="*/ 14 w 1684070"/>
                  <a:gd name="connsiteY0" fmla="*/ 1115844 h 1329196"/>
                  <a:gd name="connsiteX1" fmla="*/ 273382 w 1684070"/>
                  <a:gd name="connsiteY1" fmla="*/ 430917 h 1329196"/>
                  <a:gd name="connsiteX2" fmla="*/ 372919 w 1684070"/>
                  <a:gd name="connsiteY2" fmla="*/ 77696 h 1329196"/>
                  <a:gd name="connsiteX3" fmla="*/ 987758 w 1684070"/>
                  <a:gd name="connsiteY3" fmla="*/ 59442 h 1329196"/>
                  <a:gd name="connsiteX4" fmla="*/ 1684036 w 1684070"/>
                  <a:gd name="connsiteY4" fmla="*/ 739606 h 1329196"/>
                  <a:gd name="connsiteX5" fmla="*/ 992043 w 1684070"/>
                  <a:gd name="connsiteY5" fmla="*/ 1311029 h 1329196"/>
                  <a:gd name="connsiteX6" fmla="*/ 14 w 1684070"/>
                  <a:gd name="connsiteY6" fmla="*/ 1115844 h 1329196"/>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3436 w 1801142"/>
                  <a:gd name="connsiteY0" fmla="*/ 1157119 h 1330180"/>
                  <a:gd name="connsiteX1" fmla="*/ 44412 w 1801142"/>
                  <a:gd name="connsiteY1" fmla="*/ 785485 h 1330180"/>
                  <a:gd name="connsiteX2" fmla="*/ 390454 w 1801142"/>
                  <a:gd name="connsiteY2" fmla="*/ 430917 h 1330180"/>
                  <a:gd name="connsiteX3" fmla="*/ 489991 w 1801142"/>
                  <a:gd name="connsiteY3" fmla="*/ 77696 h 1330180"/>
                  <a:gd name="connsiteX4" fmla="*/ 1104830 w 1801142"/>
                  <a:gd name="connsiteY4" fmla="*/ 59442 h 1330180"/>
                  <a:gd name="connsiteX5" fmla="*/ 1801108 w 1801142"/>
                  <a:gd name="connsiteY5" fmla="*/ 739606 h 1330180"/>
                  <a:gd name="connsiteX6" fmla="*/ 1109115 w 1801142"/>
                  <a:gd name="connsiteY6" fmla="*/ 1311029 h 1330180"/>
                  <a:gd name="connsiteX7" fmla="*/ 123436 w 1801142"/>
                  <a:gd name="connsiteY7" fmla="*/ 1157119 h 1330180"/>
                  <a:gd name="connsiteX0" fmla="*/ 94936 w 1772642"/>
                  <a:gd name="connsiteY0" fmla="*/ 1157119 h 1329993"/>
                  <a:gd name="connsiteX1" fmla="*/ 69887 w 1772642"/>
                  <a:gd name="connsiteY1" fmla="*/ 798185 h 1329993"/>
                  <a:gd name="connsiteX2" fmla="*/ 361954 w 1772642"/>
                  <a:gd name="connsiteY2" fmla="*/ 430917 h 1329993"/>
                  <a:gd name="connsiteX3" fmla="*/ 461491 w 1772642"/>
                  <a:gd name="connsiteY3" fmla="*/ 77696 h 1329993"/>
                  <a:gd name="connsiteX4" fmla="*/ 1076330 w 1772642"/>
                  <a:gd name="connsiteY4" fmla="*/ 59442 h 1329993"/>
                  <a:gd name="connsiteX5" fmla="*/ 1772608 w 1772642"/>
                  <a:gd name="connsiteY5" fmla="*/ 739606 h 1329993"/>
                  <a:gd name="connsiteX6" fmla="*/ 1080615 w 1772642"/>
                  <a:gd name="connsiteY6" fmla="*/ 1311029 h 1329993"/>
                  <a:gd name="connsiteX7" fmla="*/ 94936 w 1772642"/>
                  <a:gd name="connsiteY7" fmla="*/ 1157119 h 13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642" h="1329993">
                    <a:moveTo>
                      <a:pt x="94936" y="1157119"/>
                    </a:moveTo>
                    <a:cubicBezTo>
                      <a:pt x="-73519" y="1071645"/>
                      <a:pt x="24326" y="912339"/>
                      <a:pt x="69887" y="798185"/>
                    </a:cubicBezTo>
                    <a:cubicBezTo>
                      <a:pt x="140848" y="687206"/>
                      <a:pt x="314149" y="564228"/>
                      <a:pt x="361954" y="430917"/>
                    </a:cubicBezTo>
                    <a:cubicBezTo>
                      <a:pt x="368543" y="168992"/>
                      <a:pt x="342428" y="139608"/>
                      <a:pt x="461491" y="77696"/>
                    </a:cubicBezTo>
                    <a:cubicBezTo>
                      <a:pt x="580554" y="15784"/>
                      <a:pt x="889561" y="-51670"/>
                      <a:pt x="1076330" y="59442"/>
                    </a:cubicBezTo>
                    <a:cubicBezTo>
                      <a:pt x="1096413" y="308667"/>
                      <a:pt x="1778244" y="547677"/>
                      <a:pt x="1772608" y="739606"/>
                    </a:cubicBezTo>
                    <a:cubicBezTo>
                      <a:pt x="1766972" y="931535"/>
                      <a:pt x="1360227" y="1241444"/>
                      <a:pt x="1080615" y="1311029"/>
                    </a:cubicBezTo>
                    <a:cubicBezTo>
                      <a:pt x="801003" y="1380614"/>
                      <a:pt x="263391" y="1242593"/>
                      <a:pt x="94936" y="1157119"/>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01018693-8960-182E-0516-8AC063760B00}"/>
                </a:ext>
              </a:extLst>
            </p:cNvPr>
            <p:cNvPicPr>
              <a:picLocks noChangeAspect="1"/>
            </p:cNvPicPr>
            <p:nvPr/>
          </p:nvPicPr>
          <p:blipFill rotWithShape="1">
            <a:blip r:embed="rId3">
              <a:clrChange>
                <a:clrFrom>
                  <a:srgbClr val="FFFFFF"/>
                </a:clrFrom>
                <a:clrTo>
                  <a:srgbClr val="FFFFFF">
                    <a:alpha val="0"/>
                  </a:srgbClr>
                </a:clrTo>
              </a:clrChange>
            </a:blip>
            <a:srcRect l="20087" t="11623" r="60059"/>
            <a:stretch/>
          </p:blipFill>
          <p:spPr>
            <a:xfrm>
              <a:off x="8498207" y="2810032"/>
              <a:ext cx="1932622" cy="2118204"/>
            </a:xfrm>
            <a:prstGeom prst="rect">
              <a:avLst/>
            </a:prstGeom>
          </p:spPr>
        </p:pic>
      </p:grpSp>
      <p:sp>
        <p:nvSpPr>
          <p:cNvPr id="30" name="Rectangle 29">
            <a:extLst>
              <a:ext uri="{FF2B5EF4-FFF2-40B4-BE49-F238E27FC236}">
                <a16:creationId xmlns:a16="http://schemas.microsoft.com/office/drawing/2014/main" id="{E67E2A52-CA0A-97FF-C85F-B9C40BE58EBC}"/>
              </a:ext>
            </a:extLst>
          </p:cNvPr>
          <p:cNvSpPr/>
          <p:nvPr/>
        </p:nvSpPr>
        <p:spPr>
          <a:xfrm>
            <a:off x="7921044" y="1475495"/>
            <a:ext cx="2830392" cy="338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Betweenness centrality?</a:t>
            </a:r>
          </a:p>
        </p:txBody>
      </p:sp>
      <p:sp>
        <p:nvSpPr>
          <p:cNvPr id="3" name="Slide Number Placeholder 2">
            <a:extLst>
              <a:ext uri="{FF2B5EF4-FFF2-40B4-BE49-F238E27FC236}">
                <a16:creationId xmlns:a16="http://schemas.microsoft.com/office/drawing/2014/main" id="{BD54B827-846A-D030-DFC6-ABC8D484A0DE}"/>
              </a:ext>
            </a:extLst>
          </p:cNvPr>
          <p:cNvSpPr>
            <a:spLocks noGrp="1"/>
          </p:cNvSpPr>
          <p:nvPr>
            <p:ph type="sldNum" sz="quarter" idx="12"/>
          </p:nvPr>
        </p:nvSpPr>
        <p:spPr/>
        <p:txBody>
          <a:bodyPr/>
          <a:lstStyle/>
          <a:p>
            <a:fld id="{33471E03-3868-4372-A232-81B06EBB10D4}" type="slidenum">
              <a:rPr lang="es-ES" smtClean="0"/>
              <a:t>160</a:t>
            </a:fld>
            <a:endParaRPr lang="es-ES"/>
          </a:p>
        </p:txBody>
      </p:sp>
    </p:spTree>
    <p:extLst>
      <p:ext uri="{BB962C8B-B14F-4D97-AF65-F5344CB8AC3E}">
        <p14:creationId xmlns:p14="http://schemas.microsoft.com/office/powerpoint/2010/main" val="33580347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14FAC7-7973-5FD0-0773-5B8D1AEC3AA0}"/>
              </a:ext>
            </a:extLst>
          </p:cNvPr>
          <p:cNvSpPr/>
          <p:nvPr/>
        </p:nvSpPr>
        <p:spPr>
          <a:xfrm>
            <a:off x="911225" y="1475496"/>
            <a:ext cx="4853081" cy="5017380"/>
          </a:xfrm>
          <a:prstGeom prst="rect">
            <a:avLst/>
          </a:prstGeom>
          <a:solidFill>
            <a:schemeClr val="bg1">
              <a:lumMod val="95000"/>
            </a:schemeClr>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600" b="1" dirty="0">
                <a:solidFill>
                  <a:schemeClr val="tx1"/>
                </a:solidFill>
              </a:rPr>
              <a:t>Cheeger constant</a:t>
            </a:r>
            <a:br>
              <a:rPr lang="en-US" sz="1600" b="1" dirty="0">
                <a:solidFill>
                  <a:schemeClr val="tx1"/>
                </a:solidFill>
              </a:rPr>
            </a:br>
            <a:r>
              <a:rPr lang="en-US" sz="1600" dirty="0">
                <a:solidFill>
                  <a:schemeClr val="tx1"/>
                </a:solidFill>
              </a:rPr>
              <a:t>measures the </a:t>
            </a:r>
            <a:r>
              <a:rPr lang="en-US" sz="1600" b="1" dirty="0" err="1">
                <a:solidFill>
                  <a:schemeClr val="tx1"/>
                </a:solidFill>
                <a:latin typeface="Times New Roman" panose="02020603050405020304" pitchFamily="18" charset="0"/>
                <a:cs typeface="Times New Roman" panose="02020603050405020304" pitchFamily="18" charset="0"/>
              </a:rPr>
              <a:t>MinCut</a:t>
            </a:r>
            <a:r>
              <a:rPr lang="en-US" sz="1600" dirty="0">
                <a:solidFill>
                  <a:schemeClr val="tx1"/>
                </a:solidFill>
              </a:rPr>
              <a:t> to disconnect the graph</a:t>
            </a:r>
          </a:p>
        </p:txBody>
      </p:sp>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Measures of OSQ</a:t>
            </a:r>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Cheeger constant, Spectral Gap and Effective Resistance</a:t>
            </a:r>
          </a:p>
        </p:txBody>
      </p:sp>
      <p:sp>
        <p:nvSpPr>
          <p:cNvPr id="8" name="TextBox 7">
            <a:extLst>
              <a:ext uri="{FF2B5EF4-FFF2-40B4-BE49-F238E27FC236}">
                <a16:creationId xmlns:a16="http://schemas.microsoft.com/office/drawing/2014/main" id="{F65482A7-2977-987A-C5D1-41259C965E98}"/>
              </a:ext>
            </a:extLst>
          </p:cNvPr>
          <p:cNvSpPr txBox="1"/>
          <p:nvPr/>
        </p:nvSpPr>
        <p:spPr>
          <a:xfrm>
            <a:off x="1264024" y="6534481"/>
            <a:ext cx="9672917" cy="307777"/>
          </a:xfrm>
          <a:prstGeom prst="rect">
            <a:avLst/>
          </a:prstGeom>
          <a:noFill/>
        </p:spPr>
        <p:txBody>
          <a:bodyPr wrap="square">
            <a:spAutoFit/>
          </a:bodyPr>
          <a:lstStyle/>
          <a:p>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400" dirty="0" err="1">
                <a:solidFill>
                  <a:schemeClr val="accent2">
                    <a:lumMod val="50000"/>
                  </a:schemeClr>
                </a:solidFill>
                <a:latin typeface="Times New Roman" panose="02020603050405020304" pitchFamily="18" charset="0"/>
                <a:ea typeface="Calibri"/>
                <a:cs typeface="Times New Roman" panose="02020603050405020304" pitchFamily="18" charset="0"/>
              </a:rPr>
              <a:t>Lovász</a:t>
            </a:r>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 1993; Chung 1997; Qiu and Hancock 2007] [Topping et al ‘22; Arnaiz-Rodriguez et al ‘22; </a:t>
            </a:r>
            <a:r>
              <a:rPr lang="en-US" sz="1400" dirty="0" err="1">
                <a:solidFill>
                  <a:schemeClr val="accent2">
                    <a:lumMod val="50000"/>
                  </a:schemeClr>
                </a:solidFill>
                <a:latin typeface="Times New Roman" panose="02020603050405020304" pitchFamily="18" charset="0"/>
                <a:ea typeface="Calibri"/>
                <a:cs typeface="Times New Roman" panose="02020603050405020304" pitchFamily="18" charset="0"/>
              </a:rPr>
              <a:t>Banjeree</a:t>
            </a:r>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 et al ‘22]</a:t>
            </a:r>
          </a:p>
        </p:txBody>
      </p:sp>
      <p:pic>
        <p:nvPicPr>
          <p:cNvPr id="17" name="Picture 16" descr="\documentclass{article}&#10;\usepackage{amsmath,amsfonts,bm}&#10;\pagestyle{empty}&#10;\DeclareMathOperator{\tr}{Tr}&#10;\begin{document}&#10;&#10;\begin{equation*}&#10;\partial S = \{e=(u,v): u\in S, v\in \bar{S}\}&#10;\end{equation*}&#10;&#10;&#10;\end{document}&#10;&#10;" title="IguanaTex Picture Display">
            <a:extLst>
              <a:ext uri="{FF2B5EF4-FFF2-40B4-BE49-F238E27FC236}">
                <a16:creationId xmlns:a16="http://schemas.microsoft.com/office/drawing/2014/main" id="{BD9CE8D7-49CF-6C93-D845-194F47D5138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257907" y="2197025"/>
            <a:ext cx="3465142" cy="277333"/>
          </a:xfrm>
          <a:prstGeom prst="rect">
            <a:avLst/>
          </a:prstGeom>
        </p:spPr>
      </p:pic>
      <p:pic>
        <p:nvPicPr>
          <p:cNvPr id="31" name="Picture 30" descr="\documentclass{article}&#10;\usepackage{amsmath,amsfonts,bm}&#10;\pagestyle{empty}&#10;\DeclareMathOperator{\tr}{Tr}&#10;\begin{document}&#10;&#10;\begin{equation*}&#10;h_S = \frac{|\partial S|}{\min\{\text{vol}(S),\  \text{vol}(\bar{S})\}}&#10;\end{equation*}&#10;&#10;&#10;\end{document}&#10;&#10;" title="IguanaTex Picture Display">
            <a:extLst>
              <a:ext uri="{FF2B5EF4-FFF2-40B4-BE49-F238E27FC236}">
                <a16:creationId xmlns:a16="http://schemas.microsoft.com/office/drawing/2014/main" id="{7242690B-FBC5-7A28-56AC-C192D4C54BBE}"/>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257908" y="2721845"/>
            <a:ext cx="2896761" cy="604952"/>
          </a:xfrm>
          <a:prstGeom prst="rect">
            <a:avLst/>
          </a:prstGeom>
        </p:spPr>
      </p:pic>
      <p:pic>
        <p:nvPicPr>
          <p:cNvPr id="21" name="Picture 20" descr="\documentclass{article}&#10;\usepackage{amsmath,amsfonts,bm}&#10;\pagestyle{empty}&#10;\DeclareMathOperator{\tr}{Tr}&#10;\begin{document}&#10;&#10;\begin{equation*}&#10;h_G = \min_{S \subset  V} h_S&#10;\end{equation*}&#10;&#10;\end{document}&#10;&#10;" title="IguanaTex Picture Display">
            <a:extLst>
              <a:ext uri="{FF2B5EF4-FFF2-40B4-BE49-F238E27FC236}">
                <a16:creationId xmlns:a16="http://schemas.microsoft.com/office/drawing/2014/main" id="{0D7C3230-E9C3-6E66-F110-6223FF19106D}"/>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1257907" y="3727736"/>
            <a:ext cx="1409523" cy="351999"/>
          </a:xfrm>
          <a:prstGeom prst="rect">
            <a:avLst/>
          </a:prstGeom>
        </p:spPr>
      </p:pic>
      <p:grpSp>
        <p:nvGrpSpPr>
          <p:cNvPr id="29" name="Group 28">
            <a:extLst>
              <a:ext uri="{FF2B5EF4-FFF2-40B4-BE49-F238E27FC236}">
                <a16:creationId xmlns:a16="http://schemas.microsoft.com/office/drawing/2014/main" id="{AA6257F6-B9E6-CFC8-61BC-0F173074B8B2}"/>
              </a:ext>
            </a:extLst>
          </p:cNvPr>
          <p:cNvGrpSpPr/>
          <p:nvPr/>
        </p:nvGrpSpPr>
        <p:grpSpPr>
          <a:xfrm>
            <a:off x="2476504" y="4383643"/>
            <a:ext cx="2150393" cy="1821260"/>
            <a:chOff x="2390779" y="4355703"/>
            <a:chExt cx="2150393" cy="1821260"/>
          </a:xfrm>
        </p:grpSpPr>
        <p:grpSp>
          <p:nvGrpSpPr>
            <p:cNvPr id="22" name="Group 21">
              <a:extLst>
                <a:ext uri="{FF2B5EF4-FFF2-40B4-BE49-F238E27FC236}">
                  <a16:creationId xmlns:a16="http://schemas.microsoft.com/office/drawing/2014/main" id="{3036CBF8-4E98-EEB3-A8B1-58F7073EC3EB}"/>
                </a:ext>
              </a:extLst>
            </p:cNvPr>
            <p:cNvGrpSpPr/>
            <p:nvPr/>
          </p:nvGrpSpPr>
          <p:grpSpPr>
            <a:xfrm rot="16200000">
              <a:off x="2555346" y="4191136"/>
              <a:ext cx="1821260" cy="2150393"/>
              <a:chOff x="8498207" y="2723500"/>
              <a:chExt cx="1932623" cy="2281882"/>
            </a:xfrm>
          </p:grpSpPr>
          <p:grpSp>
            <p:nvGrpSpPr>
              <p:cNvPr id="23" name="Group 22">
                <a:extLst>
                  <a:ext uri="{FF2B5EF4-FFF2-40B4-BE49-F238E27FC236}">
                    <a16:creationId xmlns:a16="http://schemas.microsoft.com/office/drawing/2014/main" id="{9371769E-37BA-CA0B-1345-C97750CF3CA6}"/>
                  </a:ext>
                </a:extLst>
              </p:cNvPr>
              <p:cNvGrpSpPr/>
              <p:nvPr/>
            </p:nvGrpSpPr>
            <p:grpSpPr>
              <a:xfrm>
                <a:off x="8527738" y="2723500"/>
                <a:ext cx="1903092" cy="2281882"/>
                <a:chOff x="8527738" y="2723500"/>
                <a:chExt cx="1903092" cy="2281882"/>
              </a:xfrm>
              <a:solidFill>
                <a:schemeClr val="accent1">
                  <a:lumMod val="20000"/>
                  <a:lumOff val="80000"/>
                </a:schemeClr>
              </a:solidFill>
            </p:grpSpPr>
            <p:sp>
              <p:nvSpPr>
                <p:cNvPr id="25" name="Oval 10">
                  <a:extLst>
                    <a:ext uri="{FF2B5EF4-FFF2-40B4-BE49-F238E27FC236}">
                      <a16:creationId xmlns:a16="http://schemas.microsoft.com/office/drawing/2014/main" id="{FB7451EA-C1D9-68FD-FD09-A52BB12B9F0A}"/>
                    </a:ext>
                  </a:extLst>
                </p:cNvPr>
                <p:cNvSpPr/>
                <p:nvPr/>
              </p:nvSpPr>
              <p:spPr>
                <a:xfrm>
                  <a:off x="8527738" y="2723500"/>
                  <a:ext cx="1630532" cy="121174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0 w 1450659"/>
                    <a:gd name="connsiteY0" fmla="*/ 685949 h 1257651"/>
                    <a:gd name="connsiteX1" fmla="*/ 577692 w 1450659"/>
                    <a:gd name="connsiteY1" fmla="*/ 227 h 1257651"/>
                    <a:gd name="connsiteX2" fmla="*/ 1450659 w 1450659"/>
                    <a:gd name="connsiteY2" fmla="*/ 628799 h 1257651"/>
                    <a:gd name="connsiteX3" fmla="*/ 577692 w 1450659"/>
                    <a:gd name="connsiteY3" fmla="*/ 1257371 h 1257651"/>
                    <a:gd name="connsiteX4" fmla="*/ 0 w 1450659"/>
                    <a:gd name="connsiteY4" fmla="*/ 685949 h 1257651"/>
                    <a:gd name="connsiteX0" fmla="*/ 137400 w 1588059"/>
                    <a:gd name="connsiteY0" fmla="*/ 704374 h 1275961"/>
                    <a:gd name="connsiteX1" fmla="*/ 43419 w 1588059"/>
                    <a:gd name="connsiteY1" fmla="*/ 213759 h 1275961"/>
                    <a:gd name="connsiteX2" fmla="*/ 715092 w 1588059"/>
                    <a:gd name="connsiteY2" fmla="*/ 18652 h 1275961"/>
                    <a:gd name="connsiteX3" fmla="*/ 1588059 w 1588059"/>
                    <a:gd name="connsiteY3" fmla="*/ 647224 h 1275961"/>
                    <a:gd name="connsiteX4" fmla="*/ 715092 w 1588059"/>
                    <a:gd name="connsiteY4" fmla="*/ 1275796 h 1275961"/>
                    <a:gd name="connsiteX5" fmla="*/ 137400 w 1588059"/>
                    <a:gd name="connsiteY5" fmla="*/ 704374 h 1275961"/>
                    <a:gd name="connsiteX0" fmla="*/ 125566 w 1592100"/>
                    <a:gd name="connsiteY0" fmla="*/ 745649 h 1276324"/>
                    <a:gd name="connsiteX1" fmla="*/ 47460 w 1592100"/>
                    <a:gd name="connsiteY1" fmla="*/ 213759 h 1276324"/>
                    <a:gd name="connsiteX2" fmla="*/ 719133 w 1592100"/>
                    <a:gd name="connsiteY2" fmla="*/ 18652 h 1276324"/>
                    <a:gd name="connsiteX3" fmla="*/ 1592100 w 1592100"/>
                    <a:gd name="connsiteY3" fmla="*/ 647224 h 1276324"/>
                    <a:gd name="connsiteX4" fmla="*/ 719133 w 1592100"/>
                    <a:gd name="connsiteY4" fmla="*/ 1275796 h 1276324"/>
                    <a:gd name="connsiteX5" fmla="*/ 125566 w 1592100"/>
                    <a:gd name="connsiteY5" fmla="*/ 745649 h 1276324"/>
                    <a:gd name="connsiteX0" fmla="*/ 153353 w 1619887"/>
                    <a:gd name="connsiteY0" fmla="*/ 743071 h 1273742"/>
                    <a:gd name="connsiteX1" fmla="*/ 40322 w 1619887"/>
                    <a:gd name="connsiteY1" fmla="*/ 230231 h 1273742"/>
                    <a:gd name="connsiteX2" fmla="*/ 746920 w 1619887"/>
                    <a:gd name="connsiteY2" fmla="*/ 16074 h 1273742"/>
                    <a:gd name="connsiteX3" fmla="*/ 1619887 w 1619887"/>
                    <a:gd name="connsiteY3" fmla="*/ 644646 h 1273742"/>
                    <a:gd name="connsiteX4" fmla="*/ 746920 w 1619887"/>
                    <a:gd name="connsiteY4" fmla="*/ 1273218 h 1273742"/>
                    <a:gd name="connsiteX5" fmla="*/ 153353 w 1619887"/>
                    <a:gd name="connsiteY5" fmla="*/ 743071 h 1273742"/>
                    <a:gd name="connsiteX0" fmla="*/ 129230 w 1627514"/>
                    <a:gd name="connsiteY0" fmla="*/ 774821 h 1274191"/>
                    <a:gd name="connsiteX1" fmla="*/ 47949 w 1627514"/>
                    <a:gd name="connsiteY1" fmla="*/ 230231 h 1274191"/>
                    <a:gd name="connsiteX2" fmla="*/ 754547 w 1627514"/>
                    <a:gd name="connsiteY2" fmla="*/ 16074 h 1274191"/>
                    <a:gd name="connsiteX3" fmla="*/ 1627514 w 1627514"/>
                    <a:gd name="connsiteY3" fmla="*/ 644646 h 1274191"/>
                    <a:gd name="connsiteX4" fmla="*/ 754547 w 1627514"/>
                    <a:gd name="connsiteY4" fmla="*/ 1273218 h 1274191"/>
                    <a:gd name="connsiteX5" fmla="*/ 129230 w 1627514"/>
                    <a:gd name="connsiteY5" fmla="*/ 774821 h 1274191"/>
                    <a:gd name="connsiteX0" fmla="*/ 123381 w 1621665"/>
                    <a:gd name="connsiteY0" fmla="*/ 774821 h 1274191"/>
                    <a:gd name="connsiteX1" fmla="*/ 42100 w 1621665"/>
                    <a:gd name="connsiteY1" fmla="*/ 230231 h 1274191"/>
                    <a:gd name="connsiteX2" fmla="*/ 748698 w 1621665"/>
                    <a:gd name="connsiteY2" fmla="*/ 16074 h 1274191"/>
                    <a:gd name="connsiteX3" fmla="*/ 1621665 w 1621665"/>
                    <a:gd name="connsiteY3" fmla="*/ 644646 h 1274191"/>
                    <a:gd name="connsiteX4" fmla="*/ 586773 w 1621665"/>
                    <a:gd name="connsiteY4" fmla="*/ 1273218 h 1274191"/>
                    <a:gd name="connsiteX5" fmla="*/ 123381 w 1621665"/>
                    <a:gd name="connsiteY5" fmla="*/ 774821 h 1274191"/>
                    <a:gd name="connsiteX0" fmla="*/ 114822 w 1613106"/>
                    <a:gd name="connsiteY0" fmla="*/ 774821 h 1273965"/>
                    <a:gd name="connsiteX1" fmla="*/ 33541 w 1613106"/>
                    <a:gd name="connsiteY1" fmla="*/ 230231 h 1273965"/>
                    <a:gd name="connsiteX2" fmla="*/ 740139 w 1613106"/>
                    <a:gd name="connsiteY2" fmla="*/ 16074 h 1273965"/>
                    <a:gd name="connsiteX3" fmla="*/ 1613106 w 1613106"/>
                    <a:gd name="connsiteY3" fmla="*/ 644646 h 1273965"/>
                    <a:gd name="connsiteX4" fmla="*/ 578214 w 1613106"/>
                    <a:gd name="connsiteY4" fmla="*/ 1273218 h 1273965"/>
                    <a:gd name="connsiteX5" fmla="*/ 114822 w 1613106"/>
                    <a:gd name="connsiteY5" fmla="*/ 774821 h 1273965"/>
                    <a:gd name="connsiteX0" fmla="*/ 114822 w 1613106"/>
                    <a:gd name="connsiteY0" fmla="*/ 774821 h 1311904"/>
                    <a:gd name="connsiteX1" fmla="*/ 33541 w 1613106"/>
                    <a:gd name="connsiteY1" fmla="*/ 230231 h 1311904"/>
                    <a:gd name="connsiteX2" fmla="*/ 740139 w 1613106"/>
                    <a:gd name="connsiteY2" fmla="*/ 16074 h 1311904"/>
                    <a:gd name="connsiteX3" fmla="*/ 1613106 w 1613106"/>
                    <a:gd name="connsiteY3" fmla="*/ 644646 h 1311904"/>
                    <a:gd name="connsiteX4" fmla="*/ 578214 w 1613106"/>
                    <a:gd name="connsiteY4" fmla="*/ 1273218 h 1311904"/>
                    <a:gd name="connsiteX5" fmla="*/ 114822 w 1613106"/>
                    <a:gd name="connsiteY5" fmla="*/ 774821 h 1311904"/>
                    <a:gd name="connsiteX0" fmla="*/ 121445 w 1619729"/>
                    <a:gd name="connsiteY0" fmla="*/ 774821 h 1308928"/>
                    <a:gd name="connsiteX1" fmla="*/ 40164 w 1619729"/>
                    <a:gd name="connsiteY1" fmla="*/ 230231 h 1308928"/>
                    <a:gd name="connsiteX2" fmla="*/ 746762 w 1619729"/>
                    <a:gd name="connsiteY2" fmla="*/ 16074 h 1308928"/>
                    <a:gd name="connsiteX3" fmla="*/ 1619729 w 1619729"/>
                    <a:gd name="connsiteY3" fmla="*/ 644646 h 1308928"/>
                    <a:gd name="connsiteX4" fmla="*/ 524512 w 1619729"/>
                    <a:gd name="connsiteY4" fmla="*/ 1270043 h 1308928"/>
                    <a:gd name="connsiteX5" fmla="*/ 121445 w 1619729"/>
                    <a:gd name="connsiteY5" fmla="*/ 774821 h 1308928"/>
                    <a:gd name="connsiteX0" fmla="*/ 121151 w 1619435"/>
                    <a:gd name="connsiteY0" fmla="*/ 774821 h 1300013"/>
                    <a:gd name="connsiteX1" fmla="*/ 39870 w 1619435"/>
                    <a:gd name="connsiteY1" fmla="*/ 230231 h 1300013"/>
                    <a:gd name="connsiteX2" fmla="*/ 746468 w 1619435"/>
                    <a:gd name="connsiteY2" fmla="*/ 16074 h 1300013"/>
                    <a:gd name="connsiteX3" fmla="*/ 1619435 w 1619435"/>
                    <a:gd name="connsiteY3" fmla="*/ 644646 h 1300013"/>
                    <a:gd name="connsiteX4" fmla="*/ 514693 w 1619435"/>
                    <a:gd name="connsiteY4" fmla="*/ 1260518 h 1300013"/>
                    <a:gd name="connsiteX5" fmla="*/ 121151 w 1619435"/>
                    <a:gd name="connsiteY5" fmla="*/ 774821 h 1300013"/>
                    <a:gd name="connsiteX0" fmla="*/ 121151 w 1619435"/>
                    <a:gd name="connsiteY0" fmla="*/ 774821 h 1302137"/>
                    <a:gd name="connsiteX1" fmla="*/ 39870 w 1619435"/>
                    <a:gd name="connsiteY1" fmla="*/ 230231 h 1302137"/>
                    <a:gd name="connsiteX2" fmla="*/ 746468 w 1619435"/>
                    <a:gd name="connsiteY2" fmla="*/ 16074 h 1302137"/>
                    <a:gd name="connsiteX3" fmla="*/ 1619435 w 1619435"/>
                    <a:gd name="connsiteY3" fmla="*/ 644646 h 1302137"/>
                    <a:gd name="connsiteX4" fmla="*/ 514693 w 1619435"/>
                    <a:gd name="connsiteY4" fmla="*/ 1260518 h 1302137"/>
                    <a:gd name="connsiteX5" fmla="*/ 121151 w 1619435"/>
                    <a:gd name="connsiteY5" fmla="*/ 774821 h 1302137"/>
                    <a:gd name="connsiteX0" fmla="*/ 120861 w 1619145"/>
                    <a:gd name="connsiteY0" fmla="*/ 774821 h 1299177"/>
                    <a:gd name="connsiteX1" fmla="*/ 39580 w 1619145"/>
                    <a:gd name="connsiteY1" fmla="*/ 230231 h 1299177"/>
                    <a:gd name="connsiteX2" fmla="*/ 746178 w 1619145"/>
                    <a:gd name="connsiteY2" fmla="*/ 16074 h 1299177"/>
                    <a:gd name="connsiteX3" fmla="*/ 1619145 w 1619145"/>
                    <a:gd name="connsiteY3" fmla="*/ 644646 h 1299177"/>
                    <a:gd name="connsiteX4" fmla="*/ 504878 w 1619145"/>
                    <a:gd name="connsiteY4" fmla="*/ 1257343 h 1299177"/>
                    <a:gd name="connsiteX5" fmla="*/ 120861 w 1619145"/>
                    <a:gd name="connsiteY5" fmla="*/ 774821 h 1299177"/>
                    <a:gd name="connsiteX0" fmla="*/ 120861 w 1633335"/>
                    <a:gd name="connsiteY0" fmla="*/ 774821 h 1282032"/>
                    <a:gd name="connsiteX1" fmla="*/ 39580 w 1633335"/>
                    <a:gd name="connsiteY1" fmla="*/ 230231 h 1282032"/>
                    <a:gd name="connsiteX2" fmla="*/ 746178 w 1633335"/>
                    <a:gd name="connsiteY2" fmla="*/ 16074 h 1282032"/>
                    <a:gd name="connsiteX3" fmla="*/ 1619145 w 1633335"/>
                    <a:gd name="connsiteY3" fmla="*/ 644646 h 1282032"/>
                    <a:gd name="connsiteX4" fmla="*/ 1211950 w 1633335"/>
                    <a:gd name="connsiteY4" fmla="*/ 1152569 h 1282032"/>
                    <a:gd name="connsiteX5" fmla="*/ 504878 w 1633335"/>
                    <a:gd name="connsiteY5" fmla="*/ 1257343 h 1282032"/>
                    <a:gd name="connsiteX6" fmla="*/ 120861 w 1633335"/>
                    <a:gd name="connsiteY6" fmla="*/ 774821 h 1282032"/>
                    <a:gd name="connsiteX0" fmla="*/ 120861 w 1628526"/>
                    <a:gd name="connsiteY0" fmla="*/ 774821 h 1282032"/>
                    <a:gd name="connsiteX1" fmla="*/ 39580 w 1628526"/>
                    <a:gd name="connsiteY1" fmla="*/ 230231 h 1282032"/>
                    <a:gd name="connsiteX2" fmla="*/ 746178 w 1628526"/>
                    <a:gd name="connsiteY2" fmla="*/ 16074 h 1282032"/>
                    <a:gd name="connsiteX3" fmla="*/ 1619145 w 1628526"/>
                    <a:gd name="connsiteY3" fmla="*/ 644646 h 1282032"/>
                    <a:gd name="connsiteX4" fmla="*/ 1211950 w 1628526"/>
                    <a:gd name="connsiteY4" fmla="*/ 1152569 h 1282032"/>
                    <a:gd name="connsiteX5" fmla="*/ 504878 w 1628526"/>
                    <a:gd name="connsiteY5" fmla="*/ 1257343 h 1282032"/>
                    <a:gd name="connsiteX6" fmla="*/ 120861 w 1628526"/>
                    <a:gd name="connsiteY6" fmla="*/ 774821 h 1282032"/>
                    <a:gd name="connsiteX0" fmla="*/ 120861 w 1628526"/>
                    <a:gd name="connsiteY0" fmla="*/ 774821 h 1312234"/>
                    <a:gd name="connsiteX1" fmla="*/ 39580 w 1628526"/>
                    <a:gd name="connsiteY1" fmla="*/ 230231 h 1312234"/>
                    <a:gd name="connsiteX2" fmla="*/ 746178 w 1628526"/>
                    <a:gd name="connsiteY2" fmla="*/ 16074 h 1312234"/>
                    <a:gd name="connsiteX3" fmla="*/ 1619145 w 1628526"/>
                    <a:gd name="connsiteY3" fmla="*/ 644646 h 1312234"/>
                    <a:gd name="connsiteX4" fmla="*/ 1211950 w 1628526"/>
                    <a:gd name="connsiteY4" fmla="*/ 1152569 h 1312234"/>
                    <a:gd name="connsiteX5" fmla="*/ 504878 w 1628526"/>
                    <a:gd name="connsiteY5" fmla="*/ 1257343 h 1312234"/>
                    <a:gd name="connsiteX6" fmla="*/ 120861 w 1628526"/>
                    <a:gd name="connsiteY6" fmla="*/ 774821 h 1312234"/>
                    <a:gd name="connsiteX0" fmla="*/ 120645 w 1628310"/>
                    <a:gd name="connsiteY0" fmla="*/ 774821 h 1314114"/>
                    <a:gd name="connsiteX1" fmla="*/ 39364 w 1628310"/>
                    <a:gd name="connsiteY1" fmla="*/ 230231 h 1314114"/>
                    <a:gd name="connsiteX2" fmla="*/ 745962 w 1628310"/>
                    <a:gd name="connsiteY2" fmla="*/ 16074 h 1314114"/>
                    <a:gd name="connsiteX3" fmla="*/ 1618929 w 1628310"/>
                    <a:gd name="connsiteY3" fmla="*/ 644646 h 1314114"/>
                    <a:gd name="connsiteX4" fmla="*/ 1211734 w 1628310"/>
                    <a:gd name="connsiteY4" fmla="*/ 1152569 h 1314114"/>
                    <a:gd name="connsiteX5" fmla="*/ 497518 w 1628310"/>
                    <a:gd name="connsiteY5" fmla="*/ 1259724 h 1314114"/>
                    <a:gd name="connsiteX6" fmla="*/ 120645 w 1628310"/>
                    <a:gd name="connsiteY6" fmla="*/ 774821 h 1314114"/>
                    <a:gd name="connsiteX0" fmla="*/ 162369 w 1620027"/>
                    <a:gd name="connsiteY0" fmla="*/ 772440 h 1284160"/>
                    <a:gd name="connsiteX1" fmla="*/ 31081 w 1620027"/>
                    <a:gd name="connsiteY1" fmla="*/ 230231 h 1284160"/>
                    <a:gd name="connsiteX2" fmla="*/ 737679 w 1620027"/>
                    <a:gd name="connsiteY2" fmla="*/ 16074 h 1284160"/>
                    <a:gd name="connsiteX3" fmla="*/ 1610646 w 1620027"/>
                    <a:gd name="connsiteY3" fmla="*/ 644646 h 1284160"/>
                    <a:gd name="connsiteX4" fmla="*/ 1203451 w 1620027"/>
                    <a:gd name="connsiteY4" fmla="*/ 1152569 h 1284160"/>
                    <a:gd name="connsiteX5" fmla="*/ 489235 w 1620027"/>
                    <a:gd name="connsiteY5" fmla="*/ 1259724 h 1284160"/>
                    <a:gd name="connsiteX6" fmla="*/ 162369 w 1620027"/>
                    <a:gd name="connsiteY6" fmla="*/ 772440 h 1284160"/>
                    <a:gd name="connsiteX0" fmla="*/ 172874 w 1630532"/>
                    <a:gd name="connsiteY0" fmla="*/ 772440 h 1284160"/>
                    <a:gd name="connsiteX1" fmla="*/ 41586 w 1630532"/>
                    <a:gd name="connsiteY1" fmla="*/ 230231 h 1284160"/>
                    <a:gd name="connsiteX2" fmla="*/ 748184 w 1630532"/>
                    <a:gd name="connsiteY2" fmla="*/ 16074 h 1284160"/>
                    <a:gd name="connsiteX3" fmla="*/ 1621151 w 1630532"/>
                    <a:gd name="connsiteY3" fmla="*/ 644646 h 1284160"/>
                    <a:gd name="connsiteX4" fmla="*/ 1213956 w 1630532"/>
                    <a:gd name="connsiteY4" fmla="*/ 1152569 h 1284160"/>
                    <a:gd name="connsiteX5" fmla="*/ 499740 w 1630532"/>
                    <a:gd name="connsiteY5" fmla="*/ 1259724 h 1284160"/>
                    <a:gd name="connsiteX6" fmla="*/ 172874 w 1630532"/>
                    <a:gd name="connsiteY6" fmla="*/ 772440 h 1284160"/>
                    <a:gd name="connsiteX0" fmla="*/ 172874 w 1630532"/>
                    <a:gd name="connsiteY0" fmla="*/ 697794 h 1209514"/>
                    <a:gd name="connsiteX1" fmla="*/ 41586 w 1630532"/>
                    <a:gd name="connsiteY1" fmla="*/ 155585 h 1209514"/>
                    <a:gd name="connsiteX2" fmla="*/ 745802 w 1630532"/>
                    <a:gd name="connsiteY2" fmla="*/ 24772 h 1209514"/>
                    <a:gd name="connsiteX3" fmla="*/ 1621151 w 1630532"/>
                    <a:gd name="connsiteY3" fmla="*/ 570000 h 1209514"/>
                    <a:gd name="connsiteX4" fmla="*/ 1213956 w 1630532"/>
                    <a:gd name="connsiteY4" fmla="*/ 1077923 h 1209514"/>
                    <a:gd name="connsiteX5" fmla="*/ 499740 w 1630532"/>
                    <a:gd name="connsiteY5" fmla="*/ 1185078 h 1209514"/>
                    <a:gd name="connsiteX6" fmla="*/ 172874 w 1630532"/>
                    <a:gd name="connsiteY6" fmla="*/ 697794 h 1209514"/>
                    <a:gd name="connsiteX0" fmla="*/ 172874 w 1630532"/>
                    <a:gd name="connsiteY0" fmla="*/ 673034 h 1184754"/>
                    <a:gd name="connsiteX1" fmla="*/ 41586 w 1630532"/>
                    <a:gd name="connsiteY1" fmla="*/ 130825 h 1184754"/>
                    <a:gd name="connsiteX2" fmla="*/ 745802 w 1630532"/>
                    <a:gd name="connsiteY2" fmla="*/ 12 h 1184754"/>
                    <a:gd name="connsiteX3" fmla="*/ 1621151 w 1630532"/>
                    <a:gd name="connsiteY3" fmla="*/ 545240 h 1184754"/>
                    <a:gd name="connsiteX4" fmla="*/ 1213956 w 1630532"/>
                    <a:gd name="connsiteY4" fmla="*/ 1053163 h 1184754"/>
                    <a:gd name="connsiteX5" fmla="*/ 499740 w 1630532"/>
                    <a:gd name="connsiteY5" fmla="*/ 1160318 h 1184754"/>
                    <a:gd name="connsiteX6" fmla="*/ 172874 w 1630532"/>
                    <a:gd name="connsiteY6" fmla="*/ 673034 h 1184754"/>
                    <a:gd name="connsiteX0" fmla="*/ 172874 w 1630532"/>
                    <a:gd name="connsiteY0" fmla="*/ 673034 h 1211743"/>
                    <a:gd name="connsiteX1" fmla="*/ 41586 w 1630532"/>
                    <a:gd name="connsiteY1" fmla="*/ 130825 h 1211743"/>
                    <a:gd name="connsiteX2" fmla="*/ 745802 w 1630532"/>
                    <a:gd name="connsiteY2" fmla="*/ 12 h 1211743"/>
                    <a:gd name="connsiteX3" fmla="*/ 1621151 w 1630532"/>
                    <a:gd name="connsiteY3" fmla="*/ 545240 h 1211743"/>
                    <a:gd name="connsiteX4" fmla="*/ 1213956 w 1630532"/>
                    <a:gd name="connsiteY4" fmla="*/ 1053163 h 1211743"/>
                    <a:gd name="connsiteX5" fmla="*/ 499740 w 1630532"/>
                    <a:gd name="connsiteY5" fmla="*/ 1160318 h 1211743"/>
                    <a:gd name="connsiteX6" fmla="*/ 172874 w 1630532"/>
                    <a:gd name="connsiteY6" fmla="*/ 673034 h 121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532" h="1211743">
                      <a:moveTo>
                        <a:pt x="172874" y="673034"/>
                      </a:moveTo>
                      <a:cubicBezTo>
                        <a:pt x="27459" y="532408"/>
                        <a:pt x="-54696" y="245112"/>
                        <a:pt x="41586" y="130825"/>
                      </a:cubicBezTo>
                      <a:cubicBezTo>
                        <a:pt x="137868" y="16538"/>
                        <a:pt x="480160" y="2381"/>
                        <a:pt x="745802" y="12"/>
                      </a:cubicBezTo>
                      <a:cubicBezTo>
                        <a:pt x="1011444" y="-2357"/>
                        <a:pt x="1537569" y="373287"/>
                        <a:pt x="1621151" y="545240"/>
                      </a:cubicBezTo>
                      <a:cubicBezTo>
                        <a:pt x="1704733" y="717193"/>
                        <a:pt x="1202023" y="846272"/>
                        <a:pt x="1213956" y="1053163"/>
                      </a:cubicBezTo>
                      <a:cubicBezTo>
                        <a:pt x="1028245" y="1155279"/>
                        <a:pt x="573242" y="1285585"/>
                        <a:pt x="499740" y="1160318"/>
                      </a:cubicBezTo>
                      <a:cubicBezTo>
                        <a:pt x="426238" y="1035051"/>
                        <a:pt x="318289" y="813660"/>
                        <a:pt x="172874" y="6730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0B54C6A2-8571-609F-6072-80B9C00F89E4}"/>
                    </a:ext>
                  </a:extLst>
                </p:cNvPr>
                <p:cNvSpPr/>
                <p:nvPr/>
              </p:nvSpPr>
              <p:spPr>
                <a:xfrm>
                  <a:off x="8658188" y="3675389"/>
                  <a:ext cx="1772642" cy="132999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10 w 1745944"/>
                    <a:gd name="connsiteY0" fmla="*/ 628572 h 1347632"/>
                    <a:gd name="connsiteX1" fmla="*/ 872977 w 1745944"/>
                    <a:gd name="connsiteY1" fmla="*/ 0 h 1347632"/>
                    <a:gd name="connsiteX2" fmla="*/ 1745944 w 1745944"/>
                    <a:gd name="connsiteY2" fmla="*/ 628572 h 1347632"/>
                    <a:gd name="connsiteX3" fmla="*/ 887264 w 1745944"/>
                    <a:gd name="connsiteY3" fmla="*/ 1347632 h 1347632"/>
                    <a:gd name="connsiteX4" fmla="*/ 10 w 1745944"/>
                    <a:gd name="connsiteY4" fmla="*/ 628572 h 1347632"/>
                    <a:gd name="connsiteX0" fmla="*/ 9 w 1674506"/>
                    <a:gd name="connsiteY0" fmla="*/ 933635 h 1359233"/>
                    <a:gd name="connsiteX1" fmla="*/ 801539 w 1674506"/>
                    <a:gd name="connsiteY1" fmla="*/ 5025 h 1359233"/>
                    <a:gd name="connsiteX2" fmla="*/ 1674506 w 1674506"/>
                    <a:gd name="connsiteY2" fmla="*/ 633597 h 1359233"/>
                    <a:gd name="connsiteX3" fmla="*/ 815826 w 1674506"/>
                    <a:gd name="connsiteY3" fmla="*/ 1352657 h 1359233"/>
                    <a:gd name="connsiteX4" fmla="*/ 9 w 1674506"/>
                    <a:gd name="connsiteY4" fmla="*/ 933635 h 1359233"/>
                    <a:gd name="connsiteX0" fmla="*/ 9 w 1703081"/>
                    <a:gd name="connsiteY0" fmla="*/ 932693 h 1357431"/>
                    <a:gd name="connsiteX1" fmla="*/ 801539 w 1703081"/>
                    <a:gd name="connsiteY1" fmla="*/ 4083 h 1357431"/>
                    <a:gd name="connsiteX2" fmla="*/ 1703081 w 1703081"/>
                    <a:gd name="connsiteY2" fmla="*/ 656467 h 1357431"/>
                    <a:gd name="connsiteX3" fmla="*/ 815826 w 1703081"/>
                    <a:gd name="connsiteY3" fmla="*/ 1351715 h 1357431"/>
                    <a:gd name="connsiteX4" fmla="*/ 9 w 1703081"/>
                    <a:gd name="connsiteY4" fmla="*/ 932693 h 1357431"/>
                    <a:gd name="connsiteX0" fmla="*/ 1580 w 1704652"/>
                    <a:gd name="connsiteY0" fmla="*/ 932693 h 1236807"/>
                    <a:gd name="connsiteX1" fmla="*/ 803110 w 1704652"/>
                    <a:gd name="connsiteY1" fmla="*/ 4083 h 1236807"/>
                    <a:gd name="connsiteX2" fmla="*/ 1704652 w 1704652"/>
                    <a:gd name="connsiteY2" fmla="*/ 656467 h 1236807"/>
                    <a:gd name="connsiteX3" fmla="*/ 1012659 w 1704652"/>
                    <a:gd name="connsiteY3" fmla="*/ 1227890 h 1236807"/>
                    <a:gd name="connsiteX4" fmla="*/ 1580 w 1704652"/>
                    <a:gd name="connsiteY4" fmla="*/ 932693 h 1236807"/>
                    <a:gd name="connsiteX0" fmla="*/ 8971 w 1712043"/>
                    <a:gd name="connsiteY0" fmla="*/ 946838 h 1251060"/>
                    <a:gd name="connsiteX1" fmla="*/ 591426 w 1712043"/>
                    <a:gd name="connsiteY1" fmla="*/ 3940 h 1251060"/>
                    <a:gd name="connsiteX2" fmla="*/ 1712043 w 1712043"/>
                    <a:gd name="connsiteY2" fmla="*/ 670612 h 1251060"/>
                    <a:gd name="connsiteX3" fmla="*/ 1020050 w 1712043"/>
                    <a:gd name="connsiteY3" fmla="*/ 1242035 h 1251060"/>
                    <a:gd name="connsiteX4" fmla="*/ 8971 w 1712043"/>
                    <a:gd name="connsiteY4" fmla="*/ 946838 h 1251060"/>
                    <a:gd name="connsiteX0" fmla="*/ 7260 w 1710384"/>
                    <a:gd name="connsiteY0" fmla="*/ 1013464 h 1317686"/>
                    <a:gd name="connsiteX1" fmla="*/ 589715 w 1710384"/>
                    <a:gd name="connsiteY1" fmla="*/ 70566 h 1317686"/>
                    <a:gd name="connsiteX2" fmla="*/ 1080729 w 1710384"/>
                    <a:gd name="connsiteY2" fmla="*/ 142799 h 1317686"/>
                    <a:gd name="connsiteX3" fmla="*/ 1710332 w 1710384"/>
                    <a:gd name="connsiteY3" fmla="*/ 737238 h 1317686"/>
                    <a:gd name="connsiteX4" fmla="*/ 1018339 w 1710384"/>
                    <a:gd name="connsiteY4" fmla="*/ 1308661 h 1317686"/>
                    <a:gd name="connsiteX5" fmla="*/ 7260 w 1710384"/>
                    <a:gd name="connsiteY5" fmla="*/ 1013464 h 1317686"/>
                    <a:gd name="connsiteX0" fmla="*/ 7260 w 1710370"/>
                    <a:gd name="connsiteY0" fmla="*/ 1013464 h 1317686"/>
                    <a:gd name="connsiteX1" fmla="*/ 589715 w 1710370"/>
                    <a:gd name="connsiteY1" fmla="*/ 70566 h 1317686"/>
                    <a:gd name="connsiteX2" fmla="*/ 1080729 w 1710370"/>
                    <a:gd name="connsiteY2" fmla="*/ 142799 h 1317686"/>
                    <a:gd name="connsiteX3" fmla="*/ 1710332 w 1710370"/>
                    <a:gd name="connsiteY3" fmla="*/ 737238 h 1317686"/>
                    <a:gd name="connsiteX4" fmla="*/ 1018339 w 1710370"/>
                    <a:gd name="connsiteY4" fmla="*/ 1308661 h 1317686"/>
                    <a:gd name="connsiteX5" fmla="*/ 7260 w 1710370"/>
                    <a:gd name="connsiteY5" fmla="*/ 1013464 h 1317686"/>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8089 w 1712149"/>
                    <a:gd name="connsiteY0" fmla="*/ 1069595 h 1282798"/>
                    <a:gd name="connsiteX1" fmla="*/ 301457 w 1712149"/>
                    <a:gd name="connsiteY1" fmla="*/ 375143 h 1282798"/>
                    <a:gd name="connsiteX2" fmla="*/ 591494 w 1712149"/>
                    <a:gd name="connsiteY2" fmla="*/ 26685 h 1282798"/>
                    <a:gd name="connsiteX3" fmla="*/ 1082508 w 1712149"/>
                    <a:gd name="connsiteY3" fmla="*/ 98918 h 1282798"/>
                    <a:gd name="connsiteX4" fmla="*/ 1712111 w 1712149"/>
                    <a:gd name="connsiteY4" fmla="*/ 693357 h 1282798"/>
                    <a:gd name="connsiteX5" fmla="*/ 1020118 w 1712149"/>
                    <a:gd name="connsiteY5" fmla="*/ 1264780 h 1282798"/>
                    <a:gd name="connsiteX6" fmla="*/ 28089 w 1712149"/>
                    <a:gd name="connsiteY6" fmla="*/ 1069595 h 1282798"/>
                    <a:gd name="connsiteX0" fmla="*/ 28089 w 1712145"/>
                    <a:gd name="connsiteY0" fmla="*/ 1117028 h 1330231"/>
                    <a:gd name="connsiteX1" fmla="*/ 301457 w 1712145"/>
                    <a:gd name="connsiteY1" fmla="*/ 422576 h 1330231"/>
                    <a:gd name="connsiteX2" fmla="*/ 591494 w 1712145"/>
                    <a:gd name="connsiteY2" fmla="*/ 74118 h 1330231"/>
                    <a:gd name="connsiteX3" fmla="*/ 1015833 w 1712145"/>
                    <a:gd name="connsiteY3" fmla="*/ 60626 h 1330231"/>
                    <a:gd name="connsiteX4" fmla="*/ 1712111 w 1712145"/>
                    <a:gd name="connsiteY4" fmla="*/ 740790 h 1330231"/>
                    <a:gd name="connsiteX5" fmla="*/ 1020118 w 1712145"/>
                    <a:gd name="connsiteY5" fmla="*/ 1312213 h 1330231"/>
                    <a:gd name="connsiteX6" fmla="*/ 28089 w 1712145"/>
                    <a:gd name="connsiteY6" fmla="*/ 1117028 h 1330231"/>
                    <a:gd name="connsiteX0" fmla="*/ 28089 w 1712145"/>
                    <a:gd name="connsiteY0" fmla="*/ 1115407 h 1328610"/>
                    <a:gd name="connsiteX1" fmla="*/ 301457 w 1712145"/>
                    <a:gd name="connsiteY1" fmla="*/ 420955 h 1328610"/>
                    <a:gd name="connsiteX2" fmla="*/ 400994 w 1712145"/>
                    <a:gd name="connsiteY2" fmla="*/ 77259 h 1328610"/>
                    <a:gd name="connsiteX3" fmla="*/ 1015833 w 1712145"/>
                    <a:gd name="connsiteY3" fmla="*/ 59005 h 1328610"/>
                    <a:gd name="connsiteX4" fmla="*/ 1712111 w 1712145"/>
                    <a:gd name="connsiteY4" fmla="*/ 739169 h 1328610"/>
                    <a:gd name="connsiteX5" fmla="*/ 1020118 w 1712145"/>
                    <a:gd name="connsiteY5" fmla="*/ 1310592 h 1328610"/>
                    <a:gd name="connsiteX6" fmla="*/ 28089 w 1712145"/>
                    <a:gd name="connsiteY6" fmla="*/ 1115407 h 1328610"/>
                    <a:gd name="connsiteX0" fmla="*/ 28089 w 1712145"/>
                    <a:gd name="connsiteY0" fmla="*/ 1115844 h 1328899"/>
                    <a:gd name="connsiteX1" fmla="*/ 301457 w 1712145"/>
                    <a:gd name="connsiteY1" fmla="*/ 430917 h 1328899"/>
                    <a:gd name="connsiteX2" fmla="*/ 400994 w 1712145"/>
                    <a:gd name="connsiteY2" fmla="*/ 77696 h 1328899"/>
                    <a:gd name="connsiteX3" fmla="*/ 1015833 w 1712145"/>
                    <a:gd name="connsiteY3" fmla="*/ 59442 h 1328899"/>
                    <a:gd name="connsiteX4" fmla="*/ 1712111 w 1712145"/>
                    <a:gd name="connsiteY4" fmla="*/ 739606 h 1328899"/>
                    <a:gd name="connsiteX5" fmla="*/ 1020118 w 1712145"/>
                    <a:gd name="connsiteY5" fmla="*/ 1311029 h 1328899"/>
                    <a:gd name="connsiteX6" fmla="*/ 28089 w 1712145"/>
                    <a:gd name="connsiteY6" fmla="*/ 1115844 h 1328899"/>
                    <a:gd name="connsiteX0" fmla="*/ 22082 w 1706138"/>
                    <a:gd name="connsiteY0" fmla="*/ 1115844 h 1328899"/>
                    <a:gd name="connsiteX1" fmla="*/ 295450 w 1706138"/>
                    <a:gd name="connsiteY1" fmla="*/ 430917 h 1328899"/>
                    <a:gd name="connsiteX2" fmla="*/ 394987 w 1706138"/>
                    <a:gd name="connsiteY2" fmla="*/ 77696 h 1328899"/>
                    <a:gd name="connsiteX3" fmla="*/ 1009826 w 1706138"/>
                    <a:gd name="connsiteY3" fmla="*/ 59442 h 1328899"/>
                    <a:gd name="connsiteX4" fmla="*/ 1706104 w 1706138"/>
                    <a:gd name="connsiteY4" fmla="*/ 739606 h 1328899"/>
                    <a:gd name="connsiteX5" fmla="*/ 1014111 w 1706138"/>
                    <a:gd name="connsiteY5" fmla="*/ 1311029 h 1328899"/>
                    <a:gd name="connsiteX6" fmla="*/ 22082 w 1706138"/>
                    <a:gd name="connsiteY6" fmla="*/ 1115844 h 1328899"/>
                    <a:gd name="connsiteX0" fmla="*/ 14 w 1684070"/>
                    <a:gd name="connsiteY0" fmla="*/ 1115844 h 1329196"/>
                    <a:gd name="connsiteX1" fmla="*/ 273382 w 1684070"/>
                    <a:gd name="connsiteY1" fmla="*/ 430917 h 1329196"/>
                    <a:gd name="connsiteX2" fmla="*/ 372919 w 1684070"/>
                    <a:gd name="connsiteY2" fmla="*/ 77696 h 1329196"/>
                    <a:gd name="connsiteX3" fmla="*/ 987758 w 1684070"/>
                    <a:gd name="connsiteY3" fmla="*/ 59442 h 1329196"/>
                    <a:gd name="connsiteX4" fmla="*/ 1684036 w 1684070"/>
                    <a:gd name="connsiteY4" fmla="*/ 739606 h 1329196"/>
                    <a:gd name="connsiteX5" fmla="*/ 992043 w 1684070"/>
                    <a:gd name="connsiteY5" fmla="*/ 1311029 h 1329196"/>
                    <a:gd name="connsiteX6" fmla="*/ 14 w 1684070"/>
                    <a:gd name="connsiteY6" fmla="*/ 1115844 h 1329196"/>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3436 w 1801142"/>
                    <a:gd name="connsiteY0" fmla="*/ 1157119 h 1330180"/>
                    <a:gd name="connsiteX1" fmla="*/ 44412 w 1801142"/>
                    <a:gd name="connsiteY1" fmla="*/ 785485 h 1330180"/>
                    <a:gd name="connsiteX2" fmla="*/ 390454 w 1801142"/>
                    <a:gd name="connsiteY2" fmla="*/ 430917 h 1330180"/>
                    <a:gd name="connsiteX3" fmla="*/ 489991 w 1801142"/>
                    <a:gd name="connsiteY3" fmla="*/ 77696 h 1330180"/>
                    <a:gd name="connsiteX4" fmla="*/ 1104830 w 1801142"/>
                    <a:gd name="connsiteY4" fmla="*/ 59442 h 1330180"/>
                    <a:gd name="connsiteX5" fmla="*/ 1801108 w 1801142"/>
                    <a:gd name="connsiteY5" fmla="*/ 739606 h 1330180"/>
                    <a:gd name="connsiteX6" fmla="*/ 1109115 w 1801142"/>
                    <a:gd name="connsiteY6" fmla="*/ 1311029 h 1330180"/>
                    <a:gd name="connsiteX7" fmla="*/ 123436 w 1801142"/>
                    <a:gd name="connsiteY7" fmla="*/ 1157119 h 1330180"/>
                    <a:gd name="connsiteX0" fmla="*/ 94936 w 1772642"/>
                    <a:gd name="connsiteY0" fmla="*/ 1157119 h 1329993"/>
                    <a:gd name="connsiteX1" fmla="*/ 69887 w 1772642"/>
                    <a:gd name="connsiteY1" fmla="*/ 798185 h 1329993"/>
                    <a:gd name="connsiteX2" fmla="*/ 361954 w 1772642"/>
                    <a:gd name="connsiteY2" fmla="*/ 430917 h 1329993"/>
                    <a:gd name="connsiteX3" fmla="*/ 461491 w 1772642"/>
                    <a:gd name="connsiteY3" fmla="*/ 77696 h 1329993"/>
                    <a:gd name="connsiteX4" fmla="*/ 1076330 w 1772642"/>
                    <a:gd name="connsiteY4" fmla="*/ 59442 h 1329993"/>
                    <a:gd name="connsiteX5" fmla="*/ 1772608 w 1772642"/>
                    <a:gd name="connsiteY5" fmla="*/ 739606 h 1329993"/>
                    <a:gd name="connsiteX6" fmla="*/ 1080615 w 1772642"/>
                    <a:gd name="connsiteY6" fmla="*/ 1311029 h 1329993"/>
                    <a:gd name="connsiteX7" fmla="*/ 94936 w 1772642"/>
                    <a:gd name="connsiteY7" fmla="*/ 1157119 h 13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642" h="1329993">
                      <a:moveTo>
                        <a:pt x="94936" y="1157119"/>
                      </a:moveTo>
                      <a:cubicBezTo>
                        <a:pt x="-73519" y="1071645"/>
                        <a:pt x="24326" y="912339"/>
                        <a:pt x="69887" y="798185"/>
                      </a:cubicBezTo>
                      <a:cubicBezTo>
                        <a:pt x="140848" y="687206"/>
                        <a:pt x="314149" y="564228"/>
                        <a:pt x="361954" y="430917"/>
                      </a:cubicBezTo>
                      <a:cubicBezTo>
                        <a:pt x="368543" y="168992"/>
                        <a:pt x="342428" y="139608"/>
                        <a:pt x="461491" y="77696"/>
                      </a:cubicBezTo>
                      <a:cubicBezTo>
                        <a:pt x="580554" y="15784"/>
                        <a:pt x="889561" y="-51670"/>
                        <a:pt x="1076330" y="59442"/>
                      </a:cubicBezTo>
                      <a:cubicBezTo>
                        <a:pt x="1096413" y="308667"/>
                        <a:pt x="1778244" y="547677"/>
                        <a:pt x="1772608" y="739606"/>
                      </a:cubicBezTo>
                      <a:cubicBezTo>
                        <a:pt x="1766972" y="931535"/>
                        <a:pt x="1360227" y="1241444"/>
                        <a:pt x="1080615" y="1311029"/>
                      </a:cubicBezTo>
                      <a:cubicBezTo>
                        <a:pt x="801003" y="1380614"/>
                        <a:pt x="263391" y="1242593"/>
                        <a:pt x="94936" y="1157119"/>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id="{C1B8A103-26F6-BF8B-EDBF-4987E832EDBB}"/>
                  </a:ext>
                </a:extLst>
              </p:cNvPr>
              <p:cNvPicPr>
                <a:picLocks noChangeAspect="1"/>
              </p:cNvPicPr>
              <p:nvPr/>
            </p:nvPicPr>
            <p:blipFill rotWithShape="1">
              <a:blip r:embed="rId9">
                <a:clrChange>
                  <a:clrFrom>
                    <a:srgbClr val="FFFFFF"/>
                  </a:clrFrom>
                  <a:clrTo>
                    <a:srgbClr val="FFFFFF">
                      <a:alpha val="0"/>
                    </a:srgbClr>
                  </a:clrTo>
                </a:clrChange>
              </a:blip>
              <a:srcRect l="20087" t="11623" r="60059"/>
              <a:stretch/>
            </p:blipFill>
            <p:spPr>
              <a:xfrm>
                <a:off x="8498207" y="2810032"/>
                <a:ext cx="1932622" cy="2118204"/>
              </a:xfrm>
              <a:prstGeom prst="rect">
                <a:avLst/>
              </a:prstGeom>
            </p:spPr>
          </p:pic>
        </p:grpSp>
        <p:cxnSp>
          <p:nvCxnSpPr>
            <p:cNvPr id="28" name="Straight Connector 27">
              <a:extLst>
                <a:ext uri="{FF2B5EF4-FFF2-40B4-BE49-F238E27FC236}">
                  <a16:creationId xmlns:a16="http://schemas.microsoft.com/office/drawing/2014/main" id="{E6F11533-4A7C-F955-8AB0-26E7A5A2C581}"/>
                </a:ext>
              </a:extLst>
            </p:cNvPr>
            <p:cNvCxnSpPr/>
            <p:nvPr/>
          </p:nvCxnSpPr>
          <p:spPr>
            <a:xfrm flipH="1">
              <a:off x="3287818" y="4612556"/>
              <a:ext cx="182580" cy="1517496"/>
            </a:xfrm>
            <a:prstGeom prst="line">
              <a:avLst/>
            </a:prstGeom>
            <a:ln w="57150"/>
          </p:spPr>
          <p:style>
            <a:lnRef idx="2">
              <a:schemeClr val="dk1"/>
            </a:lnRef>
            <a:fillRef idx="0">
              <a:schemeClr val="dk1"/>
            </a:fillRef>
            <a:effectRef idx="1">
              <a:schemeClr val="dk1"/>
            </a:effectRef>
            <a:fontRef idx="minor">
              <a:schemeClr val="tx1"/>
            </a:fontRef>
          </p:style>
        </p:cxnSp>
      </p:grpSp>
      <p:sp>
        <p:nvSpPr>
          <p:cNvPr id="3" name="Slide Number Placeholder 2">
            <a:extLst>
              <a:ext uri="{FF2B5EF4-FFF2-40B4-BE49-F238E27FC236}">
                <a16:creationId xmlns:a16="http://schemas.microsoft.com/office/drawing/2014/main" id="{EDEB5838-AEA1-1CB7-6347-6E8B6041B561}"/>
              </a:ext>
            </a:extLst>
          </p:cNvPr>
          <p:cNvSpPr>
            <a:spLocks noGrp="1"/>
          </p:cNvSpPr>
          <p:nvPr>
            <p:ph type="sldNum" sz="quarter" idx="12"/>
          </p:nvPr>
        </p:nvSpPr>
        <p:spPr/>
        <p:txBody>
          <a:bodyPr/>
          <a:lstStyle/>
          <a:p>
            <a:fld id="{33471E03-3868-4372-A232-81B06EBB10D4}" type="slidenum">
              <a:rPr lang="es-ES" smtClean="0"/>
              <a:t>161</a:t>
            </a:fld>
            <a:endParaRPr lang="es-ES"/>
          </a:p>
        </p:txBody>
      </p:sp>
    </p:spTree>
    <p:extLst>
      <p:ext uri="{BB962C8B-B14F-4D97-AF65-F5344CB8AC3E}">
        <p14:creationId xmlns:p14="http://schemas.microsoft.com/office/powerpoint/2010/main" val="33917480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B5B9064-C2C8-9138-7D68-0BFC76DD2DD7}"/>
              </a:ext>
            </a:extLst>
          </p:cNvPr>
          <p:cNvSpPr/>
          <p:nvPr/>
        </p:nvSpPr>
        <p:spPr>
          <a:xfrm>
            <a:off x="6089020" y="1475496"/>
            <a:ext cx="5163520" cy="1246350"/>
          </a:xfrm>
          <a:prstGeom prst="rect">
            <a:avLst/>
          </a:prstGeom>
          <a:solidFill>
            <a:schemeClr val="bg1">
              <a:lumMod val="95000"/>
            </a:schemeClr>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600" b="1" dirty="0">
                <a:solidFill>
                  <a:schemeClr val="tx1"/>
                </a:solidFill>
              </a:rPr>
              <a:t>Cheeger Inequality</a:t>
            </a:r>
            <a:endParaRPr lang="en-US" sz="1600" b="1" dirty="0">
              <a:solidFill>
                <a:schemeClr val="tx1"/>
              </a:solidFill>
              <a:cs typeface="Times New Roman" panose="02020603050405020304" pitchFamily="18" charset="0"/>
            </a:endParaRPr>
          </a:p>
        </p:txBody>
      </p:sp>
      <p:sp>
        <p:nvSpPr>
          <p:cNvPr id="35" name="Rectangle 34">
            <a:extLst>
              <a:ext uri="{FF2B5EF4-FFF2-40B4-BE49-F238E27FC236}">
                <a16:creationId xmlns:a16="http://schemas.microsoft.com/office/drawing/2014/main" id="{A514FAC7-7973-5FD0-0773-5B8D1AEC3AA0}"/>
              </a:ext>
            </a:extLst>
          </p:cNvPr>
          <p:cNvSpPr/>
          <p:nvPr/>
        </p:nvSpPr>
        <p:spPr>
          <a:xfrm>
            <a:off x="911225" y="1475496"/>
            <a:ext cx="4853081" cy="5017380"/>
          </a:xfrm>
          <a:prstGeom prst="rect">
            <a:avLst/>
          </a:prstGeom>
          <a:solidFill>
            <a:schemeClr val="bg1">
              <a:lumMod val="95000"/>
            </a:schemeClr>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600" b="1" dirty="0">
                <a:solidFill>
                  <a:schemeClr val="tx1"/>
                </a:solidFill>
              </a:rPr>
              <a:t>Cheeger constant</a:t>
            </a:r>
            <a:br>
              <a:rPr lang="en-US" sz="1600" b="1" dirty="0">
                <a:solidFill>
                  <a:schemeClr val="tx1"/>
                </a:solidFill>
              </a:rPr>
            </a:br>
            <a:r>
              <a:rPr lang="en-US" sz="1600" dirty="0">
                <a:solidFill>
                  <a:schemeClr val="tx1"/>
                </a:solidFill>
              </a:rPr>
              <a:t>measures the </a:t>
            </a:r>
            <a:r>
              <a:rPr lang="en-US" sz="1600" b="1" dirty="0" err="1">
                <a:solidFill>
                  <a:schemeClr val="tx1"/>
                </a:solidFill>
                <a:latin typeface="Times New Roman" panose="02020603050405020304" pitchFamily="18" charset="0"/>
                <a:cs typeface="Times New Roman" panose="02020603050405020304" pitchFamily="18" charset="0"/>
              </a:rPr>
              <a:t>MinCut</a:t>
            </a:r>
            <a:r>
              <a:rPr lang="en-US" sz="1600" dirty="0">
                <a:solidFill>
                  <a:schemeClr val="tx1"/>
                </a:solidFill>
              </a:rPr>
              <a:t> to disconnect the graph</a:t>
            </a:r>
          </a:p>
        </p:txBody>
      </p:sp>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Measures of OSQ</a:t>
            </a:r>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Cheeger constant, Spectral Gap and Effective Resistance</a:t>
            </a:r>
          </a:p>
        </p:txBody>
      </p:sp>
      <p:sp>
        <p:nvSpPr>
          <p:cNvPr id="8" name="TextBox 7">
            <a:extLst>
              <a:ext uri="{FF2B5EF4-FFF2-40B4-BE49-F238E27FC236}">
                <a16:creationId xmlns:a16="http://schemas.microsoft.com/office/drawing/2014/main" id="{F65482A7-2977-987A-C5D1-41259C965E98}"/>
              </a:ext>
            </a:extLst>
          </p:cNvPr>
          <p:cNvSpPr txBox="1"/>
          <p:nvPr/>
        </p:nvSpPr>
        <p:spPr>
          <a:xfrm>
            <a:off x="1264024" y="6534481"/>
            <a:ext cx="9672917" cy="307777"/>
          </a:xfrm>
          <a:prstGeom prst="rect">
            <a:avLst/>
          </a:prstGeom>
          <a:noFill/>
        </p:spPr>
        <p:txBody>
          <a:bodyPr wrap="square">
            <a:spAutoFit/>
          </a:bodyPr>
          <a:lstStyle/>
          <a:p>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400" dirty="0" err="1">
                <a:solidFill>
                  <a:schemeClr val="accent2">
                    <a:lumMod val="50000"/>
                  </a:schemeClr>
                </a:solidFill>
                <a:latin typeface="Times New Roman" panose="02020603050405020304" pitchFamily="18" charset="0"/>
                <a:ea typeface="Calibri"/>
                <a:cs typeface="Times New Roman" panose="02020603050405020304" pitchFamily="18" charset="0"/>
              </a:rPr>
              <a:t>Lovász</a:t>
            </a:r>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 1993; Chung 1997; Qiu and Hancock 2007] [Topping et al ‘22; Arnaiz-Rodriguez et al ‘22; </a:t>
            </a:r>
            <a:r>
              <a:rPr lang="en-US" sz="1400" dirty="0" err="1">
                <a:solidFill>
                  <a:schemeClr val="accent2">
                    <a:lumMod val="50000"/>
                  </a:schemeClr>
                </a:solidFill>
                <a:latin typeface="Times New Roman" panose="02020603050405020304" pitchFamily="18" charset="0"/>
                <a:ea typeface="Calibri"/>
                <a:cs typeface="Times New Roman" panose="02020603050405020304" pitchFamily="18" charset="0"/>
              </a:rPr>
              <a:t>Banjeree</a:t>
            </a:r>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 et al ‘22]</a:t>
            </a:r>
          </a:p>
        </p:txBody>
      </p:sp>
      <p:pic>
        <p:nvPicPr>
          <p:cNvPr id="17" name="Picture 16" descr="\documentclass{article}&#10;\usepackage{amsmath,amsfonts,bm}&#10;\pagestyle{empty}&#10;\DeclareMathOperator{\tr}{Tr}&#10;\begin{document}&#10;&#10;\begin{equation*}&#10;\partial S = \{e=(u,v): u\in S, v\in \bar{S}\}&#10;\end{equation*}&#10;&#10;&#10;\end{document}&#10;&#10;" title="IguanaTex Picture Display">
            <a:extLst>
              <a:ext uri="{FF2B5EF4-FFF2-40B4-BE49-F238E27FC236}">
                <a16:creationId xmlns:a16="http://schemas.microsoft.com/office/drawing/2014/main" id="{BD9CE8D7-49CF-6C93-D845-194F47D51386}"/>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257907" y="2197025"/>
            <a:ext cx="3465142" cy="277333"/>
          </a:xfrm>
          <a:prstGeom prst="rect">
            <a:avLst/>
          </a:prstGeom>
        </p:spPr>
      </p:pic>
      <p:pic>
        <p:nvPicPr>
          <p:cNvPr id="31" name="Picture 30" descr="\documentclass{article}&#10;\usepackage{amsmath,amsfonts,bm}&#10;\pagestyle{empty}&#10;\DeclareMathOperator{\tr}{Tr}&#10;\begin{document}&#10;&#10;\begin{equation*}&#10;h_S = \frac{|\partial S|}{\min\{\text{vol}(S),\  \text{vol}(\bar{S})\}}&#10;\end{equation*}&#10;&#10;&#10;\end{document}&#10;&#10;" title="IguanaTex Picture Display">
            <a:extLst>
              <a:ext uri="{FF2B5EF4-FFF2-40B4-BE49-F238E27FC236}">
                <a16:creationId xmlns:a16="http://schemas.microsoft.com/office/drawing/2014/main" id="{7242690B-FBC5-7A28-56AC-C192D4C54BBE}"/>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257908" y="2721845"/>
            <a:ext cx="2896761" cy="604952"/>
          </a:xfrm>
          <a:prstGeom prst="rect">
            <a:avLst/>
          </a:prstGeom>
        </p:spPr>
      </p:pic>
      <p:pic>
        <p:nvPicPr>
          <p:cNvPr id="21" name="Picture 20" descr="\documentclass{article}&#10;\usepackage{amsmath,amsfonts,bm}&#10;\pagestyle{empty}&#10;\DeclareMathOperator{\tr}{Tr}&#10;\begin{document}&#10;&#10;\begin{equation*}&#10;h_G = \min_{S \subset  V} h_S&#10;\end{equation*}&#10;&#10;\end{document}&#10;&#10;" title="IguanaTex Picture Display">
            <a:extLst>
              <a:ext uri="{FF2B5EF4-FFF2-40B4-BE49-F238E27FC236}">
                <a16:creationId xmlns:a16="http://schemas.microsoft.com/office/drawing/2014/main" id="{0D7C3230-E9C3-6E66-F110-6223FF19106D}"/>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257907" y="3727736"/>
            <a:ext cx="1409523" cy="351999"/>
          </a:xfrm>
          <a:prstGeom prst="rect">
            <a:avLst/>
          </a:prstGeom>
        </p:spPr>
      </p:pic>
      <p:grpSp>
        <p:nvGrpSpPr>
          <p:cNvPr id="29" name="Group 28">
            <a:extLst>
              <a:ext uri="{FF2B5EF4-FFF2-40B4-BE49-F238E27FC236}">
                <a16:creationId xmlns:a16="http://schemas.microsoft.com/office/drawing/2014/main" id="{AA6257F6-B9E6-CFC8-61BC-0F173074B8B2}"/>
              </a:ext>
            </a:extLst>
          </p:cNvPr>
          <p:cNvGrpSpPr/>
          <p:nvPr/>
        </p:nvGrpSpPr>
        <p:grpSpPr>
          <a:xfrm>
            <a:off x="2476504" y="4383642"/>
            <a:ext cx="2150393" cy="1821259"/>
            <a:chOff x="2390779" y="4355702"/>
            <a:chExt cx="2150393" cy="1821259"/>
          </a:xfrm>
        </p:grpSpPr>
        <p:grpSp>
          <p:nvGrpSpPr>
            <p:cNvPr id="22" name="Group 21">
              <a:extLst>
                <a:ext uri="{FF2B5EF4-FFF2-40B4-BE49-F238E27FC236}">
                  <a16:creationId xmlns:a16="http://schemas.microsoft.com/office/drawing/2014/main" id="{3036CBF8-4E98-EEB3-A8B1-58F7073EC3EB}"/>
                </a:ext>
              </a:extLst>
            </p:cNvPr>
            <p:cNvGrpSpPr/>
            <p:nvPr/>
          </p:nvGrpSpPr>
          <p:grpSpPr>
            <a:xfrm rot="16200000">
              <a:off x="2555346" y="4191135"/>
              <a:ext cx="1821259" cy="2150393"/>
              <a:chOff x="8498209" y="2723500"/>
              <a:chExt cx="1932622" cy="2281882"/>
            </a:xfrm>
          </p:grpSpPr>
          <p:grpSp>
            <p:nvGrpSpPr>
              <p:cNvPr id="23" name="Group 22">
                <a:extLst>
                  <a:ext uri="{FF2B5EF4-FFF2-40B4-BE49-F238E27FC236}">
                    <a16:creationId xmlns:a16="http://schemas.microsoft.com/office/drawing/2014/main" id="{9371769E-37BA-CA0B-1345-C97750CF3CA6}"/>
                  </a:ext>
                </a:extLst>
              </p:cNvPr>
              <p:cNvGrpSpPr/>
              <p:nvPr/>
            </p:nvGrpSpPr>
            <p:grpSpPr>
              <a:xfrm>
                <a:off x="8527738" y="2723500"/>
                <a:ext cx="1903092" cy="2281882"/>
                <a:chOff x="8527738" y="2723500"/>
                <a:chExt cx="1903092" cy="2281882"/>
              </a:xfrm>
              <a:solidFill>
                <a:schemeClr val="accent1">
                  <a:lumMod val="20000"/>
                  <a:lumOff val="80000"/>
                </a:schemeClr>
              </a:solidFill>
            </p:grpSpPr>
            <p:sp>
              <p:nvSpPr>
                <p:cNvPr id="25" name="Oval 10">
                  <a:extLst>
                    <a:ext uri="{FF2B5EF4-FFF2-40B4-BE49-F238E27FC236}">
                      <a16:creationId xmlns:a16="http://schemas.microsoft.com/office/drawing/2014/main" id="{FB7451EA-C1D9-68FD-FD09-A52BB12B9F0A}"/>
                    </a:ext>
                  </a:extLst>
                </p:cNvPr>
                <p:cNvSpPr/>
                <p:nvPr/>
              </p:nvSpPr>
              <p:spPr>
                <a:xfrm>
                  <a:off x="8527738" y="2723500"/>
                  <a:ext cx="1630532" cy="121174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0 w 1450659"/>
                    <a:gd name="connsiteY0" fmla="*/ 685949 h 1257651"/>
                    <a:gd name="connsiteX1" fmla="*/ 577692 w 1450659"/>
                    <a:gd name="connsiteY1" fmla="*/ 227 h 1257651"/>
                    <a:gd name="connsiteX2" fmla="*/ 1450659 w 1450659"/>
                    <a:gd name="connsiteY2" fmla="*/ 628799 h 1257651"/>
                    <a:gd name="connsiteX3" fmla="*/ 577692 w 1450659"/>
                    <a:gd name="connsiteY3" fmla="*/ 1257371 h 1257651"/>
                    <a:gd name="connsiteX4" fmla="*/ 0 w 1450659"/>
                    <a:gd name="connsiteY4" fmla="*/ 685949 h 1257651"/>
                    <a:gd name="connsiteX0" fmla="*/ 137400 w 1588059"/>
                    <a:gd name="connsiteY0" fmla="*/ 704374 h 1275961"/>
                    <a:gd name="connsiteX1" fmla="*/ 43419 w 1588059"/>
                    <a:gd name="connsiteY1" fmla="*/ 213759 h 1275961"/>
                    <a:gd name="connsiteX2" fmla="*/ 715092 w 1588059"/>
                    <a:gd name="connsiteY2" fmla="*/ 18652 h 1275961"/>
                    <a:gd name="connsiteX3" fmla="*/ 1588059 w 1588059"/>
                    <a:gd name="connsiteY3" fmla="*/ 647224 h 1275961"/>
                    <a:gd name="connsiteX4" fmla="*/ 715092 w 1588059"/>
                    <a:gd name="connsiteY4" fmla="*/ 1275796 h 1275961"/>
                    <a:gd name="connsiteX5" fmla="*/ 137400 w 1588059"/>
                    <a:gd name="connsiteY5" fmla="*/ 704374 h 1275961"/>
                    <a:gd name="connsiteX0" fmla="*/ 125566 w 1592100"/>
                    <a:gd name="connsiteY0" fmla="*/ 745649 h 1276324"/>
                    <a:gd name="connsiteX1" fmla="*/ 47460 w 1592100"/>
                    <a:gd name="connsiteY1" fmla="*/ 213759 h 1276324"/>
                    <a:gd name="connsiteX2" fmla="*/ 719133 w 1592100"/>
                    <a:gd name="connsiteY2" fmla="*/ 18652 h 1276324"/>
                    <a:gd name="connsiteX3" fmla="*/ 1592100 w 1592100"/>
                    <a:gd name="connsiteY3" fmla="*/ 647224 h 1276324"/>
                    <a:gd name="connsiteX4" fmla="*/ 719133 w 1592100"/>
                    <a:gd name="connsiteY4" fmla="*/ 1275796 h 1276324"/>
                    <a:gd name="connsiteX5" fmla="*/ 125566 w 1592100"/>
                    <a:gd name="connsiteY5" fmla="*/ 745649 h 1276324"/>
                    <a:gd name="connsiteX0" fmla="*/ 153353 w 1619887"/>
                    <a:gd name="connsiteY0" fmla="*/ 743071 h 1273742"/>
                    <a:gd name="connsiteX1" fmla="*/ 40322 w 1619887"/>
                    <a:gd name="connsiteY1" fmla="*/ 230231 h 1273742"/>
                    <a:gd name="connsiteX2" fmla="*/ 746920 w 1619887"/>
                    <a:gd name="connsiteY2" fmla="*/ 16074 h 1273742"/>
                    <a:gd name="connsiteX3" fmla="*/ 1619887 w 1619887"/>
                    <a:gd name="connsiteY3" fmla="*/ 644646 h 1273742"/>
                    <a:gd name="connsiteX4" fmla="*/ 746920 w 1619887"/>
                    <a:gd name="connsiteY4" fmla="*/ 1273218 h 1273742"/>
                    <a:gd name="connsiteX5" fmla="*/ 153353 w 1619887"/>
                    <a:gd name="connsiteY5" fmla="*/ 743071 h 1273742"/>
                    <a:gd name="connsiteX0" fmla="*/ 129230 w 1627514"/>
                    <a:gd name="connsiteY0" fmla="*/ 774821 h 1274191"/>
                    <a:gd name="connsiteX1" fmla="*/ 47949 w 1627514"/>
                    <a:gd name="connsiteY1" fmla="*/ 230231 h 1274191"/>
                    <a:gd name="connsiteX2" fmla="*/ 754547 w 1627514"/>
                    <a:gd name="connsiteY2" fmla="*/ 16074 h 1274191"/>
                    <a:gd name="connsiteX3" fmla="*/ 1627514 w 1627514"/>
                    <a:gd name="connsiteY3" fmla="*/ 644646 h 1274191"/>
                    <a:gd name="connsiteX4" fmla="*/ 754547 w 1627514"/>
                    <a:gd name="connsiteY4" fmla="*/ 1273218 h 1274191"/>
                    <a:gd name="connsiteX5" fmla="*/ 129230 w 1627514"/>
                    <a:gd name="connsiteY5" fmla="*/ 774821 h 1274191"/>
                    <a:gd name="connsiteX0" fmla="*/ 123381 w 1621665"/>
                    <a:gd name="connsiteY0" fmla="*/ 774821 h 1274191"/>
                    <a:gd name="connsiteX1" fmla="*/ 42100 w 1621665"/>
                    <a:gd name="connsiteY1" fmla="*/ 230231 h 1274191"/>
                    <a:gd name="connsiteX2" fmla="*/ 748698 w 1621665"/>
                    <a:gd name="connsiteY2" fmla="*/ 16074 h 1274191"/>
                    <a:gd name="connsiteX3" fmla="*/ 1621665 w 1621665"/>
                    <a:gd name="connsiteY3" fmla="*/ 644646 h 1274191"/>
                    <a:gd name="connsiteX4" fmla="*/ 586773 w 1621665"/>
                    <a:gd name="connsiteY4" fmla="*/ 1273218 h 1274191"/>
                    <a:gd name="connsiteX5" fmla="*/ 123381 w 1621665"/>
                    <a:gd name="connsiteY5" fmla="*/ 774821 h 1274191"/>
                    <a:gd name="connsiteX0" fmla="*/ 114822 w 1613106"/>
                    <a:gd name="connsiteY0" fmla="*/ 774821 h 1273965"/>
                    <a:gd name="connsiteX1" fmla="*/ 33541 w 1613106"/>
                    <a:gd name="connsiteY1" fmla="*/ 230231 h 1273965"/>
                    <a:gd name="connsiteX2" fmla="*/ 740139 w 1613106"/>
                    <a:gd name="connsiteY2" fmla="*/ 16074 h 1273965"/>
                    <a:gd name="connsiteX3" fmla="*/ 1613106 w 1613106"/>
                    <a:gd name="connsiteY3" fmla="*/ 644646 h 1273965"/>
                    <a:gd name="connsiteX4" fmla="*/ 578214 w 1613106"/>
                    <a:gd name="connsiteY4" fmla="*/ 1273218 h 1273965"/>
                    <a:gd name="connsiteX5" fmla="*/ 114822 w 1613106"/>
                    <a:gd name="connsiteY5" fmla="*/ 774821 h 1273965"/>
                    <a:gd name="connsiteX0" fmla="*/ 114822 w 1613106"/>
                    <a:gd name="connsiteY0" fmla="*/ 774821 h 1311904"/>
                    <a:gd name="connsiteX1" fmla="*/ 33541 w 1613106"/>
                    <a:gd name="connsiteY1" fmla="*/ 230231 h 1311904"/>
                    <a:gd name="connsiteX2" fmla="*/ 740139 w 1613106"/>
                    <a:gd name="connsiteY2" fmla="*/ 16074 h 1311904"/>
                    <a:gd name="connsiteX3" fmla="*/ 1613106 w 1613106"/>
                    <a:gd name="connsiteY3" fmla="*/ 644646 h 1311904"/>
                    <a:gd name="connsiteX4" fmla="*/ 578214 w 1613106"/>
                    <a:gd name="connsiteY4" fmla="*/ 1273218 h 1311904"/>
                    <a:gd name="connsiteX5" fmla="*/ 114822 w 1613106"/>
                    <a:gd name="connsiteY5" fmla="*/ 774821 h 1311904"/>
                    <a:gd name="connsiteX0" fmla="*/ 121445 w 1619729"/>
                    <a:gd name="connsiteY0" fmla="*/ 774821 h 1308928"/>
                    <a:gd name="connsiteX1" fmla="*/ 40164 w 1619729"/>
                    <a:gd name="connsiteY1" fmla="*/ 230231 h 1308928"/>
                    <a:gd name="connsiteX2" fmla="*/ 746762 w 1619729"/>
                    <a:gd name="connsiteY2" fmla="*/ 16074 h 1308928"/>
                    <a:gd name="connsiteX3" fmla="*/ 1619729 w 1619729"/>
                    <a:gd name="connsiteY3" fmla="*/ 644646 h 1308928"/>
                    <a:gd name="connsiteX4" fmla="*/ 524512 w 1619729"/>
                    <a:gd name="connsiteY4" fmla="*/ 1270043 h 1308928"/>
                    <a:gd name="connsiteX5" fmla="*/ 121445 w 1619729"/>
                    <a:gd name="connsiteY5" fmla="*/ 774821 h 1308928"/>
                    <a:gd name="connsiteX0" fmla="*/ 121151 w 1619435"/>
                    <a:gd name="connsiteY0" fmla="*/ 774821 h 1300013"/>
                    <a:gd name="connsiteX1" fmla="*/ 39870 w 1619435"/>
                    <a:gd name="connsiteY1" fmla="*/ 230231 h 1300013"/>
                    <a:gd name="connsiteX2" fmla="*/ 746468 w 1619435"/>
                    <a:gd name="connsiteY2" fmla="*/ 16074 h 1300013"/>
                    <a:gd name="connsiteX3" fmla="*/ 1619435 w 1619435"/>
                    <a:gd name="connsiteY3" fmla="*/ 644646 h 1300013"/>
                    <a:gd name="connsiteX4" fmla="*/ 514693 w 1619435"/>
                    <a:gd name="connsiteY4" fmla="*/ 1260518 h 1300013"/>
                    <a:gd name="connsiteX5" fmla="*/ 121151 w 1619435"/>
                    <a:gd name="connsiteY5" fmla="*/ 774821 h 1300013"/>
                    <a:gd name="connsiteX0" fmla="*/ 121151 w 1619435"/>
                    <a:gd name="connsiteY0" fmla="*/ 774821 h 1302137"/>
                    <a:gd name="connsiteX1" fmla="*/ 39870 w 1619435"/>
                    <a:gd name="connsiteY1" fmla="*/ 230231 h 1302137"/>
                    <a:gd name="connsiteX2" fmla="*/ 746468 w 1619435"/>
                    <a:gd name="connsiteY2" fmla="*/ 16074 h 1302137"/>
                    <a:gd name="connsiteX3" fmla="*/ 1619435 w 1619435"/>
                    <a:gd name="connsiteY3" fmla="*/ 644646 h 1302137"/>
                    <a:gd name="connsiteX4" fmla="*/ 514693 w 1619435"/>
                    <a:gd name="connsiteY4" fmla="*/ 1260518 h 1302137"/>
                    <a:gd name="connsiteX5" fmla="*/ 121151 w 1619435"/>
                    <a:gd name="connsiteY5" fmla="*/ 774821 h 1302137"/>
                    <a:gd name="connsiteX0" fmla="*/ 120861 w 1619145"/>
                    <a:gd name="connsiteY0" fmla="*/ 774821 h 1299177"/>
                    <a:gd name="connsiteX1" fmla="*/ 39580 w 1619145"/>
                    <a:gd name="connsiteY1" fmla="*/ 230231 h 1299177"/>
                    <a:gd name="connsiteX2" fmla="*/ 746178 w 1619145"/>
                    <a:gd name="connsiteY2" fmla="*/ 16074 h 1299177"/>
                    <a:gd name="connsiteX3" fmla="*/ 1619145 w 1619145"/>
                    <a:gd name="connsiteY3" fmla="*/ 644646 h 1299177"/>
                    <a:gd name="connsiteX4" fmla="*/ 504878 w 1619145"/>
                    <a:gd name="connsiteY4" fmla="*/ 1257343 h 1299177"/>
                    <a:gd name="connsiteX5" fmla="*/ 120861 w 1619145"/>
                    <a:gd name="connsiteY5" fmla="*/ 774821 h 1299177"/>
                    <a:gd name="connsiteX0" fmla="*/ 120861 w 1633335"/>
                    <a:gd name="connsiteY0" fmla="*/ 774821 h 1282032"/>
                    <a:gd name="connsiteX1" fmla="*/ 39580 w 1633335"/>
                    <a:gd name="connsiteY1" fmla="*/ 230231 h 1282032"/>
                    <a:gd name="connsiteX2" fmla="*/ 746178 w 1633335"/>
                    <a:gd name="connsiteY2" fmla="*/ 16074 h 1282032"/>
                    <a:gd name="connsiteX3" fmla="*/ 1619145 w 1633335"/>
                    <a:gd name="connsiteY3" fmla="*/ 644646 h 1282032"/>
                    <a:gd name="connsiteX4" fmla="*/ 1211950 w 1633335"/>
                    <a:gd name="connsiteY4" fmla="*/ 1152569 h 1282032"/>
                    <a:gd name="connsiteX5" fmla="*/ 504878 w 1633335"/>
                    <a:gd name="connsiteY5" fmla="*/ 1257343 h 1282032"/>
                    <a:gd name="connsiteX6" fmla="*/ 120861 w 1633335"/>
                    <a:gd name="connsiteY6" fmla="*/ 774821 h 1282032"/>
                    <a:gd name="connsiteX0" fmla="*/ 120861 w 1628526"/>
                    <a:gd name="connsiteY0" fmla="*/ 774821 h 1282032"/>
                    <a:gd name="connsiteX1" fmla="*/ 39580 w 1628526"/>
                    <a:gd name="connsiteY1" fmla="*/ 230231 h 1282032"/>
                    <a:gd name="connsiteX2" fmla="*/ 746178 w 1628526"/>
                    <a:gd name="connsiteY2" fmla="*/ 16074 h 1282032"/>
                    <a:gd name="connsiteX3" fmla="*/ 1619145 w 1628526"/>
                    <a:gd name="connsiteY3" fmla="*/ 644646 h 1282032"/>
                    <a:gd name="connsiteX4" fmla="*/ 1211950 w 1628526"/>
                    <a:gd name="connsiteY4" fmla="*/ 1152569 h 1282032"/>
                    <a:gd name="connsiteX5" fmla="*/ 504878 w 1628526"/>
                    <a:gd name="connsiteY5" fmla="*/ 1257343 h 1282032"/>
                    <a:gd name="connsiteX6" fmla="*/ 120861 w 1628526"/>
                    <a:gd name="connsiteY6" fmla="*/ 774821 h 1282032"/>
                    <a:gd name="connsiteX0" fmla="*/ 120861 w 1628526"/>
                    <a:gd name="connsiteY0" fmla="*/ 774821 h 1312234"/>
                    <a:gd name="connsiteX1" fmla="*/ 39580 w 1628526"/>
                    <a:gd name="connsiteY1" fmla="*/ 230231 h 1312234"/>
                    <a:gd name="connsiteX2" fmla="*/ 746178 w 1628526"/>
                    <a:gd name="connsiteY2" fmla="*/ 16074 h 1312234"/>
                    <a:gd name="connsiteX3" fmla="*/ 1619145 w 1628526"/>
                    <a:gd name="connsiteY3" fmla="*/ 644646 h 1312234"/>
                    <a:gd name="connsiteX4" fmla="*/ 1211950 w 1628526"/>
                    <a:gd name="connsiteY4" fmla="*/ 1152569 h 1312234"/>
                    <a:gd name="connsiteX5" fmla="*/ 504878 w 1628526"/>
                    <a:gd name="connsiteY5" fmla="*/ 1257343 h 1312234"/>
                    <a:gd name="connsiteX6" fmla="*/ 120861 w 1628526"/>
                    <a:gd name="connsiteY6" fmla="*/ 774821 h 1312234"/>
                    <a:gd name="connsiteX0" fmla="*/ 120645 w 1628310"/>
                    <a:gd name="connsiteY0" fmla="*/ 774821 h 1314114"/>
                    <a:gd name="connsiteX1" fmla="*/ 39364 w 1628310"/>
                    <a:gd name="connsiteY1" fmla="*/ 230231 h 1314114"/>
                    <a:gd name="connsiteX2" fmla="*/ 745962 w 1628310"/>
                    <a:gd name="connsiteY2" fmla="*/ 16074 h 1314114"/>
                    <a:gd name="connsiteX3" fmla="*/ 1618929 w 1628310"/>
                    <a:gd name="connsiteY3" fmla="*/ 644646 h 1314114"/>
                    <a:gd name="connsiteX4" fmla="*/ 1211734 w 1628310"/>
                    <a:gd name="connsiteY4" fmla="*/ 1152569 h 1314114"/>
                    <a:gd name="connsiteX5" fmla="*/ 497518 w 1628310"/>
                    <a:gd name="connsiteY5" fmla="*/ 1259724 h 1314114"/>
                    <a:gd name="connsiteX6" fmla="*/ 120645 w 1628310"/>
                    <a:gd name="connsiteY6" fmla="*/ 774821 h 1314114"/>
                    <a:gd name="connsiteX0" fmla="*/ 162369 w 1620027"/>
                    <a:gd name="connsiteY0" fmla="*/ 772440 h 1284160"/>
                    <a:gd name="connsiteX1" fmla="*/ 31081 w 1620027"/>
                    <a:gd name="connsiteY1" fmla="*/ 230231 h 1284160"/>
                    <a:gd name="connsiteX2" fmla="*/ 737679 w 1620027"/>
                    <a:gd name="connsiteY2" fmla="*/ 16074 h 1284160"/>
                    <a:gd name="connsiteX3" fmla="*/ 1610646 w 1620027"/>
                    <a:gd name="connsiteY3" fmla="*/ 644646 h 1284160"/>
                    <a:gd name="connsiteX4" fmla="*/ 1203451 w 1620027"/>
                    <a:gd name="connsiteY4" fmla="*/ 1152569 h 1284160"/>
                    <a:gd name="connsiteX5" fmla="*/ 489235 w 1620027"/>
                    <a:gd name="connsiteY5" fmla="*/ 1259724 h 1284160"/>
                    <a:gd name="connsiteX6" fmla="*/ 162369 w 1620027"/>
                    <a:gd name="connsiteY6" fmla="*/ 772440 h 1284160"/>
                    <a:gd name="connsiteX0" fmla="*/ 172874 w 1630532"/>
                    <a:gd name="connsiteY0" fmla="*/ 772440 h 1284160"/>
                    <a:gd name="connsiteX1" fmla="*/ 41586 w 1630532"/>
                    <a:gd name="connsiteY1" fmla="*/ 230231 h 1284160"/>
                    <a:gd name="connsiteX2" fmla="*/ 748184 w 1630532"/>
                    <a:gd name="connsiteY2" fmla="*/ 16074 h 1284160"/>
                    <a:gd name="connsiteX3" fmla="*/ 1621151 w 1630532"/>
                    <a:gd name="connsiteY3" fmla="*/ 644646 h 1284160"/>
                    <a:gd name="connsiteX4" fmla="*/ 1213956 w 1630532"/>
                    <a:gd name="connsiteY4" fmla="*/ 1152569 h 1284160"/>
                    <a:gd name="connsiteX5" fmla="*/ 499740 w 1630532"/>
                    <a:gd name="connsiteY5" fmla="*/ 1259724 h 1284160"/>
                    <a:gd name="connsiteX6" fmla="*/ 172874 w 1630532"/>
                    <a:gd name="connsiteY6" fmla="*/ 772440 h 1284160"/>
                    <a:gd name="connsiteX0" fmla="*/ 172874 w 1630532"/>
                    <a:gd name="connsiteY0" fmla="*/ 697794 h 1209514"/>
                    <a:gd name="connsiteX1" fmla="*/ 41586 w 1630532"/>
                    <a:gd name="connsiteY1" fmla="*/ 155585 h 1209514"/>
                    <a:gd name="connsiteX2" fmla="*/ 745802 w 1630532"/>
                    <a:gd name="connsiteY2" fmla="*/ 24772 h 1209514"/>
                    <a:gd name="connsiteX3" fmla="*/ 1621151 w 1630532"/>
                    <a:gd name="connsiteY3" fmla="*/ 570000 h 1209514"/>
                    <a:gd name="connsiteX4" fmla="*/ 1213956 w 1630532"/>
                    <a:gd name="connsiteY4" fmla="*/ 1077923 h 1209514"/>
                    <a:gd name="connsiteX5" fmla="*/ 499740 w 1630532"/>
                    <a:gd name="connsiteY5" fmla="*/ 1185078 h 1209514"/>
                    <a:gd name="connsiteX6" fmla="*/ 172874 w 1630532"/>
                    <a:gd name="connsiteY6" fmla="*/ 697794 h 1209514"/>
                    <a:gd name="connsiteX0" fmla="*/ 172874 w 1630532"/>
                    <a:gd name="connsiteY0" fmla="*/ 673034 h 1184754"/>
                    <a:gd name="connsiteX1" fmla="*/ 41586 w 1630532"/>
                    <a:gd name="connsiteY1" fmla="*/ 130825 h 1184754"/>
                    <a:gd name="connsiteX2" fmla="*/ 745802 w 1630532"/>
                    <a:gd name="connsiteY2" fmla="*/ 12 h 1184754"/>
                    <a:gd name="connsiteX3" fmla="*/ 1621151 w 1630532"/>
                    <a:gd name="connsiteY3" fmla="*/ 545240 h 1184754"/>
                    <a:gd name="connsiteX4" fmla="*/ 1213956 w 1630532"/>
                    <a:gd name="connsiteY4" fmla="*/ 1053163 h 1184754"/>
                    <a:gd name="connsiteX5" fmla="*/ 499740 w 1630532"/>
                    <a:gd name="connsiteY5" fmla="*/ 1160318 h 1184754"/>
                    <a:gd name="connsiteX6" fmla="*/ 172874 w 1630532"/>
                    <a:gd name="connsiteY6" fmla="*/ 673034 h 1184754"/>
                    <a:gd name="connsiteX0" fmla="*/ 172874 w 1630532"/>
                    <a:gd name="connsiteY0" fmla="*/ 673034 h 1211743"/>
                    <a:gd name="connsiteX1" fmla="*/ 41586 w 1630532"/>
                    <a:gd name="connsiteY1" fmla="*/ 130825 h 1211743"/>
                    <a:gd name="connsiteX2" fmla="*/ 745802 w 1630532"/>
                    <a:gd name="connsiteY2" fmla="*/ 12 h 1211743"/>
                    <a:gd name="connsiteX3" fmla="*/ 1621151 w 1630532"/>
                    <a:gd name="connsiteY3" fmla="*/ 545240 h 1211743"/>
                    <a:gd name="connsiteX4" fmla="*/ 1213956 w 1630532"/>
                    <a:gd name="connsiteY4" fmla="*/ 1053163 h 1211743"/>
                    <a:gd name="connsiteX5" fmla="*/ 499740 w 1630532"/>
                    <a:gd name="connsiteY5" fmla="*/ 1160318 h 1211743"/>
                    <a:gd name="connsiteX6" fmla="*/ 172874 w 1630532"/>
                    <a:gd name="connsiteY6" fmla="*/ 673034 h 121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532" h="1211743">
                      <a:moveTo>
                        <a:pt x="172874" y="673034"/>
                      </a:moveTo>
                      <a:cubicBezTo>
                        <a:pt x="27459" y="532408"/>
                        <a:pt x="-54696" y="245112"/>
                        <a:pt x="41586" y="130825"/>
                      </a:cubicBezTo>
                      <a:cubicBezTo>
                        <a:pt x="137868" y="16538"/>
                        <a:pt x="480160" y="2381"/>
                        <a:pt x="745802" y="12"/>
                      </a:cubicBezTo>
                      <a:cubicBezTo>
                        <a:pt x="1011444" y="-2357"/>
                        <a:pt x="1537569" y="373287"/>
                        <a:pt x="1621151" y="545240"/>
                      </a:cubicBezTo>
                      <a:cubicBezTo>
                        <a:pt x="1704733" y="717193"/>
                        <a:pt x="1202023" y="846272"/>
                        <a:pt x="1213956" y="1053163"/>
                      </a:cubicBezTo>
                      <a:cubicBezTo>
                        <a:pt x="1028245" y="1155279"/>
                        <a:pt x="573242" y="1285585"/>
                        <a:pt x="499740" y="1160318"/>
                      </a:cubicBezTo>
                      <a:cubicBezTo>
                        <a:pt x="426238" y="1035051"/>
                        <a:pt x="318289" y="813660"/>
                        <a:pt x="172874" y="6730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0B54C6A2-8571-609F-6072-80B9C00F89E4}"/>
                    </a:ext>
                  </a:extLst>
                </p:cNvPr>
                <p:cNvSpPr/>
                <p:nvPr/>
              </p:nvSpPr>
              <p:spPr>
                <a:xfrm>
                  <a:off x="8658188" y="3675389"/>
                  <a:ext cx="1772642" cy="132999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10 w 1745944"/>
                    <a:gd name="connsiteY0" fmla="*/ 628572 h 1347632"/>
                    <a:gd name="connsiteX1" fmla="*/ 872977 w 1745944"/>
                    <a:gd name="connsiteY1" fmla="*/ 0 h 1347632"/>
                    <a:gd name="connsiteX2" fmla="*/ 1745944 w 1745944"/>
                    <a:gd name="connsiteY2" fmla="*/ 628572 h 1347632"/>
                    <a:gd name="connsiteX3" fmla="*/ 887264 w 1745944"/>
                    <a:gd name="connsiteY3" fmla="*/ 1347632 h 1347632"/>
                    <a:gd name="connsiteX4" fmla="*/ 10 w 1745944"/>
                    <a:gd name="connsiteY4" fmla="*/ 628572 h 1347632"/>
                    <a:gd name="connsiteX0" fmla="*/ 9 w 1674506"/>
                    <a:gd name="connsiteY0" fmla="*/ 933635 h 1359233"/>
                    <a:gd name="connsiteX1" fmla="*/ 801539 w 1674506"/>
                    <a:gd name="connsiteY1" fmla="*/ 5025 h 1359233"/>
                    <a:gd name="connsiteX2" fmla="*/ 1674506 w 1674506"/>
                    <a:gd name="connsiteY2" fmla="*/ 633597 h 1359233"/>
                    <a:gd name="connsiteX3" fmla="*/ 815826 w 1674506"/>
                    <a:gd name="connsiteY3" fmla="*/ 1352657 h 1359233"/>
                    <a:gd name="connsiteX4" fmla="*/ 9 w 1674506"/>
                    <a:gd name="connsiteY4" fmla="*/ 933635 h 1359233"/>
                    <a:gd name="connsiteX0" fmla="*/ 9 w 1703081"/>
                    <a:gd name="connsiteY0" fmla="*/ 932693 h 1357431"/>
                    <a:gd name="connsiteX1" fmla="*/ 801539 w 1703081"/>
                    <a:gd name="connsiteY1" fmla="*/ 4083 h 1357431"/>
                    <a:gd name="connsiteX2" fmla="*/ 1703081 w 1703081"/>
                    <a:gd name="connsiteY2" fmla="*/ 656467 h 1357431"/>
                    <a:gd name="connsiteX3" fmla="*/ 815826 w 1703081"/>
                    <a:gd name="connsiteY3" fmla="*/ 1351715 h 1357431"/>
                    <a:gd name="connsiteX4" fmla="*/ 9 w 1703081"/>
                    <a:gd name="connsiteY4" fmla="*/ 932693 h 1357431"/>
                    <a:gd name="connsiteX0" fmla="*/ 1580 w 1704652"/>
                    <a:gd name="connsiteY0" fmla="*/ 932693 h 1236807"/>
                    <a:gd name="connsiteX1" fmla="*/ 803110 w 1704652"/>
                    <a:gd name="connsiteY1" fmla="*/ 4083 h 1236807"/>
                    <a:gd name="connsiteX2" fmla="*/ 1704652 w 1704652"/>
                    <a:gd name="connsiteY2" fmla="*/ 656467 h 1236807"/>
                    <a:gd name="connsiteX3" fmla="*/ 1012659 w 1704652"/>
                    <a:gd name="connsiteY3" fmla="*/ 1227890 h 1236807"/>
                    <a:gd name="connsiteX4" fmla="*/ 1580 w 1704652"/>
                    <a:gd name="connsiteY4" fmla="*/ 932693 h 1236807"/>
                    <a:gd name="connsiteX0" fmla="*/ 8971 w 1712043"/>
                    <a:gd name="connsiteY0" fmla="*/ 946838 h 1251060"/>
                    <a:gd name="connsiteX1" fmla="*/ 591426 w 1712043"/>
                    <a:gd name="connsiteY1" fmla="*/ 3940 h 1251060"/>
                    <a:gd name="connsiteX2" fmla="*/ 1712043 w 1712043"/>
                    <a:gd name="connsiteY2" fmla="*/ 670612 h 1251060"/>
                    <a:gd name="connsiteX3" fmla="*/ 1020050 w 1712043"/>
                    <a:gd name="connsiteY3" fmla="*/ 1242035 h 1251060"/>
                    <a:gd name="connsiteX4" fmla="*/ 8971 w 1712043"/>
                    <a:gd name="connsiteY4" fmla="*/ 946838 h 1251060"/>
                    <a:gd name="connsiteX0" fmla="*/ 7260 w 1710384"/>
                    <a:gd name="connsiteY0" fmla="*/ 1013464 h 1317686"/>
                    <a:gd name="connsiteX1" fmla="*/ 589715 w 1710384"/>
                    <a:gd name="connsiteY1" fmla="*/ 70566 h 1317686"/>
                    <a:gd name="connsiteX2" fmla="*/ 1080729 w 1710384"/>
                    <a:gd name="connsiteY2" fmla="*/ 142799 h 1317686"/>
                    <a:gd name="connsiteX3" fmla="*/ 1710332 w 1710384"/>
                    <a:gd name="connsiteY3" fmla="*/ 737238 h 1317686"/>
                    <a:gd name="connsiteX4" fmla="*/ 1018339 w 1710384"/>
                    <a:gd name="connsiteY4" fmla="*/ 1308661 h 1317686"/>
                    <a:gd name="connsiteX5" fmla="*/ 7260 w 1710384"/>
                    <a:gd name="connsiteY5" fmla="*/ 1013464 h 1317686"/>
                    <a:gd name="connsiteX0" fmla="*/ 7260 w 1710370"/>
                    <a:gd name="connsiteY0" fmla="*/ 1013464 h 1317686"/>
                    <a:gd name="connsiteX1" fmla="*/ 589715 w 1710370"/>
                    <a:gd name="connsiteY1" fmla="*/ 70566 h 1317686"/>
                    <a:gd name="connsiteX2" fmla="*/ 1080729 w 1710370"/>
                    <a:gd name="connsiteY2" fmla="*/ 142799 h 1317686"/>
                    <a:gd name="connsiteX3" fmla="*/ 1710332 w 1710370"/>
                    <a:gd name="connsiteY3" fmla="*/ 737238 h 1317686"/>
                    <a:gd name="connsiteX4" fmla="*/ 1018339 w 1710370"/>
                    <a:gd name="connsiteY4" fmla="*/ 1308661 h 1317686"/>
                    <a:gd name="connsiteX5" fmla="*/ 7260 w 1710370"/>
                    <a:gd name="connsiteY5" fmla="*/ 1013464 h 1317686"/>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8089 w 1712149"/>
                    <a:gd name="connsiteY0" fmla="*/ 1069595 h 1282798"/>
                    <a:gd name="connsiteX1" fmla="*/ 301457 w 1712149"/>
                    <a:gd name="connsiteY1" fmla="*/ 375143 h 1282798"/>
                    <a:gd name="connsiteX2" fmla="*/ 591494 w 1712149"/>
                    <a:gd name="connsiteY2" fmla="*/ 26685 h 1282798"/>
                    <a:gd name="connsiteX3" fmla="*/ 1082508 w 1712149"/>
                    <a:gd name="connsiteY3" fmla="*/ 98918 h 1282798"/>
                    <a:gd name="connsiteX4" fmla="*/ 1712111 w 1712149"/>
                    <a:gd name="connsiteY4" fmla="*/ 693357 h 1282798"/>
                    <a:gd name="connsiteX5" fmla="*/ 1020118 w 1712149"/>
                    <a:gd name="connsiteY5" fmla="*/ 1264780 h 1282798"/>
                    <a:gd name="connsiteX6" fmla="*/ 28089 w 1712149"/>
                    <a:gd name="connsiteY6" fmla="*/ 1069595 h 1282798"/>
                    <a:gd name="connsiteX0" fmla="*/ 28089 w 1712145"/>
                    <a:gd name="connsiteY0" fmla="*/ 1117028 h 1330231"/>
                    <a:gd name="connsiteX1" fmla="*/ 301457 w 1712145"/>
                    <a:gd name="connsiteY1" fmla="*/ 422576 h 1330231"/>
                    <a:gd name="connsiteX2" fmla="*/ 591494 w 1712145"/>
                    <a:gd name="connsiteY2" fmla="*/ 74118 h 1330231"/>
                    <a:gd name="connsiteX3" fmla="*/ 1015833 w 1712145"/>
                    <a:gd name="connsiteY3" fmla="*/ 60626 h 1330231"/>
                    <a:gd name="connsiteX4" fmla="*/ 1712111 w 1712145"/>
                    <a:gd name="connsiteY4" fmla="*/ 740790 h 1330231"/>
                    <a:gd name="connsiteX5" fmla="*/ 1020118 w 1712145"/>
                    <a:gd name="connsiteY5" fmla="*/ 1312213 h 1330231"/>
                    <a:gd name="connsiteX6" fmla="*/ 28089 w 1712145"/>
                    <a:gd name="connsiteY6" fmla="*/ 1117028 h 1330231"/>
                    <a:gd name="connsiteX0" fmla="*/ 28089 w 1712145"/>
                    <a:gd name="connsiteY0" fmla="*/ 1115407 h 1328610"/>
                    <a:gd name="connsiteX1" fmla="*/ 301457 w 1712145"/>
                    <a:gd name="connsiteY1" fmla="*/ 420955 h 1328610"/>
                    <a:gd name="connsiteX2" fmla="*/ 400994 w 1712145"/>
                    <a:gd name="connsiteY2" fmla="*/ 77259 h 1328610"/>
                    <a:gd name="connsiteX3" fmla="*/ 1015833 w 1712145"/>
                    <a:gd name="connsiteY3" fmla="*/ 59005 h 1328610"/>
                    <a:gd name="connsiteX4" fmla="*/ 1712111 w 1712145"/>
                    <a:gd name="connsiteY4" fmla="*/ 739169 h 1328610"/>
                    <a:gd name="connsiteX5" fmla="*/ 1020118 w 1712145"/>
                    <a:gd name="connsiteY5" fmla="*/ 1310592 h 1328610"/>
                    <a:gd name="connsiteX6" fmla="*/ 28089 w 1712145"/>
                    <a:gd name="connsiteY6" fmla="*/ 1115407 h 1328610"/>
                    <a:gd name="connsiteX0" fmla="*/ 28089 w 1712145"/>
                    <a:gd name="connsiteY0" fmla="*/ 1115844 h 1328899"/>
                    <a:gd name="connsiteX1" fmla="*/ 301457 w 1712145"/>
                    <a:gd name="connsiteY1" fmla="*/ 430917 h 1328899"/>
                    <a:gd name="connsiteX2" fmla="*/ 400994 w 1712145"/>
                    <a:gd name="connsiteY2" fmla="*/ 77696 h 1328899"/>
                    <a:gd name="connsiteX3" fmla="*/ 1015833 w 1712145"/>
                    <a:gd name="connsiteY3" fmla="*/ 59442 h 1328899"/>
                    <a:gd name="connsiteX4" fmla="*/ 1712111 w 1712145"/>
                    <a:gd name="connsiteY4" fmla="*/ 739606 h 1328899"/>
                    <a:gd name="connsiteX5" fmla="*/ 1020118 w 1712145"/>
                    <a:gd name="connsiteY5" fmla="*/ 1311029 h 1328899"/>
                    <a:gd name="connsiteX6" fmla="*/ 28089 w 1712145"/>
                    <a:gd name="connsiteY6" fmla="*/ 1115844 h 1328899"/>
                    <a:gd name="connsiteX0" fmla="*/ 22082 w 1706138"/>
                    <a:gd name="connsiteY0" fmla="*/ 1115844 h 1328899"/>
                    <a:gd name="connsiteX1" fmla="*/ 295450 w 1706138"/>
                    <a:gd name="connsiteY1" fmla="*/ 430917 h 1328899"/>
                    <a:gd name="connsiteX2" fmla="*/ 394987 w 1706138"/>
                    <a:gd name="connsiteY2" fmla="*/ 77696 h 1328899"/>
                    <a:gd name="connsiteX3" fmla="*/ 1009826 w 1706138"/>
                    <a:gd name="connsiteY3" fmla="*/ 59442 h 1328899"/>
                    <a:gd name="connsiteX4" fmla="*/ 1706104 w 1706138"/>
                    <a:gd name="connsiteY4" fmla="*/ 739606 h 1328899"/>
                    <a:gd name="connsiteX5" fmla="*/ 1014111 w 1706138"/>
                    <a:gd name="connsiteY5" fmla="*/ 1311029 h 1328899"/>
                    <a:gd name="connsiteX6" fmla="*/ 22082 w 1706138"/>
                    <a:gd name="connsiteY6" fmla="*/ 1115844 h 1328899"/>
                    <a:gd name="connsiteX0" fmla="*/ 14 w 1684070"/>
                    <a:gd name="connsiteY0" fmla="*/ 1115844 h 1329196"/>
                    <a:gd name="connsiteX1" fmla="*/ 273382 w 1684070"/>
                    <a:gd name="connsiteY1" fmla="*/ 430917 h 1329196"/>
                    <a:gd name="connsiteX2" fmla="*/ 372919 w 1684070"/>
                    <a:gd name="connsiteY2" fmla="*/ 77696 h 1329196"/>
                    <a:gd name="connsiteX3" fmla="*/ 987758 w 1684070"/>
                    <a:gd name="connsiteY3" fmla="*/ 59442 h 1329196"/>
                    <a:gd name="connsiteX4" fmla="*/ 1684036 w 1684070"/>
                    <a:gd name="connsiteY4" fmla="*/ 739606 h 1329196"/>
                    <a:gd name="connsiteX5" fmla="*/ 992043 w 1684070"/>
                    <a:gd name="connsiteY5" fmla="*/ 1311029 h 1329196"/>
                    <a:gd name="connsiteX6" fmla="*/ 14 w 1684070"/>
                    <a:gd name="connsiteY6" fmla="*/ 1115844 h 1329196"/>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3436 w 1801142"/>
                    <a:gd name="connsiteY0" fmla="*/ 1157119 h 1330180"/>
                    <a:gd name="connsiteX1" fmla="*/ 44412 w 1801142"/>
                    <a:gd name="connsiteY1" fmla="*/ 785485 h 1330180"/>
                    <a:gd name="connsiteX2" fmla="*/ 390454 w 1801142"/>
                    <a:gd name="connsiteY2" fmla="*/ 430917 h 1330180"/>
                    <a:gd name="connsiteX3" fmla="*/ 489991 w 1801142"/>
                    <a:gd name="connsiteY3" fmla="*/ 77696 h 1330180"/>
                    <a:gd name="connsiteX4" fmla="*/ 1104830 w 1801142"/>
                    <a:gd name="connsiteY4" fmla="*/ 59442 h 1330180"/>
                    <a:gd name="connsiteX5" fmla="*/ 1801108 w 1801142"/>
                    <a:gd name="connsiteY5" fmla="*/ 739606 h 1330180"/>
                    <a:gd name="connsiteX6" fmla="*/ 1109115 w 1801142"/>
                    <a:gd name="connsiteY6" fmla="*/ 1311029 h 1330180"/>
                    <a:gd name="connsiteX7" fmla="*/ 123436 w 1801142"/>
                    <a:gd name="connsiteY7" fmla="*/ 1157119 h 1330180"/>
                    <a:gd name="connsiteX0" fmla="*/ 94936 w 1772642"/>
                    <a:gd name="connsiteY0" fmla="*/ 1157119 h 1329993"/>
                    <a:gd name="connsiteX1" fmla="*/ 69887 w 1772642"/>
                    <a:gd name="connsiteY1" fmla="*/ 798185 h 1329993"/>
                    <a:gd name="connsiteX2" fmla="*/ 361954 w 1772642"/>
                    <a:gd name="connsiteY2" fmla="*/ 430917 h 1329993"/>
                    <a:gd name="connsiteX3" fmla="*/ 461491 w 1772642"/>
                    <a:gd name="connsiteY3" fmla="*/ 77696 h 1329993"/>
                    <a:gd name="connsiteX4" fmla="*/ 1076330 w 1772642"/>
                    <a:gd name="connsiteY4" fmla="*/ 59442 h 1329993"/>
                    <a:gd name="connsiteX5" fmla="*/ 1772608 w 1772642"/>
                    <a:gd name="connsiteY5" fmla="*/ 739606 h 1329993"/>
                    <a:gd name="connsiteX6" fmla="*/ 1080615 w 1772642"/>
                    <a:gd name="connsiteY6" fmla="*/ 1311029 h 1329993"/>
                    <a:gd name="connsiteX7" fmla="*/ 94936 w 1772642"/>
                    <a:gd name="connsiteY7" fmla="*/ 1157119 h 13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642" h="1329993">
                      <a:moveTo>
                        <a:pt x="94936" y="1157119"/>
                      </a:moveTo>
                      <a:cubicBezTo>
                        <a:pt x="-73519" y="1071645"/>
                        <a:pt x="24326" y="912339"/>
                        <a:pt x="69887" y="798185"/>
                      </a:cubicBezTo>
                      <a:cubicBezTo>
                        <a:pt x="140848" y="687206"/>
                        <a:pt x="314149" y="564228"/>
                        <a:pt x="361954" y="430917"/>
                      </a:cubicBezTo>
                      <a:cubicBezTo>
                        <a:pt x="368543" y="168992"/>
                        <a:pt x="342428" y="139608"/>
                        <a:pt x="461491" y="77696"/>
                      </a:cubicBezTo>
                      <a:cubicBezTo>
                        <a:pt x="580554" y="15784"/>
                        <a:pt x="889561" y="-51670"/>
                        <a:pt x="1076330" y="59442"/>
                      </a:cubicBezTo>
                      <a:cubicBezTo>
                        <a:pt x="1096413" y="308667"/>
                        <a:pt x="1778244" y="547677"/>
                        <a:pt x="1772608" y="739606"/>
                      </a:cubicBezTo>
                      <a:cubicBezTo>
                        <a:pt x="1766972" y="931535"/>
                        <a:pt x="1360227" y="1241444"/>
                        <a:pt x="1080615" y="1311029"/>
                      </a:cubicBezTo>
                      <a:cubicBezTo>
                        <a:pt x="801003" y="1380614"/>
                        <a:pt x="263391" y="1242593"/>
                        <a:pt x="94936" y="1157119"/>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id="{C1B8A103-26F6-BF8B-EDBF-4987E832EDBB}"/>
                  </a:ext>
                </a:extLst>
              </p:cNvPr>
              <p:cNvPicPr>
                <a:picLocks noChangeAspect="1"/>
              </p:cNvPicPr>
              <p:nvPr/>
            </p:nvPicPr>
            <p:blipFill rotWithShape="1">
              <a:blip r:embed="rId11">
                <a:clrChange>
                  <a:clrFrom>
                    <a:srgbClr val="FFFFFF"/>
                  </a:clrFrom>
                  <a:clrTo>
                    <a:srgbClr val="FFFFFF">
                      <a:alpha val="0"/>
                    </a:srgbClr>
                  </a:clrTo>
                </a:clrChange>
              </a:blip>
              <a:srcRect l="20087" t="11623" r="60059"/>
              <a:stretch/>
            </p:blipFill>
            <p:spPr>
              <a:xfrm>
                <a:off x="8498209" y="2810033"/>
                <a:ext cx="1932622" cy="2118204"/>
              </a:xfrm>
              <a:prstGeom prst="rect">
                <a:avLst/>
              </a:prstGeom>
            </p:spPr>
          </p:pic>
        </p:grpSp>
        <p:cxnSp>
          <p:nvCxnSpPr>
            <p:cNvPr id="28" name="Straight Connector 27">
              <a:extLst>
                <a:ext uri="{FF2B5EF4-FFF2-40B4-BE49-F238E27FC236}">
                  <a16:creationId xmlns:a16="http://schemas.microsoft.com/office/drawing/2014/main" id="{E6F11533-4A7C-F955-8AB0-26E7A5A2C581}"/>
                </a:ext>
              </a:extLst>
            </p:cNvPr>
            <p:cNvCxnSpPr/>
            <p:nvPr/>
          </p:nvCxnSpPr>
          <p:spPr>
            <a:xfrm flipH="1">
              <a:off x="3287818" y="4612556"/>
              <a:ext cx="182580" cy="1517496"/>
            </a:xfrm>
            <a:prstGeom prst="line">
              <a:avLst/>
            </a:prstGeom>
            <a:ln w="57150"/>
          </p:spPr>
          <p:style>
            <a:lnRef idx="2">
              <a:schemeClr val="dk1"/>
            </a:lnRef>
            <a:fillRef idx="0">
              <a:schemeClr val="dk1"/>
            </a:fillRef>
            <a:effectRef idx="1">
              <a:schemeClr val="dk1"/>
            </a:effectRef>
            <a:fontRef idx="minor">
              <a:schemeClr val="tx1"/>
            </a:fontRef>
          </p:style>
        </p:cxnSp>
      </p:grpSp>
      <p:pic>
        <p:nvPicPr>
          <p:cNvPr id="33" name="Picture 32" descr="\documentclass{article}&#10;\usepackage{amsmath,amsfonts,bm}&#10;\pagestyle{empty}&#10;\DeclareMathOperator{\tr}{Tr}&#10;\begin{document}&#10;&#10;\begin{equation*}&#10;\frac{\lambda_2}{2} \leq h_G \leq \sqrt{2\lambda_2}&#10;\end{equation*}&#10;&#10;\end{document}&#10;&#10;" title="IguanaTex Picture Display">
            <a:extLst>
              <a:ext uri="{FF2B5EF4-FFF2-40B4-BE49-F238E27FC236}">
                <a16:creationId xmlns:a16="http://schemas.microsoft.com/office/drawing/2014/main" id="{AE18841C-AD4A-EE4F-D257-DA33E6567273}"/>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9032382" y="1968304"/>
            <a:ext cx="1923048" cy="519619"/>
          </a:xfrm>
          <a:prstGeom prst="rect">
            <a:avLst/>
          </a:prstGeom>
        </p:spPr>
      </p:pic>
      <p:pic>
        <p:nvPicPr>
          <p:cNvPr id="34" name="Picture 33" descr="\documentclass{article}&#10;\usepackage{amsmath,amsfonts,bm}&#10;\pagestyle{empty}&#10;\DeclareMathOperator{\tr}{Tr}&#10;\begin{document}&#10;&#10;\begin{equation*}&#10;\frac{h_G^2}{2}\leq \lambda_2  \leq 2 h_G&#10;\end{equation*}&#10;&#10;\end{document}&#10;&#10;" title="IguanaTex Picture Display">
            <a:extLst>
              <a:ext uri="{FF2B5EF4-FFF2-40B4-BE49-F238E27FC236}">
                <a16:creationId xmlns:a16="http://schemas.microsoft.com/office/drawing/2014/main" id="{526E2B0E-972C-65DE-DCB8-E95C0820D824}"/>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6631708" y="1947477"/>
            <a:ext cx="1703620" cy="554667"/>
          </a:xfrm>
          <a:prstGeom prst="rect">
            <a:avLst/>
          </a:prstGeom>
        </p:spPr>
      </p:pic>
      <p:cxnSp>
        <p:nvCxnSpPr>
          <p:cNvPr id="44" name="Connector: Elbow 43">
            <a:extLst>
              <a:ext uri="{FF2B5EF4-FFF2-40B4-BE49-F238E27FC236}">
                <a16:creationId xmlns:a16="http://schemas.microsoft.com/office/drawing/2014/main" id="{F0D2672A-785D-5181-E965-333A9E81098A}"/>
              </a:ext>
            </a:extLst>
          </p:cNvPr>
          <p:cNvCxnSpPr>
            <a:cxnSpLocks/>
            <a:stCxn id="35" idx="3"/>
            <a:endCxn id="36" idx="1"/>
          </p:cNvCxnSpPr>
          <p:nvPr/>
        </p:nvCxnSpPr>
        <p:spPr>
          <a:xfrm flipV="1">
            <a:off x="5764306" y="2098671"/>
            <a:ext cx="324714" cy="188551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4AD54F3B-5118-751F-BDD7-34CE2C94C6D7}"/>
              </a:ext>
            </a:extLst>
          </p:cNvPr>
          <p:cNvSpPr>
            <a:spLocks noGrp="1"/>
          </p:cNvSpPr>
          <p:nvPr>
            <p:ph type="sldNum" sz="quarter" idx="12"/>
          </p:nvPr>
        </p:nvSpPr>
        <p:spPr/>
        <p:txBody>
          <a:bodyPr/>
          <a:lstStyle/>
          <a:p>
            <a:fld id="{33471E03-3868-4372-A232-81B06EBB10D4}" type="slidenum">
              <a:rPr lang="es-ES" smtClean="0"/>
              <a:t>162</a:t>
            </a:fld>
            <a:endParaRPr lang="es-ES"/>
          </a:p>
        </p:txBody>
      </p:sp>
    </p:spTree>
    <p:extLst>
      <p:ext uri="{BB962C8B-B14F-4D97-AF65-F5344CB8AC3E}">
        <p14:creationId xmlns:p14="http://schemas.microsoft.com/office/powerpoint/2010/main" val="19302701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B5B9064-C2C8-9138-7D68-0BFC76DD2DD7}"/>
              </a:ext>
            </a:extLst>
          </p:cNvPr>
          <p:cNvSpPr/>
          <p:nvPr/>
        </p:nvSpPr>
        <p:spPr>
          <a:xfrm>
            <a:off x="6089020" y="1475496"/>
            <a:ext cx="5163520" cy="1246350"/>
          </a:xfrm>
          <a:prstGeom prst="rect">
            <a:avLst/>
          </a:prstGeom>
          <a:solidFill>
            <a:schemeClr val="bg1">
              <a:lumMod val="95000"/>
            </a:schemeClr>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600" b="1" dirty="0">
                <a:solidFill>
                  <a:schemeClr val="tx1"/>
                </a:solidFill>
              </a:rPr>
              <a:t>Cheeger Inequality</a:t>
            </a:r>
            <a:endParaRPr lang="en-US" sz="1600" b="1" dirty="0">
              <a:solidFill>
                <a:schemeClr val="tx1"/>
              </a:solidFill>
              <a:cs typeface="Times New Roman" panose="02020603050405020304" pitchFamily="18" charset="0"/>
            </a:endParaRPr>
          </a:p>
        </p:txBody>
      </p:sp>
      <p:sp>
        <p:nvSpPr>
          <p:cNvPr id="35" name="Rectangle 34">
            <a:extLst>
              <a:ext uri="{FF2B5EF4-FFF2-40B4-BE49-F238E27FC236}">
                <a16:creationId xmlns:a16="http://schemas.microsoft.com/office/drawing/2014/main" id="{A514FAC7-7973-5FD0-0773-5B8D1AEC3AA0}"/>
              </a:ext>
            </a:extLst>
          </p:cNvPr>
          <p:cNvSpPr/>
          <p:nvPr/>
        </p:nvSpPr>
        <p:spPr>
          <a:xfrm>
            <a:off x="911225" y="1475496"/>
            <a:ext cx="4853081" cy="5017380"/>
          </a:xfrm>
          <a:prstGeom prst="rect">
            <a:avLst/>
          </a:prstGeom>
          <a:solidFill>
            <a:schemeClr val="bg1">
              <a:lumMod val="95000"/>
            </a:schemeClr>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600" b="1" dirty="0">
                <a:solidFill>
                  <a:schemeClr val="tx1"/>
                </a:solidFill>
              </a:rPr>
              <a:t>Cheeger constant</a:t>
            </a:r>
            <a:br>
              <a:rPr lang="en-US" sz="1600" b="1" dirty="0">
                <a:solidFill>
                  <a:schemeClr val="tx1"/>
                </a:solidFill>
              </a:rPr>
            </a:br>
            <a:r>
              <a:rPr lang="en-US" sz="1600" dirty="0">
                <a:solidFill>
                  <a:schemeClr val="tx1"/>
                </a:solidFill>
              </a:rPr>
              <a:t>measures the </a:t>
            </a:r>
            <a:r>
              <a:rPr lang="en-US" sz="1600" b="1" dirty="0" err="1">
                <a:solidFill>
                  <a:schemeClr val="tx1"/>
                </a:solidFill>
                <a:latin typeface="Times New Roman" panose="02020603050405020304" pitchFamily="18" charset="0"/>
                <a:cs typeface="Times New Roman" panose="02020603050405020304" pitchFamily="18" charset="0"/>
              </a:rPr>
              <a:t>MinCut</a:t>
            </a:r>
            <a:r>
              <a:rPr lang="en-US" sz="1600" dirty="0">
                <a:solidFill>
                  <a:schemeClr val="tx1"/>
                </a:solidFill>
              </a:rPr>
              <a:t> to disconnect the graph</a:t>
            </a:r>
          </a:p>
        </p:txBody>
      </p:sp>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Measures of OSQ</a:t>
            </a:r>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Cheeger constant, Spectral Gap and Effective Resistance</a:t>
            </a:r>
          </a:p>
        </p:txBody>
      </p:sp>
      <p:sp>
        <p:nvSpPr>
          <p:cNvPr id="8" name="TextBox 7">
            <a:extLst>
              <a:ext uri="{FF2B5EF4-FFF2-40B4-BE49-F238E27FC236}">
                <a16:creationId xmlns:a16="http://schemas.microsoft.com/office/drawing/2014/main" id="{F65482A7-2977-987A-C5D1-41259C965E98}"/>
              </a:ext>
            </a:extLst>
          </p:cNvPr>
          <p:cNvSpPr txBox="1"/>
          <p:nvPr/>
        </p:nvSpPr>
        <p:spPr>
          <a:xfrm>
            <a:off x="1264024" y="6534481"/>
            <a:ext cx="9672917" cy="307777"/>
          </a:xfrm>
          <a:prstGeom prst="rect">
            <a:avLst/>
          </a:prstGeom>
          <a:noFill/>
        </p:spPr>
        <p:txBody>
          <a:bodyPr wrap="square">
            <a:spAutoFit/>
          </a:bodyPr>
          <a:lstStyle/>
          <a:p>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400" dirty="0" err="1">
                <a:solidFill>
                  <a:schemeClr val="accent2">
                    <a:lumMod val="50000"/>
                  </a:schemeClr>
                </a:solidFill>
                <a:latin typeface="Times New Roman" panose="02020603050405020304" pitchFamily="18" charset="0"/>
                <a:ea typeface="Calibri"/>
                <a:cs typeface="Times New Roman" panose="02020603050405020304" pitchFamily="18" charset="0"/>
              </a:rPr>
              <a:t>Lovász</a:t>
            </a:r>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 1993; Chung 1997; Qiu and Hancock 2007] [Topping et al ‘22; Arnaiz-Rodriguez et al ‘22; </a:t>
            </a:r>
            <a:r>
              <a:rPr lang="en-US" sz="1400" dirty="0" err="1">
                <a:solidFill>
                  <a:schemeClr val="accent2">
                    <a:lumMod val="50000"/>
                  </a:schemeClr>
                </a:solidFill>
                <a:latin typeface="Times New Roman" panose="02020603050405020304" pitchFamily="18" charset="0"/>
                <a:ea typeface="Calibri"/>
                <a:cs typeface="Times New Roman" panose="02020603050405020304" pitchFamily="18" charset="0"/>
              </a:rPr>
              <a:t>Banjeree</a:t>
            </a:r>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 et al ‘22]</a:t>
            </a:r>
          </a:p>
        </p:txBody>
      </p:sp>
      <p:pic>
        <p:nvPicPr>
          <p:cNvPr id="17" name="Picture 16" descr="\documentclass{article}&#10;\usepackage{amsmath,amsfonts,bm}&#10;\pagestyle{empty}&#10;\DeclareMathOperator{\tr}{Tr}&#10;\begin{document}&#10;&#10;\begin{equation*}&#10;\partial S = \{e=(u,v): u\in S, v\in \bar{S}\}&#10;\end{equation*}&#10;&#10;&#10;\end{document}&#10;&#10;" title="IguanaTex Picture Display">
            <a:extLst>
              <a:ext uri="{FF2B5EF4-FFF2-40B4-BE49-F238E27FC236}">
                <a16:creationId xmlns:a16="http://schemas.microsoft.com/office/drawing/2014/main" id="{BD9CE8D7-49CF-6C93-D845-194F47D51386}"/>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257907" y="2197025"/>
            <a:ext cx="3465142" cy="277333"/>
          </a:xfrm>
          <a:prstGeom prst="rect">
            <a:avLst/>
          </a:prstGeom>
        </p:spPr>
      </p:pic>
      <p:pic>
        <p:nvPicPr>
          <p:cNvPr id="31" name="Picture 30" descr="\documentclass{article}&#10;\usepackage{amsmath,amsfonts,bm}&#10;\pagestyle{empty}&#10;\DeclareMathOperator{\tr}{Tr}&#10;\begin{document}&#10;&#10;\begin{equation*}&#10;h_S = \frac{|\partial S|}{\min\{\text{vol}(S),\  \text{vol}(\bar{S})\}}&#10;\end{equation*}&#10;&#10;&#10;\end{document}&#10;&#10;" title="IguanaTex Picture Display">
            <a:extLst>
              <a:ext uri="{FF2B5EF4-FFF2-40B4-BE49-F238E27FC236}">
                <a16:creationId xmlns:a16="http://schemas.microsoft.com/office/drawing/2014/main" id="{7242690B-FBC5-7A28-56AC-C192D4C54BBE}"/>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257908" y="2721845"/>
            <a:ext cx="2896761" cy="604952"/>
          </a:xfrm>
          <a:prstGeom prst="rect">
            <a:avLst/>
          </a:prstGeom>
        </p:spPr>
      </p:pic>
      <p:pic>
        <p:nvPicPr>
          <p:cNvPr id="21" name="Picture 20" descr="\documentclass{article}&#10;\usepackage{amsmath,amsfonts,bm}&#10;\pagestyle{empty}&#10;\DeclareMathOperator{\tr}{Tr}&#10;\begin{document}&#10;&#10;\begin{equation*}&#10;h_G = \min_{S \subset  V} h_S&#10;\end{equation*}&#10;&#10;\end{document}&#10;&#10;" title="IguanaTex Picture Display">
            <a:extLst>
              <a:ext uri="{FF2B5EF4-FFF2-40B4-BE49-F238E27FC236}">
                <a16:creationId xmlns:a16="http://schemas.microsoft.com/office/drawing/2014/main" id="{0D7C3230-E9C3-6E66-F110-6223FF19106D}"/>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1257907" y="3727736"/>
            <a:ext cx="1409523" cy="351999"/>
          </a:xfrm>
          <a:prstGeom prst="rect">
            <a:avLst/>
          </a:prstGeom>
        </p:spPr>
      </p:pic>
      <p:grpSp>
        <p:nvGrpSpPr>
          <p:cNvPr id="29" name="Group 28">
            <a:extLst>
              <a:ext uri="{FF2B5EF4-FFF2-40B4-BE49-F238E27FC236}">
                <a16:creationId xmlns:a16="http://schemas.microsoft.com/office/drawing/2014/main" id="{AA6257F6-B9E6-CFC8-61BC-0F173074B8B2}"/>
              </a:ext>
            </a:extLst>
          </p:cNvPr>
          <p:cNvGrpSpPr/>
          <p:nvPr/>
        </p:nvGrpSpPr>
        <p:grpSpPr>
          <a:xfrm>
            <a:off x="2476504" y="4383643"/>
            <a:ext cx="2150393" cy="1821260"/>
            <a:chOff x="2390779" y="4355703"/>
            <a:chExt cx="2150393" cy="1821260"/>
          </a:xfrm>
        </p:grpSpPr>
        <p:grpSp>
          <p:nvGrpSpPr>
            <p:cNvPr id="22" name="Group 21">
              <a:extLst>
                <a:ext uri="{FF2B5EF4-FFF2-40B4-BE49-F238E27FC236}">
                  <a16:creationId xmlns:a16="http://schemas.microsoft.com/office/drawing/2014/main" id="{3036CBF8-4E98-EEB3-A8B1-58F7073EC3EB}"/>
                </a:ext>
              </a:extLst>
            </p:cNvPr>
            <p:cNvGrpSpPr/>
            <p:nvPr/>
          </p:nvGrpSpPr>
          <p:grpSpPr>
            <a:xfrm rot="16200000">
              <a:off x="2555346" y="4191136"/>
              <a:ext cx="1821260" cy="2150393"/>
              <a:chOff x="8498207" y="2723500"/>
              <a:chExt cx="1932623" cy="2281882"/>
            </a:xfrm>
          </p:grpSpPr>
          <p:grpSp>
            <p:nvGrpSpPr>
              <p:cNvPr id="23" name="Group 22">
                <a:extLst>
                  <a:ext uri="{FF2B5EF4-FFF2-40B4-BE49-F238E27FC236}">
                    <a16:creationId xmlns:a16="http://schemas.microsoft.com/office/drawing/2014/main" id="{9371769E-37BA-CA0B-1345-C97750CF3CA6}"/>
                  </a:ext>
                </a:extLst>
              </p:cNvPr>
              <p:cNvGrpSpPr/>
              <p:nvPr/>
            </p:nvGrpSpPr>
            <p:grpSpPr>
              <a:xfrm>
                <a:off x="8527738" y="2723500"/>
                <a:ext cx="1903092" cy="2281882"/>
                <a:chOff x="8527738" y="2723500"/>
                <a:chExt cx="1903092" cy="2281882"/>
              </a:xfrm>
              <a:solidFill>
                <a:schemeClr val="accent1">
                  <a:lumMod val="20000"/>
                  <a:lumOff val="80000"/>
                </a:schemeClr>
              </a:solidFill>
            </p:grpSpPr>
            <p:sp>
              <p:nvSpPr>
                <p:cNvPr id="25" name="Oval 10">
                  <a:extLst>
                    <a:ext uri="{FF2B5EF4-FFF2-40B4-BE49-F238E27FC236}">
                      <a16:creationId xmlns:a16="http://schemas.microsoft.com/office/drawing/2014/main" id="{FB7451EA-C1D9-68FD-FD09-A52BB12B9F0A}"/>
                    </a:ext>
                  </a:extLst>
                </p:cNvPr>
                <p:cNvSpPr/>
                <p:nvPr/>
              </p:nvSpPr>
              <p:spPr>
                <a:xfrm>
                  <a:off x="8527738" y="2723500"/>
                  <a:ext cx="1630532" cy="121174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0 w 1450659"/>
                    <a:gd name="connsiteY0" fmla="*/ 685949 h 1257651"/>
                    <a:gd name="connsiteX1" fmla="*/ 577692 w 1450659"/>
                    <a:gd name="connsiteY1" fmla="*/ 227 h 1257651"/>
                    <a:gd name="connsiteX2" fmla="*/ 1450659 w 1450659"/>
                    <a:gd name="connsiteY2" fmla="*/ 628799 h 1257651"/>
                    <a:gd name="connsiteX3" fmla="*/ 577692 w 1450659"/>
                    <a:gd name="connsiteY3" fmla="*/ 1257371 h 1257651"/>
                    <a:gd name="connsiteX4" fmla="*/ 0 w 1450659"/>
                    <a:gd name="connsiteY4" fmla="*/ 685949 h 1257651"/>
                    <a:gd name="connsiteX0" fmla="*/ 137400 w 1588059"/>
                    <a:gd name="connsiteY0" fmla="*/ 704374 h 1275961"/>
                    <a:gd name="connsiteX1" fmla="*/ 43419 w 1588059"/>
                    <a:gd name="connsiteY1" fmla="*/ 213759 h 1275961"/>
                    <a:gd name="connsiteX2" fmla="*/ 715092 w 1588059"/>
                    <a:gd name="connsiteY2" fmla="*/ 18652 h 1275961"/>
                    <a:gd name="connsiteX3" fmla="*/ 1588059 w 1588059"/>
                    <a:gd name="connsiteY3" fmla="*/ 647224 h 1275961"/>
                    <a:gd name="connsiteX4" fmla="*/ 715092 w 1588059"/>
                    <a:gd name="connsiteY4" fmla="*/ 1275796 h 1275961"/>
                    <a:gd name="connsiteX5" fmla="*/ 137400 w 1588059"/>
                    <a:gd name="connsiteY5" fmla="*/ 704374 h 1275961"/>
                    <a:gd name="connsiteX0" fmla="*/ 125566 w 1592100"/>
                    <a:gd name="connsiteY0" fmla="*/ 745649 h 1276324"/>
                    <a:gd name="connsiteX1" fmla="*/ 47460 w 1592100"/>
                    <a:gd name="connsiteY1" fmla="*/ 213759 h 1276324"/>
                    <a:gd name="connsiteX2" fmla="*/ 719133 w 1592100"/>
                    <a:gd name="connsiteY2" fmla="*/ 18652 h 1276324"/>
                    <a:gd name="connsiteX3" fmla="*/ 1592100 w 1592100"/>
                    <a:gd name="connsiteY3" fmla="*/ 647224 h 1276324"/>
                    <a:gd name="connsiteX4" fmla="*/ 719133 w 1592100"/>
                    <a:gd name="connsiteY4" fmla="*/ 1275796 h 1276324"/>
                    <a:gd name="connsiteX5" fmla="*/ 125566 w 1592100"/>
                    <a:gd name="connsiteY5" fmla="*/ 745649 h 1276324"/>
                    <a:gd name="connsiteX0" fmla="*/ 153353 w 1619887"/>
                    <a:gd name="connsiteY0" fmla="*/ 743071 h 1273742"/>
                    <a:gd name="connsiteX1" fmla="*/ 40322 w 1619887"/>
                    <a:gd name="connsiteY1" fmla="*/ 230231 h 1273742"/>
                    <a:gd name="connsiteX2" fmla="*/ 746920 w 1619887"/>
                    <a:gd name="connsiteY2" fmla="*/ 16074 h 1273742"/>
                    <a:gd name="connsiteX3" fmla="*/ 1619887 w 1619887"/>
                    <a:gd name="connsiteY3" fmla="*/ 644646 h 1273742"/>
                    <a:gd name="connsiteX4" fmla="*/ 746920 w 1619887"/>
                    <a:gd name="connsiteY4" fmla="*/ 1273218 h 1273742"/>
                    <a:gd name="connsiteX5" fmla="*/ 153353 w 1619887"/>
                    <a:gd name="connsiteY5" fmla="*/ 743071 h 1273742"/>
                    <a:gd name="connsiteX0" fmla="*/ 129230 w 1627514"/>
                    <a:gd name="connsiteY0" fmla="*/ 774821 h 1274191"/>
                    <a:gd name="connsiteX1" fmla="*/ 47949 w 1627514"/>
                    <a:gd name="connsiteY1" fmla="*/ 230231 h 1274191"/>
                    <a:gd name="connsiteX2" fmla="*/ 754547 w 1627514"/>
                    <a:gd name="connsiteY2" fmla="*/ 16074 h 1274191"/>
                    <a:gd name="connsiteX3" fmla="*/ 1627514 w 1627514"/>
                    <a:gd name="connsiteY3" fmla="*/ 644646 h 1274191"/>
                    <a:gd name="connsiteX4" fmla="*/ 754547 w 1627514"/>
                    <a:gd name="connsiteY4" fmla="*/ 1273218 h 1274191"/>
                    <a:gd name="connsiteX5" fmla="*/ 129230 w 1627514"/>
                    <a:gd name="connsiteY5" fmla="*/ 774821 h 1274191"/>
                    <a:gd name="connsiteX0" fmla="*/ 123381 w 1621665"/>
                    <a:gd name="connsiteY0" fmla="*/ 774821 h 1274191"/>
                    <a:gd name="connsiteX1" fmla="*/ 42100 w 1621665"/>
                    <a:gd name="connsiteY1" fmla="*/ 230231 h 1274191"/>
                    <a:gd name="connsiteX2" fmla="*/ 748698 w 1621665"/>
                    <a:gd name="connsiteY2" fmla="*/ 16074 h 1274191"/>
                    <a:gd name="connsiteX3" fmla="*/ 1621665 w 1621665"/>
                    <a:gd name="connsiteY3" fmla="*/ 644646 h 1274191"/>
                    <a:gd name="connsiteX4" fmla="*/ 586773 w 1621665"/>
                    <a:gd name="connsiteY4" fmla="*/ 1273218 h 1274191"/>
                    <a:gd name="connsiteX5" fmla="*/ 123381 w 1621665"/>
                    <a:gd name="connsiteY5" fmla="*/ 774821 h 1274191"/>
                    <a:gd name="connsiteX0" fmla="*/ 114822 w 1613106"/>
                    <a:gd name="connsiteY0" fmla="*/ 774821 h 1273965"/>
                    <a:gd name="connsiteX1" fmla="*/ 33541 w 1613106"/>
                    <a:gd name="connsiteY1" fmla="*/ 230231 h 1273965"/>
                    <a:gd name="connsiteX2" fmla="*/ 740139 w 1613106"/>
                    <a:gd name="connsiteY2" fmla="*/ 16074 h 1273965"/>
                    <a:gd name="connsiteX3" fmla="*/ 1613106 w 1613106"/>
                    <a:gd name="connsiteY3" fmla="*/ 644646 h 1273965"/>
                    <a:gd name="connsiteX4" fmla="*/ 578214 w 1613106"/>
                    <a:gd name="connsiteY4" fmla="*/ 1273218 h 1273965"/>
                    <a:gd name="connsiteX5" fmla="*/ 114822 w 1613106"/>
                    <a:gd name="connsiteY5" fmla="*/ 774821 h 1273965"/>
                    <a:gd name="connsiteX0" fmla="*/ 114822 w 1613106"/>
                    <a:gd name="connsiteY0" fmla="*/ 774821 h 1311904"/>
                    <a:gd name="connsiteX1" fmla="*/ 33541 w 1613106"/>
                    <a:gd name="connsiteY1" fmla="*/ 230231 h 1311904"/>
                    <a:gd name="connsiteX2" fmla="*/ 740139 w 1613106"/>
                    <a:gd name="connsiteY2" fmla="*/ 16074 h 1311904"/>
                    <a:gd name="connsiteX3" fmla="*/ 1613106 w 1613106"/>
                    <a:gd name="connsiteY3" fmla="*/ 644646 h 1311904"/>
                    <a:gd name="connsiteX4" fmla="*/ 578214 w 1613106"/>
                    <a:gd name="connsiteY4" fmla="*/ 1273218 h 1311904"/>
                    <a:gd name="connsiteX5" fmla="*/ 114822 w 1613106"/>
                    <a:gd name="connsiteY5" fmla="*/ 774821 h 1311904"/>
                    <a:gd name="connsiteX0" fmla="*/ 121445 w 1619729"/>
                    <a:gd name="connsiteY0" fmla="*/ 774821 h 1308928"/>
                    <a:gd name="connsiteX1" fmla="*/ 40164 w 1619729"/>
                    <a:gd name="connsiteY1" fmla="*/ 230231 h 1308928"/>
                    <a:gd name="connsiteX2" fmla="*/ 746762 w 1619729"/>
                    <a:gd name="connsiteY2" fmla="*/ 16074 h 1308928"/>
                    <a:gd name="connsiteX3" fmla="*/ 1619729 w 1619729"/>
                    <a:gd name="connsiteY3" fmla="*/ 644646 h 1308928"/>
                    <a:gd name="connsiteX4" fmla="*/ 524512 w 1619729"/>
                    <a:gd name="connsiteY4" fmla="*/ 1270043 h 1308928"/>
                    <a:gd name="connsiteX5" fmla="*/ 121445 w 1619729"/>
                    <a:gd name="connsiteY5" fmla="*/ 774821 h 1308928"/>
                    <a:gd name="connsiteX0" fmla="*/ 121151 w 1619435"/>
                    <a:gd name="connsiteY0" fmla="*/ 774821 h 1300013"/>
                    <a:gd name="connsiteX1" fmla="*/ 39870 w 1619435"/>
                    <a:gd name="connsiteY1" fmla="*/ 230231 h 1300013"/>
                    <a:gd name="connsiteX2" fmla="*/ 746468 w 1619435"/>
                    <a:gd name="connsiteY2" fmla="*/ 16074 h 1300013"/>
                    <a:gd name="connsiteX3" fmla="*/ 1619435 w 1619435"/>
                    <a:gd name="connsiteY3" fmla="*/ 644646 h 1300013"/>
                    <a:gd name="connsiteX4" fmla="*/ 514693 w 1619435"/>
                    <a:gd name="connsiteY4" fmla="*/ 1260518 h 1300013"/>
                    <a:gd name="connsiteX5" fmla="*/ 121151 w 1619435"/>
                    <a:gd name="connsiteY5" fmla="*/ 774821 h 1300013"/>
                    <a:gd name="connsiteX0" fmla="*/ 121151 w 1619435"/>
                    <a:gd name="connsiteY0" fmla="*/ 774821 h 1302137"/>
                    <a:gd name="connsiteX1" fmla="*/ 39870 w 1619435"/>
                    <a:gd name="connsiteY1" fmla="*/ 230231 h 1302137"/>
                    <a:gd name="connsiteX2" fmla="*/ 746468 w 1619435"/>
                    <a:gd name="connsiteY2" fmla="*/ 16074 h 1302137"/>
                    <a:gd name="connsiteX3" fmla="*/ 1619435 w 1619435"/>
                    <a:gd name="connsiteY3" fmla="*/ 644646 h 1302137"/>
                    <a:gd name="connsiteX4" fmla="*/ 514693 w 1619435"/>
                    <a:gd name="connsiteY4" fmla="*/ 1260518 h 1302137"/>
                    <a:gd name="connsiteX5" fmla="*/ 121151 w 1619435"/>
                    <a:gd name="connsiteY5" fmla="*/ 774821 h 1302137"/>
                    <a:gd name="connsiteX0" fmla="*/ 120861 w 1619145"/>
                    <a:gd name="connsiteY0" fmla="*/ 774821 h 1299177"/>
                    <a:gd name="connsiteX1" fmla="*/ 39580 w 1619145"/>
                    <a:gd name="connsiteY1" fmla="*/ 230231 h 1299177"/>
                    <a:gd name="connsiteX2" fmla="*/ 746178 w 1619145"/>
                    <a:gd name="connsiteY2" fmla="*/ 16074 h 1299177"/>
                    <a:gd name="connsiteX3" fmla="*/ 1619145 w 1619145"/>
                    <a:gd name="connsiteY3" fmla="*/ 644646 h 1299177"/>
                    <a:gd name="connsiteX4" fmla="*/ 504878 w 1619145"/>
                    <a:gd name="connsiteY4" fmla="*/ 1257343 h 1299177"/>
                    <a:gd name="connsiteX5" fmla="*/ 120861 w 1619145"/>
                    <a:gd name="connsiteY5" fmla="*/ 774821 h 1299177"/>
                    <a:gd name="connsiteX0" fmla="*/ 120861 w 1633335"/>
                    <a:gd name="connsiteY0" fmla="*/ 774821 h 1282032"/>
                    <a:gd name="connsiteX1" fmla="*/ 39580 w 1633335"/>
                    <a:gd name="connsiteY1" fmla="*/ 230231 h 1282032"/>
                    <a:gd name="connsiteX2" fmla="*/ 746178 w 1633335"/>
                    <a:gd name="connsiteY2" fmla="*/ 16074 h 1282032"/>
                    <a:gd name="connsiteX3" fmla="*/ 1619145 w 1633335"/>
                    <a:gd name="connsiteY3" fmla="*/ 644646 h 1282032"/>
                    <a:gd name="connsiteX4" fmla="*/ 1211950 w 1633335"/>
                    <a:gd name="connsiteY4" fmla="*/ 1152569 h 1282032"/>
                    <a:gd name="connsiteX5" fmla="*/ 504878 w 1633335"/>
                    <a:gd name="connsiteY5" fmla="*/ 1257343 h 1282032"/>
                    <a:gd name="connsiteX6" fmla="*/ 120861 w 1633335"/>
                    <a:gd name="connsiteY6" fmla="*/ 774821 h 1282032"/>
                    <a:gd name="connsiteX0" fmla="*/ 120861 w 1628526"/>
                    <a:gd name="connsiteY0" fmla="*/ 774821 h 1282032"/>
                    <a:gd name="connsiteX1" fmla="*/ 39580 w 1628526"/>
                    <a:gd name="connsiteY1" fmla="*/ 230231 h 1282032"/>
                    <a:gd name="connsiteX2" fmla="*/ 746178 w 1628526"/>
                    <a:gd name="connsiteY2" fmla="*/ 16074 h 1282032"/>
                    <a:gd name="connsiteX3" fmla="*/ 1619145 w 1628526"/>
                    <a:gd name="connsiteY3" fmla="*/ 644646 h 1282032"/>
                    <a:gd name="connsiteX4" fmla="*/ 1211950 w 1628526"/>
                    <a:gd name="connsiteY4" fmla="*/ 1152569 h 1282032"/>
                    <a:gd name="connsiteX5" fmla="*/ 504878 w 1628526"/>
                    <a:gd name="connsiteY5" fmla="*/ 1257343 h 1282032"/>
                    <a:gd name="connsiteX6" fmla="*/ 120861 w 1628526"/>
                    <a:gd name="connsiteY6" fmla="*/ 774821 h 1282032"/>
                    <a:gd name="connsiteX0" fmla="*/ 120861 w 1628526"/>
                    <a:gd name="connsiteY0" fmla="*/ 774821 h 1312234"/>
                    <a:gd name="connsiteX1" fmla="*/ 39580 w 1628526"/>
                    <a:gd name="connsiteY1" fmla="*/ 230231 h 1312234"/>
                    <a:gd name="connsiteX2" fmla="*/ 746178 w 1628526"/>
                    <a:gd name="connsiteY2" fmla="*/ 16074 h 1312234"/>
                    <a:gd name="connsiteX3" fmla="*/ 1619145 w 1628526"/>
                    <a:gd name="connsiteY3" fmla="*/ 644646 h 1312234"/>
                    <a:gd name="connsiteX4" fmla="*/ 1211950 w 1628526"/>
                    <a:gd name="connsiteY4" fmla="*/ 1152569 h 1312234"/>
                    <a:gd name="connsiteX5" fmla="*/ 504878 w 1628526"/>
                    <a:gd name="connsiteY5" fmla="*/ 1257343 h 1312234"/>
                    <a:gd name="connsiteX6" fmla="*/ 120861 w 1628526"/>
                    <a:gd name="connsiteY6" fmla="*/ 774821 h 1312234"/>
                    <a:gd name="connsiteX0" fmla="*/ 120645 w 1628310"/>
                    <a:gd name="connsiteY0" fmla="*/ 774821 h 1314114"/>
                    <a:gd name="connsiteX1" fmla="*/ 39364 w 1628310"/>
                    <a:gd name="connsiteY1" fmla="*/ 230231 h 1314114"/>
                    <a:gd name="connsiteX2" fmla="*/ 745962 w 1628310"/>
                    <a:gd name="connsiteY2" fmla="*/ 16074 h 1314114"/>
                    <a:gd name="connsiteX3" fmla="*/ 1618929 w 1628310"/>
                    <a:gd name="connsiteY3" fmla="*/ 644646 h 1314114"/>
                    <a:gd name="connsiteX4" fmla="*/ 1211734 w 1628310"/>
                    <a:gd name="connsiteY4" fmla="*/ 1152569 h 1314114"/>
                    <a:gd name="connsiteX5" fmla="*/ 497518 w 1628310"/>
                    <a:gd name="connsiteY5" fmla="*/ 1259724 h 1314114"/>
                    <a:gd name="connsiteX6" fmla="*/ 120645 w 1628310"/>
                    <a:gd name="connsiteY6" fmla="*/ 774821 h 1314114"/>
                    <a:gd name="connsiteX0" fmla="*/ 162369 w 1620027"/>
                    <a:gd name="connsiteY0" fmla="*/ 772440 h 1284160"/>
                    <a:gd name="connsiteX1" fmla="*/ 31081 w 1620027"/>
                    <a:gd name="connsiteY1" fmla="*/ 230231 h 1284160"/>
                    <a:gd name="connsiteX2" fmla="*/ 737679 w 1620027"/>
                    <a:gd name="connsiteY2" fmla="*/ 16074 h 1284160"/>
                    <a:gd name="connsiteX3" fmla="*/ 1610646 w 1620027"/>
                    <a:gd name="connsiteY3" fmla="*/ 644646 h 1284160"/>
                    <a:gd name="connsiteX4" fmla="*/ 1203451 w 1620027"/>
                    <a:gd name="connsiteY4" fmla="*/ 1152569 h 1284160"/>
                    <a:gd name="connsiteX5" fmla="*/ 489235 w 1620027"/>
                    <a:gd name="connsiteY5" fmla="*/ 1259724 h 1284160"/>
                    <a:gd name="connsiteX6" fmla="*/ 162369 w 1620027"/>
                    <a:gd name="connsiteY6" fmla="*/ 772440 h 1284160"/>
                    <a:gd name="connsiteX0" fmla="*/ 172874 w 1630532"/>
                    <a:gd name="connsiteY0" fmla="*/ 772440 h 1284160"/>
                    <a:gd name="connsiteX1" fmla="*/ 41586 w 1630532"/>
                    <a:gd name="connsiteY1" fmla="*/ 230231 h 1284160"/>
                    <a:gd name="connsiteX2" fmla="*/ 748184 w 1630532"/>
                    <a:gd name="connsiteY2" fmla="*/ 16074 h 1284160"/>
                    <a:gd name="connsiteX3" fmla="*/ 1621151 w 1630532"/>
                    <a:gd name="connsiteY3" fmla="*/ 644646 h 1284160"/>
                    <a:gd name="connsiteX4" fmla="*/ 1213956 w 1630532"/>
                    <a:gd name="connsiteY4" fmla="*/ 1152569 h 1284160"/>
                    <a:gd name="connsiteX5" fmla="*/ 499740 w 1630532"/>
                    <a:gd name="connsiteY5" fmla="*/ 1259724 h 1284160"/>
                    <a:gd name="connsiteX6" fmla="*/ 172874 w 1630532"/>
                    <a:gd name="connsiteY6" fmla="*/ 772440 h 1284160"/>
                    <a:gd name="connsiteX0" fmla="*/ 172874 w 1630532"/>
                    <a:gd name="connsiteY0" fmla="*/ 697794 h 1209514"/>
                    <a:gd name="connsiteX1" fmla="*/ 41586 w 1630532"/>
                    <a:gd name="connsiteY1" fmla="*/ 155585 h 1209514"/>
                    <a:gd name="connsiteX2" fmla="*/ 745802 w 1630532"/>
                    <a:gd name="connsiteY2" fmla="*/ 24772 h 1209514"/>
                    <a:gd name="connsiteX3" fmla="*/ 1621151 w 1630532"/>
                    <a:gd name="connsiteY3" fmla="*/ 570000 h 1209514"/>
                    <a:gd name="connsiteX4" fmla="*/ 1213956 w 1630532"/>
                    <a:gd name="connsiteY4" fmla="*/ 1077923 h 1209514"/>
                    <a:gd name="connsiteX5" fmla="*/ 499740 w 1630532"/>
                    <a:gd name="connsiteY5" fmla="*/ 1185078 h 1209514"/>
                    <a:gd name="connsiteX6" fmla="*/ 172874 w 1630532"/>
                    <a:gd name="connsiteY6" fmla="*/ 697794 h 1209514"/>
                    <a:gd name="connsiteX0" fmla="*/ 172874 w 1630532"/>
                    <a:gd name="connsiteY0" fmla="*/ 673034 h 1184754"/>
                    <a:gd name="connsiteX1" fmla="*/ 41586 w 1630532"/>
                    <a:gd name="connsiteY1" fmla="*/ 130825 h 1184754"/>
                    <a:gd name="connsiteX2" fmla="*/ 745802 w 1630532"/>
                    <a:gd name="connsiteY2" fmla="*/ 12 h 1184754"/>
                    <a:gd name="connsiteX3" fmla="*/ 1621151 w 1630532"/>
                    <a:gd name="connsiteY3" fmla="*/ 545240 h 1184754"/>
                    <a:gd name="connsiteX4" fmla="*/ 1213956 w 1630532"/>
                    <a:gd name="connsiteY4" fmla="*/ 1053163 h 1184754"/>
                    <a:gd name="connsiteX5" fmla="*/ 499740 w 1630532"/>
                    <a:gd name="connsiteY5" fmla="*/ 1160318 h 1184754"/>
                    <a:gd name="connsiteX6" fmla="*/ 172874 w 1630532"/>
                    <a:gd name="connsiteY6" fmla="*/ 673034 h 1184754"/>
                    <a:gd name="connsiteX0" fmla="*/ 172874 w 1630532"/>
                    <a:gd name="connsiteY0" fmla="*/ 673034 h 1211743"/>
                    <a:gd name="connsiteX1" fmla="*/ 41586 w 1630532"/>
                    <a:gd name="connsiteY1" fmla="*/ 130825 h 1211743"/>
                    <a:gd name="connsiteX2" fmla="*/ 745802 w 1630532"/>
                    <a:gd name="connsiteY2" fmla="*/ 12 h 1211743"/>
                    <a:gd name="connsiteX3" fmla="*/ 1621151 w 1630532"/>
                    <a:gd name="connsiteY3" fmla="*/ 545240 h 1211743"/>
                    <a:gd name="connsiteX4" fmla="*/ 1213956 w 1630532"/>
                    <a:gd name="connsiteY4" fmla="*/ 1053163 h 1211743"/>
                    <a:gd name="connsiteX5" fmla="*/ 499740 w 1630532"/>
                    <a:gd name="connsiteY5" fmla="*/ 1160318 h 1211743"/>
                    <a:gd name="connsiteX6" fmla="*/ 172874 w 1630532"/>
                    <a:gd name="connsiteY6" fmla="*/ 673034 h 121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532" h="1211743">
                      <a:moveTo>
                        <a:pt x="172874" y="673034"/>
                      </a:moveTo>
                      <a:cubicBezTo>
                        <a:pt x="27459" y="532408"/>
                        <a:pt x="-54696" y="245112"/>
                        <a:pt x="41586" y="130825"/>
                      </a:cubicBezTo>
                      <a:cubicBezTo>
                        <a:pt x="137868" y="16538"/>
                        <a:pt x="480160" y="2381"/>
                        <a:pt x="745802" y="12"/>
                      </a:cubicBezTo>
                      <a:cubicBezTo>
                        <a:pt x="1011444" y="-2357"/>
                        <a:pt x="1537569" y="373287"/>
                        <a:pt x="1621151" y="545240"/>
                      </a:cubicBezTo>
                      <a:cubicBezTo>
                        <a:pt x="1704733" y="717193"/>
                        <a:pt x="1202023" y="846272"/>
                        <a:pt x="1213956" y="1053163"/>
                      </a:cubicBezTo>
                      <a:cubicBezTo>
                        <a:pt x="1028245" y="1155279"/>
                        <a:pt x="573242" y="1285585"/>
                        <a:pt x="499740" y="1160318"/>
                      </a:cubicBezTo>
                      <a:cubicBezTo>
                        <a:pt x="426238" y="1035051"/>
                        <a:pt x="318289" y="813660"/>
                        <a:pt x="172874" y="6730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0B54C6A2-8571-609F-6072-80B9C00F89E4}"/>
                    </a:ext>
                  </a:extLst>
                </p:cNvPr>
                <p:cNvSpPr/>
                <p:nvPr/>
              </p:nvSpPr>
              <p:spPr>
                <a:xfrm>
                  <a:off x="8658188" y="3675389"/>
                  <a:ext cx="1772642" cy="132999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10 w 1745944"/>
                    <a:gd name="connsiteY0" fmla="*/ 628572 h 1347632"/>
                    <a:gd name="connsiteX1" fmla="*/ 872977 w 1745944"/>
                    <a:gd name="connsiteY1" fmla="*/ 0 h 1347632"/>
                    <a:gd name="connsiteX2" fmla="*/ 1745944 w 1745944"/>
                    <a:gd name="connsiteY2" fmla="*/ 628572 h 1347632"/>
                    <a:gd name="connsiteX3" fmla="*/ 887264 w 1745944"/>
                    <a:gd name="connsiteY3" fmla="*/ 1347632 h 1347632"/>
                    <a:gd name="connsiteX4" fmla="*/ 10 w 1745944"/>
                    <a:gd name="connsiteY4" fmla="*/ 628572 h 1347632"/>
                    <a:gd name="connsiteX0" fmla="*/ 9 w 1674506"/>
                    <a:gd name="connsiteY0" fmla="*/ 933635 h 1359233"/>
                    <a:gd name="connsiteX1" fmla="*/ 801539 w 1674506"/>
                    <a:gd name="connsiteY1" fmla="*/ 5025 h 1359233"/>
                    <a:gd name="connsiteX2" fmla="*/ 1674506 w 1674506"/>
                    <a:gd name="connsiteY2" fmla="*/ 633597 h 1359233"/>
                    <a:gd name="connsiteX3" fmla="*/ 815826 w 1674506"/>
                    <a:gd name="connsiteY3" fmla="*/ 1352657 h 1359233"/>
                    <a:gd name="connsiteX4" fmla="*/ 9 w 1674506"/>
                    <a:gd name="connsiteY4" fmla="*/ 933635 h 1359233"/>
                    <a:gd name="connsiteX0" fmla="*/ 9 w 1703081"/>
                    <a:gd name="connsiteY0" fmla="*/ 932693 h 1357431"/>
                    <a:gd name="connsiteX1" fmla="*/ 801539 w 1703081"/>
                    <a:gd name="connsiteY1" fmla="*/ 4083 h 1357431"/>
                    <a:gd name="connsiteX2" fmla="*/ 1703081 w 1703081"/>
                    <a:gd name="connsiteY2" fmla="*/ 656467 h 1357431"/>
                    <a:gd name="connsiteX3" fmla="*/ 815826 w 1703081"/>
                    <a:gd name="connsiteY3" fmla="*/ 1351715 h 1357431"/>
                    <a:gd name="connsiteX4" fmla="*/ 9 w 1703081"/>
                    <a:gd name="connsiteY4" fmla="*/ 932693 h 1357431"/>
                    <a:gd name="connsiteX0" fmla="*/ 1580 w 1704652"/>
                    <a:gd name="connsiteY0" fmla="*/ 932693 h 1236807"/>
                    <a:gd name="connsiteX1" fmla="*/ 803110 w 1704652"/>
                    <a:gd name="connsiteY1" fmla="*/ 4083 h 1236807"/>
                    <a:gd name="connsiteX2" fmla="*/ 1704652 w 1704652"/>
                    <a:gd name="connsiteY2" fmla="*/ 656467 h 1236807"/>
                    <a:gd name="connsiteX3" fmla="*/ 1012659 w 1704652"/>
                    <a:gd name="connsiteY3" fmla="*/ 1227890 h 1236807"/>
                    <a:gd name="connsiteX4" fmla="*/ 1580 w 1704652"/>
                    <a:gd name="connsiteY4" fmla="*/ 932693 h 1236807"/>
                    <a:gd name="connsiteX0" fmla="*/ 8971 w 1712043"/>
                    <a:gd name="connsiteY0" fmla="*/ 946838 h 1251060"/>
                    <a:gd name="connsiteX1" fmla="*/ 591426 w 1712043"/>
                    <a:gd name="connsiteY1" fmla="*/ 3940 h 1251060"/>
                    <a:gd name="connsiteX2" fmla="*/ 1712043 w 1712043"/>
                    <a:gd name="connsiteY2" fmla="*/ 670612 h 1251060"/>
                    <a:gd name="connsiteX3" fmla="*/ 1020050 w 1712043"/>
                    <a:gd name="connsiteY3" fmla="*/ 1242035 h 1251060"/>
                    <a:gd name="connsiteX4" fmla="*/ 8971 w 1712043"/>
                    <a:gd name="connsiteY4" fmla="*/ 946838 h 1251060"/>
                    <a:gd name="connsiteX0" fmla="*/ 7260 w 1710384"/>
                    <a:gd name="connsiteY0" fmla="*/ 1013464 h 1317686"/>
                    <a:gd name="connsiteX1" fmla="*/ 589715 w 1710384"/>
                    <a:gd name="connsiteY1" fmla="*/ 70566 h 1317686"/>
                    <a:gd name="connsiteX2" fmla="*/ 1080729 w 1710384"/>
                    <a:gd name="connsiteY2" fmla="*/ 142799 h 1317686"/>
                    <a:gd name="connsiteX3" fmla="*/ 1710332 w 1710384"/>
                    <a:gd name="connsiteY3" fmla="*/ 737238 h 1317686"/>
                    <a:gd name="connsiteX4" fmla="*/ 1018339 w 1710384"/>
                    <a:gd name="connsiteY4" fmla="*/ 1308661 h 1317686"/>
                    <a:gd name="connsiteX5" fmla="*/ 7260 w 1710384"/>
                    <a:gd name="connsiteY5" fmla="*/ 1013464 h 1317686"/>
                    <a:gd name="connsiteX0" fmla="*/ 7260 w 1710370"/>
                    <a:gd name="connsiteY0" fmla="*/ 1013464 h 1317686"/>
                    <a:gd name="connsiteX1" fmla="*/ 589715 w 1710370"/>
                    <a:gd name="connsiteY1" fmla="*/ 70566 h 1317686"/>
                    <a:gd name="connsiteX2" fmla="*/ 1080729 w 1710370"/>
                    <a:gd name="connsiteY2" fmla="*/ 142799 h 1317686"/>
                    <a:gd name="connsiteX3" fmla="*/ 1710332 w 1710370"/>
                    <a:gd name="connsiteY3" fmla="*/ 737238 h 1317686"/>
                    <a:gd name="connsiteX4" fmla="*/ 1018339 w 1710370"/>
                    <a:gd name="connsiteY4" fmla="*/ 1308661 h 1317686"/>
                    <a:gd name="connsiteX5" fmla="*/ 7260 w 1710370"/>
                    <a:gd name="connsiteY5" fmla="*/ 1013464 h 1317686"/>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8089 w 1712149"/>
                    <a:gd name="connsiteY0" fmla="*/ 1069595 h 1282798"/>
                    <a:gd name="connsiteX1" fmla="*/ 301457 w 1712149"/>
                    <a:gd name="connsiteY1" fmla="*/ 375143 h 1282798"/>
                    <a:gd name="connsiteX2" fmla="*/ 591494 w 1712149"/>
                    <a:gd name="connsiteY2" fmla="*/ 26685 h 1282798"/>
                    <a:gd name="connsiteX3" fmla="*/ 1082508 w 1712149"/>
                    <a:gd name="connsiteY3" fmla="*/ 98918 h 1282798"/>
                    <a:gd name="connsiteX4" fmla="*/ 1712111 w 1712149"/>
                    <a:gd name="connsiteY4" fmla="*/ 693357 h 1282798"/>
                    <a:gd name="connsiteX5" fmla="*/ 1020118 w 1712149"/>
                    <a:gd name="connsiteY5" fmla="*/ 1264780 h 1282798"/>
                    <a:gd name="connsiteX6" fmla="*/ 28089 w 1712149"/>
                    <a:gd name="connsiteY6" fmla="*/ 1069595 h 1282798"/>
                    <a:gd name="connsiteX0" fmla="*/ 28089 w 1712145"/>
                    <a:gd name="connsiteY0" fmla="*/ 1117028 h 1330231"/>
                    <a:gd name="connsiteX1" fmla="*/ 301457 w 1712145"/>
                    <a:gd name="connsiteY1" fmla="*/ 422576 h 1330231"/>
                    <a:gd name="connsiteX2" fmla="*/ 591494 w 1712145"/>
                    <a:gd name="connsiteY2" fmla="*/ 74118 h 1330231"/>
                    <a:gd name="connsiteX3" fmla="*/ 1015833 w 1712145"/>
                    <a:gd name="connsiteY3" fmla="*/ 60626 h 1330231"/>
                    <a:gd name="connsiteX4" fmla="*/ 1712111 w 1712145"/>
                    <a:gd name="connsiteY4" fmla="*/ 740790 h 1330231"/>
                    <a:gd name="connsiteX5" fmla="*/ 1020118 w 1712145"/>
                    <a:gd name="connsiteY5" fmla="*/ 1312213 h 1330231"/>
                    <a:gd name="connsiteX6" fmla="*/ 28089 w 1712145"/>
                    <a:gd name="connsiteY6" fmla="*/ 1117028 h 1330231"/>
                    <a:gd name="connsiteX0" fmla="*/ 28089 w 1712145"/>
                    <a:gd name="connsiteY0" fmla="*/ 1115407 h 1328610"/>
                    <a:gd name="connsiteX1" fmla="*/ 301457 w 1712145"/>
                    <a:gd name="connsiteY1" fmla="*/ 420955 h 1328610"/>
                    <a:gd name="connsiteX2" fmla="*/ 400994 w 1712145"/>
                    <a:gd name="connsiteY2" fmla="*/ 77259 h 1328610"/>
                    <a:gd name="connsiteX3" fmla="*/ 1015833 w 1712145"/>
                    <a:gd name="connsiteY3" fmla="*/ 59005 h 1328610"/>
                    <a:gd name="connsiteX4" fmla="*/ 1712111 w 1712145"/>
                    <a:gd name="connsiteY4" fmla="*/ 739169 h 1328610"/>
                    <a:gd name="connsiteX5" fmla="*/ 1020118 w 1712145"/>
                    <a:gd name="connsiteY5" fmla="*/ 1310592 h 1328610"/>
                    <a:gd name="connsiteX6" fmla="*/ 28089 w 1712145"/>
                    <a:gd name="connsiteY6" fmla="*/ 1115407 h 1328610"/>
                    <a:gd name="connsiteX0" fmla="*/ 28089 w 1712145"/>
                    <a:gd name="connsiteY0" fmla="*/ 1115844 h 1328899"/>
                    <a:gd name="connsiteX1" fmla="*/ 301457 w 1712145"/>
                    <a:gd name="connsiteY1" fmla="*/ 430917 h 1328899"/>
                    <a:gd name="connsiteX2" fmla="*/ 400994 w 1712145"/>
                    <a:gd name="connsiteY2" fmla="*/ 77696 h 1328899"/>
                    <a:gd name="connsiteX3" fmla="*/ 1015833 w 1712145"/>
                    <a:gd name="connsiteY3" fmla="*/ 59442 h 1328899"/>
                    <a:gd name="connsiteX4" fmla="*/ 1712111 w 1712145"/>
                    <a:gd name="connsiteY4" fmla="*/ 739606 h 1328899"/>
                    <a:gd name="connsiteX5" fmla="*/ 1020118 w 1712145"/>
                    <a:gd name="connsiteY5" fmla="*/ 1311029 h 1328899"/>
                    <a:gd name="connsiteX6" fmla="*/ 28089 w 1712145"/>
                    <a:gd name="connsiteY6" fmla="*/ 1115844 h 1328899"/>
                    <a:gd name="connsiteX0" fmla="*/ 22082 w 1706138"/>
                    <a:gd name="connsiteY0" fmla="*/ 1115844 h 1328899"/>
                    <a:gd name="connsiteX1" fmla="*/ 295450 w 1706138"/>
                    <a:gd name="connsiteY1" fmla="*/ 430917 h 1328899"/>
                    <a:gd name="connsiteX2" fmla="*/ 394987 w 1706138"/>
                    <a:gd name="connsiteY2" fmla="*/ 77696 h 1328899"/>
                    <a:gd name="connsiteX3" fmla="*/ 1009826 w 1706138"/>
                    <a:gd name="connsiteY3" fmla="*/ 59442 h 1328899"/>
                    <a:gd name="connsiteX4" fmla="*/ 1706104 w 1706138"/>
                    <a:gd name="connsiteY4" fmla="*/ 739606 h 1328899"/>
                    <a:gd name="connsiteX5" fmla="*/ 1014111 w 1706138"/>
                    <a:gd name="connsiteY5" fmla="*/ 1311029 h 1328899"/>
                    <a:gd name="connsiteX6" fmla="*/ 22082 w 1706138"/>
                    <a:gd name="connsiteY6" fmla="*/ 1115844 h 1328899"/>
                    <a:gd name="connsiteX0" fmla="*/ 14 w 1684070"/>
                    <a:gd name="connsiteY0" fmla="*/ 1115844 h 1329196"/>
                    <a:gd name="connsiteX1" fmla="*/ 273382 w 1684070"/>
                    <a:gd name="connsiteY1" fmla="*/ 430917 h 1329196"/>
                    <a:gd name="connsiteX2" fmla="*/ 372919 w 1684070"/>
                    <a:gd name="connsiteY2" fmla="*/ 77696 h 1329196"/>
                    <a:gd name="connsiteX3" fmla="*/ 987758 w 1684070"/>
                    <a:gd name="connsiteY3" fmla="*/ 59442 h 1329196"/>
                    <a:gd name="connsiteX4" fmla="*/ 1684036 w 1684070"/>
                    <a:gd name="connsiteY4" fmla="*/ 739606 h 1329196"/>
                    <a:gd name="connsiteX5" fmla="*/ 992043 w 1684070"/>
                    <a:gd name="connsiteY5" fmla="*/ 1311029 h 1329196"/>
                    <a:gd name="connsiteX6" fmla="*/ 14 w 1684070"/>
                    <a:gd name="connsiteY6" fmla="*/ 1115844 h 1329196"/>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3436 w 1801142"/>
                    <a:gd name="connsiteY0" fmla="*/ 1157119 h 1330180"/>
                    <a:gd name="connsiteX1" fmla="*/ 44412 w 1801142"/>
                    <a:gd name="connsiteY1" fmla="*/ 785485 h 1330180"/>
                    <a:gd name="connsiteX2" fmla="*/ 390454 w 1801142"/>
                    <a:gd name="connsiteY2" fmla="*/ 430917 h 1330180"/>
                    <a:gd name="connsiteX3" fmla="*/ 489991 w 1801142"/>
                    <a:gd name="connsiteY3" fmla="*/ 77696 h 1330180"/>
                    <a:gd name="connsiteX4" fmla="*/ 1104830 w 1801142"/>
                    <a:gd name="connsiteY4" fmla="*/ 59442 h 1330180"/>
                    <a:gd name="connsiteX5" fmla="*/ 1801108 w 1801142"/>
                    <a:gd name="connsiteY5" fmla="*/ 739606 h 1330180"/>
                    <a:gd name="connsiteX6" fmla="*/ 1109115 w 1801142"/>
                    <a:gd name="connsiteY6" fmla="*/ 1311029 h 1330180"/>
                    <a:gd name="connsiteX7" fmla="*/ 123436 w 1801142"/>
                    <a:gd name="connsiteY7" fmla="*/ 1157119 h 1330180"/>
                    <a:gd name="connsiteX0" fmla="*/ 94936 w 1772642"/>
                    <a:gd name="connsiteY0" fmla="*/ 1157119 h 1329993"/>
                    <a:gd name="connsiteX1" fmla="*/ 69887 w 1772642"/>
                    <a:gd name="connsiteY1" fmla="*/ 798185 h 1329993"/>
                    <a:gd name="connsiteX2" fmla="*/ 361954 w 1772642"/>
                    <a:gd name="connsiteY2" fmla="*/ 430917 h 1329993"/>
                    <a:gd name="connsiteX3" fmla="*/ 461491 w 1772642"/>
                    <a:gd name="connsiteY3" fmla="*/ 77696 h 1329993"/>
                    <a:gd name="connsiteX4" fmla="*/ 1076330 w 1772642"/>
                    <a:gd name="connsiteY4" fmla="*/ 59442 h 1329993"/>
                    <a:gd name="connsiteX5" fmla="*/ 1772608 w 1772642"/>
                    <a:gd name="connsiteY5" fmla="*/ 739606 h 1329993"/>
                    <a:gd name="connsiteX6" fmla="*/ 1080615 w 1772642"/>
                    <a:gd name="connsiteY6" fmla="*/ 1311029 h 1329993"/>
                    <a:gd name="connsiteX7" fmla="*/ 94936 w 1772642"/>
                    <a:gd name="connsiteY7" fmla="*/ 1157119 h 13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642" h="1329993">
                      <a:moveTo>
                        <a:pt x="94936" y="1157119"/>
                      </a:moveTo>
                      <a:cubicBezTo>
                        <a:pt x="-73519" y="1071645"/>
                        <a:pt x="24326" y="912339"/>
                        <a:pt x="69887" y="798185"/>
                      </a:cubicBezTo>
                      <a:cubicBezTo>
                        <a:pt x="140848" y="687206"/>
                        <a:pt x="314149" y="564228"/>
                        <a:pt x="361954" y="430917"/>
                      </a:cubicBezTo>
                      <a:cubicBezTo>
                        <a:pt x="368543" y="168992"/>
                        <a:pt x="342428" y="139608"/>
                        <a:pt x="461491" y="77696"/>
                      </a:cubicBezTo>
                      <a:cubicBezTo>
                        <a:pt x="580554" y="15784"/>
                        <a:pt x="889561" y="-51670"/>
                        <a:pt x="1076330" y="59442"/>
                      </a:cubicBezTo>
                      <a:cubicBezTo>
                        <a:pt x="1096413" y="308667"/>
                        <a:pt x="1778244" y="547677"/>
                        <a:pt x="1772608" y="739606"/>
                      </a:cubicBezTo>
                      <a:cubicBezTo>
                        <a:pt x="1766972" y="931535"/>
                        <a:pt x="1360227" y="1241444"/>
                        <a:pt x="1080615" y="1311029"/>
                      </a:cubicBezTo>
                      <a:cubicBezTo>
                        <a:pt x="801003" y="1380614"/>
                        <a:pt x="263391" y="1242593"/>
                        <a:pt x="94936" y="1157119"/>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id="{C1B8A103-26F6-BF8B-EDBF-4987E832EDBB}"/>
                  </a:ext>
                </a:extLst>
              </p:cNvPr>
              <p:cNvPicPr>
                <a:picLocks noChangeAspect="1"/>
              </p:cNvPicPr>
              <p:nvPr/>
            </p:nvPicPr>
            <p:blipFill rotWithShape="1">
              <a:blip r:embed="rId12">
                <a:clrChange>
                  <a:clrFrom>
                    <a:srgbClr val="FFFFFF"/>
                  </a:clrFrom>
                  <a:clrTo>
                    <a:srgbClr val="FFFFFF">
                      <a:alpha val="0"/>
                    </a:srgbClr>
                  </a:clrTo>
                </a:clrChange>
              </a:blip>
              <a:srcRect l="20087" t="11623" r="60059"/>
              <a:stretch/>
            </p:blipFill>
            <p:spPr>
              <a:xfrm>
                <a:off x="8498207" y="2810032"/>
                <a:ext cx="1932622" cy="2118204"/>
              </a:xfrm>
              <a:prstGeom prst="rect">
                <a:avLst/>
              </a:prstGeom>
            </p:spPr>
          </p:pic>
        </p:grpSp>
        <p:cxnSp>
          <p:nvCxnSpPr>
            <p:cNvPr id="28" name="Straight Connector 27">
              <a:extLst>
                <a:ext uri="{FF2B5EF4-FFF2-40B4-BE49-F238E27FC236}">
                  <a16:creationId xmlns:a16="http://schemas.microsoft.com/office/drawing/2014/main" id="{E6F11533-4A7C-F955-8AB0-26E7A5A2C581}"/>
                </a:ext>
              </a:extLst>
            </p:cNvPr>
            <p:cNvCxnSpPr/>
            <p:nvPr/>
          </p:nvCxnSpPr>
          <p:spPr>
            <a:xfrm flipH="1">
              <a:off x="3287818" y="4612556"/>
              <a:ext cx="182580" cy="1517496"/>
            </a:xfrm>
            <a:prstGeom prst="line">
              <a:avLst/>
            </a:prstGeom>
            <a:ln w="57150"/>
          </p:spPr>
          <p:style>
            <a:lnRef idx="2">
              <a:schemeClr val="dk1"/>
            </a:lnRef>
            <a:fillRef idx="0">
              <a:schemeClr val="dk1"/>
            </a:fillRef>
            <a:effectRef idx="1">
              <a:schemeClr val="dk1"/>
            </a:effectRef>
            <a:fontRef idx="minor">
              <a:schemeClr val="tx1"/>
            </a:fontRef>
          </p:style>
        </p:cxnSp>
      </p:grpSp>
      <p:pic>
        <p:nvPicPr>
          <p:cNvPr id="33" name="Picture 32" descr="\documentclass{article}&#10;\usepackage{amsmath,amsfonts,bm}&#10;\pagestyle{empty}&#10;\DeclareMathOperator{\tr}{Tr}&#10;\begin{document}&#10;&#10;\begin{equation*}&#10;\frac{\lambda_2}{2} \leq h_G \leq \sqrt{2\lambda_2}&#10;\end{equation*}&#10;&#10;\end{document}&#10;&#10;" title="IguanaTex Picture Display">
            <a:extLst>
              <a:ext uri="{FF2B5EF4-FFF2-40B4-BE49-F238E27FC236}">
                <a16:creationId xmlns:a16="http://schemas.microsoft.com/office/drawing/2014/main" id="{AE18841C-AD4A-EE4F-D257-DA33E6567273}"/>
              </a:ext>
            </a:extLst>
          </p:cNvPr>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9032382" y="1968304"/>
            <a:ext cx="1923048" cy="519619"/>
          </a:xfrm>
          <a:prstGeom prst="rect">
            <a:avLst/>
          </a:prstGeom>
        </p:spPr>
      </p:pic>
      <p:pic>
        <p:nvPicPr>
          <p:cNvPr id="34" name="Picture 33" descr="\documentclass{article}&#10;\usepackage{amsmath,amsfonts,bm}&#10;\pagestyle{empty}&#10;\DeclareMathOperator{\tr}{Tr}&#10;\begin{document}&#10;&#10;\begin{equation*}&#10;\frac{h_G^2}{2}\leq \lambda_2  \leq 2 h_G&#10;\end{equation*}&#10;&#10;\end{document}&#10;&#10;" title="IguanaTex Picture Display">
            <a:extLst>
              <a:ext uri="{FF2B5EF4-FFF2-40B4-BE49-F238E27FC236}">
                <a16:creationId xmlns:a16="http://schemas.microsoft.com/office/drawing/2014/main" id="{526E2B0E-972C-65DE-DCB8-E95C0820D824}"/>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6631708" y="1947477"/>
            <a:ext cx="1703620" cy="554667"/>
          </a:xfrm>
          <a:prstGeom prst="rect">
            <a:avLst/>
          </a:prstGeom>
        </p:spPr>
      </p:pic>
      <p:sp>
        <p:nvSpPr>
          <p:cNvPr id="49" name="Rectangle 48">
            <a:extLst>
              <a:ext uri="{FF2B5EF4-FFF2-40B4-BE49-F238E27FC236}">
                <a16:creationId xmlns:a16="http://schemas.microsoft.com/office/drawing/2014/main" id="{9ECD78C3-F110-2C88-2ED0-B158ED643FB0}"/>
              </a:ext>
            </a:extLst>
          </p:cNvPr>
          <p:cNvSpPr/>
          <p:nvPr/>
        </p:nvSpPr>
        <p:spPr>
          <a:xfrm>
            <a:off x="6089020" y="2907445"/>
            <a:ext cx="5163520" cy="1105657"/>
          </a:xfrm>
          <a:prstGeom prst="rect">
            <a:avLst/>
          </a:prstGeom>
          <a:solidFill>
            <a:schemeClr val="bg1">
              <a:lumMod val="95000"/>
            </a:schemeClr>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600" b="1" dirty="0">
                <a:solidFill>
                  <a:schemeClr val="tx1"/>
                </a:solidFill>
              </a:rPr>
              <a:t>Cheeger constant and Effective Resistance</a:t>
            </a:r>
            <a:endParaRPr lang="en-US" sz="1600" b="1" dirty="0">
              <a:solidFill>
                <a:schemeClr val="tx1"/>
              </a:solidFill>
              <a:cs typeface="Times New Roman" panose="02020603050405020304" pitchFamily="18" charset="0"/>
            </a:endParaRPr>
          </a:p>
        </p:txBody>
      </p:sp>
      <p:cxnSp>
        <p:nvCxnSpPr>
          <p:cNvPr id="44" name="Connector: Elbow 43">
            <a:extLst>
              <a:ext uri="{FF2B5EF4-FFF2-40B4-BE49-F238E27FC236}">
                <a16:creationId xmlns:a16="http://schemas.microsoft.com/office/drawing/2014/main" id="{F0D2672A-785D-5181-E965-333A9E81098A}"/>
              </a:ext>
            </a:extLst>
          </p:cNvPr>
          <p:cNvCxnSpPr>
            <a:stCxn id="35" idx="3"/>
            <a:endCxn id="36" idx="1"/>
          </p:cNvCxnSpPr>
          <p:nvPr/>
        </p:nvCxnSpPr>
        <p:spPr>
          <a:xfrm flipV="1">
            <a:off x="5764306" y="2098671"/>
            <a:ext cx="324714" cy="188551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Connector: Elbow 53">
            <a:extLst>
              <a:ext uri="{FF2B5EF4-FFF2-40B4-BE49-F238E27FC236}">
                <a16:creationId xmlns:a16="http://schemas.microsoft.com/office/drawing/2014/main" id="{F03FCCCF-C174-5498-48EE-1B2BA401077E}"/>
              </a:ext>
            </a:extLst>
          </p:cNvPr>
          <p:cNvCxnSpPr>
            <a:cxnSpLocks/>
            <a:stCxn id="35" idx="3"/>
            <a:endCxn id="49" idx="1"/>
          </p:cNvCxnSpPr>
          <p:nvPr/>
        </p:nvCxnSpPr>
        <p:spPr>
          <a:xfrm flipV="1">
            <a:off x="5764306" y="3460274"/>
            <a:ext cx="324714" cy="523912"/>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pic>
        <p:nvPicPr>
          <p:cNvPr id="62" name="Picture 61" descr="\documentclass{article}&#10;\usepackage{amsmath,amsfonts,bm}&#10;\pagestyle{empty}&#10;\DeclareMathOperator{\tr}{Tr}&#10;\begin{document}&#10;&#10;\begin{equation*}&#10;R_{\max} \leq \frac{1}{h^2_G}&#10;\end{equation*}&#10;&#10;\end{document}&#10;&#10;" title="IguanaTex Picture Display">
            <a:extLst>
              <a:ext uri="{FF2B5EF4-FFF2-40B4-BE49-F238E27FC236}">
                <a16:creationId xmlns:a16="http://schemas.microsoft.com/office/drawing/2014/main" id="{EE8D33E9-635B-D9DA-0B07-0C4C0989E776}"/>
              </a:ext>
            </a:extLst>
          </p:cNvPr>
          <p:cNvPicPr>
            <a:picLocks noChangeAspect="1"/>
          </p:cNvPicPr>
          <p:nvPr>
            <p:custDataLst>
              <p:tags r:id="rId6"/>
            </p:custDataLst>
          </p:nvPr>
        </p:nvPicPr>
        <p:blipFill>
          <a:blip r:embed="rId15">
            <a:extLst>
              <a:ext uri="{28A0092B-C50C-407E-A947-70E740481C1C}">
                <a14:useLocalDpi xmlns:a14="http://schemas.microsoft.com/office/drawing/2010/main" val="0"/>
              </a:ext>
            </a:extLst>
          </a:blip>
          <a:stretch>
            <a:fillRect/>
          </a:stretch>
        </p:blipFill>
        <p:spPr>
          <a:xfrm>
            <a:off x="7917847" y="3318939"/>
            <a:ext cx="1162160" cy="547148"/>
          </a:xfrm>
          <a:prstGeom prst="rect">
            <a:avLst/>
          </a:prstGeom>
        </p:spPr>
      </p:pic>
      <p:sp>
        <p:nvSpPr>
          <p:cNvPr id="3" name="Slide Number Placeholder 2">
            <a:extLst>
              <a:ext uri="{FF2B5EF4-FFF2-40B4-BE49-F238E27FC236}">
                <a16:creationId xmlns:a16="http://schemas.microsoft.com/office/drawing/2014/main" id="{9F9D7E20-BA57-8E81-74F7-7D7EF4DF510B}"/>
              </a:ext>
            </a:extLst>
          </p:cNvPr>
          <p:cNvSpPr>
            <a:spLocks noGrp="1"/>
          </p:cNvSpPr>
          <p:nvPr>
            <p:ph type="sldNum" sz="quarter" idx="12"/>
          </p:nvPr>
        </p:nvSpPr>
        <p:spPr/>
        <p:txBody>
          <a:bodyPr/>
          <a:lstStyle/>
          <a:p>
            <a:fld id="{33471E03-3868-4372-A232-81B06EBB10D4}" type="slidenum">
              <a:rPr lang="es-ES" smtClean="0"/>
              <a:t>163</a:t>
            </a:fld>
            <a:endParaRPr lang="es-ES"/>
          </a:p>
        </p:txBody>
      </p:sp>
    </p:spTree>
    <p:extLst>
      <p:ext uri="{BB962C8B-B14F-4D97-AF65-F5344CB8AC3E}">
        <p14:creationId xmlns:p14="http://schemas.microsoft.com/office/powerpoint/2010/main" val="111477490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B5B9064-C2C8-9138-7D68-0BFC76DD2DD7}"/>
              </a:ext>
            </a:extLst>
          </p:cNvPr>
          <p:cNvSpPr/>
          <p:nvPr/>
        </p:nvSpPr>
        <p:spPr>
          <a:xfrm>
            <a:off x="6089020" y="1475496"/>
            <a:ext cx="5163520" cy="1246350"/>
          </a:xfrm>
          <a:prstGeom prst="rect">
            <a:avLst/>
          </a:prstGeom>
          <a:solidFill>
            <a:schemeClr val="bg1">
              <a:lumMod val="95000"/>
            </a:schemeClr>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600" b="1" dirty="0">
                <a:solidFill>
                  <a:schemeClr val="tx1"/>
                </a:solidFill>
              </a:rPr>
              <a:t>Cheeger Inequality</a:t>
            </a:r>
            <a:endParaRPr lang="en-US" sz="1600" b="1" dirty="0">
              <a:solidFill>
                <a:schemeClr val="tx1"/>
              </a:solidFill>
              <a:cs typeface="Times New Roman" panose="02020603050405020304" pitchFamily="18" charset="0"/>
            </a:endParaRPr>
          </a:p>
        </p:txBody>
      </p:sp>
      <p:sp>
        <p:nvSpPr>
          <p:cNvPr id="35" name="Rectangle 34">
            <a:extLst>
              <a:ext uri="{FF2B5EF4-FFF2-40B4-BE49-F238E27FC236}">
                <a16:creationId xmlns:a16="http://schemas.microsoft.com/office/drawing/2014/main" id="{A514FAC7-7973-5FD0-0773-5B8D1AEC3AA0}"/>
              </a:ext>
            </a:extLst>
          </p:cNvPr>
          <p:cNvSpPr/>
          <p:nvPr/>
        </p:nvSpPr>
        <p:spPr>
          <a:xfrm>
            <a:off x="911225" y="1475496"/>
            <a:ext cx="4853081" cy="5017380"/>
          </a:xfrm>
          <a:prstGeom prst="rect">
            <a:avLst/>
          </a:prstGeom>
          <a:solidFill>
            <a:schemeClr val="bg1">
              <a:lumMod val="95000"/>
            </a:schemeClr>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600" b="1" dirty="0">
                <a:solidFill>
                  <a:schemeClr val="tx1"/>
                </a:solidFill>
              </a:rPr>
              <a:t>Cheeger constant</a:t>
            </a:r>
            <a:br>
              <a:rPr lang="en-US" sz="1600" b="1" dirty="0">
                <a:solidFill>
                  <a:schemeClr val="tx1"/>
                </a:solidFill>
              </a:rPr>
            </a:br>
            <a:r>
              <a:rPr lang="en-US" sz="1600" dirty="0">
                <a:solidFill>
                  <a:schemeClr val="tx1"/>
                </a:solidFill>
              </a:rPr>
              <a:t>measures the </a:t>
            </a:r>
            <a:r>
              <a:rPr lang="en-US" sz="1600" b="1" dirty="0" err="1">
                <a:solidFill>
                  <a:schemeClr val="tx1"/>
                </a:solidFill>
                <a:latin typeface="Times New Roman" panose="02020603050405020304" pitchFamily="18" charset="0"/>
                <a:cs typeface="Times New Roman" panose="02020603050405020304" pitchFamily="18" charset="0"/>
              </a:rPr>
              <a:t>MinCut</a:t>
            </a:r>
            <a:r>
              <a:rPr lang="en-US" sz="1600" dirty="0">
                <a:solidFill>
                  <a:schemeClr val="tx1"/>
                </a:solidFill>
              </a:rPr>
              <a:t> to disconnect the graph</a:t>
            </a:r>
          </a:p>
        </p:txBody>
      </p:sp>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Measures of OSQ</a:t>
            </a:r>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Cheeger constant, Spectral Gap and Effective Resistance</a:t>
            </a:r>
          </a:p>
        </p:txBody>
      </p:sp>
      <p:sp>
        <p:nvSpPr>
          <p:cNvPr id="8" name="TextBox 7">
            <a:extLst>
              <a:ext uri="{FF2B5EF4-FFF2-40B4-BE49-F238E27FC236}">
                <a16:creationId xmlns:a16="http://schemas.microsoft.com/office/drawing/2014/main" id="{F65482A7-2977-987A-C5D1-41259C965E98}"/>
              </a:ext>
            </a:extLst>
          </p:cNvPr>
          <p:cNvSpPr txBox="1"/>
          <p:nvPr/>
        </p:nvSpPr>
        <p:spPr>
          <a:xfrm>
            <a:off x="1264024" y="6534481"/>
            <a:ext cx="9672917" cy="307777"/>
          </a:xfrm>
          <a:prstGeom prst="rect">
            <a:avLst/>
          </a:prstGeom>
          <a:noFill/>
        </p:spPr>
        <p:txBody>
          <a:bodyPr wrap="square">
            <a:spAutoFit/>
          </a:bodyPr>
          <a:lstStyle/>
          <a:p>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a:t>
            </a:r>
            <a:r>
              <a:rPr lang="en-US" sz="1400" dirty="0" err="1">
                <a:solidFill>
                  <a:schemeClr val="accent2">
                    <a:lumMod val="50000"/>
                  </a:schemeClr>
                </a:solidFill>
                <a:latin typeface="Times New Roman" panose="02020603050405020304" pitchFamily="18" charset="0"/>
                <a:ea typeface="Calibri"/>
                <a:cs typeface="Times New Roman" panose="02020603050405020304" pitchFamily="18" charset="0"/>
              </a:rPr>
              <a:t>Lovász</a:t>
            </a:r>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 1993; Chung 1997; Qiu and Hancock 2007] [Topping et al ‘22; Arnaiz-Rodriguez et al ‘22; </a:t>
            </a:r>
            <a:r>
              <a:rPr lang="en-US" sz="1400" dirty="0" err="1">
                <a:solidFill>
                  <a:schemeClr val="accent2">
                    <a:lumMod val="50000"/>
                  </a:schemeClr>
                </a:solidFill>
                <a:latin typeface="Times New Roman" panose="02020603050405020304" pitchFamily="18" charset="0"/>
                <a:ea typeface="Calibri"/>
                <a:cs typeface="Times New Roman" panose="02020603050405020304" pitchFamily="18" charset="0"/>
              </a:rPr>
              <a:t>Banjeree</a:t>
            </a:r>
            <a:r>
              <a:rPr lang="en-US" sz="1400" dirty="0">
                <a:solidFill>
                  <a:schemeClr val="accent2">
                    <a:lumMod val="50000"/>
                  </a:schemeClr>
                </a:solidFill>
                <a:latin typeface="Times New Roman" panose="02020603050405020304" pitchFamily="18" charset="0"/>
                <a:ea typeface="Calibri"/>
                <a:cs typeface="Times New Roman" panose="02020603050405020304" pitchFamily="18" charset="0"/>
              </a:rPr>
              <a:t> et al ‘22]</a:t>
            </a:r>
          </a:p>
        </p:txBody>
      </p:sp>
      <p:pic>
        <p:nvPicPr>
          <p:cNvPr id="17" name="Picture 16" descr="\documentclass{article}&#10;\usepackage{amsmath,amsfonts,bm}&#10;\pagestyle{empty}&#10;\DeclareMathOperator{\tr}{Tr}&#10;\begin{document}&#10;&#10;\begin{equation*}&#10;\partial S = \{e=(u,v): u\in S, v\in \bar{S}\}&#10;\end{equation*}&#10;&#10;&#10;\end{document}&#10;&#10;" title="IguanaTex Picture Display">
            <a:extLst>
              <a:ext uri="{FF2B5EF4-FFF2-40B4-BE49-F238E27FC236}">
                <a16:creationId xmlns:a16="http://schemas.microsoft.com/office/drawing/2014/main" id="{BD9CE8D7-49CF-6C93-D845-194F47D51386}"/>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1257907" y="2197025"/>
            <a:ext cx="3465142" cy="277333"/>
          </a:xfrm>
          <a:prstGeom prst="rect">
            <a:avLst/>
          </a:prstGeom>
        </p:spPr>
      </p:pic>
      <p:pic>
        <p:nvPicPr>
          <p:cNvPr id="31" name="Picture 30" descr="\documentclass{article}&#10;\usepackage{amsmath,amsfonts,bm}&#10;\pagestyle{empty}&#10;\DeclareMathOperator{\tr}{Tr}&#10;\begin{document}&#10;&#10;\begin{equation*}&#10;h_S = \frac{|\partial S|}{\min\{\text{vol}(S),\  \text{vol}(\bar{S})\}}&#10;\end{equation*}&#10;&#10;&#10;\end{document}&#10;&#10;" title="IguanaTex Picture Display">
            <a:extLst>
              <a:ext uri="{FF2B5EF4-FFF2-40B4-BE49-F238E27FC236}">
                <a16:creationId xmlns:a16="http://schemas.microsoft.com/office/drawing/2014/main" id="{7242690B-FBC5-7A28-56AC-C192D4C54BBE}"/>
              </a:ext>
            </a:extLst>
          </p:cNvPr>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1257908" y="2721845"/>
            <a:ext cx="2896761" cy="604952"/>
          </a:xfrm>
          <a:prstGeom prst="rect">
            <a:avLst/>
          </a:prstGeom>
        </p:spPr>
      </p:pic>
      <p:pic>
        <p:nvPicPr>
          <p:cNvPr id="21" name="Picture 20" descr="\documentclass{article}&#10;\usepackage{amsmath,amsfonts,bm}&#10;\pagestyle{empty}&#10;\DeclareMathOperator{\tr}{Tr}&#10;\begin{document}&#10;&#10;\begin{equation*}&#10;h_G = \min_{S \subset  V} h_S&#10;\end{equation*}&#10;&#10;\end{document}&#10;&#10;" title="IguanaTex Picture Display">
            <a:extLst>
              <a:ext uri="{FF2B5EF4-FFF2-40B4-BE49-F238E27FC236}">
                <a16:creationId xmlns:a16="http://schemas.microsoft.com/office/drawing/2014/main" id="{0D7C3230-E9C3-6E66-F110-6223FF19106D}"/>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1257907" y="3727736"/>
            <a:ext cx="1409523" cy="351999"/>
          </a:xfrm>
          <a:prstGeom prst="rect">
            <a:avLst/>
          </a:prstGeom>
        </p:spPr>
      </p:pic>
      <p:grpSp>
        <p:nvGrpSpPr>
          <p:cNvPr id="29" name="Group 28">
            <a:extLst>
              <a:ext uri="{FF2B5EF4-FFF2-40B4-BE49-F238E27FC236}">
                <a16:creationId xmlns:a16="http://schemas.microsoft.com/office/drawing/2014/main" id="{AA6257F6-B9E6-CFC8-61BC-0F173074B8B2}"/>
              </a:ext>
            </a:extLst>
          </p:cNvPr>
          <p:cNvGrpSpPr/>
          <p:nvPr/>
        </p:nvGrpSpPr>
        <p:grpSpPr>
          <a:xfrm>
            <a:off x="2476504" y="4383643"/>
            <a:ext cx="2150393" cy="1821260"/>
            <a:chOff x="2390779" y="4355703"/>
            <a:chExt cx="2150393" cy="1821260"/>
          </a:xfrm>
        </p:grpSpPr>
        <p:grpSp>
          <p:nvGrpSpPr>
            <p:cNvPr id="22" name="Group 21">
              <a:extLst>
                <a:ext uri="{FF2B5EF4-FFF2-40B4-BE49-F238E27FC236}">
                  <a16:creationId xmlns:a16="http://schemas.microsoft.com/office/drawing/2014/main" id="{3036CBF8-4E98-EEB3-A8B1-58F7073EC3EB}"/>
                </a:ext>
              </a:extLst>
            </p:cNvPr>
            <p:cNvGrpSpPr/>
            <p:nvPr/>
          </p:nvGrpSpPr>
          <p:grpSpPr>
            <a:xfrm rot="16200000">
              <a:off x="2555346" y="4191136"/>
              <a:ext cx="1821260" cy="2150393"/>
              <a:chOff x="8498207" y="2723500"/>
              <a:chExt cx="1932623" cy="2281882"/>
            </a:xfrm>
          </p:grpSpPr>
          <p:grpSp>
            <p:nvGrpSpPr>
              <p:cNvPr id="23" name="Group 22">
                <a:extLst>
                  <a:ext uri="{FF2B5EF4-FFF2-40B4-BE49-F238E27FC236}">
                    <a16:creationId xmlns:a16="http://schemas.microsoft.com/office/drawing/2014/main" id="{9371769E-37BA-CA0B-1345-C97750CF3CA6}"/>
                  </a:ext>
                </a:extLst>
              </p:cNvPr>
              <p:cNvGrpSpPr/>
              <p:nvPr/>
            </p:nvGrpSpPr>
            <p:grpSpPr>
              <a:xfrm>
                <a:off x="8527738" y="2723500"/>
                <a:ext cx="1903092" cy="2281882"/>
                <a:chOff x="8527738" y="2723500"/>
                <a:chExt cx="1903092" cy="2281882"/>
              </a:xfrm>
              <a:solidFill>
                <a:schemeClr val="accent1">
                  <a:lumMod val="20000"/>
                  <a:lumOff val="80000"/>
                </a:schemeClr>
              </a:solidFill>
            </p:grpSpPr>
            <p:sp>
              <p:nvSpPr>
                <p:cNvPr id="25" name="Oval 10">
                  <a:extLst>
                    <a:ext uri="{FF2B5EF4-FFF2-40B4-BE49-F238E27FC236}">
                      <a16:creationId xmlns:a16="http://schemas.microsoft.com/office/drawing/2014/main" id="{FB7451EA-C1D9-68FD-FD09-A52BB12B9F0A}"/>
                    </a:ext>
                  </a:extLst>
                </p:cNvPr>
                <p:cNvSpPr/>
                <p:nvPr/>
              </p:nvSpPr>
              <p:spPr>
                <a:xfrm>
                  <a:off x="8527738" y="2723500"/>
                  <a:ext cx="1630532" cy="121174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0 w 1450659"/>
                    <a:gd name="connsiteY0" fmla="*/ 685949 h 1257651"/>
                    <a:gd name="connsiteX1" fmla="*/ 577692 w 1450659"/>
                    <a:gd name="connsiteY1" fmla="*/ 227 h 1257651"/>
                    <a:gd name="connsiteX2" fmla="*/ 1450659 w 1450659"/>
                    <a:gd name="connsiteY2" fmla="*/ 628799 h 1257651"/>
                    <a:gd name="connsiteX3" fmla="*/ 577692 w 1450659"/>
                    <a:gd name="connsiteY3" fmla="*/ 1257371 h 1257651"/>
                    <a:gd name="connsiteX4" fmla="*/ 0 w 1450659"/>
                    <a:gd name="connsiteY4" fmla="*/ 685949 h 1257651"/>
                    <a:gd name="connsiteX0" fmla="*/ 137400 w 1588059"/>
                    <a:gd name="connsiteY0" fmla="*/ 704374 h 1275961"/>
                    <a:gd name="connsiteX1" fmla="*/ 43419 w 1588059"/>
                    <a:gd name="connsiteY1" fmla="*/ 213759 h 1275961"/>
                    <a:gd name="connsiteX2" fmla="*/ 715092 w 1588059"/>
                    <a:gd name="connsiteY2" fmla="*/ 18652 h 1275961"/>
                    <a:gd name="connsiteX3" fmla="*/ 1588059 w 1588059"/>
                    <a:gd name="connsiteY3" fmla="*/ 647224 h 1275961"/>
                    <a:gd name="connsiteX4" fmla="*/ 715092 w 1588059"/>
                    <a:gd name="connsiteY4" fmla="*/ 1275796 h 1275961"/>
                    <a:gd name="connsiteX5" fmla="*/ 137400 w 1588059"/>
                    <a:gd name="connsiteY5" fmla="*/ 704374 h 1275961"/>
                    <a:gd name="connsiteX0" fmla="*/ 125566 w 1592100"/>
                    <a:gd name="connsiteY0" fmla="*/ 745649 h 1276324"/>
                    <a:gd name="connsiteX1" fmla="*/ 47460 w 1592100"/>
                    <a:gd name="connsiteY1" fmla="*/ 213759 h 1276324"/>
                    <a:gd name="connsiteX2" fmla="*/ 719133 w 1592100"/>
                    <a:gd name="connsiteY2" fmla="*/ 18652 h 1276324"/>
                    <a:gd name="connsiteX3" fmla="*/ 1592100 w 1592100"/>
                    <a:gd name="connsiteY3" fmla="*/ 647224 h 1276324"/>
                    <a:gd name="connsiteX4" fmla="*/ 719133 w 1592100"/>
                    <a:gd name="connsiteY4" fmla="*/ 1275796 h 1276324"/>
                    <a:gd name="connsiteX5" fmla="*/ 125566 w 1592100"/>
                    <a:gd name="connsiteY5" fmla="*/ 745649 h 1276324"/>
                    <a:gd name="connsiteX0" fmla="*/ 153353 w 1619887"/>
                    <a:gd name="connsiteY0" fmla="*/ 743071 h 1273742"/>
                    <a:gd name="connsiteX1" fmla="*/ 40322 w 1619887"/>
                    <a:gd name="connsiteY1" fmla="*/ 230231 h 1273742"/>
                    <a:gd name="connsiteX2" fmla="*/ 746920 w 1619887"/>
                    <a:gd name="connsiteY2" fmla="*/ 16074 h 1273742"/>
                    <a:gd name="connsiteX3" fmla="*/ 1619887 w 1619887"/>
                    <a:gd name="connsiteY3" fmla="*/ 644646 h 1273742"/>
                    <a:gd name="connsiteX4" fmla="*/ 746920 w 1619887"/>
                    <a:gd name="connsiteY4" fmla="*/ 1273218 h 1273742"/>
                    <a:gd name="connsiteX5" fmla="*/ 153353 w 1619887"/>
                    <a:gd name="connsiteY5" fmla="*/ 743071 h 1273742"/>
                    <a:gd name="connsiteX0" fmla="*/ 129230 w 1627514"/>
                    <a:gd name="connsiteY0" fmla="*/ 774821 h 1274191"/>
                    <a:gd name="connsiteX1" fmla="*/ 47949 w 1627514"/>
                    <a:gd name="connsiteY1" fmla="*/ 230231 h 1274191"/>
                    <a:gd name="connsiteX2" fmla="*/ 754547 w 1627514"/>
                    <a:gd name="connsiteY2" fmla="*/ 16074 h 1274191"/>
                    <a:gd name="connsiteX3" fmla="*/ 1627514 w 1627514"/>
                    <a:gd name="connsiteY3" fmla="*/ 644646 h 1274191"/>
                    <a:gd name="connsiteX4" fmla="*/ 754547 w 1627514"/>
                    <a:gd name="connsiteY4" fmla="*/ 1273218 h 1274191"/>
                    <a:gd name="connsiteX5" fmla="*/ 129230 w 1627514"/>
                    <a:gd name="connsiteY5" fmla="*/ 774821 h 1274191"/>
                    <a:gd name="connsiteX0" fmla="*/ 123381 w 1621665"/>
                    <a:gd name="connsiteY0" fmla="*/ 774821 h 1274191"/>
                    <a:gd name="connsiteX1" fmla="*/ 42100 w 1621665"/>
                    <a:gd name="connsiteY1" fmla="*/ 230231 h 1274191"/>
                    <a:gd name="connsiteX2" fmla="*/ 748698 w 1621665"/>
                    <a:gd name="connsiteY2" fmla="*/ 16074 h 1274191"/>
                    <a:gd name="connsiteX3" fmla="*/ 1621665 w 1621665"/>
                    <a:gd name="connsiteY3" fmla="*/ 644646 h 1274191"/>
                    <a:gd name="connsiteX4" fmla="*/ 586773 w 1621665"/>
                    <a:gd name="connsiteY4" fmla="*/ 1273218 h 1274191"/>
                    <a:gd name="connsiteX5" fmla="*/ 123381 w 1621665"/>
                    <a:gd name="connsiteY5" fmla="*/ 774821 h 1274191"/>
                    <a:gd name="connsiteX0" fmla="*/ 114822 w 1613106"/>
                    <a:gd name="connsiteY0" fmla="*/ 774821 h 1273965"/>
                    <a:gd name="connsiteX1" fmla="*/ 33541 w 1613106"/>
                    <a:gd name="connsiteY1" fmla="*/ 230231 h 1273965"/>
                    <a:gd name="connsiteX2" fmla="*/ 740139 w 1613106"/>
                    <a:gd name="connsiteY2" fmla="*/ 16074 h 1273965"/>
                    <a:gd name="connsiteX3" fmla="*/ 1613106 w 1613106"/>
                    <a:gd name="connsiteY3" fmla="*/ 644646 h 1273965"/>
                    <a:gd name="connsiteX4" fmla="*/ 578214 w 1613106"/>
                    <a:gd name="connsiteY4" fmla="*/ 1273218 h 1273965"/>
                    <a:gd name="connsiteX5" fmla="*/ 114822 w 1613106"/>
                    <a:gd name="connsiteY5" fmla="*/ 774821 h 1273965"/>
                    <a:gd name="connsiteX0" fmla="*/ 114822 w 1613106"/>
                    <a:gd name="connsiteY0" fmla="*/ 774821 h 1311904"/>
                    <a:gd name="connsiteX1" fmla="*/ 33541 w 1613106"/>
                    <a:gd name="connsiteY1" fmla="*/ 230231 h 1311904"/>
                    <a:gd name="connsiteX2" fmla="*/ 740139 w 1613106"/>
                    <a:gd name="connsiteY2" fmla="*/ 16074 h 1311904"/>
                    <a:gd name="connsiteX3" fmla="*/ 1613106 w 1613106"/>
                    <a:gd name="connsiteY3" fmla="*/ 644646 h 1311904"/>
                    <a:gd name="connsiteX4" fmla="*/ 578214 w 1613106"/>
                    <a:gd name="connsiteY4" fmla="*/ 1273218 h 1311904"/>
                    <a:gd name="connsiteX5" fmla="*/ 114822 w 1613106"/>
                    <a:gd name="connsiteY5" fmla="*/ 774821 h 1311904"/>
                    <a:gd name="connsiteX0" fmla="*/ 121445 w 1619729"/>
                    <a:gd name="connsiteY0" fmla="*/ 774821 h 1308928"/>
                    <a:gd name="connsiteX1" fmla="*/ 40164 w 1619729"/>
                    <a:gd name="connsiteY1" fmla="*/ 230231 h 1308928"/>
                    <a:gd name="connsiteX2" fmla="*/ 746762 w 1619729"/>
                    <a:gd name="connsiteY2" fmla="*/ 16074 h 1308928"/>
                    <a:gd name="connsiteX3" fmla="*/ 1619729 w 1619729"/>
                    <a:gd name="connsiteY3" fmla="*/ 644646 h 1308928"/>
                    <a:gd name="connsiteX4" fmla="*/ 524512 w 1619729"/>
                    <a:gd name="connsiteY4" fmla="*/ 1270043 h 1308928"/>
                    <a:gd name="connsiteX5" fmla="*/ 121445 w 1619729"/>
                    <a:gd name="connsiteY5" fmla="*/ 774821 h 1308928"/>
                    <a:gd name="connsiteX0" fmla="*/ 121151 w 1619435"/>
                    <a:gd name="connsiteY0" fmla="*/ 774821 h 1300013"/>
                    <a:gd name="connsiteX1" fmla="*/ 39870 w 1619435"/>
                    <a:gd name="connsiteY1" fmla="*/ 230231 h 1300013"/>
                    <a:gd name="connsiteX2" fmla="*/ 746468 w 1619435"/>
                    <a:gd name="connsiteY2" fmla="*/ 16074 h 1300013"/>
                    <a:gd name="connsiteX3" fmla="*/ 1619435 w 1619435"/>
                    <a:gd name="connsiteY3" fmla="*/ 644646 h 1300013"/>
                    <a:gd name="connsiteX4" fmla="*/ 514693 w 1619435"/>
                    <a:gd name="connsiteY4" fmla="*/ 1260518 h 1300013"/>
                    <a:gd name="connsiteX5" fmla="*/ 121151 w 1619435"/>
                    <a:gd name="connsiteY5" fmla="*/ 774821 h 1300013"/>
                    <a:gd name="connsiteX0" fmla="*/ 121151 w 1619435"/>
                    <a:gd name="connsiteY0" fmla="*/ 774821 h 1302137"/>
                    <a:gd name="connsiteX1" fmla="*/ 39870 w 1619435"/>
                    <a:gd name="connsiteY1" fmla="*/ 230231 h 1302137"/>
                    <a:gd name="connsiteX2" fmla="*/ 746468 w 1619435"/>
                    <a:gd name="connsiteY2" fmla="*/ 16074 h 1302137"/>
                    <a:gd name="connsiteX3" fmla="*/ 1619435 w 1619435"/>
                    <a:gd name="connsiteY3" fmla="*/ 644646 h 1302137"/>
                    <a:gd name="connsiteX4" fmla="*/ 514693 w 1619435"/>
                    <a:gd name="connsiteY4" fmla="*/ 1260518 h 1302137"/>
                    <a:gd name="connsiteX5" fmla="*/ 121151 w 1619435"/>
                    <a:gd name="connsiteY5" fmla="*/ 774821 h 1302137"/>
                    <a:gd name="connsiteX0" fmla="*/ 120861 w 1619145"/>
                    <a:gd name="connsiteY0" fmla="*/ 774821 h 1299177"/>
                    <a:gd name="connsiteX1" fmla="*/ 39580 w 1619145"/>
                    <a:gd name="connsiteY1" fmla="*/ 230231 h 1299177"/>
                    <a:gd name="connsiteX2" fmla="*/ 746178 w 1619145"/>
                    <a:gd name="connsiteY2" fmla="*/ 16074 h 1299177"/>
                    <a:gd name="connsiteX3" fmla="*/ 1619145 w 1619145"/>
                    <a:gd name="connsiteY3" fmla="*/ 644646 h 1299177"/>
                    <a:gd name="connsiteX4" fmla="*/ 504878 w 1619145"/>
                    <a:gd name="connsiteY4" fmla="*/ 1257343 h 1299177"/>
                    <a:gd name="connsiteX5" fmla="*/ 120861 w 1619145"/>
                    <a:gd name="connsiteY5" fmla="*/ 774821 h 1299177"/>
                    <a:gd name="connsiteX0" fmla="*/ 120861 w 1633335"/>
                    <a:gd name="connsiteY0" fmla="*/ 774821 h 1282032"/>
                    <a:gd name="connsiteX1" fmla="*/ 39580 w 1633335"/>
                    <a:gd name="connsiteY1" fmla="*/ 230231 h 1282032"/>
                    <a:gd name="connsiteX2" fmla="*/ 746178 w 1633335"/>
                    <a:gd name="connsiteY2" fmla="*/ 16074 h 1282032"/>
                    <a:gd name="connsiteX3" fmla="*/ 1619145 w 1633335"/>
                    <a:gd name="connsiteY3" fmla="*/ 644646 h 1282032"/>
                    <a:gd name="connsiteX4" fmla="*/ 1211950 w 1633335"/>
                    <a:gd name="connsiteY4" fmla="*/ 1152569 h 1282032"/>
                    <a:gd name="connsiteX5" fmla="*/ 504878 w 1633335"/>
                    <a:gd name="connsiteY5" fmla="*/ 1257343 h 1282032"/>
                    <a:gd name="connsiteX6" fmla="*/ 120861 w 1633335"/>
                    <a:gd name="connsiteY6" fmla="*/ 774821 h 1282032"/>
                    <a:gd name="connsiteX0" fmla="*/ 120861 w 1628526"/>
                    <a:gd name="connsiteY0" fmla="*/ 774821 h 1282032"/>
                    <a:gd name="connsiteX1" fmla="*/ 39580 w 1628526"/>
                    <a:gd name="connsiteY1" fmla="*/ 230231 h 1282032"/>
                    <a:gd name="connsiteX2" fmla="*/ 746178 w 1628526"/>
                    <a:gd name="connsiteY2" fmla="*/ 16074 h 1282032"/>
                    <a:gd name="connsiteX3" fmla="*/ 1619145 w 1628526"/>
                    <a:gd name="connsiteY3" fmla="*/ 644646 h 1282032"/>
                    <a:gd name="connsiteX4" fmla="*/ 1211950 w 1628526"/>
                    <a:gd name="connsiteY4" fmla="*/ 1152569 h 1282032"/>
                    <a:gd name="connsiteX5" fmla="*/ 504878 w 1628526"/>
                    <a:gd name="connsiteY5" fmla="*/ 1257343 h 1282032"/>
                    <a:gd name="connsiteX6" fmla="*/ 120861 w 1628526"/>
                    <a:gd name="connsiteY6" fmla="*/ 774821 h 1282032"/>
                    <a:gd name="connsiteX0" fmla="*/ 120861 w 1628526"/>
                    <a:gd name="connsiteY0" fmla="*/ 774821 h 1312234"/>
                    <a:gd name="connsiteX1" fmla="*/ 39580 w 1628526"/>
                    <a:gd name="connsiteY1" fmla="*/ 230231 h 1312234"/>
                    <a:gd name="connsiteX2" fmla="*/ 746178 w 1628526"/>
                    <a:gd name="connsiteY2" fmla="*/ 16074 h 1312234"/>
                    <a:gd name="connsiteX3" fmla="*/ 1619145 w 1628526"/>
                    <a:gd name="connsiteY3" fmla="*/ 644646 h 1312234"/>
                    <a:gd name="connsiteX4" fmla="*/ 1211950 w 1628526"/>
                    <a:gd name="connsiteY4" fmla="*/ 1152569 h 1312234"/>
                    <a:gd name="connsiteX5" fmla="*/ 504878 w 1628526"/>
                    <a:gd name="connsiteY5" fmla="*/ 1257343 h 1312234"/>
                    <a:gd name="connsiteX6" fmla="*/ 120861 w 1628526"/>
                    <a:gd name="connsiteY6" fmla="*/ 774821 h 1312234"/>
                    <a:gd name="connsiteX0" fmla="*/ 120645 w 1628310"/>
                    <a:gd name="connsiteY0" fmla="*/ 774821 h 1314114"/>
                    <a:gd name="connsiteX1" fmla="*/ 39364 w 1628310"/>
                    <a:gd name="connsiteY1" fmla="*/ 230231 h 1314114"/>
                    <a:gd name="connsiteX2" fmla="*/ 745962 w 1628310"/>
                    <a:gd name="connsiteY2" fmla="*/ 16074 h 1314114"/>
                    <a:gd name="connsiteX3" fmla="*/ 1618929 w 1628310"/>
                    <a:gd name="connsiteY3" fmla="*/ 644646 h 1314114"/>
                    <a:gd name="connsiteX4" fmla="*/ 1211734 w 1628310"/>
                    <a:gd name="connsiteY4" fmla="*/ 1152569 h 1314114"/>
                    <a:gd name="connsiteX5" fmla="*/ 497518 w 1628310"/>
                    <a:gd name="connsiteY5" fmla="*/ 1259724 h 1314114"/>
                    <a:gd name="connsiteX6" fmla="*/ 120645 w 1628310"/>
                    <a:gd name="connsiteY6" fmla="*/ 774821 h 1314114"/>
                    <a:gd name="connsiteX0" fmla="*/ 162369 w 1620027"/>
                    <a:gd name="connsiteY0" fmla="*/ 772440 h 1284160"/>
                    <a:gd name="connsiteX1" fmla="*/ 31081 w 1620027"/>
                    <a:gd name="connsiteY1" fmla="*/ 230231 h 1284160"/>
                    <a:gd name="connsiteX2" fmla="*/ 737679 w 1620027"/>
                    <a:gd name="connsiteY2" fmla="*/ 16074 h 1284160"/>
                    <a:gd name="connsiteX3" fmla="*/ 1610646 w 1620027"/>
                    <a:gd name="connsiteY3" fmla="*/ 644646 h 1284160"/>
                    <a:gd name="connsiteX4" fmla="*/ 1203451 w 1620027"/>
                    <a:gd name="connsiteY4" fmla="*/ 1152569 h 1284160"/>
                    <a:gd name="connsiteX5" fmla="*/ 489235 w 1620027"/>
                    <a:gd name="connsiteY5" fmla="*/ 1259724 h 1284160"/>
                    <a:gd name="connsiteX6" fmla="*/ 162369 w 1620027"/>
                    <a:gd name="connsiteY6" fmla="*/ 772440 h 1284160"/>
                    <a:gd name="connsiteX0" fmla="*/ 172874 w 1630532"/>
                    <a:gd name="connsiteY0" fmla="*/ 772440 h 1284160"/>
                    <a:gd name="connsiteX1" fmla="*/ 41586 w 1630532"/>
                    <a:gd name="connsiteY1" fmla="*/ 230231 h 1284160"/>
                    <a:gd name="connsiteX2" fmla="*/ 748184 w 1630532"/>
                    <a:gd name="connsiteY2" fmla="*/ 16074 h 1284160"/>
                    <a:gd name="connsiteX3" fmla="*/ 1621151 w 1630532"/>
                    <a:gd name="connsiteY3" fmla="*/ 644646 h 1284160"/>
                    <a:gd name="connsiteX4" fmla="*/ 1213956 w 1630532"/>
                    <a:gd name="connsiteY4" fmla="*/ 1152569 h 1284160"/>
                    <a:gd name="connsiteX5" fmla="*/ 499740 w 1630532"/>
                    <a:gd name="connsiteY5" fmla="*/ 1259724 h 1284160"/>
                    <a:gd name="connsiteX6" fmla="*/ 172874 w 1630532"/>
                    <a:gd name="connsiteY6" fmla="*/ 772440 h 1284160"/>
                    <a:gd name="connsiteX0" fmla="*/ 172874 w 1630532"/>
                    <a:gd name="connsiteY0" fmla="*/ 697794 h 1209514"/>
                    <a:gd name="connsiteX1" fmla="*/ 41586 w 1630532"/>
                    <a:gd name="connsiteY1" fmla="*/ 155585 h 1209514"/>
                    <a:gd name="connsiteX2" fmla="*/ 745802 w 1630532"/>
                    <a:gd name="connsiteY2" fmla="*/ 24772 h 1209514"/>
                    <a:gd name="connsiteX3" fmla="*/ 1621151 w 1630532"/>
                    <a:gd name="connsiteY3" fmla="*/ 570000 h 1209514"/>
                    <a:gd name="connsiteX4" fmla="*/ 1213956 w 1630532"/>
                    <a:gd name="connsiteY4" fmla="*/ 1077923 h 1209514"/>
                    <a:gd name="connsiteX5" fmla="*/ 499740 w 1630532"/>
                    <a:gd name="connsiteY5" fmla="*/ 1185078 h 1209514"/>
                    <a:gd name="connsiteX6" fmla="*/ 172874 w 1630532"/>
                    <a:gd name="connsiteY6" fmla="*/ 697794 h 1209514"/>
                    <a:gd name="connsiteX0" fmla="*/ 172874 w 1630532"/>
                    <a:gd name="connsiteY0" fmla="*/ 673034 h 1184754"/>
                    <a:gd name="connsiteX1" fmla="*/ 41586 w 1630532"/>
                    <a:gd name="connsiteY1" fmla="*/ 130825 h 1184754"/>
                    <a:gd name="connsiteX2" fmla="*/ 745802 w 1630532"/>
                    <a:gd name="connsiteY2" fmla="*/ 12 h 1184754"/>
                    <a:gd name="connsiteX3" fmla="*/ 1621151 w 1630532"/>
                    <a:gd name="connsiteY3" fmla="*/ 545240 h 1184754"/>
                    <a:gd name="connsiteX4" fmla="*/ 1213956 w 1630532"/>
                    <a:gd name="connsiteY4" fmla="*/ 1053163 h 1184754"/>
                    <a:gd name="connsiteX5" fmla="*/ 499740 w 1630532"/>
                    <a:gd name="connsiteY5" fmla="*/ 1160318 h 1184754"/>
                    <a:gd name="connsiteX6" fmla="*/ 172874 w 1630532"/>
                    <a:gd name="connsiteY6" fmla="*/ 673034 h 1184754"/>
                    <a:gd name="connsiteX0" fmla="*/ 172874 w 1630532"/>
                    <a:gd name="connsiteY0" fmla="*/ 673034 h 1211743"/>
                    <a:gd name="connsiteX1" fmla="*/ 41586 w 1630532"/>
                    <a:gd name="connsiteY1" fmla="*/ 130825 h 1211743"/>
                    <a:gd name="connsiteX2" fmla="*/ 745802 w 1630532"/>
                    <a:gd name="connsiteY2" fmla="*/ 12 h 1211743"/>
                    <a:gd name="connsiteX3" fmla="*/ 1621151 w 1630532"/>
                    <a:gd name="connsiteY3" fmla="*/ 545240 h 1211743"/>
                    <a:gd name="connsiteX4" fmla="*/ 1213956 w 1630532"/>
                    <a:gd name="connsiteY4" fmla="*/ 1053163 h 1211743"/>
                    <a:gd name="connsiteX5" fmla="*/ 499740 w 1630532"/>
                    <a:gd name="connsiteY5" fmla="*/ 1160318 h 1211743"/>
                    <a:gd name="connsiteX6" fmla="*/ 172874 w 1630532"/>
                    <a:gd name="connsiteY6" fmla="*/ 673034 h 121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532" h="1211743">
                      <a:moveTo>
                        <a:pt x="172874" y="673034"/>
                      </a:moveTo>
                      <a:cubicBezTo>
                        <a:pt x="27459" y="532408"/>
                        <a:pt x="-54696" y="245112"/>
                        <a:pt x="41586" y="130825"/>
                      </a:cubicBezTo>
                      <a:cubicBezTo>
                        <a:pt x="137868" y="16538"/>
                        <a:pt x="480160" y="2381"/>
                        <a:pt x="745802" y="12"/>
                      </a:cubicBezTo>
                      <a:cubicBezTo>
                        <a:pt x="1011444" y="-2357"/>
                        <a:pt x="1537569" y="373287"/>
                        <a:pt x="1621151" y="545240"/>
                      </a:cubicBezTo>
                      <a:cubicBezTo>
                        <a:pt x="1704733" y="717193"/>
                        <a:pt x="1202023" y="846272"/>
                        <a:pt x="1213956" y="1053163"/>
                      </a:cubicBezTo>
                      <a:cubicBezTo>
                        <a:pt x="1028245" y="1155279"/>
                        <a:pt x="573242" y="1285585"/>
                        <a:pt x="499740" y="1160318"/>
                      </a:cubicBezTo>
                      <a:cubicBezTo>
                        <a:pt x="426238" y="1035051"/>
                        <a:pt x="318289" y="813660"/>
                        <a:pt x="172874" y="6730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11">
                  <a:extLst>
                    <a:ext uri="{FF2B5EF4-FFF2-40B4-BE49-F238E27FC236}">
                      <a16:creationId xmlns:a16="http://schemas.microsoft.com/office/drawing/2014/main" id="{0B54C6A2-8571-609F-6072-80B9C00F89E4}"/>
                    </a:ext>
                  </a:extLst>
                </p:cNvPr>
                <p:cNvSpPr/>
                <p:nvPr/>
              </p:nvSpPr>
              <p:spPr>
                <a:xfrm>
                  <a:off x="8658188" y="3675389"/>
                  <a:ext cx="1772642" cy="132999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10 w 1745944"/>
                    <a:gd name="connsiteY0" fmla="*/ 628572 h 1347632"/>
                    <a:gd name="connsiteX1" fmla="*/ 872977 w 1745944"/>
                    <a:gd name="connsiteY1" fmla="*/ 0 h 1347632"/>
                    <a:gd name="connsiteX2" fmla="*/ 1745944 w 1745944"/>
                    <a:gd name="connsiteY2" fmla="*/ 628572 h 1347632"/>
                    <a:gd name="connsiteX3" fmla="*/ 887264 w 1745944"/>
                    <a:gd name="connsiteY3" fmla="*/ 1347632 h 1347632"/>
                    <a:gd name="connsiteX4" fmla="*/ 10 w 1745944"/>
                    <a:gd name="connsiteY4" fmla="*/ 628572 h 1347632"/>
                    <a:gd name="connsiteX0" fmla="*/ 9 w 1674506"/>
                    <a:gd name="connsiteY0" fmla="*/ 933635 h 1359233"/>
                    <a:gd name="connsiteX1" fmla="*/ 801539 w 1674506"/>
                    <a:gd name="connsiteY1" fmla="*/ 5025 h 1359233"/>
                    <a:gd name="connsiteX2" fmla="*/ 1674506 w 1674506"/>
                    <a:gd name="connsiteY2" fmla="*/ 633597 h 1359233"/>
                    <a:gd name="connsiteX3" fmla="*/ 815826 w 1674506"/>
                    <a:gd name="connsiteY3" fmla="*/ 1352657 h 1359233"/>
                    <a:gd name="connsiteX4" fmla="*/ 9 w 1674506"/>
                    <a:gd name="connsiteY4" fmla="*/ 933635 h 1359233"/>
                    <a:gd name="connsiteX0" fmla="*/ 9 w 1703081"/>
                    <a:gd name="connsiteY0" fmla="*/ 932693 h 1357431"/>
                    <a:gd name="connsiteX1" fmla="*/ 801539 w 1703081"/>
                    <a:gd name="connsiteY1" fmla="*/ 4083 h 1357431"/>
                    <a:gd name="connsiteX2" fmla="*/ 1703081 w 1703081"/>
                    <a:gd name="connsiteY2" fmla="*/ 656467 h 1357431"/>
                    <a:gd name="connsiteX3" fmla="*/ 815826 w 1703081"/>
                    <a:gd name="connsiteY3" fmla="*/ 1351715 h 1357431"/>
                    <a:gd name="connsiteX4" fmla="*/ 9 w 1703081"/>
                    <a:gd name="connsiteY4" fmla="*/ 932693 h 1357431"/>
                    <a:gd name="connsiteX0" fmla="*/ 1580 w 1704652"/>
                    <a:gd name="connsiteY0" fmla="*/ 932693 h 1236807"/>
                    <a:gd name="connsiteX1" fmla="*/ 803110 w 1704652"/>
                    <a:gd name="connsiteY1" fmla="*/ 4083 h 1236807"/>
                    <a:gd name="connsiteX2" fmla="*/ 1704652 w 1704652"/>
                    <a:gd name="connsiteY2" fmla="*/ 656467 h 1236807"/>
                    <a:gd name="connsiteX3" fmla="*/ 1012659 w 1704652"/>
                    <a:gd name="connsiteY3" fmla="*/ 1227890 h 1236807"/>
                    <a:gd name="connsiteX4" fmla="*/ 1580 w 1704652"/>
                    <a:gd name="connsiteY4" fmla="*/ 932693 h 1236807"/>
                    <a:gd name="connsiteX0" fmla="*/ 8971 w 1712043"/>
                    <a:gd name="connsiteY0" fmla="*/ 946838 h 1251060"/>
                    <a:gd name="connsiteX1" fmla="*/ 591426 w 1712043"/>
                    <a:gd name="connsiteY1" fmla="*/ 3940 h 1251060"/>
                    <a:gd name="connsiteX2" fmla="*/ 1712043 w 1712043"/>
                    <a:gd name="connsiteY2" fmla="*/ 670612 h 1251060"/>
                    <a:gd name="connsiteX3" fmla="*/ 1020050 w 1712043"/>
                    <a:gd name="connsiteY3" fmla="*/ 1242035 h 1251060"/>
                    <a:gd name="connsiteX4" fmla="*/ 8971 w 1712043"/>
                    <a:gd name="connsiteY4" fmla="*/ 946838 h 1251060"/>
                    <a:gd name="connsiteX0" fmla="*/ 7260 w 1710384"/>
                    <a:gd name="connsiteY0" fmla="*/ 1013464 h 1317686"/>
                    <a:gd name="connsiteX1" fmla="*/ 589715 w 1710384"/>
                    <a:gd name="connsiteY1" fmla="*/ 70566 h 1317686"/>
                    <a:gd name="connsiteX2" fmla="*/ 1080729 w 1710384"/>
                    <a:gd name="connsiteY2" fmla="*/ 142799 h 1317686"/>
                    <a:gd name="connsiteX3" fmla="*/ 1710332 w 1710384"/>
                    <a:gd name="connsiteY3" fmla="*/ 737238 h 1317686"/>
                    <a:gd name="connsiteX4" fmla="*/ 1018339 w 1710384"/>
                    <a:gd name="connsiteY4" fmla="*/ 1308661 h 1317686"/>
                    <a:gd name="connsiteX5" fmla="*/ 7260 w 1710384"/>
                    <a:gd name="connsiteY5" fmla="*/ 1013464 h 1317686"/>
                    <a:gd name="connsiteX0" fmla="*/ 7260 w 1710370"/>
                    <a:gd name="connsiteY0" fmla="*/ 1013464 h 1317686"/>
                    <a:gd name="connsiteX1" fmla="*/ 589715 w 1710370"/>
                    <a:gd name="connsiteY1" fmla="*/ 70566 h 1317686"/>
                    <a:gd name="connsiteX2" fmla="*/ 1080729 w 1710370"/>
                    <a:gd name="connsiteY2" fmla="*/ 142799 h 1317686"/>
                    <a:gd name="connsiteX3" fmla="*/ 1710332 w 1710370"/>
                    <a:gd name="connsiteY3" fmla="*/ 737238 h 1317686"/>
                    <a:gd name="connsiteX4" fmla="*/ 1018339 w 1710370"/>
                    <a:gd name="connsiteY4" fmla="*/ 1308661 h 1317686"/>
                    <a:gd name="connsiteX5" fmla="*/ 7260 w 1710370"/>
                    <a:gd name="connsiteY5" fmla="*/ 1013464 h 1317686"/>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8089 w 1712149"/>
                    <a:gd name="connsiteY0" fmla="*/ 1069595 h 1282798"/>
                    <a:gd name="connsiteX1" fmla="*/ 301457 w 1712149"/>
                    <a:gd name="connsiteY1" fmla="*/ 375143 h 1282798"/>
                    <a:gd name="connsiteX2" fmla="*/ 591494 w 1712149"/>
                    <a:gd name="connsiteY2" fmla="*/ 26685 h 1282798"/>
                    <a:gd name="connsiteX3" fmla="*/ 1082508 w 1712149"/>
                    <a:gd name="connsiteY3" fmla="*/ 98918 h 1282798"/>
                    <a:gd name="connsiteX4" fmla="*/ 1712111 w 1712149"/>
                    <a:gd name="connsiteY4" fmla="*/ 693357 h 1282798"/>
                    <a:gd name="connsiteX5" fmla="*/ 1020118 w 1712149"/>
                    <a:gd name="connsiteY5" fmla="*/ 1264780 h 1282798"/>
                    <a:gd name="connsiteX6" fmla="*/ 28089 w 1712149"/>
                    <a:gd name="connsiteY6" fmla="*/ 1069595 h 1282798"/>
                    <a:gd name="connsiteX0" fmla="*/ 28089 w 1712145"/>
                    <a:gd name="connsiteY0" fmla="*/ 1117028 h 1330231"/>
                    <a:gd name="connsiteX1" fmla="*/ 301457 w 1712145"/>
                    <a:gd name="connsiteY1" fmla="*/ 422576 h 1330231"/>
                    <a:gd name="connsiteX2" fmla="*/ 591494 w 1712145"/>
                    <a:gd name="connsiteY2" fmla="*/ 74118 h 1330231"/>
                    <a:gd name="connsiteX3" fmla="*/ 1015833 w 1712145"/>
                    <a:gd name="connsiteY3" fmla="*/ 60626 h 1330231"/>
                    <a:gd name="connsiteX4" fmla="*/ 1712111 w 1712145"/>
                    <a:gd name="connsiteY4" fmla="*/ 740790 h 1330231"/>
                    <a:gd name="connsiteX5" fmla="*/ 1020118 w 1712145"/>
                    <a:gd name="connsiteY5" fmla="*/ 1312213 h 1330231"/>
                    <a:gd name="connsiteX6" fmla="*/ 28089 w 1712145"/>
                    <a:gd name="connsiteY6" fmla="*/ 1117028 h 1330231"/>
                    <a:gd name="connsiteX0" fmla="*/ 28089 w 1712145"/>
                    <a:gd name="connsiteY0" fmla="*/ 1115407 h 1328610"/>
                    <a:gd name="connsiteX1" fmla="*/ 301457 w 1712145"/>
                    <a:gd name="connsiteY1" fmla="*/ 420955 h 1328610"/>
                    <a:gd name="connsiteX2" fmla="*/ 400994 w 1712145"/>
                    <a:gd name="connsiteY2" fmla="*/ 77259 h 1328610"/>
                    <a:gd name="connsiteX3" fmla="*/ 1015833 w 1712145"/>
                    <a:gd name="connsiteY3" fmla="*/ 59005 h 1328610"/>
                    <a:gd name="connsiteX4" fmla="*/ 1712111 w 1712145"/>
                    <a:gd name="connsiteY4" fmla="*/ 739169 h 1328610"/>
                    <a:gd name="connsiteX5" fmla="*/ 1020118 w 1712145"/>
                    <a:gd name="connsiteY5" fmla="*/ 1310592 h 1328610"/>
                    <a:gd name="connsiteX6" fmla="*/ 28089 w 1712145"/>
                    <a:gd name="connsiteY6" fmla="*/ 1115407 h 1328610"/>
                    <a:gd name="connsiteX0" fmla="*/ 28089 w 1712145"/>
                    <a:gd name="connsiteY0" fmla="*/ 1115844 h 1328899"/>
                    <a:gd name="connsiteX1" fmla="*/ 301457 w 1712145"/>
                    <a:gd name="connsiteY1" fmla="*/ 430917 h 1328899"/>
                    <a:gd name="connsiteX2" fmla="*/ 400994 w 1712145"/>
                    <a:gd name="connsiteY2" fmla="*/ 77696 h 1328899"/>
                    <a:gd name="connsiteX3" fmla="*/ 1015833 w 1712145"/>
                    <a:gd name="connsiteY3" fmla="*/ 59442 h 1328899"/>
                    <a:gd name="connsiteX4" fmla="*/ 1712111 w 1712145"/>
                    <a:gd name="connsiteY4" fmla="*/ 739606 h 1328899"/>
                    <a:gd name="connsiteX5" fmla="*/ 1020118 w 1712145"/>
                    <a:gd name="connsiteY5" fmla="*/ 1311029 h 1328899"/>
                    <a:gd name="connsiteX6" fmla="*/ 28089 w 1712145"/>
                    <a:gd name="connsiteY6" fmla="*/ 1115844 h 1328899"/>
                    <a:gd name="connsiteX0" fmla="*/ 22082 w 1706138"/>
                    <a:gd name="connsiteY0" fmla="*/ 1115844 h 1328899"/>
                    <a:gd name="connsiteX1" fmla="*/ 295450 w 1706138"/>
                    <a:gd name="connsiteY1" fmla="*/ 430917 h 1328899"/>
                    <a:gd name="connsiteX2" fmla="*/ 394987 w 1706138"/>
                    <a:gd name="connsiteY2" fmla="*/ 77696 h 1328899"/>
                    <a:gd name="connsiteX3" fmla="*/ 1009826 w 1706138"/>
                    <a:gd name="connsiteY3" fmla="*/ 59442 h 1328899"/>
                    <a:gd name="connsiteX4" fmla="*/ 1706104 w 1706138"/>
                    <a:gd name="connsiteY4" fmla="*/ 739606 h 1328899"/>
                    <a:gd name="connsiteX5" fmla="*/ 1014111 w 1706138"/>
                    <a:gd name="connsiteY5" fmla="*/ 1311029 h 1328899"/>
                    <a:gd name="connsiteX6" fmla="*/ 22082 w 1706138"/>
                    <a:gd name="connsiteY6" fmla="*/ 1115844 h 1328899"/>
                    <a:gd name="connsiteX0" fmla="*/ 14 w 1684070"/>
                    <a:gd name="connsiteY0" fmla="*/ 1115844 h 1329196"/>
                    <a:gd name="connsiteX1" fmla="*/ 273382 w 1684070"/>
                    <a:gd name="connsiteY1" fmla="*/ 430917 h 1329196"/>
                    <a:gd name="connsiteX2" fmla="*/ 372919 w 1684070"/>
                    <a:gd name="connsiteY2" fmla="*/ 77696 h 1329196"/>
                    <a:gd name="connsiteX3" fmla="*/ 987758 w 1684070"/>
                    <a:gd name="connsiteY3" fmla="*/ 59442 h 1329196"/>
                    <a:gd name="connsiteX4" fmla="*/ 1684036 w 1684070"/>
                    <a:gd name="connsiteY4" fmla="*/ 739606 h 1329196"/>
                    <a:gd name="connsiteX5" fmla="*/ 992043 w 1684070"/>
                    <a:gd name="connsiteY5" fmla="*/ 1311029 h 1329196"/>
                    <a:gd name="connsiteX6" fmla="*/ 14 w 1684070"/>
                    <a:gd name="connsiteY6" fmla="*/ 1115844 h 1329196"/>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3436 w 1801142"/>
                    <a:gd name="connsiteY0" fmla="*/ 1157119 h 1330180"/>
                    <a:gd name="connsiteX1" fmla="*/ 44412 w 1801142"/>
                    <a:gd name="connsiteY1" fmla="*/ 785485 h 1330180"/>
                    <a:gd name="connsiteX2" fmla="*/ 390454 w 1801142"/>
                    <a:gd name="connsiteY2" fmla="*/ 430917 h 1330180"/>
                    <a:gd name="connsiteX3" fmla="*/ 489991 w 1801142"/>
                    <a:gd name="connsiteY3" fmla="*/ 77696 h 1330180"/>
                    <a:gd name="connsiteX4" fmla="*/ 1104830 w 1801142"/>
                    <a:gd name="connsiteY4" fmla="*/ 59442 h 1330180"/>
                    <a:gd name="connsiteX5" fmla="*/ 1801108 w 1801142"/>
                    <a:gd name="connsiteY5" fmla="*/ 739606 h 1330180"/>
                    <a:gd name="connsiteX6" fmla="*/ 1109115 w 1801142"/>
                    <a:gd name="connsiteY6" fmla="*/ 1311029 h 1330180"/>
                    <a:gd name="connsiteX7" fmla="*/ 123436 w 1801142"/>
                    <a:gd name="connsiteY7" fmla="*/ 1157119 h 1330180"/>
                    <a:gd name="connsiteX0" fmla="*/ 94936 w 1772642"/>
                    <a:gd name="connsiteY0" fmla="*/ 1157119 h 1329993"/>
                    <a:gd name="connsiteX1" fmla="*/ 69887 w 1772642"/>
                    <a:gd name="connsiteY1" fmla="*/ 798185 h 1329993"/>
                    <a:gd name="connsiteX2" fmla="*/ 361954 w 1772642"/>
                    <a:gd name="connsiteY2" fmla="*/ 430917 h 1329993"/>
                    <a:gd name="connsiteX3" fmla="*/ 461491 w 1772642"/>
                    <a:gd name="connsiteY3" fmla="*/ 77696 h 1329993"/>
                    <a:gd name="connsiteX4" fmla="*/ 1076330 w 1772642"/>
                    <a:gd name="connsiteY4" fmla="*/ 59442 h 1329993"/>
                    <a:gd name="connsiteX5" fmla="*/ 1772608 w 1772642"/>
                    <a:gd name="connsiteY5" fmla="*/ 739606 h 1329993"/>
                    <a:gd name="connsiteX6" fmla="*/ 1080615 w 1772642"/>
                    <a:gd name="connsiteY6" fmla="*/ 1311029 h 1329993"/>
                    <a:gd name="connsiteX7" fmla="*/ 94936 w 1772642"/>
                    <a:gd name="connsiteY7" fmla="*/ 1157119 h 13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642" h="1329993">
                      <a:moveTo>
                        <a:pt x="94936" y="1157119"/>
                      </a:moveTo>
                      <a:cubicBezTo>
                        <a:pt x="-73519" y="1071645"/>
                        <a:pt x="24326" y="912339"/>
                        <a:pt x="69887" y="798185"/>
                      </a:cubicBezTo>
                      <a:cubicBezTo>
                        <a:pt x="140848" y="687206"/>
                        <a:pt x="314149" y="564228"/>
                        <a:pt x="361954" y="430917"/>
                      </a:cubicBezTo>
                      <a:cubicBezTo>
                        <a:pt x="368543" y="168992"/>
                        <a:pt x="342428" y="139608"/>
                        <a:pt x="461491" y="77696"/>
                      </a:cubicBezTo>
                      <a:cubicBezTo>
                        <a:pt x="580554" y="15784"/>
                        <a:pt x="889561" y="-51670"/>
                        <a:pt x="1076330" y="59442"/>
                      </a:cubicBezTo>
                      <a:cubicBezTo>
                        <a:pt x="1096413" y="308667"/>
                        <a:pt x="1778244" y="547677"/>
                        <a:pt x="1772608" y="739606"/>
                      </a:cubicBezTo>
                      <a:cubicBezTo>
                        <a:pt x="1766972" y="931535"/>
                        <a:pt x="1360227" y="1241444"/>
                        <a:pt x="1080615" y="1311029"/>
                      </a:cubicBezTo>
                      <a:cubicBezTo>
                        <a:pt x="801003" y="1380614"/>
                        <a:pt x="263391" y="1242593"/>
                        <a:pt x="94936" y="1157119"/>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id="{C1B8A103-26F6-BF8B-EDBF-4987E832EDBB}"/>
                  </a:ext>
                </a:extLst>
              </p:cNvPr>
              <p:cNvPicPr>
                <a:picLocks noChangeAspect="1"/>
              </p:cNvPicPr>
              <p:nvPr/>
            </p:nvPicPr>
            <p:blipFill rotWithShape="1">
              <a:blip r:embed="rId15">
                <a:clrChange>
                  <a:clrFrom>
                    <a:srgbClr val="FFFFFF"/>
                  </a:clrFrom>
                  <a:clrTo>
                    <a:srgbClr val="FFFFFF">
                      <a:alpha val="0"/>
                    </a:srgbClr>
                  </a:clrTo>
                </a:clrChange>
              </a:blip>
              <a:srcRect l="20087" t="11623" r="60059"/>
              <a:stretch/>
            </p:blipFill>
            <p:spPr>
              <a:xfrm>
                <a:off x="8498207" y="2810032"/>
                <a:ext cx="1932622" cy="2118204"/>
              </a:xfrm>
              <a:prstGeom prst="rect">
                <a:avLst/>
              </a:prstGeom>
            </p:spPr>
          </p:pic>
        </p:grpSp>
        <p:cxnSp>
          <p:nvCxnSpPr>
            <p:cNvPr id="28" name="Straight Connector 27">
              <a:extLst>
                <a:ext uri="{FF2B5EF4-FFF2-40B4-BE49-F238E27FC236}">
                  <a16:creationId xmlns:a16="http://schemas.microsoft.com/office/drawing/2014/main" id="{E6F11533-4A7C-F955-8AB0-26E7A5A2C581}"/>
                </a:ext>
              </a:extLst>
            </p:cNvPr>
            <p:cNvCxnSpPr/>
            <p:nvPr/>
          </p:nvCxnSpPr>
          <p:spPr>
            <a:xfrm flipH="1">
              <a:off x="3287818" y="4612556"/>
              <a:ext cx="182580" cy="1517496"/>
            </a:xfrm>
            <a:prstGeom prst="line">
              <a:avLst/>
            </a:prstGeom>
            <a:ln w="57150"/>
          </p:spPr>
          <p:style>
            <a:lnRef idx="2">
              <a:schemeClr val="dk1"/>
            </a:lnRef>
            <a:fillRef idx="0">
              <a:schemeClr val="dk1"/>
            </a:fillRef>
            <a:effectRef idx="1">
              <a:schemeClr val="dk1"/>
            </a:effectRef>
            <a:fontRef idx="minor">
              <a:schemeClr val="tx1"/>
            </a:fontRef>
          </p:style>
        </p:cxnSp>
      </p:grpSp>
      <p:pic>
        <p:nvPicPr>
          <p:cNvPr id="33" name="Picture 32" descr="\documentclass{article}&#10;\usepackage{amsmath,amsfonts,bm}&#10;\pagestyle{empty}&#10;\DeclareMathOperator{\tr}{Tr}&#10;\begin{document}&#10;&#10;\begin{equation*}&#10;\frac{\lambda_2}{2} \leq h_G \leq \sqrt{2\lambda_2}&#10;\end{equation*}&#10;&#10;\end{document}&#10;&#10;" title="IguanaTex Picture Display">
            <a:extLst>
              <a:ext uri="{FF2B5EF4-FFF2-40B4-BE49-F238E27FC236}">
                <a16:creationId xmlns:a16="http://schemas.microsoft.com/office/drawing/2014/main" id="{AE18841C-AD4A-EE4F-D257-DA33E6567273}"/>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9032382" y="1968304"/>
            <a:ext cx="1923048" cy="519619"/>
          </a:xfrm>
          <a:prstGeom prst="rect">
            <a:avLst/>
          </a:prstGeom>
        </p:spPr>
      </p:pic>
      <p:pic>
        <p:nvPicPr>
          <p:cNvPr id="34" name="Picture 33" descr="\documentclass{article}&#10;\usepackage{amsmath,amsfonts,bm}&#10;\pagestyle{empty}&#10;\DeclareMathOperator{\tr}{Tr}&#10;\begin{document}&#10;&#10;\begin{equation*}&#10;\frac{h_G^2}{2}\leq \lambda_2  \leq 2 h_G&#10;\end{equation*}&#10;&#10;\end{document}&#10;&#10;" title="IguanaTex Picture Display">
            <a:extLst>
              <a:ext uri="{FF2B5EF4-FFF2-40B4-BE49-F238E27FC236}">
                <a16:creationId xmlns:a16="http://schemas.microsoft.com/office/drawing/2014/main" id="{526E2B0E-972C-65DE-DCB8-E95C0820D824}"/>
              </a:ext>
            </a:extLst>
          </p:cNvPr>
          <p:cNvPicPr>
            <a:picLocks noChangeAspect="1"/>
          </p:cNvPicPr>
          <p:nvPr>
            <p:custDataLst>
              <p:tags r:id="rId5"/>
            </p:custDataLst>
          </p:nvPr>
        </p:nvPicPr>
        <p:blipFill>
          <a:blip r:embed="rId17">
            <a:extLst>
              <a:ext uri="{28A0092B-C50C-407E-A947-70E740481C1C}">
                <a14:useLocalDpi xmlns:a14="http://schemas.microsoft.com/office/drawing/2010/main" val="0"/>
              </a:ext>
            </a:extLst>
          </a:blip>
          <a:stretch>
            <a:fillRect/>
          </a:stretch>
        </p:blipFill>
        <p:spPr>
          <a:xfrm>
            <a:off x="6631708" y="1947477"/>
            <a:ext cx="1703620" cy="554667"/>
          </a:xfrm>
          <a:prstGeom prst="rect">
            <a:avLst/>
          </a:prstGeom>
        </p:spPr>
      </p:pic>
      <p:sp>
        <p:nvSpPr>
          <p:cNvPr id="49" name="Rectangle 48">
            <a:extLst>
              <a:ext uri="{FF2B5EF4-FFF2-40B4-BE49-F238E27FC236}">
                <a16:creationId xmlns:a16="http://schemas.microsoft.com/office/drawing/2014/main" id="{9ECD78C3-F110-2C88-2ED0-B158ED643FB0}"/>
              </a:ext>
            </a:extLst>
          </p:cNvPr>
          <p:cNvSpPr/>
          <p:nvPr/>
        </p:nvSpPr>
        <p:spPr>
          <a:xfrm>
            <a:off x="6089020" y="2907445"/>
            <a:ext cx="5163520" cy="1105657"/>
          </a:xfrm>
          <a:prstGeom prst="rect">
            <a:avLst/>
          </a:prstGeom>
          <a:solidFill>
            <a:schemeClr val="bg1">
              <a:lumMod val="95000"/>
            </a:schemeClr>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600" b="1" dirty="0">
                <a:solidFill>
                  <a:schemeClr val="tx1"/>
                </a:solidFill>
              </a:rPr>
              <a:t>Cheeger constant and Effective Resistance</a:t>
            </a:r>
            <a:endParaRPr lang="en-US" sz="1600" b="1" dirty="0">
              <a:solidFill>
                <a:schemeClr val="tx1"/>
              </a:solidFill>
              <a:cs typeface="Times New Roman" panose="02020603050405020304" pitchFamily="18" charset="0"/>
            </a:endParaRPr>
          </a:p>
        </p:txBody>
      </p:sp>
      <p:cxnSp>
        <p:nvCxnSpPr>
          <p:cNvPr id="44" name="Connector: Elbow 43">
            <a:extLst>
              <a:ext uri="{FF2B5EF4-FFF2-40B4-BE49-F238E27FC236}">
                <a16:creationId xmlns:a16="http://schemas.microsoft.com/office/drawing/2014/main" id="{F0D2672A-785D-5181-E965-333A9E81098A}"/>
              </a:ext>
            </a:extLst>
          </p:cNvPr>
          <p:cNvCxnSpPr>
            <a:stCxn id="35" idx="3"/>
            <a:endCxn id="36" idx="1"/>
          </p:cNvCxnSpPr>
          <p:nvPr/>
        </p:nvCxnSpPr>
        <p:spPr>
          <a:xfrm flipV="1">
            <a:off x="5764306" y="2098671"/>
            <a:ext cx="324714" cy="188551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4B67F596-726E-8D00-DE7C-C7CEA27E894B}"/>
              </a:ext>
            </a:extLst>
          </p:cNvPr>
          <p:cNvCxnSpPr>
            <a:cxnSpLocks/>
            <a:stCxn id="35" idx="3"/>
            <a:endCxn id="48" idx="1"/>
          </p:cNvCxnSpPr>
          <p:nvPr/>
        </p:nvCxnSpPr>
        <p:spPr>
          <a:xfrm>
            <a:off x="5764306" y="3984186"/>
            <a:ext cx="324714" cy="132255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1942B8DA-30BC-7F4E-1EFC-4573D50D09C7}"/>
              </a:ext>
            </a:extLst>
          </p:cNvPr>
          <p:cNvSpPr/>
          <p:nvPr/>
        </p:nvSpPr>
        <p:spPr>
          <a:xfrm>
            <a:off x="6089020" y="4110836"/>
            <a:ext cx="5163520" cy="2391800"/>
          </a:xfrm>
          <a:prstGeom prst="rect">
            <a:avLst/>
          </a:prstGeom>
          <a:solidFill>
            <a:schemeClr val="bg1">
              <a:lumMod val="95000"/>
            </a:schemeClr>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600" b="1" dirty="0">
                <a:solidFill>
                  <a:schemeClr val="tx1"/>
                </a:solidFill>
              </a:rPr>
              <a:t>Spectral Gap and Effective Resistance</a:t>
            </a:r>
          </a:p>
          <a:p>
            <a:pPr marL="742950" lvl="1" indent="-285750">
              <a:buFont typeface="Arial" panose="020B0604020202020204" pitchFamily="34" charset="0"/>
              <a:buChar char="•"/>
            </a:pPr>
            <a:r>
              <a:rPr lang="en-US" sz="1600" i="1" dirty="0" err="1">
                <a:solidFill>
                  <a:schemeClr val="tx1"/>
                </a:solidFill>
              </a:rPr>
              <a:t>Lovász</a:t>
            </a:r>
            <a:r>
              <a:rPr lang="en-US" sz="1600" i="1" dirty="0">
                <a:solidFill>
                  <a:schemeClr val="tx1"/>
                </a:solidFill>
              </a:rPr>
              <a:t> Bound</a:t>
            </a:r>
          </a:p>
          <a:p>
            <a:pPr marL="742950" lvl="1" indent="-285750">
              <a:buFont typeface="Arial" panose="020B0604020202020204" pitchFamily="34" charset="0"/>
              <a:buChar char="•"/>
            </a:pPr>
            <a:endParaRPr lang="en-US" sz="1600" i="1" dirty="0">
              <a:solidFill>
                <a:schemeClr val="tx1"/>
              </a:solidFill>
              <a:cs typeface="Times New Roman" panose="02020603050405020304" pitchFamily="18" charset="0"/>
            </a:endParaRPr>
          </a:p>
          <a:p>
            <a:pPr marL="742950" lvl="1" indent="-285750">
              <a:buFont typeface="Arial" panose="020B0604020202020204" pitchFamily="34" charset="0"/>
              <a:buChar char="•"/>
            </a:pPr>
            <a:endParaRPr lang="en-US" sz="1600" i="1" dirty="0">
              <a:solidFill>
                <a:schemeClr val="tx1"/>
              </a:solidFill>
              <a:cs typeface="Times New Roman" panose="02020603050405020304" pitchFamily="18" charset="0"/>
            </a:endParaRPr>
          </a:p>
          <a:p>
            <a:pPr marL="742950" lvl="1" indent="-285750">
              <a:buFont typeface="Arial" panose="020B0604020202020204" pitchFamily="34" charset="0"/>
              <a:buChar char="•"/>
            </a:pPr>
            <a:endParaRPr lang="en-US" sz="1600" i="1" dirty="0">
              <a:solidFill>
                <a:schemeClr val="tx1"/>
              </a:solidFill>
              <a:cs typeface="Times New Roman" panose="02020603050405020304" pitchFamily="18" charset="0"/>
            </a:endParaRPr>
          </a:p>
          <a:p>
            <a:pPr marL="742950" lvl="1" indent="-285750">
              <a:buFont typeface="Arial" panose="020B0604020202020204" pitchFamily="34" charset="0"/>
              <a:buChar char="•"/>
            </a:pPr>
            <a:r>
              <a:rPr lang="en-US" sz="1600" i="1" dirty="0">
                <a:solidFill>
                  <a:schemeClr val="tx1"/>
                </a:solidFill>
                <a:cs typeface="Times New Roman" panose="02020603050405020304" pitchFamily="18" charset="0"/>
              </a:rPr>
              <a:t>More ER-related bounds</a:t>
            </a:r>
          </a:p>
          <a:p>
            <a:pPr marL="285750" indent="-285750">
              <a:buFont typeface="Arial" panose="020B0604020202020204" pitchFamily="34" charset="0"/>
              <a:buChar char="•"/>
            </a:pPr>
            <a:endParaRPr lang="en-US" sz="1600" b="1" dirty="0">
              <a:solidFill>
                <a:schemeClr val="tx1"/>
              </a:solidFill>
              <a:cs typeface="Times New Roman" panose="02020603050405020304" pitchFamily="18" charset="0"/>
            </a:endParaRPr>
          </a:p>
        </p:txBody>
      </p:sp>
      <p:pic>
        <p:nvPicPr>
          <p:cNvPr id="39" name="Picture 3 2 1 1" descr="\documentclass{article}&#10;\usepackage{amsmath,amsfonts,bm}&#10;\pagestyle{empty}&#10;\DeclareMathOperator{\tr}{Tr}&#10;\begin{document}&#10;&#10;\begin{equation*}&#10;\frac{1}{n\lambda_2} \leq R_{\max} \leq \frac{2}{\lambda_2}&#10;\end{equation*}&#10;&#10;\end{document}&#10;&#10;" title="IguanaTex Picture Display">
            <a:extLst>
              <a:ext uri="{FF2B5EF4-FFF2-40B4-BE49-F238E27FC236}">
                <a16:creationId xmlns:a16="http://schemas.microsoft.com/office/drawing/2014/main" id="{3A6B6F5D-B93C-B2E5-406A-59F4A0BFBE31}"/>
              </a:ext>
            </a:extLst>
          </p:cNvPr>
          <p:cNvPicPr>
            <a:picLocks noChangeAspect="1"/>
          </p:cNvPicPr>
          <p:nvPr>
            <p:custDataLst>
              <p:tags r:id="rId6"/>
            </p:custDataLst>
          </p:nvPr>
        </p:nvPicPr>
        <p:blipFill>
          <a:blip r:embed="rId18">
            <a:extLst>
              <a:ext uri="{28A0092B-C50C-407E-A947-70E740481C1C}">
                <a14:useLocalDpi xmlns:a14="http://schemas.microsoft.com/office/drawing/2010/main" val="0"/>
              </a:ext>
            </a:extLst>
          </a:blip>
          <a:stretch>
            <a:fillRect/>
          </a:stretch>
        </p:blipFill>
        <p:spPr>
          <a:xfrm>
            <a:off x="6338601" y="5797047"/>
            <a:ext cx="1843621" cy="510389"/>
          </a:xfrm>
          <a:prstGeom prst="rect">
            <a:avLst/>
          </a:prstGeom>
        </p:spPr>
      </p:pic>
      <p:pic>
        <p:nvPicPr>
          <p:cNvPr id="5" name="Picture 4" descr="\documentclass{article}&#10;\usepackage{amsmath,amsfonts,bm}&#10;\pagestyle{empty}&#10;\DeclareMathOperator{\tr}{Tr}&#10;\begin{document}&#10;&#10;\begin{equation*}&#10;\left| R_{uv} - \left(\frac{1}{d_u}-\frac{1}{d_v}\right)\right| \leq \frac{2}{\lambda_2 d_{min}}&#10;\end{equation*}&#10;&#10;\end{document}&#10;&#10;" title="IguanaTex Picture Display">
            <a:extLst>
              <a:ext uri="{FF2B5EF4-FFF2-40B4-BE49-F238E27FC236}">
                <a16:creationId xmlns:a16="http://schemas.microsoft.com/office/drawing/2014/main" id="{F5D6141A-CF05-F8D7-E7F8-39AA5FEA5A78}"/>
              </a:ext>
            </a:extLst>
          </p:cNvPr>
          <p:cNvPicPr>
            <a:picLocks noChangeAspect="1"/>
          </p:cNvPicPr>
          <p:nvPr>
            <p:custDataLst>
              <p:tags r:id="rId7"/>
            </p:custDataLst>
          </p:nvPr>
        </p:nvPicPr>
        <p:blipFill>
          <a:blip r:embed="rId19">
            <a:extLst>
              <a:ext uri="{28A0092B-C50C-407E-A947-70E740481C1C}">
                <a14:useLocalDpi xmlns:a14="http://schemas.microsoft.com/office/drawing/2010/main" val="0"/>
              </a:ext>
            </a:extLst>
          </a:blip>
          <a:stretch>
            <a:fillRect/>
          </a:stretch>
        </p:blipFill>
        <p:spPr>
          <a:xfrm>
            <a:off x="7168318" y="4686725"/>
            <a:ext cx="3031286" cy="561196"/>
          </a:xfrm>
          <a:prstGeom prst="rect">
            <a:avLst/>
          </a:prstGeom>
        </p:spPr>
      </p:pic>
      <p:pic>
        <p:nvPicPr>
          <p:cNvPr id="53" name="Picture 52" descr="\documentclass{article}&#10;\usepackage{amsmath,amsfonts,bm}&#10;\pagestyle{empty}&#10;\DeclareMathOperator{\tr}{Tr}&#10;\begin{document}&#10;&#10;\begin{equation*}&#10;\frac{n}{\lambda_2} \leq R_{\text{tot}} \leq \frac{n(n-1)}{\lambda_2}&#10;\end{equation*}&#10;&#10;\end{document}&#10;&#10;" title="IguanaTex Picture Display">
            <a:extLst>
              <a:ext uri="{FF2B5EF4-FFF2-40B4-BE49-F238E27FC236}">
                <a16:creationId xmlns:a16="http://schemas.microsoft.com/office/drawing/2014/main" id="{86E97032-ED63-DC82-C390-8C7FBF7FFC35}"/>
              </a:ext>
            </a:extLst>
          </p:cNvPr>
          <p:cNvPicPr>
            <a:picLocks noChangeAspect="1"/>
          </p:cNvPicPr>
          <p:nvPr>
            <p:custDataLst>
              <p:tags r:id="rId8"/>
            </p:custDataLst>
          </p:nvPr>
        </p:nvPicPr>
        <p:blipFill>
          <a:blip r:embed="rId20">
            <a:extLst>
              <a:ext uri="{28A0092B-C50C-407E-A947-70E740481C1C}">
                <a14:useLocalDpi xmlns:a14="http://schemas.microsoft.com/office/drawing/2010/main" val="0"/>
              </a:ext>
            </a:extLst>
          </a:blip>
          <a:stretch>
            <a:fillRect/>
          </a:stretch>
        </p:blipFill>
        <p:spPr>
          <a:xfrm>
            <a:off x="8899131" y="5782980"/>
            <a:ext cx="2225352" cy="531596"/>
          </a:xfrm>
          <a:prstGeom prst="rect">
            <a:avLst/>
          </a:prstGeom>
        </p:spPr>
      </p:pic>
      <p:cxnSp>
        <p:nvCxnSpPr>
          <p:cNvPr id="54" name="Connector: Elbow 53">
            <a:extLst>
              <a:ext uri="{FF2B5EF4-FFF2-40B4-BE49-F238E27FC236}">
                <a16:creationId xmlns:a16="http://schemas.microsoft.com/office/drawing/2014/main" id="{F03FCCCF-C174-5498-48EE-1B2BA401077E}"/>
              </a:ext>
            </a:extLst>
          </p:cNvPr>
          <p:cNvCxnSpPr>
            <a:cxnSpLocks/>
            <a:stCxn id="35" idx="3"/>
            <a:endCxn id="49" idx="1"/>
          </p:cNvCxnSpPr>
          <p:nvPr/>
        </p:nvCxnSpPr>
        <p:spPr>
          <a:xfrm flipV="1">
            <a:off x="5764306" y="3460274"/>
            <a:ext cx="324714" cy="523912"/>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pic>
        <p:nvPicPr>
          <p:cNvPr id="62" name="Picture 61" descr="\documentclass{article}&#10;\usepackage{amsmath,amsfonts,bm}&#10;\pagestyle{empty}&#10;\DeclareMathOperator{\tr}{Tr}&#10;\begin{document}&#10;&#10;\begin{equation*}&#10;R_{\max} \leq \frac{1}{h^2_G}&#10;\end{equation*}&#10;&#10;\end{document}&#10;&#10;" title="IguanaTex Picture Display">
            <a:extLst>
              <a:ext uri="{FF2B5EF4-FFF2-40B4-BE49-F238E27FC236}">
                <a16:creationId xmlns:a16="http://schemas.microsoft.com/office/drawing/2014/main" id="{EE8D33E9-635B-D9DA-0B07-0C4C0989E776}"/>
              </a:ext>
            </a:extLst>
          </p:cNvPr>
          <p:cNvPicPr>
            <a:picLocks noChangeAspect="1"/>
          </p:cNvPicPr>
          <p:nvPr>
            <p:custDataLst>
              <p:tags r:id="rId9"/>
            </p:custDataLst>
          </p:nvPr>
        </p:nvPicPr>
        <p:blipFill>
          <a:blip r:embed="rId21">
            <a:extLst>
              <a:ext uri="{28A0092B-C50C-407E-A947-70E740481C1C}">
                <a14:useLocalDpi xmlns:a14="http://schemas.microsoft.com/office/drawing/2010/main" val="0"/>
              </a:ext>
            </a:extLst>
          </a:blip>
          <a:stretch>
            <a:fillRect/>
          </a:stretch>
        </p:blipFill>
        <p:spPr>
          <a:xfrm>
            <a:off x="7917847" y="3318939"/>
            <a:ext cx="1162160" cy="547148"/>
          </a:xfrm>
          <a:prstGeom prst="rect">
            <a:avLst/>
          </a:prstGeom>
        </p:spPr>
      </p:pic>
      <p:sp>
        <p:nvSpPr>
          <p:cNvPr id="3" name="Slide Number Placeholder 2">
            <a:extLst>
              <a:ext uri="{FF2B5EF4-FFF2-40B4-BE49-F238E27FC236}">
                <a16:creationId xmlns:a16="http://schemas.microsoft.com/office/drawing/2014/main" id="{E10D267E-542D-EA90-9C8E-420AFDE7965A}"/>
              </a:ext>
            </a:extLst>
          </p:cNvPr>
          <p:cNvSpPr>
            <a:spLocks noGrp="1"/>
          </p:cNvSpPr>
          <p:nvPr>
            <p:ph type="sldNum" sz="quarter" idx="12"/>
          </p:nvPr>
        </p:nvSpPr>
        <p:spPr/>
        <p:txBody>
          <a:bodyPr/>
          <a:lstStyle/>
          <a:p>
            <a:fld id="{33471E03-3868-4372-A232-81B06EBB10D4}" type="slidenum">
              <a:rPr lang="es-ES" smtClean="0"/>
              <a:t>164</a:t>
            </a:fld>
            <a:endParaRPr lang="es-ES"/>
          </a:p>
        </p:txBody>
      </p:sp>
    </p:spTree>
    <p:extLst>
      <p:ext uri="{BB962C8B-B14F-4D97-AF65-F5344CB8AC3E}">
        <p14:creationId xmlns:p14="http://schemas.microsoft.com/office/powerpoint/2010/main" val="12709306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 Over-squashing</a:t>
            </a:r>
          </a:p>
        </p:txBody>
      </p:sp>
      <p:sp>
        <p:nvSpPr>
          <p:cNvPr id="3" name="Content Placeholder 2">
            <a:extLst>
              <a:ext uri="{FF2B5EF4-FFF2-40B4-BE49-F238E27FC236}">
                <a16:creationId xmlns:a16="http://schemas.microsoft.com/office/drawing/2014/main" id="{80AA2D06-A011-944E-8030-8AB601DA8844}"/>
              </a:ext>
            </a:extLst>
          </p:cNvPr>
          <p:cNvSpPr>
            <a:spLocks noGrp="1"/>
          </p:cNvSpPr>
          <p:nvPr>
            <p:ph idx="1"/>
          </p:nvPr>
        </p:nvSpPr>
        <p:spPr>
          <a:xfrm>
            <a:off x="838200" y="1579671"/>
            <a:ext cx="11353800" cy="5278329"/>
          </a:xfrm>
        </p:spPr>
        <p:txBody>
          <a:bodyPr>
            <a:normAutofit/>
          </a:bodyPr>
          <a:lstStyle/>
          <a:p>
            <a:r>
              <a:rPr lang="en-US" dirty="0"/>
              <a:t>How much do the original features of the </a:t>
            </a:r>
            <a:r>
              <a:rPr lang="en-US" b="1" i="1" dirty="0"/>
              <a:t>u</a:t>
            </a:r>
            <a:r>
              <a:rPr lang="en-US" dirty="0"/>
              <a:t> node affects the features of node </a:t>
            </a:r>
            <a:r>
              <a:rPr lang="en-US" b="1" i="1" dirty="0"/>
              <a:t>v</a:t>
            </a:r>
            <a:r>
              <a:rPr lang="en-US" dirty="0"/>
              <a:t> after </a:t>
            </a:r>
            <a:r>
              <a:rPr lang="en-US" b="1" i="1" dirty="0"/>
              <a:t>m</a:t>
            </a:r>
            <a:r>
              <a:rPr lang="en-US" dirty="0"/>
              <a:t> layers? </a:t>
            </a:r>
            <a:br>
              <a:rPr lang="en-US" dirty="0"/>
            </a:br>
            <a:r>
              <a:rPr lang="en-US" sz="1800" b="1" i="1" dirty="0"/>
              <a:t>Influence Score</a:t>
            </a:r>
            <a:r>
              <a:rPr lang="en-US" sz="1800" dirty="0"/>
              <a:t>                                                                                                 </a:t>
            </a:r>
            <a:r>
              <a:rPr lang="en-US" sz="1800" dirty="0">
                <a:solidFill>
                  <a:schemeClr val="accent2">
                    <a:lumMod val="50000"/>
                  </a:schemeClr>
                </a:solidFill>
                <a:latin typeface="Times New Roman" panose="02020603050405020304" pitchFamily="18" charset="0"/>
                <a:cs typeface="Times New Roman" panose="02020603050405020304" pitchFamily="18" charset="0"/>
              </a:rPr>
              <a:t>[Xu et al 2018; Hamilton 2020]</a:t>
            </a:r>
          </a:p>
          <a:p>
            <a:pPr marL="457200" lvl="1" indent="0">
              <a:buNone/>
            </a:pPr>
            <a:endParaRPr lang="en-US" dirty="0"/>
          </a:p>
          <a:p>
            <a:pPr marL="457200" lvl="1" indent="0">
              <a:buNone/>
            </a:pPr>
            <a:endParaRPr lang="en-US" dirty="0"/>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Sensitivity between node embeddings</a:t>
            </a:r>
          </a:p>
        </p:txBody>
      </p:sp>
      <p:pic>
        <p:nvPicPr>
          <p:cNvPr id="9" name="Picture 8" descr="\documentclass{article}&#10;\usepackage{amsmath,amsfonts,bm}&#10;\pagestyle{empty}&#10;\DeclareMathOperator{\tr}{Tr}&#10;\newcommand\norm[1]{\left\lVert#1\right\rVert}&#10;\begin{document}&#10;&#10;\begin{equation*}&#10;\left\lVert\frac{\partial \mathbf{h}_v^{(r)}}{\partial \mathbf{h}_u^{(0)}}\right\rVert \propto P_{G,K}(u|v)&#10;\end{equation*}&#10;&#10;\end{document}&#10;&#10;" title="IguanaTex Picture Display">
            <a:extLst>
              <a:ext uri="{FF2B5EF4-FFF2-40B4-BE49-F238E27FC236}">
                <a16:creationId xmlns:a16="http://schemas.microsoft.com/office/drawing/2014/main" id="{B178F1DF-5DDC-5253-C29A-34F3F833D183}"/>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5073076" y="2009354"/>
            <a:ext cx="2045846" cy="680604"/>
          </a:xfrm>
          <a:prstGeom prst="rect">
            <a:avLst/>
          </a:prstGeom>
        </p:spPr>
      </p:pic>
      <p:sp>
        <p:nvSpPr>
          <p:cNvPr id="5" name="Slide Number Placeholder 4">
            <a:extLst>
              <a:ext uri="{FF2B5EF4-FFF2-40B4-BE49-F238E27FC236}">
                <a16:creationId xmlns:a16="http://schemas.microsoft.com/office/drawing/2014/main" id="{BB42F87C-96D0-AB5F-A961-21622B9FC96A}"/>
              </a:ext>
            </a:extLst>
          </p:cNvPr>
          <p:cNvSpPr>
            <a:spLocks noGrp="1"/>
          </p:cNvSpPr>
          <p:nvPr>
            <p:ph type="sldNum" sz="quarter" idx="12"/>
          </p:nvPr>
        </p:nvSpPr>
        <p:spPr/>
        <p:txBody>
          <a:bodyPr/>
          <a:lstStyle/>
          <a:p>
            <a:fld id="{33471E03-3868-4372-A232-81B06EBB10D4}" type="slidenum">
              <a:rPr lang="es-ES" smtClean="0"/>
              <a:t>165</a:t>
            </a:fld>
            <a:endParaRPr lang="es-ES"/>
          </a:p>
        </p:txBody>
      </p:sp>
    </p:spTree>
    <p:extLst>
      <p:ext uri="{BB962C8B-B14F-4D97-AF65-F5344CB8AC3E}">
        <p14:creationId xmlns:p14="http://schemas.microsoft.com/office/powerpoint/2010/main" val="16827846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 Over-squashing</a:t>
            </a:r>
          </a:p>
        </p:txBody>
      </p:sp>
      <p:sp>
        <p:nvSpPr>
          <p:cNvPr id="3" name="Content Placeholder 2">
            <a:extLst>
              <a:ext uri="{FF2B5EF4-FFF2-40B4-BE49-F238E27FC236}">
                <a16:creationId xmlns:a16="http://schemas.microsoft.com/office/drawing/2014/main" id="{80AA2D06-A011-944E-8030-8AB601DA8844}"/>
              </a:ext>
            </a:extLst>
          </p:cNvPr>
          <p:cNvSpPr>
            <a:spLocks noGrp="1"/>
          </p:cNvSpPr>
          <p:nvPr>
            <p:ph idx="1"/>
          </p:nvPr>
        </p:nvSpPr>
        <p:spPr>
          <a:xfrm>
            <a:off x="838200" y="1579671"/>
            <a:ext cx="11353800" cy="5278329"/>
          </a:xfrm>
        </p:spPr>
        <p:txBody>
          <a:bodyPr>
            <a:normAutofit/>
          </a:bodyPr>
          <a:lstStyle/>
          <a:p>
            <a:r>
              <a:rPr lang="en-US" dirty="0"/>
              <a:t>How much do the original features of the </a:t>
            </a:r>
            <a:r>
              <a:rPr lang="en-US" b="1" i="1" dirty="0"/>
              <a:t>u</a:t>
            </a:r>
            <a:r>
              <a:rPr lang="en-US" dirty="0"/>
              <a:t> node affects the features of node </a:t>
            </a:r>
            <a:r>
              <a:rPr lang="en-US" b="1" i="1" dirty="0"/>
              <a:t>v</a:t>
            </a:r>
            <a:r>
              <a:rPr lang="en-US" dirty="0"/>
              <a:t> after </a:t>
            </a:r>
            <a:r>
              <a:rPr lang="en-US" b="1" i="1" dirty="0"/>
              <a:t>m</a:t>
            </a:r>
            <a:r>
              <a:rPr lang="en-US" dirty="0"/>
              <a:t> layers? </a:t>
            </a:r>
            <a:br>
              <a:rPr lang="en-US" dirty="0"/>
            </a:br>
            <a:r>
              <a:rPr lang="en-US" sz="1800" b="1" i="1" dirty="0"/>
              <a:t>Influence Score</a:t>
            </a:r>
            <a:r>
              <a:rPr lang="en-US" sz="1800" dirty="0"/>
              <a:t>                                                                                                 </a:t>
            </a:r>
            <a:r>
              <a:rPr lang="en-US" sz="1800" dirty="0">
                <a:solidFill>
                  <a:schemeClr val="accent2">
                    <a:lumMod val="50000"/>
                  </a:schemeClr>
                </a:solidFill>
                <a:latin typeface="Times New Roman" panose="02020603050405020304" pitchFamily="18" charset="0"/>
                <a:cs typeface="Times New Roman" panose="02020603050405020304" pitchFamily="18" charset="0"/>
              </a:rPr>
              <a:t>[Xu et al 2018; Hamilton 2020]</a:t>
            </a:r>
          </a:p>
          <a:p>
            <a:pPr marL="457200" lvl="1" indent="0">
              <a:buNone/>
            </a:pPr>
            <a:endParaRPr lang="en-US" dirty="0"/>
          </a:p>
          <a:p>
            <a:pPr marL="457200" lvl="1" indent="0">
              <a:buNone/>
            </a:pPr>
            <a:endParaRPr lang="en-US" dirty="0"/>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Sensitivity between node embeddings</a:t>
            </a:r>
          </a:p>
        </p:txBody>
      </p:sp>
      <p:pic>
        <p:nvPicPr>
          <p:cNvPr id="9" name="Picture 8" descr="\documentclass{article}&#10;\usepackage{amsmath,amsfonts,bm}&#10;\pagestyle{empty}&#10;\DeclareMathOperator{\tr}{Tr}&#10;\newcommand\norm[1]{\left\lVert#1\right\rVert}&#10;\begin{document}&#10;&#10;\begin{equation*}&#10;\left\lVert\frac{\partial \mathbf{h}_v^{(r)}}{\partial \mathbf{h}_u^{(0)}}\right\rVert \propto P_{G,K}(u|v)&#10;\end{equation*}&#10;&#10;\end{document}&#10;&#10;" title="IguanaTex Picture Display">
            <a:extLst>
              <a:ext uri="{FF2B5EF4-FFF2-40B4-BE49-F238E27FC236}">
                <a16:creationId xmlns:a16="http://schemas.microsoft.com/office/drawing/2014/main" id="{B178F1DF-5DDC-5253-C29A-34F3F833D183}"/>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073076" y="2009354"/>
            <a:ext cx="2045846" cy="680604"/>
          </a:xfrm>
          <a:prstGeom prst="rect">
            <a:avLst/>
          </a:prstGeom>
        </p:spPr>
      </p:pic>
      <p:pic>
        <p:nvPicPr>
          <p:cNvPr id="18" name="Picture 17" descr="\documentclass{article}&#10;\usepackage{amsmath,amsfonts,bm}&#10;\pagestyle{empty}&#10;\DeclareMathOperator{\tr}{Tr}&#10;\newcommand\norm[1]{\left\lVert#1\right\rVert}&#10;\begin{document}&#10;&#10;\begin{equation*}&#10;\min \left\{r:\left\lVert\frac{\partial \mathbf{h}_v^{(r)}}{\partial \mathbf{h}_u^{(l_0)}}\right\rVert \neq 0\right\} \geq l_0 +\text{SP}(u,v)&#10;\end{equation*}&#10;&#10;\end{document}&#10;&#10;" title="IguanaTex Picture Display">
            <a:extLst>
              <a:ext uri="{FF2B5EF4-FFF2-40B4-BE49-F238E27FC236}">
                <a16:creationId xmlns:a16="http://schemas.microsoft.com/office/drawing/2014/main" id="{4900FBD9-8517-0125-9AEE-9A4FDF4DE86F}"/>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151749" y="3088696"/>
            <a:ext cx="3841510" cy="680604"/>
          </a:xfrm>
          <a:prstGeom prst="rect">
            <a:avLst/>
          </a:prstGeom>
        </p:spPr>
      </p:pic>
      <p:sp>
        <p:nvSpPr>
          <p:cNvPr id="11" name="TextBox 10">
            <a:extLst>
              <a:ext uri="{FF2B5EF4-FFF2-40B4-BE49-F238E27FC236}">
                <a16:creationId xmlns:a16="http://schemas.microsoft.com/office/drawing/2014/main" id="{74E0172C-0CCD-4B0A-6D1E-B33DE2BDAF0D}"/>
              </a:ext>
            </a:extLst>
          </p:cNvPr>
          <p:cNvSpPr txBox="1"/>
          <p:nvPr/>
        </p:nvSpPr>
        <p:spPr>
          <a:xfrm>
            <a:off x="8103475" y="3290500"/>
            <a:ext cx="2593427" cy="307777"/>
          </a:xfrm>
          <a:prstGeom prst="rect">
            <a:avLst/>
          </a:prstGeom>
          <a:noFill/>
        </p:spPr>
        <p:txBody>
          <a:bodyPr wrap="square" rtlCol="0">
            <a:spAutoFit/>
          </a:bodyPr>
          <a:lstStyle/>
          <a:p>
            <a:r>
              <a:rPr lang="en-US" sz="1400" dirty="0">
                <a:solidFill>
                  <a:schemeClr val="accent1"/>
                </a:solidFill>
              </a:rPr>
              <a:t>Connection to under-reaching</a:t>
            </a:r>
          </a:p>
        </p:txBody>
      </p:sp>
      <p:sp>
        <p:nvSpPr>
          <p:cNvPr id="12" name="TextBox 11">
            <a:extLst>
              <a:ext uri="{FF2B5EF4-FFF2-40B4-BE49-F238E27FC236}">
                <a16:creationId xmlns:a16="http://schemas.microsoft.com/office/drawing/2014/main" id="{42F389B8-FD9C-61AA-ECB9-3A06BAA8FF12}"/>
              </a:ext>
            </a:extLst>
          </p:cNvPr>
          <p:cNvSpPr txBox="1"/>
          <p:nvPr/>
        </p:nvSpPr>
        <p:spPr>
          <a:xfrm>
            <a:off x="4632960" y="3871348"/>
            <a:ext cx="1851749" cy="307777"/>
          </a:xfrm>
          <a:prstGeom prst="rect">
            <a:avLst/>
          </a:prstGeom>
          <a:noFill/>
        </p:spPr>
        <p:txBody>
          <a:bodyPr wrap="square" rtlCol="0">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Gutteridge</a:t>
            </a:r>
            <a:r>
              <a:rPr lang="en-US" sz="1400" dirty="0">
                <a:solidFill>
                  <a:schemeClr val="accent2">
                    <a:lumMod val="50000"/>
                  </a:schemeClr>
                </a:solidFill>
                <a:latin typeface="Times New Roman" panose="02020603050405020304" pitchFamily="18" charset="0"/>
                <a:cs typeface="Times New Roman" panose="02020603050405020304" pitchFamily="18" charset="0"/>
              </a:rPr>
              <a:t> et al 2023]</a:t>
            </a:r>
          </a:p>
        </p:txBody>
      </p:sp>
      <p:sp>
        <p:nvSpPr>
          <p:cNvPr id="5" name="Slide Number Placeholder 4">
            <a:extLst>
              <a:ext uri="{FF2B5EF4-FFF2-40B4-BE49-F238E27FC236}">
                <a16:creationId xmlns:a16="http://schemas.microsoft.com/office/drawing/2014/main" id="{F4B24085-8F08-BDD1-B813-B65177C5FFC0}"/>
              </a:ext>
            </a:extLst>
          </p:cNvPr>
          <p:cNvSpPr>
            <a:spLocks noGrp="1"/>
          </p:cNvSpPr>
          <p:nvPr>
            <p:ph type="sldNum" sz="quarter" idx="12"/>
          </p:nvPr>
        </p:nvSpPr>
        <p:spPr/>
        <p:txBody>
          <a:bodyPr/>
          <a:lstStyle/>
          <a:p>
            <a:fld id="{33471E03-3868-4372-A232-81B06EBB10D4}" type="slidenum">
              <a:rPr lang="es-ES" smtClean="0"/>
              <a:t>166</a:t>
            </a:fld>
            <a:endParaRPr lang="es-ES"/>
          </a:p>
        </p:txBody>
      </p:sp>
    </p:spTree>
    <p:extLst>
      <p:ext uri="{BB962C8B-B14F-4D97-AF65-F5344CB8AC3E}">
        <p14:creationId xmlns:p14="http://schemas.microsoft.com/office/powerpoint/2010/main" val="154542550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B2C9262-D402-A82D-7852-44F47DFBF819}"/>
              </a:ext>
            </a:extLst>
          </p:cNvPr>
          <p:cNvSpPr/>
          <p:nvPr/>
        </p:nvSpPr>
        <p:spPr>
          <a:xfrm>
            <a:off x="3413760" y="3267243"/>
            <a:ext cx="3324417" cy="1523661"/>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 Over-squashing</a:t>
            </a:r>
          </a:p>
        </p:txBody>
      </p:sp>
      <p:sp>
        <p:nvSpPr>
          <p:cNvPr id="3" name="Content Placeholder 2">
            <a:extLst>
              <a:ext uri="{FF2B5EF4-FFF2-40B4-BE49-F238E27FC236}">
                <a16:creationId xmlns:a16="http://schemas.microsoft.com/office/drawing/2014/main" id="{80AA2D06-A011-944E-8030-8AB601DA8844}"/>
              </a:ext>
            </a:extLst>
          </p:cNvPr>
          <p:cNvSpPr>
            <a:spLocks noGrp="1"/>
          </p:cNvSpPr>
          <p:nvPr>
            <p:ph idx="1"/>
          </p:nvPr>
        </p:nvSpPr>
        <p:spPr>
          <a:xfrm>
            <a:off x="838200" y="1579671"/>
            <a:ext cx="11353800" cy="5278329"/>
          </a:xfrm>
        </p:spPr>
        <p:txBody>
          <a:bodyPr>
            <a:normAutofit/>
          </a:bodyPr>
          <a:lstStyle/>
          <a:p>
            <a:r>
              <a:rPr lang="en-US" dirty="0"/>
              <a:t>How much do the original features of the </a:t>
            </a:r>
            <a:r>
              <a:rPr lang="en-US" b="1" i="1" dirty="0"/>
              <a:t>u</a:t>
            </a:r>
            <a:r>
              <a:rPr lang="en-US" dirty="0"/>
              <a:t> node affects the features of node </a:t>
            </a:r>
            <a:r>
              <a:rPr lang="en-US" b="1" i="1" dirty="0"/>
              <a:t>v</a:t>
            </a:r>
            <a:r>
              <a:rPr lang="en-US" dirty="0"/>
              <a:t> after </a:t>
            </a:r>
            <a:r>
              <a:rPr lang="en-US" b="1" i="1" dirty="0"/>
              <a:t>m</a:t>
            </a:r>
            <a:r>
              <a:rPr lang="en-US" dirty="0"/>
              <a:t> layers? </a:t>
            </a:r>
            <a:br>
              <a:rPr lang="en-US" dirty="0"/>
            </a:br>
            <a:r>
              <a:rPr lang="en-US" sz="1800" b="1" i="1" dirty="0"/>
              <a:t>Influence Score</a:t>
            </a:r>
            <a:r>
              <a:rPr lang="en-US" sz="1800" dirty="0"/>
              <a:t>                                                                                                 </a:t>
            </a:r>
            <a:r>
              <a:rPr lang="en-US" sz="1800" dirty="0">
                <a:solidFill>
                  <a:schemeClr val="accent2">
                    <a:lumMod val="50000"/>
                  </a:schemeClr>
                </a:solidFill>
                <a:latin typeface="Times New Roman" panose="02020603050405020304" pitchFamily="18" charset="0"/>
                <a:cs typeface="Times New Roman" panose="02020603050405020304" pitchFamily="18" charset="0"/>
              </a:rPr>
              <a:t>[Xu et al 2018; Hamilton 2020]</a:t>
            </a:r>
          </a:p>
          <a:p>
            <a:pPr marL="457200" lvl="1" indent="0">
              <a:buNone/>
            </a:pPr>
            <a:endParaRPr lang="en-US" dirty="0"/>
          </a:p>
          <a:p>
            <a:pPr marL="457200" lvl="1" indent="0">
              <a:buNone/>
            </a:pPr>
            <a:endParaRPr lang="en-US" dirty="0"/>
          </a:p>
          <a:p>
            <a:r>
              <a:rPr lang="en-US" dirty="0"/>
              <a:t>How to measure the overall sensitivity between both nodes? </a:t>
            </a:r>
            <a:r>
              <a:rPr lang="en-US" sz="1800" dirty="0">
                <a:solidFill>
                  <a:schemeClr val="accent2">
                    <a:lumMod val="50000"/>
                  </a:schemeClr>
                </a:solidFill>
                <a:latin typeface="Times New Roman" panose="02020603050405020304" pitchFamily="18" charset="0"/>
                <a:cs typeface="Times New Roman" panose="02020603050405020304" pitchFamily="18" charset="0"/>
              </a:rPr>
              <a:t>[Di Giovanni et al 2023; Black et al 2023]</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Sensitivity between node embeddings</a:t>
            </a:r>
          </a:p>
        </p:txBody>
      </p:sp>
      <p:pic>
        <p:nvPicPr>
          <p:cNvPr id="9" name="Picture 8" descr="\documentclass{article}&#10;\usepackage{amsmath,amsfonts,bm}&#10;\pagestyle{empty}&#10;\DeclareMathOperator{\tr}{Tr}&#10;\newcommand\norm[1]{\left\lVert#1\right\rVert}&#10;\begin{document}&#10;&#10;\begin{equation*}&#10;\left\lVert\frac{\partial \mathbf{h}_v^{(r)}}{\partial \mathbf{h}_u^{(0)}}\right\rVert \propto P_{G,K}(u|v)&#10;\end{equation*}&#10;&#10;\end{document}&#10;&#10;" title="IguanaTex Picture Display">
            <a:extLst>
              <a:ext uri="{FF2B5EF4-FFF2-40B4-BE49-F238E27FC236}">
                <a16:creationId xmlns:a16="http://schemas.microsoft.com/office/drawing/2014/main" id="{B178F1DF-5DDC-5253-C29A-34F3F833D183}"/>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073076" y="2025120"/>
            <a:ext cx="2045846" cy="680604"/>
          </a:xfrm>
          <a:prstGeom prst="rect">
            <a:avLst/>
          </a:prstGeom>
        </p:spPr>
      </p:pic>
      <p:pic>
        <p:nvPicPr>
          <p:cNvPr id="6" name="Picture 5" descr="\documentclass{article}&#10;\usepackage{amsmath,amsfonts,bm}&#10;\pagestyle{empty}&#10;\DeclareMathOperator{\tr}{Tr}&#10;\begin{document}&#10;&#10;\begin{equation*}&#10;\tilde{\mathbf{J}}_{k}^{(m)}(v,u) := \left(\frac{1}{d_v}\frac{\partial \mathbf{h}_{v}^{(m)}}{\partial \mathbf{h}_{v}^{(k)}} - \frac{1}{\sqrt{d_v d_u}}\frac{\partial \mathbf{h}_{v}^{(m)}}{\partial \mathbf{h}_{u}^{(k)}}\right) + \cdots&#10;\end{equation*}&#10;&#10;\end{document}&#10;&#10;" title="IguanaTex Picture Display">
            <a:extLst>
              <a:ext uri="{FF2B5EF4-FFF2-40B4-BE49-F238E27FC236}">
                <a16:creationId xmlns:a16="http://schemas.microsoft.com/office/drawing/2014/main" id="{0B54B0B5-C782-6917-0345-23DEDB1D8D81}"/>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955164" y="3345774"/>
            <a:ext cx="5324191" cy="75885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690C79E-C96A-EE25-922F-A3D5271899B3}"/>
                  </a:ext>
                </a:extLst>
              </p:cNvPr>
              <p:cNvSpPr txBox="1"/>
              <p:nvPr/>
            </p:nvSpPr>
            <p:spPr>
              <a:xfrm>
                <a:off x="3413761" y="4218967"/>
                <a:ext cx="3324416" cy="523220"/>
              </a:xfrm>
              <a:prstGeom prst="rect">
                <a:avLst/>
              </a:prstGeom>
              <a:noFill/>
            </p:spPr>
            <p:txBody>
              <a:bodyPr wrap="square" rtlCol="0">
                <a:spAutoFit/>
              </a:bodyPr>
              <a:lstStyle/>
              <a:p>
                <a:pPr algn="ctr"/>
                <a14:m>
                  <m:oMath xmlns:m="http://schemas.openxmlformats.org/officeDocument/2006/math">
                    <m:r>
                      <m:rPr>
                        <m:sty m:val="p"/>
                      </m:rPr>
                      <a:rPr lang="en-US" sz="1400" b="1" i="1" smtClean="0">
                        <a:solidFill>
                          <a:schemeClr val="tx1"/>
                        </a:solidFill>
                        <a:latin typeface="Cambria Math" panose="02040503050406030204" pitchFamily="18" charset="0"/>
                        <a:sym typeface="Wingdings" panose="05000000000000000000" pitchFamily="2" charset="2"/>
                      </a:rPr>
                      <m:t>Δ</m:t>
                    </m:r>
                  </m:oMath>
                </a14:m>
                <a:r>
                  <a:rPr lang="en-US" sz="1400" b="1" i="1" dirty="0">
                    <a:solidFill>
                      <a:schemeClr val="accent1"/>
                    </a:solidFill>
                    <a:sym typeface="Wingdings" panose="05000000000000000000" pitchFamily="2" charset="2"/>
                  </a:rPr>
                  <a:t> node </a:t>
                </a:r>
                <a:r>
                  <a:rPr lang="en-US" sz="1400" b="1" i="1" dirty="0">
                    <a:sym typeface="Wingdings" panose="05000000000000000000" pitchFamily="2" charset="2"/>
                  </a:rPr>
                  <a:t>v</a:t>
                </a:r>
                <a:r>
                  <a:rPr lang="en-US" sz="1400" b="1" i="1" dirty="0">
                    <a:solidFill>
                      <a:schemeClr val="accent1"/>
                    </a:solidFill>
                    <a:sym typeface="Wingdings" panose="05000000000000000000" pitchFamily="2" charset="2"/>
                  </a:rPr>
                  <a:t> self-sensitivity </a:t>
                </a:r>
                <a:r>
                  <a:rPr lang="en-US" sz="1400" dirty="0">
                    <a:solidFill>
                      <a:schemeClr val="accent1"/>
                    </a:solidFill>
                    <a:sym typeface="Wingdings" panose="05000000000000000000" pitchFamily="2" charset="2"/>
                  </a:rPr>
                  <a:t>VS </a:t>
                </a:r>
                <a:r>
                  <a:rPr lang="en-US" sz="1400" b="1" i="1" dirty="0">
                    <a:sym typeface="Wingdings" panose="05000000000000000000" pitchFamily="2" charset="2"/>
                  </a:rPr>
                  <a:t>u-&gt;v</a:t>
                </a:r>
                <a:r>
                  <a:rPr lang="en-US" sz="1400" b="1" i="1" dirty="0">
                    <a:solidFill>
                      <a:schemeClr val="accent1"/>
                    </a:solidFill>
                    <a:sym typeface="Wingdings" panose="05000000000000000000" pitchFamily="2" charset="2"/>
                  </a:rPr>
                  <a:t> sensitivity</a:t>
                </a:r>
              </a:p>
              <a:p>
                <a:pPr algn="ctr"/>
                <a:r>
                  <a:rPr lang="en-US" sz="1400" b="1" i="1" dirty="0">
                    <a:solidFill>
                      <a:schemeClr val="accent1"/>
                    </a:solidFill>
                    <a:sym typeface="Wingdings" panose="05000000000000000000" pitchFamily="2" charset="2"/>
                  </a:rPr>
                  <a:t>from layer </a:t>
                </a:r>
                <a:r>
                  <a:rPr lang="en-US" sz="1400" b="1" i="1" dirty="0">
                    <a:sym typeface="Wingdings" panose="05000000000000000000" pitchFamily="2" charset="2"/>
                  </a:rPr>
                  <a:t>k</a:t>
                </a:r>
                <a:r>
                  <a:rPr lang="en-US" sz="1400" b="1" i="1" dirty="0">
                    <a:solidFill>
                      <a:schemeClr val="accent1"/>
                    </a:solidFill>
                    <a:sym typeface="Wingdings" panose="05000000000000000000" pitchFamily="2" charset="2"/>
                  </a:rPr>
                  <a:t> features to layer </a:t>
                </a:r>
                <a:r>
                  <a:rPr lang="en-US" sz="1400" b="1" i="1" dirty="0">
                    <a:sym typeface="Wingdings" panose="05000000000000000000" pitchFamily="2" charset="2"/>
                  </a:rPr>
                  <a:t>m</a:t>
                </a:r>
                <a:r>
                  <a:rPr lang="en-US" sz="1400" b="1" i="1" dirty="0">
                    <a:solidFill>
                      <a:schemeClr val="accent1"/>
                    </a:solidFill>
                    <a:sym typeface="Wingdings" panose="05000000000000000000" pitchFamily="2" charset="2"/>
                  </a:rPr>
                  <a:t> features</a:t>
                </a:r>
              </a:p>
            </p:txBody>
          </p:sp>
        </mc:Choice>
        <mc:Fallback xmlns="">
          <p:sp>
            <p:nvSpPr>
              <p:cNvPr id="27" name="TextBox 26">
                <a:extLst>
                  <a:ext uri="{FF2B5EF4-FFF2-40B4-BE49-F238E27FC236}">
                    <a16:creationId xmlns:a16="http://schemas.microsoft.com/office/drawing/2014/main" id="{B690C79E-C96A-EE25-922F-A3D5271899B3}"/>
                  </a:ext>
                </a:extLst>
              </p:cNvPr>
              <p:cNvSpPr txBox="1">
                <a:spLocks noRot="1" noChangeAspect="1" noMove="1" noResize="1" noEditPoints="1" noAdjustHandles="1" noChangeArrowheads="1" noChangeShapeType="1" noTextEdit="1"/>
              </p:cNvSpPr>
              <p:nvPr/>
            </p:nvSpPr>
            <p:spPr>
              <a:xfrm>
                <a:off x="3413761" y="4218967"/>
                <a:ext cx="3324416" cy="523220"/>
              </a:xfrm>
              <a:prstGeom prst="rect">
                <a:avLst/>
              </a:prstGeom>
              <a:blipFill>
                <a:blip r:embed="rId7"/>
                <a:stretch>
                  <a:fillRect t="-2326" b="-11628"/>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3A013450-6146-F375-047F-4EE714D41781}"/>
              </a:ext>
            </a:extLst>
          </p:cNvPr>
          <p:cNvSpPr>
            <a:spLocks noGrp="1"/>
          </p:cNvSpPr>
          <p:nvPr>
            <p:ph type="sldNum" sz="quarter" idx="12"/>
          </p:nvPr>
        </p:nvSpPr>
        <p:spPr/>
        <p:txBody>
          <a:bodyPr/>
          <a:lstStyle/>
          <a:p>
            <a:fld id="{33471E03-3868-4372-A232-81B06EBB10D4}" type="slidenum">
              <a:rPr lang="es-ES" smtClean="0"/>
              <a:t>167</a:t>
            </a:fld>
            <a:endParaRPr lang="es-ES"/>
          </a:p>
        </p:txBody>
      </p:sp>
    </p:spTree>
    <p:extLst>
      <p:ext uri="{BB962C8B-B14F-4D97-AF65-F5344CB8AC3E}">
        <p14:creationId xmlns:p14="http://schemas.microsoft.com/office/powerpoint/2010/main" val="17027016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B2C9262-D402-A82D-7852-44F47DFBF819}"/>
              </a:ext>
            </a:extLst>
          </p:cNvPr>
          <p:cNvSpPr/>
          <p:nvPr/>
        </p:nvSpPr>
        <p:spPr>
          <a:xfrm>
            <a:off x="3413760" y="3267243"/>
            <a:ext cx="3324417" cy="1523661"/>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 Over-squashing</a:t>
            </a:r>
          </a:p>
        </p:txBody>
      </p:sp>
      <p:sp>
        <p:nvSpPr>
          <p:cNvPr id="3" name="Content Placeholder 2">
            <a:extLst>
              <a:ext uri="{FF2B5EF4-FFF2-40B4-BE49-F238E27FC236}">
                <a16:creationId xmlns:a16="http://schemas.microsoft.com/office/drawing/2014/main" id="{80AA2D06-A011-944E-8030-8AB601DA8844}"/>
              </a:ext>
            </a:extLst>
          </p:cNvPr>
          <p:cNvSpPr>
            <a:spLocks noGrp="1"/>
          </p:cNvSpPr>
          <p:nvPr>
            <p:ph idx="1"/>
          </p:nvPr>
        </p:nvSpPr>
        <p:spPr>
          <a:xfrm>
            <a:off x="838200" y="1579671"/>
            <a:ext cx="11353800" cy="5278329"/>
          </a:xfrm>
        </p:spPr>
        <p:txBody>
          <a:bodyPr>
            <a:normAutofit/>
          </a:bodyPr>
          <a:lstStyle/>
          <a:p>
            <a:r>
              <a:rPr lang="en-US" dirty="0"/>
              <a:t>How much do the original features of the </a:t>
            </a:r>
            <a:r>
              <a:rPr lang="en-US" b="1" i="1" dirty="0"/>
              <a:t>u</a:t>
            </a:r>
            <a:r>
              <a:rPr lang="en-US" dirty="0"/>
              <a:t> node affects the features of node </a:t>
            </a:r>
            <a:r>
              <a:rPr lang="en-US" b="1" i="1" dirty="0"/>
              <a:t>v</a:t>
            </a:r>
            <a:r>
              <a:rPr lang="en-US" dirty="0"/>
              <a:t> after </a:t>
            </a:r>
            <a:r>
              <a:rPr lang="en-US" b="1" i="1" dirty="0"/>
              <a:t>m</a:t>
            </a:r>
            <a:r>
              <a:rPr lang="en-US" dirty="0"/>
              <a:t> layers? </a:t>
            </a:r>
            <a:br>
              <a:rPr lang="en-US" dirty="0"/>
            </a:br>
            <a:r>
              <a:rPr lang="en-US" sz="1800" b="1" i="1" dirty="0"/>
              <a:t>Influence Score</a:t>
            </a:r>
            <a:r>
              <a:rPr lang="en-US" sz="1800" dirty="0"/>
              <a:t>                                                                                                 </a:t>
            </a:r>
            <a:r>
              <a:rPr lang="en-US" sz="1800" dirty="0">
                <a:solidFill>
                  <a:schemeClr val="accent2">
                    <a:lumMod val="50000"/>
                  </a:schemeClr>
                </a:solidFill>
                <a:latin typeface="Times New Roman" panose="02020603050405020304" pitchFamily="18" charset="0"/>
                <a:cs typeface="Times New Roman" panose="02020603050405020304" pitchFamily="18" charset="0"/>
              </a:rPr>
              <a:t>[Xu et al 2018; Hamilton 2020]</a:t>
            </a:r>
          </a:p>
          <a:p>
            <a:pPr marL="457200" lvl="1" indent="0">
              <a:buNone/>
            </a:pPr>
            <a:endParaRPr lang="en-US" dirty="0"/>
          </a:p>
          <a:p>
            <a:pPr marL="457200" lvl="1" indent="0">
              <a:buNone/>
            </a:pPr>
            <a:endParaRPr lang="en-US" dirty="0"/>
          </a:p>
          <a:p>
            <a:r>
              <a:rPr lang="en-US" dirty="0"/>
              <a:t>How to measure the overall sensitivity between both nodes? </a:t>
            </a:r>
            <a:r>
              <a:rPr lang="en-US" sz="1800" dirty="0">
                <a:solidFill>
                  <a:schemeClr val="accent2">
                    <a:lumMod val="50000"/>
                  </a:schemeClr>
                </a:solidFill>
                <a:latin typeface="Times New Roman" panose="02020603050405020304" pitchFamily="18" charset="0"/>
                <a:cs typeface="Times New Roman" panose="02020603050405020304" pitchFamily="18" charset="0"/>
              </a:rPr>
              <a:t>[Di Giovanni et al 2023; Black et al 2023]</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Sensitivity between node embeddings</a:t>
            </a:r>
          </a:p>
        </p:txBody>
      </p:sp>
      <p:pic>
        <p:nvPicPr>
          <p:cNvPr id="9" name="Picture 8" descr="\documentclass{article}&#10;\usepackage{amsmath,amsfonts,bm}&#10;\pagestyle{empty}&#10;\DeclareMathOperator{\tr}{Tr}&#10;\newcommand\norm[1]{\left\lVert#1\right\rVert}&#10;\begin{document}&#10;&#10;\begin{equation*}&#10;\left\lVert\frac{\partial \mathbf{h}_v^{(r)}}{\partial \mathbf{h}_u^{(0)}}\right\rVert \propto P_{G,K}(u|v)&#10;\end{equation*}&#10;&#10;\end{document}&#10;&#10;" title="IguanaTex Picture Display">
            <a:extLst>
              <a:ext uri="{FF2B5EF4-FFF2-40B4-BE49-F238E27FC236}">
                <a16:creationId xmlns:a16="http://schemas.microsoft.com/office/drawing/2014/main" id="{B178F1DF-5DDC-5253-C29A-34F3F833D183}"/>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073076" y="2009354"/>
            <a:ext cx="2045846" cy="680604"/>
          </a:xfrm>
          <a:prstGeom prst="rect">
            <a:avLst/>
          </a:prstGeom>
        </p:spPr>
      </p:pic>
      <p:pic>
        <p:nvPicPr>
          <p:cNvPr id="10" name="Picture 9" descr="\documentclass{article}&#10;\usepackage{amsmath,amsfonts,bm}&#10;\pagestyle{empty}&#10;\DeclareMathOperator{\tr}{Tr}&#10;\begin{document}&#10;&#10;\begin{equation*}&#10;\tilde{\mathbf{J}}_{k}^{(m)}(v,u) := \left(\frac{1}{d_v}\frac{\partial \mathbf{h}_{v}^{(m)}}{\partial \mathbf{h}_{v}^{(k)}} - \frac{1}{\sqrt{d_v d_u}}\frac{\partial \mathbf{h}_{v}^{(m)}}{\partial \mathbf{h}_{u}^{(k)}}\right) + \left(\frac{1}{d_u}\frac{\partial \mathbf{h}_{u}^{(m)}}{\partial \mathbf{h}_{u}^{(k)}}  - \frac{1}{\sqrt{d_v d_u}}\frac{\partial \mathbf{h}_{u}^{(m)}}{\partial \mathbf{h}_{v}^{(k)}}\right)&#10;\end{equation*}&#10;&#10;\end{document}&#10;&#10;" title="IguanaTex Picture Display">
            <a:extLst>
              <a:ext uri="{FF2B5EF4-FFF2-40B4-BE49-F238E27FC236}">
                <a16:creationId xmlns:a16="http://schemas.microsoft.com/office/drawing/2014/main" id="{AF282371-329A-4EA8-D472-E6729B48DE14}"/>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955163" y="3345774"/>
            <a:ext cx="8254476" cy="75885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690C79E-C96A-EE25-922F-A3D5271899B3}"/>
                  </a:ext>
                </a:extLst>
              </p:cNvPr>
              <p:cNvSpPr txBox="1"/>
              <p:nvPr/>
            </p:nvSpPr>
            <p:spPr>
              <a:xfrm>
                <a:off x="3413761" y="4218967"/>
                <a:ext cx="3324416" cy="523220"/>
              </a:xfrm>
              <a:prstGeom prst="rect">
                <a:avLst/>
              </a:prstGeom>
              <a:noFill/>
            </p:spPr>
            <p:txBody>
              <a:bodyPr wrap="square" rtlCol="0">
                <a:spAutoFit/>
              </a:bodyPr>
              <a:lstStyle/>
              <a:p>
                <a:pPr algn="ctr"/>
                <a14:m>
                  <m:oMath xmlns:m="http://schemas.openxmlformats.org/officeDocument/2006/math">
                    <m:r>
                      <m:rPr>
                        <m:sty m:val="p"/>
                      </m:rPr>
                      <a:rPr lang="en-US" sz="1400" b="1" i="1" smtClean="0">
                        <a:solidFill>
                          <a:schemeClr val="tx1"/>
                        </a:solidFill>
                        <a:latin typeface="Cambria Math" panose="02040503050406030204" pitchFamily="18" charset="0"/>
                        <a:sym typeface="Wingdings" panose="05000000000000000000" pitchFamily="2" charset="2"/>
                      </a:rPr>
                      <m:t>Δ</m:t>
                    </m:r>
                  </m:oMath>
                </a14:m>
                <a:r>
                  <a:rPr lang="en-US" sz="1400" b="1" i="1" dirty="0">
                    <a:solidFill>
                      <a:schemeClr val="accent1"/>
                    </a:solidFill>
                    <a:sym typeface="Wingdings" panose="05000000000000000000" pitchFamily="2" charset="2"/>
                  </a:rPr>
                  <a:t> node </a:t>
                </a:r>
                <a:r>
                  <a:rPr lang="en-US" sz="1400" b="1" i="1" dirty="0">
                    <a:sym typeface="Wingdings" panose="05000000000000000000" pitchFamily="2" charset="2"/>
                  </a:rPr>
                  <a:t>v</a:t>
                </a:r>
                <a:r>
                  <a:rPr lang="en-US" sz="1400" b="1" i="1" dirty="0">
                    <a:solidFill>
                      <a:schemeClr val="accent1"/>
                    </a:solidFill>
                    <a:sym typeface="Wingdings" panose="05000000000000000000" pitchFamily="2" charset="2"/>
                  </a:rPr>
                  <a:t> self-sensitivity </a:t>
                </a:r>
                <a:r>
                  <a:rPr lang="en-US" sz="1400" dirty="0">
                    <a:solidFill>
                      <a:schemeClr val="accent1"/>
                    </a:solidFill>
                    <a:sym typeface="Wingdings" panose="05000000000000000000" pitchFamily="2" charset="2"/>
                  </a:rPr>
                  <a:t>VS </a:t>
                </a:r>
                <a:r>
                  <a:rPr lang="en-US" sz="1400" b="1" i="1" dirty="0">
                    <a:sym typeface="Wingdings" panose="05000000000000000000" pitchFamily="2" charset="2"/>
                  </a:rPr>
                  <a:t>u-&gt;v</a:t>
                </a:r>
                <a:r>
                  <a:rPr lang="en-US" sz="1400" b="1" i="1" dirty="0">
                    <a:solidFill>
                      <a:schemeClr val="accent1"/>
                    </a:solidFill>
                    <a:sym typeface="Wingdings" panose="05000000000000000000" pitchFamily="2" charset="2"/>
                  </a:rPr>
                  <a:t> sensitivity</a:t>
                </a:r>
              </a:p>
              <a:p>
                <a:pPr algn="ctr"/>
                <a:r>
                  <a:rPr lang="en-US" sz="1400" b="1" i="1" dirty="0">
                    <a:solidFill>
                      <a:schemeClr val="accent1"/>
                    </a:solidFill>
                    <a:sym typeface="Wingdings" panose="05000000000000000000" pitchFamily="2" charset="2"/>
                  </a:rPr>
                  <a:t>from layer </a:t>
                </a:r>
                <a:r>
                  <a:rPr lang="en-US" sz="1400" b="1" i="1" dirty="0">
                    <a:sym typeface="Wingdings" panose="05000000000000000000" pitchFamily="2" charset="2"/>
                  </a:rPr>
                  <a:t>k</a:t>
                </a:r>
                <a:r>
                  <a:rPr lang="en-US" sz="1400" b="1" i="1" dirty="0">
                    <a:solidFill>
                      <a:schemeClr val="accent1"/>
                    </a:solidFill>
                    <a:sym typeface="Wingdings" panose="05000000000000000000" pitchFamily="2" charset="2"/>
                  </a:rPr>
                  <a:t> features to layer </a:t>
                </a:r>
                <a:r>
                  <a:rPr lang="en-US" sz="1400" b="1" i="1" dirty="0">
                    <a:sym typeface="Wingdings" panose="05000000000000000000" pitchFamily="2" charset="2"/>
                  </a:rPr>
                  <a:t>m</a:t>
                </a:r>
                <a:r>
                  <a:rPr lang="en-US" sz="1400" b="1" i="1" dirty="0">
                    <a:solidFill>
                      <a:schemeClr val="accent1"/>
                    </a:solidFill>
                    <a:sym typeface="Wingdings" panose="05000000000000000000" pitchFamily="2" charset="2"/>
                  </a:rPr>
                  <a:t> features</a:t>
                </a:r>
              </a:p>
            </p:txBody>
          </p:sp>
        </mc:Choice>
        <mc:Fallback xmlns="">
          <p:sp>
            <p:nvSpPr>
              <p:cNvPr id="27" name="TextBox 26">
                <a:extLst>
                  <a:ext uri="{FF2B5EF4-FFF2-40B4-BE49-F238E27FC236}">
                    <a16:creationId xmlns:a16="http://schemas.microsoft.com/office/drawing/2014/main" id="{B690C79E-C96A-EE25-922F-A3D5271899B3}"/>
                  </a:ext>
                </a:extLst>
              </p:cNvPr>
              <p:cNvSpPr txBox="1">
                <a:spLocks noRot="1" noChangeAspect="1" noMove="1" noResize="1" noEditPoints="1" noAdjustHandles="1" noChangeArrowheads="1" noChangeShapeType="1" noTextEdit="1"/>
              </p:cNvSpPr>
              <p:nvPr/>
            </p:nvSpPr>
            <p:spPr>
              <a:xfrm>
                <a:off x="3413761" y="4218967"/>
                <a:ext cx="3324416" cy="523220"/>
              </a:xfrm>
              <a:prstGeom prst="rect">
                <a:avLst/>
              </a:prstGeom>
              <a:blipFill>
                <a:blip r:embed="rId7"/>
                <a:stretch>
                  <a:fillRect t="-2326" b="-11628"/>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EF62BF2F-8F73-CB7E-80A8-EE7E557896F3}"/>
              </a:ext>
            </a:extLst>
          </p:cNvPr>
          <p:cNvSpPr txBox="1"/>
          <p:nvPr/>
        </p:nvSpPr>
        <p:spPr>
          <a:xfrm>
            <a:off x="7028768" y="4321113"/>
            <a:ext cx="3324417" cy="307777"/>
          </a:xfrm>
          <a:prstGeom prst="rect">
            <a:avLst/>
          </a:prstGeom>
          <a:noFill/>
        </p:spPr>
        <p:txBody>
          <a:bodyPr wrap="square" rtlCol="0">
            <a:spAutoFit/>
          </a:bodyPr>
          <a:lstStyle/>
          <a:p>
            <a:pPr algn="ctr"/>
            <a:r>
              <a:rPr lang="en-US" sz="1400" b="1" i="1" dirty="0">
                <a:solidFill>
                  <a:schemeClr val="accent1"/>
                </a:solidFill>
                <a:sym typeface="Wingdings" panose="05000000000000000000" pitchFamily="2" charset="2"/>
              </a:rPr>
              <a:t>Same but reversed for </a:t>
            </a:r>
            <a:r>
              <a:rPr lang="en-US" sz="1400" b="1" i="1" dirty="0">
                <a:sym typeface="Wingdings" panose="05000000000000000000" pitchFamily="2" charset="2"/>
              </a:rPr>
              <a:t>v-&gt;u</a:t>
            </a:r>
          </a:p>
        </p:txBody>
      </p:sp>
      <p:sp>
        <p:nvSpPr>
          <p:cNvPr id="5" name="Slide Number Placeholder 4">
            <a:extLst>
              <a:ext uri="{FF2B5EF4-FFF2-40B4-BE49-F238E27FC236}">
                <a16:creationId xmlns:a16="http://schemas.microsoft.com/office/drawing/2014/main" id="{FCF54533-5A8A-77E3-3473-6F2B642D18F9}"/>
              </a:ext>
            </a:extLst>
          </p:cNvPr>
          <p:cNvSpPr>
            <a:spLocks noGrp="1"/>
          </p:cNvSpPr>
          <p:nvPr>
            <p:ph type="sldNum" sz="quarter" idx="12"/>
          </p:nvPr>
        </p:nvSpPr>
        <p:spPr/>
        <p:txBody>
          <a:bodyPr/>
          <a:lstStyle/>
          <a:p>
            <a:fld id="{33471E03-3868-4372-A232-81B06EBB10D4}" type="slidenum">
              <a:rPr lang="es-ES" smtClean="0"/>
              <a:t>168</a:t>
            </a:fld>
            <a:endParaRPr lang="es-ES"/>
          </a:p>
        </p:txBody>
      </p:sp>
    </p:spTree>
    <p:extLst>
      <p:ext uri="{BB962C8B-B14F-4D97-AF65-F5344CB8AC3E}">
        <p14:creationId xmlns:p14="http://schemas.microsoft.com/office/powerpoint/2010/main" val="7894847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A2D06-A011-944E-8030-8AB601DA8844}"/>
              </a:ext>
            </a:extLst>
          </p:cNvPr>
          <p:cNvSpPr>
            <a:spLocks noGrp="1"/>
          </p:cNvSpPr>
          <p:nvPr>
            <p:ph idx="1"/>
          </p:nvPr>
        </p:nvSpPr>
        <p:spPr>
          <a:xfrm>
            <a:off x="838200" y="1579671"/>
            <a:ext cx="11353800" cy="5278329"/>
          </a:xfrm>
        </p:spPr>
        <p:txBody>
          <a:bodyPr>
            <a:normAutofit/>
          </a:bodyPr>
          <a:lstStyle/>
          <a:p>
            <a:r>
              <a:rPr lang="en-US" dirty="0"/>
              <a:t>How much do the original features of the </a:t>
            </a:r>
            <a:r>
              <a:rPr lang="en-US" b="1" i="1" dirty="0"/>
              <a:t>u</a:t>
            </a:r>
            <a:r>
              <a:rPr lang="en-US" dirty="0"/>
              <a:t> node affects the features of node </a:t>
            </a:r>
            <a:r>
              <a:rPr lang="en-US" b="1" i="1" dirty="0"/>
              <a:t>v</a:t>
            </a:r>
            <a:r>
              <a:rPr lang="en-US" dirty="0"/>
              <a:t> after </a:t>
            </a:r>
            <a:r>
              <a:rPr lang="en-US" b="1" i="1" dirty="0"/>
              <a:t>m</a:t>
            </a:r>
            <a:r>
              <a:rPr lang="en-US" dirty="0"/>
              <a:t> layers? </a:t>
            </a:r>
            <a:br>
              <a:rPr lang="en-US" dirty="0"/>
            </a:br>
            <a:r>
              <a:rPr lang="en-US" sz="1800" b="1" i="1" dirty="0"/>
              <a:t>Influence Score</a:t>
            </a:r>
            <a:r>
              <a:rPr lang="en-US" sz="1800" dirty="0"/>
              <a:t>                                                                                                 </a:t>
            </a:r>
            <a:r>
              <a:rPr lang="en-US" sz="1800" dirty="0">
                <a:solidFill>
                  <a:schemeClr val="accent2">
                    <a:lumMod val="50000"/>
                  </a:schemeClr>
                </a:solidFill>
                <a:latin typeface="Times New Roman" panose="02020603050405020304" pitchFamily="18" charset="0"/>
                <a:cs typeface="Times New Roman" panose="02020603050405020304" pitchFamily="18" charset="0"/>
              </a:rPr>
              <a:t>[Xu et al 2018; Hamilton 2020]</a:t>
            </a:r>
          </a:p>
          <a:p>
            <a:pPr marL="457200" lvl="1" indent="0">
              <a:buNone/>
            </a:pPr>
            <a:endParaRPr lang="en-US" dirty="0"/>
          </a:p>
          <a:p>
            <a:pPr marL="457200" lvl="1" indent="0">
              <a:buNone/>
            </a:pPr>
            <a:endParaRPr lang="en-US" dirty="0"/>
          </a:p>
          <a:p>
            <a:r>
              <a:rPr lang="en-US" dirty="0"/>
              <a:t>How to measure the overall sensitivity between both nodes? </a:t>
            </a:r>
            <a:r>
              <a:rPr lang="en-US" sz="1800" dirty="0">
                <a:solidFill>
                  <a:schemeClr val="accent2">
                    <a:lumMod val="50000"/>
                  </a:schemeClr>
                </a:solidFill>
                <a:latin typeface="Times New Roman" panose="02020603050405020304" pitchFamily="18" charset="0"/>
                <a:cs typeface="Times New Roman" panose="02020603050405020304" pitchFamily="18" charset="0"/>
              </a:rPr>
              <a:t>[Di Giovanni et al 2023; Black et al 2023]</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36" name="Rectangle 35">
            <a:extLst>
              <a:ext uri="{FF2B5EF4-FFF2-40B4-BE49-F238E27FC236}">
                <a16:creationId xmlns:a16="http://schemas.microsoft.com/office/drawing/2014/main" id="{CB2C9262-D402-A82D-7852-44F47DFBF819}"/>
              </a:ext>
            </a:extLst>
          </p:cNvPr>
          <p:cNvSpPr/>
          <p:nvPr/>
        </p:nvSpPr>
        <p:spPr>
          <a:xfrm>
            <a:off x="3413760" y="3267243"/>
            <a:ext cx="3324417" cy="1523661"/>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 Over-squashing</a:t>
            </a:r>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Sensitivity between node embeddings</a:t>
            </a:r>
          </a:p>
        </p:txBody>
      </p:sp>
      <p:pic>
        <p:nvPicPr>
          <p:cNvPr id="9" name="Picture 8" descr="\documentclass{article}&#10;\usepackage{amsmath,amsfonts,bm}&#10;\pagestyle{empty}&#10;\DeclareMathOperator{\tr}{Tr}&#10;\newcommand\norm[1]{\left\lVert#1\right\rVert}&#10;\begin{document}&#10;&#10;\begin{equation*}&#10;\left\lVert\frac{\partial \mathbf{h}_v^{(r)}}{\partial \mathbf{h}_u^{(0)}}\right\rVert \propto P_{G,K}(u|v)&#10;\end{equation*}&#10;&#10;\end{document}&#10;&#10;" title="IguanaTex Picture Display">
            <a:extLst>
              <a:ext uri="{FF2B5EF4-FFF2-40B4-BE49-F238E27FC236}">
                <a16:creationId xmlns:a16="http://schemas.microsoft.com/office/drawing/2014/main" id="{B178F1DF-5DDC-5253-C29A-34F3F833D183}"/>
              </a:ext>
            </a:extLst>
          </p:cNvPr>
          <p:cNvPicPr>
            <a:picLocks noChangeAspect="1"/>
          </p:cNvPicPr>
          <p:nvPr>
            <p:custDataLst>
              <p:tags r:id="rId1"/>
            </p:custDataLst>
          </p:nvPr>
        </p:nvPicPr>
        <p:blipFill>
          <a:blip r:embed="rId101">
            <a:extLst>
              <a:ext uri="{28A0092B-C50C-407E-A947-70E740481C1C}">
                <a14:useLocalDpi xmlns:a14="http://schemas.microsoft.com/office/drawing/2010/main" val="0"/>
              </a:ext>
            </a:extLst>
          </a:blip>
          <a:stretch>
            <a:fillRect/>
          </a:stretch>
        </p:blipFill>
        <p:spPr>
          <a:xfrm>
            <a:off x="5073076" y="2009354"/>
            <a:ext cx="2045846" cy="680604"/>
          </a:xfrm>
          <a:prstGeom prst="rect">
            <a:avLst/>
          </a:prstGeom>
        </p:spPr>
      </p:pic>
      <p:grpSp>
        <p:nvGrpSpPr>
          <p:cNvPr id="111" name="Group 110" descr="\documentclass{article}&#10;\usepackage{amsmath,amsfonts,bm}&#10;\pagestyle{empty}&#10;\DeclareMathOperator{\tr}{Tr}&#10;\begin{document}&#10;&#10;\begin{equation*}&#10;\tilde{\mathbf{J}}_{k}^{(m)}(v,u) := \left(\frac{1}{d_v}\frac{\partial \mathbf{h}_{v}^{(m)}}{\partial \mathbf{h}_{v}^{(k)}} - \frac{1}{\sqrt{d_v d_u}}\frac{\partial \mathbf{h}_{v}^{(m)}}{\partial \mathbf{h}_{u}^{(k)}}\right) + \left(\frac{1}{d_u}\frac{\partial \mathbf{h}_{u}^{(m)}}{\partial \mathbf{h}_{u}^{(k)}}  - \frac{1}{\sqrt{d_v d_u}}\frac{\partial \mathbf{h}_{u}^{(m)}}{\partial \mathbf{h}_{v}^{(k)}}\right)&#10;\end{equation*}&#10;&#10;\end{document}&#10;&#10;" title="IguanaTex Shape Display">
            <a:extLst>
              <a:ext uri="{FF2B5EF4-FFF2-40B4-BE49-F238E27FC236}">
                <a16:creationId xmlns:a16="http://schemas.microsoft.com/office/drawing/2014/main" id="{E4990E8F-D3AE-F483-C618-51DA29EDECB6}"/>
              </a:ext>
            </a:extLst>
          </p:cNvPr>
          <p:cNvGrpSpPr>
            <a:grpSpLocks noChangeAspect="1"/>
          </p:cNvGrpSpPr>
          <p:nvPr>
            <p:custDataLst>
              <p:tags r:id="rId2"/>
            </p:custDataLst>
          </p:nvPr>
        </p:nvGrpSpPr>
        <p:grpSpPr>
          <a:xfrm>
            <a:off x="1955799" y="3340101"/>
            <a:ext cx="8254476" cy="758857"/>
            <a:chOff x="3733269" y="5218351"/>
            <a:chExt cx="8248811" cy="758900"/>
          </a:xfrm>
        </p:grpSpPr>
        <p:sp>
          <p:nvSpPr>
            <p:cNvPr id="8" name="Freeform: Shape 7">
              <a:extLst>
                <a:ext uri="{FF2B5EF4-FFF2-40B4-BE49-F238E27FC236}">
                  <a16:creationId xmlns:a16="http://schemas.microsoft.com/office/drawing/2014/main" id="{5C1C8744-46C0-8E61-4782-1A5A1D1DEA34}"/>
                </a:ext>
              </a:extLst>
            </p:cNvPr>
            <p:cNvSpPr/>
            <p:nvPr>
              <p:custDataLst>
                <p:tags r:id="rId3"/>
              </p:custDataLst>
            </p:nvPr>
          </p:nvSpPr>
          <p:spPr>
            <a:xfrm>
              <a:off x="3760380" y="5427487"/>
              <a:ext cx="84201" cy="23533"/>
            </a:xfrm>
            <a:custGeom>
              <a:avLst/>
              <a:gdLst>
                <a:gd name="connsiteX0" fmla="*/ 84272 w 84201"/>
                <a:gd name="connsiteY0" fmla="*/ 3884 h 23533"/>
                <a:gd name="connsiteX1" fmla="*/ 80226 w 84201"/>
                <a:gd name="connsiteY1" fmla="*/ 89 h 23533"/>
                <a:gd name="connsiteX2" fmla="*/ 59492 w 84201"/>
                <a:gd name="connsiteY2" fmla="*/ 12235 h 23533"/>
                <a:gd name="connsiteX3" fmla="*/ 43056 w 84201"/>
                <a:gd name="connsiteY3" fmla="*/ 5909 h 23533"/>
                <a:gd name="connsiteX4" fmla="*/ 27379 w 84201"/>
                <a:gd name="connsiteY4" fmla="*/ 89 h 23533"/>
                <a:gd name="connsiteX5" fmla="*/ 70 w 84201"/>
                <a:gd name="connsiteY5" fmla="*/ 19827 h 23533"/>
                <a:gd name="connsiteX6" fmla="*/ 4116 w 84201"/>
                <a:gd name="connsiteY6" fmla="*/ 23622 h 23533"/>
                <a:gd name="connsiteX7" fmla="*/ 24850 w 84201"/>
                <a:gd name="connsiteY7" fmla="*/ 11476 h 23533"/>
                <a:gd name="connsiteX8" fmla="*/ 41286 w 84201"/>
                <a:gd name="connsiteY8" fmla="*/ 17802 h 23533"/>
                <a:gd name="connsiteX9" fmla="*/ 56963 w 84201"/>
                <a:gd name="connsiteY9" fmla="*/ 23622 h 23533"/>
                <a:gd name="connsiteX10" fmla="*/ 84272 w 84201"/>
                <a:gd name="connsiteY10" fmla="*/ 3884 h 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201" h="23533">
                  <a:moveTo>
                    <a:pt x="84272" y="3884"/>
                  </a:moveTo>
                  <a:lnTo>
                    <a:pt x="80226" y="89"/>
                  </a:lnTo>
                  <a:cubicBezTo>
                    <a:pt x="80226" y="342"/>
                    <a:pt x="70618" y="12235"/>
                    <a:pt x="59492" y="12235"/>
                  </a:cubicBezTo>
                  <a:cubicBezTo>
                    <a:pt x="53676" y="12235"/>
                    <a:pt x="47355" y="8439"/>
                    <a:pt x="43056" y="5909"/>
                  </a:cubicBezTo>
                  <a:cubicBezTo>
                    <a:pt x="36229" y="1860"/>
                    <a:pt x="31678" y="89"/>
                    <a:pt x="27379" y="89"/>
                  </a:cubicBezTo>
                  <a:cubicBezTo>
                    <a:pt x="17770" y="89"/>
                    <a:pt x="12966" y="5656"/>
                    <a:pt x="70" y="19827"/>
                  </a:cubicBezTo>
                  <a:lnTo>
                    <a:pt x="4116" y="23622"/>
                  </a:lnTo>
                  <a:cubicBezTo>
                    <a:pt x="4116" y="23369"/>
                    <a:pt x="13725" y="11476"/>
                    <a:pt x="24850" y="11476"/>
                  </a:cubicBezTo>
                  <a:cubicBezTo>
                    <a:pt x="30666" y="11476"/>
                    <a:pt x="36988" y="15272"/>
                    <a:pt x="41286" y="17802"/>
                  </a:cubicBezTo>
                  <a:cubicBezTo>
                    <a:pt x="48113" y="21851"/>
                    <a:pt x="52665" y="23622"/>
                    <a:pt x="56963" y="23622"/>
                  </a:cubicBezTo>
                  <a:cubicBezTo>
                    <a:pt x="66572" y="23622"/>
                    <a:pt x="71376" y="18055"/>
                    <a:pt x="84272" y="3884"/>
                  </a:cubicBezTo>
                  <a:close/>
                </a:path>
              </a:pathLst>
            </a:custGeom>
            <a:solidFill>
              <a:srgbClr val="000000"/>
            </a:solidFill>
            <a:ln w="2538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7AE4F1ED-5629-B909-DB80-485FF527B17F}"/>
                </a:ext>
              </a:extLst>
            </p:cNvPr>
            <p:cNvSpPr/>
            <p:nvPr>
              <p:custDataLst>
                <p:tags r:id="rId4"/>
              </p:custDataLst>
            </p:nvPr>
          </p:nvSpPr>
          <p:spPr>
            <a:xfrm>
              <a:off x="3733269" y="5487601"/>
              <a:ext cx="127440" cy="176376"/>
            </a:xfrm>
            <a:custGeom>
              <a:avLst/>
              <a:gdLst>
                <a:gd name="connsiteX0" fmla="*/ 107029 w 127440"/>
                <a:gd name="connsiteY0" fmla="*/ 11985 h 176376"/>
                <a:gd name="connsiteX1" fmla="*/ 127510 w 127440"/>
                <a:gd name="connsiteY1" fmla="*/ 11985 h 176376"/>
                <a:gd name="connsiteX2" fmla="*/ 127510 w 127440"/>
                <a:gd name="connsiteY2" fmla="*/ 91 h 176376"/>
                <a:gd name="connsiteX3" fmla="*/ 87306 w 127440"/>
                <a:gd name="connsiteY3" fmla="*/ 850 h 176376"/>
                <a:gd name="connsiteX4" fmla="*/ 36987 w 127440"/>
                <a:gd name="connsiteY4" fmla="*/ 91 h 176376"/>
                <a:gd name="connsiteX5" fmla="*/ 36987 w 127440"/>
                <a:gd name="connsiteY5" fmla="*/ 11985 h 176376"/>
                <a:gd name="connsiteX6" fmla="*/ 72640 w 127440"/>
                <a:gd name="connsiteY6" fmla="*/ 11985 h 176376"/>
                <a:gd name="connsiteX7" fmla="*/ 72640 w 127440"/>
                <a:gd name="connsiteY7" fmla="*/ 135980 h 176376"/>
                <a:gd name="connsiteX8" fmla="*/ 47607 w 127440"/>
                <a:gd name="connsiteY8" fmla="*/ 167358 h 176376"/>
                <a:gd name="connsiteX9" fmla="*/ 27379 w 127440"/>
                <a:gd name="connsiteY9" fmla="*/ 163309 h 176376"/>
                <a:gd name="connsiteX10" fmla="*/ 27379 w 127440"/>
                <a:gd name="connsiteY10" fmla="*/ 163056 h 176376"/>
                <a:gd name="connsiteX11" fmla="*/ 38757 w 127440"/>
                <a:gd name="connsiteY11" fmla="*/ 144836 h 176376"/>
                <a:gd name="connsiteX12" fmla="*/ 19540 w 127440"/>
                <a:gd name="connsiteY12" fmla="*/ 125351 h 176376"/>
                <a:gd name="connsiteX13" fmla="*/ 70 w 127440"/>
                <a:gd name="connsiteY13" fmla="*/ 144836 h 176376"/>
                <a:gd name="connsiteX14" fmla="*/ 48871 w 127440"/>
                <a:gd name="connsiteY14" fmla="*/ 176468 h 176376"/>
                <a:gd name="connsiteX15" fmla="*/ 107029 w 127440"/>
                <a:gd name="connsiteY15" fmla="*/ 135727 h 176376"/>
                <a:gd name="connsiteX16" fmla="*/ 107029 w 127440"/>
                <a:gd name="connsiteY16" fmla="*/ 11985 h 17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440" h="176376">
                  <a:moveTo>
                    <a:pt x="107029" y="11985"/>
                  </a:moveTo>
                  <a:lnTo>
                    <a:pt x="127510" y="11985"/>
                  </a:lnTo>
                  <a:lnTo>
                    <a:pt x="127510" y="91"/>
                  </a:lnTo>
                  <a:cubicBezTo>
                    <a:pt x="118660" y="850"/>
                    <a:pt x="97167" y="850"/>
                    <a:pt x="87306" y="850"/>
                  </a:cubicBezTo>
                  <a:cubicBezTo>
                    <a:pt x="73904" y="850"/>
                    <a:pt x="49124" y="850"/>
                    <a:pt x="36987" y="91"/>
                  </a:cubicBezTo>
                  <a:lnTo>
                    <a:pt x="36987" y="11985"/>
                  </a:lnTo>
                  <a:lnTo>
                    <a:pt x="72640" y="11985"/>
                  </a:lnTo>
                  <a:lnTo>
                    <a:pt x="72640" y="135980"/>
                  </a:lnTo>
                  <a:cubicBezTo>
                    <a:pt x="72640" y="140788"/>
                    <a:pt x="72640" y="167358"/>
                    <a:pt x="47607" y="167358"/>
                  </a:cubicBezTo>
                  <a:cubicBezTo>
                    <a:pt x="43309" y="167358"/>
                    <a:pt x="34964" y="166599"/>
                    <a:pt x="27379" y="163309"/>
                  </a:cubicBezTo>
                  <a:lnTo>
                    <a:pt x="27379" y="163056"/>
                  </a:lnTo>
                  <a:cubicBezTo>
                    <a:pt x="27379" y="163056"/>
                    <a:pt x="38757" y="158248"/>
                    <a:pt x="38757" y="144836"/>
                  </a:cubicBezTo>
                  <a:cubicBezTo>
                    <a:pt x="38757" y="131172"/>
                    <a:pt x="27884" y="125351"/>
                    <a:pt x="19540" y="125351"/>
                  </a:cubicBezTo>
                  <a:cubicBezTo>
                    <a:pt x="10184" y="125351"/>
                    <a:pt x="70" y="131678"/>
                    <a:pt x="70" y="144836"/>
                  </a:cubicBezTo>
                  <a:cubicBezTo>
                    <a:pt x="70" y="164321"/>
                    <a:pt x="20046" y="176468"/>
                    <a:pt x="48871" y="176468"/>
                  </a:cubicBezTo>
                  <a:cubicBezTo>
                    <a:pt x="82754" y="176468"/>
                    <a:pt x="107029" y="162044"/>
                    <a:pt x="107029" y="135727"/>
                  </a:cubicBezTo>
                  <a:lnTo>
                    <a:pt x="107029" y="11985"/>
                  </a:lnTo>
                  <a:close/>
                </a:path>
              </a:pathLst>
            </a:custGeom>
            <a:solidFill>
              <a:srgbClr val="000000"/>
            </a:solidFill>
            <a:ln w="25381"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44B31C52-9883-B846-8887-B458C409FA3A}"/>
                </a:ext>
              </a:extLst>
            </p:cNvPr>
            <p:cNvSpPr/>
            <p:nvPr>
              <p:custDataLst>
                <p:tags r:id="rId5"/>
              </p:custDataLst>
            </p:nvPr>
          </p:nvSpPr>
          <p:spPr>
            <a:xfrm>
              <a:off x="3898117" y="5396897"/>
              <a:ext cx="46020" cy="176958"/>
            </a:xfrm>
            <a:custGeom>
              <a:avLst/>
              <a:gdLst>
                <a:gd name="connsiteX0" fmla="*/ 42556 w 46020"/>
                <a:gd name="connsiteY0" fmla="*/ 86 h 176958"/>
                <a:gd name="connsiteX1" fmla="*/ 76 w 46020"/>
                <a:gd name="connsiteY1" fmla="*/ 88477 h 176958"/>
                <a:gd name="connsiteX2" fmla="*/ 42556 w 46020"/>
                <a:gd name="connsiteY2" fmla="*/ 177045 h 176958"/>
                <a:gd name="connsiteX3" fmla="*/ 46096 w 46020"/>
                <a:gd name="connsiteY3" fmla="*/ 174919 h 176958"/>
                <a:gd name="connsiteX4" fmla="*/ 44326 w 46020"/>
                <a:gd name="connsiteY4" fmla="*/ 172262 h 176958"/>
                <a:gd name="connsiteX5" fmla="*/ 12112 w 46020"/>
                <a:gd name="connsiteY5" fmla="*/ 88654 h 176958"/>
                <a:gd name="connsiteX6" fmla="*/ 44857 w 46020"/>
                <a:gd name="connsiteY6" fmla="*/ 4337 h 176958"/>
                <a:gd name="connsiteX7" fmla="*/ 46096 w 46020"/>
                <a:gd name="connsiteY7" fmla="*/ 2212 h 176958"/>
                <a:gd name="connsiteX8" fmla="*/ 42556 w 46020"/>
                <a:gd name="connsiteY8" fmla="*/ 86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556" y="86"/>
                  </a:moveTo>
                  <a:cubicBezTo>
                    <a:pt x="8926" y="23822"/>
                    <a:pt x="76" y="61375"/>
                    <a:pt x="76" y="88477"/>
                  </a:cubicBezTo>
                  <a:cubicBezTo>
                    <a:pt x="76" y="113453"/>
                    <a:pt x="7510" y="152246"/>
                    <a:pt x="42556" y="177045"/>
                  </a:cubicBezTo>
                  <a:cubicBezTo>
                    <a:pt x="43972" y="177045"/>
                    <a:pt x="46096" y="177045"/>
                    <a:pt x="46096" y="174919"/>
                  </a:cubicBezTo>
                  <a:cubicBezTo>
                    <a:pt x="46096" y="173856"/>
                    <a:pt x="45565" y="173502"/>
                    <a:pt x="44326" y="172262"/>
                  </a:cubicBezTo>
                  <a:cubicBezTo>
                    <a:pt x="20785" y="151006"/>
                    <a:pt x="12112" y="120893"/>
                    <a:pt x="12112" y="88654"/>
                  </a:cubicBezTo>
                  <a:cubicBezTo>
                    <a:pt x="12112" y="40827"/>
                    <a:pt x="30343" y="17445"/>
                    <a:pt x="44857" y="4337"/>
                  </a:cubicBezTo>
                  <a:cubicBezTo>
                    <a:pt x="45565" y="3629"/>
                    <a:pt x="46096" y="3097"/>
                    <a:pt x="46096" y="2212"/>
                  </a:cubicBezTo>
                  <a:cubicBezTo>
                    <a:pt x="46096" y="86"/>
                    <a:pt x="43972" y="86"/>
                    <a:pt x="42556" y="86"/>
                  </a:cubicBezTo>
                  <a:close/>
                </a:path>
              </a:pathLst>
            </a:custGeom>
            <a:solidFill>
              <a:srgbClr val="000000"/>
            </a:solidFill>
            <a:ln w="2538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D11824E-326C-08D8-1FE6-689D244A89F2}"/>
                </a:ext>
              </a:extLst>
            </p:cNvPr>
            <p:cNvSpPr/>
            <p:nvPr>
              <p:custDataLst>
                <p:tags r:id="rId6"/>
              </p:custDataLst>
            </p:nvPr>
          </p:nvSpPr>
          <p:spPr>
            <a:xfrm>
              <a:off x="3965100" y="5451632"/>
              <a:ext cx="162486" cy="79888"/>
            </a:xfrm>
            <a:custGeom>
              <a:avLst/>
              <a:gdLst>
                <a:gd name="connsiteX0" fmla="*/ 68578 w 162486"/>
                <a:gd name="connsiteY0" fmla="*/ 63855 h 79888"/>
                <a:gd name="connsiteX1" fmla="*/ 66100 w 162486"/>
                <a:gd name="connsiteY1" fmla="*/ 74306 h 79888"/>
                <a:gd name="connsiteX2" fmla="*/ 72118 w 162486"/>
                <a:gd name="connsiteY2" fmla="*/ 79974 h 79888"/>
                <a:gd name="connsiteX3" fmla="*/ 79021 w 162486"/>
                <a:gd name="connsiteY3" fmla="*/ 76077 h 79888"/>
                <a:gd name="connsiteX4" fmla="*/ 82207 w 162486"/>
                <a:gd name="connsiteY4" fmla="*/ 65095 h 79888"/>
                <a:gd name="connsiteX5" fmla="*/ 86101 w 162486"/>
                <a:gd name="connsiteY5" fmla="*/ 49153 h 79888"/>
                <a:gd name="connsiteX6" fmla="*/ 89110 w 162486"/>
                <a:gd name="connsiteY6" fmla="*/ 37284 h 79888"/>
                <a:gd name="connsiteX7" fmla="*/ 94597 w 162486"/>
                <a:gd name="connsiteY7" fmla="*/ 23822 h 79888"/>
                <a:gd name="connsiteX8" fmla="*/ 122917 w 162486"/>
                <a:gd name="connsiteY8" fmla="*/ 5046 h 79888"/>
                <a:gd name="connsiteX9" fmla="*/ 133360 w 162486"/>
                <a:gd name="connsiteY9" fmla="*/ 17445 h 79888"/>
                <a:gd name="connsiteX10" fmla="*/ 122917 w 162486"/>
                <a:gd name="connsiteY10" fmla="*/ 55175 h 79888"/>
                <a:gd name="connsiteX11" fmla="*/ 120262 w 162486"/>
                <a:gd name="connsiteY11" fmla="*/ 64741 h 79888"/>
                <a:gd name="connsiteX12" fmla="*/ 137077 w 162486"/>
                <a:gd name="connsiteY12" fmla="*/ 79974 h 79888"/>
                <a:gd name="connsiteX13" fmla="*/ 162566 w 162486"/>
                <a:gd name="connsiteY13" fmla="*/ 52872 h 79888"/>
                <a:gd name="connsiteX14" fmla="*/ 159734 w 162486"/>
                <a:gd name="connsiteY14" fmla="*/ 50570 h 79888"/>
                <a:gd name="connsiteX15" fmla="*/ 156371 w 162486"/>
                <a:gd name="connsiteY15" fmla="*/ 53581 h 79888"/>
                <a:gd name="connsiteX16" fmla="*/ 137608 w 162486"/>
                <a:gd name="connsiteY16" fmla="*/ 75014 h 79888"/>
                <a:gd name="connsiteX17" fmla="*/ 133183 w 162486"/>
                <a:gd name="connsiteY17" fmla="*/ 68815 h 79888"/>
                <a:gd name="connsiteX18" fmla="*/ 137254 w 162486"/>
                <a:gd name="connsiteY18" fmla="*/ 54467 h 79888"/>
                <a:gd name="connsiteX19" fmla="*/ 146635 w 162486"/>
                <a:gd name="connsiteY19" fmla="*/ 20279 h 79888"/>
                <a:gd name="connsiteX20" fmla="*/ 140086 w 162486"/>
                <a:gd name="connsiteY20" fmla="*/ 4869 h 79888"/>
                <a:gd name="connsiteX21" fmla="*/ 123625 w 162486"/>
                <a:gd name="connsiteY21" fmla="*/ 86 h 79888"/>
                <a:gd name="connsiteX22" fmla="*/ 92296 w 162486"/>
                <a:gd name="connsiteY22" fmla="*/ 17977 h 79888"/>
                <a:gd name="connsiteX23" fmla="*/ 69286 w 162486"/>
                <a:gd name="connsiteY23" fmla="*/ 86 h 79888"/>
                <a:gd name="connsiteX24" fmla="*/ 39373 w 162486"/>
                <a:gd name="connsiteY24" fmla="*/ 16205 h 79888"/>
                <a:gd name="connsiteX25" fmla="*/ 20434 w 162486"/>
                <a:gd name="connsiteY25" fmla="*/ 86 h 79888"/>
                <a:gd name="connsiteX26" fmla="*/ 6451 w 162486"/>
                <a:gd name="connsiteY26" fmla="*/ 9651 h 79888"/>
                <a:gd name="connsiteX27" fmla="*/ 79 w 162486"/>
                <a:gd name="connsiteY27" fmla="*/ 27188 h 79888"/>
                <a:gd name="connsiteX28" fmla="*/ 3088 w 162486"/>
                <a:gd name="connsiteY28" fmla="*/ 29491 h 79888"/>
                <a:gd name="connsiteX29" fmla="*/ 6982 w 162486"/>
                <a:gd name="connsiteY29" fmla="*/ 24176 h 79888"/>
                <a:gd name="connsiteX30" fmla="*/ 19903 w 162486"/>
                <a:gd name="connsiteY30" fmla="*/ 5046 h 79888"/>
                <a:gd name="connsiteX31" fmla="*/ 25744 w 162486"/>
                <a:gd name="connsiteY31" fmla="*/ 13725 h 79888"/>
                <a:gd name="connsiteX32" fmla="*/ 22912 w 162486"/>
                <a:gd name="connsiteY32" fmla="*/ 28428 h 79888"/>
                <a:gd name="connsiteX33" fmla="*/ 19018 w 162486"/>
                <a:gd name="connsiteY33" fmla="*/ 44370 h 79888"/>
                <a:gd name="connsiteX34" fmla="*/ 13354 w 162486"/>
                <a:gd name="connsiteY34" fmla="*/ 67043 h 79888"/>
                <a:gd name="connsiteX35" fmla="*/ 11584 w 162486"/>
                <a:gd name="connsiteY35" fmla="*/ 74306 h 79888"/>
                <a:gd name="connsiteX36" fmla="*/ 17602 w 162486"/>
                <a:gd name="connsiteY36" fmla="*/ 79974 h 79888"/>
                <a:gd name="connsiteX37" fmla="*/ 24505 w 162486"/>
                <a:gd name="connsiteY37" fmla="*/ 76077 h 79888"/>
                <a:gd name="connsiteX38" fmla="*/ 27691 w 162486"/>
                <a:gd name="connsiteY38" fmla="*/ 65095 h 79888"/>
                <a:gd name="connsiteX39" fmla="*/ 31585 w 162486"/>
                <a:gd name="connsiteY39" fmla="*/ 49153 h 79888"/>
                <a:gd name="connsiteX40" fmla="*/ 34594 w 162486"/>
                <a:gd name="connsiteY40" fmla="*/ 37284 h 79888"/>
                <a:gd name="connsiteX41" fmla="*/ 42028 w 162486"/>
                <a:gd name="connsiteY41" fmla="*/ 21342 h 79888"/>
                <a:gd name="connsiteX42" fmla="*/ 68578 w 162486"/>
                <a:gd name="connsiteY42" fmla="*/ 5046 h 79888"/>
                <a:gd name="connsiteX43" fmla="*/ 79021 w 162486"/>
                <a:gd name="connsiteY43" fmla="*/ 17445 h 79888"/>
                <a:gd name="connsiteX44" fmla="*/ 76012 w 162486"/>
                <a:gd name="connsiteY44" fmla="*/ 34096 h 79888"/>
                <a:gd name="connsiteX45" fmla="*/ 68578 w 162486"/>
                <a:gd name="connsiteY45" fmla="*/ 63855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486" h="79888">
                  <a:moveTo>
                    <a:pt x="68578" y="63855"/>
                  </a:moveTo>
                  <a:cubicBezTo>
                    <a:pt x="67693" y="67398"/>
                    <a:pt x="66100" y="73420"/>
                    <a:pt x="66100" y="74306"/>
                  </a:cubicBezTo>
                  <a:cubicBezTo>
                    <a:pt x="66100" y="78203"/>
                    <a:pt x="69286" y="79974"/>
                    <a:pt x="72118" y="79974"/>
                  </a:cubicBezTo>
                  <a:cubicBezTo>
                    <a:pt x="75304" y="79974"/>
                    <a:pt x="78136" y="77671"/>
                    <a:pt x="79021" y="76077"/>
                  </a:cubicBezTo>
                  <a:cubicBezTo>
                    <a:pt x="79906" y="74483"/>
                    <a:pt x="81322" y="68815"/>
                    <a:pt x="82207" y="65095"/>
                  </a:cubicBezTo>
                  <a:cubicBezTo>
                    <a:pt x="83092" y="61729"/>
                    <a:pt x="85039" y="53581"/>
                    <a:pt x="86101" y="49153"/>
                  </a:cubicBezTo>
                  <a:cubicBezTo>
                    <a:pt x="87163" y="45256"/>
                    <a:pt x="88225" y="41359"/>
                    <a:pt x="89110" y="37284"/>
                  </a:cubicBezTo>
                  <a:cubicBezTo>
                    <a:pt x="91057" y="29668"/>
                    <a:pt x="91057" y="29313"/>
                    <a:pt x="94597" y="23822"/>
                  </a:cubicBezTo>
                  <a:cubicBezTo>
                    <a:pt x="100261" y="15143"/>
                    <a:pt x="109111" y="5046"/>
                    <a:pt x="122917" y="5046"/>
                  </a:cubicBezTo>
                  <a:cubicBezTo>
                    <a:pt x="132829" y="5046"/>
                    <a:pt x="133360" y="13194"/>
                    <a:pt x="133360" y="17445"/>
                  </a:cubicBezTo>
                  <a:cubicBezTo>
                    <a:pt x="133360" y="28073"/>
                    <a:pt x="125749" y="47735"/>
                    <a:pt x="122917" y="55175"/>
                  </a:cubicBezTo>
                  <a:cubicBezTo>
                    <a:pt x="120970" y="60135"/>
                    <a:pt x="120262" y="61729"/>
                    <a:pt x="120262" y="64741"/>
                  </a:cubicBezTo>
                  <a:cubicBezTo>
                    <a:pt x="120262" y="74129"/>
                    <a:pt x="128050" y="79974"/>
                    <a:pt x="137077" y="79974"/>
                  </a:cubicBezTo>
                  <a:cubicBezTo>
                    <a:pt x="154778" y="79974"/>
                    <a:pt x="162566" y="55529"/>
                    <a:pt x="162566" y="52872"/>
                  </a:cubicBezTo>
                  <a:cubicBezTo>
                    <a:pt x="162566" y="50570"/>
                    <a:pt x="160265" y="50570"/>
                    <a:pt x="159734" y="50570"/>
                  </a:cubicBezTo>
                  <a:cubicBezTo>
                    <a:pt x="157256" y="50570"/>
                    <a:pt x="157079" y="51632"/>
                    <a:pt x="156371" y="53581"/>
                  </a:cubicBezTo>
                  <a:cubicBezTo>
                    <a:pt x="152300" y="67752"/>
                    <a:pt x="144688" y="75014"/>
                    <a:pt x="137608" y="75014"/>
                  </a:cubicBezTo>
                  <a:cubicBezTo>
                    <a:pt x="133891" y="75014"/>
                    <a:pt x="133183" y="72535"/>
                    <a:pt x="133183" y="68815"/>
                  </a:cubicBezTo>
                  <a:cubicBezTo>
                    <a:pt x="133183" y="64741"/>
                    <a:pt x="134068" y="62438"/>
                    <a:pt x="137254" y="54467"/>
                  </a:cubicBezTo>
                  <a:cubicBezTo>
                    <a:pt x="139378" y="48975"/>
                    <a:pt x="146635" y="30199"/>
                    <a:pt x="146635" y="20279"/>
                  </a:cubicBezTo>
                  <a:cubicBezTo>
                    <a:pt x="146635" y="17445"/>
                    <a:pt x="146635" y="10006"/>
                    <a:pt x="140086" y="4869"/>
                  </a:cubicBezTo>
                  <a:cubicBezTo>
                    <a:pt x="137077" y="2566"/>
                    <a:pt x="131944" y="86"/>
                    <a:pt x="123625" y="86"/>
                  </a:cubicBezTo>
                  <a:cubicBezTo>
                    <a:pt x="107695" y="86"/>
                    <a:pt x="97960" y="10537"/>
                    <a:pt x="92296" y="17977"/>
                  </a:cubicBezTo>
                  <a:cubicBezTo>
                    <a:pt x="90880" y="2920"/>
                    <a:pt x="78313" y="86"/>
                    <a:pt x="69286" y="86"/>
                  </a:cubicBezTo>
                  <a:cubicBezTo>
                    <a:pt x="54595" y="86"/>
                    <a:pt x="44683" y="9120"/>
                    <a:pt x="39373" y="16205"/>
                  </a:cubicBezTo>
                  <a:cubicBezTo>
                    <a:pt x="38134" y="3983"/>
                    <a:pt x="27691" y="86"/>
                    <a:pt x="20434" y="86"/>
                  </a:cubicBezTo>
                  <a:cubicBezTo>
                    <a:pt x="12823" y="86"/>
                    <a:pt x="8752" y="5577"/>
                    <a:pt x="6451" y="9651"/>
                  </a:cubicBezTo>
                  <a:cubicBezTo>
                    <a:pt x="2557" y="16205"/>
                    <a:pt x="79" y="26302"/>
                    <a:pt x="79" y="27188"/>
                  </a:cubicBezTo>
                  <a:cubicBezTo>
                    <a:pt x="79" y="29491"/>
                    <a:pt x="2557" y="29491"/>
                    <a:pt x="3088" y="29491"/>
                  </a:cubicBezTo>
                  <a:cubicBezTo>
                    <a:pt x="5566" y="29491"/>
                    <a:pt x="5743" y="28959"/>
                    <a:pt x="6982" y="24176"/>
                  </a:cubicBezTo>
                  <a:cubicBezTo>
                    <a:pt x="9637" y="13725"/>
                    <a:pt x="13000" y="5046"/>
                    <a:pt x="19903" y="5046"/>
                  </a:cubicBezTo>
                  <a:cubicBezTo>
                    <a:pt x="24505" y="5046"/>
                    <a:pt x="25744" y="8943"/>
                    <a:pt x="25744" y="13725"/>
                  </a:cubicBezTo>
                  <a:cubicBezTo>
                    <a:pt x="25744" y="17091"/>
                    <a:pt x="24151" y="23645"/>
                    <a:pt x="22912" y="28428"/>
                  </a:cubicBezTo>
                  <a:cubicBezTo>
                    <a:pt x="21673" y="33210"/>
                    <a:pt x="19903" y="40473"/>
                    <a:pt x="19018" y="44370"/>
                  </a:cubicBezTo>
                  <a:lnTo>
                    <a:pt x="13354" y="67043"/>
                  </a:lnTo>
                  <a:cubicBezTo>
                    <a:pt x="12646" y="69346"/>
                    <a:pt x="11584" y="73774"/>
                    <a:pt x="11584" y="74306"/>
                  </a:cubicBezTo>
                  <a:cubicBezTo>
                    <a:pt x="11584" y="78203"/>
                    <a:pt x="14770" y="79974"/>
                    <a:pt x="17602" y="79974"/>
                  </a:cubicBezTo>
                  <a:cubicBezTo>
                    <a:pt x="20788" y="79974"/>
                    <a:pt x="23620" y="77671"/>
                    <a:pt x="24505" y="76077"/>
                  </a:cubicBezTo>
                  <a:cubicBezTo>
                    <a:pt x="25390" y="74483"/>
                    <a:pt x="26806" y="68815"/>
                    <a:pt x="27691" y="65095"/>
                  </a:cubicBezTo>
                  <a:cubicBezTo>
                    <a:pt x="28576" y="61729"/>
                    <a:pt x="30523" y="53581"/>
                    <a:pt x="31585" y="49153"/>
                  </a:cubicBezTo>
                  <a:cubicBezTo>
                    <a:pt x="32647" y="45256"/>
                    <a:pt x="33709" y="41359"/>
                    <a:pt x="34594" y="37284"/>
                  </a:cubicBezTo>
                  <a:cubicBezTo>
                    <a:pt x="36541" y="30022"/>
                    <a:pt x="36895" y="28605"/>
                    <a:pt x="42028" y="21342"/>
                  </a:cubicBezTo>
                  <a:cubicBezTo>
                    <a:pt x="46984" y="14257"/>
                    <a:pt x="55303" y="5046"/>
                    <a:pt x="68578" y="5046"/>
                  </a:cubicBezTo>
                  <a:cubicBezTo>
                    <a:pt x="78844" y="5046"/>
                    <a:pt x="79021" y="14080"/>
                    <a:pt x="79021" y="17445"/>
                  </a:cubicBezTo>
                  <a:cubicBezTo>
                    <a:pt x="79021" y="21874"/>
                    <a:pt x="78490" y="24176"/>
                    <a:pt x="76012" y="34096"/>
                  </a:cubicBezTo>
                  <a:lnTo>
                    <a:pt x="68578" y="63855"/>
                  </a:lnTo>
                  <a:close/>
                </a:path>
              </a:pathLst>
            </a:custGeom>
            <a:solidFill>
              <a:srgbClr val="000000"/>
            </a:solidFill>
            <a:ln w="2538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2C1BC93-465C-6E97-391D-F922DFC07486}"/>
                </a:ext>
              </a:extLst>
            </p:cNvPr>
            <p:cNvSpPr/>
            <p:nvPr>
              <p:custDataLst>
                <p:tags r:id="rId7"/>
              </p:custDataLst>
            </p:nvPr>
          </p:nvSpPr>
          <p:spPr>
            <a:xfrm>
              <a:off x="4148779" y="5396897"/>
              <a:ext cx="45843" cy="176958"/>
            </a:xfrm>
            <a:custGeom>
              <a:avLst/>
              <a:gdLst>
                <a:gd name="connsiteX0" fmla="*/ 3449 w 45843"/>
                <a:gd name="connsiteY0" fmla="*/ 86 h 176958"/>
                <a:gd name="connsiteX1" fmla="*/ 86 w 45843"/>
                <a:gd name="connsiteY1" fmla="*/ 2212 h 176958"/>
                <a:gd name="connsiteX2" fmla="*/ 1679 w 45843"/>
                <a:gd name="connsiteY2" fmla="*/ 4869 h 176958"/>
                <a:gd name="connsiteX3" fmla="*/ 33893 w 45843"/>
                <a:gd name="connsiteY3" fmla="*/ 88477 h 176958"/>
                <a:gd name="connsiteX4" fmla="*/ 3272 w 45843"/>
                <a:gd name="connsiteY4" fmla="*/ 170845 h 176958"/>
                <a:gd name="connsiteX5" fmla="*/ 86 w 45843"/>
                <a:gd name="connsiteY5" fmla="*/ 174919 h 176958"/>
                <a:gd name="connsiteX6" fmla="*/ 2387 w 45843"/>
                <a:gd name="connsiteY6" fmla="*/ 177045 h 176958"/>
                <a:gd name="connsiteX7" fmla="*/ 33008 w 45843"/>
                <a:gd name="connsiteY7" fmla="*/ 143212 h 176958"/>
                <a:gd name="connsiteX8" fmla="*/ 45929 w 45843"/>
                <a:gd name="connsiteY8" fmla="*/ 88654 h 176958"/>
                <a:gd name="connsiteX9" fmla="*/ 3449 w 45843"/>
                <a:gd name="connsiteY9" fmla="*/ 86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449" y="86"/>
                  </a:moveTo>
                  <a:cubicBezTo>
                    <a:pt x="2210" y="86"/>
                    <a:pt x="86" y="86"/>
                    <a:pt x="86" y="2212"/>
                  </a:cubicBezTo>
                  <a:cubicBezTo>
                    <a:pt x="86" y="3097"/>
                    <a:pt x="617" y="3629"/>
                    <a:pt x="1679" y="4869"/>
                  </a:cubicBezTo>
                  <a:cubicBezTo>
                    <a:pt x="16901" y="18862"/>
                    <a:pt x="33893" y="42776"/>
                    <a:pt x="33893" y="88477"/>
                  </a:cubicBezTo>
                  <a:cubicBezTo>
                    <a:pt x="33893" y="125498"/>
                    <a:pt x="22388" y="153486"/>
                    <a:pt x="3272" y="170845"/>
                  </a:cubicBezTo>
                  <a:cubicBezTo>
                    <a:pt x="263" y="173856"/>
                    <a:pt x="86" y="174033"/>
                    <a:pt x="86" y="174919"/>
                  </a:cubicBezTo>
                  <a:cubicBezTo>
                    <a:pt x="86" y="175805"/>
                    <a:pt x="617" y="177045"/>
                    <a:pt x="2387" y="177045"/>
                  </a:cubicBezTo>
                  <a:cubicBezTo>
                    <a:pt x="4511" y="177045"/>
                    <a:pt x="21326" y="165354"/>
                    <a:pt x="33008" y="143212"/>
                  </a:cubicBezTo>
                  <a:cubicBezTo>
                    <a:pt x="40796" y="128509"/>
                    <a:pt x="45929" y="109379"/>
                    <a:pt x="45929" y="88654"/>
                  </a:cubicBezTo>
                  <a:cubicBezTo>
                    <a:pt x="45929" y="63678"/>
                    <a:pt x="38495" y="24885"/>
                    <a:pt x="3449" y="86"/>
                  </a:cubicBezTo>
                  <a:close/>
                </a:path>
              </a:pathLst>
            </a:custGeom>
            <a:solidFill>
              <a:srgbClr val="000000"/>
            </a:solidFill>
            <a:ln w="2538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4F13A45-1771-29C8-A163-A85C881F88DB}"/>
                </a:ext>
              </a:extLst>
            </p:cNvPr>
            <p:cNvSpPr/>
            <p:nvPr>
              <p:custDataLst>
                <p:tags r:id="rId8"/>
              </p:custDataLst>
            </p:nvPr>
          </p:nvSpPr>
          <p:spPr>
            <a:xfrm>
              <a:off x="3891037" y="5614597"/>
              <a:ext cx="87084" cy="124703"/>
            </a:xfrm>
            <a:custGeom>
              <a:avLst/>
              <a:gdLst>
                <a:gd name="connsiteX0" fmla="*/ 42202 w 87084"/>
                <a:gd name="connsiteY0" fmla="*/ 5408 h 124703"/>
                <a:gd name="connsiteX1" fmla="*/ 42910 w 87084"/>
                <a:gd name="connsiteY1" fmla="*/ 2574 h 124703"/>
                <a:gd name="connsiteX2" fmla="*/ 40078 w 87084"/>
                <a:gd name="connsiteY2" fmla="*/ 94 h 124703"/>
                <a:gd name="connsiteX3" fmla="*/ 17422 w 87084"/>
                <a:gd name="connsiteY3" fmla="*/ 1866 h 124703"/>
                <a:gd name="connsiteX4" fmla="*/ 13528 w 87084"/>
                <a:gd name="connsiteY4" fmla="*/ 5940 h 124703"/>
                <a:gd name="connsiteX5" fmla="*/ 18130 w 87084"/>
                <a:gd name="connsiteY5" fmla="*/ 8420 h 124703"/>
                <a:gd name="connsiteX6" fmla="*/ 26626 w 87084"/>
                <a:gd name="connsiteY6" fmla="*/ 11077 h 124703"/>
                <a:gd name="connsiteX7" fmla="*/ 25918 w 87084"/>
                <a:gd name="connsiteY7" fmla="*/ 14974 h 124703"/>
                <a:gd name="connsiteX8" fmla="*/ 961 w 87084"/>
                <a:gd name="connsiteY8" fmla="*/ 115232 h 124703"/>
                <a:gd name="connsiteX9" fmla="*/ 76 w 87084"/>
                <a:gd name="connsiteY9" fmla="*/ 119129 h 124703"/>
                <a:gd name="connsiteX10" fmla="*/ 6094 w 87084"/>
                <a:gd name="connsiteY10" fmla="*/ 124798 h 124703"/>
                <a:gd name="connsiteX11" fmla="*/ 14236 w 87084"/>
                <a:gd name="connsiteY11" fmla="*/ 117358 h 124703"/>
                <a:gd name="connsiteX12" fmla="*/ 22909 w 87084"/>
                <a:gd name="connsiteY12" fmla="*/ 82994 h 124703"/>
                <a:gd name="connsiteX13" fmla="*/ 45565 w 87084"/>
                <a:gd name="connsiteY13" fmla="*/ 97519 h 124703"/>
                <a:gd name="connsiteX14" fmla="*/ 45211 w 87084"/>
                <a:gd name="connsiteY14" fmla="*/ 101062 h 124703"/>
                <a:gd name="connsiteX15" fmla="*/ 44503 w 87084"/>
                <a:gd name="connsiteY15" fmla="*/ 106553 h 124703"/>
                <a:gd name="connsiteX16" fmla="*/ 63265 w 87084"/>
                <a:gd name="connsiteY16" fmla="*/ 124798 h 124703"/>
                <a:gd name="connsiteX17" fmla="*/ 85744 w 87084"/>
                <a:gd name="connsiteY17" fmla="*/ 97696 h 124703"/>
                <a:gd name="connsiteX18" fmla="*/ 82912 w 87084"/>
                <a:gd name="connsiteY18" fmla="*/ 95393 h 124703"/>
                <a:gd name="connsiteX19" fmla="*/ 79372 w 87084"/>
                <a:gd name="connsiteY19" fmla="*/ 99644 h 124703"/>
                <a:gd name="connsiteX20" fmla="*/ 63796 w 87084"/>
                <a:gd name="connsiteY20" fmla="*/ 119838 h 124703"/>
                <a:gd name="connsiteX21" fmla="*/ 57601 w 87084"/>
                <a:gd name="connsiteY21" fmla="*/ 110627 h 124703"/>
                <a:gd name="connsiteX22" fmla="*/ 58663 w 87084"/>
                <a:gd name="connsiteY22" fmla="*/ 102656 h 124703"/>
                <a:gd name="connsiteX23" fmla="*/ 59548 w 87084"/>
                <a:gd name="connsiteY23" fmla="*/ 97165 h 124703"/>
                <a:gd name="connsiteX24" fmla="*/ 30874 w 87084"/>
                <a:gd name="connsiteY24" fmla="*/ 78388 h 124703"/>
                <a:gd name="connsiteX25" fmla="*/ 45565 w 87084"/>
                <a:gd name="connsiteY25" fmla="*/ 66697 h 124703"/>
                <a:gd name="connsiteX26" fmla="*/ 73354 w 87084"/>
                <a:gd name="connsiteY26" fmla="*/ 49869 h 124703"/>
                <a:gd name="connsiteX27" fmla="*/ 79195 w 87084"/>
                <a:gd name="connsiteY27" fmla="*/ 52172 h 124703"/>
                <a:gd name="connsiteX28" fmla="*/ 69991 w 87084"/>
                <a:gd name="connsiteY28" fmla="*/ 62092 h 124703"/>
                <a:gd name="connsiteX29" fmla="*/ 77071 w 87084"/>
                <a:gd name="connsiteY29" fmla="*/ 68646 h 124703"/>
                <a:gd name="connsiteX30" fmla="*/ 87160 w 87084"/>
                <a:gd name="connsiteY30" fmla="*/ 57309 h 124703"/>
                <a:gd name="connsiteX31" fmla="*/ 73531 w 87084"/>
                <a:gd name="connsiteY31" fmla="*/ 44910 h 124703"/>
                <a:gd name="connsiteX32" fmla="*/ 45211 w 87084"/>
                <a:gd name="connsiteY32" fmla="*/ 60497 h 124703"/>
                <a:gd name="connsiteX33" fmla="*/ 24679 w 87084"/>
                <a:gd name="connsiteY33" fmla="*/ 76085 h 124703"/>
                <a:gd name="connsiteX34" fmla="*/ 42202 w 87084"/>
                <a:gd name="connsiteY34" fmla="*/ 5408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084" h="124703">
                  <a:moveTo>
                    <a:pt x="42202" y="5408"/>
                  </a:moveTo>
                  <a:cubicBezTo>
                    <a:pt x="42379" y="5054"/>
                    <a:pt x="42910" y="2751"/>
                    <a:pt x="42910" y="2574"/>
                  </a:cubicBezTo>
                  <a:cubicBezTo>
                    <a:pt x="42910" y="1688"/>
                    <a:pt x="42202" y="94"/>
                    <a:pt x="40078" y="94"/>
                  </a:cubicBezTo>
                  <a:cubicBezTo>
                    <a:pt x="36538" y="94"/>
                    <a:pt x="21847" y="1511"/>
                    <a:pt x="17422" y="1866"/>
                  </a:cubicBezTo>
                  <a:cubicBezTo>
                    <a:pt x="16006" y="2043"/>
                    <a:pt x="13528" y="2220"/>
                    <a:pt x="13528" y="5940"/>
                  </a:cubicBezTo>
                  <a:cubicBezTo>
                    <a:pt x="13528" y="8420"/>
                    <a:pt x="16006" y="8420"/>
                    <a:pt x="18130" y="8420"/>
                  </a:cubicBezTo>
                  <a:cubicBezTo>
                    <a:pt x="26626" y="8420"/>
                    <a:pt x="26626" y="9659"/>
                    <a:pt x="26626" y="11077"/>
                  </a:cubicBezTo>
                  <a:cubicBezTo>
                    <a:pt x="26626" y="12317"/>
                    <a:pt x="26272" y="13379"/>
                    <a:pt x="25918" y="14974"/>
                  </a:cubicBezTo>
                  <a:lnTo>
                    <a:pt x="961" y="115232"/>
                  </a:lnTo>
                  <a:cubicBezTo>
                    <a:pt x="76" y="118421"/>
                    <a:pt x="76" y="118775"/>
                    <a:pt x="76" y="119129"/>
                  </a:cubicBezTo>
                  <a:cubicBezTo>
                    <a:pt x="76" y="121786"/>
                    <a:pt x="2200" y="124798"/>
                    <a:pt x="6094" y="124798"/>
                  </a:cubicBezTo>
                  <a:cubicBezTo>
                    <a:pt x="10873" y="124798"/>
                    <a:pt x="13174" y="121255"/>
                    <a:pt x="14236" y="117358"/>
                  </a:cubicBezTo>
                  <a:cubicBezTo>
                    <a:pt x="14590" y="116649"/>
                    <a:pt x="22201" y="85474"/>
                    <a:pt x="22909" y="82994"/>
                  </a:cubicBezTo>
                  <a:cubicBezTo>
                    <a:pt x="35476" y="84234"/>
                    <a:pt x="45565" y="88308"/>
                    <a:pt x="45565" y="97519"/>
                  </a:cubicBezTo>
                  <a:cubicBezTo>
                    <a:pt x="45565" y="98405"/>
                    <a:pt x="45565" y="99290"/>
                    <a:pt x="45211" y="101062"/>
                  </a:cubicBezTo>
                  <a:cubicBezTo>
                    <a:pt x="44503" y="103719"/>
                    <a:pt x="44503" y="104604"/>
                    <a:pt x="44503" y="106553"/>
                  </a:cubicBezTo>
                  <a:cubicBezTo>
                    <a:pt x="44503" y="119129"/>
                    <a:pt x="54769" y="124798"/>
                    <a:pt x="63265" y="124798"/>
                  </a:cubicBezTo>
                  <a:cubicBezTo>
                    <a:pt x="80434" y="124798"/>
                    <a:pt x="85744" y="97873"/>
                    <a:pt x="85744" y="97696"/>
                  </a:cubicBezTo>
                  <a:cubicBezTo>
                    <a:pt x="85744" y="95393"/>
                    <a:pt x="83443" y="95393"/>
                    <a:pt x="82912" y="95393"/>
                  </a:cubicBezTo>
                  <a:cubicBezTo>
                    <a:pt x="80434" y="95393"/>
                    <a:pt x="80257" y="96279"/>
                    <a:pt x="79372" y="99644"/>
                  </a:cubicBezTo>
                  <a:cubicBezTo>
                    <a:pt x="77248" y="107261"/>
                    <a:pt x="72469" y="119838"/>
                    <a:pt x="63796" y="119838"/>
                  </a:cubicBezTo>
                  <a:cubicBezTo>
                    <a:pt x="59017" y="119838"/>
                    <a:pt x="57601" y="115410"/>
                    <a:pt x="57601" y="110627"/>
                  </a:cubicBezTo>
                  <a:cubicBezTo>
                    <a:pt x="57601" y="107616"/>
                    <a:pt x="57601" y="107261"/>
                    <a:pt x="58663" y="102656"/>
                  </a:cubicBezTo>
                  <a:cubicBezTo>
                    <a:pt x="58840" y="102124"/>
                    <a:pt x="59548" y="99113"/>
                    <a:pt x="59548" y="97165"/>
                  </a:cubicBezTo>
                  <a:cubicBezTo>
                    <a:pt x="59548" y="81399"/>
                    <a:pt x="38308" y="78920"/>
                    <a:pt x="30874" y="78388"/>
                  </a:cubicBezTo>
                  <a:cubicBezTo>
                    <a:pt x="36007" y="75200"/>
                    <a:pt x="42556" y="69354"/>
                    <a:pt x="45565" y="66697"/>
                  </a:cubicBezTo>
                  <a:cubicBezTo>
                    <a:pt x="54592" y="58195"/>
                    <a:pt x="63442" y="49869"/>
                    <a:pt x="73354" y="49869"/>
                  </a:cubicBezTo>
                  <a:cubicBezTo>
                    <a:pt x="75478" y="49869"/>
                    <a:pt x="77779" y="50401"/>
                    <a:pt x="79195" y="52172"/>
                  </a:cubicBezTo>
                  <a:cubicBezTo>
                    <a:pt x="71584" y="53412"/>
                    <a:pt x="69991" y="59435"/>
                    <a:pt x="69991" y="62092"/>
                  </a:cubicBezTo>
                  <a:cubicBezTo>
                    <a:pt x="69991" y="65989"/>
                    <a:pt x="73000" y="68646"/>
                    <a:pt x="77071" y="68646"/>
                  </a:cubicBezTo>
                  <a:cubicBezTo>
                    <a:pt x="81850" y="68646"/>
                    <a:pt x="87160" y="64749"/>
                    <a:pt x="87160" y="57309"/>
                  </a:cubicBezTo>
                  <a:cubicBezTo>
                    <a:pt x="87160" y="51464"/>
                    <a:pt x="82912" y="44910"/>
                    <a:pt x="73531" y="44910"/>
                  </a:cubicBezTo>
                  <a:cubicBezTo>
                    <a:pt x="63442" y="44910"/>
                    <a:pt x="54238" y="52172"/>
                    <a:pt x="45211" y="60497"/>
                  </a:cubicBezTo>
                  <a:cubicBezTo>
                    <a:pt x="37777" y="67583"/>
                    <a:pt x="31936" y="73074"/>
                    <a:pt x="24679" y="76085"/>
                  </a:cubicBezTo>
                  <a:lnTo>
                    <a:pt x="42202" y="5408"/>
                  </a:lnTo>
                  <a:close/>
                </a:path>
              </a:pathLst>
            </a:custGeom>
            <a:solidFill>
              <a:srgbClr val="000000"/>
            </a:solidFill>
            <a:ln w="2538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7CE8052-5F2B-9814-1343-7E5CA3B5B2DE}"/>
                </a:ext>
              </a:extLst>
            </p:cNvPr>
            <p:cNvSpPr/>
            <p:nvPr>
              <p:custDataLst>
                <p:tags r:id="rId9"/>
              </p:custDataLst>
            </p:nvPr>
          </p:nvSpPr>
          <p:spPr>
            <a:xfrm>
              <a:off x="4252906" y="5471406"/>
              <a:ext cx="58663" cy="253051"/>
            </a:xfrm>
            <a:custGeom>
              <a:avLst/>
              <a:gdLst>
                <a:gd name="connsiteX0" fmla="*/ 58753 w 58663"/>
                <a:gd name="connsiteY0" fmla="*/ 250612 h 253051"/>
                <a:gd name="connsiteX1" fmla="*/ 54454 w 58663"/>
                <a:gd name="connsiteY1" fmla="*/ 245045 h 253051"/>
                <a:gd name="connsiteX2" fmla="*/ 14755 w 58663"/>
                <a:gd name="connsiteY2" fmla="*/ 126617 h 253051"/>
                <a:gd name="connsiteX3" fmla="*/ 55466 w 58663"/>
                <a:gd name="connsiteY3" fmla="*/ 6924 h 253051"/>
                <a:gd name="connsiteX4" fmla="*/ 58753 w 58663"/>
                <a:gd name="connsiteY4" fmla="*/ 2622 h 253051"/>
                <a:gd name="connsiteX5" fmla="*/ 56224 w 58663"/>
                <a:gd name="connsiteY5" fmla="*/ 91 h 253051"/>
                <a:gd name="connsiteX6" fmla="*/ 16020 w 58663"/>
                <a:gd name="connsiteY6" fmla="*/ 49436 h 253051"/>
                <a:gd name="connsiteX7" fmla="*/ 90 w 58663"/>
                <a:gd name="connsiteY7" fmla="*/ 126617 h 253051"/>
                <a:gd name="connsiteX8" fmla="*/ 16778 w 58663"/>
                <a:gd name="connsiteY8" fmla="*/ 205569 h 253051"/>
                <a:gd name="connsiteX9" fmla="*/ 56224 w 58663"/>
                <a:gd name="connsiteY9" fmla="*/ 253142 h 253051"/>
                <a:gd name="connsiteX10" fmla="*/ 58753 w 58663"/>
                <a:gd name="connsiteY10" fmla="*/ 25061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63" h="253051">
                  <a:moveTo>
                    <a:pt x="58753" y="250612"/>
                  </a:moveTo>
                  <a:cubicBezTo>
                    <a:pt x="58753" y="249853"/>
                    <a:pt x="58753" y="249346"/>
                    <a:pt x="54454" y="245045"/>
                  </a:cubicBezTo>
                  <a:cubicBezTo>
                    <a:pt x="22847" y="213160"/>
                    <a:pt x="14755" y="165334"/>
                    <a:pt x="14755" y="126617"/>
                  </a:cubicBezTo>
                  <a:cubicBezTo>
                    <a:pt x="14755" y="82586"/>
                    <a:pt x="24364" y="38555"/>
                    <a:pt x="55466" y="6924"/>
                  </a:cubicBezTo>
                  <a:cubicBezTo>
                    <a:pt x="58753" y="3887"/>
                    <a:pt x="58753" y="3381"/>
                    <a:pt x="58753" y="2622"/>
                  </a:cubicBezTo>
                  <a:cubicBezTo>
                    <a:pt x="58753" y="850"/>
                    <a:pt x="57741" y="91"/>
                    <a:pt x="56224" y="91"/>
                  </a:cubicBezTo>
                  <a:cubicBezTo>
                    <a:pt x="53695" y="91"/>
                    <a:pt x="30938" y="17299"/>
                    <a:pt x="16020" y="49436"/>
                  </a:cubicBezTo>
                  <a:cubicBezTo>
                    <a:pt x="3124" y="77272"/>
                    <a:pt x="90" y="105360"/>
                    <a:pt x="90" y="126617"/>
                  </a:cubicBezTo>
                  <a:cubicBezTo>
                    <a:pt x="90" y="146355"/>
                    <a:pt x="2871" y="176974"/>
                    <a:pt x="16778" y="205569"/>
                  </a:cubicBezTo>
                  <a:cubicBezTo>
                    <a:pt x="31950" y="236694"/>
                    <a:pt x="53695" y="253142"/>
                    <a:pt x="56224" y="253142"/>
                  </a:cubicBezTo>
                  <a:cubicBezTo>
                    <a:pt x="57741" y="253142"/>
                    <a:pt x="58753" y="252383"/>
                    <a:pt x="58753" y="250612"/>
                  </a:cubicBezTo>
                  <a:close/>
                </a:path>
              </a:pathLst>
            </a:custGeom>
            <a:solidFill>
              <a:srgbClr val="000000"/>
            </a:solidFill>
            <a:ln w="2538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40003BE-A98C-42E3-2977-72EC0D4E3331}"/>
                </a:ext>
              </a:extLst>
            </p:cNvPr>
            <p:cNvSpPr/>
            <p:nvPr>
              <p:custDataLst>
                <p:tags r:id="rId10"/>
              </p:custDataLst>
            </p:nvPr>
          </p:nvSpPr>
          <p:spPr>
            <a:xfrm>
              <a:off x="4333540" y="5549346"/>
              <a:ext cx="111004" cy="114632"/>
            </a:xfrm>
            <a:custGeom>
              <a:avLst/>
              <a:gdLst>
                <a:gd name="connsiteX0" fmla="*/ 111098 w 111004"/>
                <a:gd name="connsiteY0" fmla="*/ 17805 h 114632"/>
                <a:gd name="connsiteX1" fmla="*/ 99972 w 111004"/>
                <a:gd name="connsiteY1" fmla="*/ 91 h 114632"/>
                <a:gd name="connsiteX2" fmla="*/ 87582 w 111004"/>
                <a:gd name="connsiteY2" fmla="*/ 12238 h 114632"/>
                <a:gd name="connsiteX3" fmla="*/ 91628 w 111004"/>
                <a:gd name="connsiteY3" fmla="*/ 19829 h 114632"/>
                <a:gd name="connsiteX4" fmla="*/ 100225 w 111004"/>
                <a:gd name="connsiteY4" fmla="*/ 40579 h 114632"/>
                <a:gd name="connsiteX5" fmla="*/ 55216 w 111004"/>
                <a:gd name="connsiteY5" fmla="*/ 109156 h 114632"/>
                <a:gd name="connsiteX6" fmla="*/ 36505 w 111004"/>
                <a:gd name="connsiteY6" fmla="*/ 87141 h 114632"/>
                <a:gd name="connsiteX7" fmla="*/ 51171 w 111004"/>
                <a:gd name="connsiteY7" fmla="*/ 33494 h 114632"/>
                <a:gd name="connsiteX8" fmla="*/ 54205 w 111004"/>
                <a:gd name="connsiteY8" fmla="*/ 20841 h 114632"/>
                <a:gd name="connsiteX9" fmla="*/ 33471 w 111004"/>
                <a:gd name="connsiteY9" fmla="*/ 91 h 114632"/>
                <a:gd name="connsiteX10" fmla="*/ 93 w 111004"/>
                <a:gd name="connsiteY10" fmla="*/ 39061 h 114632"/>
                <a:gd name="connsiteX11" fmla="*/ 3128 w 111004"/>
                <a:gd name="connsiteY11" fmla="*/ 41592 h 114632"/>
                <a:gd name="connsiteX12" fmla="*/ 7173 w 111004"/>
                <a:gd name="connsiteY12" fmla="*/ 37037 h 114632"/>
                <a:gd name="connsiteX13" fmla="*/ 32712 w 111004"/>
                <a:gd name="connsiteY13" fmla="*/ 5658 h 114632"/>
                <a:gd name="connsiteX14" fmla="*/ 39034 w 111004"/>
                <a:gd name="connsiteY14" fmla="*/ 13756 h 114632"/>
                <a:gd name="connsiteX15" fmla="*/ 34735 w 111004"/>
                <a:gd name="connsiteY15" fmla="*/ 31469 h 114632"/>
                <a:gd name="connsiteX16" fmla="*/ 20322 w 111004"/>
                <a:gd name="connsiteY16" fmla="*/ 83345 h 114632"/>
                <a:gd name="connsiteX17" fmla="*/ 54205 w 111004"/>
                <a:gd name="connsiteY17" fmla="*/ 114723 h 114632"/>
                <a:gd name="connsiteX18" fmla="*/ 111098 w 111004"/>
                <a:gd name="connsiteY18" fmla="*/ 17805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004" h="114632">
                  <a:moveTo>
                    <a:pt x="111098" y="17805"/>
                  </a:moveTo>
                  <a:cubicBezTo>
                    <a:pt x="111098" y="4140"/>
                    <a:pt x="104524" y="91"/>
                    <a:pt x="99972" y="91"/>
                  </a:cubicBezTo>
                  <a:cubicBezTo>
                    <a:pt x="93651" y="91"/>
                    <a:pt x="87582" y="6671"/>
                    <a:pt x="87582" y="12238"/>
                  </a:cubicBezTo>
                  <a:cubicBezTo>
                    <a:pt x="87582" y="15527"/>
                    <a:pt x="88847" y="17046"/>
                    <a:pt x="91628" y="19829"/>
                  </a:cubicBezTo>
                  <a:cubicBezTo>
                    <a:pt x="96938" y="24890"/>
                    <a:pt x="100225" y="31469"/>
                    <a:pt x="100225" y="40579"/>
                  </a:cubicBezTo>
                  <a:cubicBezTo>
                    <a:pt x="100225" y="51207"/>
                    <a:pt x="84801" y="109156"/>
                    <a:pt x="55216" y="109156"/>
                  </a:cubicBezTo>
                  <a:cubicBezTo>
                    <a:pt x="42321" y="109156"/>
                    <a:pt x="36505" y="100299"/>
                    <a:pt x="36505" y="87141"/>
                  </a:cubicBezTo>
                  <a:cubicBezTo>
                    <a:pt x="36505" y="72970"/>
                    <a:pt x="43332" y="54497"/>
                    <a:pt x="51171" y="33494"/>
                  </a:cubicBezTo>
                  <a:cubicBezTo>
                    <a:pt x="52941" y="29192"/>
                    <a:pt x="54205" y="25649"/>
                    <a:pt x="54205" y="20841"/>
                  </a:cubicBezTo>
                  <a:cubicBezTo>
                    <a:pt x="54205" y="9454"/>
                    <a:pt x="46114" y="91"/>
                    <a:pt x="33471" y="91"/>
                  </a:cubicBezTo>
                  <a:cubicBezTo>
                    <a:pt x="9702" y="91"/>
                    <a:pt x="93" y="36784"/>
                    <a:pt x="93" y="39061"/>
                  </a:cubicBezTo>
                  <a:cubicBezTo>
                    <a:pt x="93" y="41592"/>
                    <a:pt x="2622" y="41592"/>
                    <a:pt x="3128" y="41592"/>
                  </a:cubicBezTo>
                  <a:cubicBezTo>
                    <a:pt x="5656" y="41592"/>
                    <a:pt x="5909" y="41085"/>
                    <a:pt x="7173" y="37037"/>
                  </a:cubicBezTo>
                  <a:cubicBezTo>
                    <a:pt x="14506" y="11478"/>
                    <a:pt x="25379" y="5658"/>
                    <a:pt x="32712" y="5658"/>
                  </a:cubicBezTo>
                  <a:cubicBezTo>
                    <a:pt x="34735" y="5658"/>
                    <a:pt x="39034" y="5658"/>
                    <a:pt x="39034" y="13756"/>
                  </a:cubicBezTo>
                  <a:cubicBezTo>
                    <a:pt x="39034" y="20082"/>
                    <a:pt x="36505" y="26915"/>
                    <a:pt x="34735" y="31469"/>
                  </a:cubicBezTo>
                  <a:cubicBezTo>
                    <a:pt x="23609" y="60823"/>
                    <a:pt x="20322" y="72464"/>
                    <a:pt x="20322" y="83345"/>
                  </a:cubicBezTo>
                  <a:cubicBezTo>
                    <a:pt x="20322" y="110674"/>
                    <a:pt x="42574" y="114723"/>
                    <a:pt x="54205" y="114723"/>
                  </a:cubicBezTo>
                  <a:cubicBezTo>
                    <a:pt x="96685" y="114723"/>
                    <a:pt x="111098" y="30963"/>
                    <a:pt x="111098" y="17805"/>
                  </a:cubicBezTo>
                  <a:close/>
                </a:path>
              </a:pathLst>
            </a:custGeom>
            <a:solidFill>
              <a:schemeClr val="accent6"/>
            </a:solidFill>
            <a:ln w="2538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7F34226-24D8-3A14-B2F5-A20FC088A624}"/>
                </a:ext>
              </a:extLst>
            </p:cNvPr>
            <p:cNvSpPr/>
            <p:nvPr>
              <p:custDataLst>
                <p:tags r:id="rId11"/>
              </p:custDataLst>
            </p:nvPr>
          </p:nvSpPr>
          <p:spPr>
            <a:xfrm>
              <a:off x="4479592" y="5634371"/>
              <a:ext cx="29584" cy="75662"/>
            </a:xfrm>
            <a:custGeom>
              <a:avLst/>
              <a:gdLst>
                <a:gd name="connsiteX0" fmla="*/ 29683 w 29584"/>
                <a:gd name="connsiteY0" fmla="*/ 26662 h 75662"/>
                <a:gd name="connsiteX1" fmla="*/ 13500 w 29584"/>
                <a:gd name="connsiteY1" fmla="*/ 91 h 75662"/>
                <a:gd name="connsiteX2" fmla="*/ 99 w 29584"/>
                <a:gd name="connsiteY2" fmla="*/ 13503 h 75662"/>
                <a:gd name="connsiteX3" fmla="*/ 13500 w 29584"/>
                <a:gd name="connsiteY3" fmla="*/ 26915 h 75662"/>
                <a:gd name="connsiteX4" fmla="*/ 22350 w 29584"/>
                <a:gd name="connsiteY4" fmla="*/ 23625 h 75662"/>
                <a:gd name="connsiteX5" fmla="*/ 23614 w 29584"/>
                <a:gd name="connsiteY5" fmla="*/ 22866 h 75662"/>
                <a:gd name="connsiteX6" fmla="*/ 24120 w 29584"/>
                <a:gd name="connsiteY6" fmla="*/ 26662 h 75662"/>
                <a:gd name="connsiteX7" fmla="*/ 6926 w 29584"/>
                <a:gd name="connsiteY7" fmla="*/ 68921 h 75662"/>
                <a:gd name="connsiteX8" fmla="*/ 4144 w 29584"/>
                <a:gd name="connsiteY8" fmla="*/ 72970 h 75662"/>
                <a:gd name="connsiteX9" fmla="*/ 6673 w 29584"/>
                <a:gd name="connsiteY9" fmla="*/ 75753 h 75662"/>
                <a:gd name="connsiteX10" fmla="*/ 29683 w 29584"/>
                <a:gd name="connsiteY10" fmla="*/ 26662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84" h="75662">
                  <a:moveTo>
                    <a:pt x="29683" y="26662"/>
                  </a:moveTo>
                  <a:cubicBezTo>
                    <a:pt x="29683" y="9960"/>
                    <a:pt x="23362" y="91"/>
                    <a:pt x="13500" y="91"/>
                  </a:cubicBezTo>
                  <a:cubicBezTo>
                    <a:pt x="5156" y="91"/>
                    <a:pt x="99" y="6417"/>
                    <a:pt x="99" y="13503"/>
                  </a:cubicBezTo>
                  <a:cubicBezTo>
                    <a:pt x="99" y="20335"/>
                    <a:pt x="5156" y="26915"/>
                    <a:pt x="13500" y="26915"/>
                  </a:cubicBezTo>
                  <a:cubicBezTo>
                    <a:pt x="16534" y="26915"/>
                    <a:pt x="19822" y="25902"/>
                    <a:pt x="22350" y="23625"/>
                  </a:cubicBezTo>
                  <a:cubicBezTo>
                    <a:pt x="23109" y="23119"/>
                    <a:pt x="23362" y="22866"/>
                    <a:pt x="23614" y="22866"/>
                  </a:cubicBezTo>
                  <a:cubicBezTo>
                    <a:pt x="23867" y="22866"/>
                    <a:pt x="24120" y="23119"/>
                    <a:pt x="24120" y="26662"/>
                  </a:cubicBezTo>
                  <a:cubicBezTo>
                    <a:pt x="24120" y="45387"/>
                    <a:pt x="15270" y="60570"/>
                    <a:pt x="6926" y="68921"/>
                  </a:cubicBezTo>
                  <a:cubicBezTo>
                    <a:pt x="4144" y="71705"/>
                    <a:pt x="4144" y="72211"/>
                    <a:pt x="4144" y="72970"/>
                  </a:cubicBezTo>
                  <a:cubicBezTo>
                    <a:pt x="4144" y="74741"/>
                    <a:pt x="5409" y="75753"/>
                    <a:pt x="6673" y="75753"/>
                  </a:cubicBezTo>
                  <a:cubicBezTo>
                    <a:pt x="9454" y="75753"/>
                    <a:pt x="29683" y="56268"/>
                    <a:pt x="29683" y="26662"/>
                  </a:cubicBezTo>
                  <a:close/>
                </a:path>
              </a:pathLst>
            </a:custGeom>
            <a:solidFill>
              <a:srgbClr val="000000"/>
            </a:solidFill>
            <a:ln w="2538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AA04718-1D45-3C8B-E0A6-CFC60B6834E4}"/>
                </a:ext>
              </a:extLst>
            </p:cNvPr>
            <p:cNvSpPr/>
            <p:nvPr>
              <p:custDataLst>
                <p:tags r:id="rId12"/>
              </p:custDataLst>
            </p:nvPr>
          </p:nvSpPr>
          <p:spPr>
            <a:xfrm>
              <a:off x="4577560" y="5549346"/>
              <a:ext cx="129969" cy="114632"/>
            </a:xfrm>
            <a:custGeom>
              <a:avLst/>
              <a:gdLst>
                <a:gd name="connsiteX0" fmla="*/ 81271 w 129969"/>
                <a:gd name="connsiteY0" fmla="*/ 97769 h 114632"/>
                <a:gd name="connsiteX1" fmla="*/ 103775 w 129969"/>
                <a:gd name="connsiteY1" fmla="*/ 114723 h 114632"/>
                <a:gd name="connsiteX2" fmla="*/ 122486 w 129969"/>
                <a:gd name="connsiteY2" fmla="*/ 100805 h 114632"/>
                <a:gd name="connsiteX3" fmla="*/ 130072 w 129969"/>
                <a:gd name="connsiteY3" fmla="*/ 75753 h 114632"/>
                <a:gd name="connsiteX4" fmla="*/ 127038 w 129969"/>
                <a:gd name="connsiteY4" fmla="*/ 73223 h 114632"/>
                <a:gd name="connsiteX5" fmla="*/ 123498 w 129969"/>
                <a:gd name="connsiteY5" fmla="*/ 77778 h 114632"/>
                <a:gd name="connsiteX6" fmla="*/ 104533 w 129969"/>
                <a:gd name="connsiteY6" fmla="*/ 109156 h 114632"/>
                <a:gd name="connsiteX7" fmla="*/ 96695 w 129969"/>
                <a:gd name="connsiteY7" fmla="*/ 97516 h 114632"/>
                <a:gd name="connsiteX8" fmla="*/ 101752 w 129969"/>
                <a:gd name="connsiteY8" fmla="*/ 71199 h 114632"/>
                <a:gd name="connsiteX9" fmla="*/ 108832 w 129969"/>
                <a:gd name="connsiteY9" fmla="*/ 43869 h 114632"/>
                <a:gd name="connsiteX10" fmla="*/ 113131 w 129969"/>
                <a:gd name="connsiteY10" fmla="*/ 26662 h 114632"/>
                <a:gd name="connsiteX11" fmla="*/ 116924 w 129969"/>
                <a:gd name="connsiteY11" fmla="*/ 9707 h 114632"/>
                <a:gd name="connsiteX12" fmla="*/ 109591 w 129969"/>
                <a:gd name="connsiteY12" fmla="*/ 2875 h 114632"/>
                <a:gd name="connsiteX13" fmla="*/ 99729 w 129969"/>
                <a:gd name="connsiteY13" fmla="*/ 11732 h 114632"/>
                <a:gd name="connsiteX14" fmla="*/ 80765 w 129969"/>
                <a:gd name="connsiteY14" fmla="*/ 87900 h 114632"/>
                <a:gd name="connsiteX15" fmla="*/ 51939 w 129969"/>
                <a:gd name="connsiteY15" fmla="*/ 109156 h 114632"/>
                <a:gd name="connsiteX16" fmla="*/ 36262 w 129969"/>
                <a:gd name="connsiteY16" fmla="*/ 88406 h 114632"/>
                <a:gd name="connsiteX17" fmla="*/ 49916 w 129969"/>
                <a:gd name="connsiteY17" fmla="*/ 36784 h 114632"/>
                <a:gd name="connsiteX18" fmla="*/ 54215 w 129969"/>
                <a:gd name="connsiteY18" fmla="*/ 20841 h 114632"/>
                <a:gd name="connsiteX19" fmla="*/ 33480 w 129969"/>
                <a:gd name="connsiteY19" fmla="*/ 91 h 114632"/>
                <a:gd name="connsiteX20" fmla="*/ 103 w 129969"/>
                <a:gd name="connsiteY20" fmla="*/ 39061 h 114632"/>
                <a:gd name="connsiteX21" fmla="*/ 3137 w 129969"/>
                <a:gd name="connsiteY21" fmla="*/ 41592 h 114632"/>
                <a:gd name="connsiteX22" fmla="*/ 7183 w 129969"/>
                <a:gd name="connsiteY22" fmla="*/ 37037 h 114632"/>
                <a:gd name="connsiteX23" fmla="*/ 32722 w 129969"/>
                <a:gd name="connsiteY23" fmla="*/ 5658 h 114632"/>
                <a:gd name="connsiteX24" fmla="*/ 39043 w 129969"/>
                <a:gd name="connsiteY24" fmla="*/ 14009 h 114632"/>
                <a:gd name="connsiteX25" fmla="*/ 34745 w 129969"/>
                <a:gd name="connsiteY25" fmla="*/ 31216 h 114632"/>
                <a:gd name="connsiteX26" fmla="*/ 20079 w 129969"/>
                <a:gd name="connsiteY26" fmla="*/ 84357 h 114632"/>
                <a:gd name="connsiteX27" fmla="*/ 51180 w 129969"/>
                <a:gd name="connsiteY27" fmla="*/ 114723 h 114632"/>
                <a:gd name="connsiteX28" fmla="*/ 81271 w 129969"/>
                <a:gd name="connsiteY28" fmla="*/ 97769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9969" h="114632">
                  <a:moveTo>
                    <a:pt x="81271" y="97769"/>
                  </a:moveTo>
                  <a:cubicBezTo>
                    <a:pt x="84052" y="108144"/>
                    <a:pt x="92902" y="114723"/>
                    <a:pt x="103775" y="114723"/>
                  </a:cubicBezTo>
                  <a:cubicBezTo>
                    <a:pt x="112625" y="114723"/>
                    <a:pt x="118441" y="108903"/>
                    <a:pt x="122486" y="100805"/>
                  </a:cubicBezTo>
                  <a:cubicBezTo>
                    <a:pt x="126785" y="91696"/>
                    <a:pt x="130072" y="76260"/>
                    <a:pt x="130072" y="75753"/>
                  </a:cubicBezTo>
                  <a:cubicBezTo>
                    <a:pt x="130072" y="73223"/>
                    <a:pt x="127796" y="73223"/>
                    <a:pt x="127038" y="73223"/>
                  </a:cubicBezTo>
                  <a:cubicBezTo>
                    <a:pt x="124509" y="73223"/>
                    <a:pt x="124256" y="74235"/>
                    <a:pt x="123498" y="77778"/>
                  </a:cubicBezTo>
                  <a:cubicBezTo>
                    <a:pt x="119958" y="91949"/>
                    <a:pt x="115154" y="109156"/>
                    <a:pt x="104533" y="109156"/>
                  </a:cubicBezTo>
                  <a:cubicBezTo>
                    <a:pt x="99223" y="109156"/>
                    <a:pt x="96695" y="105867"/>
                    <a:pt x="96695" y="97516"/>
                  </a:cubicBezTo>
                  <a:cubicBezTo>
                    <a:pt x="96695" y="91949"/>
                    <a:pt x="99729" y="80055"/>
                    <a:pt x="101752" y="71199"/>
                  </a:cubicBezTo>
                  <a:lnTo>
                    <a:pt x="108832" y="43869"/>
                  </a:lnTo>
                  <a:cubicBezTo>
                    <a:pt x="109591" y="40073"/>
                    <a:pt x="112119" y="30457"/>
                    <a:pt x="113131" y="26662"/>
                  </a:cubicBezTo>
                  <a:cubicBezTo>
                    <a:pt x="114395" y="20841"/>
                    <a:pt x="116924" y="11225"/>
                    <a:pt x="116924" y="9707"/>
                  </a:cubicBezTo>
                  <a:cubicBezTo>
                    <a:pt x="116924" y="5152"/>
                    <a:pt x="113384" y="2875"/>
                    <a:pt x="109591" y="2875"/>
                  </a:cubicBezTo>
                  <a:cubicBezTo>
                    <a:pt x="108326" y="2875"/>
                    <a:pt x="101752" y="3128"/>
                    <a:pt x="99729" y="11732"/>
                  </a:cubicBezTo>
                  <a:cubicBezTo>
                    <a:pt x="94925" y="30204"/>
                    <a:pt x="83799" y="74488"/>
                    <a:pt x="80765" y="87900"/>
                  </a:cubicBezTo>
                  <a:cubicBezTo>
                    <a:pt x="80512" y="88912"/>
                    <a:pt x="70398" y="109156"/>
                    <a:pt x="51939" y="109156"/>
                  </a:cubicBezTo>
                  <a:cubicBezTo>
                    <a:pt x="38790" y="109156"/>
                    <a:pt x="36262" y="97769"/>
                    <a:pt x="36262" y="88406"/>
                  </a:cubicBezTo>
                  <a:cubicBezTo>
                    <a:pt x="36262" y="74235"/>
                    <a:pt x="43342" y="54244"/>
                    <a:pt x="49916" y="36784"/>
                  </a:cubicBezTo>
                  <a:cubicBezTo>
                    <a:pt x="52950" y="29192"/>
                    <a:pt x="54215" y="25649"/>
                    <a:pt x="54215" y="20841"/>
                  </a:cubicBezTo>
                  <a:cubicBezTo>
                    <a:pt x="54215" y="9454"/>
                    <a:pt x="46123" y="91"/>
                    <a:pt x="33480" y="91"/>
                  </a:cubicBezTo>
                  <a:cubicBezTo>
                    <a:pt x="9459" y="91"/>
                    <a:pt x="103" y="36784"/>
                    <a:pt x="103" y="39061"/>
                  </a:cubicBezTo>
                  <a:cubicBezTo>
                    <a:pt x="103" y="41592"/>
                    <a:pt x="2632" y="41592"/>
                    <a:pt x="3137" y="41592"/>
                  </a:cubicBezTo>
                  <a:cubicBezTo>
                    <a:pt x="5666" y="41592"/>
                    <a:pt x="5919" y="41085"/>
                    <a:pt x="7183" y="37037"/>
                  </a:cubicBezTo>
                  <a:cubicBezTo>
                    <a:pt x="13504" y="15021"/>
                    <a:pt x="23113" y="5658"/>
                    <a:pt x="32722" y="5658"/>
                  </a:cubicBezTo>
                  <a:cubicBezTo>
                    <a:pt x="34997" y="5658"/>
                    <a:pt x="39043" y="5911"/>
                    <a:pt x="39043" y="14009"/>
                  </a:cubicBezTo>
                  <a:cubicBezTo>
                    <a:pt x="39043" y="20082"/>
                    <a:pt x="36262" y="27421"/>
                    <a:pt x="34745" y="31216"/>
                  </a:cubicBezTo>
                  <a:cubicBezTo>
                    <a:pt x="25389" y="56268"/>
                    <a:pt x="20079" y="71958"/>
                    <a:pt x="20079" y="84357"/>
                  </a:cubicBezTo>
                  <a:cubicBezTo>
                    <a:pt x="20079" y="108397"/>
                    <a:pt x="37526" y="114723"/>
                    <a:pt x="51180" y="114723"/>
                  </a:cubicBezTo>
                  <a:cubicBezTo>
                    <a:pt x="67869" y="114723"/>
                    <a:pt x="76972" y="103336"/>
                    <a:pt x="81271" y="97769"/>
                  </a:cubicBezTo>
                  <a:close/>
                </a:path>
              </a:pathLst>
            </a:custGeom>
            <a:solidFill>
              <a:schemeClr val="accent5"/>
            </a:solidFill>
            <a:ln w="2538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E4F7291-6856-3DD8-267E-680402EBE537}"/>
                </a:ext>
              </a:extLst>
            </p:cNvPr>
            <p:cNvSpPr/>
            <p:nvPr>
              <p:custDataLst>
                <p:tags r:id="rId13"/>
              </p:custDataLst>
            </p:nvPr>
          </p:nvSpPr>
          <p:spPr>
            <a:xfrm>
              <a:off x="4729390" y="5471406"/>
              <a:ext cx="58663" cy="253051"/>
            </a:xfrm>
            <a:custGeom>
              <a:avLst/>
              <a:gdLst>
                <a:gd name="connsiteX0" fmla="*/ 58772 w 58663"/>
                <a:gd name="connsiteY0" fmla="*/ 126617 h 253051"/>
                <a:gd name="connsiteX1" fmla="*/ 42083 w 58663"/>
                <a:gd name="connsiteY1" fmla="*/ 47665 h 253051"/>
                <a:gd name="connsiteX2" fmla="*/ 2637 w 58663"/>
                <a:gd name="connsiteY2" fmla="*/ 91 h 253051"/>
                <a:gd name="connsiteX3" fmla="*/ 109 w 58663"/>
                <a:gd name="connsiteY3" fmla="*/ 2622 h 253051"/>
                <a:gd name="connsiteX4" fmla="*/ 4913 w 58663"/>
                <a:gd name="connsiteY4" fmla="*/ 8442 h 253051"/>
                <a:gd name="connsiteX5" fmla="*/ 44106 w 58663"/>
                <a:gd name="connsiteY5" fmla="*/ 126617 h 253051"/>
                <a:gd name="connsiteX6" fmla="*/ 3396 w 58663"/>
                <a:gd name="connsiteY6" fmla="*/ 246310 h 253051"/>
                <a:gd name="connsiteX7" fmla="*/ 109 w 58663"/>
                <a:gd name="connsiteY7" fmla="*/ 250612 h 253051"/>
                <a:gd name="connsiteX8" fmla="*/ 2637 w 58663"/>
                <a:gd name="connsiteY8" fmla="*/ 253142 h 253051"/>
                <a:gd name="connsiteX9" fmla="*/ 42842 w 58663"/>
                <a:gd name="connsiteY9" fmla="*/ 203797 h 253051"/>
                <a:gd name="connsiteX10" fmla="*/ 58772 w 58663"/>
                <a:gd name="connsiteY10" fmla="*/ 12661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63" h="253051">
                  <a:moveTo>
                    <a:pt x="58772" y="126617"/>
                  </a:moveTo>
                  <a:cubicBezTo>
                    <a:pt x="58772" y="106879"/>
                    <a:pt x="55990" y="76260"/>
                    <a:pt x="42083" y="47665"/>
                  </a:cubicBezTo>
                  <a:cubicBezTo>
                    <a:pt x="26912" y="16539"/>
                    <a:pt x="5166" y="91"/>
                    <a:pt x="2637" y="91"/>
                  </a:cubicBezTo>
                  <a:cubicBezTo>
                    <a:pt x="1120" y="91"/>
                    <a:pt x="109" y="1103"/>
                    <a:pt x="109" y="2622"/>
                  </a:cubicBezTo>
                  <a:cubicBezTo>
                    <a:pt x="109" y="3381"/>
                    <a:pt x="109" y="3887"/>
                    <a:pt x="4913" y="8442"/>
                  </a:cubicBezTo>
                  <a:cubicBezTo>
                    <a:pt x="29693" y="33494"/>
                    <a:pt x="44106" y="73729"/>
                    <a:pt x="44106" y="126617"/>
                  </a:cubicBezTo>
                  <a:cubicBezTo>
                    <a:pt x="44106" y="169888"/>
                    <a:pt x="34750" y="214425"/>
                    <a:pt x="3396" y="246310"/>
                  </a:cubicBezTo>
                  <a:cubicBezTo>
                    <a:pt x="109" y="249346"/>
                    <a:pt x="109" y="249853"/>
                    <a:pt x="109" y="250612"/>
                  </a:cubicBezTo>
                  <a:cubicBezTo>
                    <a:pt x="109" y="252130"/>
                    <a:pt x="1120" y="253142"/>
                    <a:pt x="2637" y="253142"/>
                  </a:cubicBezTo>
                  <a:cubicBezTo>
                    <a:pt x="5166" y="253142"/>
                    <a:pt x="27923" y="235935"/>
                    <a:pt x="42842" y="203797"/>
                  </a:cubicBezTo>
                  <a:cubicBezTo>
                    <a:pt x="55738" y="175962"/>
                    <a:pt x="58772" y="147873"/>
                    <a:pt x="58772" y="126617"/>
                  </a:cubicBezTo>
                  <a:close/>
                </a:path>
              </a:pathLst>
            </a:custGeom>
            <a:solidFill>
              <a:srgbClr val="000000"/>
            </a:solidFill>
            <a:ln w="2538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6838E5C-218A-6068-4A3C-741BE5E6A3C2}"/>
                </a:ext>
              </a:extLst>
            </p:cNvPr>
            <p:cNvSpPr/>
            <p:nvPr>
              <p:custDataLst>
                <p:tags r:id="rId14"/>
              </p:custDataLst>
            </p:nvPr>
          </p:nvSpPr>
          <p:spPr>
            <a:xfrm>
              <a:off x="4905294" y="5552129"/>
              <a:ext cx="26802" cy="109065"/>
            </a:xfrm>
            <a:custGeom>
              <a:avLst/>
              <a:gdLst>
                <a:gd name="connsiteX0" fmla="*/ 26918 w 26802"/>
                <a:gd name="connsiteY0" fmla="*/ 13503 h 109065"/>
                <a:gd name="connsiteX1" fmla="*/ 13517 w 26802"/>
                <a:gd name="connsiteY1" fmla="*/ 91 h 109065"/>
                <a:gd name="connsiteX2" fmla="*/ 115 w 26802"/>
                <a:gd name="connsiteY2" fmla="*/ 13503 h 109065"/>
                <a:gd name="connsiteX3" fmla="*/ 13517 w 26802"/>
                <a:gd name="connsiteY3" fmla="*/ 26915 h 109065"/>
                <a:gd name="connsiteX4" fmla="*/ 26918 w 26802"/>
                <a:gd name="connsiteY4" fmla="*/ 13503 h 109065"/>
                <a:gd name="connsiteX5" fmla="*/ 26918 w 26802"/>
                <a:gd name="connsiteY5" fmla="*/ 95744 h 109065"/>
                <a:gd name="connsiteX6" fmla="*/ 13517 w 26802"/>
                <a:gd name="connsiteY6" fmla="*/ 82333 h 109065"/>
                <a:gd name="connsiteX7" fmla="*/ 115 w 26802"/>
                <a:gd name="connsiteY7" fmla="*/ 95744 h 109065"/>
                <a:gd name="connsiteX8" fmla="*/ 13517 w 26802"/>
                <a:gd name="connsiteY8" fmla="*/ 109156 h 109065"/>
                <a:gd name="connsiteX9" fmla="*/ 26918 w 26802"/>
                <a:gd name="connsiteY9" fmla="*/ 95744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02" h="109065">
                  <a:moveTo>
                    <a:pt x="26918" y="13503"/>
                  </a:moveTo>
                  <a:cubicBezTo>
                    <a:pt x="26918" y="6164"/>
                    <a:pt x="20850" y="91"/>
                    <a:pt x="13517" y="91"/>
                  </a:cubicBezTo>
                  <a:cubicBezTo>
                    <a:pt x="6184" y="91"/>
                    <a:pt x="115" y="6164"/>
                    <a:pt x="115" y="13503"/>
                  </a:cubicBezTo>
                  <a:cubicBezTo>
                    <a:pt x="115" y="20841"/>
                    <a:pt x="6184" y="26915"/>
                    <a:pt x="13517" y="26915"/>
                  </a:cubicBezTo>
                  <a:cubicBezTo>
                    <a:pt x="20850" y="26915"/>
                    <a:pt x="26918" y="20841"/>
                    <a:pt x="26918" y="13503"/>
                  </a:cubicBezTo>
                  <a:close/>
                  <a:moveTo>
                    <a:pt x="26918" y="95744"/>
                  </a:moveTo>
                  <a:cubicBezTo>
                    <a:pt x="26918" y="88406"/>
                    <a:pt x="20850" y="82333"/>
                    <a:pt x="13517" y="82333"/>
                  </a:cubicBezTo>
                  <a:cubicBezTo>
                    <a:pt x="6184" y="82333"/>
                    <a:pt x="115" y="88406"/>
                    <a:pt x="115" y="95744"/>
                  </a:cubicBezTo>
                  <a:cubicBezTo>
                    <a:pt x="115" y="103083"/>
                    <a:pt x="6184" y="109156"/>
                    <a:pt x="13517" y="109156"/>
                  </a:cubicBezTo>
                  <a:cubicBezTo>
                    <a:pt x="20850" y="109156"/>
                    <a:pt x="26918" y="103083"/>
                    <a:pt x="26918" y="95744"/>
                  </a:cubicBezTo>
                  <a:close/>
                </a:path>
              </a:pathLst>
            </a:custGeom>
            <a:solidFill>
              <a:srgbClr val="000000"/>
            </a:solidFill>
            <a:ln w="2538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281C574-84FF-AAFE-A267-C37455208D9B}"/>
                </a:ext>
              </a:extLst>
            </p:cNvPr>
            <p:cNvSpPr/>
            <p:nvPr>
              <p:custDataLst>
                <p:tags r:id="rId15"/>
              </p:custDataLst>
            </p:nvPr>
          </p:nvSpPr>
          <p:spPr>
            <a:xfrm>
              <a:off x="4967947" y="5568324"/>
              <a:ext cx="168150" cy="59213"/>
            </a:xfrm>
            <a:custGeom>
              <a:avLst/>
              <a:gdLst>
                <a:gd name="connsiteX0" fmla="*/ 159672 w 168150"/>
                <a:gd name="connsiteY0" fmla="*/ 10213 h 59213"/>
                <a:gd name="connsiteX1" fmla="*/ 168269 w 168150"/>
                <a:gd name="connsiteY1" fmla="*/ 5152 h 59213"/>
                <a:gd name="connsiteX2" fmla="*/ 159925 w 168150"/>
                <a:gd name="connsiteY2" fmla="*/ 91 h 59213"/>
                <a:gd name="connsiteX3" fmla="*/ 8462 w 168150"/>
                <a:gd name="connsiteY3" fmla="*/ 91 h 59213"/>
                <a:gd name="connsiteX4" fmla="*/ 118 w 168150"/>
                <a:gd name="connsiteY4" fmla="*/ 5152 h 59213"/>
                <a:gd name="connsiteX5" fmla="*/ 8715 w 168150"/>
                <a:gd name="connsiteY5" fmla="*/ 10213 h 59213"/>
                <a:gd name="connsiteX6" fmla="*/ 159672 w 168150"/>
                <a:gd name="connsiteY6" fmla="*/ 10213 h 59213"/>
                <a:gd name="connsiteX7" fmla="*/ 159925 w 168150"/>
                <a:gd name="connsiteY7" fmla="*/ 59305 h 59213"/>
                <a:gd name="connsiteX8" fmla="*/ 168269 w 168150"/>
                <a:gd name="connsiteY8" fmla="*/ 54244 h 59213"/>
                <a:gd name="connsiteX9" fmla="*/ 159672 w 168150"/>
                <a:gd name="connsiteY9" fmla="*/ 49183 h 59213"/>
                <a:gd name="connsiteX10" fmla="*/ 8715 w 168150"/>
                <a:gd name="connsiteY10" fmla="*/ 49183 h 59213"/>
                <a:gd name="connsiteX11" fmla="*/ 118 w 168150"/>
                <a:gd name="connsiteY11" fmla="*/ 54244 h 59213"/>
                <a:gd name="connsiteX12" fmla="*/ 8462 w 168150"/>
                <a:gd name="connsiteY12" fmla="*/ 59305 h 59213"/>
                <a:gd name="connsiteX13" fmla="*/ 159925 w 168150"/>
                <a:gd name="connsiteY13" fmla="*/ 59305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150" h="59213">
                  <a:moveTo>
                    <a:pt x="159672" y="10213"/>
                  </a:moveTo>
                  <a:cubicBezTo>
                    <a:pt x="163465" y="10213"/>
                    <a:pt x="168269" y="10213"/>
                    <a:pt x="168269" y="5152"/>
                  </a:cubicBezTo>
                  <a:cubicBezTo>
                    <a:pt x="168269" y="91"/>
                    <a:pt x="163465" y="91"/>
                    <a:pt x="159925" y="91"/>
                  </a:cubicBezTo>
                  <a:lnTo>
                    <a:pt x="8462" y="91"/>
                  </a:lnTo>
                  <a:cubicBezTo>
                    <a:pt x="4922" y="91"/>
                    <a:pt x="118" y="91"/>
                    <a:pt x="118" y="5152"/>
                  </a:cubicBezTo>
                  <a:cubicBezTo>
                    <a:pt x="118" y="10213"/>
                    <a:pt x="4922" y="10213"/>
                    <a:pt x="8715" y="10213"/>
                  </a:cubicBezTo>
                  <a:lnTo>
                    <a:pt x="159672" y="10213"/>
                  </a:lnTo>
                  <a:close/>
                  <a:moveTo>
                    <a:pt x="159925" y="59305"/>
                  </a:moveTo>
                  <a:cubicBezTo>
                    <a:pt x="163465" y="59305"/>
                    <a:pt x="168269" y="59305"/>
                    <a:pt x="168269" y="54244"/>
                  </a:cubicBezTo>
                  <a:cubicBezTo>
                    <a:pt x="168269" y="49183"/>
                    <a:pt x="163465" y="49183"/>
                    <a:pt x="159672" y="49183"/>
                  </a:cubicBezTo>
                  <a:lnTo>
                    <a:pt x="8715" y="49183"/>
                  </a:lnTo>
                  <a:cubicBezTo>
                    <a:pt x="4922" y="49183"/>
                    <a:pt x="118" y="49183"/>
                    <a:pt x="118" y="54244"/>
                  </a:cubicBezTo>
                  <a:cubicBezTo>
                    <a:pt x="118" y="59305"/>
                    <a:pt x="4922" y="59305"/>
                    <a:pt x="8462" y="59305"/>
                  </a:cubicBezTo>
                  <a:lnTo>
                    <a:pt x="159925" y="59305"/>
                  </a:lnTo>
                  <a:close/>
                </a:path>
              </a:pathLst>
            </a:custGeom>
            <a:solidFill>
              <a:srgbClr val="000000"/>
            </a:solidFill>
            <a:ln w="2538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4E70368-9893-C7C8-857F-163481F5DB34}"/>
                </a:ext>
              </a:extLst>
            </p:cNvPr>
            <p:cNvSpPr/>
            <p:nvPr>
              <p:custDataLst>
                <p:tags r:id="rId16"/>
              </p:custDataLst>
            </p:nvPr>
          </p:nvSpPr>
          <p:spPr>
            <a:xfrm>
              <a:off x="5280366" y="5218351"/>
              <a:ext cx="131739" cy="758900"/>
            </a:xfrm>
            <a:custGeom>
              <a:avLst/>
              <a:gdLst>
                <a:gd name="connsiteX0" fmla="*/ 131868 w 131739"/>
                <a:gd name="connsiteY0" fmla="*/ 756444 h 758900"/>
                <a:gd name="connsiteX1" fmla="*/ 130351 w 131739"/>
                <a:gd name="connsiteY1" fmla="*/ 753407 h 758900"/>
                <a:gd name="connsiteX2" fmla="*/ 70929 w 131739"/>
                <a:gd name="connsiteY2" fmla="*/ 656489 h 758900"/>
                <a:gd name="connsiteX3" fmla="*/ 24656 w 131739"/>
                <a:gd name="connsiteY3" fmla="*/ 379651 h 758900"/>
                <a:gd name="connsiteX4" fmla="*/ 74469 w 131739"/>
                <a:gd name="connsiteY4" fmla="*/ 94209 h 758900"/>
                <a:gd name="connsiteX5" fmla="*/ 130856 w 131739"/>
                <a:gd name="connsiteY5" fmla="*/ 4882 h 758900"/>
                <a:gd name="connsiteX6" fmla="*/ 131868 w 131739"/>
                <a:gd name="connsiteY6" fmla="*/ 2605 h 758900"/>
                <a:gd name="connsiteX7" fmla="*/ 126305 w 131739"/>
                <a:gd name="connsiteY7" fmla="*/ 74 h 758900"/>
                <a:gd name="connsiteX8" fmla="*/ 121501 w 131739"/>
                <a:gd name="connsiteY8" fmla="*/ 580 h 758900"/>
                <a:gd name="connsiteX9" fmla="*/ 85848 w 131739"/>
                <a:gd name="connsiteY9" fmla="*/ 43852 h 758900"/>
                <a:gd name="connsiteX10" fmla="*/ 8220 w 131739"/>
                <a:gd name="connsiteY10" fmla="*/ 255909 h 758900"/>
                <a:gd name="connsiteX11" fmla="*/ 129 w 131739"/>
                <a:gd name="connsiteY11" fmla="*/ 379398 h 758900"/>
                <a:gd name="connsiteX12" fmla="*/ 52470 w 131739"/>
                <a:gd name="connsiteY12" fmla="*/ 657248 h 758900"/>
                <a:gd name="connsiteX13" fmla="*/ 119478 w 131739"/>
                <a:gd name="connsiteY13" fmla="*/ 756697 h 758900"/>
                <a:gd name="connsiteX14" fmla="*/ 126305 w 131739"/>
                <a:gd name="connsiteY14" fmla="*/ 758974 h 758900"/>
                <a:gd name="connsiteX15" fmla="*/ 131868 w 131739"/>
                <a:gd name="connsiteY15" fmla="*/ 756444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739" h="758900">
                  <a:moveTo>
                    <a:pt x="131868" y="756444"/>
                  </a:moveTo>
                  <a:cubicBezTo>
                    <a:pt x="131868" y="755685"/>
                    <a:pt x="131868" y="755178"/>
                    <a:pt x="130351" y="753407"/>
                  </a:cubicBezTo>
                  <a:cubicBezTo>
                    <a:pt x="106076" y="724053"/>
                    <a:pt x="85848" y="691663"/>
                    <a:pt x="70929" y="656489"/>
                  </a:cubicBezTo>
                  <a:cubicBezTo>
                    <a:pt x="37805" y="579055"/>
                    <a:pt x="24656" y="488463"/>
                    <a:pt x="24656" y="379651"/>
                  </a:cubicBezTo>
                  <a:cubicBezTo>
                    <a:pt x="24656" y="271851"/>
                    <a:pt x="37046" y="177210"/>
                    <a:pt x="74469" y="94209"/>
                  </a:cubicBezTo>
                  <a:cubicBezTo>
                    <a:pt x="89135" y="62072"/>
                    <a:pt x="108352" y="32212"/>
                    <a:pt x="130856" y="4882"/>
                  </a:cubicBezTo>
                  <a:cubicBezTo>
                    <a:pt x="131362" y="4123"/>
                    <a:pt x="131868" y="3617"/>
                    <a:pt x="131868" y="2605"/>
                  </a:cubicBezTo>
                  <a:cubicBezTo>
                    <a:pt x="131868" y="74"/>
                    <a:pt x="130098" y="74"/>
                    <a:pt x="126305" y="74"/>
                  </a:cubicBezTo>
                  <a:cubicBezTo>
                    <a:pt x="122512" y="74"/>
                    <a:pt x="122006" y="74"/>
                    <a:pt x="121501" y="580"/>
                  </a:cubicBezTo>
                  <a:cubicBezTo>
                    <a:pt x="121248" y="833"/>
                    <a:pt x="105571" y="16016"/>
                    <a:pt x="85848" y="43852"/>
                  </a:cubicBezTo>
                  <a:cubicBezTo>
                    <a:pt x="41850" y="106103"/>
                    <a:pt x="19599" y="180500"/>
                    <a:pt x="8220" y="255909"/>
                  </a:cubicBezTo>
                  <a:cubicBezTo>
                    <a:pt x="2152" y="296650"/>
                    <a:pt x="129" y="338150"/>
                    <a:pt x="129" y="379398"/>
                  </a:cubicBezTo>
                  <a:cubicBezTo>
                    <a:pt x="129" y="474039"/>
                    <a:pt x="12013" y="570704"/>
                    <a:pt x="52470" y="657248"/>
                  </a:cubicBezTo>
                  <a:cubicBezTo>
                    <a:pt x="70423" y="695712"/>
                    <a:pt x="94445" y="730380"/>
                    <a:pt x="119478" y="756697"/>
                  </a:cubicBezTo>
                  <a:cubicBezTo>
                    <a:pt x="121753" y="758721"/>
                    <a:pt x="122006" y="758974"/>
                    <a:pt x="126305" y="758974"/>
                  </a:cubicBezTo>
                  <a:cubicBezTo>
                    <a:pt x="130098" y="758974"/>
                    <a:pt x="131868" y="758974"/>
                    <a:pt x="131868" y="756444"/>
                  </a:cubicBezTo>
                  <a:close/>
                </a:path>
              </a:pathLst>
            </a:custGeom>
            <a:solidFill>
              <a:srgbClr val="000000"/>
            </a:solidFill>
            <a:ln w="2538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95E98CB-70CD-7135-159D-8F97ED402A29}"/>
                </a:ext>
              </a:extLst>
            </p:cNvPr>
            <p:cNvSpPr/>
            <p:nvPr>
              <p:custDataLst>
                <p:tags r:id="rId17"/>
              </p:custDataLst>
            </p:nvPr>
          </p:nvSpPr>
          <p:spPr>
            <a:xfrm>
              <a:off x="5536378" y="5321471"/>
              <a:ext cx="83443" cy="168531"/>
            </a:xfrm>
            <a:custGeom>
              <a:avLst/>
              <a:gdLst>
                <a:gd name="connsiteX0" fmla="*/ 51976 w 83443"/>
                <a:gd name="connsiteY0" fmla="*/ 6664 h 168531"/>
                <a:gd name="connsiteX1" fmla="*/ 46160 w 83443"/>
                <a:gd name="connsiteY1" fmla="*/ 84 h 168531"/>
                <a:gd name="connsiteX2" fmla="*/ 140 w 83443"/>
                <a:gd name="connsiteY2" fmla="*/ 16280 h 168531"/>
                <a:gd name="connsiteX3" fmla="*/ 140 w 83443"/>
                <a:gd name="connsiteY3" fmla="*/ 24124 h 168531"/>
                <a:gd name="connsiteX4" fmla="*/ 33265 w 83443"/>
                <a:gd name="connsiteY4" fmla="*/ 17545 h 168531"/>
                <a:gd name="connsiteX5" fmla="*/ 33265 w 83443"/>
                <a:gd name="connsiteY5" fmla="*/ 148625 h 168531"/>
                <a:gd name="connsiteX6" fmla="*/ 9749 w 83443"/>
                <a:gd name="connsiteY6" fmla="*/ 160772 h 168531"/>
                <a:gd name="connsiteX7" fmla="*/ 1657 w 83443"/>
                <a:gd name="connsiteY7" fmla="*/ 160772 h 168531"/>
                <a:gd name="connsiteX8" fmla="*/ 1657 w 83443"/>
                <a:gd name="connsiteY8" fmla="*/ 168616 h 168531"/>
                <a:gd name="connsiteX9" fmla="*/ 42620 w 83443"/>
                <a:gd name="connsiteY9" fmla="*/ 167857 h 168531"/>
                <a:gd name="connsiteX10" fmla="*/ 83583 w 83443"/>
                <a:gd name="connsiteY10" fmla="*/ 168616 h 168531"/>
                <a:gd name="connsiteX11" fmla="*/ 83583 w 83443"/>
                <a:gd name="connsiteY11" fmla="*/ 160772 h 168531"/>
                <a:gd name="connsiteX12" fmla="*/ 75492 w 83443"/>
                <a:gd name="connsiteY12" fmla="*/ 160772 h 168531"/>
                <a:gd name="connsiteX13" fmla="*/ 51976 w 83443"/>
                <a:gd name="connsiteY13" fmla="*/ 148625 h 168531"/>
                <a:gd name="connsiteX14" fmla="*/ 51976 w 83443"/>
                <a:gd name="connsiteY14" fmla="*/ 666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443" h="168531">
                  <a:moveTo>
                    <a:pt x="51976" y="6664"/>
                  </a:moveTo>
                  <a:cubicBezTo>
                    <a:pt x="51976" y="591"/>
                    <a:pt x="51976" y="84"/>
                    <a:pt x="46160" y="84"/>
                  </a:cubicBezTo>
                  <a:cubicBezTo>
                    <a:pt x="30483" y="16280"/>
                    <a:pt x="8232" y="16280"/>
                    <a:pt x="140" y="16280"/>
                  </a:cubicBezTo>
                  <a:lnTo>
                    <a:pt x="140" y="24124"/>
                  </a:lnTo>
                  <a:cubicBezTo>
                    <a:pt x="5197" y="24124"/>
                    <a:pt x="20116" y="24124"/>
                    <a:pt x="33265" y="17545"/>
                  </a:cubicBezTo>
                  <a:lnTo>
                    <a:pt x="33265" y="148625"/>
                  </a:lnTo>
                  <a:cubicBezTo>
                    <a:pt x="33265" y="157735"/>
                    <a:pt x="32506" y="160772"/>
                    <a:pt x="9749" y="160772"/>
                  </a:cubicBezTo>
                  <a:lnTo>
                    <a:pt x="1657" y="160772"/>
                  </a:lnTo>
                  <a:lnTo>
                    <a:pt x="1657" y="168616"/>
                  </a:lnTo>
                  <a:cubicBezTo>
                    <a:pt x="10507" y="167857"/>
                    <a:pt x="32506" y="167857"/>
                    <a:pt x="42620" y="167857"/>
                  </a:cubicBezTo>
                  <a:cubicBezTo>
                    <a:pt x="52735" y="167857"/>
                    <a:pt x="74733" y="167857"/>
                    <a:pt x="83583" y="168616"/>
                  </a:cubicBezTo>
                  <a:lnTo>
                    <a:pt x="83583" y="160772"/>
                  </a:lnTo>
                  <a:lnTo>
                    <a:pt x="75492" y="160772"/>
                  </a:lnTo>
                  <a:cubicBezTo>
                    <a:pt x="52735" y="160772"/>
                    <a:pt x="51976" y="157988"/>
                    <a:pt x="51976" y="148625"/>
                  </a:cubicBezTo>
                  <a:lnTo>
                    <a:pt x="51976" y="6664"/>
                  </a:lnTo>
                  <a:close/>
                </a:path>
              </a:pathLst>
            </a:custGeom>
            <a:solidFill>
              <a:srgbClr val="000000"/>
            </a:solidFill>
            <a:ln w="2538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5FAEC33-A14C-C00D-2E0E-FB31CDB71C8F}"/>
                </a:ext>
              </a:extLst>
            </p:cNvPr>
            <p:cNvSpPr/>
            <p:nvPr>
              <p:custDataLst>
                <p:tags r:id="rId18"/>
              </p:custDataLst>
            </p:nvPr>
          </p:nvSpPr>
          <p:spPr>
            <a:xfrm>
              <a:off x="5451215" y="5592870"/>
              <a:ext cx="251747" cy="10121"/>
            </a:xfrm>
            <a:custGeom>
              <a:avLst/>
              <a:gdLst>
                <a:gd name="connsiteX0" fmla="*/ 0 w 251747"/>
                <a:gd name="connsiteY0" fmla="*/ 0 h 10121"/>
                <a:gd name="connsiteX1" fmla="*/ 251747 w 251747"/>
                <a:gd name="connsiteY1" fmla="*/ 0 h 10121"/>
                <a:gd name="connsiteX2" fmla="*/ 251747 w 251747"/>
                <a:gd name="connsiteY2" fmla="*/ 10121 h 10121"/>
                <a:gd name="connsiteX3" fmla="*/ 0 w 251747"/>
                <a:gd name="connsiteY3" fmla="*/ 10121 h 10121"/>
              </a:gdLst>
              <a:ahLst/>
              <a:cxnLst>
                <a:cxn ang="0">
                  <a:pos x="connsiteX0" y="connsiteY0"/>
                </a:cxn>
                <a:cxn ang="0">
                  <a:pos x="connsiteX1" y="connsiteY1"/>
                </a:cxn>
                <a:cxn ang="0">
                  <a:pos x="connsiteX2" y="connsiteY2"/>
                </a:cxn>
                <a:cxn ang="0">
                  <a:pos x="connsiteX3" y="connsiteY3"/>
                </a:cxn>
              </a:cxnLst>
              <a:rect l="l" t="t" r="r" b="b"/>
              <a:pathLst>
                <a:path w="251747" h="10121">
                  <a:moveTo>
                    <a:pt x="0" y="0"/>
                  </a:moveTo>
                  <a:lnTo>
                    <a:pt x="251747" y="0"/>
                  </a:lnTo>
                  <a:lnTo>
                    <a:pt x="251747"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1FA3763-9EE6-8FAA-6910-A447088525CA}"/>
                </a:ext>
              </a:extLst>
            </p:cNvPr>
            <p:cNvSpPr/>
            <p:nvPr>
              <p:custDataLst>
                <p:tags r:id="rId19"/>
              </p:custDataLst>
            </p:nvPr>
          </p:nvSpPr>
          <p:spPr>
            <a:xfrm>
              <a:off x="5461329" y="5659157"/>
              <a:ext cx="120360" cy="178400"/>
            </a:xfrm>
            <a:custGeom>
              <a:avLst/>
              <a:gdLst>
                <a:gd name="connsiteX0" fmla="*/ 120498 w 120360"/>
                <a:gd name="connsiteY0" fmla="*/ 2882 h 178400"/>
                <a:gd name="connsiteX1" fmla="*/ 117211 w 120360"/>
                <a:gd name="connsiteY1" fmla="*/ 98 h 178400"/>
                <a:gd name="connsiteX2" fmla="*/ 85098 w 120360"/>
                <a:gd name="connsiteY2" fmla="*/ 2882 h 178400"/>
                <a:gd name="connsiteX3" fmla="*/ 81558 w 120360"/>
                <a:gd name="connsiteY3" fmla="*/ 7690 h 178400"/>
                <a:gd name="connsiteX4" fmla="*/ 87627 w 120360"/>
                <a:gd name="connsiteY4" fmla="*/ 10726 h 178400"/>
                <a:gd name="connsiteX5" fmla="*/ 100270 w 120360"/>
                <a:gd name="connsiteY5" fmla="*/ 15028 h 178400"/>
                <a:gd name="connsiteX6" fmla="*/ 99511 w 120360"/>
                <a:gd name="connsiteY6" fmla="*/ 20089 h 178400"/>
                <a:gd name="connsiteX7" fmla="*/ 84340 w 120360"/>
                <a:gd name="connsiteY7" fmla="*/ 80062 h 178400"/>
                <a:gd name="connsiteX8" fmla="*/ 61077 w 120360"/>
                <a:gd name="connsiteY8" fmla="*/ 63867 h 178400"/>
                <a:gd name="connsiteX9" fmla="*/ 138 w 120360"/>
                <a:gd name="connsiteY9" fmla="*/ 138011 h 178400"/>
                <a:gd name="connsiteX10" fmla="*/ 33768 w 120360"/>
                <a:gd name="connsiteY10" fmla="*/ 178499 h 178400"/>
                <a:gd name="connsiteX11" fmla="*/ 66639 w 120360"/>
                <a:gd name="connsiteY11" fmla="*/ 159520 h 178400"/>
                <a:gd name="connsiteX12" fmla="*/ 89650 w 120360"/>
                <a:gd name="connsiteY12" fmla="*/ 178499 h 178400"/>
                <a:gd name="connsiteX13" fmla="*/ 108361 w 120360"/>
                <a:gd name="connsiteY13" fmla="*/ 164581 h 178400"/>
                <a:gd name="connsiteX14" fmla="*/ 115947 w 120360"/>
                <a:gd name="connsiteY14" fmla="*/ 139529 h 178400"/>
                <a:gd name="connsiteX15" fmla="*/ 112913 w 120360"/>
                <a:gd name="connsiteY15" fmla="*/ 136999 h 178400"/>
                <a:gd name="connsiteX16" fmla="*/ 109372 w 120360"/>
                <a:gd name="connsiteY16" fmla="*/ 141554 h 178400"/>
                <a:gd name="connsiteX17" fmla="*/ 90155 w 120360"/>
                <a:gd name="connsiteY17" fmla="*/ 172932 h 178400"/>
                <a:gd name="connsiteX18" fmla="*/ 82570 w 120360"/>
                <a:gd name="connsiteY18" fmla="*/ 161292 h 178400"/>
                <a:gd name="connsiteX19" fmla="*/ 84087 w 120360"/>
                <a:gd name="connsiteY19" fmla="*/ 149145 h 178400"/>
                <a:gd name="connsiteX20" fmla="*/ 120498 w 120360"/>
                <a:gd name="connsiteY20" fmla="*/ 2882 h 178400"/>
                <a:gd name="connsiteX21" fmla="*/ 67904 w 120360"/>
                <a:gd name="connsiteY21" fmla="*/ 145602 h 178400"/>
                <a:gd name="connsiteX22" fmla="*/ 62847 w 120360"/>
                <a:gd name="connsiteY22" fmla="*/ 154965 h 178400"/>
                <a:gd name="connsiteX23" fmla="*/ 34274 w 120360"/>
                <a:gd name="connsiteY23" fmla="*/ 172932 h 178400"/>
                <a:gd name="connsiteX24" fmla="*/ 18091 w 120360"/>
                <a:gd name="connsiteY24" fmla="*/ 149145 h 178400"/>
                <a:gd name="connsiteX25" fmla="*/ 31998 w 120360"/>
                <a:gd name="connsiteY25" fmla="*/ 93727 h 178400"/>
                <a:gd name="connsiteX26" fmla="*/ 61329 w 120360"/>
                <a:gd name="connsiteY26" fmla="*/ 69434 h 178400"/>
                <a:gd name="connsiteX27" fmla="*/ 81305 w 120360"/>
                <a:gd name="connsiteY27" fmla="*/ 91702 h 178400"/>
                <a:gd name="connsiteX28" fmla="*/ 80547 w 120360"/>
                <a:gd name="connsiteY28" fmla="*/ 96004 h 178400"/>
                <a:gd name="connsiteX29" fmla="*/ 67904 w 120360"/>
                <a:gd name="connsiteY29" fmla="*/ 145602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498" y="2882"/>
                  </a:moveTo>
                  <a:cubicBezTo>
                    <a:pt x="120498" y="2628"/>
                    <a:pt x="120498" y="98"/>
                    <a:pt x="117211" y="98"/>
                  </a:cubicBezTo>
                  <a:cubicBezTo>
                    <a:pt x="113418" y="98"/>
                    <a:pt x="89397" y="2375"/>
                    <a:pt x="85098" y="2882"/>
                  </a:cubicBezTo>
                  <a:cubicBezTo>
                    <a:pt x="83075" y="3135"/>
                    <a:pt x="81558" y="4400"/>
                    <a:pt x="81558" y="7690"/>
                  </a:cubicBezTo>
                  <a:cubicBezTo>
                    <a:pt x="81558" y="10726"/>
                    <a:pt x="83834" y="10726"/>
                    <a:pt x="87627" y="10726"/>
                  </a:cubicBezTo>
                  <a:cubicBezTo>
                    <a:pt x="99764" y="10726"/>
                    <a:pt x="100270" y="12497"/>
                    <a:pt x="100270" y="15028"/>
                  </a:cubicBezTo>
                  <a:lnTo>
                    <a:pt x="99511" y="20089"/>
                  </a:lnTo>
                  <a:lnTo>
                    <a:pt x="84340" y="80062"/>
                  </a:lnTo>
                  <a:cubicBezTo>
                    <a:pt x="79788" y="70699"/>
                    <a:pt x="72455" y="63867"/>
                    <a:pt x="61077" y="63867"/>
                  </a:cubicBezTo>
                  <a:cubicBezTo>
                    <a:pt x="31492" y="63867"/>
                    <a:pt x="138" y="101065"/>
                    <a:pt x="138" y="138011"/>
                  </a:cubicBezTo>
                  <a:cubicBezTo>
                    <a:pt x="138" y="161798"/>
                    <a:pt x="14045" y="178499"/>
                    <a:pt x="33768" y="178499"/>
                  </a:cubicBezTo>
                  <a:cubicBezTo>
                    <a:pt x="38825" y="178499"/>
                    <a:pt x="51468" y="177487"/>
                    <a:pt x="66639" y="159520"/>
                  </a:cubicBezTo>
                  <a:cubicBezTo>
                    <a:pt x="68662" y="170148"/>
                    <a:pt x="77512" y="178499"/>
                    <a:pt x="89650" y="178499"/>
                  </a:cubicBezTo>
                  <a:cubicBezTo>
                    <a:pt x="98500" y="178499"/>
                    <a:pt x="104315" y="172679"/>
                    <a:pt x="108361" y="164581"/>
                  </a:cubicBezTo>
                  <a:cubicBezTo>
                    <a:pt x="112660" y="155471"/>
                    <a:pt x="115947" y="140035"/>
                    <a:pt x="115947" y="139529"/>
                  </a:cubicBezTo>
                  <a:cubicBezTo>
                    <a:pt x="115947" y="136999"/>
                    <a:pt x="113671" y="136999"/>
                    <a:pt x="112913" y="136999"/>
                  </a:cubicBezTo>
                  <a:cubicBezTo>
                    <a:pt x="110384" y="136999"/>
                    <a:pt x="110131" y="138011"/>
                    <a:pt x="109372" y="141554"/>
                  </a:cubicBezTo>
                  <a:cubicBezTo>
                    <a:pt x="105074" y="158002"/>
                    <a:pt x="100522" y="172932"/>
                    <a:pt x="90155" y="172932"/>
                  </a:cubicBezTo>
                  <a:cubicBezTo>
                    <a:pt x="83328" y="172932"/>
                    <a:pt x="82570" y="166353"/>
                    <a:pt x="82570" y="161292"/>
                  </a:cubicBezTo>
                  <a:cubicBezTo>
                    <a:pt x="82570" y="155218"/>
                    <a:pt x="83075" y="153447"/>
                    <a:pt x="84087" y="149145"/>
                  </a:cubicBezTo>
                  <a:lnTo>
                    <a:pt x="120498" y="2882"/>
                  </a:lnTo>
                  <a:close/>
                  <a:moveTo>
                    <a:pt x="67904" y="145602"/>
                  </a:moveTo>
                  <a:cubicBezTo>
                    <a:pt x="66639" y="150157"/>
                    <a:pt x="66639" y="150663"/>
                    <a:pt x="62847" y="154965"/>
                  </a:cubicBezTo>
                  <a:cubicBezTo>
                    <a:pt x="51721" y="168883"/>
                    <a:pt x="41354" y="172932"/>
                    <a:pt x="34274" y="172932"/>
                  </a:cubicBezTo>
                  <a:cubicBezTo>
                    <a:pt x="21631" y="172932"/>
                    <a:pt x="18091" y="159014"/>
                    <a:pt x="18091" y="149145"/>
                  </a:cubicBezTo>
                  <a:cubicBezTo>
                    <a:pt x="18091" y="136493"/>
                    <a:pt x="26182" y="105367"/>
                    <a:pt x="31998" y="93727"/>
                  </a:cubicBezTo>
                  <a:cubicBezTo>
                    <a:pt x="39836" y="78797"/>
                    <a:pt x="51215" y="69434"/>
                    <a:pt x="61329" y="69434"/>
                  </a:cubicBezTo>
                  <a:cubicBezTo>
                    <a:pt x="77765" y="69434"/>
                    <a:pt x="81305" y="90184"/>
                    <a:pt x="81305" y="91702"/>
                  </a:cubicBezTo>
                  <a:cubicBezTo>
                    <a:pt x="81305" y="93221"/>
                    <a:pt x="80800" y="94739"/>
                    <a:pt x="80547" y="96004"/>
                  </a:cubicBezTo>
                  <a:lnTo>
                    <a:pt x="67904" y="145602"/>
                  </a:lnTo>
                  <a:close/>
                </a:path>
              </a:pathLst>
            </a:custGeom>
            <a:solidFill>
              <a:schemeClr val="accent6"/>
            </a:solidFill>
            <a:ln w="2538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CF0E285-C97F-F37B-B56E-61E9C48DE203}"/>
                </a:ext>
              </a:extLst>
            </p:cNvPr>
            <p:cNvSpPr/>
            <p:nvPr>
              <p:custDataLst>
                <p:tags r:id="rId20"/>
              </p:custDataLst>
            </p:nvPr>
          </p:nvSpPr>
          <p:spPr>
            <a:xfrm>
              <a:off x="5591143" y="5794438"/>
              <a:ext cx="86199" cy="80065"/>
            </a:xfrm>
            <a:custGeom>
              <a:avLst/>
              <a:gdLst>
                <a:gd name="connsiteX0" fmla="*/ 86342 w 86199"/>
                <a:gd name="connsiteY0" fmla="*/ 14093 h 80065"/>
                <a:gd name="connsiteX1" fmla="*/ 77492 w 86199"/>
                <a:gd name="connsiteY1" fmla="*/ 99 h 80065"/>
                <a:gd name="connsiteX2" fmla="*/ 67934 w 86199"/>
                <a:gd name="connsiteY2" fmla="*/ 9488 h 80065"/>
                <a:gd name="connsiteX3" fmla="*/ 70943 w 86199"/>
                <a:gd name="connsiteY3" fmla="*/ 14979 h 80065"/>
                <a:gd name="connsiteX4" fmla="*/ 77492 w 86199"/>
                <a:gd name="connsiteY4" fmla="*/ 29150 h 80065"/>
                <a:gd name="connsiteX5" fmla="*/ 44747 w 86199"/>
                <a:gd name="connsiteY5" fmla="*/ 75205 h 80065"/>
                <a:gd name="connsiteX6" fmla="*/ 30410 w 86199"/>
                <a:gd name="connsiteY6" fmla="*/ 59440 h 80065"/>
                <a:gd name="connsiteX7" fmla="*/ 40145 w 86199"/>
                <a:gd name="connsiteY7" fmla="*/ 24899 h 80065"/>
                <a:gd name="connsiteX8" fmla="*/ 42623 w 86199"/>
                <a:gd name="connsiteY8" fmla="*/ 15510 h 80065"/>
                <a:gd name="connsiteX9" fmla="*/ 25808 w 86199"/>
                <a:gd name="connsiteY9" fmla="*/ 277 h 80065"/>
                <a:gd name="connsiteX10" fmla="*/ 143 w 86199"/>
                <a:gd name="connsiteY10" fmla="*/ 27378 h 80065"/>
                <a:gd name="connsiteX11" fmla="*/ 3152 w 86199"/>
                <a:gd name="connsiteY11" fmla="*/ 29681 h 80065"/>
                <a:gd name="connsiteX12" fmla="*/ 6338 w 86199"/>
                <a:gd name="connsiteY12" fmla="*/ 26847 h 80065"/>
                <a:gd name="connsiteX13" fmla="*/ 25277 w 86199"/>
                <a:gd name="connsiteY13" fmla="*/ 5236 h 80065"/>
                <a:gd name="connsiteX14" fmla="*/ 29702 w 86199"/>
                <a:gd name="connsiteY14" fmla="*/ 11436 h 80065"/>
                <a:gd name="connsiteX15" fmla="*/ 26516 w 86199"/>
                <a:gd name="connsiteY15" fmla="*/ 23304 h 80065"/>
                <a:gd name="connsiteX16" fmla="*/ 16958 w 86199"/>
                <a:gd name="connsiteY16" fmla="*/ 56960 h 80065"/>
                <a:gd name="connsiteX17" fmla="*/ 44216 w 86199"/>
                <a:gd name="connsiteY17" fmla="*/ 80165 h 80065"/>
                <a:gd name="connsiteX18" fmla="*/ 86342 w 86199"/>
                <a:gd name="connsiteY18" fmla="*/ 14093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342" y="14093"/>
                  </a:moveTo>
                  <a:cubicBezTo>
                    <a:pt x="86342" y="277"/>
                    <a:pt x="78023" y="99"/>
                    <a:pt x="77492" y="99"/>
                  </a:cubicBezTo>
                  <a:cubicBezTo>
                    <a:pt x="72890" y="99"/>
                    <a:pt x="67934" y="4882"/>
                    <a:pt x="67934" y="9488"/>
                  </a:cubicBezTo>
                  <a:cubicBezTo>
                    <a:pt x="67934" y="12499"/>
                    <a:pt x="69704" y="13916"/>
                    <a:pt x="70943" y="14979"/>
                  </a:cubicBezTo>
                  <a:cubicBezTo>
                    <a:pt x="73952" y="17459"/>
                    <a:pt x="77492" y="22064"/>
                    <a:pt x="77492" y="29150"/>
                  </a:cubicBezTo>
                  <a:cubicBezTo>
                    <a:pt x="77492" y="37121"/>
                    <a:pt x="65810" y="75205"/>
                    <a:pt x="44747" y="75205"/>
                  </a:cubicBezTo>
                  <a:cubicBezTo>
                    <a:pt x="30410" y="75205"/>
                    <a:pt x="30410" y="62451"/>
                    <a:pt x="30410" y="59440"/>
                  </a:cubicBezTo>
                  <a:cubicBezTo>
                    <a:pt x="30410" y="51292"/>
                    <a:pt x="33596" y="41372"/>
                    <a:pt x="40145" y="24899"/>
                  </a:cubicBezTo>
                  <a:cubicBezTo>
                    <a:pt x="41561" y="21179"/>
                    <a:pt x="42623" y="18522"/>
                    <a:pt x="42623" y="15510"/>
                  </a:cubicBezTo>
                  <a:cubicBezTo>
                    <a:pt x="42623" y="6299"/>
                    <a:pt x="34835" y="277"/>
                    <a:pt x="25808" y="277"/>
                  </a:cubicBezTo>
                  <a:cubicBezTo>
                    <a:pt x="8108" y="277"/>
                    <a:pt x="143" y="24544"/>
                    <a:pt x="143" y="27378"/>
                  </a:cubicBezTo>
                  <a:cubicBezTo>
                    <a:pt x="143" y="29681"/>
                    <a:pt x="2621" y="29681"/>
                    <a:pt x="3152" y="29681"/>
                  </a:cubicBezTo>
                  <a:cubicBezTo>
                    <a:pt x="5630" y="29681"/>
                    <a:pt x="5807" y="28795"/>
                    <a:pt x="6338" y="26847"/>
                  </a:cubicBezTo>
                  <a:cubicBezTo>
                    <a:pt x="10586" y="12322"/>
                    <a:pt x="18197" y="5236"/>
                    <a:pt x="25277" y="5236"/>
                  </a:cubicBezTo>
                  <a:cubicBezTo>
                    <a:pt x="28286" y="5236"/>
                    <a:pt x="29702" y="7185"/>
                    <a:pt x="29702" y="11436"/>
                  </a:cubicBezTo>
                  <a:cubicBezTo>
                    <a:pt x="29702" y="15510"/>
                    <a:pt x="28286" y="19230"/>
                    <a:pt x="26516" y="23304"/>
                  </a:cubicBezTo>
                  <a:cubicBezTo>
                    <a:pt x="18905" y="42966"/>
                    <a:pt x="16958" y="50583"/>
                    <a:pt x="16958" y="56960"/>
                  </a:cubicBezTo>
                  <a:cubicBezTo>
                    <a:pt x="16958" y="74496"/>
                    <a:pt x="30764" y="80165"/>
                    <a:pt x="44216" y="80165"/>
                  </a:cubicBezTo>
                  <a:cubicBezTo>
                    <a:pt x="73952" y="80165"/>
                    <a:pt x="86342" y="28618"/>
                    <a:pt x="86342" y="14093"/>
                  </a:cubicBezTo>
                  <a:close/>
                </a:path>
              </a:pathLst>
            </a:custGeom>
            <a:solidFill>
              <a:schemeClr val="accent6"/>
            </a:solidFill>
            <a:ln w="2538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6B42C9D-5F8B-8A8D-7DE3-45AFA3275EB0}"/>
                </a:ext>
              </a:extLst>
            </p:cNvPr>
            <p:cNvSpPr/>
            <p:nvPr>
              <p:custDataLst>
                <p:tags r:id="rId21"/>
              </p:custDataLst>
            </p:nvPr>
          </p:nvSpPr>
          <p:spPr>
            <a:xfrm>
              <a:off x="5773762" y="5308819"/>
              <a:ext cx="133003" cy="186751"/>
            </a:xfrm>
            <a:custGeom>
              <a:avLst/>
              <a:gdLst>
                <a:gd name="connsiteX0" fmla="*/ 107109 w 133003"/>
                <a:gd name="connsiteY0" fmla="*/ 95485 h 186751"/>
                <a:gd name="connsiteX1" fmla="*/ 74490 w 133003"/>
                <a:gd name="connsiteY1" fmla="*/ 65625 h 186751"/>
                <a:gd name="connsiteX2" fmla="*/ 22907 w 133003"/>
                <a:gd name="connsiteY2" fmla="*/ 89411 h 186751"/>
                <a:gd name="connsiteX3" fmla="*/ 150 w 133003"/>
                <a:gd name="connsiteY3" fmla="*/ 141793 h 186751"/>
                <a:gd name="connsiteX4" fmla="*/ 46676 w 133003"/>
                <a:gd name="connsiteY4" fmla="*/ 186836 h 186751"/>
                <a:gd name="connsiteX5" fmla="*/ 133153 w 133003"/>
                <a:gd name="connsiteY5" fmla="*/ 65625 h 186751"/>
                <a:gd name="connsiteX6" fmla="*/ 78536 w 133003"/>
                <a:gd name="connsiteY6" fmla="*/ 84 h 186751"/>
                <a:gd name="connsiteX7" fmla="*/ 30240 w 133003"/>
                <a:gd name="connsiteY7" fmla="*/ 40066 h 186751"/>
                <a:gd name="connsiteX8" fmla="*/ 39849 w 133003"/>
                <a:gd name="connsiteY8" fmla="*/ 48923 h 186751"/>
                <a:gd name="connsiteX9" fmla="*/ 53503 w 133003"/>
                <a:gd name="connsiteY9" fmla="*/ 35512 h 186751"/>
                <a:gd name="connsiteX10" fmla="*/ 41619 w 133003"/>
                <a:gd name="connsiteY10" fmla="*/ 26655 h 186751"/>
                <a:gd name="connsiteX11" fmla="*/ 78030 w 133003"/>
                <a:gd name="connsiteY11" fmla="*/ 6411 h 186751"/>
                <a:gd name="connsiteX12" fmla="*/ 114189 w 133003"/>
                <a:gd name="connsiteY12" fmla="*/ 52213 h 186751"/>
                <a:gd name="connsiteX13" fmla="*/ 107362 w 133003"/>
                <a:gd name="connsiteY13" fmla="*/ 95485 h 186751"/>
                <a:gd name="connsiteX14" fmla="*/ 107109 w 133003"/>
                <a:gd name="connsiteY14" fmla="*/ 95485 h 186751"/>
                <a:gd name="connsiteX15" fmla="*/ 47435 w 133003"/>
                <a:gd name="connsiteY15" fmla="*/ 179751 h 186751"/>
                <a:gd name="connsiteX16" fmla="*/ 19620 w 133003"/>
                <a:gd name="connsiteY16" fmla="*/ 151156 h 186751"/>
                <a:gd name="connsiteX17" fmla="*/ 36309 w 133003"/>
                <a:gd name="connsiteY17" fmla="*/ 93713 h 186751"/>
                <a:gd name="connsiteX18" fmla="*/ 74490 w 133003"/>
                <a:gd name="connsiteY18" fmla="*/ 71192 h 186751"/>
                <a:gd name="connsiteX19" fmla="*/ 102558 w 133003"/>
                <a:gd name="connsiteY19" fmla="*/ 104595 h 186751"/>
                <a:gd name="connsiteX20" fmla="*/ 47435 w 133003"/>
                <a:gd name="connsiteY20" fmla="*/ 179751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109" y="95485"/>
                  </a:moveTo>
                  <a:cubicBezTo>
                    <a:pt x="104580" y="79795"/>
                    <a:pt x="94213" y="65625"/>
                    <a:pt x="74490" y="65625"/>
                  </a:cubicBezTo>
                  <a:cubicBezTo>
                    <a:pt x="59066" y="65625"/>
                    <a:pt x="42630" y="69673"/>
                    <a:pt x="22907" y="89411"/>
                  </a:cubicBezTo>
                  <a:cubicBezTo>
                    <a:pt x="1920" y="110415"/>
                    <a:pt x="150" y="133948"/>
                    <a:pt x="150" y="141793"/>
                  </a:cubicBezTo>
                  <a:cubicBezTo>
                    <a:pt x="150" y="157482"/>
                    <a:pt x="11276" y="186836"/>
                    <a:pt x="46676" y="186836"/>
                  </a:cubicBezTo>
                  <a:cubicBezTo>
                    <a:pt x="106856" y="186836"/>
                    <a:pt x="133153" y="101811"/>
                    <a:pt x="133153" y="65625"/>
                  </a:cubicBezTo>
                  <a:cubicBezTo>
                    <a:pt x="133153" y="25390"/>
                    <a:pt x="109638" y="84"/>
                    <a:pt x="78536" y="84"/>
                  </a:cubicBezTo>
                  <a:cubicBezTo>
                    <a:pt x="41872" y="84"/>
                    <a:pt x="30240" y="32981"/>
                    <a:pt x="30240" y="40066"/>
                  </a:cubicBezTo>
                  <a:cubicBezTo>
                    <a:pt x="30240" y="43609"/>
                    <a:pt x="32263" y="48923"/>
                    <a:pt x="39849" y="48923"/>
                  </a:cubicBezTo>
                  <a:cubicBezTo>
                    <a:pt x="48193" y="48923"/>
                    <a:pt x="53503" y="41332"/>
                    <a:pt x="53503" y="35512"/>
                  </a:cubicBezTo>
                  <a:cubicBezTo>
                    <a:pt x="53503" y="26655"/>
                    <a:pt x="45665" y="26655"/>
                    <a:pt x="41619" y="26655"/>
                  </a:cubicBezTo>
                  <a:cubicBezTo>
                    <a:pt x="52745" y="7929"/>
                    <a:pt x="70697" y="6411"/>
                    <a:pt x="78030" y="6411"/>
                  </a:cubicBezTo>
                  <a:cubicBezTo>
                    <a:pt x="96489" y="6411"/>
                    <a:pt x="114189" y="19569"/>
                    <a:pt x="114189" y="52213"/>
                  </a:cubicBezTo>
                  <a:cubicBezTo>
                    <a:pt x="114189" y="62082"/>
                    <a:pt x="112672" y="74988"/>
                    <a:pt x="107362" y="95485"/>
                  </a:cubicBezTo>
                  <a:lnTo>
                    <a:pt x="107109" y="95485"/>
                  </a:lnTo>
                  <a:close/>
                  <a:moveTo>
                    <a:pt x="47435" y="179751"/>
                  </a:moveTo>
                  <a:cubicBezTo>
                    <a:pt x="19620" y="179751"/>
                    <a:pt x="19620" y="153686"/>
                    <a:pt x="19620" y="151156"/>
                  </a:cubicBezTo>
                  <a:cubicBezTo>
                    <a:pt x="19620" y="144324"/>
                    <a:pt x="25942" y="108896"/>
                    <a:pt x="36309" y="93713"/>
                  </a:cubicBezTo>
                  <a:cubicBezTo>
                    <a:pt x="46423" y="79289"/>
                    <a:pt x="58813" y="71192"/>
                    <a:pt x="74490" y="71192"/>
                  </a:cubicBezTo>
                  <a:cubicBezTo>
                    <a:pt x="102052" y="71192"/>
                    <a:pt x="102558" y="99533"/>
                    <a:pt x="102558" y="104595"/>
                  </a:cubicBezTo>
                  <a:cubicBezTo>
                    <a:pt x="102558" y="122814"/>
                    <a:pt x="86375" y="179751"/>
                    <a:pt x="47435" y="179751"/>
                  </a:cubicBezTo>
                  <a:close/>
                </a:path>
              </a:pathLst>
            </a:custGeom>
            <a:solidFill>
              <a:srgbClr val="000000"/>
            </a:solidFill>
            <a:ln w="2538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4E2E772-9167-23A3-35BE-71C3126B5530}"/>
                </a:ext>
              </a:extLst>
            </p:cNvPr>
            <p:cNvSpPr/>
            <p:nvPr>
              <p:custDataLst>
                <p:tags r:id="rId22"/>
              </p:custDataLst>
            </p:nvPr>
          </p:nvSpPr>
          <p:spPr>
            <a:xfrm>
              <a:off x="5923317" y="5314386"/>
              <a:ext cx="144129" cy="175617"/>
            </a:xfrm>
            <a:custGeom>
              <a:avLst/>
              <a:gdLst>
                <a:gd name="connsiteX0" fmla="*/ 17603 w 144129"/>
                <a:gd name="connsiteY0" fmla="*/ 163808 h 175617"/>
                <a:gd name="connsiteX1" fmla="*/ 156 w 144129"/>
                <a:gd name="connsiteY1" fmla="*/ 163808 h 175617"/>
                <a:gd name="connsiteX2" fmla="*/ 156 w 144129"/>
                <a:gd name="connsiteY2" fmla="*/ 175702 h 175617"/>
                <a:gd name="connsiteX3" fmla="*/ 32016 w 144129"/>
                <a:gd name="connsiteY3" fmla="*/ 174943 h 175617"/>
                <a:gd name="connsiteX4" fmla="*/ 63876 w 144129"/>
                <a:gd name="connsiteY4" fmla="*/ 175702 h 175617"/>
                <a:gd name="connsiteX5" fmla="*/ 63876 w 144129"/>
                <a:gd name="connsiteY5" fmla="*/ 163808 h 175617"/>
                <a:gd name="connsiteX6" fmla="*/ 46429 w 144129"/>
                <a:gd name="connsiteY6" fmla="*/ 163808 h 175617"/>
                <a:gd name="connsiteX7" fmla="*/ 46429 w 144129"/>
                <a:gd name="connsiteY7" fmla="*/ 110921 h 175617"/>
                <a:gd name="connsiteX8" fmla="*/ 84105 w 144129"/>
                <a:gd name="connsiteY8" fmla="*/ 70939 h 175617"/>
                <a:gd name="connsiteX9" fmla="*/ 98012 w 144129"/>
                <a:gd name="connsiteY9" fmla="*/ 95485 h 175617"/>
                <a:gd name="connsiteX10" fmla="*/ 98012 w 144129"/>
                <a:gd name="connsiteY10" fmla="*/ 163808 h 175617"/>
                <a:gd name="connsiteX11" fmla="*/ 80565 w 144129"/>
                <a:gd name="connsiteY11" fmla="*/ 163808 h 175617"/>
                <a:gd name="connsiteX12" fmla="*/ 80565 w 144129"/>
                <a:gd name="connsiteY12" fmla="*/ 175702 h 175617"/>
                <a:gd name="connsiteX13" fmla="*/ 112425 w 144129"/>
                <a:gd name="connsiteY13" fmla="*/ 174943 h 175617"/>
                <a:gd name="connsiteX14" fmla="*/ 144285 w 144129"/>
                <a:gd name="connsiteY14" fmla="*/ 175702 h 175617"/>
                <a:gd name="connsiteX15" fmla="*/ 144285 w 144129"/>
                <a:gd name="connsiteY15" fmla="*/ 163808 h 175617"/>
                <a:gd name="connsiteX16" fmla="*/ 126838 w 144129"/>
                <a:gd name="connsiteY16" fmla="*/ 163808 h 175617"/>
                <a:gd name="connsiteX17" fmla="*/ 126838 w 144129"/>
                <a:gd name="connsiteY17" fmla="*/ 98268 h 175617"/>
                <a:gd name="connsiteX18" fmla="*/ 87898 w 144129"/>
                <a:gd name="connsiteY18" fmla="*/ 61829 h 175617"/>
                <a:gd name="connsiteX19" fmla="*/ 44912 w 144129"/>
                <a:gd name="connsiteY19" fmla="*/ 86628 h 175617"/>
                <a:gd name="connsiteX20" fmla="*/ 44912 w 144129"/>
                <a:gd name="connsiteY20" fmla="*/ 84 h 175617"/>
                <a:gd name="connsiteX21" fmla="*/ 156 w 144129"/>
                <a:gd name="connsiteY21" fmla="*/ 2109 h 175617"/>
                <a:gd name="connsiteX22" fmla="*/ 156 w 144129"/>
                <a:gd name="connsiteY22" fmla="*/ 14002 h 175617"/>
                <a:gd name="connsiteX23" fmla="*/ 17603 w 144129"/>
                <a:gd name="connsiteY23" fmla="*/ 23871 h 175617"/>
                <a:gd name="connsiteX24" fmla="*/ 17603 w 144129"/>
                <a:gd name="connsiteY24" fmla="*/ 163808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603" y="163808"/>
                  </a:moveTo>
                  <a:lnTo>
                    <a:pt x="156" y="163808"/>
                  </a:lnTo>
                  <a:lnTo>
                    <a:pt x="156" y="175702"/>
                  </a:lnTo>
                  <a:cubicBezTo>
                    <a:pt x="7236" y="175449"/>
                    <a:pt x="22407" y="174943"/>
                    <a:pt x="32016" y="174943"/>
                  </a:cubicBezTo>
                  <a:cubicBezTo>
                    <a:pt x="41877" y="174943"/>
                    <a:pt x="56796" y="175449"/>
                    <a:pt x="63876" y="175702"/>
                  </a:cubicBezTo>
                  <a:lnTo>
                    <a:pt x="63876" y="163808"/>
                  </a:lnTo>
                  <a:lnTo>
                    <a:pt x="46429" y="163808"/>
                  </a:lnTo>
                  <a:lnTo>
                    <a:pt x="46429" y="110921"/>
                  </a:lnTo>
                  <a:cubicBezTo>
                    <a:pt x="46429" y="83338"/>
                    <a:pt x="68175" y="70939"/>
                    <a:pt x="84105" y="70939"/>
                  </a:cubicBezTo>
                  <a:cubicBezTo>
                    <a:pt x="92702" y="70939"/>
                    <a:pt x="98012" y="76253"/>
                    <a:pt x="98012" y="95485"/>
                  </a:cubicBezTo>
                  <a:lnTo>
                    <a:pt x="98012" y="163808"/>
                  </a:lnTo>
                  <a:lnTo>
                    <a:pt x="80565" y="163808"/>
                  </a:lnTo>
                  <a:lnTo>
                    <a:pt x="80565" y="175702"/>
                  </a:lnTo>
                  <a:cubicBezTo>
                    <a:pt x="87645" y="175449"/>
                    <a:pt x="102816" y="174943"/>
                    <a:pt x="112425" y="174943"/>
                  </a:cubicBezTo>
                  <a:cubicBezTo>
                    <a:pt x="122286" y="174943"/>
                    <a:pt x="137205" y="175449"/>
                    <a:pt x="144285" y="175702"/>
                  </a:cubicBezTo>
                  <a:lnTo>
                    <a:pt x="144285" y="163808"/>
                  </a:lnTo>
                  <a:lnTo>
                    <a:pt x="126838" y="163808"/>
                  </a:lnTo>
                  <a:lnTo>
                    <a:pt x="126838" y="98268"/>
                  </a:lnTo>
                  <a:cubicBezTo>
                    <a:pt x="126838" y="71698"/>
                    <a:pt x="113184" y="61829"/>
                    <a:pt x="87898" y="61829"/>
                  </a:cubicBezTo>
                  <a:cubicBezTo>
                    <a:pt x="63623" y="61829"/>
                    <a:pt x="50728" y="76506"/>
                    <a:pt x="44912" y="86628"/>
                  </a:cubicBezTo>
                  <a:lnTo>
                    <a:pt x="44912" y="84"/>
                  </a:lnTo>
                  <a:lnTo>
                    <a:pt x="156" y="2109"/>
                  </a:lnTo>
                  <a:lnTo>
                    <a:pt x="156" y="14002"/>
                  </a:lnTo>
                  <a:cubicBezTo>
                    <a:pt x="15833" y="14002"/>
                    <a:pt x="17603" y="14002"/>
                    <a:pt x="17603" y="23871"/>
                  </a:cubicBezTo>
                  <a:lnTo>
                    <a:pt x="17603" y="163808"/>
                  </a:lnTo>
                  <a:close/>
                </a:path>
              </a:pathLst>
            </a:custGeom>
            <a:solidFill>
              <a:schemeClr val="accent6"/>
            </a:solidFill>
            <a:ln w="25381"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4A7E3183-A5CC-8E19-FA1A-1B9620A2BB04}"/>
                </a:ext>
              </a:extLst>
            </p:cNvPr>
            <p:cNvSpPr/>
            <p:nvPr>
              <p:custDataLst>
                <p:tags r:id="rId23"/>
              </p:custDataLst>
            </p:nvPr>
          </p:nvSpPr>
          <p:spPr>
            <a:xfrm>
              <a:off x="6093841" y="5225706"/>
              <a:ext cx="46020" cy="176958"/>
            </a:xfrm>
            <a:custGeom>
              <a:avLst/>
              <a:gdLst>
                <a:gd name="connsiteX0" fmla="*/ 42642 w 46020"/>
                <a:gd name="connsiteY0" fmla="*/ 79 h 176958"/>
                <a:gd name="connsiteX1" fmla="*/ 162 w 46020"/>
                <a:gd name="connsiteY1" fmla="*/ 88470 h 176958"/>
                <a:gd name="connsiteX2" fmla="*/ 42642 w 46020"/>
                <a:gd name="connsiteY2" fmla="*/ 177038 h 176958"/>
                <a:gd name="connsiteX3" fmla="*/ 46182 w 46020"/>
                <a:gd name="connsiteY3" fmla="*/ 174912 h 176958"/>
                <a:gd name="connsiteX4" fmla="*/ 44412 w 46020"/>
                <a:gd name="connsiteY4" fmla="*/ 172255 h 176958"/>
                <a:gd name="connsiteX5" fmla="*/ 12198 w 46020"/>
                <a:gd name="connsiteY5" fmla="*/ 88647 h 176958"/>
                <a:gd name="connsiteX6" fmla="*/ 44943 w 46020"/>
                <a:gd name="connsiteY6" fmla="*/ 4330 h 176958"/>
                <a:gd name="connsiteX7" fmla="*/ 46182 w 46020"/>
                <a:gd name="connsiteY7" fmla="*/ 2205 h 176958"/>
                <a:gd name="connsiteX8" fmla="*/ 42642 w 46020"/>
                <a:gd name="connsiteY8"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642" y="79"/>
                  </a:moveTo>
                  <a:cubicBezTo>
                    <a:pt x="9012" y="23815"/>
                    <a:pt x="162" y="61368"/>
                    <a:pt x="162" y="88470"/>
                  </a:cubicBezTo>
                  <a:cubicBezTo>
                    <a:pt x="162" y="113446"/>
                    <a:pt x="7596" y="152239"/>
                    <a:pt x="42642" y="177038"/>
                  </a:cubicBezTo>
                  <a:cubicBezTo>
                    <a:pt x="44058" y="177038"/>
                    <a:pt x="46182" y="177038"/>
                    <a:pt x="46182" y="174912"/>
                  </a:cubicBezTo>
                  <a:cubicBezTo>
                    <a:pt x="46182" y="173849"/>
                    <a:pt x="45651" y="173495"/>
                    <a:pt x="44412" y="172255"/>
                  </a:cubicBezTo>
                  <a:cubicBezTo>
                    <a:pt x="20871" y="150999"/>
                    <a:pt x="12198" y="120886"/>
                    <a:pt x="12198" y="88647"/>
                  </a:cubicBezTo>
                  <a:cubicBezTo>
                    <a:pt x="12198" y="40820"/>
                    <a:pt x="30429" y="17439"/>
                    <a:pt x="44943" y="4330"/>
                  </a:cubicBezTo>
                  <a:cubicBezTo>
                    <a:pt x="45651" y="3622"/>
                    <a:pt x="46182" y="3091"/>
                    <a:pt x="46182" y="2205"/>
                  </a:cubicBezTo>
                  <a:cubicBezTo>
                    <a:pt x="46182" y="79"/>
                    <a:pt x="44058" y="79"/>
                    <a:pt x="42642" y="79"/>
                  </a:cubicBezTo>
                  <a:close/>
                </a:path>
              </a:pathLst>
            </a:custGeom>
            <a:solidFill>
              <a:srgbClr val="000000"/>
            </a:solidFill>
            <a:ln w="2538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4FDDF6B-B718-9DB4-06AC-2CAE12E9A3DD}"/>
                </a:ext>
              </a:extLst>
            </p:cNvPr>
            <p:cNvSpPr/>
            <p:nvPr>
              <p:custDataLst>
                <p:tags r:id="rId24"/>
              </p:custDataLst>
            </p:nvPr>
          </p:nvSpPr>
          <p:spPr>
            <a:xfrm>
              <a:off x="6160823" y="5280441"/>
              <a:ext cx="162486" cy="79888"/>
            </a:xfrm>
            <a:custGeom>
              <a:avLst/>
              <a:gdLst>
                <a:gd name="connsiteX0" fmla="*/ 68665 w 162486"/>
                <a:gd name="connsiteY0" fmla="*/ 63848 h 79888"/>
                <a:gd name="connsiteX1" fmla="*/ 66187 w 162486"/>
                <a:gd name="connsiteY1" fmla="*/ 74299 h 79888"/>
                <a:gd name="connsiteX2" fmla="*/ 72205 w 162486"/>
                <a:gd name="connsiteY2" fmla="*/ 79967 h 79888"/>
                <a:gd name="connsiteX3" fmla="*/ 79108 w 162486"/>
                <a:gd name="connsiteY3" fmla="*/ 76070 h 79888"/>
                <a:gd name="connsiteX4" fmla="*/ 82294 w 162486"/>
                <a:gd name="connsiteY4" fmla="*/ 65088 h 79888"/>
                <a:gd name="connsiteX5" fmla="*/ 86188 w 162486"/>
                <a:gd name="connsiteY5" fmla="*/ 49146 h 79888"/>
                <a:gd name="connsiteX6" fmla="*/ 89197 w 162486"/>
                <a:gd name="connsiteY6" fmla="*/ 37278 h 79888"/>
                <a:gd name="connsiteX7" fmla="*/ 94684 w 162486"/>
                <a:gd name="connsiteY7" fmla="*/ 23815 h 79888"/>
                <a:gd name="connsiteX8" fmla="*/ 123004 w 162486"/>
                <a:gd name="connsiteY8" fmla="*/ 5039 h 79888"/>
                <a:gd name="connsiteX9" fmla="*/ 133447 w 162486"/>
                <a:gd name="connsiteY9" fmla="*/ 17439 h 79888"/>
                <a:gd name="connsiteX10" fmla="*/ 123004 w 162486"/>
                <a:gd name="connsiteY10" fmla="*/ 55168 h 79888"/>
                <a:gd name="connsiteX11" fmla="*/ 120349 w 162486"/>
                <a:gd name="connsiteY11" fmla="*/ 64734 h 79888"/>
                <a:gd name="connsiteX12" fmla="*/ 137164 w 162486"/>
                <a:gd name="connsiteY12" fmla="*/ 79967 h 79888"/>
                <a:gd name="connsiteX13" fmla="*/ 162652 w 162486"/>
                <a:gd name="connsiteY13" fmla="*/ 52866 h 79888"/>
                <a:gd name="connsiteX14" fmla="*/ 159820 w 162486"/>
                <a:gd name="connsiteY14" fmla="*/ 50563 h 79888"/>
                <a:gd name="connsiteX15" fmla="*/ 156457 w 162486"/>
                <a:gd name="connsiteY15" fmla="*/ 53574 h 79888"/>
                <a:gd name="connsiteX16" fmla="*/ 137695 w 162486"/>
                <a:gd name="connsiteY16" fmla="*/ 75008 h 79888"/>
                <a:gd name="connsiteX17" fmla="*/ 133270 w 162486"/>
                <a:gd name="connsiteY17" fmla="*/ 68808 h 79888"/>
                <a:gd name="connsiteX18" fmla="*/ 137341 w 162486"/>
                <a:gd name="connsiteY18" fmla="*/ 54460 h 79888"/>
                <a:gd name="connsiteX19" fmla="*/ 146722 w 162486"/>
                <a:gd name="connsiteY19" fmla="*/ 20273 h 79888"/>
                <a:gd name="connsiteX20" fmla="*/ 140173 w 162486"/>
                <a:gd name="connsiteY20" fmla="*/ 4862 h 79888"/>
                <a:gd name="connsiteX21" fmla="*/ 123712 w 162486"/>
                <a:gd name="connsiteY21" fmla="*/ 79 h 79888"/>
                <a:gd name="connsiteX22" fmla="*/ 92383 w 162486"/>
                <a:gd name="connsiteY22" fmla="*/ 17970 h 79888"/>
                <a:gd name="connsiteX23" fmla="*/ 69373 w 162486"/>
                <a:gd name="connsiteY23" fmla="*/ 79 h 79888"/>
                <a:gd name="connsiteX24" fmla="*/ 39460 w 162486"/>
                <a:gd name="connsiteY24" fmla="*/ 16199 h 79888"/>
                <a:gd name="connsiteX25" fmla="*/ 20520 w 162486"/>
                <a:gd name="connsiteY25" fmla="*/ 79 h 79888"/>
                <a:gd name="connsiteX26" fmla="*/ 6537 w 162486"/>
                <a:gd name="connsiteY26" fmla="*/ 9645 h 79888"/>
                <a:gd name="connsiteX27" fmla="*/ 165 w 162486"/>
                <a:gd name="connsiteY27" fmla="*/ 27181 h 79888"/>
                <a:gd name="connsiteX28" fmla="*/ 3174 w 162486"/>
                <a:gd name="connsiteY28" fmla="*/ 29484 h 79888"/>
                <a:gd name="connsiteX29" fmla="*/ 7068 w 162486"/>
                <a:gd name="connsiteY29" fmla="*/ 24170 h 79888"/>
                <a:gd name="connsiteX30" fmla="*/ 19989 w 162486"/>
                <a:gd name="connsiteY30" fmla="*/ 5039 h 79888"/>
                <a:gd name="connsiteX31" fmla="*/ 25830 w 162486"/>
                <a:gd name="connsiteY31" fmla="*/ 13719 h 79888"/>
                <a:gd name="connsiteX32" fmla="*/ 22998 w 162486"/>
                <a:gd name="connsiteY32" fmla="*/ 28421 h 79888"/>
                <a:gd name="connsiteX33" fmla="*/ 19104 w 162486"/>
                <a:gd name="connsiteY33" fmla="*/ 44363 h 79888"/>
                <a:gd name="connsiteX34" fmla="*/ 13440 w 162486"/>
                <a:gd name="connsiteY34" fmla="*/ 67037 h 79888"/>
                <a:gd name="connsiteX35" fmla="*/ 11670 w 162486"/>
                <a:gd name="connsiteY35" fmla="*/ 74299 h 79888"/>
                <a:gd name="connsiteX36" fmla="*/ 17688 w 162486"/>
                <a:gd name="connsiteY36" fmla="*/ 79967 h 79888"/>
                <a:gd name="connsiteX37" fmla="*/ 24591 w 162486"/>
                <a:gd name="connsiteY37" fmla="*/ 76070 h 79888"/>
                <a:gd name="connsiteX38" fmla="*/ 27777 w 162486"/>
                <a:gd name="connsiteY38" fmla="*/ 65088 h 79888"/>
                <a:gd name="connsiteX39" fmla="*/ 31672 w 162486"/>
                <a:gd name="connsiteY39" fmla="*/ 49146 h 79888"/>
                <a:gd name="connsiteX40" fmla="*/ 34681 w 162486"/>
                <a:gd name="connsiteY40" fmla="*/ 37278 h 79888"/>
                <a:gd name="connsiteX41" fmla="*/ 42115 w 162486"/>
                <a:gd name="connsiteY41" fmla="*/ 21336 h 79888"/>
                <a:gd name="connsiteX42" fmla="*/ 68665 w 162486"/>
                <a:gd name="connsiteY42" fmla="*/ 5039 h 79888"/>
                <a:gd name="connsiteX43" fmla="*/ 79108 w 162486"/>
                <a:gd name="connsiteY43" fmla="*/ 17439 h 79888"/>
                <a:gd name="connsiteX44" fmla="*/ 76099 w 162486"/>
                <a:gd name="connsiteY44" fmla="*/ 34089 h 79888"/>
                <a:gd name="connsiteX45" fmla="*/ 68665 w 162486"/>
                <a:gd name="connsiteY45" fmla="*/ 6384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486" h="79888">
                  <a:moveTo>
                    <a:pt x="68665" y="63848"/>
                  </a:moveTo>
                  <a:cubicBezTo>
                    <a:pt x="67780" y="67391"/>
                    <a:pt x="66187" y="73413"/>
                    <a:pt x="66187" y="74299"/>
                  </a:cubicBezTo>
                  <a:cubicBezTo>
                    <a:pt x="66187" y="78196"/>
                    <a:pt x="69373" y="79967"/>
                    <a:pt x="72205" y="79967"/>
                  </a:cubicBezTo>
                  <a:cubicBezTo>
                    <a:pt x="75391" y="79967"/>
                    <a:pt x="78223" y="77665"/>
                    <a:pt x="79108" y="76070"/>
                  </a:cubicBezTo>
                  <a:cubicBezTo>
                    <a:pt x="79993" y="74476"/>
                    <a:pt x="81409" y="68808"/>
                    <a:pt x="82294" y="65088"/>
                  </a:cubicBezTo>
                  <a:cubicBezTo>
                    <a:pt x="83179" y="61722"/>
                    <a:pt x="85126" y="53574"/>
                    <a:pt x="86188" y="49146"/>
                  </a:cubicBezTo>
                  <a:cubicBezTo>
                    <a:pt x="87250" y="45249"/>
                    <a:pt x="88312" y="41352"/>
                    <a:pt x="89197" y="37278"/>
                  </a:cubicBezTo>
                  <a:cubicBezTo>
                    <a:pt x="91144" y="29661"/>
                    <a:pt x="91144" y="29307"/>
                    <a:pt x="94684" y="23815"/>
                  </a:cubicBezTo>
                  <a:cubicBezTo>
                    <a:pt x="100348" y="15136"/>
                    <a:pt x="109198" y="5039"/>
                    <a:pt x="123004" y="5039"/>
                  </a:cubicBezTo>
                  <a:cubicBezTo>
                    <a:pt x="132916" y="5039"/>
                    <a:pt x="133447" y="13187"/>
                    <a:pt x="133447" y="17439"/>
                  </a:cubicBezTo>
                  <a:cubicBezTo>
                    <a:pt x="133447" y="28067"/>
                    <a:pt x="125836" y="47729"/>
                    <a:pt x="123004" y="55168"/>
                  </a:cubicBezTo>
                  <a:cubicBezTo>
                    <a:pt x="121057" y="60128"/>
                    <a:pt x="120349" y="61722"/>
                    <a:pt x="120349" y="64734"/>
                  </a:cubicBezTo>
                  <a:cubicBezTo>
                    <a:pt x="120349" y="74122"/>
                    <a:pt x="128137" y="79967"/>
                    <a:pt x="137164" y="79967"/>
                  </a:cubicBezTo>
                  <a:cubicBezTo>
                    <a:pt x="154864" y="79967"/>
                    <a:pt x="162652" y="55523"/>
                    <a:pt x="162652" y="52866"/>
                  </a:cubicBezTo>
                  <a:cubicBezTo>
                    <a:pt x="162652" y="50563"/>
                    <a:pt x="160351" y="50563"/>
                    <a:pt x="159820" y="50563"/>
                  </a:cubicBezTo>
                  <a:cubicBezTo>
                    <a:pt x="157342" y="50563"/>
                    <a:pt x="157165" y="51626"/>
                    <a:pt x="156457" y="53574"/>
                  </a:cubicBezTo>
                  <a:cubicBezTo>
                    <a:pt x="152386" y="67745"/>
                    <a:pt x="144775" y="75008"/>
                    <a:pt x="137695" y="75008"/>
                  </a:cubicBezTo>
                  <a:cubicBezTo>
                    <a:pt x="133978" y="75008"/>
                    <a:pt x="133270" y="72528"/>
                    <a:pt x="133270" y="68808"/>
                  </a:cubicBezTo>
                  <a:cubicBezTo>
                    <a:pt x="133270" y="64734"/>
                    <a:pt x="134155" y="62431"/>
                    <a:pt x="137341" y="54460"/>
                  </a:cubicBezTo>
                  <a:cubicBezTo>
                    <a:pt x="139465" y="48969"/>
                    <a:pt x="146722" y="30192"/>
                    <a:pt x="146722" y="20273"/>
                  </a:cubicBezTo>
                  <a:cubicBezTo>
                    <a:pt x="146722" y="17439"/>
                    <a:pt x="146722" y="9999"/>
                    <a:pt x="140173" y="4862"/>
                  </a:cubicBezTo>
                  <a:cubicBezTo>
                    <a:pt x="137164" y="2559"/>
                    <a:pt x="132031" y="79"/>
                    <a:pt x="123712" y="79"/>
                  </a:cubicBezTo>
                  <a:cubicBezTo>
                    <a:pt x="107782" y="79"/>
                    <a:pt x="98047" y="10530"/>
                    <a:pt x="92383" y="17970"/>
                  </a:cubicBezTo>
                  <a:cubicBezTo>
                    <a:pt x="90967" y="2913"/>
                    <a:pt x="78400" y="79"/>
                    <a:pt x="69373" y="79"/>
                  </a:cubicBezTo>
                  <a:cubicBezTo>
                    <a:pt x="54682" y="79"/>
                    <a:pt x="44770" y="9113"/>
                    <a:pt x="39460" y="16199"/>
                  </a:cubicBezTo>
                  <a:cubicBezTo>
                    <a:pt x="38221" y="3976"/>
                    <a:pt x="27777" y="79"/>
                    <a:pt x="20520" y="79"/>
                  </a:cubicBezTo>
                  <a:cubicBezTo>
                    <a:pt x="12909" y="79"/>
                    <a:pt x="8838" y="5570"/>
                    <a:pt x="6537" y="9645"/>
                  </a:cubicBezTo>
                  <a:cubicBezTo>
                    <a:pt x="2643" y="16199"/>
                    <a:pt x="165" y="26295"/>
                    <a:pt x="165" y="27181"/>
                  </a:cubicBezTo>
                  <a:cubicBezTo>
                    <a:pt x="165" y="29484"/>
                    <a:pt x="2643" y="29484"/>
                    <a:pt x="3174" y="29484"/>
                  </a:cubicBezTo>
                  <a:cubicBezTo>
                    <a:pt x="5652" y="29484"/>
                    <a:pt x="5829" y="28952"/>
                    <a:pt x="7068" y="24170"/>
                  </a:cubicBezTo>
                  <a:cubicBezTo>
                    <a:pt x="9723" y="13719"/>
                    <a:pt x="13086" y="5039"/>
                    <a:pt x="19989" y="5039"/>
                  </a:cubicBezTo>
                  <a:cubicBezTo>
                    <a:pt x="24591" y="5039"/>
                    <a:pt x="25830" y="8936"/>
                    <a:pt x="25830" y="13719"/>
                  </a:cubicBezTo>
                  <a:cubicBezTo>
                    <a:pt x="25830" y="17084"/>
                    <a:pt x="24237" y="23638"/>
                    <a:pt x="22998" y="28421"/>
                  </a:cubicBezTo>
                  <a:cubicBezTo>
                    <a:pt x="21759" y="33204"/>
                    <a:pt x="19989" y="40466"/>
                    <a:pt x="19104" y="44363"/>
                  </a:cubicBezTo>
                  <a:lnTo>
                    <a:pt x="13440" y="67037"/>
                  </a:lnTo>
                  <a:cubicBezTo>
                    <a:pt x="12732" y="69339"/>
                    <a:pt x="11670" y="73768"/>
                    <a:pt x="11670" y="74299"/>
                  </a:cubicBezTo>
                  <a:cubicBezTo>
                    <a:pt x="11670" y="78196"/>
                    <a:pt x="14856" y="79967"/>
                    <a:pt x="17688" y="79967"/>
                  </a:cubicBezTo>
                  <a:cubicBezTo>
                    <a:pt x="20874" y="79967"/>
                    <a:pt x="23706" y="77665"/>
                    <a:pt x="24591" y="76070"/>
                  </a:cubicBezTo>
                  <a:cubicBezTo>
                    <a:pt x="25476" y="74476"/>
                    <a:pt x="26892" y="68808"/>
                    <a:pt x="27777" y="65088"/>
                  </a:cubicBezTo>
                  <a:cubicBezTo>
                    <a:pt x="28662" y="61722"/>
                    <a:pt x="30610" y="53574"/>
                    <a:pt x="31672" y="49146"/>
                  </a:cubicBezTo>
                  <a:cubicBezTo>
                    <a:pt x="32734" y="45249"/>
                    <a:pt x="33796" y="41352"/>
                    <a:pt x="34681" y="37278"/>
                  </a:cubicBezTo>
                  <a:cubicBezTo>
                    <a:pt x="36628" y="30015"/>
                    <a:pt x="36982" y="28598"/>
                    <a:pt x="42115" y="21336"/>
                  </a:cubicBezTo>
                  <a:cubicBezTo>
                    <a:pt x="47071" y="14250"/>
                    <a:pt x="55390" y="5039"/>
                    <a:pt x="68665" y="5039"/>
                  </a:cubicBezTo>
                  <a:cubicBezTo>
                    <a:pt x="78931" y="5039"/>
                    <a:pt x="79108" y="14073"/>
                    <a:pt x="79108" y="17439"/>
                  </a:cubicBezTo>
                  <a:cubicBezTo>
                    <a:pt x="79108" y="21867"/>
                    <a:pt x="78577" y="24170"/>
                    <a:pt x="76099" y="34089"/>
                  </a:cubicBezTo>
                  <a:lnTo>
                    <a:pt x="68665" y="63848"/>
                  </a:lnTo>
                  <a:close/>
                </a:path>
              </a:pathLst>
            </a:custGeom>
            <a:solidFill>
              <a:srgbClr val="000000"/>
            </a:solidFill>
            <a:ln w="2538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E5F851-9F27-5167-C888-E3B0B567D7D5}"/>
                </a:ext>
              </a:extLst>
            </p:cNvPr>
            <p:cNvSpPr/>
            <p:nvPr>
              <p:custDataLst>
                <p:tags r:id="rId25"/>
              </p:custDataLst>
            </p:nvPr>
          </p:nvSpPr>
          <p:spPr>
            <a:xfrm>
              <a:off x="6344502" y="5225706"/>
              <a:ext cx="45843" cy="176958"/>
            </a:xfrm>
            <a:custGeom>
              <a:avLst/>
              <a:gdLst>
                <a:gd name="connsiteX0" fmla="*/ 3535 w 45843"/>
                <a:gd name="connsiteY0" fmla="*/ 79 h 176958"/>
                <a:gd name="connsiteX1" fmla="*/ 172 w 45843"/>
                <a:gd name="connsiteY1" fmla="*/ 2205 h 176958"/>
                <a:gd name="connsiteX2" fmla="*/ 1765 w 45843"/>
                <a:gd name="connsiteY2" fmla="*/ 4862 h 176958"/>
                <a:gd name="connsiteX3" fmla="*/ 33980 w 45843"/>
                <a:gd name="connsiteY3" fmla="*/ 88470 h 176958"/>
                <a:gd name="connsiteX4" fmla="*/ 3358 w 45843"/>
                <a:gd name="connsiteY4" fmla="*/ 170838 h 176958"/>
                <a:gd name="connsiteX5" fmla="*/ 172 w 45843"/>
                <a:gd name="connsiteY5" fmla="*/ 174912 h 176958"/>
                <a:gd name="connsiteX6" fmla="*/ 2473 w 45843"/>
                <a:gd name="connsiteY6" fmla="*/ 177038 h 176958"/>
                <a:gd name="connsiteX7" fmla="*/ 33095 w 45843"/>
                <a:gd name="connsiteY7" fmla="*/ 143205 h 176958"/>
                <a:gd name="connsiteX8" fmla="*/ 46016 w 45843"/>
                <a:gd name="connsiteY8" fmla="*/ 88647 h 176958"/>
                <a:gd name="connsiteX9" fmla="*/ 3535 w 45843"/>
                <a:gd name="connsiteY9"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535" y="79"/>
                  </a:moveTo>
                  <a:cubicBezTo>
                    <a:pt x="2296" y="79"/>
                    <a:pt x="172" y="79"/>
                    <a:pt x="172" y="2205"/>
                  </a:cubicBezTo>
                  <a:cubicBezTo>
                    <a:pt x="172" y="3091"/>
                    <a:pt x="703" y="3622"/>
                    <a:pt x="1765" y="4862"/>
                  </a:cubicBezTo>
                  <a:cubicBezTo>
                    <a:pt x="16988" y="18856"/>
                    <a:pt x="33980" y="42769"/>
                    <a:pt x="33980" y="88470"/>
                  </a:cubicBezTo>
                  <a:cubicBezTo>
                    <a:pt x="33980" y="125491"/>
                    <a:pt x="22475" y="153479"/>
                    <a:pt x="3358" y="170838"/>
                  </a:cubicBezTo>
                  <a:cubicBezTo>
                    <a:pt x="349" y="173849"/>
                    <a:pt x="172" y="174027"/>
                    <a:pt x="172" y="174912"/>
                  </a:cubicBezTo>
                  <a:cubicBezTo>
                    <a:pt x="172" y="175798"/>
                    <a:pt x="703" y="177038"/>
                    <a:pt x="2473" y="177038"/>
                  </a:cubicBezTo>
                  <a:cubicBezTo>
                    <a:pt x="4597" y="177038"/>
                    <a:pt x="21413" y="165347"/>
                    <a:pt x="33095" y="143205"/>
                  </a:cubicBezTo>
                  <a:cubicBezTo>
                    <a:pt x="40883" y="128503"/>
                    <a:pt x="46016" y="109372"/>
                    <a:pt x="46016" y="88647"/>
                  </a:cubicBezTo>
                  <a:cubicBezTo>
                    <a:pt x="46016" y="63671"/>
                    <a:pt x="38582" y="24878"/>
                    <a:pt x="3535" y="79"/>
                  </a:cubicBezTo>
                  <a:close/>
                </a:path>
              </a:pathLst>
            </a:custGeom>
            <a:solidFill>
              <a:srgbClr val="000000"/>
            </a:solidFill>
            <a:ln w="2538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AFD916C-C797-121F-08D3-BE5EF6AAD7D4}"/>
                </a:ext>
              </a:extLst>
            </p:cNvPr>
            <p:cNvSpPr/>
            <p:nvPr>
              <p:custDataLst>
                <p:tags r:id="rId26"/>
              </p:custDataLst>
            </p:nvPr>
          </p:nvSpPr>
          <p:spPr>
            <a:xfrm>
              <a:off x="6081805" y="5441300"/>
              <a:ext cx="86199" cy="80065"/>
            </a:xfrm>
            <a:custGeom>
              <a:avLst/>
              <a:gdLst>
                <a:gd name="connsiteX0" fmla="*/ 86362 w 86199"/>
                <a:gd name="connsiteY0" fmla="*/ 14079 h 80065"/>
                <a:gd name="connsiteX1" fmla="*/ 77512 w 86199"/>
                <a:gd name="connsiteY1" fmla="*/ 86 h 80065"/>
                <a:gd name="connsiteX2" fmla="*/ 67954 w 86199"/>
                <a:gd name="connsiteY2" fmla="*/ 9474 h 80065"/>
                <a:gd name="connsiteX3" fmla="*/ 70963 w 86199"/>
                <a:gd name="connsiteY3" fmla="*/ 14965 h 80065"/>
                <a:gd name="connsiteX4" fmla="*/ 77512 w 86199"/>
                <a:gd name="connsiteY4" fmla="*/ 29136 h 80065"/>
                <a:gd name="connsiteX5" fmla="*/ 44766 w 86199"/>
                <a:gd name="connsiteY5" fmla="*/ 75191 h 80065"/>
                <a:gd name="connsiteX6" fmla="*/ 30429 w 86199"/>
                <a:gd name="connsiteY6" fmla="*/ 59426 h 80065"/>
                <a:gd name="connsiteX7" fmla="*/ 40164 w 86199"/>
                <a:gd name="connsiteY7" fmla="*/ 24885 h 80065"/>
                <a:gd name="connsiteX8" fmla="*/ 42642 w 86199"/>
                <a:gd name="connsiteY8" fmla="*/ 15496 h 80065"/>
                <a:gd name="connsiteX9" fmla="*/ 25827 w 86199"/>
                <a:gd name="connsiteY9" fmla="*/ 263 h 80065"/>
                <a:gd name="connsiteX10" fmla="*/ 162 w 86199"/>
                <a:gd name="connsiteY10" fmla="*/ 27365 h 80065"/>
                <a:gd name="connsiteX11" fmla="*/ 3171 w 86199"/>
                <a:gd name="connsiteY11" fmla="*/ 29667 h 80065"/>
                <a:gd name="connsiteX12" fmla="*/ 6357 w 86199"/>
                <a:gd name="connsiteY12" fmla="*/ 26833 h 80065"/>
                <a:gd name="connsiteX13" fmla="*/ 25296 w 86199"/>
                <a:gd name="connsiteY13" fmla="*/ 5223 h 80065"/>
                <a:gd name="connsiteX14" fmla="*/ 29721 w 86199"/>
                <a:gd name="connsiteY14" fmla="*/ 11422 h 80065"/>
                <a:gd name="connsiteX15" fmla="*/ 26535 w 86199"/>
                <a:gd name="connsiteY15" fmla="*/ 23290 h 80065"/>
                <a:gd name="connsiteX16" fmla="*/ 16977 w 86199"/>
                <a:gd name="connsiteY16" fmla="*/ 56946 h 80065"/>
                <a:gd name="connsiteX17" fmla="*/ 44235 w 86199"/>
                <a:gd name="connsiteY17" fmla="*/ 80151 h 80065"/>
                <a:gd name="connsiteX18" fmla="*/ 86362 w 86199"/>
                <a:gd name="connsiteY18" fmla="*/ 14079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362" y="14079"/>
                  </a:moveTo>
                  <a:cubicBezTo>
                    <a:pt x="86362" y="263"/>
                    <a:pt x="78043" y="86"/>
                    <a:pt x="77512" y="86"/>
                  </a:cubicBezTo>
                  <a:cubicBezTo>
                    <a:pt x="72910" y="86"/>
                    <a:pt x="67954" y="4868"/>
                    <a:pt x="67954" y="9474"/>
                  </a:cubicBezTo>
                  <a:cubicBezTo>
                    <a:pt x="67954" y="12485"/>
                    <a:pt x="69724" y="13902"/>
                    <a:pt x="70963" y="14965"/>
                  </a:cubicBezTo>
                  <a:cubicBezTo>
                    <a:pt x="73972" y="17445"/>
                    <a:pt x="77512" y="22050"/>
                    <a:pt x="77512" y="29136"/>
                  </a:cubicBezTo>
                  <a:cubicBezTo>
                    <a:pt x="77512" y="37107"/>
                    <a:pt x="65830" y="75191"/>
                    <a:pt x="44766" y="75191"/>
                  </a:cubicBezTo>
                  <a:cubicBezTo>
                    <a:pt x="30429" y="75191"/>
                    <a:pt x="30429" y="62437"/>
                    <a:pt x="30429" y="59426"/>
                  </a:cubicBezTo>
                  <a:cubicBezTo>
                    <a:pt x="30429" y="51278"/>
                    <a:pt x="33615" y="41358"/>
                    <a:pt x="40164" y="24885"/>
                  </a:cubicBezTo>
                  <a:cubicBezTo>
                    <a:pt x="41580" y="21165"/>
                    <a:pt x="42642" y="18508"/>
                    <a:pt x="42642" y="15496"/>
                  </a:cubicBezTo>
                  <a:cubicBezTo>
                    <a:pt x="42642" y="6285"/>
                    <a:pt x="34854" y="263"/>
                    <a:pt x="25827" y="263"/>
                  </a:cubicBezTo>
                  <a:cubicBezTo>
                    <a:pt x="8127" y="263"/>
                    <a:pt x="162" y="24530"/>
                    <a:pt x="162" y="27365"/>
                  </a:cubicBezTo>
                  <a:cubicBezTo>
                    <a:pt x="162" y="29667"/>
                    <a:pt x="2640" y="29667"/>
                    <a:pt x="3171" y="29667"/>
                  </a:cubicBezTo>
                  <a:cubicBezTo>
                    <a:pt x="5649" y="29667"/>
                    <a:pt x="5826" y="28782"/>
                    <a:pt x="6357" y="26833"/>
                  </a:cubicBezTo>
                  <a:cubicBezTo>
                    <a:pt x="10605" y="12308"/>
                    <a:pt x="18216" y="5223"/>
                    <a:pt x="25296" y="5223"/>
                  </a:cubicBezTo>
                  <a:cubicBezTo>
                    <a:pt x="28305" y="5223"/>
                    <a:pt x="29721" y="7171"/>
                    <a:pt x="29721" y="11422"/>
                  </a:cubicBezTo>
                  <a:cubicBezTo>
                    <a:pt x="29721" y="15496"/>
                    <a:pt x="28305" y="19216"/>
                    <a:pt x="26535" y="23290"/>
                  </a:cubicBezTo>
                  <a:cubicBezTo>
                    <a:pt x="18924" y="42952"/>
                    <a:pt x="16977" y="50569"/>
                    <a:pt x="16977" y="56946"/>
                  </a:cubicBezTo>
                  <a:cubicBezTo>
                    <a:pt x="16977" y="74483"/>
                    <a:pt x="30783" y="80151"/>
                    <a:pt x="44235" y="80151"/>
                  </a:cubicBezTo>
                  <a:cubicBezTo>
                    <a:pt x="73972" y="80151"/>
                    <a:pt x="86362" y="28604"/>
                    <a:pt x="86362" y="14079"/>
                  </a:cubicBezTo>
                  <a:close/>
                </a:path>
              </a:pathLst>
            </a:custGeom>
            <a:solidFill>
              <a:schemeClr val="accent6"/>
            </a:solidFill>
            <a:ln w="25381"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B1D9FCCF-3215-5EDE-D405-B553B027A219}"/>
                </a:ext>
              </a:extLst>
            </p:cNvPr>
            <p:cNvSpPr/>
            <p:nvPr>
              <p:custDataLst>
                <p:tags r:id="rId27"/>
              </p:custDataLst>
            </p:nvPr>
          </p:nvSpPr>
          <p:spPr>
            <a:xfrm>
              <a:off x="5763647" y="5592870"/>
              <a:ext cx="659949" cy="10121"/>
            </a:xfrm>
            <a:custGeom>
              <a:avLst/>
              <a:gdLst>
                <a:gd name="connsiteX0" fmla="*/ 0 w 659949"/>
                <a:gd name="connsiteY0" fmla="*/ 0 h 10121"/>
                <a:gd name="connsiteX1" fmla="*/ 659949 w 659949"/>
                <a:gd name="connsiteY1" fmla="*/ 0 h 10121"/>
                <a:gd name="connsiteX2" fmla="*/ 659949 w 659949"/>
                <a:gd name="connsiteY2" fmla="*/ 10121 h 10121"/>
                <a:gd name="connsiteX3" fmla="*/ 0 w 659949"/>
                <a:gd name="connsiteY3" fmla="*/ 10121 h 10121"/>
              </a:gdLst>
              <a:ahLst/>
              <a:cxnLst>
                <a:cxn ang="0">
                  <a:pos x="connsiteX0" y="connsiteY0"/>
                </a:cxn>
                <a:cxn ang="0">
                  <a:pos x="connsiteX1" y="connsiteY1"/>
                </a:cxn>
                <a:cxn ang="0">
                  <a:pos x="connsiteX2" y="connsiteY2"/>
                </a:cxn>
                <a:cxn ang="0">
                  <a:pos x="connsiteX3" y="connsiteY3"/>
                </a:cxn>
              </a:cxnLst>
              <a:rect l="l" t="t" r="r" b="b"/>
              <a:pathLst>
                <a:path w="659949" h="10121">
                  <a:moveTo>
                    <a:pt x="0" y="0"/>
                  </a:moveTo>
                  <a:lnTo>
                    <a:pt x="659949" y="0"/>
                  </a:lnTo>
                  <a:lnTo>
                    <a:pt x="659949"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E65087-243D-95B3-F2E0-30CC9F13F8F5}"/>
                </a:ext>
              </a:extLst>
            </p:cNvPr>
            <p:cNvSpPr/>
            <p:nvPr>
              <p:custDataLst>
                <p:tags r:id="rId28"/>
              </p:custDataLst>
            </p:nvPr>
          </p:nvSpPr>
          <p:spPr>
            <a:xfrm>
              <a:off x="5807594" y="5716469"/>
              <a:ext cx="133003" cy="186751"/>
            </a:xfrm>
            <a:custGeom>
              <a:avLst/>
              <a:gdLst>
                <a:gd name="connsiteX0" fmla="*/ 107110 w 133003"/>
                <a:gd name="connsiteY0" fmla="*/ 95501 h 186751"/>
                <a:gd name="connsiteX1" fmla="*/ 74492 w 133003"/>
                <a:gd name="connsiteY1" fmla="*/ 65641 h 186751"/>
                <a:gd name="connsiteX2" fmla="*/ 22909 w 133003"/>
                <a:gd name="connsiteY2" fmla="*/ 89428 h 186751"/>
                <a:gd name="connsiteX3" fmla="*/ 151 w 133003"/>
                <a:gd name="connsiteY3" fmla="*/ 141809 h 186751"/>
                <a:gd name="connsiteX4" fmla="*/ 46677 w 133003"/>
                <a:gd name="connsiteY4" fmla="*/ 186852 h 186751"/>
                <a:gd name="connsiteX5" fmla="*/ 133155 w 133003"/>
                <a:gd name="connsiteY5" fmla="*/ 65641 h 186751"/>
                <a:gd name="connsiteX6" fmla="*/ 78537 w 133003"/>
                <a:gd name="connsiteY6" fmla="*/ 100 h 186751"/>
                <a:gd name="connsiteX7" fmla="*/ 30242 w 133003"/>
                <a:gd name="connsiteY7" fmla="*/ 40083 h 186751"/>
                <a:gd name="connsiteX8" fmla="*/ 39850 w 133003"/>
                <a:gd name="connsiteY8" fmla="*/ 48939 h 186751"/>
                <a:gd name="connsiteX9" fmla="*/ 53504 w 133003"/>
                <a:gd name="connsiteY9" fmla="*/ 35528 h 186751"/>
                <a:gd name="connsiteX10" fmla="*/ 41620 w 133003"/>
                <a:gd name="connsiteY10" fmla="*/ 26671 h 186751"/>
                <a:gd name="connsiteX11" fmla="*/ 78032 w 133003"/>
                <a:gd name="connsiteY11" fmla="*/ 6427 h 186751"/>
                <a:gd name="connsiteX12" fmla="*/ 114190 w 133003"/>
                <a:gd name="connsiteY12" fmla="*/ 52229 h 186751"/>
                <a:gd name="connsiteX13" fmla="*/ 107363 w 133003"/>
                <a:gd name="connsiteY13" fmla="*/ 95501 h 186751"/>
                <a:gd name="connsiteX14" fmla="*/ 107110 w 133003"/>
                <a:gd name="connsiteY14" fmla="*/ 95501 h 186751"/>
                <a:gd name="connsiteX15" fmla="*/ 47436 w 133003"/>
                <a:gd name="connsiteY15" fmla="*/ 179767 h 186751"/>
                <a:gd name="connsiteX16" fmla="*/ 19621 w 133003"/>
                <a:gd name="connsiteY16" fmla="*/ 151172 h 186751"/>
                <a:gd name="connsiteX17" fmla="*/ 36310 w 133003"/>
                <a:gd name="connsiteY17" fmla="*/ 93729 h 186751"/>
                <a:gd name="connsiteX18" fmla="*/ 74492 w 133003"/>
                <a:gd name="connsiteY18" fmla="*/ 71208 h 186751"/>
                <a:gd name="connsiteX19" fmla="*/ 102559 w 133003"/>
                <a:gd name="connsiteY19" fmla="*/ 104611 h 186751"/>
                <a:gd name="connsiteX20" fmla="*/ 47436 w 133003"/>
                <a:gd name="connsiteY20" fmla="*/ 179767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110" y="95501"/>
                  </a:moveTo>
                  <a:cubicBezTo>
                    <a:pt x="104582" y="79812"/>
                    <a:pt x="94215" y="65641"/>
                    <a:pt x="74492" y="65641"/>
                  </a:cubicBezTo>
                  <a:cubicBezTo>
                    <a:pt x="59067" y="65641"/>
                    <a:pt x="42632" y="69690"/>
                    <a:pt x="22909" y="89428"/>
                  </a:cubicBezTo>
                  <a:cubicBezTo>
                    <a:pt x="1921" y="110431"/>
                    <a:pt x="151" y="133964"/>
                    <a:pt x="151" y="141809"/>
                  </a:cubicBezTo>
                  <a:cubicBezTo>
                    <a:pt x="151" y="157498"/>
                    <a:pt x="11277" y="186852"/>
                    <a:pt x="46677" y="186852"/>
                  </a:cubicBezTo>
                  <a:cubicBezTo>
                    <a:pt x="106858" y="186852"/>
                    <a:pt x="133155" y="101827"/>
                    <a:pt x="133155" y="65641"/>
                  </a:cubicBezTo>
                  <a:cubicBezTo>
                    <a:pt x="133155" y="25406"/>
                    <a:pt x="109639" y="100"/>
                    <a:pt x="78537" y="100"/>
                  </a:cubicBezTo>
                  <a:cubicBezTo>
                    <a:pt x="41873" y="100"/>
                    <a:pt x="30242" y="32997"/>
                    <a:pt x="30242" y="40083"/>
                  </a:cubicBezTo>
                  <a:cubicBezTo>
                    <a:pt x="30242" y="43625"/>
                    <a:pt x="32264" y="48939"/>
                    <a:pt x="39850" y="48939"/>
                  </a:cubicBezTo>
                  <a:cubicBezTo>
                    <a:pt x="48194" y="48939"/>
                    <a:pt x="53504" y="41348"/>
                    <a:pt x="53504" y="35528"/>
                  </a:cubicBezTo>
                  <a:cubicBezTo>
                    <a:pt x="53504" y="26671"/>
                    <a:pt x="45666" y="26671"/>
                    <a:pt x="41620" y="26671"/>
                  </a:cubicBezTo>
                  <a:cubicBezTo>
                    <a:pt x="52746" y="7945"/>
                    <a:pt x="70699" y="6427"/>
                    <a:pt x="78032" y="6427"/>
                  </a:cubicBezTo>
                  <a:cubicBezTo>
                    <a:pt x="96490" y="6427"/>
                    <a:pt x="114190" y="19585"/>
                    <a:pt x="114190" y="52229"/>
                  </a:cubicBezTo>
                  <a:cubicBezTo>
                    <a:pt x="114190" y="62098"/>
                    <a:pt x="112673" y="75004"/>
                    <a:pt x="107363" y="95501"/>
                  </a:cubicBezTo>
                  <a:lnTo>
                    <a:pt x="107110" y="95501"/>
                  </a:lnTo>
                  <a:close/>
                  <a:moveTo>
                    <a:pt x="47436" y="179767"/>
                  </a:moveTo>
                  <a:cubicBezTo>
                    <a:pt x="19621" y="179767"/>
                    <a:pt x="19621" y="153702"/>
                    <a:pt x="19621" y="151172"/>
                  </a:cubicBezTo>
                  <a:cubicBezTo>
                    <a:pt x="19621" y="144340"/>
                    <a:pt x="25943" y="108912"/>
                    <a:pt x="36310" y="93729"/>
                  </a:cubicBezTo>
                  <a:cubicBezTo>
                    <a:pt x="46424" y="79305"/>
                    <a:pt x="58814" y="71208"/>
                    <a:pt x="74492" y="71208"/>
                  </a:cubicBezTo>
                  <a:cubicBezTo>
                    <a:pt x="102053" y="71208"/>
                    <a:pt x="102559" y="99550"/>
                    <a:pt x="102559" y="104611"/>
                  </a:cubicBezTo>
                  <a:cubicBezTo>
                    <a:pt x="102559" y="122830"/>
                    <a:pt x="86376" y="179767"/>
                    <a:pt x="47436" y="179767"/>
                  </a:cubicBezTo>
                  <a:close/>
                </a:path>
              </a:pathLst>
            </a:custGeom>
            <a:solidFill>
              <a:srgbClr val="000000"/>
            </a:solidFill>
            <a:ln w="2538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30551F3-36B0-B8F3-A5D5-5A8E6C6B160F}"/>
                </a:ext>
              </a:extLst>
            </p:cNvPr>
            <p:cNvSpPr/>
            <p:nvPr>
              <p:custDataLst>
                <p:tags r:id="rId29"/>
              </p:custDataLst>
            </p:nvPr>
          </p:nvSpPr>
          <p:spPr>
            <a:xfrm>
              <a:off x="5957149" y="5722036"/>
              <a:ext cx="144129" cy="175617"/>
            </a:xfrm>
            <a:custGeom>
              <a:avLst/>
              <a:gdLst>
                <a:gd name="connsiteX0" fmla="*/ 17604 w 144129"/>
                <a:gd name="connsiteY0" fmla="*/ 163825 h 175617"/>
                <a:gd name="connsiteX1" fmla="*/ 157 w 144129"/>
                <a:gd name="connsiteY1" fmla="*/ 163825 h 175617"/>
                <a:gd name="connsiteX2" fmla="*/ 157 w 144129"/>
                <a:gd name="connsiteY2" fmla="*/ 175718 h 175617"/>
                <a:gd name="connsiteX3" fmla="*/ 32017 w 144129"/>
                <a:gd name="connsiteY3" fmla="*/ 174959 h 175617"/>
                <a:gd name="connsiteX4" fmla="*/ 63877 w 144129"/>
                <a:gd name="connsiteY4" fmla="*/ 175718 h 175617"/>
                <a:gd name="connsiteX5" fmla="*/ 63877 w 144129"/>
                <a:gd name="connsiteY5" fmla="*/ 163825 h 175617"/>
                <a:gd name="connsiteX6" fmla="*/ 46430 w 144129"/>
                <a:gd name="connsiteY6" fmla="*/ 163825 h 175617"/>
                <a:gd name="connsiteX7" fmla="*/ 46430 w 144129"/>
                <a:gd name="connsiteY7" fmla="*/ 110937 h 175617"/>
                <a:gd name="connsiteX8" fmla="*/ 84106 w 144129"/>
                <a:gd name="connsiteY8" fmla="*/ 70955 h 175617"/>
                <a:gd name="connsiteX9" fmla="*/ 98013 w 144129"/>
                <a:gd name="connsiteY9" fmla="*/ 95501 h 175617"/>
                <a:gd name="connsiteX10" fmla="*/ 98013 w 144129"/>
                <a:gd name="connsiteY10" fmla="*/ 163825 h 175617"/>
                <a:gd name="connsiteX11" fmla="*/ 80566 w 144129"/>
                <a:gd name="connsiteY11" fmla="*/ 163825 h 175617"/>
                <a:gd name="connsiteX12" fmla="*/ 80566 w 144129"/>
                <a:gd name="connsiteY12" fmla="*/ 175718 h 175617"/>
                <a:gd name="connsiteX13" fmla="*/ 112426 w 144129"/>
                <a:gd name="connsiteY13" fmla="*/ 174959 h 175617"/>
                <a:gd name="connsiteX14" fmla="*/ 144286 w 144129"/>
                <a:gd name="connsiteY14" fmla="*/ 175718 h 175617"/>
                <a:gd name="connsiteX15" fmla="*/ 144286 w 144129"/>
                <a:gd name="connsiteY15" fmla="*/ 163825 h 175617"/>
                <a:gd name="connsiteX16" fmla="*/ 126839 w 144129"/>
                <a:gd name="connsiteY16" fmla="*/ 163825 h 175617"/>
                <a:gd name="connsiteX17" fmla="*/ 126839 w 144129"/>
                <a:gd name="connsiteY17" fmla="*/ 98284 h 175617"/>
                <a:gd name="connsiteX18" fmla="*/ 87899 w 144129"/>
                <a:gd name="connsiteY18" fmla="*/ 61845 h 175617"/>
                <a:gd name="connsiteX19" fmla="*/ 44913 w 144129"/>
                <a:gd name="connsiteY19" fmla="*/ 86644 h 175617"/>
                <a:gd name="connsiteX20" fmla="*/ 44913 w 144129"/>
                <a:gd name="connsiteY20" fmla="*/ 100 h 175617"/>
                <a:gd name="connsiteX21" fmla="*/ 157 w 144129"/>
                <a:gd name="connsiteY21" fmla="*/ 2125 h 175617"/>
                <a:gd name="connsiteX22" fmla="*/ 157 w 144129"/>
                <a:gd name="connsiteY22" fmla="*/ 14018 h 175617"/>
                <a:gd name="connsiteX23" fmla="*/ 17604 w 144129"/>
                <a:gd name="connsiteY23" fmla="*/ 23887 h 175617"/>
                <a:gd name="connsiteX24" fmla="*/ 17604 w 144129"/>
                <a:gd name="connsiteY24" fmla="*/ 163825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604" y="163825"/>
                  </a:moveTo>
                  <a:lnTo>
                    <a:pt x="157" y="163825"/>
                  </a:lnTo>
                  <a:lnTo>
                    <a:pt x="157" y="175718"/>
                  </a:lnTo>
                  <a:cubicBezTo>
                    <a:pt x="7237" y="175465"/>
                    <a:pt x="22409" y="174959"/>
                    <a:pt x="32017" y="174959"/>
                  </a:cubicBezTo>
                  <a:cubicBezTo>
                    <a:pt x="41879" y="174959"/>
                    <a:pt x="56797" y="175465"/>
                    <a:pt x="63877" y="175718"/>
                  </a:cubicBezTo>
                  <a:lnTo>
                    <a:pt x="63877" y="163825"/>
                  </a:lnTo>
                  <a:lnTo>
                    <a:pt x="46430" y="163825"/>
                  </a:lnTo>
                  <a:lnTo>
                    <a:pt x="46430" y="110937"/>
                  </a:lnTo>
                  <a:cubicBezTo>
                    <a:pt x="46430" y="83354"/>
                    <a:pt x="68176" y="70955"/>
                    <a:pt x="84106" y="70955"/>
                  </a:cubicBezTo>
                  <a:cubicBezTo>
                    <a:pt x="92703" y="70955"/>
                    <a:pt x="98013" y="76269"/>
                    <a:pt x="98013" y="95501"/>
                  </a:cubicBezTo>
                  <a:lnTo>
                    <a:pt x="98013" y="163825"/>
                  </a:lnTo>
                  <a:lnTo>
                    <a:pt x="80566" y="163825"/>
                  </a:lnTo>
                  <a:lnTo>
                    <a:pt x="80566" y="175718"/>
                  </a:lnTo>
                  <a:cubicBezTo>
                    <a:pt x="87646" y="175465"/>
                    <a:pt x="102818" y="174959"/>
                    <a:pt x="112426" y="174959"/>
                  </a:cubicBezTo>
                  <a:cubicBezTo>
                    <a:pt x="122288" y="174959"/>
                    <a:pt x="137206" y="175465"/>
                    <a:pt x="144286" y="175718"/>
                  </a:cubicBezTo>
                  <a:lnTo>
                    <a:pt x="144286" y="163825"/>
                  </a:lnTo>
                  <a:lnTo>
                    <a:pt x="126839" y="163825"/>
                  </a:lnTo>
                  <a:lnTo>
                    <a:pt x="126839" y="98284"/>
                  </a:lnTo>
                  <a:cubicBezTo>
                    <a:pt x="126839" y="71714"/>
                    <a:pt x="113185" y="61845"/>
                    <a:pt x="87899" y="61845"/>
                  </a:cubicBezTo>
                  <a:cubicBezTo>
                    <a:pt x="63625" y="61845"/>
                    <a:pt x="50729" y="76522"/>
                    <a:pt x="44913" y="86644"/>
                  </a:cubicBezTo>
                  <a:lnTo>
                    <a:pt x="44913" y="100"/>
                  </a:lnTo>
                  <a:lnTo>
                    <a:pt x="157" y="2125"/>
                  </a:lnTo>
                  <a:lnTo>
                    <a:pt x="157" y="14018"/>
                  </a:lnTo>
                  <a:cubicBezTo>
                    <a:pt x="15834" y="14018"/>
                    <a:pt x="17604" y="14018"/>
                    <a:pt x="17604" y="23887"/>
                  </a:cubicBezTo>
                  <a:lnTo>
                    <a:pt x="17604" y="163825"/>
                  </a:lnTo>
                  <a:close/>
                </a:path>
              </a:pathLst>
            </a:custGeom>
            <a:solidFill>
              <a:schemeClr val="accent6"/>
            </a:solidFill>
            <a:ln w="2538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2FC9794-AFD6-D0F7-228F-F44DB0DB768A}"/>
                </a:ext>
              </a:extLst>
            </p:cNvPr>
            <p:cNvSpPr/>
            <p:nvPr>
              <p:custDataLst>
                <p:tags r:id="rId30"/>
              </p:custDataLst>
            </p:nvPr>
          </p:nvSpPr>
          <p:spPr>
            <a:xfrm>
              <a:off x="6127673" y="5633356"/>
              <a:ext cx="46020" cy="176958"/>
            </a:xfrm>
            <a:custGeom>
              <a:avLst/>
              <a:gdLst>
                <a:gd name="connsiteX0" fmla="*/ 42644 w 46020"/>
                <a:gd name="connsiteY0" fmla="*/ 95 h 176958"/>
                <a:gd name="connsiteX1" fmla="*/ 164 w 46020"/>
                <a:gd name="connsiteY1" fmla="*/ 88486 h 176958"/>
                <a:gd name="connsiteX2" fmla="*/ 42644 w 46020"/>
                <a:gd name="connsiteY2" fmla="*/ 177054 h 176958"/>
                <a:gd name="connsiteX3" fmla="*/ 46184 w 46020"/>
                <a:gd name="connsiteY3" fmla="*/ 174928 h 176958"/>
                <a:gd name="connsiteX4" fmla="*/ 44414 w 46020"/>
                <a:gd name="connsiteY4" fmla="*/ 172271 h 176958"/>
                <a:gd name="connsiteX5" fmla="*/ 12200 w 46020"/>
                <a:gd name="connsiteY5" fmla="*/ 88663 h 176958"/>
                <a:gd name="connsiteX6" fmla="*/ 44945 w 46020"/>
                <a:gd name="connsiteY6" fmla="*/ 4347 h 176958"/>
                <a:gd name="connsiteX7" fmla="*/ 46184 w 46020"/>
                <a:gd name="connsiteY7" fmla="*/ 2221 h 176958"/>
                <a:gd name="connsiteX8" fmla="*/ 42644 w 46020"/>
                <a:gd name="connsiteY8"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644" y="95"/>
                  </a:moveTo>
                  <a:cubicBezTo>
                    <a:pt x="9014" y="23831"/>
                    <a:pt x="164" y="61384"/>
                    <a:pt x="164" y="88486"/>
                  </a:cubicBezTo>
                  <a:cubicBezTo>
                    <a:pt x="164" y="113462"/>
                    <a:pt x="7598" y="152255"/>
                    <a:pt x="42644" y="177054"/>
                  </a:cubicBezTo>
                  <a:cubicBezTo>
                    <a:pt x="44060" y="177054"/>
                    <a:pt x="46184" y="177054"/>
                    <a:pt x="46184" y="174928"/>
                  </a:cubicBezTo>
                  <a:cubicBezTo>
                    <a:pt x="46184" y="173865"/>
                    <a:pt x="45653" y="173511"/>
                    <a:pt x="44414" y="172271"/>
                  </a:cubicBezTo>
                  <a:cubicBezTo>
                    <a:pt x="20873" y="151015"/>
                    <a:pt x="12200" y="120902"/>
                    <a:pt x="12200" y="88663"/>
                  </a:cubicBezTo>
                  <a:cubicBezTo>
                    <a:pt x="12200" y="40837"/>
                    <a:pt x="30431" y="17455"/>
                    <a:pt x="44945" y="4347"/>
                  </a:cubicBezTo>
                  <a:cubicBezTo>
                    <a:pt x="45653" y="3638"/>
                    <a:pt x="46184" y="3107"/>
                    <a:pt x="46184" y="2221"/>
                  </a:cubicBezTo>
                  <a:cubicBezTo>
                    <a:pt x="46184" y="95"/>
                    <a:pt x="44060" y="95"/>
                    <a:pt x="42644" y="95"/>
                  </a:cubicBezTo>
                  <a:close/>
                </a:path>
              </a:pathLst>
            </a:custGeom>
            <a:solidFill>
              <a:srgbClr val="000000"/>
            </a:solidFill>
            <a:ln w="2538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12B5ACA-C541-88FA-4E93-94AD645FDADC}"/>
                </a:ext>
              </a:extLst>
            </p:cNvPr>
            <p:cNvSpPr/>
            <p:nvPr>
              <p:custDataLst>
                <p:tags r:id="rId31"/>
              </p:custDataLst>
            </p:nvPr>
          </p:nvSpPr>
          <p:spPr>
            <a:xfrm>
              <a:off x="6199611" y="5643276"/>
              <a:ext cx="87084" cy="124703"/>
            </a:xfrm>
            <a:custGeom>
              <a:avLst/>
              <a:gdLst>
                <a:gd name="connsiteX0" fmla="*/ 42293 w 87084"/>
                <a:gd name="connsiteY0" fmla="*/ 5409 h 124703"/>
                <a:gd name="connsiteX1" fmla="*/ 43001 w 87084"/>
                <a:gd name="connsiteY1" fmla="*/ 2575 h 124703"/>
                <a:gd name="connsiteX2" fmla="*/ 40169 w 87084"/>
                <a:gd name="connsiteY2" fmla="*/ 95 h 124703"/>
                <a:gd name="connsiteX3" fmla="*/ 17513 w 87084"/>
                <a:gd name="connsiteY3" fmla="*/ 1867 h 124703"/>
                <a:gd name="connsiteX4" fmla="*/ 13619 w 87084"/>
                <a:gd name="connsiteY4" fmla="*/ 5941 h 124703"/>
                <a:gd name="connsiteX5" fmla="*/ 18221 w 87084"/>
                <a:gd name="connsiteY5" fmla="*/ 8421 h 124703"/>
                <a:gd name="connsiteX6" fmla="*/ 26717 w 87084"/>
                <a:gd name="connsiteY6" fmla="*/ 11078 h 124703"/>
                <a:gd name="connsiteX7" fmla="*/ 26009 w 87084"/>
                <a:gd name="connsiteY7" fmla="*/ 14975 h 124703"/>
                <a:gd name="connsiteX8" fmla="*/ 1052 w 87084"/>
                <a:gd name="connsiteY8" fmla="*/ 115234 h 124703"/>
                <a:gd name="connsiteX9" fmla="*/ 167 w 87084"/>
                <a:gd name="connsiteY9" fmla="*/ 119131 h 124703"/>
                <a:gd name="connsiteX10" fmla="*/ 6185 w 87084"/>
                <a:gd name="connsiteY10" fmla="*/ 124799 h 124703"/>
                <a:gd name="connsiteX11" fmla="*/ 14327 w 87084"/>
                <a:gd name="connsiteY11" fmla="*/ 117359 h 124703"/>
                <a:gd name="connsiteX12" fmla="*/ 23000 w 87084"/>
                <a:gd name="connsiteY12" fmla="*/ 82995 h 124703"/>
                <a:gd name="connsiteX13" fmla="*/ 45656 w 87084"/>
                <a:gd name="connsiteY13" fmla="*/ 97520 h 124703"/>
                <a:gd name="connsiteX14" fmla="*/ 45302 w 87084"/>
                <a:gd name="connsiteY14" fmla="*/ 101063 h 124703"/>
                <a:gd name="connsiteX15" fmla="*/ 44594 w 87084"/>
                <a:gd name="connsiteY15" fmla="*/ 106554 h 124703"/>
                <a:gd name="connsiteX16" fmla="*/ 63356 w 87084"/>
                <a:gd name="connsiteY16" fmla="*/ 124799 h 124703"/>
                <a:gd name="connsiteX17" fmla="*/ 85835 w 87084"/>
                <a:gd name="connsiteY17" fmla="*/ 97697 h 124703"/>
                <a:gd name="connsiteX18" fmla="*/ 83003 w 87084"/>
                <a:gd name="connsiteY18" fmla="*/ 95394 h 124703"/>
                <a:gd name="connsiteX19" fmla="*/ 79463 w 87084"/>
                <a:gd name="connsiteY19" fmla="*/ 99646 h 124703"/>
                <a:gd name="connsiteX20" fmla="*/ 63887 w 87084"/>
                <a:gd name="connsiteY20" fmla="*/ 119839 h 124703"/>
                <a:gd name="connsiteX21" fmla="*/ 57692 w 87084"/>
                <a:gd name="connsiteY21" fmla="*/ 110628 h 124703"/>
                <a:gd name="connsiteX22" fmla="*/ 58754 w 87084"/>
                <a:gd name="connsiteY22" fmla="*/ 102657 h 124703"/>
                <a:gd name="connsiteX23" fmla="*/ 59639 w 87084"/>
                <a:gd name="connsiteY23" fmla="*/ 97166 h 124703"/>
                <a:gd name="connsiteX24" fmla="*/ 30965 w 87084"/>
                <a:gd name="connsiteY24" fmla="*/ 78389 h 124703"/>
                <a:gd name="connsiteX25" fmla="*/ 45656 w 87084"/>
                <a:gd name="connsiteY25" fmla="*/ 66698 h 124703"/>
                <a:gd name="connsiteX26" fmla="*/ 73445 w 87084"/>
                <a:gd name="connsiteY26" fmla="*/ 49870 h 124703"/>
                <a:gd name="connsiteX27" fmla="*/ 79286 w 87084"/>
                <a:gd name="connsiteY27" fmla="*/ 52173 h 124703"/>
                <a:gd name="connsiteX28" fmla="*/ 70082 w 87084"/>
                <a:gd name="connsiteY28" fmla="*/ 62093 h 124703"/>
                <a:gd name="connsiteX29" fmla="*/ 77162 w 87084"/>
                <a:gd name="connsiteY29" fmla="*/ 68647 h 124703"/>
                <a:gd name="connsiteX30" fmla="*/ 87251 w 87084"/>
                <a:gd name="connsiteY30" fmla="*/ 57310 h 124703"/>
                <a:gd name="connsiteX31" fmla="*/ 73622 w 87084"/>
                <a:gd name="connsiteY31" fmla="*/ 44911 h 124703"/>
                <a:gd name="connsiteX32" fmla="*/ 45302 w 87084"/>
                <a:gd name="connsiteY32" fmla="*/ 60499 h 124703"/>
                <a:gd name="connsiteX33" fmla="*/ 24770 w 87084"/>
                <a:gd name="connsiteY33" fmla="*/ 76087 h 124703"/>
                <a:gd name="connsiteX34" fmla="*/ 42293 w 87084"/>
                <a:gd name="connsiteY34" fmla="*/ 5409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084" h="124703">
                  <a:moveTo>
                    <a:pt x="42293" y="5409"/>
                  </a:moveTo>
                  <a:cubicBezTo>
                    <a:pt x="42470" y="5055"/>
                    <a:pt x="43001" y="2752"/>
                    <a:pt x="43001" y="2575"/>
                  </a:cubicBezTo>
                  <a:cubicBezTo>
                    <a:pt x="43001" y="1690"/>
                    <a:pt x="42293" y="95"/>
                    <a:pt x="40169" y="95"/>
                  </a:cubicBezTo>
                  <a:cubicBezTo>
                    <a:pt x="36629" y="95"/>
                    <a:pt x="21938" y="1512"/>
                    <a:pt x="17513" y="1867"/>
                  </a:cubicBezTo>
                  <a:cubicBezTo>
                    <a:pt x="16097" y="2044"/>
                    <a:pt x="13619" y="2221"/>
                    <a:pt x="13619" y="5941"/>
                  </a:cubicBezTo>
                  <a:cubicBezTo>
                    <a:pt x="13619" y="8421"/>
                    <a:pt x="16097" y="8421"/>
                    <a:pt x="18221" y="8421"/>
                  </a:cubicBezTo>
                  <a:cubicBezTo>
                    <a:pt x="26717" y="8421"/>
                    <a:pt x="26717" y="9661"/>
                    <a:pt x="26717" y="11078"/>
                  </a:cubicBezTo>
                  <a:cubicBezTo>
                    <a:pt x="26717" y="12318"/>
                    <a:pt x="26363" y="13380"/>
                    <a:pt x="26009" y="14975"/>
                  </a:cubicBezTo>
                  <a:lnTo>
                    <a:pt x="1052" y="115234"/>
                  </a:lnTo>
                  <a:cubicBezTo>
                    <a:pt x="167" y="118422"/>
                    <a:pt x="167" y="118776"/>
                    <a:pt x="167" y="119131"/>
                  </a:cubicBezTo>
                  <a:cubicBezTo>
                    <a:pt x="167" y="121788"/>
                    <a:pt x="2291" y="124799"/>
                    <a:pt x="6185" y="124799"/>
                  </a:cubicBezTo>
                  <a:cubicBezTo>
                    <a:pt x="10964" y="124799"/>
                    <a:pt x="13265" y="121256"/>
                    <a:pt x="14327" y="117359"/>
                  </a:cubicBezTo>
                  <a:cubicBezTo>
                    <a:pt x="14681" y="116651"/>
                    <a:pt x="22292" y="85475"/>
                    <a:pt x="23000" y="82995"/>
                  </a:cubicBezTo>
                  <a:cubicBezTo>
                    <a:pt x="35567" y="84235"/>
                    <a:pt x="45656" y="88309"/>
                    <a:pt x="45656" y="97520"/>
                  </a:cubicBezTo>
                  <a:cubicBezTo>
                    <a:pt x="45656" y="98406"/>
                    <a:pt x="45656" y="99291"/>
                    <a:pt x="45302" y="101063"/>
                  </a:cubicBezTo>
                  <a:cubicBezTo>
                    <a:pt x="44594" y="103720"/>
                    <a:pt x="44594" y="104605"/>
                    <a:pt x="44594" y="106554"/>
                  </a:cubicBezTo>
                  <a:cubicBezTo>
                    <a:pt x="44594" y="119131"/>
                    <a:pt x="54860" y="124799"/>
                    <a:pt x="63356" y="124799"/>
                  </a:cubicBezTo>
                  <a:cubicBezTo>
                    <a:pt x="80525" y="124799"/>
                    <a:pt x="85835" y="97874"/>
                    <a:pt x="85835" y="97697"/>
                  </a:cubicBezTo>
                  <a:cubicBezTo>
                    <a:pt x="85835" y="95394"/>
                    <a:pt x="83534" y="95394"/>
                    <a:pt x="83003" y="95394"/>
                  </a:cubicBezTo>
                  <a:cubicBezTo>
                    <a:pt x="80525" y="95394"/>
                    <a:pt x="80348" y="96280"/>
                    <a:pt x="79463" y="99646"/>
                  </a:cubicBezTo>
                  <a:cubicBezTo>
                    <a:pt x="77339" y="107262"/>
                    <a:pt x="72560" y="119839"/>
                    <a:pt x="63887" y="119839"/>
                  </a:cubicBezTo>
                  <a:cubicBezTo>
                    <a:pt x="59108" y="119839"/>
                    <a:pt x="57692" y="115411"/>
                    <a:pt x="57692" y="110628"/>
                  </a:cubicBezTo>
                  <a:cubicBezTo>
                    <a:pt x="57692" y="107617"/>
                    <a:pt x="57692" y="107262"/>
                    <a:pt x="58754" y="102657"/>
                  </a:cubicBezTo>
                  <a:cubicBezTo>
                    <a:pt x="58931" y="102125"/>
                    <a:pt x="59639" y="99114"/>
                    <a:pt x="59639" y="97166"/>
                  </a:cubicBezTo>
                  <a:cubicBezTo>
                    <a:pt x="59639" y="81401"/>
                    <a:pt x="38399" y="78921"/>
                    <a:pt x="30965" y="78389"/>
                  </a:cubicBezTo>
                  <a:cubicBezTo>
                    <a:pt x="36098" y="75201"/>
                    <a:pt x="42647" y="69355"/>
                    <a:pt x="45656" y="66698"/>
                  </a:cubicBezTo>
                  <a:cubicBezTo>
                    <a:pt x="54683" y="58196"/>
                    <a:pt x="63533" y="49870"/>
                    <a:pt x="73445" y="49870"/>
                  </a:cubicBezTo>
                  <a:cubicBezTo>
                    <a:pt x="75569" y="49870"/>
                    <a:pt x="77870" y="50402"/>
                    <a:pt x="79286" y="52173"/>
                  </a:cubicBezTo>
                  <a:cubicBezTo>
                    <a:pt x="71675" y="53413"/>
                    <a:pt x="70082" y="59436"/>
                    <a:pt x="70082" y="62093"/>
                  </a:cubicBezTo>
                  <a:cubicBezTo>
                    <a:pt x="70082" y="65990"/>
                    <a:pt x="73091" y="68647"/>
                    <a:pt x="77162" y="68647"/>
                  </a:cubicBezTo>
                  <a:cubicBezTo>
                    <a:pt x="81941" y="68647"/>
                    <a:pt x="87251" y="64750"/>
                    <a:pt x="87251" y="57310"/>
                  </a:cubicBezTo>
                  <a:cubicBezTo>
                    <a:pt x="87251" y="51465"/>
                    <a:pt x="83003" y="44911"/>
                    <a:pt x="73622" y="44911"/>
                  </a:cubicBezTo>
                  <a:cubicBezTo>
                    <a:pt x="63533" y="44911"/>
                    <a:pt x="54329" y="52173"/>
                    <a:pt x="45302" y="60499"/>
                  </a:cubicBezTo>
                  <a:cubicBezTo>
                    <a:pt x="37868" y="67584"/>
                    <a:pt x="32027" y="73075"/>
                    <a:pt x="24770" y="76087"/>
                  </a:cubicBezTo>
                  <a:lnTo>
                    <a:pt x="42293" y="5409"/>
                  </a:lnTo>
                  <a:close/>
                </a:path>
              </a:pathLst>
            </a:custGeom>
            <a:solidFill>
              <a:srgbClr val="000000"/>
            </a:solidFill>
            <a:ln w="2538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5D03034-6692-BE5C-A93D-7EF216014126}"/>
                </a:ext>
              </a:extLst>
            </p:cNvPr>
            <p:cNvSpPr/>
            <p:nvPr>
              <p:custDataLst>
                <p:tags r:id="rId32"/>
              </p:custDataLst>
            </p:nvPr>
          </p:nvSpPr>
          <p:spPr>
            <a:xfrm>
              <a:off x="6310671" y="5633356"/>
              <a:ext cx="45843" cy="176958"/>
            </a:xfrm>
            <a:custGeom>
              <a:avLst/>
              <a:gdLst>
                <a:gd name="connsiteX0" fmla="*/ 3534 w 45843"/>
                <a:gd name="connsiteY0" fmla="*/ 95 h 176958"/>
                <a:gd name="connsiteX1" fmla="*/ 171 w 45843"/>
                <a:gd name="connsiteY1" fmla="*/ 2221 h 176958"/>
                <a:gd name="connsiteX2" fmla="*/ 1764 w 45843"/>
                <a:gd name="connsiteY2" fmla="*/ 4878 h 176958"/>
                <a:gd name="connsiteX3" fmla="*/ 33978 w 45843"/>
                <a:gd name="connsiteY3" fmla="*/ 88486 h 176958"/>
                <a:gd name="connsiteX4" fmla="*/ 3357 w 45843"/>
                <a:gd name="connsiteY4" fmla="*/ 170854 h 176958"/>
                <a:gd name="connsiteX5" fmla="*/ 171 w 45843"/>
                <a:gd name="connsiteY5" fmla="*/ 174928 h 176958"/>
                <a:gd name="connsiteX6" fmla="*/ 2472 w 45843"/>
                <a:gd name="connsiteY6" fmla="*/ 177054 h 176958"/>
                <a:gd name="connsiteX7" fmla="*/ 33093 w 45843"/>
                <a:gd name="connsiteY7" fmla="*/ 143221 h 176958"/>
                <a:gd name="connsiteX8" fmla="*/ 46014 w 45843"/>
                <a:gd name="connsiteY8" fmla="*/ 88663 h 176958"/>
                <a:gd name="connsiteX9" fmla="*/ 3534 w 45843"/>
                <a:gd name="connsiteY9"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534" y="95"/>
                  </a:moveTo>
                  <a:cubicBezTo>
                    <a:pt x="2295" y="95"/>
                    <a:pt x="171" y="95"/>
                    <a:pt x="171" y="2221"/>
                  </a:cubicBezTo>
                  <a:cubicBezTo>
                    <a:pt x="171" y="3107"/>
                    <a:pt x="702" y="3638"/>
                    <a:pt x="1764" y="4878"/>
                  </a:cubicBezTo>
                  <a:cubicBezTo>
                    <a:pt x="16986" y="18872"/>
                    <a:pt x="33978" y="42785"/>
                    <a:pt x="33978" y="88486"/>
                  </a:cubicBezTo>
                  <a:cubicBezTo>
                    <a:pt x="33978" y="125507"/>
                    <a:pt x="22473" y="153495"/>
                    <a:pt x="3357" y="170854"/>
                  </a:cubicBezTo>
                  <a:cubicBezTo>
                    <a:pt x="348" y="173865"/>
                    <a:pt x="171" y="174043"/>
                    <a:pt x="171" y="174928"/>
                  </a:cubicBezTo>
                  <a:cubicBezTo>
                    <a:pt x="171" y="175814"/>
                    <a:pt x="702" y="177054"/>
                    <a:pt x="2472" y="177054"/>
                  </a:cubicBezTo>
                  <a:cubicBezTo>
                    <a:pt x="4596" y="177054"/>
                    <a:pt x="21411" y="165363"/>
                    <a:pt x="33093" y="143221"/>
                  </a:cubicBezTo>
                  <a:cubicBezTo>
                    <a:pt x="40881" y="128519"/>
                    <a:pt x="46014" y="109388"/>
                    <a:pt x="46014" y="88663"/>
                  </a:cubicBezTo>
                  <a:cubicBezTo>
                    <a:pt x="46014" y="63687"/>
                    <a:pt x="38580" y="24894"/>
                    <a:pt x="3534" y="95"/>
                  </a:cubicBezTo>
                  <a:close/>
                </a:path>
              </a:pathLst>
            </a:custGeom>
            <a:solidFill>
              <a:srgbClr val="000000"/>
            </a:solidFill>
            <a:ln w="2538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EB00DAC-685C-EEB6-70CF-DC217B6D8087}"/>
                </a:ext>
              </a:extLst>
            </p:cNvPr>
            <p:cNvSpPr/>
            <p:nvPr>
              <p:custDataLst>
                <p:tags r:id="rId33"/>
              </p:custDataLst>
            </p:nvPr>
          </p:nvSpPr>
          <p:spPr>
            <a:xfrm>
              <a:off x="6115637" y="5848951"/>
              <a:ext cx="86199" cy="80065"/>
            </a:xfrm>
            <a:custGeom>
              <a:avLst/>
              <a:gdLst>
                <a:gd name="connsiteX0" fmla="*/ 86363 w 86199"/>
                <a:gd name="connsiteY0" fmla="*/ 14095 h 80065"/>
                <a:gd name="connsiteX1" fmla="*/ 77513 w 86199"/>
                <a:gd name="connsiteY1" fmla="*/ 102 h 80065"/>
                <a:gd name="connsiteX2" fmla="*/ 67955 w 86199"/>
                <a:gd name="connsiteY2" fmla="*/ 9490 h 80065"/>
                <a:gd name="connsiteX3" fmla="*/ 70964 w 86199"/>
                <a:gd name="connsiteY3" fmla="*/ 14981 h 80065"/>
                <a:gd name="connsiteX4" fmla="*/ 77513 w 86199"/>
                <a:gd name="connsiteY4" fmla="*/ 29152 h 80065"/>
                <a:gd name="connsiteX5" fmla="*/ 44768 w 86199"/>
                <a:gd name="connsiteY5" fmla="*/ 75207 h 80065"/>
                <a:gd name="connsiteX6" fmla="*/ 30431 w 86199"/>
                <a:gd name="connsiteY6" fmla="*/ 59442 h 80065"/>
                <a:gd name="connsiteX7" fmla="*/ 40166 w 86199"/>
                <a:gd name="connsiteY7" fmla="*/ 24901 h 80065"/>
                <a:gd name="connsiteX8" fmla="*/ 42644 w 86199"/>
                <a:gd name="connsiteY8" fmla="*/ 15512 h 80065"/>
                <a:gd name="connsiteX9" fmla="*/ 25829 w 86199"/>
                <a:gd name="connsiteY9" fmla="*/ 279 h 80065"/>
                <a:gd name="connsiteX10" fmla="*/ 164 w 86199"/>
                <a:gd name="connsiteY10" fmla="*/ 27381 h 80065"/>
                <a:gd name="connsiteX11" fmla="*/ 3173 w 86199"/>
                <a:gd name="connsiteY11" fmla="*/ 29683 h 80065"/>
                <a:gd name="connsiteX12" fmla="*/ 6359 w 86199"/>
                <a:gd name="connsiteY12" fmla="*/ 26849 h 80065"/>
                <a:gd name="connsiteX13" fmla="*/ 25298 w 86199"/>
                <a:gd name="connsiteY13" fmla="*/ 5239 h 80065"/>
                <a:gd name="connsiteX14" fmla="*/ 29723 w 86199"/>
                <a:gd name="connsiteY14" fmla="*/ 11438 h 80065"/>
                <a:gd name="connsiteX15" fmla="*/ 26537 w 86199"/>
                <a:gd name="connsiteY15" fmla="*/ 23306 h 80065"/>
                <a:gd name="connsiteX16" fmla="*/ 16979 w 86199"/>
                <a:gd name="connsiteY16" fmla="*/ 56962 h 80065"/>
                <a:gd name="connsiteX17" fmla="*/ 44237 w 86199"/>
                <a:gd name="connsiteY17" fmla="*/ 80167 h 80065"/>
                <a:gd name="connsiteX18" fmla="*/ 86363 w 86199"/>
                <a:gd name="connsiteY18" fmla="*/ 14095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363" y="14095"/>
                  </a:moveTo>
                  <a:cubicBezTo>
                    <a:pt x="86363" y="279"/>
                    <a:pt x="78044" y="102"/>
                    <a:pt x="77513" y="102"/>
                  </a:cubicBezTo>
                  <a:cubicBezTo>
                    <a:pt x="72911" y="102"/>
                    <a:pt x="67955" y="4884"/>
                    <a:pt x="67955" y="9490"/>
                  </a:cubicBezTo>
                  <a:cubicBezTo>
                    <a:pt x="67955" y="12501"/>
                    <a:pt x="69725" y="13918"/>
                    <a:pt x="70964" y="14981"/>
                  </a:cubicBezTo>
                  <a:cubicBezTo>
                    <a:pt x="73973" y="17461"/>
                    <a:pt x="77513" y="22066"/>
                    <a:pt x="77513" y="29152"/>
                  </a:cubicBezTo>
                  <a:cubicBezTo>
                    <a:pt x="77513" y="37123"/>
                    <a:pt x="65831" y="75207"/>
                    <a:pt x="44768" y="75207"/>
                  </a:cubicBezTo>
                  <a:cubicBezTo>
                    <a:pt x="30431" y="75207"/>
                    <a:pt x="30431" y="62453"/>
                    <a:pt x="30431" y="59442"/>
                  </a:cubicBezTo>
                  <a:cubicBezTo>
                    <a:pt x="30431" y="51294"/>
                    <a:pt x="33617" y="41374"/>
                    <a:pt x="40166" y="24901"/>
                  </a:cubicBezTo>
                  <a:cubicBezTo>
                    <a:pt x="41582" y="21181"/>
                    <a:pt x="42644" y="18524"/>
                    <a:pt x="42644" y="15512"/>
                  </a:cubicBezTo>
                  <a:cubicBezTo>
                    <a:pt x="42644" y="6301"/>
                    <a:pt x="34856" y="279"/>
                    <a:pt x="25829" y="279"/>
                  </a:cubicBezTo>
                  <a:cubicBezTo>
                    <a:pt x="8129" y="279"/>
                    <a:pt x="164" y="24546"/>
                    <a:pt x="164" y="27381"/>
                  </a:cubicBezTo>
                  <a:cubicBezTo>
                    <a:pt x="164" y="29683"/>
                    <a:pt x="2642" y="29683"/>
                    <a:pt x="3173" y="29683"/>
                  </a:cubicBezTo>
                  <a:cubicBezTo>
                    <a:pt x="5651" y="29683"/>
                    <a:pt x="5828" y="28798"/>
                    <a:pt x="6359" y="26849"/>
                  </a:cubicBezTo>
                  <a:cubicBezTo>
                    <a:pt x="10607" y="12324"/>
                    <a:pt x="18218" y="5239"/>
                    <a:pt x="25298" y="5239"/>
                  </a:cubicBezTo>
                  <a:cubicBezTo>
                    <a:pt x="28307" y="5239"/>
                    <a:pt x="29723" y="7187"/>
                    <a:pt x="29723" y="11438"/>
                  </a:cubicBezTo>
                  <a:cubicBezTo>
                    <a:pt x="29723" y="15512"/>
                    <a:pt x="28307" y="19232"/>
                    <a:pt x="26537" y="23306"/>
                  </a:cubicBezTo>
                  <a:cubicBezTo>
                    <a:pt x="18926" y="42968"/>
                    <a:pt x="16979" y="50585"/>
                    <a:pt x="16979" y="56962"/>
                  </a:cubicBezTo>
                  <a:cubicBezTo>
                    <a:pt x="16979" y="74499"/>
                    <a:pt x="30785" y="80167"/>
                    <a:pt x="44237" y="80167"/>
                  </a:cubicBezTo>
                  <a:cubicBezTo>
                    <a:pt x="73973" y="80167"/>
                    <a:pt x="86363" y="28621"/>
                    <a:pt x="86363" y="14095"/>
                  </a:cubicBezTo>
                  <a:close/>
                </a:path>
              </a:pathLst>
            </a:custGeom>
            <a:solidFill>
              <a:schemeClr val="accent6"/>
            </a:solidFill>
            <a:ln w="25381"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9151E49E-6C3F-50BA-23DE-20F5F9CCF03C}"/>
                </a:ext>
              </a:extLst>
            </p:cNvPr>
            <p:cNvSpPr/>
            <p:nvPr>
              <p:custDataLst>
                <p:tags r:id="rId34"/>
              </p:custDataLst>
            </p:nvPr>
          </p:nvSpPr>
          <p:spPr>
            <a:xfrm>
              <a:off x="6531116" y="5592870"/>
              <a:ext cx="154496" cy="10122"/>
            </a:xfrm>
            <a:custGeom>
              <a:avLst/>
              <a:gdLst>
                <a:gd name="connsiteX0" fmla="*/ 145826 w 154496"/>
                <a:gd name="connsiteY0" fmla="*/ 10213 h 10122"/>
                <a:gd name="connsiteX1" fmla="*/ 154676 w 154496"/>
                <a:gd name="connsiteY1" fmla="*/ 5152 h 10122"/>
                <a:gd name="connsiteX2" fmla="*/ 145826 w 154496"/>
                <a:gd name="connsiteY2" fmla="*/ 91 h 10122"/>
                <a:gd name="connsiteX3" fmla="*/ 9030 w 154496"/>
                <a:gd name="connsiteY3" fmla="*/ 91 h 10122"/>
                <a:gd name="connsiteX4" fmla="*/ 179 w 154496"/>
                <a:gd name="connsiteY4" fmla="*/ 5152 h 10122"/>
                <a:gd name="connsiteX5" fmla="*/ 9030 w 154496"/>
                <a:gd name="connsiteY5" fmla="*/ 10213 h 10122"/>
                <a:gd name="connsiteX6" fmla="*/ 145826 w 154496"/>
                <a:gd name="connsiteY6" fmla="*/ 10213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96" h="10122">
                  <a:moveTo>
                    <a:pt x="145826" y="10213"/>
                  </a:moveTo>
                  <a:cubicBezTo>
                    <a:pt x="150124" y="10213"/>
                    <a:pt x="154676" y="10213"/>
                    <a:pt x="154676" y="5152"/>
                  </a:cubicBezTo>
                  <a:cubicBezTo>
                    <a:pt x="154676" y="91"/>
                    <a:pt x="150124" y="91"/>
                    <a:pt x="145826" y="91"/>
                  </a:cubicBezTo>
                  <a:lnTo>
                    <a:pt x="9030" y="91"/>
                  </a:lnTo>
                  <a:cubicBezTo>
                    <a:pt x="4731" y="91"/>
                    <a:pt x="179" y="91"/>
                    <a:pt x="179" y="5152"/>
                  </a:cubicBezTo>
                  <a:cubicBezTo>
                    <a:pt x="179" y="10213"/>
                    <a:pt x="4731" y="10213"/>
                    <a:pt x="9030" y="10213"/>
                  </a:cubicBezTo>
                  <a:lnTo>
                    <a:pt x="145826" y="10213"/>
                  </a:lnTo>
                  <a:close/>
                </a:path>
              </a:pathLst>
            </a:custGeom>
            <a:solidFill>
              <a:srgbClr val="000000"/>
            </a:solidFill>
            <a:ln w="2538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1342CA8-7B95-2F1F-ACF1-C97E929117B5}"/>
                </a:ext>
              </a:extLst>
            </p:cNvPr>
            <p:cNvSpPr/>
            <p:nvPr>
              <p:custDataLst>
                <p:tags r:id="rId35"/>
              </p:custDataLst>
            </p:nvPr>
          </p:nvSpPr>
          <p:spPr>
            <a:xfrm>
              <a:off x="7115753" y="5321471"/>
              <a:ext cx="83443" cy="168531"/>
            </a:xfrm>
            <a:custGeom>
              <a:avLst/>
              <a:gdLst>
                <a:gd name="connsiteX0" fmla="*/ 52038 w 83443"/>
                <a:gd name="connsiteY0" fmla="*/ 6664 h 168531"/>
                <a:gd name="connsiteX1" fmla="*/ 46223 w 83443"/>
                <a:gd name="connsiteY1" fmla="*/ 84 h 168531"/>
                <a:gd name="connsiteX2" fmla="*/ 202 w 83443"/>
                <a:gd name="connsiteY2" fmla="*/ 16280 h 168531"/>
                <a:gd name="connsiteX3" fmla="*/ 202 w 83443"/>
                <a:gd name="connsiteY3" fmla="*/ 24124 h 168531"/>
                <a:gd name="connsiteX4" fmla="*/ 33327 w 83443"/>
                <a:gd name="connsiteY4" fmla="*/ 17545 h 168531"/>
                <a:gd name="connsiteX5" fmla="*/ 33327 w 83443"/>
                <a:gd name="connsiteY5" fmla="*/ 148625 h 168531"/>
                <a:gd name="connsiteX6" fmla="*/ 9811 w 83443"/>
                <a:gd name="connsiteY6" fmla="*/ 160772 h 168531"/>
                <a:gd name="connsiteX7" fmla="*/ 1720 w 83443"/>
                <a:gd name="connsiteY7" fmla="*/ 160772 h 168531"/>
                <a:gd name="connsiteX8" fmla="*/ 1720 w 83443"/>
                <a:gd name="connsiteY8" fmla="*/ 168616 h 168531"/>
                <a:gd name="connsiteX9" fmla="*/ 42683 w 83443"/>
                <a:gd name="connsiteY9" fmla="*/ 167857 h 168531"/>
                <a:gd name="connsiteX10" fmla="*/ 83646 w 83443"/>
                <a:gd name="connsiteY10" fmla="*/ 168616 h 168531"/>
                <a:gd name="connsiteX11" fmla="*/ 83646 w 83443"/>
                <a:gd name="connsiteY11" fmla="*/ 160772 h 168531"/>
                <a:gd name="connsiteX12" fmla="*/ 75554 w 83443"/>
                <a:gd name="connsiteY12" fmla="*/ 160772 h 168531"/>
                <a:gd name="connsiteX13" fmla="*/ 52038 w 83443"/>
                <a:gd name="connsiteY13" fmla="*/ 148625 h 168531"/>
                <a:gd name="connsiteX14" fmla="*/ 52038 w 83443"/>
                <a:gd name="connsiteY14" fmla="*/ 666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443" h="168531">
                  <a:moveTo>
                    <a:pt x="52038" y="6664"/>
                  </a:moveTo>
                  <a:cubicBezTo>
                    <a:pt x="52038" y="591"/>
                    <a:pt x="52038" y="84"/>
                    <a:pt x="46223" y="84"/>
                  </a:cubicBezTo>
                  <a:cubicBezTo>
                    <a:pt x="30545" y="16280"/>
                    <a:pt x="8294" y="16280"/>
                    <a:pt x="202" y="16280"/>
                  </a:cubicBezTo>
                  <a:lnTo>
                    <a:pt x="202" y="24124"/>
                  </a:lnTo>
                  <a:cubicBezTo>
                    <a:pt x="5260" y="24124"/>
                    <a:pt x="20178" y="24124"/>
                    <a:pt x="33327" y="17545"/>
                  </a:cubicBezTo>
                  <a:lnTo>
                    <a:pt x="33327" y="148625"/>
                  </a:lnTo>
                  <a:cubicBezTo>
                    <a:pt x="33327" y="157735"/>
                    <a:pt x="32568" y="160772"/>
                    <a:pt x="9811" y="160772"/>
                  </a:cubicBezTo>
                  <a:lnTo>
                    <a:pt x="1720" y="160772"/>
                  </a:lnTo>
                  <a:lnTo>
                    <a:pt x="1720" y="168616"/>
                  </a:lnTo>
                  <a:cubicBezTo>
                    <a:pt x="10570" y="167857"/>
                    <a:pt x="32568" y="167857"/>
                    <a:pt x="42683" y="167857"/>
                  </a:cubicBezTo>
                  <a:cubicBezTo>
                    <a:pt x="52797" y="167857"/>
                    <a:pt x="74796" y="167857"/>
                    <a:pt x="83646" y="168616"/>
                  </a:cubicBezTo>
                  <a:lnTo>
                    <a:pt x="83646" y="160772"/>
                  </a:lnTo>
                  <a:lnTo>
                    <a:pt x="75554" y="160772"/>
                  </a:lnTo>
                  <a:cubicBezTo>
                    <a:pt x="52797" y="160772"/>
                    <a:pt x="52038" y="157988"/>
                    <a:pt x="52038" y="148625"/>
                  </a:cubicBezTo>
                  <a:lnTo>
                    <a:pt x="52038" y="6664"/>
                  </a:lnTo>
                  <a:close/>
                </a:path>
              </a:pathLst>
            </a:custGeom>
            <a:solidFill>
              <a:srgbClr val="000000"/>
            </a:solidFill>
            <a:ln w="2538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5866198-4095-F383-2AC8-D17D77AFA741}"/>
                </a:ext>
              </a:extLst>
            </p:cNvPr>
            <p:cNvSpPr/>
            <p:nvPr>
              <p:custDataLst>
                <p:tags r:id="rId36"/>
              </p:custDataLst>
            </p:nvPr>
          </p:nvSpPr>
          <p:spPr>
            <a:xfrm>
              <a:off x="6793329" y="5592870"/>
              <a:ext cx="726267" cy="10121"/>
            </a:xfrm>
            <a:custGeom>
              <a:avLst/>
              <a:gdLst>
                <a:gd name="connsiteX0" fmla="*/ 0 w 726267"/>
                <a:gd name="connsiteY0" fmla="*/ 0 h 10121"/>
                <a:gd name="connsiteX1" fmla="*/ 726268 w 726267"/>
                <a:gd name="connsiteY1" fmla="*/ 0 h 10121"/>
                <a:gd name="connsiteX2" fmla="*/ 726268 w 726267"/>
                <a:gd name="connsiteY2" fmla="*/ 10121 h 10121"/>
                <a:gd name="connsiteX3" fmla="*/ 0 w 726267"/>
                <a:gd name="connsiteY3" fmla="*/ 10121 h 10121"/>
              </a:gdLst>
              <a:ahLst/>
              <a:cxnLst>
                <a:cxn ang="0">
                  <a:pos x="connsiteX0" y="connsiteY0"/>
                </a:cxn>
                <a:cxn ang="0">
                  <a:pos x="connsiteX1" y="connsiteY1"/>
                </a:cxn>
                <a:cxn ang="0">
                  <a:pos x="connsiteX2" y="connsiteY2"/>
                </a:cxn>
                <a:cxn ang="0">
                  <a:pos x="connsiteX3" y="connsiteY3"/>
                </a:cxn>
              </a:cxnLst>
              <a:rect l="l" t="t" r="r" b="b"/>
              <a:pathLst>
                <a:path w="726267" h="10121">
                  <a:moveTo>
                    <a:pt x="0" y="0"/>
                  </a:moveTo>
                  <a:lnTo>
                    <a:pt x="726268" y="0"/>
                  </a:lnTo>
                  <a:lnTo>
                    <a:pt x="726268"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C8F4192-CC45-0BF2-4AFB-DEB18CC30C2F}"/>
                </a:ext>
              </a:extLst>
            </p:cNvPr>
            <p:cNvSpPr/>
            <p:nvPr>
              <p:custDataLst>
                <p:tags r:id="rId37"/>
              </p:custDataLst>
            </p:nvPr>
          </p:nvSpPr>
          <p:spPr>
            <a:xfrm>
              <a:off x="6811788" y="5643477"/>
              <a:ext cx="197229" cy="253051"/>
            </a:xfrm>
            <a:custGeom>
              <a:avLst/>
              <a:gdLst>
                <a:gd name="connsiteX0" fmla="*/ 80094 w 197229"/>
                <a:gd name="connsiteY0" fmla="*/ 226572 h 253051"/>
                <a:gd name="connsiteX1" fmla="*/ 35591 w 197229"/>
                <a:gd name="connsiteY1" fmla="*/ 128135 h 253051"/>
                <a:gd name="connsiteX2" fmla="*/ 31798 w 197229"/>
                <a:gd name="connsiteY2" fmla="*/ 124086 h 253051"/>
                <a:gd name="connsiteX3" fmla="*/ 27499 w 197229"/>
                <a:gd name="connsiteY3" fmla="*/ 126110 h 253051"/>
                <a:gd name="connsiteX4" fmla="*/ 3478 w 197229"/>
                <a:gd name="connsiteY4" fmla="*/ 144330 h 253051"/>
                <a:gd name="connsiteX5" fmla="*/ 191 w 197229"/>
                <a:gd name="connsiteY5" fmla="*/ 148379 h 253051"/>
                <a:gd name="connsiteX6" fmla="*/ 2719 w 197229"/>
                <a:gd name="connsiteY6" fmla="*/ 151162 h 253051"/>
                <a:gd name="connsiteX7" fmla="*/ 11316 w 197229"/>
                <a:gd name="connsiteY7" fmla="*/ 145595 h 253051"/>
                <a:gd name="connsiteX8" fmla="*/ 19408 w 197229"/>
                <a:gd name="connsiteY8" fmla="*/ 139522 h 253051"/>
                <a:gd name="connsiteX9" fmla="*/ 69221 w 197229"/>
                <a:gd name="connsiteY9" fmla="*/ 249093 h 253051"/>
                <a:gd name="connsiteX10" fmla="*/ 74531 w 197229"/>
                <a:gd name="connsiteY10" fmla="*/ 253142 h 253051"/>
                <a:gd name="connsiteX11" fmla="*/ 80852 w 197229"/>
                <a:gd name="connsiteY11" fmla="*/ 248081 h 253051"/>
                <a:gd name="connsiteX12" fmla="*/ 195650 w 197229"/>
                <a:gd name="connsiteY12" fmla="*/ 10213 h 253051"/>
                <a:gd name="connsiteX13" fmla="*/ 197420 w 197229"/>
                <a:gd name="connsiteY13" fmla="*/ 5152 h 253051"/>
                <a:gd name="connsiteX14" fmla="*/ 192363 w 197229"/>
                <a:gd name="connsiteY14" fmla="*/ 91 h 253051"/>
                <a:gd name="connsiteX15" fmla="*/ 186547 w 197229"/>
                <a:gd name="connsiteY15" fmla="*/ 5405 h 253051"/>
                <a:gd name="connsiteX16" fmla="*/ 80094 w 197229"/>
                <a:gd name="connsiteY16" fmla="*/ 22657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229" h="253051">
                  <a:moveTo>
                    <a:pt x="80094" y="226572"/>
                  </a:moveTo>
                  <a:lnTo>
                    <a:pt x="35591" y="128135"/>
                  </a:lnTo>
                  <a:cubicBezTo>
                    <a:pt x="33821" y="124086"/>
                    <a:pt x="32556" y="124086"/>
                    <a:pt x="31798" y="124086"/>
                  </a:cubicBezTo>
                  <a:cubicBezTo>
                    <a:pt x="31545" y="124086"/>
                    <a:pt x="30281" y="124086"/>
                    <a:pt x="27499" y="126110"/>
                  </a:cubicBezTo>
                  <a:lnTo>
                    <a:pt x="3478" y="144330"/>
                  </a:lnTo>
                  <a:cubicBezTo>
                    <a:pt x="191" y="146861"/>
                    <a:pt x="191" y="147620"/>
                    <a:pt x="191" y="148379"/>
                  </a:cubicBezTo>
                  <a:cubicBezTo>
                    <a:pt x="191" y="149644"/>
                    <a:pt x="949" y="151162"/>
                    <a:pt x="2719" y="151162"/>
                  </a:cubicBezTo>
                  <a:cubicBezTo>
                    <a:pt x="4236" y="151162"/>
                    <a:pt x="8535" y="147620"/>
                    <a:pt x="11316" y="145595"/>
                  </a:cubicBezTo>
                  <a:cubicBezTo>
                    <a:pt x="12834" y="144330"/>
                    <a:pt x="16626" y="141546"/>
                    <a:pt x="19408" y="139522"/>
                  </a:cubicBezTo>
                  <a:lnTo>
                    <a:pt x="69221" y="249093"/>
                  </a:lnTo>
                  <a:cubicBezTo>
                    <a:pt x="70991" y="253142"/>
                    <a:pt x="72255" y="253142"/>
                    <a:pt x="74531" y="253142"/>
                  </a:cubicBezTo>
                  <a:cubicBezTo>
                    <a:pt x="78324" y="253142"/>
                    <a:pt x="79082" y="251624"/>
                    <a:pt x="80852" y="248081"/>
                  </a:cubicBezTo>
                  <a:lnTo>
                    <a:pt x="195650" y="10213"/>
                  </a:lnTo>
                  <a:cubicBezTo>
                    <a:pt x="197420" y="6670"/>
                    <a:pt x="197420" y="5658"/>
                    <a:pt x="197420" y="5152"/>
                  </a:cubicBezTo>
                  <a:cubicBezTo>
                    <a:pt x="197420" y="2621"/>
                    <a:pt x="195397" y="91"/>
                    <a:pt x="192363" y="91"/>
                  </a:cubicBezTo>
                  <a:cubicBezTo>
                    <a:pt x="190340" y="91"/>
                    <a:pt x="188570" y="1356"/>
                    <a:pt x="186547" y="5405"/>
                  </a:cubicBezTo>
                  <a:lnTo>
                    <a:pt x="80094" y="226572"/>
                  </a:lnTo>
                  <a:close/>
                </a:path>
              </a:pathLst>
            </a:custGeom>
            <a:solidFill>
              <a:srgbClr val="000000"/>
            </a:solidFill>
            <a:ln w="25381"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2185D2C-A0D5-9EA0-73C6-8B9C6A68D38C}"/>
                </a:ext>
              </a:extLst>
            </p:cNvPr>
            <p:cNvSpPr/>
            <p:nvPr>
              <p:custDataLst>
                <p:tags r:id="rId38"/>
              </p:custDataLst>
            </p:nvPr>
          </p:nvSpPr>
          <p:spPr>
            <a:xfrm>
              <a:off x="7004045" y="5643478"/>
              <a:ext cx="515552" cy="10121"/>
            </a:xfrm>
            <a:custGeom>
              <a:avLst/>
              <a:gdLst>
                <a:gd name="connsiteX0" fmla="*/ 0 w 515552"/>
                <a:gd name="connsiteY0" fmla="*/ 0 h 10121"/>
                <a:gd name="connsiteX1" fmla="*/ 515552 w 515552"/>
                <a:gd name="connsiteY1" fmla="*/ 0 h 10121"/>
                <a:gd name="connsiteX2" fmla="*/ 515552 w 515552"/>
                <a:gd name="connsiteY2" fmla="*/ 10122 h 10121"/>
                <a:gd name="connsiteX3" fmla="*/ 0 w 515552"/>
                <a:gd name="connsiteY3" fmla="*/ 10122 h 10121"/>
              </a:gdLst>
              <a:ahLst/>
              <a:cxnLst>
                <a:cxn ang="0">
                  <a:pos x="connsiteX0" y="connsiteY0"/>
                </a:cxn>
                <a:cxn ang="0">
                  <a:pos x="connsiteX1" y="connsiteY1"/>
                </a:cxn>
                <a:cxn ang="0">
                  <a:pos x="connsiteX2" y="connsiteY2"/>
                </a:cxn>
                <a:cxn ang="0">
                  <a:pos x="connsiteX3" y="connsiteY3"/>
                </a:cxn>
              </a:cxnLst>
              <a:rect l="l" t="t" r="r" b="b"/>
              <a:pathLst>
                <a:path w="515552" h="10121">
                  <a:moveTo>
                    <a:pt x="0" y="0"/>
                  </a:moveTo>
                  <a:lnTo>
                    <a:pt x="515552" y="0"/>
                  </a:lnTo>
                  <a:lnTo>
                    <a:pt x="515552" y="10122"/>
                  </a:lnTo>
                  <a:lnTo>
                    <a:pt x="0" y="10122"/>
                  </a:lnTo>
                  <a:close/>
                </a:path>
              </a:pathLst>
            </a:custGeom>
            <a:solidFill>
              <a:srgbClr val="000000"/>
            </a:solidFill>
            <a:ln w="2538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3FA2A71-B194-2BBD-381C-367F12CDC071}"/>
                </a:ext>
              </a:extLst>
            </p:cNvPr>
            <p:cNvSpPr/>
            <p:nvPr>
              <p:custDataLst>
                <p:tags r:id="rId39"/>
              </p:custDataLst>
            </p:nvPr>
          </p:nvSpPr>
          <p:spPr>
            <a:xfrm>
              <a:off x="7014160" y="5674659"/>
              <a:ext cx="120360" cy="178400"/>
            </a:xfrm>
            <a:custGeom>
              <a:avLst/>
              <a:gdLst>
                <a:gd name="connsiteX0" fmla="*/ 120559 w 120360"/>
                <a:gd name="connsiteY0" fmla="*/ 2882 h 178400"/>
                <a:gd name="connsiteX1" fmla="*/ 117272 w 120360"/>
                <a:gd name="connsiteY1" fmla="*/ 99 h 178400"/>
                <a:gd name="connsiteX2" fmla="*/ 85159 w 120360"/>
                <a:gd name="connsiteY2" fmla="*/ 2882 h 178400"/>
                <a:gd name="connsiteX3" fmla="*/ 81619 w 120360"/>
                <a:gd name="connsiteY3" fmla="*/ 7690 h 178400"/>
                <a:gd name="connsiteX4" fmla="*/ 87688 w 120360"/>
                <a:gd name="connsiteY4" fmla="*/ 10727 h 178400"/>
                <a:gd name="connsiteX5" fmla="*/ 100331 w 120360"/>
                <a:gd name="connsiteY5" fmla="*/ 15029 h 178400"/>
                <a:gd name="connsiteX6" fmla="*/ 99572 w 120360"/>
                <a:gd name="connsiteY6" fmla="*/ 20090 h 178400"/>
                <a:gd name="connsiteX7" fmla="*/ 84401 w 120360"/>
                <a:gd name="connsiteY7" fmla="*/ 80063 h 178400"/>
                <a:gd name="connsiteX8" fmla="*/ 61138 w 120360"/>
                <a:gd name="connsiteY8" fmla="*/ 63867 h 178400"/>
                <a:gd name="connsiteX9" fmla="*/ 199 w 120360"/>
                <a:gd name="connsiteY9" fmla="*/ 138011 h 178400"/>
                <a:gd name="connsiteX10" fmla="*/ 33829 w 120360"/>
                <a:gd name="connsiteY10" fmla="*/ 178500 h 178400"/>
                <a:gd name="connsiteX11" fmla="*/ 66701 w 120360"/>
                <a:gd name="connsiteY11" fmla="*/ 159521 h 178400"/>
                <a:gd name="connsiteX12" fmla="*/ 89711 w 120360"/>
                <a:gd name="connsiteY12" fmla="*/ 178500 h 178400"/>
                <a:gd name="connsiteX13" fmla="*/ 108422 w 120360"/>
                <a:gd name="connsiteY13" fmla="*/ 164582 h 178400"/>
                <a:gd name="connsiteX14" fmla="*/ 116008 w 120360"/>
                <a:gd name="connsiteY14" fmla="*/ 139530 h 178400"/>
                <a:gd name="connsiteX15" fmla="*/ 112974 w 120360"/>
                <a:gd name="connsiteY15" fmla="*/ 136999 h 178400"/>
                <a:gd name="connsiteX16" fmla="*/ 109434 w 120360"/>
                <a:gd name="connsiteY16" fmla="*/ 141554 h 178400"/>
                <a:gd name="connsiteX17" fmla="*/ 90216 w 120360"/>
                <a:gd name="connsiteY17" fmla="*/ 172932 h 178400"/>
                <a:gd name="connsiteX18" fmla="*/ 82631 w 120360"/>
                <a:gd name="connsiteY18" fmla="*/ 161292 h 178400"/>
                <a:gd name="connsiteX19" fmla="*/ 84148 w 120360"/>
                <a:gd name="connsiteY19" fmla="*/ 149146 h 178400"/>
                <a:gd name="connsiteX20" fmla="*/ 120559 w 120360"/>
                <a:gd name="connsiteY20" fmla="*/ 2882 h 178400"/>
                <a:gd name="connsiteX21" fmla="*/ 67965 w 120360"/>
                <a:gd name="connsiteY21" fmla="*/ 145603 h 178400"/>
                <a:gd name="connsiteX22" fmla="*/ 62908 w 120360"/>
                <a:gd name="connsiteY22" fmla="*/ 154966 h 178400"/>
                <a:gd name="connsiteX23" fmla="*/ 34335 w 120360"/>
                <a:gd name="connsiteY23" fmla="*/ 172932 h 178400"/>
                <a:gd name="connsiteX24" fmla="*/ 18152 w 120360"/>
                <a:gd name="connsiteY24" fmla="*/ 149146 h 178400"/>
                <a:gd name="connsiteX25" fmla="*/ 32059 w 120360"/>
                <a:gd name="connsiteY25" fmla="*/ 93728 h 178400"/>
                <a:gd name="connsiteX26" fmla="*/ 61391 w 120360"/>
                <a:gd name="connsiteY26" fmla="*/ 69435 h 178400"/>
                <a:gd name="connsiteX27" fmla="*/ 81366 w 120360"/>
                <a:gd name="connsiteY27" fmla="*/ 91703 h 178400"/>
                <a:gd name="connsiteX28" fmla="*/ 80608 w 120360"/>
                <a:gd name="connsiteY28" fmla="*/ 96005 h 178400"/>
                <a:gd name="connsiteX29" fmla="*/ 67965 w 120360"/>
                <a:gd name="connsiteY29" fmla="*/ 145603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559" y="2882"/>
                  </a:moveTo>
                  <a:cubicBezTo>
                    <a:pt x="120559" y="2629"/>
                    <a:pt x="120559" y="99"/>
                    <a:pt x="117272" y="99"/>
                  </a:cubicBezTo>
                  <a:cubicBezTo>
                    <a:pt x="113479" y="99"/>
                    <a:pt x="89458" y="2376"/>
                    <a:pt x="85159" y="2882"/>
                  </a:cubicBezTo>
                  <a:cubicBezTo>
                    <a:pt x="83136" y="3135"/>
                    <a:pt x="81619" y="4400"/>
                    <a:pt x="81619" y="7690"/>
                  </a:cubicBezTo>
                  <a:cubicBezTo>
                    <a:pt x="81619" y="10727"/>
                    <a:pt x="83895" y="10727"/>
                    <a:pt x="87688" y="10727"/>
                  </a:cubicBezTo>
                  <a:cubicBezTo>
                    <a:pt x="99825" y="10727"/>
                    <a:pt x="100331" y="12498"/>
                    <a:pt x="100331" y="15029"/>
                  </a:cubicBezTo>
                  <a:lnTo>
                    <a:pt x="99572" y="20090"/>
                  </a:lnTo>
                  <a:lnTo>
                    <a:pt x="84401" y="80063"/>
                  </a:lnTo>
                  <a:cubicBezTo>
                    <a:pt x="79849" y="70700"/>
                    <a:pt x="72516" y="63867"/>
                    <a:pt x="61138" y="63867"/>
                  </a:cubicBezTo>
                  <a:cubicBezTo>
                    <a:pt x="31553" y="63867"/>
                    <a:pt x="199" y="101066"/>
                    <a:pt x="199" y="138011"/>
                  </a:cubicBezTo>
                  <a:cubicBezTo>
                    <a:pt x="199" y="161798"/>
                    <a:pt x="14106" y="178500"/>
                    <a:pt x="33829" y="178500"/>
                  </a:cubicBezTo>
                  <a:cubicBezTo>
                    <a:pt x="38886" y="178500"/>
                    <a:pt x="51529" y="177487"/>
                    <a:pt x="66701" y="159521"/>
                  </a:cubicBezTo>
                  <a:cubicBezTo>
                    <a:pt x="68723" y="170149"/>
                    <a:pt x="77574" y="178500"/>
                    <a:pt x="89711" y="178500"/>
                  </a:cubicBezTo>
                  <a:cubicBezTo>
                    <a:pt x="98561" y="178500"/>
                    <a:pt x="104376" y="172679"/>
                    <a:pt x="108422" y="164582"/>
                  </a:cubicBezTo>
                  <a:cubicBezTo>
                    <a:pt x="112721" y="155472"/>
                    <a:pt x="116008" y="140036"/>
                    <a:pt x="116008" y="139530"/>
                  </a:cubicBezTo>
                  <a:cubicBezTo>
                    <a:pt x="116008" y="136999"/>
                    <a:pt x="113732" y="136999"/>
                    <a:pt x="112974" y="136999"/>
                  </a:cubicBezTo>
                  <a:cubicBezTo>
                    <a:pt x="110445" y="136999"/>
                    <a:pt x="110192" y="138011"/>
                    <a:pt x="109434" y="141554"/>
                  </a:cubicBezTo>
                  <a:cubicBezTo>
                    <a:pt x="105135" y="158002"/>
                    <a:pt x="100584" y="172932"/>
                    <a:pt x="90216" y="172932"/>
                  </a:cubicBezTo>
                  <a:cubicBezTo>
                    <a:pt x="83389" y="172932"/>
                    <a:pt x="82631" y="166353"/>
                    <a:pt x="82631" y="161292"/>
                  </a:cubicBezTo>
                  <a:cubicBezTo>
                    <a:pt x="82631" y="155219"/>
                    <a:pt x="83136" y="153448"/>
                    <a:pt x="84148" y="149146"/>
                  </a:cubicBezTo>
                  <a:lnTo>
                    <a:pt x="120559" y="2882"/>
                  </a:lnTo>
                  <a:close/>
                  <a:moveTo>
                    <a:pt x="67965" y="145603"/>
                  </a:moveTo>
                  <a:cubicBezTo>
                    <a:pt x="66701" y="150158"/>
                    <a:pt x="66701" y="150664"/>
                    <a:pt x="62908" y="154966"/>
                  </a:cubicBezTo>
                  <a:cubicBezTo>
                    <a:pt x="51782" y="168884"/>
                    <a:pt x="41415" y="172932"/>
                    <a:pt x="34335" y="172932"/>
                  </a:cubicBezTo>
                  <a:cubicBezTo>
                    <a:pt x="21692" y="172932"/>
                    <a:pt x="18152" y="159015"/>
                    <a:pt x="18152" y="149146"/>
                  </a:cubicBezTo>
                  <a:cubicBezTo>
                    <a:pt x="18152" y="136493"/>
                    <a:pt x="26243" y="105368"/>
                    <a:pt x="32059" y="93728"/>
                  </a:cubicBezTo>
                  <a:cubicBezTo>
                    <a:pt x="39898" y="78797"/>
                    <a:pt x="51276" y="69435"/>
                    <a:pt x="61391" y="69435"/>
                  </a:cubicBezTo>
                  <a:cubicBezTo>
                    <a:pt x="77826" y="69435"/>
                    <a:pt x="81366" y="90185"/>
                    <a:pt x="81366" y="91703"/>
                  </a:cubicBezTo>
                  <a:cubicBezTo>
                    <a:pt x="81366" y="93221"/>
                    <a:pt x="80861" y="94740"/>
                    <a:pt x="80608" y="96005"/>
                  </a:cubicBezTo>
                  <a:lnTo>
                    <a:pt x="67965" y="145603"/>
                  </a:lnTo>
                  <a:close/>
                </a:path>
              </a:pathLst>
            </a:custGeom>
            <a:solidFill>
              <a:schemeClr val="accent6"/>
            </a:solidFill>
            <a:ln w="2538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F6A929E-5B79-C513-3E65-C82D9A9A7503}"/>
                </a:ext>
              </a:extLst>
            </p:cNvPr>
            <p:cNvSpPr/>
            <p:nvPr>
              <p:custDataLst>
                <p:tags r:id="rId40"/>
              </p:custDataLst>
            </p:nvPr>
          </p:nvSpPr>
          <p:spPr>
            <a:xfrm>
              <a:off x="7143974" y="5809940"/>
              <a:ext cx="86199" cy="80065"/>
            </a:xfrm>
            <a:custGeom>
              <a:avLst/>
              <a:gdLst>
                <a:gd name="connsiteX0" fmla="*/ 86403 w 86199"/>
                <a:gd name="connsiteY0" fmla="*/ 14094 h 80065"/>
                <a:gd name="connsiteX1" fmla="*/ 77553 w 86199"/>
                <a:gd name="connsiteY1" fmla="*/ 100 h 80065"/>
                <a:gd name="connsiteX2" fmla="*/ 67995 w 86199"/>
                <a:gd name="connsiteY2" fmla="*/ 9488 h 80065"/>
                <a:gd name="connsiteX3" fmla="*/ 71004 w 86199"/>
                <a:gd name="connsiteY3" fmla="*/ 14979 h 80065"/>
                <a:gd name="connsiteX4" fmla="*/ 77553 w 86199"/>
                <a:gd name="connsiteY4" fmla="*/ 29150 h 80065"/>
                <a:gd name="connsiteX5" fmla="*/ 44808 w 86199"/>
                <a:gd name="connsiteY5" fmla="*/ 75206 h 80065"/>
                <a:gd name="connsiteX6" fmla="*/ 30471 w 86199"/>
                <a:gd name="connsiteY6" fmla="*/ 59441 h 80065"/>
                <a:gd name="connsiteX7" fmla="*/ 40206 w 86199"/>
                <a:gd name="connsiteY7" fmla="*/ 24899 h 80065"/>
                <a:gd name="connsiteX8" fmla="*/ 42684 w 86199"/>
                <a:gd name="connsiteY8" fmla="*/ 15511 h 80065"/>
                <a:gd name="connsiteX9" fmla="*/ 25869 w 86199"/>
                <a:gd name="connsiteY9" fmla="*/ 277 h 80065"/>
                <a:gd name="connsiteX10" fmla="*/ 204 w 86199"/>
                <a:gd name="connsiteY10" fmla="*/ 27379 h 80065"/>
                <a:gd name="connsiteX11" fmla="*/ 3213 w 86199"/>
                <a:gd name="connsiteY11" fmla="*/ 29682 h 80065"/>
                <a:gd name="connsiteX12" fmla="*/ 6399 w 86199"/>
                <a:gd name="connsiteY12" fmla="*/ 26848 h 80065"/>
                <a:gd name="connsiteX13" fmla="*/ 25338 w 86199"/>
                <a:gd name="connsiteY13" fmla="*/ 5237 h 80065"/>
                <a:gd name="connsiteX14" fmla="*/ 29763 w 86199"/>
                <a:gd name="connsiteY14" fmla="*/ 11437 h 80065"/>
                <a:gd name="connsiteX15" fmla="*/ 26577 w 86199"/>
                <a:gd name="connsiteY15" fmla="*/ 23305 h 80065"/>
                <a:gd name="connsiteX16" fmla="*/ 17019 w 86199"/>
                <a:gd name="connsiteY16" fmla="*/ 56961 h 80065"/>
                <a:gd name="connsiteX17" fmla="*/ 44277 w 86199"/>
                <a:gd name="connsiteY17" fmla="*/ 80165 h 80065"/>
                <a:gd name="connsiteX18" fmla="*/ 86403 w 86199"/>
                <a:gd name="connsiteY18" fmla="*/ 14094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403" y="14094"/>
                  </a:moveTo>
                  <a:cubicBezTo>
                    <a:pt x="86403" y="277"/>
                    <a:pt x="78084" y="100"/>
                    <a:pt x="77553" y="100"/>
                  </a:cubicBezTo>
                  <a:cubicBezTo>
                    <a:pt x="72951" y="100"/>
                    <a:pt x="67995" y="4883"/>
                    <a:pt x="67995" y="9488"/>
                  </a:cubicBezTo>
                  <a:cubicBezTo>
                    <a:pt x="67995" y="12500"/>
                    <a:pt x="69765" y="13917"/>
                    <a:pt x="71004" y="14979"/>
                  </a:cubicBezTo>
                  <a:cubicBezTo>
                    <a:pt x="74013" y="17459"/>
                    <a:pt x="77553" y="22065"/>
                    <a:pt x="77553" y="29150"/>
                  </a:cubicBezTo>
                  <a:cubicBezTo>
                    <a:pt x="77553" y="37121"/>
                    <a:pt x="65871" y="75206"/>
                    <a:pt x="44808" y="75206"/>
                  </a:cubicBezTo>
                  <a:cubicBezTo>
                    <a:pt x="30471" y="75206"/>
                    <a:pt x="30471" y="62452"/>
                    <a:pt x="30471" y="59441"/>
                  </a:cubicBezTo>
                  <a:cubicBezTo>
                    <a:pt x="30471" y="51292"/>
                    <a:pt x="33657" y="41373"/>
                    <a:pt x="40206" y="24899"/>
                  </a:cubicBezTo>
                  <a:cubicBezTo>
                    <a:pt x="41622" y="21179"/>
                    <a:pt x="42684" y="18522"/>
                    <a:pt x="42684" y="15511"/>
                  </a:cubicBezTo>
                  <a:cubicBezTo>
                    <a:pt x="42684" y="6300"/>
                    <a:pt x="34896" y="277"/>
                    <a:pt x="25869" y="277"/>
                  </a:cubicBezTo>
                  <a:cubicBezTo>
                    <a:pt x="8169" y="277"/>
                    <a:pt x="204" y="24545"/>
                    <a:pt x="204" y="27379"/>
                  </a:cubicBezTo>
                  <a:cubicBezTo>
                    <a:pt x="204" y="29682"/>
                    <a:pt x="2682" y="29682"/>
                    <a:pt x="3213" y="29682"/>
                  </a:cubicBezTo>
                  <a:cubicBezTo>
                    <a:pt x="5691" y="29682"/>
                    <a:pt x="5868" y="28796"/>
                    <a:pt x="6399" y="26848"/>
                  </a:cubicBezTo>
                  <a:cubicBezTo>
                    <a:pt x="10647" y="12322"/>
                    <a:pt x="18258" y="5237"/>
                    <a:pt x="25338" y="5237"/>
                  </a:cubicBezTo>
                  <a:cubicBezTo>
                    <a:pt x="28347" y="5237"/>
                    <a:pt x="29763" y="7186"/>
                    <a:pt x="29763" y="11437"/>
                  </a:cubicBezTo>
                  <a:cubicBezTo>
                    <a:pt x="29763" y="15511"/>
                    <a:pt x="28347" y="19231"/>
                    <a:pt x="26577" y="23305"/>
                  </a:cubicBezTo>
                  <a:cubicBezTo>
                    <a:pt x="18966" y="42967"/>
                    <a:pt x="17019" y="50584"/>
                    <a:pt x="17019" y="56961"/>
                  </a:cubicBezTo>
                  <a:cubicBezTo>
                    <a:pt x="17019" y="74497"/>
                    <a:pt x="30825" y="80165"/>
                    <a:pt x="44277" y="80165"/>
                  </a:cubicBezTo>
                  <a:cubicBezTo>
                    <a:pt x="74013" y="80165"/>
                    <a:pt x="86403" y="28619"/>
                    <a:pt x="86403" y="14094"/>
                  </a:cubicBezTo>
                  <a:close/>
                </a:path>
              </a:pathLst>
            </a:custGeom>
            <a:solidFill>
              <a:schemeClr val="accent6"/>
            </a:solidFill>
            <a:ln w="25381"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C3B3F3A-8936-DAC4-0B70-E3DCFA7F7D4C}"/>
                </a:ext>
              </a:extLst>
            </p:cNvPr>
            <p:cNvSpPr/>
            <p:nvPr>
              <p:custDataLst>
                <p:tags r:id="rId41"/>
              </p:custDataLst>
            </p:nvPr>
          </p:nvSpPr>
          <p:spPr>
            <a:xfrm>
              <a:off x="7265907" y="5674659"/>
              <a:ext cx="120360" cy="178400"/>
            </a:xfrm>
            <a:custGeom>
              <a:avLst/>
              <a:gdLst>
                <a:gd name="connsiteX0" fmla="*/ 120569 w 120360"/>
                <a:gd name="connsiteY0" fmla="*/ 2882 h 178400"/>
                <a:gd name="connsiteX1" fmla="*/ 117282 w 120360"/>
                <a:gd name="connsiteY1" fmla="*/ 99 h 178400"/>
                <a:gd name="connsiteX2" fmla="*/ 85169 w 120360"/>
                <a:gd name="connsiteY2" fmla="*/ 2882 h 178400"/>
                <a:gd name="connsiteX3" fmla="*/ 81629 w 120360"/>
                <a:gd name="connsiteY3" fmla="*/ 7690 h 178400"/>
                <a:gd name="connsiteX4" fmla="*/ 87698 w 120360"/>
                <a:gd name="connsiteY4" fmla="*/ 10727 h 178400"/>
                <a:gd name="connsiteX5" fmla="*/ 100341 w 120360"/>
                <a:gd name="connsiteY5" fmla="*/ 15029 h 178400"/>
                <a:gd name="connsiteX6" fmla="*/ 99582 w 120360"/>
                <a:gd name="connsiteY6" fmla="*/ 20090 h 178400"/>
                <a:gd name="connsiteX7" fmla="*/ 84411 w 120360"/>
                <a:gd name="connsiteY7" fmla="*/ 80063 h 178400"/>
                <a:gd name="connsiteX8" fmla="*/ 61148 w 120360"/>
                <a:gd name="connsiteY8" fmla="*/ 63867 h 178400"/>
                <a:gd name="connsiteX9" fmla="*/ 209 w 120360"/>
                <a:gd name="connsiteY9" fmla="*/ 138011 h 178400"/>
                <a:gd name="connsiteX10" fmla="*/ 33839 w 120360"/>
                <a:gd name="connsiteY10" fmla="*/ 178500 h 178400"/>
                <a:gd name="connsiteX11" fmla="*/ 66711 w 120360"/>
                <a:gd name="connsiteY11" fmla="*/ 159521 h 178400"/>
                <a:gd name="connsiteX12" fmla="*/ 89721 w 120360"/>
                <a:gd name="connsiteY12" fmla="*/ 178500 h 178400"/>
                <a:gd name="connsiteX13" fmla="*/ 108432 w 120360"/>
                <a:gd name="connsiteY13" fmla="*/ 164582 h 178400"/>
                <a:gd name="connsiteX14" fmla="*/ 116018 w 120360"/>
                <a:gd name="connsiteY14" fmla="*/ 139530 h 178400"/>
                <a:gd name="connsiteX15" fmla="*/ 112984 w 120360"/>
                <a:gd name="connsiteY15" fmla="*/ 136999 h 178400"/>
                <a:gd name="connsiteX16" fmla="*/ 109444 w 120360"/>
                <a:gd name="connsiteY16" fmla="*/ 141554 h 178400"/>
                <a:gd name="connsiteX17" fmla="*/ 90226 w 120360"/>
                <a:gd name="connsiteY17" fmla="*/ 172932 h 178400"/>
                <a:gd name="connsiteX18" fmla="*/ 82641 w 120360"/>
                <a:gd name="connsiteY18" fmla="*/ 161292 h 178400"/>
                <a:gd name="connsiteX19" fmla="*/ 84158 w 120360"/>
                <a:gd name="connsiteY19" fmla="*/ 149146 h 178400"/>
                <a:gd name="connsiteX20" fmla="*/ 120569 w 120360"/>
                <a:gd name="connsiteY20" fmla="*/ 2882 h 178400"/>
                <a:gd name="connsiteX21" fmla="*/ 67975 w 120360"/>
                <a:gd name="connsiteY21" fmla="*/ 145603 h 178400"/>
                <a:gd name="connsiteX22" fmla="*/ 62918 w 120360"/>
                <a:gd name="connsiteY22" fmla="*/ 154966 h 178400"/>
                <a:gd name="connsiteX23" fmla="*/ 34345 w 120360"/>
                <a:gd name="connsiteY23" fmla="*/ 172932 h 178400"/>
                <a:gd name="connsiteX24" fmla="*/ 18162 w 120360"/>
                <a:gd name="connsiteY24" fmla="*/ 149146 h 178400"/>
                <a:gd name="connsiteX25" fmla="*/ 32069 w 120360"/>
                <a:gd name="connsiteY25" fmla="*/ 93728 h 178400"/>
                <a:gd name="connsiteX26" fmla="*/ 61401 w 120360"/>
                <a:gd name="connsiteY26" fmla="*/ 69435 h 178400"/>
                <a:gd name="connsiteX27" fmla="*/ 81376 w 120360"/>
                <a:gd name="connsiteY27" fmla="*/ 91703 h 178400"/>
                <a:gd name="connsiteX28" fmla="*/ 80618 w 120360"/>
                <a:gd name="connsiteY28" fmla="*/ 96005 h 178400"/>
                <a:gd name="connsiteX29" fmla="*/ 67975 w 120360"/>
                <a:gd name="connsiteY29" fmla="*/ 145603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569" y="2882"/>
                  </a:moveTo>
                  <a:cubicBezTo>
                    <a:pt x="120569" y="2629"/>
                    <a:pt x="120569" y="99"/>
                    <a:pt x="117282" y="99"/>
                  </a:cubicBezTo>
                  <a:cubicBezTo>
                    <a:pt x="113489" y="99"/>
                    <a:pt x="89468" y="2376"/>
                    <a:pt x="85169" y="2882"/>
                  </a:cubicBezTo>
                  <a:cubicBezTo>
                    <a:pt x="83146" y="3135"/>
                    <a:pt x="81629" y="4400"/>
                    <a:pt x="81629" y="7690"/>
                  </a:cubicBezTo>
                  <a:cubicBezTo>
                    <a:pt x="81629" y="10727"/>
                    <a:pt x="83905" y="10727"/>
                    <a:pt x="87698" y="10727"/>
                  </a:cubicBezTo>
                  <a:cubicBezTo>
                    <a:pt x="99835" y="10727"/>
                    <a:pt x="100341" y="12498"/>
                    <a:pt x="100341" y="15029"/>
                  </a:cubicBezTo>
                  <a:lnTo>
                    <a:pt x="99582" y="20090"/>
                  </a:lnTo>
                  <a:lnTo>
                    <a:pt x="84411" y="80063"/>
                  </a:lnTo>
                  <a:cubicBezTo>
                    <a:pt x="79859" y="70700"/>
                    <a:pt x="72526" y="63867"/>
                    <a:pt x="61148" y="63867"/>
                  </a:cubicBezTo>
                  <a:cubicBezTo>
                    <a:pt x="31563" y="63867"/>
                    <a:pt x="209" y="101066"/>
                    <a:pt x="209" y="138011"/>
                  </a:cubicBezTo>
                  <a:cubicBezTo>
                    <a:pt x="209" y="161798"/>
                    <a:pt x="14116" y="178500"/>
                    <a:pt x="33839" y="178500"/>
                  </a:cubicBezTo>
                  <a:cubicBezTo>
                    <a:pt x="38896" y="178500"/>
                    <a:pt x="51539" y="177487"/>
                    <a:pt x="66711" y="159521"/>
                  </a:cubicBezTo>
                  <a:cubicBezTo>
                    <a:pt x="68733" y="170149"/>
                    <a:pt x="77583" y="178500"/>
                    <a:pt x="89721" y="178500"/>
                  </a:cubicBezTo>
                  <a:cubicBezTo>
                    <a:pt x="98571" y="178500"/>
                    <a:pt x="104386" y="172679"/>
                    <a:pt x="108432" y="164582"/>
                  </a:cubicBezTo>
                  <a:cubicBezTo>
                    <a:pt x="112731" y="155472"/>
                    <a:pt x="116018" y="140036"/>
                    <a:pt x="116018" y="139530"/>
                  </a:cubicBezTo>
                  <a:cubicBezTo>
                    <a:pt x="116018" y="136999"/>
                    <a:pt x="113742" y="136999"/>
                    <a:pt x="112984" y="136999"/>
                  </a:cubicBezTo>
                  <a:cubicBezTo>
                    <a:pt x="110455" y="136999"/>
                    <a:pt x="110202" y="138011"/>
                    <a:pt x="109444" y="141554"/>
                  </a:cubicBezTo>
                  <a:cubicBezTo>
                    <a:pt x="105145" y="158002"/>
                    <a:pt x="100594" y="172932"/>
                    <a:pt x="90226" y="172932"/>
                  </a:cubicBezTo>
                  <a:cubicBezTo>
                    <a:pt x="83399" y="172932"/>
                    <a:pt x="82641" y="166353"/>
                    <a:pt x="82641" y="161292"/>
                  </a:cubicBezTo>
                  <a:cubicBezTo>
                    <a:pt x="82641" y="155219"/>
                    <a:pt x="83146" y="153448"/>
                    <a:pt x="84158" y="149146"/>
                  </a:cubicBezTo>
                  <a:lnTo>
                    <a:pt x="120569" y="2882"/>
                  </a:lnTo>
                  <a:close/>
                  <a:moveTo>
                    <a:pt x="67975" y="145603"/>
                  </a:moveTo>
                  <a:cubicBezTo>
                    <a:pt x="66711" y="150158"/>
                    <a:pt x="66711" y="150664"/>
                    <a:pt x="62918" y="154966"/>
                  </a:cubicBezTo>
                  <a:cubicBezTo>
                    <a:pt x="51792" y="168884"/>
                    <a:pt x="41425" y="172932"/>
                    <a:pt x="34345" y="172932"/>
                  </a:cubicBezTo>
                  <a:cubicBezTo>
                    <a:pt x="21702" y="172932"/>
                    <a:pt x="18162" y="159015"/>
                    <a:pt x="18162" y="149146"/>
                  </a:cubicBezTo>
                  <a:cubicBezTo>
                    <a:pt x="18162" y="136493"/>
                    <a:pt x="26253" y="105368"/>
                    <a:pt x="32069" y="93728"/>
                  </a:cubicBezTo>
                  <a:cubicBezTo>
                    <a:pt x="39908" y="78797"/>
                    <a:pt x="51286" y="69435"/>
                    <a:pt x="61401" y="69435"/>
                  </a:cubicBezTo>
                  <a:cubicBezTo>
                    <a:pt x="77836" y="69435"/>
                    <a:pt x="81376" y="90185"/>
                    <a:pt x="81376" y="91703"/>
                  </a:cubicBezTo>
                  <a:cubicBezTo>
                    <a:pt x="81376" y="93221"/>
                    <a:pt x="80871" y="94740"/>
                    <a:pt x="80618" y="96005"/>
                  </a:cubicBezTo>
                  <a:lnTo>
                    <a:pt x="67975" y="145603"/>
                  </a:lnTo>
                  <a:close/>
                </a:path>
              </a:pathLst>
            </a:custGeom>
            <a:solidFill>
              <a:schemeClr val="accent5"/>
            </a:solidFill>
            <a:ln w="2538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7CA654F-9831-4A7A-6B5A-026D12A7E74B}"/>
                </a:ext>
              </a:extLst>
            </p:cNvPr>
            <p:cNvSpPr/>
            <p:nvPr>
              <p:custDataLst>
                <p:tags r:id="rId42"/>
              </p:custDataLst>
            </p:nvPr>
          </p:nvSpPr>
          <p:spPr>
            <a:xfrm>
              <a:off x="7395721" y="5810117"/>
              <a:ext cx="102837" cy="79888"/>
            </a:xfrm>
            <a:custGeom>
              <a:avLst/>
              <a:gdLst>
                <a:gd name="connsiteX0" fmla="*/ 66766 w 102837"/>
                <a:gd name="connsiteY0" fmla="*/ 49521 h 79888"/>
                <a:gd name="connsiteX1" fmla="*/ 63934 w 102837"/>
                <a:gd name="connsiteY1" fmla="*/ 59972 h 79888"/>
                <a:gd name="connsiteX2" fmla="*/ 42517 w 102837"/>
                <a:gd name="connsiteY2" fmla="*/ 75029 h 79888"/>
                <a:gd name="connsiteX3" fmla="*/ 30304 w 102837"/>
                <a:gd name="connsiteY3" fmla="*/ 60326 h 79888"/>
                <a:gd name="connsiteX4" fmla="*/ 40216 w 102837"/>
                <a:gd name="connsiteY4" fmla="*/ 24368 h 79888"/>
                <a:gd name="connsiteX5" fmla="*/ 42694 w 102837"/>
                <a:gd name="connsiteY5" fmla="*/ 15334 h 79888"/>
                <a:gd name="connsiteX6" fmla="*/ 25879 w 102837"/>
                <a:gd name="connsiteY6" fmla="*/ 100 h 79888"/>
                <a:gd name="connsiteX7" fmla="*/ 214 w 102837"/>
                <a:gd name="connsiteY7" fmla="*/ 27202 h 79888"/>
                <a:gd name="connsiteX8" fmla="*/ 3223 w 102837"/>
                <a:gd name="connsiteY8" fmla="*/ 29505 h 79888"/>
                <a:gd name="connsiteX9" fmla="*/ 6409 w 102837"/>
                <a:gd name="connsiteY9" fmla="*/ 26670 h 79888"/>
                <a:gd name="connsiteX10" fmla="*/ 25348 w 102837"/>
                <a:gd name="connsiteY10" fmla="*/ 5060 h 79888"/>
                <a:gd name="connsiteX11" fmla="*/ 29773 w 102837"/>
                <a:gd name="connsiteY11" fmla="*/ 11260 h 79888"/>
                <a:gd name="connsiteX12" fmla="*/ 26587 w 102837"/>
                <a:gd name="connsiteY12" fmla="*/ 23128 h 79888"/>
                <a:gd name="connsiteX13" fmla="*/ 17029 w 102837"/>
                <a:gd name="connsiteY13" fmla="*/ 57492 h 79888"/>
                <a:gd name="connsiteX14" fmla="*/ 23578 w 102837"/>
                <a:gd name="connsiteY14" fmla="*/ 74320 h 79888"/>
                <a:gd name="connsiteX15" fmla="*/ 41809 w 102837"/>
                <a:gd name="connsiteY15" fmla="*/ 79988 h 79888"/>
                <a:gd name="connsiteX16" fmla="*/ 64819 w 102837"/>
                <a:gd name="connsiteY16" fmla="*/ 68297 h 79888"/>
                <a:gd name="connsiteX17" fmla="*/ 82696 w 102837"/>
                <a:gd name="connsiteY17" fmla="*/ 79988 h 79888"/>
                <a:gd name="connsiteX18" fmla="*/ 96679 w 102837"/>
                <a:gd name="connsiteY18" fmla="*/ 70600 h 79888"/>
                <a:gd name="connsiteX19" fmla="*/ 103051 w 102837"/>
                <a:gd name="connsiteY19" fmla="*/ 52887 h 79888"/>
                <a:gd name="connsiteX20" fmla="*/ 100042 w 102837"/>
                <a:gd name="connsiteY20" fmla="*/ 50584 h 79888"/>
                <a:gd name="connsiteX21" fmla="*/ 96148 w 102837"/>
                <a:gd name="connsiteY21" fmla="*/ 56075 h 79888"/>
                <a:gd name="connsiteX22" fmla="*/ 83227 w 102837"/>
                <a:gd name="connsiteY22" fmla="*/ 75029 h 79888"/>
                <a:gd name="connsiteX23" fmla="*/ 77386 w 102837"/>
                <a:gd name="connsiteY23" fmla="*/ 66349 h 79888"/>
                <a:gd name="connsiteX24" fmla="*/ 80041 w 102837"/>
                <a:gd name="connsiteY24" fmla="*/ 52355 h 79888"/>
                <a:gd name="connsiteX25" fmla="*/ 83935 w 102837"/>
                <a:gd name="connsiteY25" fmla="*/ 36413 h 79888"/>
                <a:gd name="connsiteX26" fmla="*/ 88006 w 102837"/>
                <a:gd name="connsiteY26" fmla="*/ 20648 h 79888"/>
                <a:gd name="connsiteX27" fmla="*/ 91015 w 102837"/>
                <a:gd name="connsiteY27" fmla="*/ 7540 h 79888"/>
                <a:gd name="connsiteX28" fmla="*/ 85174 w 102837"/>
                <a:gd name="connsiteY28" fmla="*/ 1871 h 79888"/>
                <a:gd name="connsiteX29" fmla="*/ 75970 w 102837"/>
                <a:gd name="connsiteY29" fmla="*/ 12677 h 79888"/>
                <a:gd name="connsiteX30" fmla="*/ 66766 w 102837"/>
                <a:gd name="connsiteY30" fmla="*/ 49521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766" y="49521"/>
                  </a:moveTo>
                  <a:cubicBezTo>
                    <a:pt x="65881" y="53064"/>
                    <a:pt x="64288" y="59795"/>
                    <a:pt x="63934" y="59972"/>
                  </a:cubicBezTo>
                  <a:cubicBezTo>
                    <a:pt x="60571" y="65463"/>
                    <a:pt x="53491" y="75029"/>
                    <a:pt x="42517" y="75029"/>
                  </a:cubicBezTo>
                  <a:cubicBezTo>
                    <a:pt x="30304" y="75029"/>
                    <a:pt x="30304" y="63515"/>
                    <a:pt x="30304" y="60326"/>
                  </a:cubicBezTo>
                  <a:cubicBezTo>
                    <a:pt x="30304" y="49875"/>
                    <a:pt x="35260" y="37299"/>
                    <a:pt x="40216" y="24368"/>
                  </a:cubicBezTo>
                  <a:cubicBezTo>
                    <a:pt x="41632" y="20825"/>
                    <a:pt x="42694" y="18168"/>
                    <a:pt x="42694" y="15334"/>
                  </a:cubicBezTo>
                  <a:cubicBezTo>
                    <a:pt x="42694" y="6123"/>
                    <a:pt x="34906" y="100"/>
                    <a:pt x="25879" y="100"/>
                  </a:cubicBezTo>
                  <a:cubicBezTo>
                    <a:pt x="8179" y="100"/>
                    <a:pt x="214" y="24368"/>
                    <a:pt x="214" y="27202"/>
                  </a:cubicBezTo>
                  <a:cubicBezTo>
                    <a:pt x="214" y="29505"/>
                    <a:pt x="2692" y="29505"/>
                    <a:pt x="3223" y="29505"/>
                  </a:cubicBezTo>
                  <a:cubicBezTo>
                    <a:pt x="5701" y="29505"/>
                    <a:pt x="5878" y="28619"/>
                    <a:pt x="6409" y="26670"/>
                  </a:cubicBezTo>
                  <a:cubicBezTo>
                    <a:pt x="10657" y="12145"/>
                    <a:pt x="18445" y="5060"/>
                    <a:pt x="25348" y="5060"/>
                  </a:cubicBezTo>
                  <a:cubicBezTo>
                    <a:pt x="28357" y="5060"/>
                    <a:pt x="29773" y="7008"/>
                    <a:pt x="29773" y="11260"/>
                  </a:cubicBezTo>
                  <a:cubicBezTo>
                    <a:pt x="29773" y="15334"/>
                    <a:pt x="28357" y="19054"/>
                    <a:pt x="26587" y="23128"/>
                  </a:cubicBezTo>
                  <a:cubicBezTo>
                    <a:pt x="17029" y="47572"/>
                    <a:pt x="17029" y="52709"/>
                    <a:pt x="17029" y="57492"/>
                  </a:cubicBezTo>
                  <a:cubicBezTo>
                    <a:pt x="17029" y="60503"/>
                    <a:pt x="17029" y="68652"/>
                    <a:pt x="23578" y="74320"/>
                  </a:cubicBezTo>
                  <a:cubicBezTo>
                    <a:pt x="28711" y="78571"/>
                    <a:pt x="35614" y="79988"/>
                    <a:pt x="41809" y="79988"/>
                  </a:cubicBezTo>
                  <a:cubicBezTo>
                    <a:pt x="52960" y="79988"/>
                    <a:pt x="58978" y="73966"/>
                    <a:pt x="64819" y="68297"/>
                  </a:cubicBezTo>
                  <a:cubicBezTo>
                    <a:pt x="68713" y="79634"/>
                    <a:pt x="80572" y="79988"/>
                    <a:pt x="82696" y="79988"/>
                  </a:cubicBezTo>
                  <a:cubicBezTo>
                    <a:pt x="88714" y="79988"/>
                    <a:pt x="93316" y="76446"/>
                    <a:pt x="96679" y="70600"/>
                  </a:cubicBezTo>
                  <a:cubicBezTo>
                    <a:pt x="100573" y="63692"/>
                    <a:pt x="103051" y="53418"/>
                    <a:pt x="103051" y="52887"/>
                  </a:cubicBezTo>
                  <a:cubicBezTo>
                    <a:pt x="103051" y="50584"/>
                    <a:pt x="100573" y="50584"/>
                    <a:pt x="100042" y="50584"/>
                  </a:cubicBezTo>
                  <a:cubicBezTo>
                    <a:pt x="97564" y="50584"/>
                    <a:pt x="97387" y="51292"/>
                    <a:pt x="96148" y="56075"/>
                  </a:cubicBezTo>
                  <a:cubicBezTo>
                    <a:pt x="94024" y="64400"/>
                    <a:pt x="90661" y="75029"/>
                    <a:pt x="83227" y="75029"/>
                  </a:cubicBezTo>
                  <a:cubicBezTo>
                    <a:pt x="78625" y="75029"/>
                    <a:pt x="77386" y="70954"/>
                    <a:pt x="77386" y="66349"/>
                  </a:cubicBezTo>
                  <a:cubicBezTo>
                    <a:pt x="77386" y="63338"/>
                    <a:pt x="78802" y="56961"/>
                    <a:pt x="80041" y="52355"/>
                  </a:cubicBezTo>
                  <a:cubicBezTo>
                    <a:pt x="81280" y="47572"/>
                    <a:pt x="83050" y="40310"/>
                    <a:pt x="83935" y="36413"/>
                  </a:cubicBezTo>
                  <a:lnTo>
                    <a:pt x="88006" y="20648"/>
                  </a:lnTo>
                  <a:cubicBezTo>
                    <a:pt x="89068" y="16219"/>
                    <a:pt x="91015" y="8425"/>
                    <a:pt x="91015" y="7540"/>
                  </a:cubicBezTo>
                  <a:cubicBezTo>
                    <a:pt x="91015" y="3997"/>
                    <a:pt x="88183" y="1871"/>
                    <a:pt x="85174" y="1871"/>
                  </a:cubicBezTo>
                  <a:cubicBezTo>
                    <a:pt x="78625" y="1871"/>
                    <a:pt x="77386" y="7008"/>
                    <a:pt x="75970" y="12677"/>
                  </a:cubicBezTo>
                  <a:lnTo>
                    <a:pt x="66766" y="49521"/>
                  </a:lnTo>
                  <a:close/>
                </a:path>
              </a:pathLst>
            </a:custGeom>
            <a:solidFill>
              <a:schemeClr val="accent5"/>
            </a:solidFill>
            <a:ln w="2538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1A9F7F8-A8F8-46EE-CC0F-A9DEBE2BCCCB}"/>
                </a:ext>
              </a:extLst>
            </p:cNvPr>
            <p:cNvSpPr/>
            <p:nvPr>
              <p:custDataLst>
                <p:tags r:id="rId43"/>
              </p:custDataLst>
            </p:nvPr>
          </p:nvSpPr>
          <p:spPr>
            <a:xfrm>
              <a:off x="7590397" y="5308819"/>
              <a:ext cx="133003" cy="186751"/>
            </a:xfrm>
            <a:custGeom>
              <a:avLst/>
              <a:gdLst>
                <a:gd name="connsiteX0" fmla="*/ 107181 w 133003"/>
                <a:gd name="connsiteY0" fmla="*/ 95485 h 186751"/>
                <a:gd name="connsiteX1" fmla="*/ 74562 w 133003"/>
                <a:gd name="connsiteY1" fmla="*/ 65625 h 186751"/>
                <a:gd name="connsiteX2" fmla="*/ 22979 w 133003"/>
                <a:gd name="connsiteY2" fmla="*/ 89411 h 186751"/>
                <a:gd name="connsiteX3" fmla="*/ 222 w 133003"/>
                <a:gd name="connsiteY3" fmla="*/ 141793 h 186751"/>
                <a:gd name="connsiteX4" fmla="*/ 46748 w 133003"/>
                <a:gd name="connsiteY4" fmla="*/ 186836 h 186751"/>
                <a:gd name="connsiteX5" fmla="*/ 133225 w 133003"/>
                <a:gd name="connsiteY5" fmla="*/ 65625 h 186751"/>
                <a:gd name="connsiteX6" fmla="*/ 78608 w 133003"/>
                <a:gd name="connsiteY6" fmla="*/ 84 h 186751"/>
                <a:gd name="connsiteX7" fmla="*/ 30312 w 133003"/>
                <a:gd name="connsiteY7" fmla="*/ 40066 h 186751"/>
                <a:gd name="connsiteX8" fmla="*/ 39920 w 133003"/>
                <a:gd name="connsiteY8" fmla="*/ 48923 h 186751"/>
                <a:gd name="connsiteX9" fmla="*/ 53575 w 133003"/>
                <a:gd name="connsiteY9" fmla="*/ 35512 h 186751"/>
                <a:gd name="connsiteX10" fmla="*/ 41690 w 133003"/>
                <a:gd name="connsiteY10" fmla="*/ 26655 h 186751"/>
                <a:gd name="connsiteX11" fmla="*/ 78102 w 133003"/>
                <a:gd name="connsiteY11" fmla="*/ 6411 h 186751"/>
                <a:gd name="connsiteX12" fmla="*/ 114261 w 133003"/>
                <a:gd name="connsiteY12" fmla="*/ 52213 h 186751"/>
                <a:gd name="connsiteX13" fmla="*/ 107434 w 133003"/>
                <a:gd name="connsiteY13" fmla="*/ 95485 h 186751"/>
                <a:gd name="connsiteX14" fmla="*/ 107181 w 133003"/>
                <a:gd name="connsiteY14" fmla="*/ 95485 h 186751"/>
                <a:gd name="connsiteX15" fmla="*/ 47506 w 133003"/>
                <a:gd name="connsiteY15" fmla="*/ 179751 h 186751"/>
                <a:gd name="connsiteX16" fmla="*/ 19692 w 133003"/>
                <a:gd name="connsiteY16" fmla="*/ 151156 h 186751"/>
                <a:gd name="connsiteX17" fmla="*/ 36380 w 133003"/>
                <a:gd name="connsiteY17" fmla="*/ 93713 h 186751"/>
                <a:gd name="connsiteX18" fmla="*/ 74562 w 133003"/>
                <a:gd name="connsiteY18" fmla="*/ 71192 h 186751"/>
                <a:gd name="connsiteX19" fmla="*/ 102629 w 133003"/>
                <a:gd name="connsiteY19" fmla="*/ 104595 h 186751"/>
                <a:gd name="connsiteX20" fmla="*/ 47506 w 133003"/>
                <a:gd name="connsiteY20" fmla="*/ 179751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181" y="95485"/>
                  </a:moveTo>
                  <a:cubicBezTo>
                    <a:pt x="104652" y="79795"/>
                    <a:pt x="94285" y="65625"/>
                    <a:pt x="74562" y="65625"/>
                  </a:cubicBezTo>
                  <a:cubicBezTo>
                    <a:pt x="59138" y="65625"/>
                    <a:pt x="42702" y="69673"/>
                    <a:pt x="22979" y="89411"/>
                  </a:cubicBezTo>
                  <a:cubicBezTo>
                    <a:pt x="1992" y="110415"/>
                    <a:pt x="222" y="133948"/>
                    <a:pt x="222" y="141793"/>
                  </a:cubicBezTo>
                  <a:cubicBezTo>
                    <a:pt x="222" y="157482"/>
                    <a:pt x="11347" y="186836"/>
                    <a:pt x="46748" y="186836"/>
                  </a:cubicBezTo>
                  <a:cubicBezTo>
                    <a:pt x="106928" y="186836"/>
                    <a:pt x="133225" y="101811"/>
                    <a:pt x="133225" y="65625"/>
                  </a:cubicBezTo>
                  <a:cubicBezTo>
                    <a:pt x="133225" y="25390"/>
                    <a:pt x="109709" y="84"/>
                    <a:pt x="78608" y="84"/>
                  </a:cubicBezTo>
                  <a:cubicBezTo>
                    <a:pt x="41943" y="84"/>
                    <a:pt x="30312" y="32981"/>
                    <a:pt x="30312" y="40066"/>
                  </a:cubicBezTo>
                  <a:cubicBezTo>
                    <a:pt x="30312" y="43609"/>
                    <a:pt x="32335" y="48923"/>
                    <a:pt x="39920" y="48923"/>
                  </a:cubicBezTo>
                  <a:cubicBezTo>
                    <a:pt x="48265" y="48923"/>
                    <a:pt x="53575" y="41332"/>
                    <a:pt x="53575" y="35512"/>
                  </a:cubicBezTo>
                  <a:cubicBezTo>
                    <a:pt x="53575" y="26655"/>
                    <a:pt x="45736" y="26655"/>
                    <a:pt x="41690" y="26655"/>
                  </a:cubicBezTo>
                  <a:cubicBezTo>
                    <a:pt x="52816" y="7929"/>
                    <a:pt x="70769" y="6411"/>
                    <a:pt x="78102" y="6411"/>
                  </a:cubicBezTo>
                  <a:cubicBezTo>
                    <a:pt x="96561" y="6411"/>
                    <a:pt x="114261" y="19569"/>
                    <a:pt x="114261" y="52213"/>
                  </a:cubicBezTo>
                  <a:cubicBezTo>
                    <a:pt x="114261" y="62082"/>
                    <a:pt x="112744" y="74988"/>
                    <a:pt x="107434" y="95485"/>
                  </a:cubicBezTo>
                  <a:lnTo>
                    <a:pt x="107181" y="95485"/>
                  </a:lnTo>
                  <a:close/>
                  <a:moveTo>
                    <a:pt x="47506" y="179751"/>
                  </a:moveTo>
                  <a:cubicBezTo>
                    <a:pt x="19692" y="179751"/>
                    <a:pt x="19692" y="153686"/>
                    <a:pt x="19692" y="151156"/>
                  </a:cubicBezTo>
                  <a:cubicBezTo>
                    <a:pt x="19692" y="144324"/>
                    <a:pt x="26013" y="108896"/>
                    <a:pt x="36380" y="93713"/>
                  </a:cubicBezTo>
                  <a:cubicBezTo>
                    <a:pt x="46495" y="79289"/>
                    <a:pt x="58885" y="71192"/>
                    <a:pt x="74562" y="71192"/>
                  </a:cubicBezTo>
                  <a:cubicBezTo>
                    <a:pt x="102123" y="71192"/>
                    <a:pt x="102629" y="99533"/>
                    <a:pt x="102629" y="104595"/>
                  </a:cubicBezTo>
                  <a:cubicBezTo>
                    <a:pt x="102629" y="122814"/>
                    <a:pt x="86446" y="179751"/>
                    <a:pt x="47506" y="179751"/>
                  </a:cubicBezTo>
                  <a:close/>
                </a:path>
              </a:pathLst>
            </a:custGeom>
            <a:solidFill>
              <a:srgbClr val="000000"/>
            </a:solidFill>
            <a:ln w="2538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20E5927-3234-B24C-7D79-C00107E1DE12}"/>
                </a:ext>
              </a:extLst>
            </p:cNvPr>
            <p:cNvSpPr/>
            <p:nvPr>
              <p:custDataLst>
                <p:tags r:id="rId44"/>
              </p:custDataLst>
            </p:nvPr>
          </p:nvSpPr>
          <p:spPr>
            <a:xfrm>
              <a:off x="7739952" y="5314386"/>
              <a:ext cx="144129" cy="175617"/>
            </a:xfrm>
            <a:custGeom>
              <a:avLst/>
              <a:gdLst>
                <a:gd name="connsiteX0" fmla="*/ 17675 w 144129"/>
                <a:gd name="connsiteY0" fmla="*/ 163808 h 175617"/>
                <a:gd name="connsiteX1" fmla="*/ 227 w 144129"/>
                <a:gd name="connsiteY1" fmla="*/ 163808 h 175617"/>
                <a:gd name="connsiteX2" fmla="*/ 227 w 144129"/>
                <a:gd name="connsiteY2" fmla="*/ 175702 h 175617"/>
                <a:gd name="connsiteX3" fmla="*/ 32088 w 144129"/>
                <a:gd name="connsiteY3" fmla="*/ 174943 h 175617"/>
                <a:gd name="connsiteX4" fmla="*/ 63948 w 144129"/>
                <a:gd name="connsiteY4" fmla="*/ 175702 h 175617"/>
                <a:gd name="connsiteX5" fmla="*/ 63948 w 144129"/>
                <a:gd name="connsiteY5" fmla="*/ 163808 h 175617"/>
                <a:gd name="connsiteX6" fmla="*/ 46501 w 144129"/>
                <a:gd name="connsiteY6" fmla="*/ 163808 h 175617"/>
                <a:gd name="connsiteX7" fmla="*/ 46501 w 144129"/>
                <a:gd name="connsiteY7" fmla="*/ 110921 h 175617"/>
                <a:gd name="connsiteX8" fmla="*/ 84176 w 144129"/>
                <a:gd name="connsiteY8" fmla="*/ 70939 h 175617"/>
                <a:gd name="connsiteX9" fmla="*/ 98084 w 144129"/>
                <a:gd name="connsiteY9" fmla="*/ 95485 h 175617"/>
                <a:gd name="connsiteX10" fmla="*/ 98084 w 144129"/>
                <a:gd name="connsiteY10" fmla="*/ 163808 h 175617"/>
                <a:gd name="connsiteX11" fmla="*/ 80636 w 144129"/>
                <a:gd name="connsiteY11" fmla="*/ 163808 h 175617"/>
                <a:gd name="connsiteX12" fmla="*/ 80636 w 144129"/>
                <a:gd name="connsiteY12" fmla="*/ 175702 h 175617"/>
                <a:gd name="connsiteX13" fmla="*/ 112497 w 144129"/>
                <a:gd name="connsiteY13" fmla="*/ 174943 h 175617"/>
                <a:gd name="connsiteX14" fmla="*/ 144357 w 144129"/>
                <a:gd name="connsiteY14" fmla="*/ 175702 h 175617"/>
                <a:gd name="connsiteX15" fmla="*/ 144357 w 144129"/>
                <a:gd name="connsiteY15" fmla="*/ 163808 h 175617"/>
                <a:gd name="connsiteX16" fmla="*/ 126909 w 144129"/>
                <a:gd name="connsiteY16" fmla="*/ 163808 h 175617"/>
                <a:gd name="connsiteX17" fmla="*/ 126909 w 144129"/>
                <a:gd name="connsiteY17" fmla="*/ 98268 h 175617"/>
                <a:gd name="connsiteX18" fmla="*/ 87969 w 144129"/>
                <a:gd name="connsiteY18" fmla="*/ 61829 h 175617"/>
                <a:gd name="connsiteX19" fmla="*/ 44983 w 144129"/>
                <a:gd name="connsiteY19" fmla="*/ 86628 h 175617"/>
                <a:gd name="connsiteX20" fmla="*/ 44983 w 144129"/>
                <a:gd name="connsiteY20" fmla="*/ 84 h 175617"/>
                <a:gd name="connsiteX21" fmla="*/ 227 w 144129"/>
                <a:gd name="connsiteY21" fmla="*/ 2109 h 175617"/>
                <a:gd name="connsiteX22" fmla="*/ 227 w 144129"/>
                <a:gd name="connsiteY22" fmla="*/ 14002 h 175617"/>
                <a:gd name="connsiteX23" fmla="*/ 17675 w 144129"/>
                <a:gd name="connsiteY23" fmla="*/ 23871 h 175617"/>
                <a:gd name="connsiteX24" fmla="*/ 17675 w 144129"/>
                <a:gd name="connsiteY24" fmla="*/ 163808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675" y="163808"/>
                  </a:moveTo>
                  <a:lnTo>
                    <a:pt x="227" y="163808"/>
                  </a:lnTo>
                  <a:lnTo>
                    <a:pt x="227" y="175702"/>
                  </a:lnTo>
                  <a:cubicBezTo>
                    <a:pt x="7308" y="175449"/>
                    <a:pt x="22479" y="174943"/>
                    <a:pt x="32088" y="174943"/>
                  </a:cubicBezTo>
                  <a:cubicBezTo>
                    <a:pt x="41949" y="174943"/>
                    <a:pt x="56868" y="175449"/>
                    <a:pt x="63948" y="175702"/>
                  </a:cubicBezTo>
                  <a:lnTo>
                    <a:pt x="63948" y="163808"/>
                  </a:lnTo>
                  <a:lnTo>
                    <a:pt x="46501" y="163808"/>
                  </a:lnTo>
                  <a:lnTo>
                    <a:pt x="46501" y="110921"/>
                  </a:lnTo>
                  <a:cubicBezTo>
                    <a:pt x="46501" y="83338"/>
                    <a:pt x="68246" y="70939"/>
                    <a:pt x="84176" y="70939"/>
                  </a:cubicBezTo>
                  <a:cubicBezTo>
                    <a:pt x="92774" y="70939"/>
                    <a:pt x="98084" y="76253"/>
                    <a:pt x="98084" y="95485"/>
                  </a:cubicBezTo>
                  <a:lnTo>
                    <a:pt x="98084" y="163808"/>
                  </a:lnTo>
                  <a:lnTo>
                    <a:pt x="80636" y="163808"/>
                  </a:lnTo>
                  <a:lnTo>
                    <a:pt x="80636" y="175702"/>
                  </a:lnTo>
                  <a:cubicBezTo>
                    <a:pt x="87716" y="175449"/>
                    <a:pt x="102888" y="174943"/>
                    <a:pt x="112497" y="174943"/>
                  </a:cubicBezTo>
                  <a:cubicBezTo>
                    <a:pt x="122358" y="174943"/>
                    <a:pt x="137277" y="175449"/>
                    <a:pt x="144357" y="175702"/>
                  </a:cubicBezTo>
                  <a:lnTo>
                    <a:pt x="144357" y="163808"/>
                  </a:lnTo>
                  <a:lnTo>
                    <a:pt x="126909" y="163808"/>
                  </a:lnTo>
                  <a:lnTo>
                    <a:pt x="126909" y="98268"/>
                  </a:lnTo>
                  <a:cubicBezTo>
                    <a:pt x="126909" y="71698"/>
                    <a:pt x="113255" y="61829"/>
                    <a:pt x="87969" y="61829"/>
                  </a:cubicBezTo>
                  <a:cubicBezTo>
                    <a:pt x="63695" y="61829"/>
                    <a:pt x="50799" y="76506"/>
                    <a:pt x="44983" y="86628"/>
                  </a:cubicBezTo>
                  <a:lnTo>
                    <a:pt x="44983" y="84"/>
                  </a:lnTo>
                  <a:lnTo>
                    <a:pt x="227" y="2109"/>
                  </a:lnTo>
                  <a:lnTo>
                    <a:pt x="227" y="14002"/>
                  </a:lnTo>
                  <a:cubicBezTo>
                    <a:pt x="15905" y="14002"/>
                    <a:pt x="17675" y="14002"/>
                    <a:pt x="17675" y="23871"/>
                  </a:cubicBezTo>
                  <a:lnTo>
                    <a:pt x="17675" y="163808"/>
                  </a:lnTo>
                  <a:close/>
                </a:path>
              </a:pathLst>
            </a:custGeom>
            <a:solidFill>
              <a:schemeClr val="accent6"/>
            </a:solidFill>
            <a:ln w="2538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B9EF554-2A37-EFC3-67A9-879F3C97EA60}"/>
                </a:ext>
              </a:extLst>
            </p:cNvPr>
            <p:cNvSpPr/>
            <p:nvPr>
              <p:custDataLst>
                <p:tags r:id="rId45"/>
              </p:custDataLst>
            </p:nvPr>
          </p:nvSpPr>
          <p:spPr>
            <a:xfrm>
              <a:off x="7910476" y="5225706"/>
              <a:ext cx="46020" cy="176958"/>
            </a:xfrm>
            <a:custGeom>
              <a:avLst/>
              <a:gdLst>
                <a:gd name="connsiteX0" fmla="*/ 42714 w 46020"/>
                <a:gd name="connsiteY0" fmla="*/ 79 h 176958"/>
                <a:gd name="connsiteX1" fmla="*/ 234 w 46020"/>
                <a:gd name="connsiteY1" fmla="*/ 88470 h 176958"/>
                <a:gd name="connsiteX2" fmla="*/ 42714 w 46020"/>
                <a:gd name="connsiteY2" fmla="*/ 177038 h 176958"/>
                <a:gd name="connsiteX3" fmla="*/ 46254 w 46020"/>
                <a:gd name="connsiteY3" fmla="*/ 174912 h 176958"/>
                <a:gd name="connsiteX4" fmla="*/ 44484 w 46020"/>
                <a:gd name="connsiteY4" fmla="*/ 172255 h 176958"/>
                <a:gd name="connsiteX5" fmla="*/ 12270 w 46020"/>
                <a:gd name="connsiteY5" fmla="*/ 88647 h 176958"/>
                <a:gd name="connsiteX6" fmla="*/ 45015 w 46020"/>
                <a:gd name="connsiteY6" fmla="*/ 4330 h 176958"/>
                <a:gd name="connsiteX7" fmla="*/ 46254 w 46020"/>
                <a:gd name="connsiteY7" fmla="*/ 2205 h 176958"/>
                <a:gd name="connsiteX8" fmla="*/ 42714 w 46020"/>
                <a:gd name="connsiteY8"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714" y="79"/>
                  </a:moveTo>
                  <a:cubicBezTo>
                    <a:pt x="9084" y="23815"/>
                    <a:pt x="234" y="61368"/>
                    <a:pt x="234" y="88470"/>
                  </a:cubicBezTo>
                  <a:cubicBezTo>
                    <a:pt x="234" y="113446"/>
                    <a:pt x="7668" y="152239"/>
                    <a:pt x="42714" y="177038"/>
                  </a:cubicBezTo>
                  <a:cubicBezTo>
                    <a:pt x="44130" y="177038"/>
                    <a:pt x="46254" y="177038"/>
                    <a:pt x="46254" y="174912"/>
                  </a:cubicBezTo>
                  <a:cubicBezTo>
                    <a:pt x="46254" y="173849"/>
                    <a:pt x="45723" y="173495"/>
                    <a:pt x="44484" y="172255"/>
                  </a:cubicBezTo>
                  <a:cubicBezTo>
                    <a:pt x="20943" y="150999"/>
                    <a:pt x="12270" y="120886"/>
                    <a:pt x="12270" y="88647"/>
                  </a:cubicBezTo>
                  <a:cubicBezTo>
                    <a:pt x="12270" y="40820"/>
                    <a:pt x="30501" y="17439"/>
                    <a:pt x="45015" y="4330"/>
                  </a:cubicBezTo>
                  <a:cubicBezTo>
                    <a:pt x="45723" y="3622"/>
                    <a:pt x="46254" y="3091"/>
                    <a:pt x="46254" y="2205"/>
                  </a:cubicBezTo>
                  <a:cubicBezTo>
                    <a:pt x="46254" y="79"/>
                    <a:pt x="44130" y="79"/>
                    <a:pt x="42714" y="79"/>
                  </a:cubicBezTo>
                  <a:close/>
                </a:path>
              </a:pathLst>
            </a:custGeom>
            <a:solidFill>
              <a:srgbClr val="000000"/>
            </a:solidFill>
            <a:ln w="2538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574FF44-9F1B-2E7D-B3B7-CEEE174FBCBC}"/>
                </a:ext>
              </a:extLst>
            </p:cNvPr>
            <p:cNvSpPr/>
            <p:nvPr>
              <p:custDataLst>
                <p:tags r:id="rId46"/>
              </p:custDataLst>
            </p:nvPr>
          </p:nvSpPr>
          <p:spPr>
            <a:xfrm>
              <a:off x="7977459" y="5280441"/>
              <a:ext cx="162486" cy="79888"/>
            </a:xfrm>
            <a:custGeom>
              <a:avLst/>
              <a:gdLst>
                <a:gd name="connsiteX0" fmla="*/ 68736 w 162486"/>
                <a:gd name="connsiteY0" fmla="*/ 63848 h 79888"/>
                <a:gd name="connsiteX1" fmla="*/ 66258 w 162486"/>
                <a:gd name="connsiteY1" fmla="*/ 74299 h 79888"/>
                <a:gd name="connsiteX2" fmla="*/ 72276 w 162486"/>
                <a:gd name="connsiteY2" fmla="*/ 79967 h 79888"/>
                <a:gd name="connsiteX3" fmla="*/ 79179 w 162486"/>
                <a:gd name="connsiteY3" fmla="*/ 76070 h 79888"/>
                <a:gd name="connsiteX4" fmla="*/ 82365 w 162486"/>
                <a:gd name="connsiteY4" fmla="*/ 65088 h 79888"/>
                <a:gd name="connsiteX5" fmla="*/ 86259 w 162486"/>
                <a:gd name="connsiteY5" fmla="*/ 49146 h 79888"/>
                <a:gd name="connsiteX6" fmla="*/ 89268 w 162486"/>
                <a:gd name="connsiteY6" fmla="*/ 37278 h 79888"/>
                <a:gd name="connsiteX7" fmla="*/ 94755 w 162486"/>
                <a:gd name="connsiteY7" fmla="*/ 23815 h 79888"/>
                <a:gd name="connsiteX8" fmla="*/ 123075 w 162486"/>
                <a:gd name="connsiteY8" fmla="*/ 5039 h 79888"/>
                <a:gd name="connsiteX9" fmla="*/ 133519 w 162486"/>
                <a:gd name="connsiteY9" fmla="*/ 17439 h 79888"/>
                <a:gd name="connsiteX10" fmla="*/ 123075 w 162486"/>
                <a:gd name="connsiteY10" fmla="*/ 55168 h 79888"/>
                <a:gd name="connsiteX11" fmla="*/ 120420 w 162486"/>
                <a:gd name="connsiteY11" fmla="*/ 64734 h 79888"/>
                <a:gd name="connsiteX12" fmla="*/ 137236 w 162486"/>
                <a:gd name="connsiteY12" fmla="*/ 79967 h 79888"/>
                <a:gd name="connsiteX13" fmla="*/ 162724 w 162486"/>
                <a:gd name="connsiteY13" fmla="*/ 52866 h 79888"/>
                <a:gd name="connsiteX14" fmla="*/ 159892 w 162486"/>
                <a:gd name="connsiteY14" fmla="*/ 50563 h 79888"/>
                <a:gd name="connsiteX15" fmla="*/ 156529 w 162486"/>
                <a:gd name="connsiteY15" fmla="*/ 53574 h 79888"/>
                <a:gd name="connsiteX16" fmla="*/ 137767 w 162486"/>
                <a:gd name="connsiteY16" fmla="*/ 75008 h 79888"/>
                <a:gd name="connsiteX17" fmla="*/ 133342 w 162486"/>
                <a:gd name="connsiteY17" fmla="*/ 68808 h 79888"/>
                <a:gd name="connsiteX18" fmla="*/ 137413 w 162486"/>
                <a:gd name="connsiteY18" fmla="*/ 54460 h 79888"/>
                <a:gd name="connsiteX19" fmla="*/ 146794 w 162486"/>
                <a:gd name="connsiteY19" fmla="*/ 20273 h 79888"/>
                <a:gd name="connsiteX20" fmla="*/ 140245 w 162486"/>
                <a:gd name="connsiteY20" fmla="*/ 4862 h 79888"/>
                <a:gd name="connsiteX21" fmla="*/ 123783 w 162486"/>
                <a:gd name="connsiteY21" fmla="*/ 79 h 79888"/>
                <a:gd name="connsiteX22" fmla="*/ 92454 w 162486"/>
                <a:gd name="connsiteY22" fmla="*/ 17970 h 79888"/>
                <a:gd name="connsiteX23" fmla="*/ 69444 w 162486"/>
                <a:gd name="connsiteY23" fmla="*/ 79 h 79888"/>
                <a:gd name="connsiteX24" fmla="*/ 39531 w 162486"/>
                <a:gd name="connsiteY24" fmla="*/ 16199 h 79888"/>
                <a:gd name="connsiteX25" fmla="*/ 20592 w 162486"/>
                <a:gd name="connsiteY25" fmla="*/ 79 h 79888"/>
                <a:gd name="connsiteX26" fmla="*/ 6609 w 162486"/>
                <a:gd name="connsiteY26" fmla="*/ 9645 h 79888"/>
                <a:gd name="connsiteX27" fmla="*/ 237 w 162486"/>
                <a:gd name="connsiteY27" fmla="*/ 27181 h 79888"/>
                <a:gd name="connsiteX28" fmla="*/ 3246 w 162486"/>
                <a:gd name="connsiteY28" fmla="*/ 29484 h 79888"/>
                <a:gd name="connsiteX29" fmla="*/ 7140 w 162486"/>
                <a:gd name="connsiteY29" fmla="*/ 24170 h 79888"/>
                <a:gd name="connsiteX30" fmla="*/ 20061 w 162486"/>
                <a:gd name="connsiteY30" fmla="*/ 5039 h 79888"/>
                <a:gd name="connsiteX31" fmla="*/ 25902 w 162486"/>
                <a:gd name="connsiteY31" fmla="*/ 13719 h 79888"/>
                <a:gd name="connsiteX32" fmla="*/ 23070 w 162486"/>
                <a:gd name="connsiteY32" fmla="*/ 28421 h 79888"/>
                <a:gd name="connsiteX33" fmla="*/ 19176 w 162486"/>
                <a:gd name="connsiteY33" fmla="*/ 44363 h 79888"/>
                <a:gd name="connsiteX34" fmla="*/ 13512 w 162486"/>
                <a:gd name="connsiteY34" fmla="*/ 67037 h 79888"/>
                <a:gd name="connsiteX35" fmla="*/ 11742 w 162486"/>
                <a:gd name="connsiteY35" fmla="*/ 74299 h 79888"/>
                <a:gd name="connsiteX36" fmla="*/ 17760 w 162486"/>
                <a:gd name="connsiteY36" fmla="*/ 79967 h 79888"/>
                <a:gd name="connsiteX37" fmla="*/ 24663 w 162486"/>
                <a:gd name="connsiteY37" fmla="*/ 76070 h 79888"/>
                <a:gd name="connsiteX38" fmla="*/ 27849 w 162486"/>
                <a:gd name="connsiteY38" fmla="*/ 65088 h 79888"/>
                <a:gd name="connsiteX39" fmla="*/ 31743 w 162486"/>
                <a:gd name="connsiteY39" fmla="*/ 49146 h 79888"/>
                <a:gd name="connsiteX40" fmla="*/ 34752 w 162486"/>
                <a:gd name="connsiteY40" fmla="*/ 37278 h 79888"/>
                <a:gd name="connsiteX41" fmla="*/ 42186 w 162486"/>
                <a:gd name="connsiteY41" fmla="*/ 21336 h 79888"/>
                <a:gd name="connsiteX42" fmla="*/ 68736 w 162486"/>
                <a:gd name="connsiteY42" fmla="*/ 5039 h 79888"/>
                <a:gd name="connsiteX43" fmla="*/ 79179 w 162486"/>
                <a:gd name="connsiteY43" fmla="*/ 17439 h 79888"/>
                <a:gd name="connsiteX44" fmla="*/ 76170 w 162486"/>
                <a:gd name="connsiteY44" fmla="*/ 34089 h 79888"/>
                <a:gd name="connsiteX45" fmla="*/ 68736 w 162486"/>
                <a:gd name="connsiteY45" fmla="*/ 6384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486" h="79888">
                  <a:moveTo>
                    <a:pt x="68736" y="63848"/>
                  </a:moveTo>
                  <a:cubicBezTo>
                    <a:pt x="67851" y="67391"/>
                    <a:pt x="66258" y="73413"/>
                    <a:pt x="66258" y="74299"/>
                  </a:cubicBezTo>
                  <a:cubicBezTo>
                    <a:pt x="66258" y="78196"/>
                    <a:pt x="69444" y="79967"/>
                    <a:pt x="72276" y="79967"/>
                  </a:cubicBezTo>
                  <a:cubicBezTo>
                    <a:pt x="75462" y="79967"/>
                    <a:pt x="78294" y="77665"/>
                    <a:pt x="79179" y="76070"/>
                  </a:cubicBezTo>
                  <a:cubicBezTo>
                    <a:pt x="80064" y="74476"/>
                    <a:pt x="81480" y="68808"/>
                    <a:pt x="82365" y="65088"/>
                  </a:cubicBezTo>
                  <a:cubicBezTo>
                    <a:pt x="83250" y="61722"/>
                    <a:pt x="85197" y="53574"/>
                    <a:pt x="86259" y="49146"/>
                  </a:cubicBezTo>
                  <a:cubicBezTo>
                    <a:pt x="87321" y="45249"/>
                    <a:pt x="88383" y="41352"/>
                    <a:pt x="89268" y="37278"/>
                  </a:cubicBezTo>
                  <a:cubicBezTo>
                    <a:pt x="91215" y="29661"/>
                    <a:pt x="91215" y="29307"/>
                    <a:pt x="94755" y="23815"/>
                  </a:cubicBezTo>
                  <a:cubicBezTo>
                    <a:pt x="100419" y="15136"/>
                    <a:pt x="109269" y="5039"/>
                    <a:pt x="123075" y="5039"/>
                  </a:cubicBezTo>
                  <a:cubicBezTo>
                    <a:pt x="132988" y="5039"/>
                    <a:pt x="133519" y="13187"/>
                    <a:pt x="133519" y="17439"/>
                  </a:cubicBezTo>
                  <a:cubicBezTo>
                    <a:pt x="133519" y="28067"/>
                    <a:pt x="125907" y="47729"/>
                    <a:pt x="123075" y="55168"/>
                  </a:cubicBezTo>
                  <a:cubicBezTo>
                    <a:pt x="121128" y="60128"/>
                    <a:pt x="120420" y="61722"/>
                    <a:pt x="120420" y="64734"/>
                  </a:cubicBezTo>
                  <a:cubicBezTo>
                    <a:pt x="120420" y="74122"/>
                    <a:pt x="128208" y="79967"/>
                    <a:pt x="137236" y="79967"/>
                  </a:cubicBezTo>
                  <a:cubicBezTo>
                    <a:pt x="154936" y="79967"/>
                    <a:pt x="162724" y="55523"/>
                    <a:pt x="162724" y="52866"/>
                  </a:cubicBezTo>
                  <a:cubicBezTo>
                    <a:pt x="162724" y="50563"/>
                    <a:pt x="160423" y="50563"/>
                    <a:pt x="159892" y="50563"/>
                  </a:cubicBezTo>
                  <a:cubicBezTo>
                    <a:pt x="157414" y="50563"/>
                    <a:pt x="157237" y="51626"/>
                    <a:pt x="156529" y="53574"/>
                  </a:cubicBezTo>
                  <a:cubicBezTo>
                    <a:pt x="152458" y="67745"/>
                    <a:pt x="144847" y="75008"/>
                    <a:pt x="137767" y="75008"/>
                  </a:cubicBezTo>
                  <a:cubicBezTo>
                    <a:pt x="134050" y="75008"/>
                    <a:pt x="133342" y="72528"/>
                    <a:pt x="133342" y="68808"/>
                  </a:cubicBezTo>
                  <a:cubicBezTo>
                    <a:pt x="133342" y="64734"/>
                    <a:pt x="134227" y="62431"/>
                    <a:pt x="137413" y="54460"/>
                  </a:cubicBezTo>
                  <a:cubicBezTo>
                    <a:pt x="139537" y="48969"/>
                    <a:pt x="146794" y="30192"/>
                    <a:pt x="146794" y="20273"/>
                  </a:cubicBezTo>
                  <a:cubicBezTo>
                    <a:pt x="146794" y="17439"/>
                    <a:pt x="146794" y="9999"/>
                    <a:pt x="140245" y="4862"/>
                  </a:cubicBezTo>
                  <a:cubicBezTo>
                    <a:pt x="137236" y="2559"/>
                    <a:pt x="132103" y="79"/>
                    <a:pt x="123783" y="79"/>
                  </a:cubicBezTo>
                  <a:cubicBezTo>
                    <a:pt x="107853" y="79"/>
                    <a:pt x="98118" y="10530"/>
                    <a:pt x="92454" y="17970"/>
                  </a:cubicBezTo>
                  <a:cubicBezTo>
                    <a:pt x="91038" y="2913"/>
                    <a:pt x="78471" y="79"/>
                    <a:pt x="69444" y="79"/>
                  </a:cubicBezTo>
                  <a:cubicBezTo>
                    <a:pt x="54753" y="79"/>
                    <a:pt x="44841" y="9113"/>
                    <a:pt x="39531" y="16199"/>
                  </a:cubicBezTo>
                  <a:cubicBezTo>
                    <a:pt x="38292" y="3976"/>
                    <a:pt x="27849" y="79"/>
                    <a:pt x="20592" y="79"/>
                  </a:cubicBezTo>
                  <a:cubicBezTo>
                    <a:pt x="12981" y="79"/>
                    <a:pt x="8910" y="5570"/>
                    <a:pt x="6609" y="9645"/>
                  </a:cubicBezTo>
                  <a:cubicBezTo>
                    <a:pt x="2715" y="16199"/>
                    <a:pt x="237" y="26295"/>
                    <a:pt x="237" y="27181"/>
                  </a:cubicBezTo>
                  <a:cubicBezTo>
                    <a:pt x="237" y="29484"/>
                    <a:pt x="2715" y="29484"/>
                    <a:pt x="3246" y="29484"/>
                  </a:cubicBezTo>
                  <a:cubicBezTo>
                    <a:pt x="5724" y="29484"/>
                    <a:pt x="5901" y="28952"/>
                    <a:pt x="7140" y="24170"/>
                  </a:cubicBezTo>
                  <a:cubicBezTo>
                    <a:pt x="9795" y="13719"/>
                    <a:pt x="13158" y="5039"/>
                    <a:pt x="20061" y="5039"/>
                  </a:cubicBezTo>
                  <a:cubicBezTo>
                    <a:pt x="24663" y="5039"/>
                    <a:pt x="25902" y="8936"/>
                    <a:pt x="25902" y="13719"/>
                  </a:cubicBezTo>
                  <a:cubicBezTo>
                    <a:pt x="25902" y="17084"/>
                    <a:pt x="24309" y="23638"/>
                    <a:pt x="23070" y="28421"/>
                  </a:cubicBezTo>
                  <a:cubicBezTo>
                    <a:pt x="21831" y="33204"/>
                    <a:pt x="20061" y="40466"/>
                    <a:pt x="19176" y="44363"/>
                  </a:cubicBezTo>
                  <a:lnTo>
                    <a:pt x="13512" y="67037"/>
                  </a:lnTo>
                  <a:cubicBezTo>
                    <a:pt x="12804" y="69339"/>
                    <a:pt x="11742" y="73768"/>
                    <a:pt x="11742" y="74299"/>
                  </a:cubicBezTo>
                  <a:cubicBezTo>
                    <a:pt x="11742" y="78196"/>
                    <a:pt x="14928" y="79967"/>
                    <a:pt x="17760" y="79967"/>
                  </a:cubicBezTo>
                  <a:cubicBezTo>
                    <a:pt x="20946" y="79967"/>
                    <a:pt x="23778" y="77665"/>
                    <a:pt x="24663" y="76070"/>
                  </a:cubicBezTo>
                  <a:cubicBezTo>
                    <a:pt x="25548" y="74476"/>
                    <a:pt x="26964" y="68808"/>
                    <a:pt x="27849" y="65088"/>
                  </a:cubicBezTo>
                  <a:cubicBezTo>
                    <a:pt x="28734" y="61722"/>
                    <a:pt x="30681" y="53574"/>
                    <a:pt x="31743" y="49146"/>
                  </a:cubicBezTo>
                  <a:cubicBezTo>
                    <a:pt x="32805" y="45249"/>
                    <a:pt x="33867" y="41352"/>
                    <a:pt x="34752" y="37278"/>
                  </a:cubicBezTo>
                  <a:cubicBezTo>
                    <a:pt x="36699" y="30015"/>
                    <a:pt x="37053" y="28598"/>
                    <a:pt x="42186" y="21336"/>
                  </a:cubicBezTo>
                  <a:cubicBezTo>
                    <a:pt x="47142" y="14250"/>
                    <a:pt x="55461" y="5039"/>
                    <a:pt x="68736" y="5039"/>
                  </a:cubicBezTo>
                  <a:cubicBezTo>
                    <a:pt x="79002" y="5039"/>
                    <a:pt x="79179" y="14073"/>
                    <a:pt x="79179" y="17439"/>
                  </a:cubicBezTo>
                  <a:cubicBezTo>
                    <a:pt x="79179" y="21867"/>
                    <a:pt x="78648" y="24170"/>
                    <a:pt x="76170" y="34089"/>
                  </a:cubicBezTo>
                  <a:lnTo>
                    <a:pt x="68736" y="63848"/>
                  </a:lnTo>
                  <a:close/>
                </a:path>
              </a:pathLst>
            </a:custGeom>
            <a:solidFill>
              <a:srgbClr val="000000"/>
            </a:solidFill>
            <a:ln w="2538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9C992BD-BBE9-B57E-99AB-6B7DF10A9801}"/>
                </a:ext>
              </a:extLst>
            </p:cNvPr>
            <p:cNvSpPr/>
            <p:nvPr>
              <p:custDataLst>
                <p:tags r:id="rId47"/>
              </p:custDataLst>
            </p:nvPr>
          </p:nvSpPr>
          <p:spPr>
            <a:xfrm>
              <a:off x="8161138" y="5225706"/>
              <a:ext cx="45843" cy="176958"/>
            </a:xfrm>
            <a:custGeom>
              <a:avLst/>
              <a:gdLst>
                <a:gd name="connsiteX0" fmla="*/ 3607 w 45843"/>
                <a:gd name="connsiteY0" fmla="*/ 79 h 176958"/>
                <a:gd name="connsiteX1" fmla="*/ 244 w 45843"/>
                <a:gd name="connsiteY1" fmla="*/ 2205 h 176958"/>
                <a:gd name="connsiteX2" fmla="*/ 1837 w 45843"/>
                <a:gd name="connsiteY2" fmla="*/ 4862 h 176958"/>
                <a:gd name="connsiteX3" fmla="*/ 34051 w 45843"/>
                <a:gd name="connsiteY3" fmla="*/ 88470 h 176958"/>
                <a:gd name="connsiteX4" fmla="*/ 3430 w 45843"/>
                <a:gd name="connsiteY4" fmla="*/ 170838 h 176958"/>
                <a:gd name="connsiteX5" fmla="*/ 244 w 45843"/>
                <a:gd name="connsiteY5" fmla="*/ 174912 h 176958"/>
                <a:gd name="connsiteX6" fmla="*/ 2545 w 45843"/>
                <a:gd name="connsiteY6" fmla="*/ 177038 h 176958"/>
                <a:gd name="connsiteX7" fmla="*/ 33166 w 45843"/>
                <a:gd name="connsiteY7" fmla="*/ 143205 h 176958"/>
                <a:gd name="connsiteX8" fmla="*/ 46087 w 45843"/>
                <a:gd name="connsiteY8" fmla="*/ 88647 h 176958"/>
                <a:gd name="connsiteX9" fmla="*/ 3607 w 45843"/>
                <a:gd name="connsiteY9"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607" y="79"/>
                  </a:moveTo>
                  <a:cubicBezTo>
                    <a:pt x="2368" y="79"/>
                    <a:pt x="244" y="79"/>
                    <a:pt x="244" y="2205"/>
                  </a:cubicBezTo>
                  <a:cubicBezTo>
                    <a:pt x="244" y="3091"/>
                    <a:pt x="775" y="3622"/>
                    <a:pt x="1837" y="4862"/>
                  </a:cubicBezTo>
                  <a:cubicBezTo>
                    <a:pt x="17059" y="18856"/>
                    <a:pt x="34051" y="42769"/>
                    <a:pt x="34051" y="88470"/>
                  </a:cubicBezTo>
                  <a:cubicBezTo>
                    <a:pt x="34051" y="125491"/>
                    <a:pt x="22546" y="153479"/>
                    <a:pt x="3430" y="170838"/>
                  </a:cubicBezTo>
                  <a:cubicBezTo>
                    <a:pt x="421" y="173849"/>
                    <a:pt x="244" y="174027"/>
                    <a:pt x="244" y="174912"/>
                  </a:cubicBezTo>
                  <a:cubicBezTo>
                    <a:pt x="244" y="175798"/>
                    <a:pt x="775" y="177038"/>
                    <a:pt x="2545" y="177038"/>
                  </a:cubicBezTo>
                  <a:cubicBezTo>
                    <a:pt x="4669" y="177038"/>
                    <a:pt x="21484" y="165347"/>
                    <a:pt x="33166" y="143205"/>
                  </a:cubicBezTo>
                  <a:cubicBezTo>
                    <a:pt x="40954" y="128503"/>
                    <a:pt x="46087" y="109372"/>
                    <a:pt x="46087" y="88647"/>
                  </a:cubicBezTo>
                  <a:cubicBezTo>
                    <a:pt x="46087" y="63671"/>
                    <a:pt x="38653" y="24878"/>
                    <a:pt x="3607" y="79"/>
                  </a:cubicBezTo>
                  <a:close/>
                </a:path>
              </a:pathLst>
            </a:custGeom>
            <a:solidFill>
              <a:srgbClr val="000000"/>
            </a:solidFill>
            <a:ln w="2538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4C9CBD5-2B53-2FE1-D4DA-2CB1324D2EC6}"/>
                </a:ext>
              </a:extLst>
            </p:cNvPr>
            <p:cNvSpPr/>
            <p:nvPr>
              <p:custDataLst>
                <p:tags r:id="rId48"/>
              </p:custDataLst>
            </p:nvPr>
          </p:nvSpPr>
          <p:spPr>
            <a:xfrm>
              <a:off x="7898440" y="5441300"/>
              <a:ext cx="86199" cy="80065"/>
            </a:xfrm>
            <a:custGeom>
              <a:avLst/>
              <a:gdLst>
                <a:gd name="connsiteX0" fmla="*/ 86433 w 86199"/>
                <a:gd name="connsiteY0" fmla="*/ 14079 h 80065"/>
                <a:gd name="connsiteX1" fmla="*/ 77583 w 86199"/>
                <a:gd name="connsiteY1" fmla="*/ 86 h 80065"/>
                <a:gd name="connsiteX2" fmla="*/ 68025 w 86199"/>
                <a:gd name="connsiteY2" fmla="*/ 9474 h 80065"/>
                <a:gd name="connsiteX3" fmla="*/ 71034 w 86199"/>
                <a:gd name="connsiteY3" fmla="*/ 14965 h 80065"/>
                <a:gd name="connsiteX4" fmla="*/ 77583 w 86199"/>
                <a:gd name="connsiteY4" fmla="*/ 29136 h 80065"/>
                <a:gd name="connsiteX5" fmla="*/ 44838 w 86199"/>
                <a:gd name="connsiteY5" fmla="*/ 75191 h 80065"/>
                <a:gd name="connsiteX6" fmla="*/ 30501 w 86199"/>
                <a:gd name="connsiteY6" fmla="*/ 59426 h 80065"/>
                <a:gd name="connsiteX7" fmla="*/ 40236 w 86199"/>
                <a:gd name="connsiteY7" fmla="*/ 24885 h 80065"/>
                <a:gd name="connsiteX8" fmla="*/ 42714 w 86199"/>
                <a:gd name="connsiteY8" fmla="*/ 15496 h 80065"/>
                <a:gd name="connsiteX9" fmla="*/ 25899 w 86199"/>
                <a:gd name="connsiteY9" fmla="*/ 263 h 80065"/>
                <a:gd name="connsiteX10" fmla="*/ 234 w 86199"/>
                <a:gd name="connsiteY10" fmla="*/ 27365 h 80065"/>
                <a:gd name="connsiteX11" fmla="*/ 3243 w 86199"/>
                <a:gd name="connsiteY11" fmla="*/ 29667 h 80065"/>
                <a:gd name="connsiteX12" fmla="*/ 6429 w 86199"/>
                <a:gd name="connsiteY12" fmla="*/ 26833 h 80065"/>
                <a:gd name="connsiteX13" fmla="*/ 25368 w 86199"/>
                <a:gd name="connsiteY13" fmla="*/ 5223 h 80065"/>
                <a:gd name="connsiteX14" fmla="*/ 29793 w 86199"/>
                <a:gd name="connsiteY14" fmla="*/ 11422 h 80065"/>
                <a:gd name="connsiteX15" fmla="*/ 26607 w 86199"/>
                <a:gd name="connsiteY15" fmla="*/ 23290 h 80065"/>
                <a:gd name="connsiteX16" fmla="*/ 17049 w 86199"/>
                <a:gd name="connsiteY16" fmla="*/ 56946 h 80065"/>
                <a:gd name="connsiteX17" fmla="*/ 44307 w 86199"/>
                <a:gd name="connsiteY17" fmla="*/ 80151 h 80065"/>
                <a:gd name="connsiteX18" fmla="*/ 86433 w 86199"/>
                <a:gd name="connsiteY18" fmla="*/ 14079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433" y="14079"/>
                  </a:moveTo>
                  <a:cubicBezTo>
                    <a:pt x="86433" y="263"/>
                    <a:pt x="78114" y="86"/>
                    <a:pt x="77583" y="86"/>
                  </a:cubicBezTo>
                  <a:cubicBezTo>
                    <a:pt x="72981" y="86"/>
                    <a:pt x="68025" y="4868"/>
                    <a:pt x="68025" y="9474"/>
                  </a:cubicBezTo>
                  <a:cubicBezTo>
                    <a:pt x="68025" y="12485"/>
                    <a:pt x="69795" y="13902"/>
                    <a:pt x="71034" y="14965"/>
                  </a:cubicBezTo>
                  <a:cubicBezTo>
                    <a:pt x="74043" y="17445"/>
                    <a:pt x="77583" y="22050"/>
                    <a:pt x="77583" y="29136"/>
                  </a:cubicBezTo>
                  <a:cubicBezTo>
                    <a:pt x="77583" y="37107"/>
                    <a:pt x="65901" y="75191"/>
                    <a:pt x="44838" y="75191"/>
                  </a:cubicBezTo>
                  <a:cubicBezTo>
                    <a:pt x="30501" y="75191"/>
                    <a:pt x="30501" y="62437"/>
                    <a:pt x="30501" y="59426"/>
                  </a:cubicBezTo>
                  <a:cubicBezTo>
                    <a:pt x="30501" y="51278"/>
                    <a:pt x="33687" y="41358"/>
                    <a:pt x="40236" y="24885"/>
                  </a:cubicBezTo>
                  <a:cubicBezTo>
                    <a:pt x="41652" y="21165"/>
                    <a:pt x="42714" y="18508"/>
                    <a:pt x="42714" y="15496"/>
                  </a:cubicBezTo>
                  <a:cubicBezTo>
                    <a:pt x="42714" y="6285"/>
                    <a:pt x="34926" y="263"/>
                    <a:pt x="25899" y="263"/>
                  </a:cubicBezTo>
                  <a:cubicBezTo>
                    <a:pt x="8199" y="263"/>
                    <a:pt x="234" y="24530"/>
                    <a:pt x="234" y="27365"/>
                  </a:cubicBezTo>
                  <a:cubicBezTo>
                    <a:pt x="234" y="29667"/>
                    <a:pt x="2712" y="29667"/>
                    <a:pt x="3243" y="29667"/>
                  </a:cubicBezTo>
                  <a:cubicBezTo>
                    <a:pt x="5721" y="29667"/>
                    <a:pt x="5898" y="28782"/>
                    <a:pt x="6429" y="26833"/>
                  </a:cubicBezTo>
                  <a:cubicBezTo>
                    <a:pt x="10677" y="12308"/>
                    <a:pt x="18288" y="5223"/>
                    <a:pt x="25368" y="5223"/>
                  </a:cubicBezTo>
                  <a:cubicBezTo>
                    <a:pt x="28377" y="5223"/>
                    <a:pt x="29793" y="7171"/>
                    <a:pt x="29793" y="11422"/>
                  </a:cubicBezTo>
                  <a:cubicBezTo>
                    <a:pt x="29793" y="15496"/>
                    <a:pt x="28377" y="19216"/>
                    <a:pt x="26607" y="23290"/>
                  </a:cubicBezTo>
                  <a:cubicBezTo>
                    <a:pt x="18996" y="42952"/>
                    <a:pt x="17049" y="50569"/>
                    <a:pt x="17049" y="56946"/>
                  </a:cubicBezTo>
                  <a:cubicBezTo>
                    <a:pt x="17049" y="74483"/>
                    <a:pt x="30855" y="80151"/>
                    <a:pt x="44307" y="80151"/>
                  </a:cubicBezTo>
                  <a:cubicBezTo>
                    <a:pt x="74043" y="80151"/>
                    <a:pt x="86433" y="28604"/>
                    <a:pt x="86433" y="14079"/>
                  </a:cubicBezTo>
                  <a:close/>
                </a:path>
              </a:pathLst>
            </a:custGeom>
            <a:solidFill>
              <a:schemeClr val="accent6"/>
            </a:solidFill>
            <a:ln w="2538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F1DCC41-1E2D-2F54-360F-548CEC671BA5}"/>
                </a:ext>
              </a:extLst>
            </p:cNvPr>
            <p:cNvSpPr/>
            <p:nvPr>
              <p:custDataLst>
                <p:tags r:id="rId49"/>
              </p:custDataLst>
            </p:nvPr>
          </p:nvSpPr>
          <p:spPr>
            <a:xfrm>
              <a:off x="7580283" y="5592870"/>
              <a:ext cx="659949" cy="10121"/>
            </a:xfrm>
            <a:custGeom>
              <a:avLst/>
              <a:gdLst>
                <a:gd name="connsiteX0" fmla="*/ 0 w 659949"/>
                <a:gd name="connsiteY0" fmla="*/ 0 h 10121"/>
                <a:gd name="connsiteX1" fmla="*/ 659949 w 659949"/>
                <a:gd name="connsiteY1" fmla="*/ 0 h 10121"/>
                <a:gd name="connsiteX2" fmla="*/ 659949 w 659949"/>
                <a:gd name="connsiteY2" fmla="*/ 10121 h 10121"/>
                <a:gd name="connsiteX3" fmla="*/ 0 w 659949"/>
                <a:gd name="connsiteY3" fmla="*/ 10121 h 10121"/>
              </a:gdLst>
              <a:ahLst/>
              <a:cxnLst>
                <a:cxn ang="0">
                  <a:pos x="connsiteX0" y="connsiteY0"/>
                </a:cxn>
                <a:cxn ang="0">
                  <a:pos x="connsiteX1" y="connsiteY1"/>
                </a:cxn>
                <a:cxn ang="0">
                  <a:pos x="connsiteX2" y="connsiteY2"/>
                </a:cxn>
                <a:cxn ang="0">
                  <a:pos x="connsiteX3" y="connsiteY3"/>
                </a:cxn>
              </a:cxnLst>
              <a:rect l="l" t="t" r="r" b="b"/>
              <a:pathLst>
                <a:path w="659949" h="10121">
                  <a:moveTo>
                    <a:pt x="0" y="0"/>
                  </a:moveTo>
                  <a:lnTo>
                    <a:pt x="659949" y="0"/>
                  </a:lnTo>
                  <a:lnTo>
                    <a:pt x="659949"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1A1ECE0-DE93-FD8A-EE6F-FC688A7DE675}"/>
                </a:ext>
              </a:extLst>
            </p:cNvPr>
            <p:cNvSpPr/>
            <p:nvPr>
              <p:custDataLst>
                <p:tags r:id="rId50"/>
              </p:custDataLst>
            </p:nvPr>
          </p:nvSpPr>
          <p:spPr>
            <a:xfrm>
              <a:off x="7624229" y="5716469"/>
              <a:ext cx="133003" cy="186751"/>
            </a:xfrm>
            <a:custGeom>
              <a:avLst/>
              <a:gdLst>
                <a:gd name="connsiteX0" fmla="*/ 107182 w 133003"/>
                <a:gd name="connsiteY0" fmla="*/ 95501 h 186751"/>
                <a:gd name="connsiteX1" fmla="*/ 74563 w 133003"/>
                <a:gd name="connsiteY1" fmla="*/ 65641 h 186751"/>
                <a:gd name="connsiteX2" fmla="*/ 22980 w 133003"/>
                <a:gd name="connsiteY2" fmla="*/ 89428 h 186751"/>
                <a:gd name="connsiteX3" fmla="*/ 223 w 133003"/>
                <a:gd name="connsiteY3" fmla="*/ 141809 h 186751"/>
                <a:gd name="connsiteX4" fmla="*/ 46749 w 133003"/>
                <a:gd name="connsiteY4" fmla="*/ 186852 h 186751"/>
                <a:gd name="connsiteX5" fmla="*/ 133226 w 133003"/>
                <a:gd name="connsiteY5" fmla="*/ 65641 h 186751"/>
                <a:gd name="connsiteX6" fmla="*/ 78609 w 133003"/>
                <a:gd name="connsiteY6" fmla="*/ 100 h 186751"/>
                <a:gd name="connsiteX7" fmla="*/ 30313 w 133003"/>
                <a:gd name="connsiteY7" fmla="*/ 40083 h 186751"/>
                <a:gd name="connsiteX8" fmla="*/ 39922 w 133003"/>
                <a:gd name="connsiteY8" fmla="*/ 48939 h 186751"/>
                <a:gd name="connsiteX9" fmla="*/ 53576 w 133003"/>
                <a:gd name="connsiteY9" fmla="*/ 35528 h 186751"/>
                <a:gd name="connsiteX10" fmla="*/ 41692 w 133003"/>
                <a:gd name="connsiteY10" fmla="*/ 26671 h 186751"/>
                <a:gd name="connsiteX11" fmla="*/ 78103 w 133003"/>
                <a:gd name="connsiteY11" fmla="*/ 6427 h 186751"/>
                <a:gd name="connsiteX12" fmla="*/ 114262 w 133003"/>
                <a:gd name="connsiteY12" fmla="*/ 52229 h 186751"/>
                <a:gd name="connsiteX13" fmla="*/ 107435 w 133003"/>
                <a:gd name="connsiteY13" fmla="*/ 95501 h 186751"/>
                <a:gd name="connsiteX14" fmla="*/ 107182 w 133003"/>
                <a:gd name="connsiteY14" fmla="*/ 95501 h 186751"/>
                <a:gd name="connsiteX15" fmla="*/ 47507 w 133003"/>
                <a:gd name="connsiteY15" fmla="*/ 179767 h 186751"/>
                <a:gd name="connsiteX16" fmla="*/ 19693 w 133003"/>
                <a:gd name="connsiteY16" fmla="*/ 151172 h 186751"/>
                <a:gd name="connsiteX17" fmla="*/ 36382 w 133003"/>
                <a:gd name="connsiteY17" fmla="*/ 93729 h 186751"/>
                <a:gd name="connsiteX18" fmla="*/ 74563 w 133003"/>
                <a:gd name="connsiteY18" fmla="*/ 71208 h 186751"/>
                <a:gd name="connsiteX19" fmla="*/ 102631 w 133003"/>
                <a:gd name="connsiteY19" fmla="*/ 104611 h 186751"/>
                <a:gd name="connsiteX20" fmla="*/ 47507 w 133003"/>
                <a:gd name="connsiteY20" fmla="*/ 179767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182" y="95501"/>
                  </a:moveTo>
                  <a:cubicBezTo>
                    <a:pt x="104653" y="79812"/>
                    <a:pt x="94286" y="65641"/>
                    <a:pt x="74563" y="65641"/>
                  </a:cubicBezTo>
                  <a:cubicBezTo>
                    <a:pt x="59139" y="65641"/>
                    <a:pt x="42703" y="69690"/>
                    <a:pt x="22980" y="89428"/>
                  </a:cubicBezTo>
                  <a:cubicBezTo>
                    <a:pt x="1993" y="110431"/>
                    <a:pt x="223" y="133964"/>
                    <a:pt x="223" y="141809"/>
                  </a:cubicBezTo>
                  <a:cubicBezTo>
                    <a:pt x="223" y="157498"/>
                    <a:pt x="11349" y="186852"/>
                    <a:pt x="46749" y="186852"/>
                  </a:cubicBezTo>
                  <a:cubicBezTo>
                    <a:pt x="106929" y="186852"/>
                    <a:pt x="133226" y="101827"/>
                    <a:pt x="133226" y="65641"/>
                  </a:cubicBezTo>
                  <a:cubicBezTo>
                    <a:pt x="133226" y="25406"/>
                    <a:pt x="109711" y="100"/>
                    <a:pt x="78609" y="100"/>
                  </a:cubicBezTo>
                  <a:cubicBezTo>
                    <a:pt x="41945" y="100"/>
                    <a:pt x="30313" y="32997"/>
                    <a:pt x="30313" y="40083"/>
                  </a:cubicBezTo>
                  <a:cubicBezTo>
                    <a:pt x="30313" y="43625"/>
                    <a:pt x="32336" y="48939"/>
                    <a:pt x="39922" y="48939"/>
                  </a:cubicBezTo>
                  <a:cubicBezTo>
                    <a:pt x="48266" y="48939"/>
                    <a:pt x="53576" y="41348"/>
                    <a:pt x="53576" y="35528"/>
                  </a:cubicBezTo>
                  <a:cubicBezTo>
                    <a:pt x="53576" y="26671"/>
                    <a:pt x="45737" y="26671"/>
                    <a:pt x="41692" y="26671"/>
                  </a:cubicBezTo>
                  <a:cubicBezTo>
                    <a:pt x="52817" y="7945"/>
                    <a:pt x="70770" y="6427"/>
                    <a:pt x="78103" y="6427"/>
                  </a:cubicBezTo>
                  <a:cubicBezTo>
                    <a:pt x="96562" y="6427"/>
                    <a:pt x="114262" y="19585"/>
                    <a:pt x="114262" y="52229"/>
                  </a:cubicBezTo>
                  <a:cubicBezTo>
                    <a:pt x="114262" y="62098"/>
                    <a:pt x="112745" y="75004"/>
                    <a:pt x="107435" y="95501"/>
                  </a:cubicBezTo>
                  <a:lnTo>
                    <a:pt x="107182" y="95501"/>
                  </a:lnTo>
                  <a:close/>
                  <a:moveTo>
                    <a:pt x="47507" y="179767"/>
                  </a:moveTo>
                  <a:cubicBezTo>
                    <a:pt x="19693" y="179767"/>
                    <a:pt x="19693" y="153702"/>
                    <a:pt x="19693" y="151172"/>
                  </a:cubicBezTo>
                  <a:cubicBezTo>
                    <a:pt x="19693" y="144340"/>
                    <a:pt x="26014" y="108912"/>
                    <a:pt x="36382" y="93729"/>
                  </a:cubicBezTo>
                  <a:cubicBezTo>
                    <a:pt x="46496" y="79305"/>
                    <a:pt x="58886" y="71208"/>
                    <a:pt x="74563" y="71208"/>
                  </a:cubicBezTo>
                  <a:cubicBezTo>
                    <a:pt x="102125" y="71208"/>
                    <a:pt x="102631" y="99550"/>
                    <a:pt x="102631" y="104611"/>
                  </a:cubicBezTo>
                  <a:cubicBezTo>
                    <a:pt x="102631" y="122830"/>
                    <a:pt x="86448" y="179767"/>
                    <a:pt x="47507" y="179767"/>
                  </a:cubicBezTo>
                  <a:close/>
                </a:path>
              </a:pathLst>
            </a:custGeom>
            <a:solidFill>
              <a:srgbClr val="000000"/>
            </a:solidFill>
            <a:ln w="2538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726FC5C-EB8A-51CC-09BA-19DC4B8C6C6F}"/>
                </a:ext>
              </a:extLst>
            </p:cNvPr>
            <p:cNvSpPr/>
            <p:nvPr>
              <p:custDataLst>
                <p:tags r:id="rId51"/>
              </p:custDataLst>
            </p:nvPr>
          </p:nvSpPr>
          <p:spPr>
            <a:xfrm>
              <a:off x="7773784" y="5722036"/>
              <a:ext cx="144129" cy="175617"/>
            </a:xfrm>
            <a:custGeom>
              <a:avLst/>
              <a:gdLst>
                <a:gd name="connsiteX0" fmla="*/ 17676 w 144129"/>
                <a:gd name="connsiteY0" fmla="*/ 163825 h 175617"/>
                <a:gd name="connsiteX1" fmla="*/ 229 w 144129"/>
                <a:gd name="connsiteY1" fmla="*/ 163825 h 175617"/>
                <a:gd name="connsiteX2" fmla="*/ 229 w 144129"/>
                <a:gd name="connsiteY2" fmla="*/ 175718 h 175617"/>
                <a:gd name="connsiteX3" fmla="*/ 32089 w 144129"/>
                <a:gd name="connsiteY3" fmla="*/ 174959 h 175617"/>
                <a:gd name="connsiteX4" fmla="*/ 63949 w 144129"/>
                <a:gd name="connsiteY4" fmla="*/ 175718 h 175617"/>
                <a:gd name="connsiteX5" fmla="*/ 63949 w 144129"/>
                <a:gd name="connsiteY5" fmla="*/ 163825 h 175617"/>
                <a:gd name="connsiteX6" fmla="*/ 46502 w 144129"/>
                <a:gd name="connsiteY6" fmla="*/ 163825 h 175617"/>
                <a:gd name="connsiteX7" fmla="*/ 46502 w 144129"/>
                <a:gd name="connsiteY7" fmla="*/ 110937 h 175617"/>
                <a:gd name="connsiteX8" fmla="*/ 84178 w 144129"/>
                <a:gd name="connsiteY8" fmla="*/ 70955 h 175617"/>
                <a:gd name="connsiteX9" fmla="*/ 98085 w 144129"/>
                <a:gd name="connsiteY9" fmla="*/ 95501 h 175617"/>
                <a:gd name="connsiteX10" fmla="*/ 98085 w 144129"/>
                <a:gd name="connsiteY10" fmla="*/ 163825 h 175617"/>
                <a:gd name="connsiteX11" fmla="*/ 80638 w 144129"/>
                <a:gd name="connsiteY11" fmla="*/ 163825 h 175617"/>
                <a:gd name="connsiteX12" fmla="*/ 80638 w 144129"/>
                <a:gd name="connsiteY12" fmla="*/ 175718 h 175617"/>
                <a:gd name="connsiteX13" fmla="*/ 112498 w 144129"/>
                <a:gd name="connsiteY13" fmla="*/ 174959 h 175617"/>
                <a:gd name="connsiteX14" fmla="*/ 144358 w 144129"/>
                <a:gd name="connsiteY14" fmla="*/ 175718 h 175617"/>
                <a:gd name="connsiteX15" fmla="*/ 144358 w 144129"/>
                <a:gd name="connsiteY15" fmla="*/ 163825 h 175617"/>
                <a:gd name="connsiteX16" fmla="*/ 126911 w 144129"/>
                <a:gd name="connsiteY16" fmla="*/ 163825 h 175617"/>
                <a:gd name="connsiteX17" fmla="*/ 126911 w 144129"/>
                <a:gd name="connsiteY17" fmla="*/ 98284 h 175617"/>
                <a:gd name="connsiteX18" fmla="*/ 87971 w 144129"/>
                <a:gd name="connsiteY18" fmla="*/ 61845 h 175617"/>
                <a:gd name="connsiteX19" fmla="*/ 44985 w 144129"/>
                <a:gd name="connsiteY19" fmla="*/ 86644 h 175617"/>
                <a:gd name="connsiteX20" fmla="*/ 44985 w 144129"/>
                <a:gd name="connsiteY20" fmla="*/ 100 h 175617"/>
                <a:gd name="connsiteX21" fmla="*/ 229 w 144129"/>
                <a:gd name="connsiteY21" fmla="*/ 2125 h 175617"/>
                <a:gd name="connsiteX22" fmla="*/ 229 w 144129"/>
                <a:gd name="connsiteY22" fmla="*/ 14018 h 175617"/>
                <a:gd name="connsiteX23" fmla="*/ 17676 w 144129"/>
                <a:gd name="connsiteY23" fmla="*/ 23887 h 175617"/>
                <a:gd name="connsiteX24" fmla="*/ 17676 w 144129"/>
                <a:gd name="connsiteY24" fmla="*/ 163825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676" y="163825"/>
                  </a:moveTo>
                  <a:lnTo>
                    <a:pt x="229" y="163825"/>
                  </a:lnTo>
                  <a:lnTo>
                    <a:pt x="229" y="175718"/>
                  </a:lnTo>
                  <a:cubicBezTo>
                    <a:pt x="7309" y="175465"/>
                    <a:pt x="22480" y="174959"/>
                    <a:pt x="32089" y="174959"/>
                  </a:cubicBezTo>
                  <a:cubicBezTo>
                    <a:pt x="41950" y="174959"/>
                    <a:pt x="56869" y="175465"/>
                    <a:pt x="63949" y="175718"/>
                  </a:cubicBezTo>
                  <a:lnTo>
                    <a:pt x="63949" y="163825"/>
                  </a:lnTo>
                  <a:lnTo>
                    <a:pt x="46502" y="163825"/>
                  </a:lnTo>
                  <a:lnTo>
                    <a:pt x="46502" y="110937"/>
                  </a:lnTo>
                  <a:cubicBezTo>
                    <a:pt x="46502" y="83354"/>
                    <a:pt x="68248" y="70955"/>
                    <a:pt x="84178" y="70955"/>
                  </a:cubicBezTo>
                  <a:cubicBezTo>
                    <a:pt x="92775" y="70955"/>
                    <a:pt x="98085" y="76269"/>
                    <a:pt x="98085" y="95501"/>
                  </a:cubicBezTo>
                  <a:lnTo>
                    <a:pt x="98085" y="163825"/>
                  </a:lnTo>
                  <a:lnTo>
                    <a:pt x="80638" y="163825"/>
                  </a:lnTo>
                  <a:lnTo>
                    <a:pt x="80638" y="175718"/>
                  </a:lnTo>
                  <a:cubicBezTo>
                    <a:pt x="87718" y="175465"/>
                    <a:pt x="102889" y="174959"/>
                    <a:pt x="112498" y="174959"/>
                  </a:cubicBezTo>
                  <a:cubicBezTo>
                    <a:pt x="122359" y="174959"/>
                    <a:pt x="137278" y="175465"/>
                    <a:pt x="144358" y="175718"/>
                  </a:cubicBezTo>
                  <a:lnTo>
                    <a:pt x="144358" y="163825"/>
                  </a:lnTo>
                  <a:lnTo>
                    <a:pt x="126911" y="163825"/>
                  </a:lnTo>
                  <a:lnTo>
                    <a:pt x="126911" y="98284"/>
                  </a:lnTo>
                  <a:cubicBezTo>
                    <a:pt x="126911" y="71714"/>
                    <a:pt x="113256" y="61845"/>
                    <a:pt x="87971" y="61845"/>
                  </a:cubicBezTo>
                  <a:cubicBezTo>
                    <a:pt x="63696" y="61845"/>
                    <a:pt x="50800" y="76522"/>
                    <a:pt x="44985" y="86644"/>
                  </a:cubicBezTo>
                  <a:lnTo>
                    <a:pt x="44985" y="100"/>
                  </a:lnTo>
                  <a:lnTo>
                    <a:pt x="229" y="2125"/>
                  </a:lnTo>
                  <a:lnTo>
                    <a:pt x="229" y="14018"/>
                  </a:lnTo>
                  <a:cubicBezTo>
                    <a:pt x="15906" y="14018"/>
                    <a:pt x="17676" y="14018"/>
                    <a:pt x="17676" y="23887"/>
                  </a:cubicBezTo>
                  <a:lnTo>
                    <a:pt x="17676" y="163825"/>
                  </a:lnTo>
                  <a:close/>
                </a:path>
              </a:pathLst>
            </a:custGeom>
            <a:solidFill>
              <a:schemeClr val="accent5"/>
            </a:solidFill>
            <a:ln w="2538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9F92519-D8B2-AFC2-EB21-3869D7FA2569}"/>
                </a:ext>
              </a:extLst>
            </p:cNvPr>
            <p:cNvSpPr/>
            <p:nvPr>
              <p:custDataLst>
                <p:tags r:id="rId52"/>
              </p:custDataLst>
            </p:nvPr>
          </p:nvSpPr>
          <p:spPr>
            <a:xfrm>
              <a:off x="7944308" y="5633356"/>
              <a:ext cx="46020" cy="176958"/>
            </a:xfrm>
            <a:custGeom>
              <a:avLst/>
              <a:gdLst>
                <a:gd name="connsiteX0" fmla="*/ 42715 w 46020"/>
                <a:gd name="connsiteY0" fmla="*/ 95 h 176958"/>
                <a:gd name="connsiteX1" fmla="*/ 235 w 46020"/>
                <a:gd name="connsiteY1" fmla="*/ 88486 h 176958"/>
                <a:gd name="connsiteX2" fmla="*/ 42715 w 46020"/>
                <a:gd name="connsiteY2" fmla="*/ 177054 h 176958"/>
                <a:gd name="connsiteX3" fmla="*/ 46255 w 46020"/>
                <a:gd name="connsiteY3" fmla="*/ 174928 h 176958"/>
                <a:gd name="connsiteX4" fmla="*/ 44485 w 46020"/>
                <a:gd name="connsiteY4" fmla="*/ 172271 h 176958"/>
                <a:gd name="connsiteX5" fmla="*/ 12271 w 46020"/>
                <a:gd name="connsiteY5" fmla="*/ 88663 h 176958"/>
                <a:gd name="connsiteX6" fmla="*/ 45016 w 46020"/>
                <a:gd name="connsiteY6" fmla="*/ 4347 h 176958"/>
                <a:gd name="connsiteX7" fmla="*/ 46255 w 46020"/>
                <a:gd name="connsiteY7" fmla="*/ 2221 h 176958"/>
                <a:gd name="connsiteX8" fmla="*/ 42715 w 46020"/>
                <a:gd name="connsiteY8"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715" y="95"/>
                  </a:moveTo>
                  <a:cubicBezTo>
                    <a:pt x="9085" y="23831"/>
                    <a:pt x="235" y="61384"/>
                    <a:pt x="235" y="88486"/>
                  </a:cubicBezTo>
                  <a:cubicBezTo>
                    <a:pt x="235" y="113462"/>
                    <a:pt x="7669" y="152255"/>
                    <a:pt x="42715" y="177054"/>
                  </a:cubicBezTo>
                  <a:cubicBezTo>
                    <a:pt x="44131" y="177054"/>
                    <a:pt x="46255" y="177054"/>
                    <a:pt x="46255" y="174928"/>
                  </a:cubicBezTo>
                  <a:cubicBezTo>
                    <a:pt x="46255" y="173865"/>
                    <a:pt x="45724" y="173511"/>
                    <a:pt x="44485" y="172271"/>
                  </a:cubicBezTo>
                  <a:cubicBezTo>
                    <a:pt x="20944" y="151015"/>
                    <a:pt x="12271" y="120902"/>
                    <a:pt x="12271" y="88663"/>
                  </a:cubicBezTo>
                  <a:cubicBezTo>
                    <a:pt x="12271" y="40837"/>
                    <a:pt x="30502" y="17455"/>
                    <a:pt x="45016" y="4347"/>
                  </a:cubicBezTo>
                  <a:cubicBezTo>
                    <a:pt x="45724" y="3638"/>
                    <a:pt x="46255" y="3107"/>
                    <a:pt x="46255" y="2221"/>
                  </a:cubicBezTo>
                  <a:cubicBezTo>
                    <a:pt x="46255" y="95"/>
                    <a:pt x="44131" y="95"/>
                    <a:pt x="42715" y="95"/>
                  </a:cubicBezTo>
                  <a:close/>
                </a:path>
              </a:pathLst>
            </a:custGeom>
            <a:solidFill>
              <a:srgbClr val="000000"/>
            </a:solidFill>
            <a:ln w="2538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32D2C73-0DB5-7C0F-A343-B2DBBB14009B}"/>
                </a:ext>
              </a:extLst>
            </p:cNvPr>
            <p:cNvSpPr/>
            <p:nvPr>
              <p:custDataLst>
                <p:tags r:id="rId53"/>
              </p:custDataLst>
            </p:nvPr>
          </p:nvSpPr>
          <p:spPr>
            <a:xfrm>
              <a:off x="8016247" y="5643276"/>
              <a:ext cx="87084" cy="124703"/>
            </a:xfrm>
            <a:custGeom>
              <a:avLst/>
              <a:gdLst>
                <a:gd name="connsiteX0" fmla="*/ 42364 w 87084"/>
                <a:gd name="connsiteY0" fmla="*/ 5409 h 124703"/>
                <a:gd name="connsiteX1" fmla="*/ 43072 w 87084"/>
                <a:gd name="connsiteY1" fmla="*/ 2575 h 124703"/>
                <a:gd name="connsiteX2" fmla="*/ 40240 w 87084"/>
                <a:gd name="connsiteY2" fmla="*/ 95 h 124703"/>
                <a:gd name="connsiteX3" fmla="*/ 17584 w 87084"/>
                <a:gd name="connsiteY3" fmla="*/ 1867 h 124703"/>
                <a:gd name="connsiteX4" fmla="*/ 13690 w 87084"/>
                <a:gd name="connsiteY4" fmla="*/ 5941 h 124703"/>
                <a:gd name="connsiteX5" fmla="*/ 18292 w 87084"/>
                <a:gd name="connsiteY5" fmla="*/ 8421 h 124703"/>
                <a:gd name="connsiteX6" fmla="*/ 26788 w 87084"/>
                <a:gd name="connsiteY6" fmla="*/ 11078 h 124703"/>
                <a:gd name="connsiteX7" fmla="*/ 26080 w 87084"/>
                <a:gd name="connsiteY7" fmla="*/ 14975 h 124703"/>
                <a:gd name="connsiteX8" fmla="*/ 1123 w 87084"/>
                <a:gd name="connsiteY8" fmla="*/ 115234 h 124703"/>
                <a:gd name="connsiteX9" fmla="*/ 238 w 87084"/>
                <a:gd name="connsiteY9" fmla="*/ 119131 h 124703"/>
                <a:gd name="connsiteX10" fmla="*/ 6256 w 87084"/>
                <a:gd name="connsiteY10" fmla="*/ 124799 h 124703"/>
                <a:gd name="connsiteX11" fmla="*/ 14398 w 87084"/>
                <a:gd name="connsiteY11" fmla="*/ 117359 h 124703"/>
                <a:gd name="connsiteX12" fmla="*/ 23071 w 87084"/>
                <a:gd name="connsiteY12" fmla="*/ 82995 h 124703"/>
                <a:gd name="connsiteX13" fmla="*/ 45727 w 87084"/>
                <a:gd name="connsiteY13" fmla="*/ 97520 h 124703"/>
                <a:gd name="connsiteX14" fmla="*/ 45373 w 87084"/>
                <a:gd name="connsiteY14" fmla="*/ 101063 h 124703"/>
                <a:gd name="connsiteX15" fmla="*/ 44665 w 87084"/>
                <a:gd name="connsiteY15" fmla="*/ 106554 h 124703"/>
                <a:gd name="connsiteX16" fmla="*/ 63428 w 87084"/>
                <a:gd name="connsiteY16" fmla="*/ 124799 h 124703"/>
                <a:gd name="connsiteX17" fmla="*/ 85907 w 87084"/>
                <a:gd name="connsiteY17" fmla="*/ 97697 h 124703"/>
                <a:gd name="connsiteX18" fmla="*/ 83075 w 87084"/>
                <a:gd name="connsiteY18" fmla="*/ 95394 h 124703"/>
                <a:gd name="connsiteX19" fmla="*/ 79535 w 87084"/>
                <a:gd name="connsiteY19" fmla="*/ 99646 h 124703"/>
                <a:gd name="connsiteX20" fmla="*/ 63959 w 87084"/>
                <a:gd name="connsiteY20" fmla="*/ 119839 h 124703"/>
                <a:gd name="connsiteX21" fmla="*/ 57764 w 87084"/>
                <a:gd name="connsiteY21" fmla="*/ 110628 h 124703"/>
                <a:gd name="connsiteX22" fmla="*/ 58826 w 87084"/>
                <a:gd name="connsiteY22" fmla="*/ 102657 h 124703"/>
                <a:gd name="connsiteX23" fmla="*/ 59711 w 87084"/>
                <a:gd name="connsiteY23" fmla="*/ 97166 h 124703"/>
                <a:gd name="connsiteX24" fmla="*/ 31036 w 87084"/>
                <a:gd name="connsiteY24" fmla="*/ 78389 h 124703"/>
                <a:gd name="connsiteX25" fmla="*/ 45727 w 87084"/>
                <a:gd name="connsiteY25" fmla="*/ 66698 h 124703"/>
                <a:gd name="connsiteX26" fmla="*/ 73517 w 87084"/>
                <a:gd name="connsiteY26" fmla="*/ 49870 h 124703"/>
                <a:gd name="connsiteX27" fmla="*/ 79358 w 87084"/>
                <a:gd name="connsiteY27" fmla="*/ 52173 h 124703"/>
                <a:gd name="connsiteX28" fmla="*/ 70154 w 87084"/>
                <a:gd name="connsiteY28" fmla="*/ 62093 h 124703"/>
                <a:gd name="connsiteX29" fmla="*/ 77234 w 87084"/>
                <a:gd name="connsiteY29" fmla="*/ 68647 h 124703"/>
                <a:gd name="connsiteX30" fmla="*/ 87323 w 87084"/>
                <a:gd name="connsiteY30" fmla="*/ 57310 h 124703"/>
                <a:gd name="connsiteX31" fmla="*/ 73694 w 87084"/>
                <a:gd name="connsiteY31" fmla="*/ 44911 h 124703"/>
                <a:gd name="connsiteX32" fmla="*/ 45373 w 87084"/>
                <a:gd name="connsiteY32" fmla="*/ 60499 h 124703"/>
                <a:gd name="connsiteX33" fmla="*/ 24841 w 87084"/>
                <a:gd name="connsiteY33" fmla="*/ 76087 h 124703"/>
                <a:gd name="connsiteX34" fmla="*/ 42364 w 87084"/>
                <a:gd name="connsiteY34" fmla="*/ 5409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084" h="124703">
                  <a:moveTo>
                    <a:pt x="42364" y="5409"/>
                  </a:moveTo>
                  <a:cubicBezTo>
                    <a:pt x="42541" y="5055"/>
                    <a:pt x="43072" y="2752"/>
                    <a:pt x="43072" y="2575"/>
                  </a:cubicBezTo>
                  <a:cubicBezTo>
                    <a:pt x="43072" y="1690"/>
                    <a:pt x="42364" y="95"/>
                    <a:pt x="40240" y="95"/>
                  </a:cubicBezTo>
                  <a:cubicBezTo>
                    <a:pt x="36700" y="95"/>
                    <a:pt x="22009" y="1512"/>
                    <a:pt x="17584" y="1867"/>
                  </a:cubicBezTo>
                  <a:cubicBezTo>
                    <a:pt x="16168" y="2044"/>
                    <a:pt x="13690" y="2221"/>
                    <a:pt x="13690" y="5941"/>
                  </a:cubicBezTo>
                  <a:cubicBezTo>
                    <a:pt x="13690" y="8421"/>
                    <a:pt x="16168" y="8421"/>
                    <a:pt x="18292" y="8421"/>
                  </a:cubicBezTo>
                  <a:cubicBezTo>
                    <a:pt x="26788" y="8421"/>
                    <a:pt x="26788" y="9661"/>
                    <a:pt x="26788" y="11078"/>
                  </a:cubicBezTo>
                  <a:cubicBezTo>
                    <a:pt x="26788" y="12318"/>
                    <a:pt x="26434" y="13380"/>
                    <a:pt x="26080" y="14975"/>
                  </a:cubicBezTo>
                  <a:lnTo>
                    <a:pt x="1123" y="115234"/>
                  </a:lnTo>
                  <a:cubicBezTo>
                    <a:pt x="238" y="118422"/>
                    <a:pt x="238" y="118776"/>
                    <a:pt x="238" y="119131"/>
                  </a:cubicBezTo>
                  <a:cubicBezTo>
                    <a:pt x="238" y="121788"/>
                    <a:pt x="2362" y="124799"/>
                    <a:pt x="6256" y="124799"/>
                  </a:cubicBezTo>
                  <a:cubicBezTo>
                    <a:pt x="11035" y="124799"/>
                    <a:pt x="13336" y="121256"/>
                    <a:pt x="14398" y="117359"/>
                  </a:cubicBezTo>
                  <a:cubicBezTo>
                    <a:pt x="14752" y="116651"/>
                    <a:pt x="22363" y="85475"/>
                    <a:pt x="23071" y="82995"/>
                  </a:cubicBezTo>
                  <a:cubicBezTo>
                    <a:pt x="35638" y="84235"/>
                    <a:pt x="45727" y="88309"/>
                    <a:pt x="45727" y="97520"/>
                  </a:cubicBezTo>
                  <a:cubicBezTo>
                    <a:pt x="45727" y="98406"/>
                    <a:pt x="45727" y="99291"/>
                    <a:pt x="45373" y="101063"/>
                  </a:cubicBezTo>
                  <a:cubicBezTo>
                    <a:pt x="44665" y="103720"/>
                    <a:pt x="44665" y="104605"/>
                    <a:pt x="44665" y="106554"/>
                  </a:cubicBezTo>
                  <a:cubicBezTo>
                    <a:pt x="44665" y="119131"/>
                    <a:pt x="54932" y="124799"/>
                    <a:pt x="63428" y="124799"/>
                  </a:cubicBezTo>
                  <a:cubicBezTo>
                    <a:pt x="80597" y="124799"/>
                    <a:pt x="85907" y="97874"/>
                    <a:pt x="85907" y="97697"/>
                  </a:cubicBezTo>
                  <a:cubicBezTo>
                    <a:pt x="85907" y="95394"/>
                    <a:pt x="83606" y="95394"/>
                    <a:pt x="83075" y="95394"/>
                  </a:cubicBezTo>
                  <a:cubicBezTo>
                    <a:pt x="80597" y="95394"/>
                    <a:pt x="80420" y="96280"/>
                    <a:pt x="79535" y="99646"/>
                  </a:cubicBezTo>
                  <a:cubicBezTo>
                    <a:pt x="77411" y="107262"/>
                    <a:pt x="72632" y="119839"/>
                    <a:pt x="63959" y="119839"/>
                  </a:cubicBezTo>
                  <a:cubicBezTo>
                    <a:pt x="59180" y="119839"/>
                    <a:pt x="57764" y="115411"/>
                    <a:pt x="57764" y="110628"/>
                  </a:cubicBezTo>
                  <a:cubicBezTo>
                    <a:pt x="57764" y="107617"/>
                    <a:pt x="57764" y="107262"/>
                    <a:pt x="58826" y="102657"/>
                  </a:cubicBezTo>
                  <a:cubicBezTo>
                    <a:pt x="59003" y="102125"/>
                    <a:pt x="59711" y="99114"/>
                    <a:pt x="59711" y="97166"/>
                  </a:cubicBezTo>
                  <a:cubicBezTo>
                    <a:pt x="59711" y="81401"/>
                    <a:pt x="38470" y="78921"/>
                    <a:pt x="31036" y="78389"/>
                  </a:cubicBezTo>
                  <a:cubicBezTo>
                    <a:pt x="36169" y="75201"/>
                    <a:pt x="42718" y="69355"/>
                    <a:pt x="45727" y="66698"/>
                  </a:cubicBezTo>
                  <a:cubicBezTo>
                    <a:pt x="54755" y="58196"/>
                    <a:pt x="63605" y="49870"/>
                    <a:pt x="73517" y="49870"/>
                  </a:cubicBezTo>
                  <a:cubicBezTo>
                    <a:pt x="75641" y="49870"/>
                    <a:pt x="77942" y="50402"/>
                    <a:pt x="79358" y="52173"/>
                  </a:cubicBezTo>
                  <a:cubicBezTo>
                    <a:pt x="71747" y="53413"/>
                    <a:pt x="70154" y="59436"/>
                    <a:pt x="70154" y="62093"/>
                  </a:cubicBezTo>
                  <a:cubicBezTo>
                    <a:pt x="70154" y="65990"/>
                    <a:pt x="73163" y="68647"/>
                    <a:pt x="77234" y="68647"/>
                  </a:cubicBezTo>
                  <a:cubicBezTo>
                    <a:pt x="82013" y="68647"/>
                    <a:pt x="87323" y="64750"/>
                    <a:pt x="87323" y="57310"/>
                  </a:cubicBezTo>
                  <a:cubicBezTo>
                    <a:pt x="87323" y="51465"/>
                    <a:pt x="83075" y="44911"/>
                    <a:pt x="73694" y="44911"/>
                  </a:cubicBezTo>
                  <a:cubicBezTo>
                    <a:pt x="63605" y="44911"/>
                    <a:pt x="54401" y="52173"/>
                    <a:pt x="45373" y="60499"/>
                  </a:cubicBezTo>
                  <a:cubicBezTo>
                    <a:pt x="37939" y="67584"/>
                    <a:pt x="32098" y="73075"/>
                    <a:pt x="24841" y="76087"/>
                  </a:cubicBezTo>
                  <a:lnTo>
                    <a:pt x="42364" y="5409"/>
                  </a:lnTo>
                  <a:close/>
                </a:path>
              </a:pathLst>
            </a:custGeom>
            <a:solidFill>
              <a:srgbClr val="000000"/>
            </a:solidFill>
            <a:ln w="2538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F165591-EE63-3ADB-1801-DB68A4C38B63}"/>
                </a:ext>
              </a:extLst>
            </p:cNvPr>
            <p:cNvSpPr/>
            <p:nvPr>
              <p:custDataLst>
                <p:tags r:id="rId54"/>
              </p:custDataLst>
            </p:nvPr>
          </p:nvSpPr>
          <p:spPr>
            <a:xfrm>
              <a:off x="8127306" y="5633356"/>
              <a:ext cx="45843" cy="176958"/>
            </a:xfrm>
            <a:custGeom>
              <a:avLst/>
              <a:gdLst>
                <a:gd name="connsiteX0" fmla="*/ 3606 w 45843"/>
                <a:gd name="connsiteY0" fmla="*/ 95 h 176958"/>
                <a:gd name="connsiteX1" fmla="*/ 243 w 45843"/>
                <a:gd name="connsiteY1" fmla="*/ 2221 h 176958"/>
                <a:gd name="connsiteX2" fmla="*/ 1836 w 45843"/>
                <a:gd name="connsiteY2" fmla="*/ 4878 h 176958"/>
                <a:gd name="connsiteX3" fmla="*/ 34050 w 45843"/>
                <a:gd name="connsiteY3" fmla="*/ 88486 h 176958"/>
                <a:gd name="connsiteX4" fmla="*/ 3429 w 45843"/>
                <a:gd name="connsiteY4" fmla="*/ 170854 h 176958"/>
                <a:gd name="connsiteX5" fmla="*/ 243 w 45843"/>
                <a:gd name="connsiteY5" fmla="*/ 174928 h 176958"/>
                <a:gd name="connsiteX6" fmla="*/ 2544 w 45843"/>
                <a:gd name="connsiteY6" fmla="*/ 177054 h 176958"/>
                <a:gd name="connsiteX7" fmla="*/ 33165 w 45843"/>
                <a:gd name="connsiteY7" fmla="*/ 143221 h 176958"/>
                <a:gd name="connsiteX8" fmla="*/ 46086 w 45843"/>
                <a:gd name="connsiteY8" fmla="*/ 88663 h 176958"/>
                <a:gd name="connsiteX9" fmla="*/ 3606 w 45843"/>
                <a:gd name="connsiteY9"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606" y="95"/>
                  </a:moveTo>
                  <a:cubicBezTo>
                    <a:pt x="2367" y="95"/>
                    <a:pt x="243" y="95"/>
                    <a:pt x="243" y="2221"/>
                  </a:cubicBezTo>
                  <a:cubicBezTo>
                    <a:pt x="243" y="3107"/>
                    <a:pt x="774" y="3638"/>
                    <a:pt x="1836" y="4878"/>
                  </a:cubicBezTo>
                  <a:cubicBezTo>
                    <a:pt x="17058" y="18872"/>
                    <a:pt x="34050" y="42785"/>
                    <a:pt x="34050" y="88486"/>
                  </a:cubicBezTo>
                  <a:cubicBezTo>
                    <a:pt x="34050" y="125507"/>
                    <a:pt x="22545" y="153495"/>
                    <a:pt x="3429" y="170854"/>
                  </a:cubicBezTo>
                  <a:cubicBezTo>
                    <a:pt x="420" y="173865"/>
                    <a:pt x="243" y="174043"/>
                    <a:pt x="243" y="174928"/>
                  </a:cubicBezTo>
                  <a:cubicBezTo>
                    <a:pt x="243" y="175814"/>
                    <a:pt x="774" y="177054"/>
                    <a:pt x="2544" y="177054"/>
                  </a:cubicBezTo>
                  <a:cubicBezTo>
                    <a:pt x="4668" y="177054"/>
                    <a:pt x="21483" y="165363"/>
                    <a:pt x="33165" y="143221"/>
                  </a:cubicBezTo>
                  <a:cubicBezTo>
                    <a:pt x="40953" y="128519"/>
                    <a:pt x="46086" y="109388"/>
                    <a:pt x="46086" y="88663"/>
                  </a:cubicBezTo>
                  <a:cubicBezTo>
                    <a:pt x="46086" y="63687"/>
                    <a:pt x="38652" y="24894"/>
                    <a:pt x="3606" y="95"/>
                  </a:cubicBezTo>
                  <a:close/>
                </a:path>
              </a:pathLst>
            </a:custGeom>
            <a:solidFill>
              <a:srgbClr val="000000"/>
            </a:solidFill>
            <a:ln w="2538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168233B-A34F-5B62-F1C4-534DB77C8766}"/>
                </a:ext>
              </a:extLst>
            </p:cNvPr>
            <p:cNvSpPr/>
            <p:nvPr>
              <p:custDataLst>
                <p:tags r:id="rId55"/>
              </p:custDataLst>
            </p:nvPr>
          </p:nvSpPr>
          <p:spPr>
            <a:xfrm>
              <a:off x="7932272" y="5849128"/>
              <a:ext cx="102837" cy="79888"/>
            </a:xfrm>
            <a:custGeom>
              <a:avLst/>
              <a:gdLst>
                <a:gd name="connsiteX0" fmla="*/ 66787 w 102837"/>
                <a:gd name="connsiteY0" fmla="*/ 49523 h 79888"/>
                <a:gd name="connsiteX1" fmla="*/ 63955 w 102837"/>
                <a:gd name="connsiteY1" fmla="*/ 59974 h 79888"/>
                <a:gd name="connsiteX2" fmla="*/ 42538 w 102837"/>
                <a:gd name="connsiteY2" fmla="*/ 75030 h 79888"/>
                <a:gd name="connsiteX3" fmla="*/ 30325 w 102837"/>
                <a:gd name="connsiteY3" fmla="*/ 60328 h 79888"/>
                <a:gd name="connsiteX4" fmla="*/ 40237 w 102837"/>
                <a:gd name="connsiteY4" fmla="*/ 24369 h 79888"/>
                <a:gd name="connsiteX5" fmla="*/ 42715 w 102837"/>
                <a:gd name="connsiteY5" fmla="*/ 15335 h 79888"/>
                <a:gd name="connsiteX6" fmla="*/ 25900 w 102837"/>
                <a:gd name="connsiteY6" fmla="*/ 102 h 79888"/>
                <a:gd name="connsiteX7" fmla="*/ 235 w 102837"/>
                <a:gd name="connsiteY7" fmla="*/ 27203 h 79888"/>
                <a:gd name="connsiteX8" fmla="*/ 3244 w 102837"/>
                <a:gd name="connsiteY8" fmla="*/ 29506 h 79888"/>
                <a:gd name="connsiteX9" fmla="*/ 6430 w 102837"/>
                <a:gd name="connsiteY9" fmla="*/ 26672 h 79888"/>
                <a:gd name="connsiteX10" fmla="*/ 25369 w 102837"/>
                <a:gd name="connsiteY10" fmla="*/ 5061 h 79888"/>
                <a:gd name="connsiteX11" fmla="*/ 29794 w 102837"/>
                <a:gd name="connsiteY11" fmla="*/ 11261 h 79888"/>
                <a:gd name="connsiteX12" fmla="*/ 26608 w 102837"/>
                <a:gd name="connsiteY12" fmla="*/ 23129 h 79888"/>
                <a:gd name="connsiteX13" fmla="*/ 17050 w 102837"/>
                <a:gd name="connsiteY13" fmla="*/ 57494 h 79888"/>
                <a:gd name="connsiteX14" fmla="*/ 23599 w 102837"/>
                <a:gd name="connsiteY14" fmla="*/ 74322 h 79888"/>
                <a:gd name="connsiteX15" fmla="*/ 41830 w 102837"/>
                <a:gd name="connsiteY15" fmla="*/ 79990 h 79888"/>
                <a:gd name="connsiteX16" fmla="*/ 64840 w 102837"/>
                <a:gd name="connsiteY16" fmla="*/ 68299 h 79888"/>
                <a:gd name="connsiteX17" fmla="*/ 82718 w 102837"/>
                <a:gd name="connsiteY17" fmla="*/ 79990 h 79888"/>
                <a:gd name="connsiteX18" fmla="*/ 96701 w 102837"/>
                <a:gd name="connsiteY18" fmla="*/ 70602 h 79888"/>
                <a:gd name="connsiteX19" fmla="*/ 103073 w 102837"/>
                <a:gd name="connsiteY19" fmla="*/ 52888 h 79888"/>
                <a:gd name="connsiteX20" fmla="*/ 100064 w 102837"/>
                <a:gd name="connsiteY20" fmla="*/ 50585 h 79888"/>
                <a:gd name="connsiteX21" fmla="*/ 96170 w 102837"/>
                <a:gd name="connsiteY21" fmla="*/ 56077 h 79888"/>
                <a:gd name="connsiteX22" fmla="*/ 83249 w 102837"/>
                <a:gd name="connsiteY22" fmla="*/ 75030 h 79888"/>
                <a:gd name="connsiteX23" fmla="*/ 77408 w 102837"/>
                <a:gd name="connsiteY23" fmla="*/ 66350 h 79888"/>
                <a:gd name="connsiteX24" fmla="*/ 80063 w 102837"/>
                <a:gd name="connsiteY24" fmla="*/ 52357 h 79888"/>
                <a:gd name="connsiteX25" fmla="*/ 83957 w 102837"/>
                <a:gd name="connsiteY25" fmla="*/ 36414 h 79888"/>
                <a:gd name="connsiteX26" fmla="*/ 88028 w 102837"/>
                <a:gd name="connsiteY26" fmla="*/ 20649 h 79888"/>
                <a:gd name="connsiteX27" fmla="*/ 91037 w 102837"/>
                <a:gd name="connsiteY27" fmla="*/ 7541 h 79888"/>
                <a:gd name="connsiteX28" fmla="*/ 85196 w 102837"/>
                <a:gd name="connsiteY28" fmla="*/ 1873 h 79888"/>
                <a:gd name="connsiteX29" fmla="*/ 75991 w 102837"/>
                <a:gd name="connsiteY29" fmla="*/ 12678 h 79888"/>
                <a:gd name="connsiteX30" fmla="*/ 66787 w 102837"/>
                <a:gd name="connsiteY30" fmla="*/ 49523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787" y="49523"/>
                  </a:moveTo>
                  <a:cubicBezTo>
                    <a:pt x="65902" y="53065"/>
                    <a:pt x="64309" y="59796"/>
                    <a:pt x="63955" y="59974"/>
                  </a:cubicBezTo>
                  <a:cubicBezTo>
                    <a:pt x="60592" y="65465"/>
                    <a:pt x="53512" y="75030"/>
                    <a:pt x="42538" y="75030"/>
                  </a:cubicBezTo>
                  <a:cubicBezTo>
                    <a:pt x="30325" y="75030"/>
                    <a:pt x="30325" y="63516"/>
                    <a:pt x="30325" y="60328"/>
                  </a:cubicBezTo>
                  <a:cubicBezTo>
                    <a:pt x="30325" y="49877"/>
                    <a:pt x="35281" y="37300"/>
                    <a:pt x="40237" y="24369"/>
                  </a:cubicBezTo>
                  <a:cubicBezTo>
                    <a:pt x="41653" y="20827"/>
                    <a:pt x="42715" y="18169"/>
                    <a:pt x="42715" y="15335"/>
                  </a:cubicBezTo>
                  <a:cubicBezTo>
                    <a:pt x="42715" y="6124"/>
                    <a:pt x="34927" y="102"/>
                    <a:pt x="25900" y="102"/>
                  </a:cubicBezTo>
                  <a:cubicBezTo>
                    <a:pt x="8200" y="102"/>
                    <a:pt x="235" y="24369"/>
                    <a:pt x="235" y="27203"/>
                  </a:cubicBezTo>
                  <a:cubicBezTo>
                    <a:pt x="235" y="29506"/>
                    <a:pt x="2713" y="29506"/>
                    <a:pt x="3244" y="29506"/>
                  </a:cubicBezTo>
                  <a:cubicBezTo>
                    <a:pt x="5722" y="29506"/>
                    <a:pt x="5899" y="28621"/>
                    <a:pt x="6430" y="26672"/>
                  </a:cubicBezTo>
                  <a:cubicBezTo>
                    <a:pt x="10678" y="12147"/>
                    <a:pt x="18466" y="5061"/>
                    <a:pt x="25369" y="5061"/>
                  </a:cubicBezTo>
                  <a:cubicBezTo>
                    <a:pt x="28378" y="5061"/>
                    <a:pt x="29794" y="7010"/>
                    <a:pt x="29794" y="11261"/>
                  </a:cubicBezTo>
                  <a:cubicBezTo>
                    <a:pt x="29794" y="15335"/>
                    <a:pt x="28378" y="19055"/>
                    <a:pt x="26608" y="23129"/>
                  </a:cubicBezTo>
                  <a:cubicBezTo>
                    <a:pt x="17050" y="47574"/>
                    <a:pt x="17050" y="52711"/>
                    <a:pt x="17050" y="57494"/>
                  </a:cubicBezTo>
                  <a:cubicBezTo>
                    <a:pt x="17050" y="60505"/>
                    <a:pt x="17050" y="68653"/>
                    <a:pt x="23599" y="74322"/>
                  </a:cubicBezTo>
                  <a:cubicBezTo>
                    <a:pt x="28732" y="78573"/>
                    <a:pt x="35635" y="79990"/>
                    <a:pt x="41830" y="79990"/>
                  </a:cubicBezTo>
                  <a:cubicBezTo>
                    <a:pt x="52981" y="79990"/>
                    <a:pt x="58999" y="73967"/>
                    <a:pt x="64840" y="68299"/>
                  </a:cubicBezTo>
                  <a:cubicBezTo>
                    <a:pt x="68734" y="79636"/>
                    <a:pt x="80594" y="79990"/>
                    <a:pt x="82718" y="79990"/>
                  </a:cubicBezTo>
                  <a:cubicBezTo>
                    <a:pt x="88736" y="79990"/>
                    <a:pt x="93338" y="76447"/>
                    <a:pt x="96701" y="70602"/>
                  </a:cubicBezTo>
                  <a:cubicBezTo>
                    <a:pt x="100595" y="63693"/>
                    <a:pt x="103073" y="53419"/>
                    <a:pt x="103073" y="52888"/>
                  </a:cubicBezTo>
                  <a:cubicBezTo>
                    <a:pt x="103073" y="50585"/>
                    <a:pt x="100595" y="50585"/>
                    <a:pt x="100064" y="50585"/>
                  </a:cubicBezTo>
                  <a:cubicBezTo>
                    <a:pt x="97586" y="50585"/>
                    <a:pt x="97409" y="51294"/>
                    <a:pt x="96170" y="56077"/>
                  </a:cubicBezTo>
                  <a:cubicBezTo>
                    <a:pt x="94046" y="64402"/>
                    <a:pt x="90683" y="75030"/>
                    <a:pt x="83249" y="75030"/>
                  </a:cubicBezTo>
                  <a:cubicBezTo>
                    <a:pt x="78647" y="75030"/>
                    <a:pt x="77408" y="70956"/>
                    <a:pt x="77408" y="66350"/>
                  </a:cubicBezTo>
                  <a:cubicBezTo>
                    <a:pt x="77408" y="63339"/>
                    <a:pt x="78823" y="56962"/>
                    <a:pt x="80063" y="52357"/>
                  </a:cubicBezTo>
                  <a:cubicBezTo>
                    <a:pt x="81302" y="47574"/>
                    <a:pt x="83072" y="40311"/>
                    <a:pt x="83957" y="36414"/>
                  </a:cubicBezTo>
                  <a:lnTo>
                    <a:pt x="88028" y="20649"/>
                  </a:lnTo>
                  <a:cubicBezTo>
                    <a:pt x="89090" y="16221"/>
                    <a:pt x="91037" y="8427"/>
                    <a:pt x="91037" y="7541"/>
                  </a:cubicBezTo>
                  <a:cubicBezTo>
                    <a:pt x="91037" y="3999"/>
                    <a:pt x="88205" y="1873"/>
                    <a:pt x="85196" y="1873"/>
                  </a:cubicBezTo>
                  <a:cubicBezTo>
                    <a:pt x="78647" y="1873"/>
                    <a:pt x="77408" y="7010"/>
                    <a:pt x="75991" y="12678"/>
                  </a:cubicBezTo>
                  <a:lnTo>
                    <a:pt x="66787" y="49523"/>
                  </a:lnTo>
                  <a:close/>
                </a:path>
              </a:pathLst>
            </a:custGeom>
            <a:solidFill>
              <a:schemeClr val="accent5"/>
            </a:solidFill>
            <a:ln w="2538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E501AAA-FA56-FF79-1229-BD169678B065}"/>
                </a:ext>
              </a:extLst>
            </p:cNvPr>
            <p:cNvSpPr/>
            <p:nvPr>
              <p:custDataLst>
                <p:tags r:id="rId56"/>
              </p:custDataLst>
            </p:nvPr>
          </p:nvSpPr>
          <p:spPr>
            <a:xfrm>
              <a:off x="8279172" y="5218351"/>
              <a:ext cx="131739" cy="758900"/>
            </a:xfrm>
            <a:custGeom>
              <a:avLst/>
              <a:gdLst>
                <a:gd name="connsiteX0" fmla="*/ 131988 w 131739"/>
                <a:gd name="connsiteY0" fmla="*/ 379651 h 758900"/>
                <a:gd name="connsiteX1" fmla="*/ 79646 w 131739"/>
                <a:gd name="connsiteY1" fmla="*/ 101801 h 758900"/>
                <a:gd name="connsiteX2" fmla="*/ 12639 w 131739"/>
                <a:gd name="connsiteY2" fmla="*/ 2352 h 758900"/>
                <a:gd name="connsiteX3" fmla="*/ 5812 w 131739"/>
                <a:gd name="connsiteY3" fmla="*/ 74 h 758900"/>
                <a:gd name="connsiteX4" fmla="*/ 249 w 131739"/>
                <a:gd name="connsiteY4" fmla="*/ 2605 h 758900"/>
                <a:gd name="connsiteX5" fmla="*/ 1766 w 131739"/>
                <a:gd name="connsiteY5" fmla="*/ 5641 h 758900"/>
                <a:gd name="connsiteX6" fmla="*/ 61188 w 131739"/>
                <a:gd name="connsiteY6" fmla="*/ 102560 h 758900"/>
                <a:gd name="connsiteX7" fmla="*/ 107461 w 131739"/>
                <a:gd name="connsiteY7" fmla="*/ 379398 h 758900"/>
                <a:gd name="connsiteX8" fmla="*/ 57648 w 131739"/>
                <a:gd name="connsiteY8" fmla="*/ 664839 h 758900"/>
                <a:gd name="connsiteX9" fmla="*/ 1260 w 131739"/>
                <a:gd name="connsiteY9" fmla="*/ 754166 h 758900"/>
                <a:gd name="connsiteX10" fmla="*/ 249 w 131739"/>
                <a:gd name="connsiteY10" fmla="*/ 756444 h 758900"/>
                <a:gd name="connsiteX11" fmla="*/ 5812 w 131739"/>
                <a:gd name="connsiteY11" fmla="*/ 758974 h 758900"/>
                <a:gd name="connsiteX12" fmla="*/ 10616 w 131739"/>
                <a:gd name="connsiteY12" fmla="*/ 758468 h 758900"/>
                <a:gd name="connsiteX13" fmla="*/ 46269 w 131739"/>
                <a:gd name="connsiteY13" fmla="*/ 715196 h 758900"/>
                <a:gd name="connsiteX14" fmla="*/ 123897 w 131739"/>
                <a:gd name="connsiteY14" fmla="*/ 503140 h 758900"/>
                <a:gd name="connsiteX15" fmla="*/ 131988 w 131739"/>
                <a:gd name="connsiteY15" fmla="*/ 379651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739" h="758900">
                  <a:moveTo>
                    <a:pt x="131988" y="379651"/>
                  </a:moveTo>
                  <a:cubicBezTo>
                    <a:pt x="131988" y="285010"/>
                    <a:pt x="120104" y="188344"/>
                    <a:pt x="79646" y="101801"/>
                  </a:cubicBezTo>
                  <a:cubicBezTo>
                    <a:pt x="61693" y="63337"/>
                    <a:pt x="37672" y="28669"/>
                    <a:pt x="12639" y="2352"/>
                  </a:cubicBezTo>
                  <a:cubicBezTo>
                    <a:pt x="10363" y="327"/>
                    <a:pt x="10110" y="74"/>
                    <a:pt x="5812" y="74"/>
                  </a:cubicBezTo>
                  <a:cubicBezTo>
                    <a:pt x="2272" y="74"/>
                    <a:pt x="249" y="74"/>
                    <a:pt x="249" y="2605"/>
                  </a:cubicBezTo>
                  <a:cubicBezTo>
                    <a:pt x="249" y="3617"/>
                    <a:pt x="1260" y="4882"/>
                    <a:pt x="1766" y="5641"/>
                  </a:cubicBezTo>
                  <a:cubicBezTo>
                    <a:pt x="26040" y="34995"/>
                    <a:pt x="46269" y="67386"/>
                    <a:pt x="61188" y="102560"/>
                  </a:cubicBezTo>
                  <a:cubicBezTo>
                    <a:pt x="94312" y="179993"/>
                    <a:pt x="107461" y="270586"/>
                    <a:pt x="107461" y="379398"/>
                  </a:cubicBezTo>
                  <a:cubicBezTo>
                    <a:pt x="107461" y="487197"/>
                    <a:pt x="95071" y="581839"/>
                    <a:pt x="57648" y="664839"/>
                  </a:cubicBezTo>
                  <a:cubicBezTo>
                    <a:pt x="42982" y="696977"/>
                    <a:pt x="23765" y="726837"/>
                    <a:pt x="1260" y="754166"/>
                  </a:cubicBezTo>
                  <a:cubicBezTo>
                    <a:pt x="1007" y="754672"/>
                    <a:pt x="249" y="755685"/>
                    <a:pt x="249" y="756444"/>
                  </a:cubicBezTo>
                  <a:cubicBezTo>
                    <a:pt x="249" y="758974"/>
                    <a:pt x="2272" y="758974"/>
                    <a:pt x="5812" y="758974"/>
                  </a:cubicBezTo>
                  <a:cubicBezTo>
                    <a:pt x="9605" y="758974"/>
                    <a:pt x="10110" y="758974"/>
                    <a:pt x="10616" y="758468"/>
                  </a:cubicBezTo>
                  <a:cubicBezTo>
                    <a:pt x="10869" y="758215"/>
                    <a:pt x="26546" y="743032"/>
                    <a:pt x="46269" y="715196"/>
                  </a:cubicBezTo>
                  <a:cubicBezTo>
                    <a:pt x="90266" y="652946"/>
                    <a:pt x="112518" y="578549"/>
                    <a:pt x="123897" y="503140"/>
                  </a:cubicBezTo>
                  <a:cubicBezTo>
                    <a:pt x="129965" y="462398"/>
                    <a:pt x="131988" y="420898"/>
                    <a:pt x="131988" y="379651"/>
                  </a:cubicBezTo>
                  <a:close/>
                </a:path>
              </a:pathLst>
            </a:custGeom>
            <a:solidFill>
              <a:srgbClr val="000000"/>
            </a:solidFill>
            <a:ln w="2538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1B2EF49-17B4-B1F2-71FC-FE7F58F4B2DF}"/>
                </a:ext>
              </a:extLst>
            </p:cNvPr>
            <p:cNvSpPr/>
            <p:nvPr>
              <p:custDataLst>
                <p:tags r:id="rId57"/>
              </p:custDataLst>
            </p:nvPr>
          </p:nvSpPr>
          <p:spPr>
            <a:xfrm>
              <a:off x="8541105" y="5513665"/>
              <a:ext cx="168150" cy="168531"/>
            </a:xfrm>
            <a:custGeom>
              <a:avLst/>
              <a:gdLst>
                <a:gd name="connsiteX0" fmla="*/ 89518 w 168150"/>
                <a:gd name="connsiteY0" fmla="*/ 89418 h 168531"/>
                <a:gd name="connsiteX1" fmla="*/ 160065 w 168150"/>
                <a:gd name="connsiteY1" fmla="*/ 89418 h 168531"/>
                <a:gd name="connsiteX2" fmla="*/ 168410 w 168150"/>
                <a:gd name="connsiteY2" fmla="*/ 84357 h 168531"/>
                <a:gd name="connsiteX3" fmla="*/ 160065 w 168150"/>
                <a:gd name="connsiteY3" fmla="*/ 79296 h 168531"/>
                <a:gd name="connsiteX4" fmla="*/ 89518 w 168150"/>
                <a:gd name="connsiteY4" fmla="*/ 79296 h 168531"/>
                <a:gd name="connsiteX5" fmla="*/ 89518 w 168150"/>
                <a:gd name="connsiteY5" fmla="*/ 8442 h 168531"/>
                <a:gd name="connsiteX6" fmla="*/ 84461 w 168150"/>
                <a:gd name="connsiteY6" fmla="*/ 91 h 168531"/>
                <a:gd name="connsiteX7" fmla="*/ 79404 w 168150"/>
                <a:gd name="connsiteY7" fmla="*/ 8442 h 168531"/>
                <a:gd name="connsiteX8" fmla="*/ 79404 w 168150"/>
                <a:gd name="connsiteY8" fmla="*/ 79296 h 168531"/>
                <a:gd name="connsiteX9" fmla="*/ 8603 w 168150"/>
                <a:gd name="connsiteY9" fmla="*/ 79296 h 168531"/>
                <a:gd name="connsiteX10" fmla="*/ 259 w 168150"/>
                <a:gd name="connsiteY10" fmla="*/ 84357 h 168531"/>
                <a:gd name="connsiteX11" fmla="*/ 8603 w 168150"/>
                <a:gd name="connsiteY11" fmla="*/ 89418 h 168531"/>
                <a:gd name="connsiteX12" fmla="*/ 79404 w 168150"/>
                <a:gd name="connsiteY12" fmla="*/ 89418 h 168531"/>
                <a:gd name="connsiteX13" fmla="*/ 79404 w 168150"/>
                <a:gd name="connsiteY13" fmla="*/ 160272 h 168531"/>
                <a:gd name="connsiteX14" fmla="*/ 84461 w 168150"/>
                <a:gd name="connsiteY14" fmla="*/ 168623 h 168531"/>
                <a:gd name="connsiteX15" fmla="*/ 89518 w 168150"/>
                <a:gd name="connsiteY15" fmla="*/ 160272 h 168531"/>
                <a:gd name="connsiteX16" fmla="*/ 89518 w 168150"/>
                <a:gd name="connsiteY16" fmla="*/ 89418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150" h="168531">
                  <a:moveTo>
                    <a:pt x="89518" y="89418"/>
                  </a:moveTo>
                  <a:lnTo>
                    <a:pt x="160065" y="89418"/>
                  </a:lnTo>
                  <a:cubicBezTo>
                    <a:pt x="163605" y="89418"/>
                    <a:pt x="168410" y="89418"/>
                    <a:pt x="168410" y="84357"/>
                  </a:cubicBezTo>
                  <a:cubicBezTo>
                    <a:pt x="168410" y="79296"/>
                    <a:pt x="163605" y="79296"/>
                    <a:pt x="160065" y="79296"/>
                  </a:cubicBezTo>
                  <a:lnTo>
                    <a:pt x="89518" y="79296"/>
                  </a:lnTo>
                  <a:lnTo>
                    <a:pt x="89518" y="8442"/>
                  </a:lnTo>
                  <a:cubicBezTo>
                    <a:pt x="89518" y="4899"/>
                    <a:pt x="89518" y="91"/>
                    <a:pt x="84461" y="91"/>
                  </a:cubicBezTo>
                  <a:cubicBezTo>
                    <a:pt x="79404" y="91"/>
                    <a:pt x="79404" y="4899"/>
                    <a:pt x="79404" y="8442"/>
                  </a:cubicBezTo>
                  <a:lnTo>
                    <a:pt x="79404" y="79296"/>
                  </a:lnTo>
                  <a:lnTo>
                    <a:pt x="8603" y="79296"/>
                  </a:lnTo>
                  <a:cubicBezTo>
                    <a:pt x="5063" y="79296"/>
                    <a:pt x="259" y="79296"/>
                    <a:pt x="259" y="84357"/>
                  </a:cubicBezTo>
                  <a:cubicBezTo>
                    <a:pt x="259" y="89418"/>
                    <a:pt x="5063" y="89418"/>
                    <a:pt x="8603" y="89418"/>
                  </a:cubicBezTo>
                  <a:lnTo>
                    <a:pt x="79404" y="89418"/>
                  </a:lnTo>
                  <a:lnTo>
                    <a:pt x="79404" y="160272"/>
                  </a:lnTo>
                  <a:cubicBezTo>
                    <a:pt x="79404" y="163815"/>
                    <a:pt x="79404" y="168623"/>
                    <a:pt x="84461" y="168623"/>
                  </a:cubicBezTo>
                  <a:cubicBezTo>
                    <a:pt x="89518" y="168623"/>
                    <a:pt x="89518" y="163815"/>
                    <a:pt x="89518" y="160272"/>
                  </a:cubicBezTo>
                  <a:lnTo>
                    <a:pt x="89518" y="89418"/>
                  </a:lnTo>
                  <a:close/>
                </a:path>
              </a:pathLst>
            </a:custGeom>
            <a:solidFill>
              <a:srgbClr val="000000"/>
            </a:solidFill>
            <a:ln w="2538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823D775-9AA3-C88B-AB9C-8D28D16E3B29}"/>
                </a:ext>
              </a:extLst>
            </p:cNvPr>
            <p:cNvSpPr/>
            <p:nvPr>
              <p:custDataLst>
                <p:tags r:id="rId58"/>
              </p:custDataLst>
            </p:nvPr>
          </p:nvSpPr>
          <p:spPr>
            <a:xfrm>
              <a:off x="8839477" y="5218351"/>
              <a:ext cx="131739" cy="758900"/>
            </a:xfrm>
            <a:custGeom>
              <a:avLst/>
              <a:gdLst>
                <a:gd name="connsiteX0" fmla="*/ 132008 w 131739"/>
                <a:gd name="connsiteY0" fmla="*/ 756444 h 758900"/>
                <a:gd name="connsiteX1" fmla="*/ 130491 w 131739"/>
                <a:gd name="connsiteY1" fmla="*/ 753407 h 758900"/>
                <a:gd name="connsiteX2" fmla="*/ 71069 w 131739"/>
                <a:gd name="connsiteY2" fmla="*/ 656489 h 758900"/>
                <a:gd name="connsiteX3" fmla="*/ 24796 w 131739"/>
                <a:gd name="connsiteY3" fmla="*/ 379651 h 758900"/>
                <a:gd name="connsiteX4" fmla="*/ 74609 w 131739"/>
                <a:gd name="connsiteY4" fmla="*/ 94209 h 758900"/>
                <a:gd name="connsiteX5" fmla="*/ 130997 w 131739"/>
                <a:gd name="connsiteY5" fmla="*/ 4882 h 758900"/>
                <a:gd name="connsiteX6" fmla="*/ 132008 w 131739"/>
                <a:gd name="connsiteY6" fmla="*/ 2605 h 758900"/>
                <a:gd name="connsiteX7" fmla="*/ 126445 w 131739"/>
                <a:gd name="connsiteY7" fmla="*/ 74 h 758900"/>
                <a:gd name="connsiteX8" fmla="*/ 121641 w 131739"/>
                <a:gd name="connsiteY8" fmla="*/ 580 h 758900"/>
                <a:gd name="connsiteX9" fmla="*/ 85988 w 131739"/>
                <a:gd name="connsiteY9" fmla="*/ 43852 h 758900"/>
                <a:gd name="connsiteX10" fmla="*/ 8360 w 131739"/>
                <a:gd name="connsiteY10" fmla="*/ 255909 h 758900"/>
                <a:gd name="connsiteX11" fmla="*/ 269 w 131739"/>
                <a:gd name="connsiteY11" fmla="*/ 379398 h 758900"/>
                <a:gd name="connsiteX12" fmla="*/ 52611 w 131739"/>
                <a:gd name="connsiteY12" fmla="*/ 657248 h 758900"/>
                <a:gd name="connsiteX13" fmla="*/ 119618 w 131739"/>
                <a:gd name="connsiteY13" fmla="*/ 756697 h 758900"/>
                <a:gd name="connsiteX14" fmla="*/ 126445 w 131739"/>
                <a:gd name="connsiteY14" fmla="*/ 758974 h 758900"/>
                <a:gd name="connsiteX15" fmla="*/ 132008 w 131739"/>
                <a:gd name="connsiteY15" fmla="*/ 756444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739" h="758900">
                  <a:moveTo>
                    <a:pt x="132008" y="756444"/>
                  </a:moveTo>
                  <a:cubicBezTo>
                    <a:pt x="132008" y="755685"/>
                    <a:pt x="132008" y="755178"/>
                    <a:pt x="130491" y="753407"/>
                  </a:cubicBezTo>
                  <a:cubicBezTo>
                    <a:pt x="106216" y="724053"/>
                    <a:pt x="85988" y="691663"/>
                    <a:pt x="71069" y="656489"/>
                  </a:cubicBezTo>
                  <a:cubicBezTo>
                    <a:pt x="37945" y="579055"/>
                    <a:pt x="24796" y="488463"/>
                    <a:pt x="24796" y="379651"/>
                  </a:cubicBezTo>
                  <a:cubicBezTo>
                    <a:pt x="24796" y="271851"/>
                    <a:pt x="37186" y="177210"/>
                    <a:pt x="74609" y="94209"/>
                  </a:cubicBezTo>
                  <a:cubicBezTo>
                    <a:pt x="89275" y="62072"/>
                    <a:pt x="108492" y="32212"/>
                    <a:pt x="130997" y="4882"/>
                  </a:cubicBezTo>
                  <a:cubicBezTo>
                    <a:pt x="131502" y="4123"/>
                    <a:pt x="132008" y="3617"/>
                    <a:pt x="132008" y="2605"/>
                  </a:cubicBezTo>
                  <a:cubicBezTo>
                    <a:pt x="132008" y="74"/>
                    <a:pt x="130238" y="74"/>
                    <a:pt x="126445" y="74"/>
                  </a:cubicBezTo>
                  <a:cubicBezTo>
                    <a:pt x="122652" y="74"/>
                    <a:pt x="122147" y="74"/>
                    <a:pt x="121641" y="580"/>
                  </a:cubicBezTo>
                  <a:cubicBezTo>
                    <a:pt x="121388" y="833"/>
                    <a:pt x="105711" y="16016"/>
                    <a:pt x="85988" y="43852"/>
                  </a:cubicBezTo>
                  <a:cubicBezTo>
                    <a:pt x="41991" y="106103"/>
                    <a:pt x="19739" y="180500"/>
                    <a:pt x="8360" y="255909"/>
                  </a:cubicBezTo>
                  <a:cubicBezTo>
                    <a:pt x="2292" y="296650"/>
                    <a:pt x="269" y="338150"/>
                    <a:pt x="269" y="379398"/>
                  </a:cubicBezTo>
                  <a:cubicBezTo>
                    <a:pt x="269" y="474039"/>
                    <a:pt x="12153" y="570704"/>
                    <a:pt x="52611" y="657248"/>
                  </a:cubicBezTo>
                  <a:cubicBezTo>
                    <a:pt x="70563" y="695712"/>
                    <a:pt x="94585" y="730380"/>
                    <a:pt x="119618" y="756697"/>
                  </a:cubicBezTo>
                  <a:cubicBezTo>
                    <a:pt x="121894" y="758721"/>
                    <a:pt x="122147" y="758974"/>
                    <a:pt x="126445" y="758974"/>
                  </a:cubicBezTo>
                  <a:cubicBezTo>
                    <a:pt x="130238" y="758974"/>
                    <a:pt x="132008" y="758974"/>
                    <a:pt x="132008" y="756444"/>
                  </a:cubicBezTo>
                  <a:close/>
                </a:path>
              </a:pathLst>
            </a:custGeom>
            <a:solidFill>
              <a:srgbClr val="000000"/>
            </a:solidFill>
            <a:ln w="25381"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3A7FDD8-4037-24A2-8C55-7481D2947A0A}"/>
                </a:ext>
              </a:extLst>
            </p:cNvPr>
            <p:cNvSpPr/>
            <p:nvPr>
              <p:custDataLst>
                <p:tags r:id="rId59"/>
              </p:custDataLst>
            </p:nvPr>
          </p:nvSpPr>
          <p:spPr>
            <a:xfrm>
              <a:off x="9101517" y="5321471"/>
              <a:ext cx="83443" cy="168531"/>
            </a:xfrm>
            <a:custGeom>
              <a:avLst/>
              <a:gdLst>
                <a:gd name="connsiteX0" fmla="*/ 52117 w 83443"/>
                <a:gd name="connsiteY0" fmla="*/ 6664 h 168531"/>
                <a:gd name="connsiteX1" fmla="*/ 46301 w 83443"/>
                <a:gd name="connsiteY1" fmla="*/ 84 h 168531"/>
                <a:gd name="connsiteX2" fmla="*/ 281 w 83443"/>
                <a:gd name="connsiteY2" fmla="*/ 16280 h 168531"/>
                <a:gd name="connsiteX3" fmla="*/ 281 w 83443"/>
                <a:gd name="connsiteY3" fmla="*/ 24124 h 168531"/>
                <a:gd name="connsiteX4" fmla="*/ 33405 w 83443"/>
                <a:gd name="connsiteY4" fmla="*/ 17545 h 168531"/>
                <a:gd name="connsiteX5" fmla="*/ 33405 w 83443"/>
                <a:gd name="connsiteY5" fmla="*/ 148625 h 168531"/>
                <a:gd name="connsiteX6" fmla="*/ 9889 w 83443"/>
                <a:gd name="connsiteY6" fmla="*/ 160772 h 168531"/>
                <a:gd name="connsiteX7" fmla="*/ 1798 w 83443"/>
                <a:gd name="connsiteY7" fmla="*/ 160772 h 168531"/>
                <a:gd name="connsiteX8" fmla="*/ 1798 w 83443"/>
                <a:gd name="connsiteY8" fmla="*/ 168616 h 168531"/>
                <a:gd name="connsiteX9" fmla="*/ 42761 w 83443"/>
                <a:gd name="connsiteY9" fmla="*/ 167857 h 168531"/>
                <a:gd name="connsiteX10" fmla="*/ 83724 w 83443"/>
                <a:gd name="connsiteY10" fmla="*/ 168616 h 168531"/>
                <a:gd name="connsiteX11" fmla="*/ 83724 w 83443"/>
                <a:gd name="connsiteY11" fmla="*/ 160772 h 168531"/>
                <a:gd name="connsiteX12" fmla="*/ 75632 w 83443"/>
                <a:gd name="connsiteY12" fmla="*/ 160772 h 168531"/>
                <a:gd name="connsiteX13" fmla="*/ 52117 w 83443"/>
                <a:gd name="connsiteY13" fmla="*/ 148625 h 168531"/>
                <a:gd name="connsiteX14" fmla="*/ 52117 w 83443"/>
                <a:gd name="connsiteY14" fmla="*/ 666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443" h="168531">
                  <a:moveTo>
                    <a:pt x="52117" y="6664"/>
                  </a:moveTo>
                  <a:cubicBezTo>
                    <a:pt x="52117" y="591"/>
                    <a:pt x="52117" y="84"/>
                    <a:pt x="46301" y="84"/>
                  </a:cubicBezTo>
                  <a:cubicBezTo>
                    <a:pt x="30624" y="16280"/>
                    <a:pt x="8372" y="16280"/>
                    <a:pt x="281" y="16280"/>
                  </a:cubicBezTo>
                  <a:lnTo>
                    <a:pt x="281" y="24124"/>
                  </a:lnTo>
                  <a:cubicBezTo>
                    <a:pt x="5338" y="24124"/>
                    <a:pt x="20256" y="24124"/>
                    <a:pt x="33405" y="17545"/>
                  </a:cubicBezTo>
                  <a:lnTo>
                    <a:pt x="33405" y="148625"/>
                  </a:lnTo>
                  <a:cubicBezTo>
                    <a:pt x="33405" y="157735"/>
                    <a:pt x="32647" y="160772"/>
                    <a:pt x="9889" y="160772"/>
                  </a:cubicBezTo>
                  <a:lnTo>
                    <a:pt x="1798" y="160772"/>
                  </a:lnTo>
                  <a:lnTo>
                    <a:pt x="1798" y="168616"/>
                  </a:lnTo>
                  <a:cubicBezTo>
                    <a:pt x="10648" y="167857"/>
                    <a:pt x="32647" y="167857"/>
                    <a:pt x="42761" y="167857"/>
                  </a:cubicBezTo>
                  <a:cubicBezTo>
                    <a:pt x="52875" y="167857"/>
                    <a:pt x="74874" y="167857"/>
                    <a:pt x="83724" y="168616"/>
                  </a:cubicBezTo>
                  <a:lnTo>
                    <a:pt x="83724" y="160772"/>
                  </a:lnTo>
                  <a:lnTo>
                    <a:pt x="75632" y="160772"/>
                  </a:lnTo>
                  <a:cubicBezTo>
                    <a:pt x="52875" y="160772"/>
                    <a:pt x="52117" y="157988"/>
                    <a:pt x="52117" y="148625"/>
                  </a:cubicBezTo>
                  <a:lnTo>
                    <a:pt x="52117" y="6664"/>
                  </a:lnTo>
                  <a:close/>
                </a:path>
              </a:pathLst>
            </a:custGeom>
            <a:solidFill>
              <a:srgbClr val="000000"/>
            </a:solidFill>
            <a:ln w="25381"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4ADD951-FEB7-BC5B-F0A2-F30C672B226C}"/>
                </a:ext>
              </a:extLst>
            </p:cNvPr>
            <p:cNvSpPr/>
            <p:nvPr>
              <p:custDataLst>
                <p:tags r:id="rId60"/>
              </p:custDataLst>
            </p:nvPr>
          </p:nvSpPr>
          <p:spPr>
            <a:xfrm>
              <a:off x="9010325" y="5592870"/>
              <a:ext cx="263805" cy="10121"/>
            </a:xfrm>
            <a:custGeom>
              <a:avLst/>
              <a:gdLst>
                <a:gd name="connsiteX0" fmla="*/ 0 w 263805"/>
                <a:gd name="connsiteY0" fmla="*/ 0 h 10121"/>
                <a:gd name="connsiteX1" fmla="*/ 263805 w 263805"/>
                <a:gd name="connsiteY1" fmla="*/ 0 h 10121"/>
                <a:gd name="connsiteX2" fmla="*/ 263805 w 263805"/>
                <a:gd name="connsiteY2" fmla="*/ 10121 h 10121"/>
                <a:gd name="connsiteX3" fmla="*/ 0 w 263805"/>
                <a:gd name="connsiteY3" fmla="*/ 10121 h 10121"/>
              </a:gdLst>
              <a:ahLst/>
              <a:cxnLst>
                <a:cxn ang="0">
                  <a:pos x="connsiteX0" y="connsiteY0"/>
                </a:cxn>
                <a:cxn ang="0">
                  <a:pos x="connsiteX1" y="connsiteY1"/>
                </a:cxn>
                <a:cxn ang="0">
                  <a:pos x="connsiteX2" y="connsiteY2"/>
                </a:cxn>
                <a:cxn ang="0">
                  <a:pos x="connsiteX3" y="connsiteY3"/>
                </a:cxn>
              </a:cxnLst>
              <a:rect l="l" t="t" r="r" b="b"/>
              <a:pathLst>
                <a:path w="263805" h="10121">
                  <a:moveTo>
                    <a:pt x="0" y="0"/>
                  </a:moveTo>
                  <a:lnTo>
                    <a:pt x="263805" y="0"/>
                  </a:lnTo>
                  <a:lnTo>
                    <a:pt x="263805"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CA4CB49E-0BD8-1BA2-5C9B-BB326297E3CE}"/>
                </a:ext>
              </a:extLst>
            </p:cNvPr>
            <p:cNvSpPr/>
            <p:nvPr>
              <p:custDataLst>
                <p:tags r:id="rId61"/>
              </p:custDataLst>
            </p:nvPr>
          </p:nvSpPr>
          <p:spPr>
            <a:xfrm>
              <a:off x="9020439" y="5659157"/>
              <a:ext cx="120360" cy="178400"/>
            </a:xfrm>
            <a:custGeom>
              <a:avLst/>
              <a:gdLst>
                <a:gd name="connsiteX0" fmla="*/ 120638 w 120360"/>
                <a:gd name="connsiteY0" fmla="*/ 2882 h 178400"/>
                <a:gd name="connsiteX1" fmla="*/ 117351 w 120360"/>
                <a:gd name="connsiteY1" fmla="*/ 98 h 178400"/>
                <a:gd name="connsiteX2" fmla="*/ 85238 w 120360"/>
                <a:gd name="connsiteY2" fmla="*/ 2882 h 178400"/>
                <a:gd name="connsiteX3" fmla="*/ 81698 w 120360"/>
                <a:gd name="connsiteY3" fmla="*/ 7690 h 178400"/>
                <a:gd name="connsiteX4" fmla="*/ 87767 w 120360"/>
                <a:gd name="connsiteY4" fmla="*/ 10726 h 178400"/>
                <a:gd name="connsiteX5" fmla="*/ 100410 w 120360"/>
                <a:gd name="connsiteY5" fmla="*/ 15028 h 178400"/>
                <a:gd name="connsiteX6" fmla="*/ 99651 w 120360"/>
                <a:gd name="connsiteY6" fmla="*/ 20089 h 178400"/>
                <a:gd name="connsiteX7" fmla="*/ 84480 w 120360"/>
                <a:gd name="connsiteY7" fmla="*/ 80062 h 178400"/>
                <a:gd name="connsiteX8" fmla="*/ 61217 w 120360"/>
                <a:gd name="connsiteY8" fmla="*/ 63867 h 178400"/>
                <a:gd name="connsiteX9" fmla="*/ 278 w 120360"/>
                <a:gd name="connsiteY9" fmla="*/ 138011 h 178400"/>
                <a:gd name="connsiteX10" fmla="*/ 33908 w 120360"/>
                <a:gd name="connsiteY10" fmla="*/ 178499 h 178400"/>
                <a:gd name="connsiteX11" fmla="*/ 66780 w 120360"/>
                <a:gd name="connsiteY11" fmla="*/ 159520 h 178400"/>
                <a:gd name="connsiteX12" fmla="*/ 89790 w 120360"/>
                <a:gd name="connsiteY12" fmla="*/ 178499 h 178400"/>
                <a:gd name="connsiteX13" fmla="*/ 108501 w 120360"/>
                <a:gd name="connsiteY13" fmla="*/ 164581 h 178400"/>
                <a:gd name="connsiteX14" fmla="*/ 116087 w 120360"/>
                <a:gd name="connsiteY14" fmla="*/ 139529 h 178400"/>
                <a:gd name="connsiteX15" fmla="*/ 113053 w 120360"/>
                <a:gd name="connsiteY15" fmla="*/ 136999 h 178400"/>
                <a:gd name="connsiteX16" fmla="*/ 109513 w 120360"/>
                <a:gd name="connsiteY16" fmla="*/ 141554 h 178400"/>
                <a:gd name="connsiteX17" fmla="*/ 90295 w 120360"/>
                <a:gd name="connsiteY17" fmla="*/ 172932 h 178400"/>
                <a:gd name="connsiteX18" fmla="*/ 82710 w 120360"/>
                <a:gd name="connsiteY18" fmla="*/ 161292 h 178400"/>
                <a:gd name="connsiteX19" fmla="*/ 84227 w 120360"/>
                <a:gd name="connsiteY19" fmla="*/ 149145 h 178400"/>
                <a:gd name="connsiteX20" fmla="*/ 120638 w 120360"/>
                <a:gd name="connsiteY20" fmla="*/ 2882 h 178400"/>
                <a:gd name="connsiteX21" fmla="*/ 68044 w 120360"/>
                <a:gd name="connsiteY21" fmla="*/ 145602 h 178400"/>
                <a:gd name="connsiteX22" fmla="*/ 62987 w 120360"/>
                <a:gd name="connsiteY22" fmla="*/ 154965 h 178400"/>
                <a:gd name="connsiteX23" fmla="*/ 34414 w 120360"/>
                <a:gd name="connsiteY23" fmla="*/ 172932 h 178400"/>
                <a:gd name="connsiteX24" fmla="*/ 18231 w 120360"/>
                <a:gd name="connsiteY24" fmla="*/ 149145 h 178400"/>
                <a:gd name="connsiteX25" fmla="*/ 32138 w 120360"/>
                <a:gd name="connsiteY25" fmla="*/ 93727 h 178400"/>
                <a:gd name="connsiteX26" fmla="*/ 61470 w 120360"/>
                <a:gd name="connsiteY26" fmla="*/ 69434 h 178400"/>
                <a:gd name="connsiteX27" fmla="*/ 81445 w 120360"/>
                <a:gd name="connsiteY27" fmla="*/ 91702 h 178400"/>
                <a:gd name="connsiteX28" fmla="*/ 80687 w 120360"/>
                <a:gd name="connsiteY28" fmla="*/ 96004 h 178400"/>
                <a:gd name="connsiteX29" fmla="*/ 68044 w 120360"/>
                <a:gd name="connsiteY29" fmla="*/ 145602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638" y="2882"/>
                  </a:moveTo>
                  <a:cubicBezTo>
                    <a:pt x="120638" y="2628"/>
                    <a:pt x="120638" y="98"/>
                    <a:pt x="117351" y="98"/>
                  </a:cubicBezTo>
                  <a:cubicBezTo>
                    <a:pt x="113558" y="98"/>
                    <a:pt x="89537" y="2375"/>
                    <a:pt x="85238" y="2882"/>
                  </a:cubicBezTo>
                  <a:cubicBezTo>
                    <a:pt x="83215" y="3135"/>
                    <a:pt x="81698" y="4400"/>
                    <a:pt x="81698" y="7690"/>
                  </a:cubicBezTo>
                  <a:cubicBezTo>
                    <a:pt x="81698" y="10726"/>
                    <a:pt x="83974" y="10726"/>
                    <a:pt x="87767" y="10726"/>
                  </a:cubicBezTo>
                  <a:cubicBezTo>
                    <a:pt x="99904" y="10726"/>
                    <a:pt x="100410" y="12497"/>
                    <a:pt x="100410" y="15028"/>
                  </a:cubicBezTo>
                  <a:lnTo>
                    <a:pt x="99651" y="20089"/>
                  </a:lnTo>
                  <a:lnTo>
                    <a:pt x="84480" y="80062"/>
                  </a:lnTo>
                  <a:cubicBezTo>
                    <a:pt x="79928" y="70699"/>
                    <a:pt x="72595" y="63867"/>
                    <a:pt x="61217" y="63867"/>
                  </a:cubicBezTo>
                  <a:cubicBezTo>
                    <a:pt x="31632" y="63867"/>
                    <a:pt x="278" y="101065"/>
                    <a:pt x="278" y="138011"/>
                  </a:cubicBezTo>
                  <a:cubicBezTo>
                    <a:pt x="278" y="161798"/>
                    <a:pt x="14185" y="178499"/>
                    <a:pt x="33908" y="178499"/>
                  </a:cubicBezTo>
                  <a:cubicBezTo>
                    <a:pt x="38965" y="178499"/>
                    <a:pt x="51608" y="177487"/>
                    <a:pt x="66780" y="159520"/>
                  </a:cubicBezTo>
                  <a:cubicBezTo>
                    <a:pt x="68803" y="170148"/>
                    <a:pt x="77653" y="178499"/>
                    <a:pt x="89790" y="178499"/>
                  </a:cubicBezTo>
                  <a:cubicBezTo>
                    <a:pt x="98640" y="178499"/>
                    <a:pt x="104456" y="172679"/>
                    <a:pt x="108501" y="164581"/>
                  </a:cubicBezTo>
                  <a:cubicBezTo>
                    <a:pt x="112800" y="155471"/>
                    <a:pt x="116087" y="140035"/>
                    <a:pt x="116087" y="139529"/>
                  </a:cubicBezTo>
                  <a:cubicBezTo>
                    <a:pt x="116087" y="136999"/>
                    <a:pt x="113811" y="136999"/>
                    <a:pt x="113053" y="136999"/>
                  </a:cubicBezTo>
                  <a:cubicBezTo>
                    <a:pt x="110524" y="136999"/>
                    <a:pt x="110271" y="138011"/>
                    <a:pt x="109513" y="141554"/>
                  </a:cubicBezTo>
                  <a:cubicBezTo>
                    <a:pt x="105214" y="158002"/>
                    <a:pt x="100663" y="172932"/>
                    <a:pt x="90295" y="172932"/>
                  </a:cubicBezTo>
                  <a:cubicBezTo>
                    <a:pt x="83468" y="172932"/>
                    <a:pt x="82710" y="166353"/>
                    <a:pt x="82710" y="161292"/>
                  </a:cubicBezTo>
                  <a:cubicBezTo>
                    <a:pt x="82710" y="155218"/>
                    <a:pt x="83215" y="153447"/>
                    <a:pt x="84227" y="149145"/>
                  </a:cubicBezTo>
                  <a:lnTo>
                    <a:pt x="120638" y="2882"/>
                  </a:lnTo>
                  <a:close/>
                  <a:moveTo>
                    <a:pt x="68044" y="145602"/>
                  </a:moveTo>
                  <a:cubicBezTo>
                    <a:pt x="66780" y="150157"/>
                    <a:pt x="66780" y="150663"/>
                    <a:pt x="62987" y="154965"/>
                  </a:cubicBezTo>
                  <a:cubicBezTo>
                    <a:pt x="51861" y="168883"/>
                    <a:pt x="41494" y="172932"/>
                    <a:pt x="34414" y="172932"/>
                  </a:cubicBezTo>
                  <a:cubicBezTo>
                    <a:pt x="21771" y="172932"/>
                    <a:pt x="18231" y="159014"/>
                    <a:pt x="18231" y="149145"/>
                  </a:cubicBezTo>
                  <a:cubicBezTo>
                    <a:pt x="18231" y="136493"/>
                    <a:pt x="26322" y="105367"/>
                    <a:pt x="32138" y="93727"/>
                  </a:cubicBezTo>
                  <a:cubicBezTo>
                    <a:pt x="39977" y="78797"/>
                    <a:pt x="51355" y="69434"/>
                    <a:pt x="61470" y="69434"/>
                  </a:cubicBezTo>
                  <a:cubicBezTo>
                    <a:pt x="77905" y="69434"/>
                    <a:pt x="81445" y="90184"/>
                    <a:pt x="81445" y="91702"/>
                  </a:cubicBezTo>
                  <a:cubicBezTo>
                    <a:pt x="81445" y="93221"/>
                    <a:pt x="80940" y="94739"/>
                    <a:pt x="80687" y="96004"/>
                  </a:cubicBezTo>
                  <a:lnTo>
                    <a:pt x="68044" y="145602"/>
                  </a:lnTo>
                  <a:close/>
                </a:path>
              </a:pathLst>
            </a:custGeom>
            <a:solidFill>
              <a:schemeClr val="accent5"/>
            </a:solidFill>
            <a:ln w="25381"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6ECF902-2010-69C8-DEA8-FF606804DF1E}"/>
                </a:ext>
              </a:extLst>
            </p:cNvPr>
            <p:cNvSpPr/>
            <p:nvPr>
              <p:custDataLst>
                <p:tags r:id="rId62"/>
              </p:custDataLst>
            </p:nvPr>
          </p:nvSpPr>
          <p:spPr>
            <a:xfrm>
              <a:off x="9150253" y="5794615"/>
              <a:ext cx="102837" cy="79888"/>
            </a:xfrm>
            <a:custGeom>
              <a:avLst/>
              <a:gdLst>
                <a:gd name="connsiteX0" fmla="*/ 66835 w 102837"/>
                <a:gd name="connsiteY0" fmla="*/ 49520 h 79888"/>
                <a:gd name="connsiteX1" fmla="*/ 64003 w 102837"/>
                <a:gd name="connsiteY1" fmla="*/ 59971 h 79888"/>
                <a:gd name="connsiteX2" fmla="*/ 42586 w 102837"/>
                <a:gd name="connsiteY2" fmla="*/ 75028 h 79888"/>
                <a:gd name="connsiteX3" fmla="*/ 30373 w 102837"/>
                <a:gd name="connsiteY3" fmla="*/ 60326 h 79888"/>
                <a:gd name="connsiteX4" fmla="*/ 40285 w 102837"/>
                <a:gd name="connsiteY4" fmla="*/ 24367 h 79888"/>
                <a:gd name="connsiteX5" fmla="*/ 42763 w 102837"/>
                <a:gd name="connsiteY5" fmla="*/ 15333 h 79888"/>
                <a:gd name="connsiteX6" fmla="*/ 25948 w 102837"/>
                <a:gd name="connsiteY6" fmla="*/ 99 h 79888"/>
                <a:gd name="connsiteX7" fmla="*/ 283 w 102837"/>
                <a:gd name="connsiteY7" fmla="*/ 27201 h 79888"/>
                <a:gd name="connsiteX8" fmla="*/ 3292 w 102837"/>
                <a:gd name="connsiteY8" fmla="*/ 29504 h 79888"/>
                <a:gd name="connsiteX9" fmla="*/ 6478 w 102837"/>
                <a:gd name="connsiteY9" fmla="*/ 26670 h 79888"/>
                <a:gd name="connsiteX10" fmla="*/ 25417 w 102837"/>
                <a:gd name="connsiteY10" fmla="*/ 5059 h 79888"/>
                <a:gd name="connsiteX11" fmla="*/ 29842 w 102837"/>
                <a:gd name="connsiteY11" fmla="*/ 11259 h 79888"/>
                <a:gd name="connsiteX12" fmla="*/ 26656 w 102837"/>
                <a:gd name="connsiteY12" fmla="*/ 23127 h 79888"/>
                <a:gd name="connsiteX13" fmla="*/ 17098 w 102837"/>
                <a:gd name="connsiteY13" fmla="*/ 57491 h 79888"/>
                <a:gd name="connsiteX14" fmla="*/ 23647 w 102837"/>
                <a:gd name="connsiteY14" fmla="*/ 74319 h 79888"/>
                <a:gd name="connsiteX15" fmla="*/ 41878 w 102837"/>
                <a:gd name="connsiteY15" fmla="*/ 79988 h 79888"/>
                <a:gd name="connsiteX16" fmla="*/ 64888 w 102837"/>
                <a:gd name="connsiteY16" fmla="*/ 68297 h 79888"/>
                <a:gd name="connsiteX17" fmla="*/ 82766 w 102837"/>
                <a:gd name="connsiteY17" fmla="*/ 79988 h 79888"/>
                <a:gd name="connsiteX18" fmla="*/ 96749 w 102837"/>
                <a:gd name="connsiteY18" fmla="*/ 70600 h 79888"/>
                <a:gd name="connsiteX19" fmla="*/ 103121 w 102837"/>
                <a:gd name="connsiteY19" fmla="*/ 52886 h 79888"/>
                <a:gd name="connsiteX20" fmla="*/ 100112 w 102837"/>
                <a:gd name="connsiteY20" fmla="*/ 50583 h 79888"/>
                <a:gd name="connsiteX21" fmla="*/ 96218 w 102837"/>
                <a:gd name="connsiteY21" fmla="*/ 56074 h 79888"/>
                <a:gd name="connsiteX22" fmla="*/ 83297 w 102837"/>
                <a:gd name="connsiteY22" fmla="*/ 75028 h 79888"/>
                <a:gd name="connsiteX23" fmla="*/ 77455 w 102837"/>
                <a:gd name="connsiteY23" fmla="*/ 66348 h 79888"/>
                <a:gd name="connsiteX24" fmla="*/ 80110 w 102837"/>
                <a:gd name="connsiteY24" fmla="*/ 52355 h 79888"/>
                <a:gd name="connsiteX25" fmla="*/ 84005 w 102837"/>
                <a:gd name="connsiteY25" fmla="*/ 36412 h 79888"/>
                <a:gd name="connsiteX26" fmla="*/ 88076 w 102837"/>
                <a:gd name="connsiteY26" fmla="*/ 20647 h 79888"/>
                <a:gd name="connsiteX27" fmla="*/ 91085 w 102837"/>
                <a:gd name="connsiteY27" fmla="*/ 7539 h 79888"/>
                <a:gd name="connsiteX28" fmla="*/ 85244 w 102837"/>
                <a:gd name="connsiteY28" fmla="*/ 1871 h 79888"/>
                <a:gd name="connsiteX29" fmla="*/ 76039 w 102837"/>
                <a:gd name="connsiteY29" fmla="*/ 12676 h 79888"/>
                <a:gd name="connsiteX30" fmla="*/ 66835 w 102837"/>
                <a:gd name="connsiteY30" fmla="*/ 49520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835" y="49520"/>
                  </a:moveTo>
                  <a:cubicBezTo>
                    <a:pt x="65950" y="53063"/>
                    <a:pt x="64357" y="59794"/>
                    <a:pt x="64003" y="59971"/>
                  </a:cubicBezTo>
                  <a:cubicBezTo>
                    <a:pt x="60640" y="65463"/>
                    <a:pt x="53560" y="75028"/>
                    <a:pt x="42586" y="75028"/>
                  </a:cubicBezTo>
                  <a:cubicBezTo>
                    <a:pt x="30373" y="75028"/>
                    <a:pt x="30373" y="63514"/>
                    <a:pt x="30373" y="60326"/>
                  </a:cubicBezTo>
                  <a:cubicBezTo>
                    <a:pt x="30373" y="49875"/>
                    <a:pt x="35329" y="37298"/>
                    <a:pt x="40285" y="24367"/>
                  </a:cubicBezTo>
                  <a:cubicBezTo>
                    <a:pt x="41701" y="20824"/>
                    <a:pt x="42763" y="18167"/>
                    <a:pt x="42763" y="15333"/>
                  </a:cubicBezTo>
                  <a:cubicBezTo>
                    <a:pt x="42763" y="6122"/>
                    <a:pt x="34975" y="99"/>
                    <a:pt x="25948" y="99"/>
                  </a:cubicBezTo>
                  <a:cubicBezTo>
                    <a:pt x="8248" y="99"/>
                    <a:pt x="283" y="24367"/>
                    <a:pt x="283" y="27201"/>
                  </a:cubicBezTo>
                  <a:cubicBezTo>
                    <a:pt x="283" y="29504"/>
                    <a:pt x="2761" y="29504"/>
                    <a:pt x="3292" y="29504"/>
                  </a:cubicBezTo>
                  <a:cubicBezTo>
                    <a:pt x="5770" y="29504"/>
                    <a:pt x="5947" y="28618"/>
                    <a:pt x="6478" y="26670"/>
                  </a:cubicBezTo>
                  <a:cubicBezTo>
                    <a:pt x="10726" y="12145"/>
                    <a:pt x="18514" y="5059"/>
                    <a:pt x="25417" y="5059"/>
                  </a:cubicBezTo>
                  <a:cubicBezTo>
                    <a:pt x="28426" y="5059"/>
                    <a:pt x="29842" y="7008"/>
                    <a:pt x="29842" y="11259"/>
                  </a:cubicBezTo>
                  <a:cubicBezTo>
                    <a:pt x="29842" y="15333"/>
                    <a:pt x="28426" y="19053"/>
                    <a:pt x="26656" y="23127"/>
                  </a:cubicBezTo>
                  <a:cubicBezTo>
                    <a:pt x="17098" y="47572"/>
                    <a:pt x="17098" y="52709"/>
                    <a:pt x="17098" y="57491"/>
                  </a:cubicBezTo>
                  <a:cubicBezTo>
                    <a:pt x="17098" y="60503"/>
                    <a:pt x="17098" y="68651"/>
                    <a:pt x="23647" y="74319"/>
                  </a:cubicBezTo>
                  <a:cubicBezTo>
                    <a:pt x="28780" y="78571"/>
                    <a:pt x="35683" y="79988"/>
                    <a:pt x="41878" y="79988"/>
                  </a:cubicBezTo>
                  <a:cubicBezTo>
                    <a:pt x="53029" y="79988"/>
                    <a:pt x="59047" y="73965"/>
                    <a:pt x="64888" y="68297"/>
                  </a:cubicBezTo>
                  <a:cubicBezTo>
                    <a:pt x="68782" y="79633"/>
                    <a:pt x="80642" y="79988"/>
                    <a:pt x="82766" y="79988"/>
                  </a:cubicBezTo>
                  <a:cubicBezTo>
                    <a:pt x="88784" y="79988"/>
                    <a:pt x="93386" y="76445"/>
                    <a:pt x="96749" y="70600"/>
                  </a:cubicBezTo>
                  <a:cubicBezTo>
                    <a:pt x="100643" y="63691"/>
                    <a:pt x="103121" y="53417"/>
                    <a:pt x="103121" y="52886"/>
                  </a:cubicBezTo>
                  <a:cubicBezTo>
                    <a:pt x="103121" y="50583"/>
                    <a:pt x="100643" y="50583"/>
                    <a:pt x="100112" y="50583"/>
                  </a:cubicBezTo>
                  <a:cubicBezTo>
                    <a:pt x="97634" y="50583"/>
                    <a:pt x="97457" y="51292"/>
                    <a:pt x="96218" y="56074"/>
                  </a:cubicBezTo>
                  <a:cubicBezTo>
                    <a:pt x="94094" y="64400"/>
                    <a:pt x="90731" y="75028"/>
                    <a:pt x="83297" y="75028"/>
                  </a:cubicBezTo>
                  <a:cubicBezTo>
                    <a:pt x="78695" y="75028"/>
                    <a:pt x="77455" y="70954"/>
                    <a:pt x="77455" y="66348"/>
                  </a:cubicBezTo>
                  <a:cubicBezTo>
                    <a:pt x="77455" y="63337"/>
                    <a:pt x="78871" y="56960"/>
                    <a:pt x="80110" y="52355"/>
                  </a:cubicBezTo>
                  <a:cubicBezTo>
                    <a:pt x="81349" y="47572"/>
                    <a:pt x="83120" y="40309"/>
                    <a:pt x="84005" y="36412"/>
                  </a:cubicBezTo>
                  <a:lnTo>
                    <a:pt x="88076" y="20647"/>
                  </a:lnTo>
                  <a:cubicBezTo>
                    <a:pt x="89138" y="16219"/>
                    <a:pt x="91085" y="8425"/>
                    <a:pt x="91085" y="7539"/>
                  </a:cubicBezTo>
                  <a:cubicBezTo>
                    <a:pt x="91085" y="3996"/>
                    <a:pt x="88253" y="1871"/>
                    <a:pt x="85244" y="1871"/>
                  </a:cubicBezTo>
                  <a:cubicBezTo>
                    <a:pt x="78695" y="1871"/>
                    <a:pt x="77455" y="7008"/>
                    <a:pt x="76039" y="12676"/>
                  </a:cubicBezTo>
                  <a:lnTo>
                    <a:pt x="66835" y="49520"/>
                  </a:lnTo>
                  <a:close/>
                </a:path>
              </a:pathLst>
            </a:custGeom>
            <a:solidFill>
              <a:schemeClr val="accent5"/>
            </a:solidFill>
            <a:ln w="2538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9707ACD-5FE8-8069-BF30-1A14A376616F}"/>
                </a:ext>
              </a:extLst>
            </p:cNvPr>
            <p:cNvSpPr/>
            <p:nvPr>
              <p:custDataLst>
                <p:tags r:id="rId63"/>
              </p:custDataLst>
            </p:nvPr>
          </p:nvSpPr>
          <p:spPr>
            <a:xfrm>
              <a:off x="9344930" y="5308819"/>
              <a:ext cx="133003" cy="186751"/>
            </a:xfrm>
            <a:custGeom>
              <a:avLst/>
              <a:gdLst>
                <a:gd name="connsiteX0" fmla="*/ 107250 w 133003"/>
                <a:gd name="connsiteY0" fmla="*/ 95485 h 186751"/>
                <a:gd name="connsiteX1" fmla="*/ 74631 w 133003"/>
                <a:gd name="connsiteY1" fmla="*/ 65625 h 186751"/>
                <a:gd name="connsiteX2" fmla="*/ 23048 w 133003"/>
                <a:gd name="connsiteY2" fmla="*/ 89411 h 186751"/>
                <a:gd name="connsiteX3" fmla="*/ 291 w 133003"/>
                <a:gd name="connsiteY3" fmla="*/ 141793 h 186751"/>
                <a:gd name="connsiteX4" fmla="*/ 46817 w 133003"/>
                <a:gd name="connsiteY4" fmla="*/ 186836 h 186751"/>
                <a:gd name="connsiteX5" fmla="*/ 133294 w 133003"/>
                <a:gd name="connsiteY5" fmla="*/ 65625 h 186751"/>
                <a:gd name="connsiteX6" fmla="*/ 78677 w 133003"/>
                <a:gd name="connsiteY6" fmla="*/ 84 h 186751"/>
                <a:gd name="connsiteX7" fmla="*/ 30381 w 133003"/>
                <a:gd name="connsiteY7" fmla="*/ 40066 h 186751"/>
                <a:gd name="connsiteX8" fmla="*/ 39989 w 133003"/>
                <a:gd name="connsiteY8" fmla="*/ 48923 h 186751"/>
                <a:gd name="connsiteX9" fmla="*/ 53644 w 133003"/>
                <a:gd name="connsiteY9" fmla="*/ 35512 h 186751"/>
                <a:gd name="connsiteX10" fmla="*/ 41760 w 133003"/>
                <a:gd name="connsiteY10" fmla="*/ 26655 h 186751"/>
                <a:gd name="connsiteX11" fmla="*/ 78171 w 133003"/>
                <a:gd name="connsiteY11" fmla="*/ 6411 h 186751"/>
                <a:gd name="connsiteX12" fmla="*/ 114330 w 133003"/>
                <a:gd name="connsiteY12" fmla="*/ 52213 h 186751"/>
                <a:gd name="connsiteX13" fmla="*/ 107503 w 133003"/>
                <a:gd name="connsiteY13" fmla="*/ 95485 h 186751"/>
                <a:gd name="connsiteX14" fmla="*/ 107250 w 133003"/>
                <a:gd name="connsiteY14" fmla="*/ 95485 h 186751"/>
                <a:gd name="connsiteX15" fmla="*/ 47575 w 133003"/>
                <a:gd name="connsiteY15" fmla="*/ 179751 h 186751"/>
                <a:gd name="connsiteX16" fmla="*/ 19761 w 133003"/>
                <a:gd name="connsiteY16" fmla="*/ 151156 h 186751"/>
                <a:gd name="connsiteX17" fmla="*/ 36449 w 133003"/>
                <a:gd name="connsiteY17" fmla="*/ 93713 h 186751"/>
                <a:gd name="connsiteX18" fmla="*/ 74631 w 133003"/>
                <a:gd name="connsiteY18" fmla="*/ 71192 h 186751"/>
                <a:gd name="connsiteX19" fmla="*/ 102698 w 133003"/>
                <a:gd name="connsiteY19" fmla="*/ 104595 h 186751"/>
                <a:gd name="connsiteX20" fmla="*/ 47575 w 133003"/>
                <a:gd name="connsiteY20" fmla="*/ 179751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250" y="95485"/>
                  </a:moveTo>
                  <a:cubicBezTo>
                    <a:pt x="104721" y="79795"/>
                    <a:pt x="94354" y="65625"/>
                    <a:pt x="74631" y="65625"/>
                  </a:cubicBezTo>
                  <a:cubicBezTo>
                    <a:pt x="59207" y="65625"/>
                    <a:pt x="42771" y="69673"/>
                    <a:pt x="23048" y="89411"/>
                  </a:cubicBezTo>
                  <a:cubicBezTo>
                    <a:pt x="2061" y="110415"/>
                    <a:pt x="291" y="133948"/>
                    <a:pt x="291" y="141793"/>
                  </a:cubicBezTo>
                  <a:cubicBezTo>
                    <a:pt x="291" y="157482"/>
                    <a:pt x="11417" y="186836"/>
                    <a:pt x="46817" y="186836"/>
                  </a:cubicBezTo>
                  <a:cubicBezTo>
                    <a:pt x="106997" y="186836"/>
                    <a:pt x="133294" y="101811"/>
                    <a:pt x="133294" y="65625"/>
                  </a:cubicBezTo>
                  <a:cubicBezTo>
                    <a:pt x="133294" y="25390"/>
                    <a:pt x="109778" y="84"/>
                    <a:pt x="78677" y="84"/>
                  </a:cubicBezTo>
                  <a:cubicBezTo>
                    <a:pt x="42012" y="84"/>
                    <a:pt x="30381" y="32981"/>
                    <a:pt x="30381" y="40066"/>
                  </a:cubicBezTo>
                  <a:cubicBezTo>
                    <a:pt x="30381" y="43609"/>
                    <a:pt x="32404" y="48923"/>
                    <a:pt x="39989" y="48923"/>
                  </a:cubicBezTo>
                  <a:cubicBezTo>
                    <a:pt x="48334" y="48923"/>
                    <a:pt x="53644" y="41332"/>
                    <a:pt x="53644" y="35512"/>
                  </a:cubicBezTo>
                  <a:cubicBezTo>
                    <a:pt x="53644" y="26655"/>
                    <a:pt x="45805" y="26655"/>
                    <a:pt x="41760" y="26655"/>
                  </a:cubicBezTo>
                  <a:cubicBezTo>
                    <a:pt x="52885" y="7929"/>
                    <a:pt x="70838" y="6411"/>
                    <a:pt x="78171" y="6411"/>
                  </a:cubicBezTo>
                  <a:cubicBezTo>
                    <a:pt x="96630" y="6411"/>
                    <a:pt x="114330" y="19569"/>
                    <a:pt x="114330" y="52213"/>
                  </a:cubicBezTo>
                  <a:cubicBezTo>
                    <a:pt x="114330" y="62082"/>
                    <a:pt x="112813" y="74988"/>
                    <a:pt x="107503" y="95485"/>
                  </a:cubicBezTo>
                  <a:lnTo>
                    <a:pt x="107250" y="95485"/>
                  </a:lnTo>
                  <a:close/>
                  <a:moveTo>
                    <a:pt x="47575" y="179751"/>
                  </a:moveTo>
                  <a:cubicBezTo>
                    <a:pt x="19761" y="179751"/>
                    <a:pt x="19761" y="153686"/>
                    <a:pt x="19761" y="151156"/>
                  </a:cubicBezTo>
                  <a:cubicBezTo>
                    <a:pt x="19761" y="144324"/>
                    <a:pt x="26082" y="108896"/>
                    <a:pt x="36449" y="93713"/>
                  </a:cubicBezTo>
                  <a:cubicBezTo>
                    <a:pt x="46564" y="79289"/>
                    <a:pt x="58954" y="71192"/>
                    <a:pt x="74631" y="71192"/>
                  </a:cubicBezTo>
                  <a:cubicBezTo>
                    <a:pt x="102193" y="71192"/>
                    <a:pt x="102698" y="99533"/>
                    <a:pt x="102698" y="104595"/>
                  </a:cubicBezTo>
                  <a:cubicBezTo>
                    <a:pt x="102698" y="122814"/>
                    <a:pt x="86515" y="179751"/>
                    <a:pt x="47575" y="179751"/>
                  </a:cubicBezTo>
                  <a:close/>
                </a:path>
              </a:pathLst>
            </a:custGeom>
            <a:solidFill>
              <a:srgbClr val="000000"/>
            </a:solidFill>
            <a:ln w="2538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3BF57F7-8F2D-C418-45A6-AAD8C234B26A}"/>
                </a:ext>
              </a:extLst>
            </p:cNvPr>
            <p:cNvSpPr/>
            <p:nvPr>
              <p:custDataLst>
                <p:tags r:id="rId64"/>
              </p:custDataLst>
            </p:nvPr>
          </p:nvSpPr>
          <p:spPr>
            <a:xfrm>
              <a:off x="9494485" y="5314386"/>
              <a:ext cx="144129" cy="175617"/>
            </a:xfrm>
            <a:custGeom>
              <a:avLst/>
              <a:gdLst>
                <a:gd name="connsiteX0" fmla="*/ 17744 w 144129"/>
                <a:gd name="connsiteY0" fmla="*/ 163808 h 175617"/>
                <a:gd name="connsiteX1" fmla="*/ 297 w 144129"/>
                <a:gd name="connsiteY1" fmla="*/ 163808 h 175617"/>
                <a:gd name="connsiteX2" fmla="*/ 297 w 144129"/>
                <a:gd name="connsiteY2" fmla="*/ 175702 h 175617"/>
                <a:gd name="connsiteX3" fmla="*/ 32157 w 144129"/>
                <a:gd name="connsiteY3" fmla="*/ 174943 h 175617"/>
                <a:gd name="connsiteX4" fmla="*/ 64017 w 144129"/>
                <a:gd name="connsiteY4" fmla="*/ 175702 h 175617"/>
                <a:gd name="connsiteX5" fmla="*/ 64017 w 144129"/>
                <a:gd name="connsiteY5" fmla="*/ 163808 h 175617"/>
                <a:gd name="connsiteX6" fmla="*/ 46570 w 144129"/>
                <a:gd name="connsiteY6" fmla="*/ 163808 h 175617"/>
                <a:gd name="connsiteX7" fmla="*/ 46570 w 144129"/>
                <a:gd name="connsiteY7" fmla="*/ 110921 h 175617"/>
                <a:gd name="connsiteX8" fmla="*/ 84246 w 144129"/>
                <a:gd name="connsiteY8" fmla="*/ 70939 h 175617"/>
                <a:gd name="connsiteX9" fmla="*/ 98153 w 144129"/>
                <a:gd name="connsiteY9" fmla="*/ 95485 h 175617"/>
                <a:gd name="connsiteX10" fmla="*/ 98153 w 144129"/>
                <a:gd name="connsiteY10" fmla="*/ 163808 h 175617"/>
                <a:gd name="connsiteX11" fmla="*/ 80706 w 144129"/>
                <a:gd name="connsiteY11" fmla="*/ 163808 h 175617"/>
                <a:gd name="connsiteX12" fmla="*/ 80706 w 144129"/>
                <a:gd name="connsiteY12" fmla="*/ 175702 h 175617"/>
                <a:gd name="connsiteX13" fmla="*/ 112566 w 144129"/>
                <a:gd name="connsiteY13" fmla="*/ 174943 h 175617"/>
                <a:gd name="connsiteX14" fmla="*/ 144426 w 144129"/>
                <a:gd name="connsiteY14" fmla="*/ 175702 h 175617"/>
                <a:gd name="connsiteX15" fmla="*/ 144426 w 144129"/>
                <a:gd name="connsiteY15" fmla="*/ 163808 h 175617"/>
                <a:gd name="connsiteX16" fmla="*/ 126979 w 144129"/>
                <a:gd name="connsiteY16" fmla="*/ 163808 h 175617"/>
                <a:gd name="connsiteX17" fmla="*/ 126979 w 144129"/>
                <a:gd name="connsiteY17" fmla="*/ 98268 h 175617"/>
                <a:gd name="connsiteX18" fmla="*/ 88038 w 144129"/>
                <a:gd name="connsiteY18" fmla="*/ 61829 h 175617"/>
                <a:gd name="connsiteX19" fmla="*/ 45052 w 144129"/>
                <a:gd name="connsiteY19" fmla="*/ 86628 h 175617"/>
                <a:gd name="connsiteX20" fmla="*/ 45052 w 144129"/>
                <a:gd name="connsiteY20" fmla="*/ 84 h 175617"/>
                <a:gd name="connsiteX21" fmla="*/ 297 w 144129"/>
                <a:gd name="connsiteY21" fmla="*/ 2109 h 175617"/>
                <a:gd name="connsiteX22" fmla="*/ 297 w 144129"/>
                <a:gd name="connsiteY22" fmla="*/ 14002 h 175617"/>
                <a:gd name="connsiteX23" fmla="*/ 17744 w 144129"/>
                <a:gd name="connsiteY23" fmla="*/ 23871 h 175617"/>
                <a:gd name="connsiteX24" fmla="*/ 17744 w 144129"/>
                <a:gd name="connsiteY24" fmla="*/ 163808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744" y="163808"/>
                  </a:moveTo>
                  <a:lnTo>
                    <a:pt x="297" y="163808"/>
                  </a:lnTo>
                  <a:lnTo>
                    <a:pt x="297" y="175702"/>
                  </a:lnTo>
                  <a:cubicBezTo>
                    <a:pt x="7377" y="175449"/>
                    <a:pt x="22548" y="174943"/>
                    <a:pt x="32157" y="174943"/>
                  </a:cubicBezTo>
                  <a:cubicBezTo>
                    <a:pt x="42018" y="174943"/>
                    <a:pt x="56937" y="175449"/>
                    <a:pt x="64017" y="175702"/>
                  </a:cubicBezTo>
                  <a:lnTo>
                    <a:pt x="64017" y="163808"/>
                  </a:lnTo>
                  <a:lnTo>
                    <a:pt x="46570" y="163808"/>
                  </a:lnTo>
                  <a:lnTo>
                    <a:pt x="46570" y="110921"/>
                  </a:lnTo>
                  <a:cubicBezTo>
                    <a:pt x="46570" y="83338"/>
                    <a:pt x="68315" y="70939"/>
                    <a:pt x="84246" y="70939"/>
                  </a:cubicBezTo>
                  <a:cubicBezTo>
                    <a:pt x="92843" y="70939"/>
                    <a:pt x="98153" y="76253"/>
                    <a:pt x="98153" y="95485"/>
                  </a:cubicBezTo>
                  <a:lnTo>
                    <a:pt x="98153" y="163808"/>
                  </a:lnTo>
                  <a:lnTo>
                    <a:pt x="80706" y="163808"/>
                  </a:lnTo>
                  <a:lnTo>
                    <a:pt x="80706" y="175702"/>
                  </a:lnTo>
                  <a:cubicBezTo>
                    <a:pt x="87786" y="175449"/>
                    <a:pt x="102957" y="174943"/>
                    <a:pt x="112566" y="174943"/>
                  </a:cubicBezTo>
                  <a:cubicBezTo>
                    <a:pt x="122427" y="174943"/>
                    <a:pt x="137346" y="175449"/>
                    <a:pt x="144426" y="175702"/>
                  </a:cubicBezTo>
                  <a:lnTo>
                    <a:pt x="144426" y="163808"/>
                  </a:lnTo>
                  <a:lnTo>
                    <a:pt x="126979" y="163808"/>
                  </a:lnTo>
                  <a:lnTo>
                    <a:pt x="126979" y="98268"/>
                  </a:lnTo>
                  <a:cubicBezTo>
                    <a:pt x="126979" y="71698"/>
                    <a:pt x="113324" y="61829"/>
                    <a:pt x="88038" y="61829"/>
                  </a:cubicBezTo>
                  <a:cubicBezTo>
                    <a:pt x="63764" y="61829"/>
                    <a:pt x="50868" y="76506"/>
                    <a:pt x="45052" y="86628"/>
                  </a:cubicBezTo>
                  <a:lnTo>
                    <a:pt x="45052" y="84"/>
                  </a:lnTo>
                  <a:lnTo>
                    <a:pt x="297" y="2109"/>
                  </a:lnTo>
                  <a:lnTo>
                    <a:pt x="297" y="14002"/>
                  </a:lnTo>
                  <a:cubicBezTo>
                    <a:pt x="15974" y="14002"/>
                    <a:pt x="17744" y="14002"/>
                    <a:pt x="17744" y="23871"/>
                  </a:cubicBezTo>
                  <a:lnTo>
                    <a:pt x="17744" y="163808"/>
                  </a:lnTo>
                  <a:close/>
                </a:path>
              </a:pathLst>
            </a:custGeom>
            <a:solidFill>
              <a:schemeClr val="accent5"/>
            </a:solidFill>
            <a:ln w="2538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371ABED-A1B2-FC0A-5D8A-ACEBC0FA9EF7}"/>
                </a:ext>
              </a:extLst>
            </p:cNvPr>
            <p:cNvSpPr/>
            <p:nvPr>
              <p:custDataLst>
                <p:tags r:id="rId65"/>
              </p:custDataLst>
            </p:nvPr>
          </p:nvSpPr>
          <p:spPr>
            <a:xfrm>
              <a:off x="9665009" y="5225706"/>
              <a:ext cx="46020" cy="176958"/>
            </a:xfrm>
            <a:custGeom>
              <a:avLst/>
              <a:gdLst>
                <a:gd name="connsiteX0" fmla="*/ 42783 w 46020"/>
                <a:gd name="connsiteY0" fmla="*/ 79 h 176958"/>
                <a:gd name="connsiteX1" fmla="*/ 303 w 46020"/>
                <a:gd name="connsiteY1" fmla="*/ 88470 h 176958"/>
                <a:gd name="connsiteX2" fmla="*/ 42783 w 46020"/>
                <a:gd name="connsiteY2" fmla="*/ 177038 h 176958"/>
                <a:gd name="connsiteX3" fmla="*/ 46323 w 46020"/>
                <a:gd name="connsiteY3" fmla="*/ 174912 h 176958"/>
                <a:gd name="connsiteX4" fmla="*/ 44553 w 46020"/>
                <a:gd name="connsiteY4" fmla="*/ 172255 h 176958"/>
                <a:gd name="connsiteX5" fmla="*/ 12339 w 46020"/>
                <a:gd name="connsiteY5" fmla="*/ 88647 h 176958"/>
                <a:gd name="connsiteX6" fmla="*/ 45084 w 46020"/>
                <a:gd name="connsiteY6" fmla="*/ 4330 h 176958"/>
                <a:gd name="connsiteX7" fmla="*/ 46323 w 46020"/>
                <a:gd name="connsiteY7" fmla="*/ 2205 h 176958"/>
                <a:gd name="connsiteX8" fmla="*/ 42783 w 46020"/>
                <a:gd name="connsiteY8"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783" y="79"/>
                  </a:moveTo>
                  <a:cubicBezTo>
                    <a:pt x="9153" y="23815"/>
                    <a:pt x="303" y="61368"/>
                    <a:pt x="303" y="88470"/>
                  </a:cubicBezTo>
                  <a:cubicBezTo>
                    <a:pt x="303" y="113446"/>
                    <a:pt x="7737" y="152239"/>
                    <a:pt x="42783" y="177038"/>
                  </a:cubicBezTo>
                  <a:cubicBezTo>
                    <a:pt x="44199" y="177038"/>
                    <a:pt x="46323" y="177038"/>
                    <a:pt x="46323" y="174912"/>
                  </a:cubicBezTo>
                  <a:cubicBezTo>
                    <a:pt x="46323" y="173849"/>
                    <a:pt x="45792" y="173495"/>
                    <a:pt x="44553" y="172255"/>
                  </a:cubicBezTo>
                  <a:cubicBezTo>
                    <a:pt x="21012" y="150999"/>
                    <a:pt x="12339" y="120886"/>
                    <a:pt x="12339" y="88647"/>
                  </a:cubicBezTo>
                  <a:cubicBezTo>
                    <a:pt x="12339" y="40820"/>
                    <a:pt x="30570" y="17439"/>
                    <a:pt x="45084" y="4330"/>
                  </a:cubicBezTo>
                  <a:cubicBezTo>
                    <a:pt x="45792" y="3622"/>
                    <a:pt x="46323" y="3091"/>
                    <a:pt x="46323" y="2205"/>
                  </a:cubicBezTo>
                  <a:cubicBezTo>
                    <a:pt x="46323" y="79"/>
                    <a:pt x="44199" y="79"/>
                    <a:pt x="42783" y="79"/>
                  </a:cubicBezTo>
                  <a:close/>
                </a:path>
              </a:pathLst>
            </a:custGeom>
            <a:solidFill>
              <a:srgbClr val="000000"/>
            </a:solidFill>
            <a:ln w="25381"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7B656FB-9C12-D5DA-84D8-DFF7D0992C18}"/>
                </a:ext>
              </a:extLst>
            </p:cNvPr>
            <p:cNvSpPr/>
            <p:nvPr>
              <p:custDataLst>
                <p:tags r:id="rId66"/>
              </p:custDataLst>
            </p:nvPr>
          </p:nvSpPr>
          <p:spPr>
            <a:xfrm>
              <a:off x="9731992" y="5280441"/>
              <a:ext cx="162486" cy="79888"/>
            </a:xfrm>
            <a:custGeom>
              <a:avLst/>
              <a:gdLst>
                <a:gd name="connsiteX0" fmla="*/ 68805 w 162486"/>
                <a:gd name="connsiteY0" fmla="*/ 63848 h 79888"/>
                <a:gd name="connsiteX1" fmla="*/ 66327 w 162486"/>
                <a:gd name="connsiteY1" fmla="*/ 74299 h 79888"/>
                <a:gd name="connsiteX2" fmla="*/ 72345 w 162486"/>
                <a:gd name="connsiteY2" fmla="*/ 79967 h 79888"/>
                <a:gd name="connsiteX3" fmla="*/ 79248 w 162486"/>
                <a:gd name="connsiteY3" fmla="*/ 76070 h 79888"/>
                <a:gd name="connsiteX4" fmla="*/ 82434 w 162486"/>
                <a:gd name="connsiteY4" fmla="*/ 65088 h 79888"/>
                <a:gd name="connsiteX5" fmla="*/ 86328 w 162486"/>
                <a:gd name="connsiteY5" fmla="*/ 49146 h 79888"/>
                <a:gd name="connsiteX6" fmla="*/ 89337 w 162486"/>
                <a:gd name="connsiteY6" fmla="*/ 37278 h 79888"/>
                <a:gd name="connsiteX7" fmla="*/ 94824 w 162486"/>
                <a:gd name="connsiteY7" fmla="*/ 23815 h 79888"/>
                <a:gd name="connsiteX8" fmla="*/ 123145 w 162486"/>
                <a:gd name="connsiteY8" fmla="*/ 5039 h 79888"/>
                <a:gd name="connsiteX9" fmla="*/ 133588 w 162486"/>
                <a:gd name="connsiteY9" fmla="*/ 17439 h 79888"/>
                <a:gd name="connsiteX10" fmla="*/ 123145 w 162486"/>
                <a:gd name="connsiteY10" fmla="*/ 55168 h 79888"/>
                <a:gd name="connsiteX11" fmla="*/ 120490 w 162486"/>
                <a:gd name="connsiteY11" fmla="*/ 64734 h 79888"/>
                <a:gd name="connsiteX12" fmla="*/ 137305 w 162486"/>
                <a:gd name="connsiteY12" fmla="*/ 79967 h 79888"/>
                <a:gd name="connsiteX13" fmla="*/ 162793 w 162486"/>
                <a:gd name="connsiteY13" fmla="*/ 52866 h 79888"/>
                <a:gd name="connsiteX14" fmla="*/ 159961 w 162486"/>
                <a:gd name="connsiteY14" fmla="*/ 50563 h 79888"/>
                <a:gd name="connsiteX15" fmla="*/ 156598 w 162486"/>
                <a:gd name="connsiteY15" fmla="*/ 53574 h 79888"/>
                <a:gd name="connsiteX16" fmla="*/ 137836 w 162486"/>
                <a:gd name="connsiteY16" fmla="*/ 75008 h 79888"/>
                <a:gd name="connsiteX17" fmla="*/ 133411 w 162486"/>
                <a:gd name="connsiteY17" fmla="*/ 68808 h 79888"/>
                <a:gd name="connsiteX18" fmla="*/ 137482 w 162486"/>
                <a:gd name="connsiteY18" fmla="*/ 54460 h 79888"/>
                <a:gd name="connsiteX19" fmla="*/ 146863 w 162486"/>
                <a:gd name="connsiteY19" fmla="*/ 20273 h 79888"/>
                <a:gd name="connsiteX20" fmla="*/ 140314 w 162486"/>
                <a:gd name="connsiteY20" fmla="*/ 4862 h 79888"/>
                <a:gd name="connsiteX21" fmla="*/ 123853 w 162486"/>
                <a:gd name="connsiteY21" fmla="*/ 79 h 79888"/>
                <a:gd name="connsiteX22" fmla="*/ 92523 w 162486"/>
                <a:gd name="connsiteY22" fmla="*/ 17970 h 79888"/>
                <a:gd name="connsiteX23" fmla="*/ 69513 w 162486"/>
                <a:gd name="connsiteY23" fmla="*/ 79 h 79888"/>
                <a:gd name="connsiteX24" fmla="*/ 39600 w 162486"/>
                <a:gd name="connsiteY24" fmla="*/ 16199 h 79888"/>
                <a:gd name="connsiteX25" fmla="*/ 20661 w 162486"/>
                <a:gd name="connsiteY25" fmla="*/ 79 h 79888"/>
                <a:gd name="connsiteX26" fmla="*/ 6678 w 162486"/>
                <a:gd name="connsiteY26" fmla="*/ 9645 h 79888"/>
                <a:gd name="connsiteX27" fmla="*/ 306 w 162486"/>
                <a:gd name="connsiteY27" fmla="*/ 27181 h 79888"/>
                <a:gd name="connsiteX28" fmla="*/ 3315 w 162486"/>
                <a:gd name="connsiteY28" fmla="*/ 29484 h 79888"/>
                <a:gd name="connsiteX29" fmla="*/ 7209 w 162486"/>
                <a:gd name="connsiteY29" fmla="*/ 24170 h 79888"/>
                <a:gd name="connsiteX30" fmla="*/ 20130 w 162486"/>
                <a:gd name="connsiteY30" fmla="*/ 5039 h 79888"/>
                <a:gd name="connsiteX31" fmla="*/ 25971 w 162486"/>
                <a:gd name="connsiteY31" fmla="*/ 13719 h 79888"/>
                <a:gd name="connsiteX32" fmla="*/ 23139 w 162486"/>
                <a:gd name="connsiteY32" fmla="*/ 28421 h 79888"/>
                <a:gd name="connsiteX33" fmla="*/ 19245 w 162486"/>
                <a:gd name="connsiteY33" fmla="*/ 44363 h 79888"/>
                <a:gd name="connsiteX34" fmla="*/ 13581 w 162486"/>
                <a:gd name="connsiteY34" fmla="*/ 67037 h 79888"/>
                <a:gd name="connsiteX35" fmla="*/ 11811 w 162486"/>
                <a:gd name="connsiteY35" fmla="*/ 74299 h 79888"/>
                <a:gd name="connsiteX36" fmla="*/ 17829 w 162486"/>
                <a:gd name="connsiteY36" fmla="*/ 79967 h 79888"/>
                <a:gd name="connsiteX37" fmla="*/ 24732 w 162486"/>
                <a:gd name="connsiteY37" fmla="*/ 76070 h 79888"/>
                <a:gd name="connsiteX38" fmla="*/ 27918 w 162486"/>
                <a:gd name="connsiteY38" fmla="*/ 65088 h 79888"/>
                <a:gd name="connsiteX39" fmla="*/ 31812 w 162486"/>
                <a:gd name="connsiteY39" fmla="*/ 49146 h 79888"/>
                <a:gd name="connsiteX40" fmla="*/ 34821 w 162486"/>
                <a:gd name="connsiteY40" fmla="*/ 37278 h 79888"/>
                <a:gd name="connsiteX41" fmla="*/ 42255 w 162486"/>
                <a:gd name="connsiteY41" fmla="*/ 21336 h 79888"/>
                <a:gd name="connsiteX42" fmla="*/ 68805 w 162486"/>
                <a:gd name="connsiteY42" fmla="*/ 5039 h 79888"/>
                <a:gd name="connsiteX43" fmla="*/ 79248 w 162486"/>
                <a:gd name="connsiteY43" fmla="*/ 17439 h 79888"/>
                <a:gd name="connsiteX44" fmla="*/ 76239 w 162486"/>
                <a:gd name="connsiteY44" fmla="*/ 34089 h 79888"/>
                <a:gd name="connsiteX45" fmla="*/ 68805 w 162486"/>
                <a:gd name="connsiteY45" fmla="*/ 6384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486" h="79888">
                  <a:moveTo>
                    <a:pt x="68805" y="63848"/>
                  </a:moveTo>
                  <a:cubicBezTo>
                    <a:pt x="67920" y="67391"/>
                    <a:pt x="66327" y="73413"/>
                    <a:pt x="66327" y="74299"/>
                  </a:cubicBezTo>
                  <a:cubicBezTo>
                    <a:pt x="66327" y="78196"/>
                    <a:pt x="69513" y="79967"/>
                    <a:pt x="72345" y="79967"/>
                  </a:cubicBezTo>
                  <a:cubicBezTo>
                    <a:pt x="75531" y="79967"/>
                    <a:pt x="78363" y="77665"/>
                    <a:pt x="79248" y="76070"/>
                  </a:cubicBezTo>
                  <a:cubicBezTo>
                    <a:pt x="80133" y="74476"/>
                    <a:pt x="81549" y="68808"/>
                    <a:pt x="82434" y="65088"/>
                  </a:cubicBezTo>
                  <a:cubicBezTo>
                    <a:pt x="83319" y="61722"/>
                    <a:pt x="85266" y="53574"/>
                    <a:pt x="86328" y="49146"/>
                  </a:cubicBezTo>
                  <a:cubicBezTo>
                    <a:pt x="87390" y="45249"/>
                    <a:pt x="88452" y="41352"/>
                    <a:pt x="89337" y="37278"/>
                  </a:cubicBezTo>
                  <a:cubicBezTo>
                    <a:pt x="91284" y="29661"/>
                    <a:pt x="91284" y="29307"/>
                    <a:pt x="94824" y="23815"/>
                  </a:cubicBezTo>
                  <a:cubicBezTo>
                    <a:pt x="100489" y="15136"/>
                    <a:pt x="109339" y="5039"/>
                    <a:pt x="123145" y="5039"/>
                  </a:cubicBezTo>
                  <a:cubicBezTo>
                    <a:pt x="133057" y="5039"/>
                    <a:pt x="133588" y="13187"/>
                    <a:pt x="133588" y="17439"/>
                  </a:cubicBezTo>
                  <a:cubicBezTo>
                    <a:pt x="133588" y="28067"/>
                    <a:pt x="125977" y="47729"/>
                    <a:pt x="123145" y="55168"/>
                  </a:cubicBezTo>
                  <a:cubicBezTo>
                    <a:pt x="121198" y="60128"/>
                    <a:pt x="120490" y="61722"/>
                    <a:pt x="120490" y="64734"/>
                  </a:cubicBezTo>
                  <a:cubicBezTo>
                    <a:pt x="120490" y="74122"/>
                    <a:pt x="128278" y="79967"/>
                    <a:pt x="137305" y="79967"/>
                  </a:cubicBezTo>
                  <a:cubicBezTo>
                    <a:pt x="155005" y="79967"/>
                    <a:pt x="162793" y="55523"/>
                    <a:pt x="162793" y="52866"/>
                  </a:cubicBezTo>
                  <a:cubicBezTo>
                    <a:pt x="162793" y="50563"/>
                    <a:pt x="160492" y="50563"/>
                    <a:pt x="159961" y="50563"/>
                  </a:cubicBezTo>
                  <a:cubicBezTo>
                    <a:pt x="157483" y="50563"/>
                    <a:pt x="157306" y="51626"/>
                    <a:pt x="156598" y="53574"/>
                  </a:cubicBezTo>
                  <a:cubicBezTo>
                    <a:pt x="152527" y="67745"/>
                    <a:pt x="144916" y="75008"/>
                    <a:pt x="137836" y="75008"/>
                  </a:cubicBezTo>
                  <a:cubicBezTo>
                    <a:pt x="134119" y="75008"/>
                    <a:pt x="133411" y="72528"/>
                    <a:pt x="133411" y="68808"/>
                  </a:cubicBezTo>
                  <a:cubicBezTo>
                    <a:pt x="133411" y="64734"/>
                    <a:pt x="134296" y="62431"/>
                    <a:pt x="137482" y="54460"/>
                  </a:cubicBezTo>
                  <a:cubicBezTo>
                    <a:pt x="139606" y="48969"/>
                    <a:pt x="146863" y="30192"/>
                    <a:pt x="146863" y="20273"/>
                  </a:cubicBezTo>
                  <a:cubicBezTo>
                    <a:pt x="146863" y="17439"/>
                    <a:pt x="146863" y="9999"/>
                    <a:pt x="140314" y="4862"/>
                  </a:cubicBezTo>
                  <a:cubicBezTo>
                    <a:pt x="137305" y="2559"/>
                    <a:pt x="132172" y="79"/>
                    <a:pt x="123853" y="79"/>
                  </a:cubicBezTo>
                  <a:cubicBezTo>
                    <a:pt x="107923" y="79"/>
                    <a:pt x="98187" y="10530"/>
                    <a:pt x="92523" y="17970"/>
                  </a:cubicBezTo>
                  <a:cubicBezTo>
                    <a:pt x="91107" y="2913"/>
                    <a:pt x="78540" y="79"/>
                    <a:pt x="69513" y="79"/>
                  </a:cubicBezTo>
                  <a:cubicBezTo>
                    <a:pt x="54822" y="79"/>
                    <a:pt x="44910" y="9113"/>
                    <a:pt x="39600" y="16199"/>
                  </a:cubicBezTo>
                  <a:cubicBezTo>
                    <a:pt x="38361" y="3976"/>
                    <a:pt x="27918" y="79"/>
                    <a:pt x="20661" y="79"/>
                  </a:cubicBezTo>
                  <a:cubicBezTo>
                    <a:pt x="13050" y="79"/>
                    <a:pt x="8979" y="5570"/>
                    <a:pt x="6678" y="9645"/>
                  </a:cubicBezTo>
                  <a:cubicBezTo>
                    <a:pt x="2784" y="16199"/>
                    <a:pt x="306" y="26295"/>
                    <a:pt x="306" y="27181"/>
                  </a:cubicBezTo>
                  <a:cubicBezTo>
                    <a:pt x="306" y="29484"/>
                    <a:pt x="2784" y="29484"/>
                    <a:pt x="3315" y="29484"/>
                  </a:cubicBezTo>
                  <a:cubicBezTo>
                    <a:pt x="5793" y="29484"/>
                    <a:pt x="5970" y="28952"/>
                    <a:pt x="7209" y="24170"/>
                  </a:cubicBezTo>
                  <a:cubicBezTo>
                    <a:pt x="9864" y="13719"/>
                    <a:pt x="13227" y="5039"/>
                    <a:pt x="20130" y="5039"/>
                  </a:cubicBezTo>
                  <a:cubicBezTo>
                    <a:pt x="24732" y="5039"/>
                    <a:pt x="25971" y="8936"/>
                    <a:pt x="25971" y="13719"/>
                  </a:cubicBezTo>
                  <a:cubicBezTo>
                    <a:pt x="25971" y="17084"/>
                    <a:pt x="24378" y="23638"/>
                    <a:pt x="23139" y="28421"/>
                  </a:cubicBezTo>
                  <a:cubicBezTo>
                    <a:pt x="21900" y="33204"/>
                    <a:pt x="20130" y="40466"/>
                    <a:pt x="19245" y="44363"/>
                  </a:cubicBezTo>
                  <a:lnTo>
                    <a:pt x="13581" y="67037"/>
                  </a:lnTo>
                  <a:cubicBezTo>
                    <a:pt x="12873" y="69339"/>
                    <a:pt x="11811" y="73768"/>
                    <a:pt x="11811" y="74299"/>
                  </a:cubicBezTo>
                  <a:cubicBezTo>
                    <a:pt x="11811" y="78196"/>
                    <a:pt x="14997" y="79967"/>
                    <a:pt x="17829" y="79967"/>
                  </a:cubicBezTo>
                  <a:cubicBezTo>
                    <a:pt x="21015" y="79967"/>
                    <a:pt x="23847" y="77665"/>
                    <a:pt x="24732" y="76070"/>
                  </a:cubicBezTo>
                  <a:cubicBezTo>
                    <a:pt x="25617" y="74476"/>
                    <a:pt x="27033" y="68808"/>
                    <a:pt x="27918" y="65088"/>
                  </a:cubicBezTo>
                  <a:cubicBezTo>
                    <a:pt x="28803" y="61722"/>
                    <a:pt x="30750" y="53574"/>
                    <a:pt x="31812" y="49146"/>
                  </a:cubicBezTo>
                  <a:cubicBezTo>
                    <a:pt x="32874" y="45249"/>
                    <a:pt x="33936" y="41352"/>
                    <a:pt x="34821" y="37278"/>
                  </a:cubicBezTo>
                  <a:cubicBezTo>
                    <a:pt x="36768" y="30015"/>
                    <a:pt x="37122" y="28598"/>
                    <a:pt x="42255" y="21336"/>
                  </a:cubicBezTo>
                  <a:cubicBezTo>
                    <a:pt x="47211" y="14250"/>
                    <a:pt x="55530" y="5039"/>
                    <a:pt x="68805" y="5039"/>
                  </a:cubicBezTo>
                  <a:cubicBezTo>
                    <a:pt x="79071" y="5039"/>
                    <a:pt x="79248" y="14073"/>
                    <a:pt x="79248" y="17439"/>
                  </a:cubicBezTo>
                  <a:cubicBezTo>
                    <a:pt x="79248" y="21867"/>
                    <a:pt x="78717" y="24170"/>
                    <a:pt x="76239" y="34089"/>
                  </a:cubicBezTo>
                  <a:lnTo>
                    <a:pt x="68805" y="63848"/>
                  </a:lnTo>
                  <a:close/>
                </a:path>
              </a:pathLst>
            </a:custGeom>
            <a:solidFill>
              <a:srgbClr val="000000"/>
            </a:solidFill>
            <a:ln w="2538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F1FC590-E338-1A79-29D3-746765BB5B8A}"/>
                </a:ext>
              </a:extLst>
            </p:cNvPr>
            <p:cNvSpPr/>
            <p:nvPr>
              <p:custDataLst>
                <p:tags r:id="rId67"/>
              </p:custDataLst>
            </p:nvPr>
          </p:nvSpPr>
          <p:spPr>
            <a:xfrm>
              <a:off x="9915671" y="5225706"/>
              <a:ext cx="45843" cy="176958"/>
            </a:xfrm>
            <a:custGeom>
              <a:avLst/>
              <a:gdLst>
                <a:gd name="connsiteX0" fmla="*/ 3676 w 45843"/>
                <a:gd name="connsiteY0" fmla="*/ 79 h 176958"/>
                <a:gd name="connsiteX1" fmla="*/ 313 w 45843"/>
                <a:gd name="connsiteY1" fmla="*/ 2205 h 176958"/>
                <a:gd name="connsiteX2" fmla="*/ 1906 w 45843"/>
                <a:gd name="connsiteY2" fmla="*/ 4862 h 176958"/>
                <a:gd name="connsiteX3" fmla="*/ 34120 w 45843"/>
                <a:gd name="connsiteY3" fmla="*/ 88470 h 176958"/>
                <a:gd name="connsiteX4" fmla="*/ 3499 w 45843"/>
                <a:gd name="connsiteY4" fmla="*/ 170838 h 176958"/>
                <a:gd name="connsiteX5" fmla="*/ 313 w 45843"/>
                <a:gd name="connsiteY5" fmla="*/ 174912 h 176958"/>
                <a:gd name="connsiteX6" fmla="*/ 2614 w 45843"/>
                <a:gd name="connsiteY6" fmla="*/ 177038 h 176958"/>
                <a:gd name="connsiteX7" fmla="*/ 33235 w 45843"/>
                <a:gd name="connsiteY7" fmla="*/ 143205 h 176958"/>
                <a:gd name="connsiteX8" fmla="*/ 46156 w 45843"/>
                <a:gd name="connsiteY8" fmla="*/ 88647 h 176958"/>
                <a:gd name="connsiteX9" fmla="*/ 3676 w 45843"/>
                <a:gd name="connsiteY9"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676" y="79"/>
                  </a:moveTo>
                  <a:cubicBezTo>
                    <a:pt x="2437" y="79"/>
                    <a:pt x="313" y="79"/>
                    <a:pt x="313" y="2205"/>
                  </a:cubicBezTo>
                  <a:cubicBezTo>
                    <a:pt x="313" y="3091"/>
                    <a:pt x="844" y="3622"/>
                    <a:pt x="1906" y="4862"/>
                  </a:cubicBezTo>
                  <a:cubicBezTo>
                    <a:pt x="17128" y="18856"/>
                    <a:pt x="34120" y="42769"/>
                    <a:pt x="34120" y="88470"/>
                  </a:cubicBezTo>
                  <a:cubicBezTo>
                    <a:pt x="34120" y="125491"/>
                    <a:pt x="22615" y="153479"/>
                    <a:pt x="3499" y="170838"/>
                  </a:cubicBezTo>
                  <a:cubicBezTo>
                    <a:pt x="490" y="173849"/>
                    <a:pt x="313" y="174027"/>
                    <a:pt x="313" y="174912"/>
                  </a:cubicBezTo>
                  <a:cubicBezTo>
                    <a:pt x="313" y="175798"/>
                    <a:pt x="844" y="177038"/>
                    <a:pt x="2614" y="177038"/>
                  </a:cubicBezTo>
                  <a:cubicBezTo>
                    <a:pt x="4738" y="177038"/>
                    <a:pt x="21553" y="165347"/>
                    <a:pt x="33235" y="143205"/>
                  </a:cubicBezTo>
                  <a:cubicBezTo>
                    <a:pt x="41023" y="128503"/>
                    <a:pt x="46156" y="109372"/>
                    <a:pt x="46156" y="88647"/>
                  </a:cubicBezTo>
                  <a:cubicBezTo>
                    <a:pt x="46156" y="63671"/>
                    <a:pt x="38722" y="24878"/>
                    <a:pt x="3676" y="79"/>
                  </a:cubicBezTo>
                  <a:close/>
                </a:path>
              </a:pathLst>
            </a:custGeom>
            <a:solidFill>
              <a:srgbClr val="000000"/>
            </a:solidFill>
            <a:ln w="2538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DE0DE9B-24E7-DB62-F251-D8F48D554698}"/>
                </a:ext>
              </a:extLst>
            </p:cNvPr>
            <p:cNvSpPr/>
            <p:nvPr>
              <p:custDataLst>
                <p:tags r:id="rId68"/>
              </p:custDataLst>
            </p:nvPr>
          </p:nvSpPr>
          <p:spPr>
            <a:xfrm>
              <a:off x="9652973" y="5441477"/>
              <a:ext cx="102837" cy="79888"/>
            </a:xfrm>
            <a:custGeom>
              <a:avLst/>
              <a:gdLst>
                <a:gd name="connsiteX0" fmla="*/ 66855 w 102837"/>
                <a:gd name="connsiteY0" fmla="*/ 49506 h 79888"/>
                <a:gd name="connsiteX1" fmla="*/ 64023 w 102837"/>
                <a:gd name="connsiteY1" fmla="*/ 59957 h 79888"/>
                <a:gd name="connsiteX2" fmla="*/ 42606 w 102837"/>
                <a:gd name="connsiteY2" fmla="*/ 75014 h 79888"/>
                <a:gd name="connsiteX3" fmla="*/ 30393 w 102837"/>
                <a:gd name="connsiteY3" fmla="*/ 60312 h 79888"/>
                <a:gd name="connsiteX4" fmla="*/ 40305 w 102837"/>
                <a:gd name="connsiteY4" fmla="*/ 24353 h 79888"/>
                <a:gd name="connsiteX5" fmla="*/ 42783 w 102837"/>
                <a:gd name="connsiteY5" fmla="*/ 15319 h 79888"/>
                <a:gd name="connsiteX6" fmla="*/ 25968 w 102837"/>
                <a:gd name="connsiteY6" fmla="*/ 86 h 79888"/>
                <a:gd name="connsiteX7" fmla="*/ 303 w 102837"/>
                <a:gd name="connsiteY7" fmla="*/ 27187 h 79888"/>
                <a:gd name="connsiteX8" fmla="*/ 3312 w 102837"/>
                <a:gd name="connsiteY8" fmla="*/ 29490 h 79888"/>
                <a:gd name="connsiteX9" fmla="*/ 6498 w 102837"/>
                <a:gd name="connsiteY9" fmla="*/ 26656 h 79888"/>
                <a:gd name="connsiteX10" fmla="*/ 25437 w 102837"/>
                <a:gd name="connsiteY10" fmla="*/ 5045 h 79888"/>
                <a:gd name="connsiteX11" fmla="*/ 29862 w 102837"/>
                <a:gd name="connsiteY11" fmla="*/ 11245 h 79888"/>
                <a:gd name="connsiteX12" fmla="*/ 26676 w 102837"/>
                <a:gd name="connsiteY12" fmla="*/ 23113 h 79888"/>
                <a:gd name="connsiteX13" fmla="*/ 17118 w 102837"/>
                <a:gd name="connsiteY13" fmla="*/ 57478 h 79888"/>
                <a:gd name="connsiteX14" fmla="*/ 23667 w 102837"/>
                <a:gd name="connsiteY14" fmla="*/ 74305 h 79888"/>
                <a:gd name="connsiteX15" fmla="*/ 41898 w 102837"/>
                <a:gd name="connsiteY15" fmla="*/ 79974 h 79888"/>
                <a:gd name="connsiteX16" fmla="*/ 64908 w 102837"/>
                <a:gd name="connsiteY16" fmla="*/ 68283 h 79888"/>
                <a:gd name="connsiteX17" fmla="*/ 82785 w 102837"/>
                <a:gd name="connsiteY17" fmla="*/ 79974 h 79888"/>
                <a:gd name="connsiteX18" fmla="*/ 96768 w 102837"/>
                <a:gd name="connsiteY18" fmla="*/ 70586 h 79888"/>
                <a:gd name="connsiteX19" fmla="*/ 103140 w 102837"/>
                <a:gd name="connsiteY19" fmla="*/ 52872 h 79888"/>
                <a:gd name="connsiteX20" fmla="*/ 100131 w 102837"/>
                <a:gd name="connsiteY20" fmla="*/ 50569 h 79888"/>
                <a:gd name="connsiteX21" fmla="*/ 96237 w 102837"/>
                <a:gd name="connsiteY21" fmla="*/ 56060 h 79888"/>
                <a:gd name="connsiteX22" fmla="*/ 83316 w 102837"/>
                <a:gd name="connsiteY22" fmla="*/ 75014 h 79888"/>
                <a:gd name="connsiteX23" fmla="*/ 77475 w 102837"/>
                <a:gd name="connsiteY23" fmla="*/ 66334 h 79888"/>
                <a:gd name="connsiteX24" fmla="*/ 80130 w 102837"/>
                <a:gd name="connsiteY24" fmla="*/ 52341 h 79888"/>
                <a:gd name="connsiteX25" fmla="*/ 84024 w 102837"/>
                <a:gd name="connsiteY25" fmla="*/ 36398 h 79888"/>
                <a:gd name="connsiteX26" fmla="*/ 88095 w 102837"/>
                <a:gd name="connsiteY26" fmla="*/ 20633 h 79888"/>
                <a:gd name="connsiteX27" fmla="*/ 91104 w 102837"/>
                <a:gd name="connsiteY27" fmla="*/ 7525 h 79888"/>
                <a:gd name="connsiteX28" fmla="*/ 85263 w 102837"/>
                <a:gd name="connsiteY28" fmla="*/ 1857 h 79888"/>
                <a:gd name="connsiteX29" fmla="*/ 76059 w 102837"/>
                <a:gd name="connsiteY29" fmla="*/ 12662 h 79888"/>
                <a:gd name="connsiteX30" fmla="*/ 66855 w 102837"/>
                <a:gd name="connsiteY30" fmla="*/ 49506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855" y="49506"/>
                  </a:moveTo>
                  <a:cubicBezTo>
                    <a:pt x="65970" y="53049"/>
                    <a:pt x="64377" y="59780"/>
                    <a:pt x="64023" y="59957"/>
                  </a:cubicBezTo>
                  <a:cubicBezTo>
                    <a:pt x="60660" y="65449"/>
                    <a:pt x="53580" y="75014"/>
                    <a:pt x="42606" y="75014"/>
                  </a:cubicBezTo>
                  <a:cubicBezTo>
                    <a:pt x="30393" y="75014"/>
                    <a:pt x="30393" y="63500"/>
                    <a:pt x="30393" y="60312"/>
                  </a:cubicBezTo>
                  <a:cubicBezTo>
                    <a:pt x="30393" y="49861"/>
                    <a:pt x="35349" y="37284"/>
                    <a:pt x="40305" y="24353"/>
                  </a:cubicBezTo>
                  <a:cubicBezTo>
                    <a:pt x="41721" y="20810"/>
                    <a:pt x="42783" y="18153"/>
                    <a:pt x="42783" y="15319"/>
                  </a:cubicBezTo>
                  <a:cubicBezTo>
                    <a:pt x="42783" y="6108"/>
                    <a:pt x="34995" y="86"/>
                    <a:pt x="25968" y="86"/>
                  </a:cubicBezTo>
                  <a:cubicBezTo>
                    <a:pt x="8268" y="86"/>
                    <a:pt x="303" y="24353"/>
                    <a:pt x="303" y="27187"/>
                  </a:cubicBezTo>
                  <a:cubicBezTo>
                    <a:pt x="303" y="29490"/>
                    <a:pt x="2781" y="29490"/>
                    <a:pt x="3312" y="29490"/>
                  </a:cubicBezTo>
                  <a:cubicBezTo>
                    <a:pt x="5790" y="29490"/>
                    <a:pt x="5967" y="28604"/>
                    <a:pt x="6498" y="26656"/>
                  </a:cubicBezTo>
                  <a:cubicBezTo>
                    <a:pt x="10746" y="12131"/>
                    <a:pt x="18534" y="5045"/>
                    <a:pt x="25437" y="5045"/>
                  </a:cubicBezTo>
                  <a:cubicBezTo>
                    <a:pt x="28446" y="5045"/>
                    <a:pt x="29862" y="6994"/>
                    <a:pt x="29862" y="11245"/>
                  </a:cubicBezTo>
                  <a:cubicBezTo>
                    <a:pt x="29862" y="15319"/>
                    <a:pt x="28446" y="19039"/>
                    <a:pt x="26676" y="23113"/>
                  </a:cubicBezTo>
                  <a:cubicBezTo>
                    <a:pt x="17118" y="47558"/>
                    <a:pt x="17118" y="52695"/>
                    <a:pt x="17118" y="57478"/>
                  </a:cubicBezTo>
                  <a:cubicBezTo>
                    <a:pt x="17118" y="60489"/>
                    <a:pt x="17118" y="68637"/>
                    <a:pt x="23667" y="74305"/>
                  </a:cubicBezTo>
                  <a:cubicBezTo>
                    <a:pt x="28800" y="78557"/>
                    <a:pt x="35703" y="79974"/>
                    <a:pt x="41898" y="79974"/>
                  </a:cubicBezTo>
                  <a:cubicBezTo>
                    <a:pt x="53049" y="79974"/>
                    <a:pt x="59067" y="73951"/>
                    <a:pt x="64908" y="68283"/>
                  </a:cubicBezTo>
                  <a:cubicBezTo>
                    <a:pt x="68802" y="79620"/>
                    <a:pt x="80661" y="79974"/>
                    <a:pt x="82785" y="79974"/>
                  </a:cubicBezTo>
                  <a:cubicBezTo>
                    <a:pt x="88803" y="79974"/>
                    <a:pt x="93405" y="76431"/>
                    <a:pt x="96768" y="70586"/>
                  </a:cubicBezTo>
                  <a:cubicBezTo>
                    <a:pt x="100662" y="63677"/>
                    <a:pt x="103140" y="53403"/>
                    <a:pt x="103140" y="52872"/>
                  </a:cubicBezTo>
                  <a:cubicBezTo>
                    <a:pt x="103140" y="50569"/>
                    <a:pt x="100662" y="50569"/>
                    <a:pt x="100131" y="50569"/>
                  </a:cubicBezTo>
                  <a:cubicBezTo>
                    <a:pt x="97653" y="50569"/>
                    <a:pt x="97476" y="51278"/>
                    <a:pt x="96237" y="56060"/>
                  </a:cubicBezTo>
                  <a:cubicBezTo>
                    <a:pt x="94113" y="64386"/>
                    <a:pt x="90750" y="75014"/>
                    <a:pt x="83316" y="75014"/>
                  </a:cubicBezTo>
                  <a:cubicBezTo>
                    <a:pt x="78714" y="75014"/>
                    <a:pt x="77475" y="70940"/>
                    <a:pt x="77475" y="66334"/>
                  </a:cubicBezTo>
                  <a:cubicBezTo>
                    <a:pt x="77475" y="63323"/>
                    <a:pt x="78891" y="56946"/>
                    <a:pt x="80130" y="52341"/>
                  </a:cubicBezTo>
                  <a:cubicBezTo>
                    <a:pt x="81369" y="47558"/>
                    <a:pt x="83139" y="40295"/>
                    <a:pt x="84024" y="36398"/>
                  </a:cubicBezTo>
                  <a:lnTo>
                    <a:pt x="88095" y="20633"/>
                  </a:lnTo>
                  <a:cubicBezTo>
                    <a:pt x="89157" y="16205"/>
                    <a:pt x="91104" y="8411"/>
                    <a:pt x="91104" y="7525"/>
                  </a:cubicBezTo>
                  <a:cubicBezTo>
                    <a:pt x="91104" y="3983"/>
                    <a:pt x="88272" y="1857"/>
                    <a:pt x="85263" y="1857"/>
                  </a:cubicBezTo>
                  <a:cubicBezTo>
                    <a:pt x="78714" y="1857"/>
                    <a:pt x="77475" y="6994"/>
                    <a:pt x="76059" y="12662"/>
                  </a:cubicBezTo>
                  <a:lnTo>
                    <a:pt x="66855" y="49506"/>
                  </a:lnTo>
                  <a:close/>
                </a:path>
              </a:pathLst>
            </a:custGeom>
            <a:solidFill>
              <a:schemeClr val="accent5"/>
            </a:solidFill>
            <a:ln w="2538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9EBDAFA-5BBD-FF68-1017-C3A7B896BA01}"/>
                </a:ext>
              </a:extLst>
            </p:cNvPr>
            <p:cNvSpPr/>
            <p:nvPr>
              <p:custDataLst>
                <p:tags r:id="rId69"/>
              </p:custDataLst>
            </p:nvPr>
          </p:nvSpPr>
          <p:spPr>
            <a:xfrm>
              <a:off x="9334816" y="5592870"/>
              <a:ext cx="659949" cy="10121"/>
            </a:xfrm>
            <a:custGeom>
              <a:avLst/>
              <a:gdLst>
                <a:gd name="connsiteX0" fmla="*/ 0 w 659949"/>
                <a:gd name="connsiteY0" fmla="*/ 0 h 10121"/>
                <a:gd name="connsiteX1" fmla="*/ 659949 w 659949"/>
                <a:gd name="connsiteY1" fmla="*/ 0 h 10121"/>
                <a:gd name="connsiteX2" fmla="*/ 659949 w 659949"/>
                <a:gd name="connsiteY2" fmla="*/ 10121 h 10121"/>
                <a:gd name="connsiteX3" fmla="*/ 0 w 659949"/>
                <a:gd name="connsiteY3" fmla="*/ 10121 h 10121"/>
              </a:gdLst>
              <a:ahLst/>
              <a:cxnLst>
                <a:cxn ang="0">
                  <a:pos x="connsiteX0" y="connsiteY0"/>
                </a:cxn>
                <a:cxn ang="0">
                  <a:pos x="connsiteX1" y="connsiteY1"/>
                </a:cxn>
                <a:cxn ang="0">
                  <a:pos x="connsiteX2" y="connsiteY2"/>
                </a:cxn>
                <a:cxn ang="0">
                  <a:pos x="connsiteX3" y="connsiteY3"/>
                </a:cxn>
              </a:cxnLst>
              <a:rect l="l" t="t" r="r" b="b"/>
              <a:pathLst>
                <a:path w="659949" h="10121">
                  <a:moveTo>
                    <a:pt x="0" y="0"/>
                  </a:moveTo>
                  <a:lnTo>
                    <a:pt x="659949" y="0"/>
                  </a:lnTo>
                  <a:lnTo>
                    <a:pt x="659949"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0260AAB-61BD-1977-0FD8-64E785F6DE86}"/>
                </a:ext>
              </a:extLst>
            </p:cNvPr>
            <p:cNvSpPr/>
            <p:nvPr>
              <p:custDataLst>
                <p:tags r:id="rId70"/>
              </p:custDataLst>
            </p:nvPr>
          </p:nvSpPr>
          <p:spPr>
            <a:xfrm>
              <a:off x="9378762" y="5716469"/>
              <a:ext cx="133003" cy="186751"/>
            </a:xfrm>
            <a:custGeom>
              <a:avLst/>
              <a:gdLst>
                <a:gd name="connsiteX0" fmla="*/ 107251 w 133003"/>
                <a:gd name="connsiteY0" fmla="*/ 95501 h 186751"/>
                <a:gd name="connsiteX1" fmla="*/ 74632 w 133003"/>
                <a:gd name="connsiteY1" fmla="*/ 65641 h 186751"/>
                <a:gd name="connsiteX2" fmla="*/ 23049 w 133003"/>
                <a:gd name="connsiteY2" fmla="*/ 89428 h 186751"/>
                <a:gd name="connsiteX3" fmla="*/ 292 w 133003"/>
                <a:gd name="connsiteY3" fmla="*/ 141809 h 186751"/>
                <a:gd name="connsiteX4" fmla="*/ 46818 w 133003"/>
                <a:gd name="connsiteY4" fmla="*/ 186852 h 186751"/>
                <a:gd name="connsiteX5" fmla="*/ 133296 w 133003"/>
                <a:gd name="connsiteY5" fmla="*/ 65641 h 186751"/>
                <a:gd name="connsiteX6" fmla="*/ 78678 w 133003"/>
                <a:gd name="connsiteY6" fmla="*/ 100 h 186751"/>
                <a:gd name="connsiteX7" fmla="*/ 30382 w 133003"/>
                <a:gd name="connsiteY7" fmla="*/ 40083 h 186751"/>
                <a:gd name="connsiteX8" fmla="*/ 39991 w 133003"/>
                <a:gd name="connsiteY8" fmla="*/ 48939 h 186751"/>
                <a:gd name="connsiteX9" fmla="*/ 53645 w 133003"/>
                <a:gd name="connsiteY9" fmla="*/ 35528 h 186751"/>
                <a:gd name="connsiteX10" fmla="*/ 41761 w 133003"/>
                <a:gd name="connsiteY10" fmla="*/ 26671 h 186751"/>
                <a:gd name="connsiteX11" fmla="*/ 78172 w 133003"/>
                <a:gd name="connsiteY11" fmla="*/ 6427 h 186751"/>
                <a:gd name="connsiteX12" fmla="*/ 114331 w 133003"/>
                <a:gd name="connsiteY12" fmla="*/ 52229 h 186751"/>
                <a:gd name="connsiteX13" fmla="*/ 107504 w 133003"/>
                <a:gd name="connsiteY13" fmla="*/ 95501 h 186751"/>
                <a:gd name="connsiteX14" fmla="*/ 107251 w 133003"/>
                <a:gd name="connsiteY14" fmla="*/ 95501 h 186751"/>
                <a:gd name="connsiteX15" fmla="*/ 47577 w 133003"/>
                <a:gd name="connsiteY15" fmla="*/ 179767 h 186751"/>
                <a:gd name="connsiteX16" fmla="*/ 19762 w 133003"/>
                <a:gd name="connsiteY16" fmla="*/ 151172 h 186751"/>
                <a:gd name="connsiteX17" fmla="*/ 36451 w 133003"/>
                <a:gd name="connsiteY17" fmla="*/ 93729 h 186751"/>
                <a:gd name="connsiteX18" fmla="*/ 74632 w 133003"/>
                <a:gd name="connsiteY18" fmla="*/ 71208 h 186751"/>
                <a:gd name="connsiteX19" fmla="*/ 102700 w 133003"/>
                <a:gd name="connsiteY19" fmla="*/ 104611 h 186751"/>
                <a:gd name="connsiteX20" fmla="*/ 47577 w 133003"/>
                <a:gd name="connsiteY20" fmla="*/ 179767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251" y="95501"/>
                  </a:moveTo>
                  <a:cubicBezTo>
                    <a:pt x="104723" y="79812"/>
                    <a:pt x="94355" y="65641"/>
                    <a:pt x="74632" y="65641"/>
                  </a:cubicBezTo>
                  <a:cubicBezTo>
                    <a:pt x="59208" y="65641"/>
                    <a:pt x="42772" y="69690"/>
                    <a:pt x="23049" y="89428"/>
                  </a:cubicBezTo>
                  <a:cubicBezTo>
                    <a:pt x="2062" y="110431"/>
                    <a:pt x="292" y="133964"/>
                    <a:pt x="292" y="141809"/>
                  </a:cubicBezTo>
                  <a:cubicBezTo>
                    <a:pt x="292" y="157498"/>
                    <a:pt x="11418" y="186852"/>
                    <a:pt x="46818" y="186852"/>
                  </a:cubicBezTo>
                  <a:cubicBezTo>
                    <a:pt x="106998" y="186852"/>
                    <a:pt x="133296" y="101827"/>
                    <a:pt x="133296" y="65641"/>
                  </a:cubicBezTo>
                  <a:cubicBezTo>
                    <a:pt x="133296" y="25406"/>
                    <a:pt x="109780" y="100"/>
                    <a:pt x="78678" y="100"/>
                  </a:cubicBezTo>
                  <a:cubicBezTo>
                    <a:pt x="42014" y="100"/>
                    <a:pt x="30382" y="32997"/>
                    <a:pt x="30382" y="40083"/>
                  </a:cubicBezTo>
                  <a:cubicBezTo>
                    <a:pt x="30382" y="43625"/>
                    <a:pt x="32405" y="48939"/>
                    <a:pt x="39991" y="48939"/>
                  </a:cubicBezTo>
                  <a:cubicBezTo>
                    <a:pt x="48335" y="48939"/>
                    <a:pt x="53645" y="41348"/>
                    <a:pt x="53645" y="35528"/>
                  </a:cubicBezTo>
                  <a:cubicBezTo>
                    <a:pt x="53645" y="26671"/>
                    <a:pt x="45807" y="26671"/>
                    <a:pt x="41761" y="26671"/>
                  </a:cubicBezTo>
                  <a:cubicBezTo>
                    <a:pt x="52887" y="7945"/>
                    <a:pt x="70840" y="6427"/>
                    <a:pt x="78172" y="6427"/>
                  </a:cubicBezTo>
                  <a:cubicBezTo>
                    <a:pt x="96631" y="6427"/>
                    <a:pt x="114331" y="19585"/>
                    <a:pt x="114331" y="52229"/>
                  </a:cubicBezTo>
                  <a:cubicBezTo>
                    <a:pt x="114331" y="62098"/>
                    <a:pt x="112814" y="75004"/>
                    <a:pt x="107504" y="95501"/>
                  </a:cubicBezTo>
                  <a:lnTo>
                    <a:pt x="107251" y="95501"/>
                  </a:lnTo>
                  <a:close/>
                  <a:moveTo>
                    <a:pt x="47577" y="179767"/>
                  </a:moveTo>
                  <a:cubicBezTo>
                    <a:pt x="19762" y="179767"/>
                    <a:pt x="19762" y="153702"/>
                    <a:pt x="19762" y="151172"/>
                  </a:cubicBezTo>
                  <a:cubicBezTo>
                    <a:pt x="19762" y="144340"/>
                    <a:pt x="26084" y="108912"/>
                    <a:pt x="36451" y="93729"/>
                  </a:cubicBezTo>
                  <a:cubicBezTo>
                    <a:pt x="46565" y="79305"/>
                    <a:pt x="58955" y="71208"/>
                    <a:pt x="74632" y="71208"/>
                  </a:cubicBezTo>
                  <a:cubicBezTo>
                    <a:pt x="102194" y="71208"/>
                    <a:pt x="102700" y="99550"/>
                    <a:pt x="102700" y="104611"/>
                  </a:cubicBezTo>
                  <a:cubicBezTo>
                    <a:pt x="102700" y="122830"/>
                    <a:pt x="86517" y="179767"/>
                    <a:pt x="47577" y="179767"/>
                  </a:cubicBezTo>
                  <a:close/>
                </a:path>
              </a:pathLst>
            </a:custGeom>
            <a:solidFill>
              <a:srgbClr val="000000"/>
            </a:solidFill>
            <a:ln w="25381"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3C170AD-1095-3A80-4DB3-D8C9E20B6B8A}"/>
                </a:ext>
              </a:extLst>
            </p:cNvPr>
            <p:cNvSpPr/>
            <p:nvPr>
              <p:custDataLst>
                <p:tags r:id="rId71"/>
              </p:custDataLst>
            </p:nvPr>
          </p:nvSpPr>
          <p:spPr>
            <a:xfrm>
              <a:off x="9528317" y="5722036"/>
              <a:ext cx="144129" cy="175617"/>
            </a:xfrm>
            <a:custGeom>
              <a:avLst/>
              <a:gdLst>
                <a:gd name="connsiteX0" fmla="*/ 17745 w 144129"/>
                <a:gd name="connsiteY0" fmla="*/ 163825 h 175617"/>
                <a:gd name="connsiteX1" fmla="*/ 298 w 144129"/>
                <a:gd name="connsiteY1" fmla="*/ 163825 h 175617"/>
                <a:gd name="connsiteX2" fmla="*/ 298 w 144129"/>
                <a:gd name="connsiteY2" fmla="*/ 175718 h 175617"/>
                <a:gd name="connsiteX3" fmla="*/ 32158 w 144129"/>
                <a:gd name="connsiteY3" fmla="*/ 174959 h 175617"/>
                <a:gd name="connsiteX4" fmla="*/ 64018 w 144129"/>
                <a:gd name="connsiteY4" fmla="*/ 175718 h 175617"/>
                <a:gd name="connsiteX5" fmla="*/ 64018 w 144129"/>
                <a:gd name="connsiteY5" fmla="*/ 163825 h 175617"/>
                <a:gd name="connsiteX6" fmla="*/ 46571 w 144129"/>
                <a:gd name="connsiteY6" fmla="*/ 163825 h 175617"/>
                <a:gd name="connsiteX7" fmla="*/ 46571 w 144129"/>
                <a:gd name="connsiteY7" fmla="*/ 110937 h 175617"/>
                <a:gd name="connsiteX8" fmla="*/ 84247 w 144129"/>
                <a:gd name="connsiteY8" fmla="*/ 70955 h 175617"/>
                <a:gd name="connsiteX9" fmla="*/ 98154 w 144129"/>
                <a:gd name="connsiteY9" fmla="*/ 95501 h 175617"/>
                <a:gd name="connsiteX10" fmla="*/ 98154 w 144129"/>
                <a:gd name="connsiteY10" fmla="*/ 163825 h 175617"/>
                <a:gd name="connsiteX11" fmla="*/ 80707 w 144129"/>
                <a:gd name="connsiteY11" fmla="*/ 163825 h 175617"/>
                <a:gd name="connsiteX12" fmla="*/ 80707 w 144129"/>
                <a:gd name="connsiteY12" fmla="*/ 175718 h 175617"/>
                <a:gd name="connsiteX13" fmla="*/ 112567 w 144129"/>
                <a:gd name="connsiteY13" fmla="*/ 174959 h 175617"/>
                <a:gd name="connsiteX14" fmla="*/ 144427 w 144129"/>
                <a:gd name="connsiteY14" fmla="*/ 175718 h 175617"/>
                <a:gd name="connsiteX15" fmla="*/ 144427 w 144129"/>
                <a:gd name="connsiteY15" fmla="*/ 163825 h 175617"/>
                <a:gd name="connsiteX16" fmla="*/ 126980 w 144129"/>
                <a:gd name="connsiteY16" fmla="*/ 163825 h 175617"/>
                <a:gd name="connsiteX17" fmla="*/ 126980 w 144129"/>
                <a:gd name="connsiteY17" fmla="*/ 98284 h 175617"/>
                <a:gd name="connsiteX18" fmla="*/ 88040 w 144129"/>
                <a:gd name="connsiteY18" fmla="*/ 61845 h 175617"/>
                <a:gd name="connsiteX19" fmla="*/ 45054 w 144129"/>
                <a:gd name="connsiteY19" fmla="*/ 86644 h 175617"/>
                <a:gd name="connsiteX20" fmla="*/ 45054 w 144129"/>
                <a:gd name="connsiteY20" fmla="*/ 100 h 175617"/>
                <a:gd name="connsiteX21" fmla="*/ 298 w 144129"/>
                <a:gd name="connsiteY21" fmla="*/ 2125 h 175617"/>
                <a:gd name="connsiteX22" fmla="*/ 298 w 144129"/>
                <a:gd name="connsiteY22" fmla="*/ 14018 h 175617"/>
                <a:gd name="connsiteX23" fmla="*/ 17745 w 144129"/>
                <a:gd name="connsiteY23" fmla="*/ 23887 h 175617"/>
                <a:gd name="connsiteX24" fmla="*/ 17745 w 144129"/>
                <a:gd name="connsiteY24" fmla="*/ 163825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745" y="163825"/>
                  </a:moveTo>
                  <a:lnTo>
                    <a:pt x="298" y="163825"/>
                  </a:lnTo>
                  <a:lnTo>
                    <a:pt x="298" y="175718"/>
                  </a:lnTo>
                  <a:cubicBezTo>
                    <a:pt x="7378" y="175465"/>
                    <a:pt x="22549" y="174959"/>
                    <a:pt x="32158" y="174959"/>
                  </a:cubicBezTo>
                  <a:cubicBezTo>
                    <a:pt x="42020" y="174959"/>
                    <a:pt x="56938" y="175465"/>
                    <a:pt x="64018" y="175718"/>
                  </a:cubicBezTo>
                  <a:lnTo>
                    <a:pt x="64018" y="163825"/>
                  </a:lnTo>
                  <a:lnTo>
                    <a:pt x="46571" y="163825"/>
                  </a:lnTo>
                  <a:lnTo>
                    <a:pt x="46571" y="110937"/>
                  </a:lnTo>
                  <a:cubicBezTo>
                    <a:pt x="46571" y="83354"/>
                    <a:pt x="68317" y="70955"/>
                    <a:pt x="84247" y="70955"/>
                  </a:cubicBezTo>
                  <a:cubicBezTo>
                    <a:pt x="92844" y="70955"/>
                    <a:pt x="98154" y="76269"/>
                    <a:pt x="98154" y="95501"/>
                  </a:cubicBezTo>
                  <a:lnTo>
                    <a:pt x="98154" y="163825"/>
                  </a:lnTo>
                  <a:lnTo>
                    <a:pt x="80707" y="163825"/>
                  </a:lnTo>
                  <a:lnTo>
                    <a:pt x="80707" y="175718"/>
                  </a:lnTo>
                  <a:cubicBezTo>
                    <a:pt x="87787" y="175465"/>
                    <a:pt x="102958" y="174959"/>
                    <a:pt x="112567" y="174959"/>
                  </a:cubicBezTo>
                  <a:cubicBezTo>
                    <a:pt x="122428" y="174959"/>
                    <a:pt x="137347" y="175465"/>
                    <a:pt x="144427" y="175718"/>
                  </a:cubicBezTo>
                  <a:lnTo>
                    <a:pt x="144427" y="163825"/>
                  </a:lnTo>
                  <a:lnTo>
                    <a:pt x="126980" y="163825"/>
                  </a:lnTo>
                  <a:lnTo>
                    <a:pt x="126980" y="98284"/>
                  </a:lnTo>
                  <a:cubicBezTo>
                    <a:pt x="126980" y="71714"/>
                    <a:pt x="113326" y="61845"/>
                    <a:pt x="88040" y="61845"/>
                  </a:cubicBezTo>
                  <a:cubicBezTo>
                    <a:pt x="63765" y="61845"/>
                    <a:pt x="50870" y="76522"/>
                    <a:pt x="45054" y="86644"/>
                  </a:cubicBezTo>
                  <a:lnTo>
                    <a:pt x="45054" y="100"/>
                  </a:lnTo>
                  <a:lnTo>
                    <a:pt x="298" y="2125"/>
                  </a:lnTo>
                  <a:lnTo>
                    <a:pt x="298" y="14018"/>
                  </a:lnTo>
                  <a:cubicBezTo>
                    <a:pt x="15975" y="14018"/>
                    <a:pt x="17745" y="14018"/>
                    <a:pt x="17745" y="23887"/>
                  </a:cubicBezTo>
                  <a:lnTo>
                    <a:pt x="17745" y="163825"/>
                  </a:lnTo>
                  <a:close/>
                </a:path>
              </a:pathLst>
            </a:custGeom>
            <a:solidFill>
              <a:schemeClr val="accent5"/>
            </a:solidFill>
            <a:ln w="25381"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952865C-0FEE-2249-0A81-2CFA1895E03E}"/>
                </a:ext>
              </a:extLst>
            </p:cNvPr>
            <p:cNvSpPr/>
            <p:nvPr>
              <p:custDataLst>
                <p:tags r:id="rId72"/>
              </p:custDataLst>
            </p:nvPr>
          </p:nvSpPr>
          <p:spPr>
            <a:xfrm>
              <a:off x="9698841" y="5633356"/>
              <a:ext cx="46020" cy="176958"/>
            </a:xfrm>
            <a:custGeom>
              <a:avLst/>
              <a:gdLst>
                <a:gd name="connsiteX0" fmla="*/ 42784 w 46020"/>
                <a:gd name="connsiteY0" fmla="*/ 95 h 176958"/>
                <a:gd name="connsiteX1" fmla="*/ 304 w 46020"/>
                <a:gd name="connsiteY1" fmla="*/ 88486 h 176958"/>
                <a:gd name="connsiteX2" fmla="*/ 42784 w 46020"/>
                <a:gd name="connsiteY2" fmla="*/ 177054 h 176958"/>
                <a:gd name="connsiteX3" fmla="*/ 46324 w 46020"/>
                <a:gd name="connsiteY3" fmla="*/ 174928 h 176958"/>
                <a:gd name="connsiteX4" fmla="*/ 44554 w 46020"/>
                <a:gd name="connsiteY4" fmla="*/ 172271 h 176958"/>
                <a:gd name="connsiteX5" fmla="*/ 12340 w 46020"/>
                <a:gd name="connsiteY5" fmla="*/ 88663 h 176958"/>
                <a:gd name="connsiteX6" fmla="*/ 45085 w 46020"/>
                <a:gd name="connsiteY6" fmla="*/ 4347 h 176958"/>
                <a:gd name="connsiteX7" fmla="*/ 46324 w 46020"/>
                <a:gd name="connsiteY7" fmla="*/ 2221 h 176958"/>
                <a:gd name="connsiteX8" fmla="*/ 42784 w 46020"/>
                <a:gd name="connsiteY8"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784" y="95"/>
                  </a:moveTo>
                  <a:cubicBezTo>
                    <a:pt x="9154" y="23831"/>
                    <a:pt x="304" y="61384"/>
                    <a:pt x="304" y="88486"/>
                  </a:cubicBezTo>
                  <a:cubicBezTo>
                    <a:pt x="304" y="113462"/>
                    <a:pt x="7738" y="152255"/>
                    <a:pt x="42784" y="177054"/>
                  </a:cubicBezTo>
                  <a:cubicBezTo>
                    <a:pt x="44200" y="177054"/>
                    <a:pt x="46324" y="177054"/>
                    <a:pt x="46324" y="174928"/>
                  </a:cubicBezTo>
                  <a:cubicBezTo>
                    <a:pt x="46324" y="173865"/>
                    <a:pt x="45793" y="173511"/>
                    <a:pt x="44554" y="172271"/>
                  </a:cubicBezTo>
                  <a:cubicBezTo>
                    <a:pt x="21013" y="151015"/>
                    <a:pt x="12340" y="120902"/>
                    <a:pt x="12340" y="88663"/>
                  </a:cubicBezTo>
                  <a:cubicBezTo>
                    <a:pt x="12340" y="40837"/>
                    <a:pt x="30571" y="17455"/>
                    <a:pt x="45085" y="4347"/>
                  </a:cubicBezTo>
                  <a:cubicBezTo>
                    <a:pt x="45793" y="3638"/>
                    <a:pt x="46324" y="3107"/>
                    <a:pt x="46324" y="2221"/>
                  </a:cubicBezTo>
                  <a:cubicBezTo>
                    <a:pt x="46324" y="95"/>
                    <a:pt x="44200" y="95"/>
                    <a:pt x="42784" y="95"/>
                  </a:cubicBezTo>
                  <a:close/>
                </a:path>
              </a:pathLst>
            </a:custGeom>
            <a:solidFill>
              <a:srgbClr val="000000"/>
            </a:solidFill>
            <a:ln w="25381"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9FC7B5B-F9BD-C46B-AB4A-6C83DD3A3A55}"/>
                </a:ext>
              </a:extLst>
            </p:cNvPr>
            <p:cNvSpPr/>
            <p:nvPr>
              <p:custDataLst>
                <p:tags r:id="rId73"/>
              </p:custDataLst>
            </p:nvPr>
          </p:nvSpPr>
          <p:spPr>
            <a:xfrm>
              <a:off x="9770780" y="5643276"/>
              <a:ext cx="87084" cy="124703"/>
            </a:xfrm>
            <a:custGeom>
              <a:avLst/>
              <a:gdLst>
                <a:gd name="connsiteX0" fmla="*/ 42434 w 87084"/>
                <a:gd name="connsiteY0" fmla="*/ 5409 h 124703"/>
                <a:gd name="connsiteX1" fmla="*/ 43142 w 87084"/>
                <a:gd name="connsiteY1" fmla="*/ 2575 h 124703"/>
                <a:gd name="connsiteX2" fmla="*/ 40310 w 87084"/>
                <a:gd name="connsiteY2" fmla="*/ 95 h 124703"/>
                <a:gd name="connsiteX3" fmla="*/ 17653 w 87084"/>
                <a:gd name="connsiteY3" fmla="*/ 1867 h 124703"/>
                <a:gd name="connsiteX4" fmla="*/ 13759 w 87084"/>
                <a:gd name="connsiteY4" fmla="*/ 5941 h 124703"/>
                <a:gd name="connsiteX5" fmla="*/ 18361 w 87084"/>
                <a:gd name="connsiteY5" fmla="*/ 8421 h 124703"/>
                <a:gd name="connsiteX6" fmla="*/ 26858 w 87084"/>
                <a:gd name="connsiteY6" fmla="*/ 11078 h 124703"/>
                <a:gd name="connsiteX7" fmla="*/ 26150 w 87084"/>
                <a:gd name="connsiteY7" fmla="*/ 14975 h 124703"/>
                <a:gd name="connsiteX8" fmla="*/ 1192 w 87084"/>
                <a:gd name="connsiteY8" fmla="*/ 115234 h 124703"/>
                <a:gd name="connsiteX9" fmla="*/ 307 w 87084"/>
                <a:gd name="connsiteY9" fmla="*/ 119131 h 124703"/>
                <a:gd name="connsiteX10" fmla="*/ 6325 w 87084"/>
                <a:gd name="connsiteY10" fmla="*/ 124799 h 124703"/>
                <a:gd name="connsiteX11" fmla="*/ 14467 w 87084"/>
                <a:gd name="connsiteY11" fmla="*/ 117359 h 124703"/>
                <a:gd name="connsiteX12" fmla="*/ 23141 w 87084"/>
                <a:gd name="connsiteY12" fmla="*/ 82995 h 124703"/>
                <a:gd name="connsiteX13" fmla="*/ 45797 w 87084"/>
                <a:gd name="connsiteY13" fmla="*/ 97520 h 124703"/>
                <a:gd name="connsiteX14" fmla="*/ 45443 w 87084"/>
                <a:gd name="connsiteY14" fmla="*/ 101063 h 124703"/>
                <a:gd name="connsiteX15" fmla="*/ 44735 w 87084"/>
                <a:gd name="connsiteY15" fmla="*/ 106554 h 124703"/>
                <a:gd name="connsiteX16" fmla="*/ 63497 w 87084"/>
                <a:gd name="connsiteY16" fmla="*/ 124799 h 124703"/>
                <a:gd name="connsiteX17" fmla="*/ 85976 w 87084"/>
                <a:gd name="connsiteY17" fmla="*/ 97697 h 124703"/>
                <a:gd name="connsiteX18" fmla="*/ 83144 w 87084"/>
                <a:gd name="connsiteY18" fmla="*/ 95394 h 124703"/>
                <a:gd name="connsiteX19" fmla="*/ 79604 w 87084"/>
                <a:gd name="connsiteY19" fmla="*/ 99646 h 124703"/>
                <a:gd name="connsiteX20" fmla="*/ 64028 w 87084"/>
                <a:gd name="connsiteY20" fmla="*/ 119839 h 124703"/>
                <a:gd name="connsiteX21" fmla="*/ 57833 w 87084"/>
                <a:gd name="connsiteY21" fmla="*/ 110628 h 124703"/>
                <a:gd name="connsiteX22" fmla="*/ 58895 w 87084"/>
                <a:gd name="connsiteY22" fmla="*/ 102657 h 124703"/>
                <a:gd name="connsiteX23" fmla="*/ 59780 w 87084"/>
                <a:gd name="connsiteY23" fmla="*/ 97166 h 124703"/>
                <a:gd name="connsiteX24" fmla="*/ 31106 w 87084"/>
                <a:gd name="connsiteY24" fmla="*/ 78389 h 124703"/>
                <a:gd name="connsiteX25" fmla="*/ 45797 w 87084"/>
                <a:gd name="connsiteY25" fmla="*/ 66698 h 124703"/>
                <a:gd name="connsiteX26" fmla="*/ 73586 w 87084"/>
                <a:gd name="connsiteY26" fmla="*/ 49870 h 124703"/>
                <a:gd name="connsiteX27" fmla="*/ 79427 w 87084"/>
                <a:gd name="connsiteY27" fmla="*/ 52173 h 124703"/>
                <a:gd name="connsiteX28" fmla="*/ 70223 w 87084"/>
                <a:gd name="connsiteY28" fmla="*/ 62093 h 124703"/>
                <a:gd name="connsiteX29" fmla="*/ 77303 w 87084"/>
                <a:gd name="connsiteY29" fmla="*/ 68647 h 124703"/>
                <a:gd name="connsiteX30" fmla="*/ 87392 w 87084"/>
                <a:gd name="connsiteY30" fmla="*/ 57310 h 124703"/>
                <a:gd name="connsiteX31" fmla="*/ 73763 w 87084"/>
                <a:gd name="connsiteY31" fmla="*/ 44911 h 124703"/>
                <a:gd name="connsiteX32" fmla="*/ 45443 w 87084"/>
                <a:gd name="connsiteY32" fmla="*/ 60499 h 124703"/>
                <a:gd name="connsiteX33" fmla="*/ 24910 w 87084"/>
                <a:gd name="connsiteY33" fmla="*/ 76087 h 124703"/>
                <a:gd name="connsiteX34" fmla="*/ 42434 w 87084"/>
                <a:gd name="connsiteY34" fmla="*/ 5409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084" h="124703">
                  <a:moveTo>
                    <a:pt x="42434" y="5409"/>
                  </a:moveTo>
                  <a:cubicBezTo>
                    <a:pt x="42611" y="5055"/>
                    <a:pt x="43142" y="2752"/>
                    <a:pt x="43142" y="2575"/>
                  </a:cubicBezTo>
                  <a:cubicBezTo>
                    <a:pt x="43142" y="1690"/>
                    <a:pt x="42434" y="95"/>
                    <a:pt x="40310" y="95"/>
                  </a:cubicBezTo>
                  <a:cubicBezTo>
                    <a:pt x="36770" y="95"/>
                    <a:pt x="22078" y="1512"/>
                    <a:pt x="17653" y="1867"/>
                  </a:cubicBezTo>
                  <a:cubicBezTo>
                    <a:pt x="16237" y="2044"/>
                    <a:pt x="13759" y="2221"/>
                    <a:pt x="13759" y="5941"/>
                  </a:cubicBezTo>
                  <a:cubicBezTo>
                    <a:pt x="13759" y="8421"/>
                    <a:pt x="16237" y="8421"/>
                    <a:pt x="18361" y="8421"/>
                  </a:cubicBezTo>
                  <a:cubicBezTo>
                    <a:pt x="26858" y="8421"/>
                    <a:pt x="26858" y="9661"/>
                    <a:pt x="26858" y="11078"/>
                  </a:cubicBezTo>
                  <a:cubicBezTo>
                    <a:pt x="26858" y="12318"/>
                    <a:pt x="26504" y="13380"/>
                    <a:pt x="26150" y="14975"/>
                  </a:cubicBezTo>
                  <a:lnTo>
                    <a:pt x="1192" y="115234"/>
                  </a:lnTo>
                  <a:cubicBezTo>
                    <a:pt x="307" y="118422"/>
                    <a:pt x="307" y="118776"/>
                    <a:pt x="307" y="119131"/>
                  </a:cubicBezTo>
                  <a:cubicBezTo>
                    <a:pt x="307" y="121788"/>
                    <a:pt x="2431" y="124799"/>
                    <a:pt x="6325" y="124799"/>
                  </a:cubicBezTo>
                  <a:cubicBezTo>
                    <a:pt x="11104" y="124799"/>
                    <a:pt x="13405" y="121256"/>
                    <a:pt x="14467" y="117359"/>
                  </a:cubicBezTo>
                  <a:cubicBezTo>
                    <a:pt x="14821" y="116651"/>
                    <a:pt x="22433" y="85475"/>
                    <a:pt x="23141" y="82995"/>
                  </a:cubicBezTo>
                  <a:cubicBezTo>
                    <a:pt x="35708" y="84235"/>
                    <a:pt x="45797" y="88309"/>
                    <a:pt x="45797" y="97520"/>
                  </a:cubicBezTo>
                  <a:cubicBezTo>
                    <a:pt x="45797" y="98406"/>
                    <a:pt x="45797" y="99291"/>
                    <a:pt x="45443" y="101063"/>
                  </a:cubicBezTo>
                  <a:cubicBezTo>
                    <a:pt x="44735" y="103720"/>
                    <a:pt x="44735" y="104605"/>
                    <a:pt x="44735" y="106554"/>
                  </a:cubicBezTo>
                  <a:cubicBezTo>
                    <a:pt x="44735" y="119131"/>
                    <a:pt x="55001" y="124799"/>
                    <a:pt x="63497" y="124799"/>
                  </a:cubicBezTo>
                  <a:cubicBezTo>
                    <a:pt x="80666" y="124799"/>
                    <a:pt x="85976" y="97874"/>
                    <a:pt x="85976" y="97697"/>
                  </a:cubicBezTo>
                  <a:cubicBezTo>
                    <a:pt x="85976" y="95394"/>
                    <a:pt x="83675" y="95394"/>
                    <a:pt x="83144" y="95394"/>
                  </a:cubicBezTo>
                  <a:cubicBezTo>
                    <a:pt x="80666" y="95394"/>
                    <a:pt x="80489" y="96280"/>
                    <a:pt x="79604" y="99646"/>
                  </a:cubicBezTo>
                  <a:cubicBezTo>
                    <a:pt x="77480" y="107262"/>
                    <a:pt x="72701" y="119839"/>
                    <a:pt x="64028" y="119839"/>
                  </a:cubicBezTo>
                  <a:cubicBezTo>
                    <a:pt x="59249" y="119839"/>
                    <a:pt x="57833" y="115411"/>
                    <a:pt x="57833" y="110628"/>
                  </a:cubicBezTo>
                  <a:cubicBezTo>
                    <a:pt x="57833" y="107617"/>
                    <a:pt x="57833" y="107262"/>
                    <a:pt x="58895" y="102657"/>
                  </a:cubicBezTo>
                  <a:cubicBezTo>
                    <a:pt x="59072" y="102125"/>
                    <a:pt x="59780" y="99114"/>
                    <a:pt x="59780" y="97166"/>
                  </a:cubicBezTo>
                  <a:cubicBezTo>
                    <a:pt x="59780" y="81401"/>
                    <a:pt x="38540" y="78921"/>
                    <a:pt x="31106" y="78389"/>
                  </a:cubicBezTo>
                  <a:cubicBezTo>
                    <a:pt x="36239" y="75201"/>
                    <a:pt x="42788" y="69355"/>
                    <a:pt x="45797" y="66698"/>
                  </a:cubicBezTo>
                  <a:cubicBezTo>
                    <a:pt x="54824" y="58196"/>
                    <a:pt x="63674" y="49870"/>
                    <a:pt x="73586" y="49870"/>
                  </a:cubicBezTo>
                  <a:cubicBezTo>
                    <a:pt x="75710" y="49870"/>
                    <a:pt x="78011" y="50402"/>
                    <a:pt x="79427" y="52173"/>
                  </a:cubicBezTo>
                  <a:cubicBezTo>
                    <a:pt x="71816" y="53413"/>
                    <a:pt x="70223" y="59436"/>
                    <a:pt x="70223" y="62093"/>
                  </a:cubicBezTo>
                  <a:cubicBezTo>
                    <a:pt x="70223" y="65990"/>
                    <a:pt x="73232" y="68647"/>
                    <a:pt x="77303" y="68647"/>
                  </a:cubicBezTo>
                  <a:cubicBezTo>
                    <a:pt x="82082" y="68647"/>
                    <a:pt x="87392" y="64750"/>
                    <a:pt x="87392" y="57310"/>
                  </a:cubicBezTo>
                  <a:cubicBezTo>
                    <a:pt x="87392" y="51465"/>
                    <a:pt x="83144" y="44911"/>
                    <a:pt x="73763" y="44911"/>
                  </a:cubicBezTo>
                  <a:cubicBezTo>
                    <a:pt x="63674" y="44911"/>
                    <a:pt x="54470" y="52173"/>
                    <a:pt x="45443" y="60499"/>
                  </a:cubicBezTo>
                  <a:cubicBezTo>
                    <a:pt x="38009" y="67584"/>
                    <a:pt x="32168" y="73075"/>
                    <a:pt x="24910" y="76087"/>
                  </a:cubicBezTo>
                  <a:lnTo>
                    <a:pt x="42434" y="5409"/>
                  </a:lnTo>
                  <a:close/>
                </a:path>
              </a:pathLst>
            </a:custGeom>
            <a:solidFill>
              <a:srgbClr val="000000"/>
            </a:solidFill>
            <a:ln w="25381"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42EC08FD-E447-C2EE-70CC-ACA8B429904A}"/>
                </a:ext>
              </a:extLst>
            </p:cNvPr>
            <p:cNvSpPr/>
            <p:nvPr>
              <p:custDataLst>
                <p:tags r:id="rId74"/>
              </p:custDataLst>
            </p:nvPr>
          </p:nvSpPr>
          <p:spPr>
            <a:xfrm>
              <a:off x="9881839" y="5633356"/>
              <a:ext cx="45843" cy="176958"/>
            </a:xfrm>
            <a:custGeom>
              <a:avLst/>
              <a:gdLst>
                <a:gd name="connsiteX0" fmla="*/ 3675 w 45843"/>
                <a:gd name="connsiteY0" fmla="*/ 95 h 176958"/>
                <a:gd name="connsiteX1" fmla="*/ 312 w 45843"/>
                <a:gd name="connsiteY1" fmla="*/ 2221 h 176958"/>
                <a:gd name="connsiteX2" fmla="*/ 1905 w 45843"/>
                <a:gd name="connsiteY2" fmla="*/ 4878 h 176958"/>
                <a:gd name="connsiteX3" fmla="*/ 34119 w 45843"/>
                <a:gd name="connsiteY3" fmla="*/ 88486 h 176958"/>
                <a:gd name="connsiteX4" fmla="*/ 3498 w 45843"/>
                <a:gd name="connsiteY4" fmla="*/ 170854 h 176958"/>
                <a:gd name="connsiteX5" fmla="*/ 312 w 45843"/>
                <a:gd name="connsiteY5" fmla="*/ 174928 h 176958"/>
                <a:gd name="connsiteX6" fmla="*/ 2613 w 45843"/>
                <a:gd name="connsiteY6" fmla="*/ 177054 h 176958"/>
                <a:gd name="connsiteX7" fmla="*/ 33234 w 45843"/>
                <a:gd name="connsiteY7" fmla="*/ 143221 h 176958"/>
                <a:gd name="connsiteX8" fmla="*/ 46155 w 45843"/>
                <a:gd name="connsiteY8" fmla="*/ 88663 h 176958"/>
                <a:gd name="connsiteX9" fmla="*/ 3675 w 45843"/>
                <a:gd name="connsiteY9"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675" y="95"/>
                  </a:moveTo>
                  <a:cubicBezTo>
                    <a:pt x="2436" y="95"/>
                    <a:pt x="312" y="95"/>
                    <a:pt x="312" y="2221"/>
                  </a:cubicBezTo>
                  <a:cubicBezTo>
                    <a:pt x="312" y="3107"/>
                    <a:pt x="843" y="3638"/>
                    <a:pt x="1905" y="4878"/>
                  </a:cubicBezTo>
                  <a:cubicBezTo>
                    <a:pt x="17127" y="18872"/>
                    <a:pt x="34119" y="42785"/>
                    <a:pt x="34119" y="88486"/>
                  </a:cubicBezTo>
                  <a:cubicBezTo>
                    <a:pt x="34119" y="125507"/>
                    <a:pt x="22614" y="153495"/>
                    <a:pt x="3498" y="170854"/>
                  </a:cubicBezTo>
                  <a:cubicBezTo>
                    <a:pt x="489" y="173865"/>
                    <a:pt x="312" y="174043"/>
                    <a:pt x="312" y="174928"/>
                  </a:cubicBezTo>
                  <a:cubicBezTo>
                    <a:pt x="312" y="175814"/>
                    <a:pt x="843" y="177054"/>
                    <a:pt x="2613" y="177054"/>
                  </a:cubicBezTo>
                  <a:cubicBezTo>
                    <a:pt x="4737" y="177054"/>
                    <a:pt x="21552" y="165363"/>
                    <a:pt x="33234" y="143221"/>
                  </a:cubicBezTo>
                  <a:cubicBezTo>
                    <a:pt x="41022" y="128519"/>
                    <a:pt x="46155" y="109388"/>
                    <a:pt x="46155" y="88663"/>
                  </a:cubicBezTo>
                  <a:cubicBezTo>
                    <a:pt x="46155" y="63687"/>
                    <a:pt x="38721" y="24894"/>
                    <a:pt x="3675" y="95"/>
                  </a:cubicBezTo>
                  <a:close/>
                </a:path>
              </a:pathLst>
            </a:custGeom>
            <a:solidFill>
              <a:srgbClr val="000000"/>
            </a:solidFill>
            <a:ln w="25381"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F464340-845D-8F10-75BE-04EFC990C399}"/>
                </a:ext>
              </a:extLst>
            </p:cNvPr>
            <p:cNvSpPr/>
            <p:nvPr>
              <p:custDataLst>
                <p:tags r:id="rId75"/>
              </p:custDataLst>
            </p:nvPr>
          </p:nvSpPr>
          <p:spPr>
            <a:xfrm>
              <a:off x="9686805" y="5849128"/>
              <a:ext cx="102837" cy="79888"/>
            </a:xfrm>
            <a:custGeom>
              <a:avLst/>
              <a:gdLst>
                <a:gd name="connsiteX0" fmla="*/ 66857 w 102837"/>
                <a:gd name="connsiteY0" fmla="*/ 49523 h 79888"/>
                <a:gd name="connsiteX1" fmla="*/ 64025 w 102837"/>
                <a:gd name="connsiteY1" fmla="*/ 59974 h 79888"/>
                <a:gd name="connsiteX2" fmla="*/ 42607 w 102837"/>
                <a:gd name="connsiteY2" fmla="*/ 75030 h 79888"/>
                <a:gd name="connsiteX3" fmla="*/ 30394 w 102837"/>
                <a:gd name="connsiteY3" fmla="*/ 60328 h 79888"/>
                <a:gd name="connsiteX4" fmla="*/ 40306 w 102837"/>
                <a:gd name="connsiteY4" fmla="*/ 24369 h 79888"/>
                <a:gd name="connsiteX5" fmla="*/ 42784 w 102837"/>
                <a:gd name="connsiteY5" fmla="*/ 15335 h 79888"/>
                <a:gd name="connsiteX6" fmla="*/ 25969 w 102837"/>
                <a:gd name="connsiteY6" fmla="*/ 102 h 79888"/>
                <a:gd name="connsiteX7" fmla="*/ 304 w 102837"/>
                <a:gd name="connsiteY7" fmla="*/ 27203 h 79888"/>
                <a:gd name="connsiteX8" fmla="*/ 3313 w 102837"/>
                <a:gd name="connsiteY8" fmla="*/ 29506 h 79888"/>
                <a:gd name="connsiteX9" fmla="*/ 6499 w 102837"/>
                <a:gd name="connsiteY9" fmla="*/ 26672 h 79888"/>
                <a:gd name="connsiteX10" fmla="*/ 25438 w 102837"/>
                <a:gd name="connsiteY10" fmla="*/ 5061 h 79888"/>
                <a:gd name="connsiteX11" fmla="*/ 29863 w 102837"/>
                <a:gd name="connsiteY11" fmla="*/ 11261 h 79888"/>
                <a:gd name="connsiteX12" fmla="*/ 26677 w 102837"/>
                <a:gd name="connsiteY12" fmla="*/ 23129 h 79888"/>
                <a:gd name="connsiteX13" fmla="*/ 17119 w 102837"/>
                <a:gd name="connsiteY13" fmla="*/ 57494 h 79888"/>
                <a:gd name="connsiteX14" fmla="*/ 23668 w 102837"/>
                <a:gd name="connsiteY14" fmla="*/ 74322 h 79888"/>
                <a:gd name="connsiteX15" fmla="*/ 41899 w 102837"/>
                <a:gd name="connsiteY15" fmla="*/ 79990 h 79888"/>
                <a:gd name="connsiteX16" fmla="*/ 64910 w 102837"/>
                <a:gd name="connsiteY16" fmla="*/ 68299 h 79888"/>
                <a:gd name="connsiteX17" fmla="*/ 82787 w 102837"/>
                <a:gd name="connsiteY17" fmla="*/ 79990 h 79888"/>
                <a:gd name="connsiteX18" fmla="*/ 96770 w 102837"/>
                <a:gd name="connsiteY18" fmla="*/ 70602 h 79888"/>
                <a:gd name="connsiteX19" fmla="*/ 103142 w 102837"/>
                <a:gd name="connsiteY19" fmla="*/ 52888 h 79888"/>
                <a:gd name="connsiteX20" fmla="*/ 100133 w 102837"/>
                <a:gd name="connsiteY20" fmla="*/ 50585 h 79888"/>
                <a:gd name="connsiteX21" fmla="*/ 96239 w 102837"/>
                <a:gd name="connsiteY21" fmla="*/ 56077 h 79888"/>
                <a:gd name="connsiteX22" fmla="*/ 83318 w 102837"/>
                <a:gd name="connsiteY22" fmla="*/ 75030 h 79888"/>
                <a:gd name="connsiteX23" fmla="*/ 77477 w 102837"/>
                <a:gd name="connsiteY23" fmla="*/ 66350 h 79888"/>
                <a:gd name="connsiteX24" fmla="*/ 80132 w 102837"/>
                <a:gd name="connsiteY24" fmla="*/ 52357 h 79888"/>
                <a:gd name="connsiteX25" fmla="*/ 84026 w 102837"/>
                <a:gd name="connsiteY25" fmla="*/ 36414 h 79888"/>
                <a:gd name="connsiteX26" fmla="*/ 88097 w 102837"/>
                <a:gd name="connsiteY26" fmla="*/ 20649 h 79888"/>
                <a:gd name="connsiteX27" fmla="*/ 91106 w 102837"/>
                <a:gd name="connsiteY27" fmla="*/ 7541 h 79888"/>
                <a:gd name="connsiteX28" fmla="*/ 85265 w 102837"/>
                <a:gd name="connsiteY28" fmla="*/ 1873 h 79888"/>
                <a:gd name="connsiteX29" fmla="*/ 76061 w 102837"/>
                <a:gd name="connsiteY29" fmla="*/ 12678 h 79888"/>
                <a:gd name="connsiteX30" fmla="*/ 66857 w 102837"/>
                <a:gd name="connsiteY30" fmla="*/ 49523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857" y="49523"/>
                  </a:moveTo>
                  <a:cubicBezTo>
                    <a:pt x="65972" y="53065"/>
                    <a:pt x="64379" y="59796"/>
                    <a:pt x="64025" y="59974"/>
                  </a:cubicBezTo>
                  <a:cubicBezTo>
                    <a:pt x="60662" y="65465"/>
                    <a:pt x="53582" y="75030"/>
                    <a:pt x="42607" y="75030"/>
                  </a:cubicBezTo>
                  <a:cubicBezTo>
                    <a:pt x="30394" y="75030"/>
                    <a:pt x="30394" y="63516"/>
                    <a:pt x="30394" y="60328"/>
                  </a:cubicBezTo>
                  <a:cubicBezTo>
                    <a:pt x="30394" y="49877"/>
                    <a:pt x="35350" y="37300"/>
                    <a:pt x="40306" y="24369"/>
                  </a:cubicBezTo>
                  <a:cubicBezTo>
                    <a:pt x="41722" y="20827"/>
                    <a:pt x="42784" y="18169"/>
                    <a:pt x="42784" y="15335"/>
                  </a:cubicBezTo>
                  <a:cubicBezTo>
                    <a:pt x="42784" y="6124"/>
                    <a:pt x="34996" y="102"/>
                    <a:pt x="25969" y="102"/>
                  </a:cubicBezTo>
                  <a:cubicBezTo>
                    <a:pt x="8269" y="102"/>
                    <a:pt x="304" y="24369"/>
                    <a:pt x="304" y="27203"/>
                  </a:cubicBezTo>
                  <a:cubicBezTo>
                    <a:pt x="304" y="29506"/>
                    <a:pt x="2782" y="29506"/>
                    <a:pt x="3313" y="29506"/>
                  </a:cubicBezTo>
                  <a:cubicBezTo>
                    <a:pt x="5791" y="29506"/>
                    <a:pt x="5968" y="28621"/>
                    <a:pt x="6499" y="26672"/>
                  </a:cubicBezTo>
                  <a:cubicBezTo>
                    <a:pt x="10747" y="12147"/>
                    <a:pt x="18535" y="5061"/>
                    <a:pt x="25438" y="5061"/>
                  </a:cubicBezTo>
                  <a:cubicBezTo>
                    <a:pt x="28447" y="5061"/>
                    <a:pt x="29863" y="7010"/>
                    <a:pt x="29863" y="11261"/>
                  </a:cubicBezTo>
                  <a:cubicBezTo>
                    <a:pt x="29863" y="15335"/>
                    <a:pt x="28447" y="19055"/>
                    <a:pt x="26677" y="23129"/>
                  </a:cubicBezTo>
                  <a:cubicBezTo>
                    <a:pt x="17119" y="47574"/>
                    <a:pt x="17119" y="52711"/>
                    <a:pt x="17119" y="57494"/>
                  </a:cubicBezTo>
                  <a:cubicBezTo>
                    <a:pt x="17119" y="60505"/>
                    <a:pt x="17119" y="68653"/>
                    <a:pt x="23668" y="74322"/>
                  </a:cubicBezTo>
                  <a:cubicBezTo>
                    <a:pt x="28801" y="78573"/>
                    <a:pt x="35704" y="79990"/>
                    <a:pt x="41899" y="79990"/>
                  </a:cubicBezTo>
                  <a:cubicBezTo>
                    <a:pt x="53051" y="79990"/>
                    <a:pt x="59069" y="73967"/>
                    <a:pt x="64910" y="68299"/>
                  </a:cubicBezTo>
                  <a:cubicBezTo>
                    <a:pt x="68804" y="79636"/>
                    <a:pt x="80663" y="79990"/>
                    <a:pt x="82787" y="79990"/>
                  </a:cubicBezTo>
                  <a:cubicBezTo>
                    <a:pt x="88805" y="79990"/>
                    <a:pt x="93407" y="76447"/>
                    <a:pt x="96770" y="70602"/>
                  </a:cubicBezTo>
                  <a:cubicBezTo>
                    <a:pt x="100664" y="63693"/>
                    <a:pt x="103142" y="53419"/>
                    <a:pt x="103142" y="52888"/>
                  </a:cubicBezTo>
                  <a:cubicBezTo>
                    <a:pt x="103142" y="50585"/>
                    <a:pt x="100664" y="50585"/>
                    <a:pt x="100133" y="50585"/>
                  </a:cubicBezTo>
                  <a:cubicBezTo>
                    <a:pt x="97655" y="50585"/>
                    <a:pt x="97478" y="51294"/>
                    <a:pt x="96239" y="56077"/>
                  </a:cubicBezTo>
                  <a:cubicBezTo>
                    <a:pt x="94115" y="64402"/>
                    <a:pt x="90752" y="75030"/>
                    <a:pt x="83318" y="75030"/>
                  </a:cubicBezTo>
                  <a:cubicBezTo>
                    <a:pt x="78716" y="75030"/>
                    <a:pt x="77477" y="70956"/>
                    <a:pt x="77477" y="66350"/>
                  </a:cubicBezTo>
                  <a:cubicBezTo>
                    <a:pt x="77477" y="63339"/>
                    <a:pt x="78893" y="56962"/>
                    <a:pt x="80132" y="52357"/>
                  </a:cubicBezTo>
                  <a:cubicBezTo>
                    <a:pt x="81371" y="47574"/>
                    <a:pt x="83141" y="40311"/>
                    <a:pt x="84026" y="36414"/>
                  </a:cubicBezTo>
                  <a:lnTo>
                    <a:pt x="88097" y="20649"/>
                  </a:lnTo>
                  <a:cubicBezTo>
                    <a:pt x="89159" y="16221"/>
                    <a:pt x="91106" y="8427"/>
                    <a:pt x="91106" y="7541"/>
                  </a:cubicBezTo>
                  <a:cubicBezTo>
                    <a:pt x="91106" y="3999"/>
                    <a:pt x="88274" y="1873"/>
                    <a:pt x="85265" y="1873"/>
                  </a:cubicBezTo>
                  <a:cubicBezTo>
                    <a:pt x="78716" y="1873"/>
                    <a:pt x="77477" y="7010"/>
                    <a:pt x="76061" y="12678"/>
                  </a:cubicBezTo>
                  <a:lnTo>
                    <a:pt x="66857" y="49523"/>
                  </a:lnTo>
                  <a:close/>
                </a:path>
              </a:pathLst>
            </a:custGeom>
            <a:solidFill>
              <a:schemeClr val="accent5"/>
            </a:solidFill>
            <a:ln w="25381"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32CE9E7-FDD5-6579-29F1-09955F9B4768}"/>
                </a:ext>
              </a:extLst>
            </p:cNvPr>
            <p:cNvSpPr/>
            <p:nvPr>
              <p:custDataLst>
                <p:tags r:id="rId76"/>
              </p:custDataLst>
            </p:nvPr>
          </p:nvSpPr>
          <p:spPr>
            <a:xfrm>
              <a:off x="10102284" y="5592870"/>
              <a:ext cx="154496" cy="10122"/>
            </a:xfrm>
            <a:custGeom>
              <a:avLst/>
              <a:gdLst>
                <a:gd name="connsiteX0" fmla="*/ 145967 w 154496"/>
                <a:gd name="connsiteY0" fmla="*/ 10213 h 10122"/>
                <a:gd name="connsiteX1" fmla="*/ 154817 w 154496"/>
                <a:gd name="connsiteY1" fmla="*/ 5152 h 10122"/>
                <a:gd name="connsiteX2" fmla="*/ 145967 w 154496"/>
                <a:gd name="connsiteY2" fmla="*/ 91 h 10122"/>
                <a:gd name="connsiteX3" fmla="*/ 9170 w 154496"/>
                <a:gd name="connsiteY3" fmla="*/ 91 h 10122"/>
                <a:gd name="connsiteX4" fmla="*/ 320 w 154496"/>
                <a:gd name="connsiteY4" fmla="*/ 5152 h 10122"/>
                <a:gd name="connsiteX5" fmla="*/ 9170 w 154496"/>
                <a:gd name="connsiteY5" fmla="*/ 10213 h 10122"/>
                <a:gd name="connsiteX6" fmla="*/ 145967 w 154496"/>
                <a:gd name="connsiteY6" fmla="*/ 10213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96" h="10122">
                  <a:moveTo>
                    <a:pt x="145967" y="10213"/>
                  </a:moveTo>
                  <a:cubicBezTo>
                    <a:pt x="150265" y="10213"/>
                    <a:pt x="154817" y="10213"/>
                    <a:pt x="154817" y="5152"/>
                  </a:cubicBezTo>
                  <a:cubicBezTo>
                    <a:pt x="154817" y="91"/>
                    <a:pt x="150265" y="91"/>
                    <a:pt x="145967" y="91"/>
                  </a:cubicBezTo>
                  <a:lnTo>
                    <a:pt x="9170" y="91"/>
                  </a:lnTo>
                  <a:cubicBezTo>
                    <a:pt x="4872" y="91"/>
                    <a:pt x="320" y="91"/>
                    <a:pt x="320" y="5152"/>
                  </a:cubicBezTo>
                  <a:cubicBezTo>
                    <a:pt x="320" y="10213"/>
                    <a:pt x="4872" y="10213"/>
                    <a:pt x="9170" y="10213"/>
                  </a:cubicBezTo>
                  <a:lnTo>
                    <a:pt x="145967" y="10213"/>
                  </a:lnTo>
                  <a:close/>
                </a:path>
              </a:pathLst>
            </a:custGeom>
            <a:solidFill>
              <a:srgbClr val="000000"/>
            </a:solidFill>
            <a:ln w="25381"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92164CC-9A26-BBFE-4C61-24A7B59AE9C8}"/>
                </a:ext>
              </a:extLst>
            </p:cNvPr>
            <p:cNvSpPr/>
            <p:nvPr>
              <p:custDataLst>
                <p:tags r:id="rId77"/>
              </p:custDataLst>
            </p:nvPr>
          </p:nvSpPr>
          <p:spPr>
            <a:xfrm>
              <a:off x="10686921" y="5321471"/>
              <a:ext cx="83443" cy="168531"/>
            </a:xfrm>
            <a:custGeom>
              <a:avLst/>
              <a:gdLst>
                <a:gd name="connsiteX0" fmla="*/ 52179 w 83443"/>
                <a:gd name="connsiteY0" fmla="*/ 6664 h 168531"/>
                <a:gd name="connsiteX1" fmla="*/ 46363 w 83443"/>
                <a:gd name="connsiteY1" fmla="*/ 84 h 168531"/>
                <a:gd name="connsiteX2" fmla="*/ 343 w 83443"/>
                <a:gd name="connsiteY2" fmla="*/ 16280 h 168531"/>
                <a:gd name="connsiteX3" fmla="*/ 343 w 83443"/>
                <a:gd name="connsiteY3" fmla="*/ 24124 h 168531"/>
                <a:gd name="connsiteX4" fmla="*/ 33468 w 83443"/>
                <a:gd name="connsiteY4" fmla="*/ 17545 h 168531"/>
                <a:gd name="connsiteX5" fmla="*/ 33468 w 83443"/>
                <a:gd name="connsiteY5" fmla="*/ 148625 h 168531"/>
                <a:gd name="connsiteX6" fmla="*/ 9952 w 83443"/>
                <a:gd name="connsiteY6" fmla="*/ 160772 h 168531"/>
                <a:gd name="connsiteX7" fmla="*/ 1860 w 83443"/>
                <a:gd name="connsiteY7" fmla="*/ 160772 h 168531"/>
                <a:gd name="connsiteX8" fmla="*/ 1860 w 83443"/>
                <a:gd name="connsiteY8" fmla="*/ 168616 h 168531"/>
                <a:gd name="connsiteX9" fmla="*/ 42823 w 83443"/>
                <a:gd name="connsiteY9" fmla="*/ 167857 h 168531"/>
                <a:gd name="connsiteX10" fmla="*/ 83786 w 83443"/>
                <a:gd name="connsiteY10" fmla="*/ 168616 h 168531"/>
                <a:gd name="connsiteX11" fmla="*/ 83786 w 83443"/>
                <a:gd name="connsiteY11" fmla="*/ 160772 h 168531"/>
                <a:gd name="connsiteX12" fmla="*/ 75695 w 83443"/>
                <a:gd name="connsiteY12" fmla="*/ 160772 h 168531"/>
                <a:gd name="connsiteX13" fmla="*/ 52179 w 83443"/>
                <a:gd name="connsiteY13" fmla="*/ 148625 h 168531"/>
                <a:gd name="connsiteX14" fmla="*/ 52179 w 83443"/>
                <a:gd name="connsiteY14" fmla="*/ 666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443" h="168531">
                  <a:moveTo>
                    <a:pt x="52179" y="6664"/>
                  </a:moveTo>
                  <a:cubicBezTo>
                    <a:pt x="52179" y="591"/>
                    <a:pt x="52179" y="84"/>
                    <a:pt x="46363" y="84"/>
                  </a:cubicBezTo>
                  <a:cubicBezTo>
                    <a:pt x="30686" y="16280"/>
                    <a:pt x="8435" y="16280"/>
                    <a:pt x="343" y="16280"/>
                  </a:cubicBezTo>
                  <a:lnTo>
                    <a:pt x="343" y="24124"/>
                  </a:lnTo>
                  <a:cubicBezTo>
                    <a:pt x="5400" y="24124"/>
                    <a:pt x="20319" y="24124"/>
                    <a:pt x="33468" y="17545"/>
                  </a:cubicBezTo>
                  <a:lnTo>
                    <a:pt x="33468" y="148625"/>
                  </a:lnTo>
                  <a:cubicBezTo>
                    <a:pt x="33468" y="157735"/>
                    <a:pt x="32709" y="160772"/>
                    <a:pt x="9952" y="160772"/>
                  </a:cubicBezTo>
                  <a:lnTo>
                    <a:pt x="1860" y="160772"/>
                  </a:lnTo>
                  <a:lnTo>
                    <a:pt x="1860" y="168616"/>
                  </a:lnTo>
                  <a:cubicBezTo>
                    <a:pt x="10710" y="167857"/>
                    <a:pt x="32709" y="167857"/>
                    <a:pt x="42823" y="167857"/>
                  </a:cubicBezTo>
                  <a:cubicBezTo>
                    <a:pt x="52938" y="167857"/>
                    <a:pt x="74936" y="167857"/>
                    <a:pt x="83786" y="168616"/>
                  </a:cubicBezTo>
                  <a:lnTo>
                    <a:pt x="83786" y="160772"/>
                  </a:lnTo>
                  <a:lnTo>
                    <a:pt x="75695" y="160772"/>
                  </a:lnTo>
                  <a:cubicBezTo>
                    <a:pt x="52938" y="160772"/>
                    <a:pt x="52179" y="157988"/>
                    <a:pt x="52179" y="148625"/>
                  </a:cubicBezTo>
                  <a:lnTo>
                    <a:pt x="52179" y="6664"/>
                  </a:lnTo>
                  <a:close/>
                </a:path>
              </a:pathLst>
            </a:custGeom>
            <a:solidFill>
              <a:srgbClr val="000000"/>
            </a:solidFill>
            <a:ln w="25381"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761B092-D7F3-6530-100C-11B9E7C56ED3}"/>
                </a:ext>
              </a:extLst>
            </p:cNvPr>
            <p:cNvSpPr/>
            <p:nvPr>
              <p:custDataLst>
                <p:tags r:id="rId78"/>
              </p:custDataLst>
            </p:nvPr>
          </p:nvSpPr>
          <p:spPr>
            <a:xfrm>
              <a:off x="10364498" y="5592870"/>
              <a:ext cx="726267" cy="10121"/>
            </a:xfrm>
            <a:custGeom>
              <a:avLst/>
              <a:gdLst>
                <a:gd name="connsiteX0" fmla="*/ 0 w 726267"/>
                <a:gd name="connsiteY0" fmla="*/ 0 h 10121"/>
                <a:gd name="connsiteX1" fmla="*/ 726267 w 726267"/>
                <a:gd name="connsiteY1" fmla="*/ 0 h 10121"/>
                <a:gd name="connsiteX2" fmla="*/ 726267 w 726267"/>
                <a:gd name="connsiteY2" fmla="*/ 10121 h 10121"/>
                <a:gd name="connsiteX3" fmla="*/ 0 w 726267"/>
                <a:gd name="connsiteY3" fmla="*/ 10121 h 10121"/>
              </a:gdLst>
              <a:ahLst/>
              <a:cxnLst>
                <a:cxn ang="0">
                  <a:pos x="connsiteX0" y="connsiteY0"/>
                </a:cxn>
                <a:cxn ang="0">
                  <a:pos x="connsiteX1" y="connsiteY1"/>
                </a:cxn>
                <a:cxn ang="0">
                  <a:pos x="connsiteX2" y="connsiteY2"/>
                </a:cxn>
                <a:cxn ang="0">
                  <a:pos x="connsiteX3" y="connsiteY3"/>
                </a:cxn>
              </a:cxnLst>
              <a:rect l="l" t="t" r="r" b="b"/>
              <a:pathLst>
                <a:path w="726267" h="10121">
                  <a:moveTo>
                    <a:pt x="0" y="0"/>
                  </a:moveTo>
                  <a:lnTo>
                    <a:pt x="726267" y="0"/>
                  </a:lnTo>
                  <a:lnTo>
                    <a:pt x="726267"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5DC25DAD-BB7E-A484-1695-D266A071BB0A}"/>
                </a:ext>
              </a:extLst>
            </p:cNvPr>
            <p:cNvSpPr/>
            <p:nvPr>
              <p:custDataLst>
                <p:tags r:id="rId79"/>
              </p:custDataLst>
            </p:nvPr>
          </p:nvSpPr>
          <p:spPr>
            <a:xfrm>
              <a:off x="10382956" y="5643477"/>
              <a:ext cx="197229" cy="253051"/>
            </a:xfrm>
            <a:custGeom>
              <a:avLst/>
              <a:gdLst>
                <a:gd name="connsiteX0" fmla="*/ 80235 w 197229"/>
                <a:gd name="connsiteY0" fmla="*/ 226572 h 253051"/>
                <a:gd name="connsiteX1" fmla="*/ 35731 w 197229"/>
                <a:gd name="connsiteY1" fmla="*/ 128135 h 253051"/>
                <a:gd name="connsiteX2" fmla="*/ 31939 w 197229"/>
                <a:gd name="connsiteY2" fmla="*/ 124086 h 253051"/>
                <a:gd name="connsiteX3" fmla="*/ 27640 w 197229"/>
                <a:gd name="connsiteY3" fmla="*/ 126110 h 253051"/>
                <a:gd name="connsiteX4" fmla="*/ 3618 w 197229"/>
                <a:gd name="connsiteY4" fmla="*/ 144330 h 253051"/>
                <a:gd name="connsiteX5" fmla="*/ 331 w 197229"/>
                <a:gd name="connsiteY5" fmla="*/ 148379 h 253051"/>
                <a:gd name="connsiteX6" fmla="*/ 2860 w 197229"/>
                <a:gd name="connsiteY6" fmla="*/ 151162 h 253051"/>
                <a:gd name="connsiteX7" fmla="*/ 11457 w 197229"/>
                <a:gd name="connsiteY7" fmla="*/ 145595 h 253051"/>
                <a:gd name="connsiteX8" fmla="*/ 19549 w 197229"/>
                <a:gd name="connsiteY8" fmla="*/ 139522 h 253051"/>
                <a:gd name="connsiteX9" fmla="*/ 69362 w 197229"/>
                <a:gd name="connsiteY9" fmla="*/ 249093 h 253051"/>
                <a:gd name="connsiteX10" fmla="*/ 74672 w 197229"/>
                <a:gd name="connsiteY10" fmla="*/ 253142 h 253051"/>
                <a:gd name="connsiteX11" fmla="*/ 80993 w 197229"/>
                <a:gd name="connsiteY11" fmla="*/ 248081 h 253051"/>
                <a:gd name="connsiteX12" fmla="*/ 195791 w 197229"/>
                <a:gd name="connsiteY12" fmla="*/ 10213 h 253051"/>
                <a:gd name="connsiteX13" fmla="*/ 197561 w 197229"/>
                <a:gd name="connsiteY13" fmla="*/ 5152 h 253051"/>
                <a:gd name="connsiteX14" fmla="*/ 192504 w 197229"/>
                <a:gd name="connsiteY14" fmla="*/ 91 h 253051"/>
                <a:gd name="connsiteX15" fmla="*/ 186688 w 197229"/>
                <a:gd name="connsiteY15" fmla="*/ 5405 h 253051"/>
                <a:gd name="connsiteX16" fmla="*/ 80235 w 197229"/>
                <a:gd name="connsiteY16" fmla="*/ 22657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229" h="253051">
                  <a:moveTo>
                    <a:pt x="80235" y="226572"/>
                  </a:moveTo>
                  <a:lnTo>
                    <a:pt x="35731" y="128135"/>
                  </a:lnTo>
                  <a:cubicBezTo>
                    <a:pt x="33961" y="124086"/>
                    <a:pt x="32697" y="124086"/>
                    <a:pt x="31939" y="124086"/>
                  </a:cubicBezTo>
                  <a:cubicBezTo>
                    <a:pt x="31686" y="124086"/>
                    <a:pt x="30421" y="124086"/>
                    <a:pt x="27640" y="126110"/>
                  </a:cubicBezTo>
                  <a:lnTo>
                    <a:pt x="3618" y="144330"/>
                  </a:lnTo>
                  <a:cubicBezTo>
                    <a:pt x="331" y="146861"/>
                    <a:pt x="331" y="147620"/>
                    <a:pt x="331" y="148379"/>
                  </a:cubicBezTo>
                  <a:cubicBezTo>
                    <a:pt x="331" y="149644"/>
                    <a:pt x="1090" y="151162"/>
                    <a:pt x="2860" y="151162"/>
                  </a:cubicBezTo>
                  <a:cubicBezTo>
                    <a:pt x="4377" y="151162"/>
                    <a:pt x="8676" y="147620"/>
                    <a:pt x="11457" y="145595"/>
                  </a:cubicBezTo>
                  <a:cubicBezTo>
                    <a:pt x="12974" y="144330"/>
                    <a:pt x="16767" y="141546"/>
                    <a:pt x="19549" y="139522"/>
                  </a:cubicBezTo>
                  <a:lnTo>
                    <a:pt x="69362" y="249093"/>
                  </a:lnTo>
                  <a:cubicBezTo>
                    <a:pt x="71132" y="253142"/>
                    <a:pt x="72396" y="253142"/>
                    <a:pt x="74672" y="253142"/>
                  </a:cubicBezTo>
                  <a:cubicBezTo>
                    <a:pt x="78465" y="253142"/>
                    <a:pt x="79223" y="251624"/>
                    <a:pt x="80993" y="248081"/>
                  </a:cubicBezTo>
                  <a:lnTo>
                    <a:pt x="195791" y="10213"/>
                  </a:lnTo>
                  <a:cubicBezTo>
                    <a:pt x="197561" y="6670"/>
                    <a:pt x="197561" y="5658"/>
                    <a:pt x="197561" y="5152"/>
                  </a:cubicBezTo>
                  <a:cubicBezTo>
                    <a:pt x="197561" y="2621"/>
                    <a:pt x="195538" y="91"/>
                    <a:pt x="192504" y="91"/>
                  </a:cubicBezTo>
                  <a:cubicBezTo>
                    <a:pt x="190481" y="91"/>
                    <a:pt x="188711" y="1356"/>
                    <a:pt x="186688" y="5405"/>
                  </a:cubicBezTo>
                  <a:lnTo>
                    <a:pt x="80235" y="226572"/>
                  </a:lnTo>
                  <a:close/>
                </a:path>
              </a:pathLst>
            </a:custGeom>
            <a:solidFill>
              <a:srgbClr val="000000"/>
            </a:solidFill>
            <a:ln w="25381"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33DA12F-B8C2-AFC9-12BC-5AB174D39F78}"/>
                </a:ext>
              </a:extLst>
            </p:cNvPr>
            <p:cNvSpPr/>
            <p:nvPr>
              <p:custDataLst>
                <p:tags r:id="rId80"/>
              </p:custDataLst>
            </p:nvPr>
          </p:nvSpPr>
          <p:spPr>
            <a:xfrm>
              <a:off x="10575213" y="5643478"/>
              <a:ext cx="515552" cy="10121"/>
            </a:xfrm>
            <a:custGeom>
              <a:avLst/>
              <a:gdLst>
                <a:gd name="connsiteX0" fmla="*/ 0 w 515552"/>
                <a:gd name="connsiteY0" fmla="*/ 0 h 10121"/>
                <a:gd name="connsiteX1" fmla="*/ 515552 w 515552"/>
                <a:gd name="connsiteY1" fmla="*/ 0 h 10121"/>
                <a:gd name="connsiteX2" fmla="*/ 515552 w 515552"/>
                <a:gd name="connsiteY2" fmla="*/ 10122 h 10121"/>
                <a:gd name="connsiteX3" fmla="*/ 0 w 515552"/>
                <a:gd name="connsiteY3" fmla="*/ 10122 h 10121"/>
              </a:gdLst>
              <a:ahLst/>
              <a:cxnLst>
                <a:cxn ang="0">
                  <a:pos x="connsiteX0" y="connsiteY0"/>
                </a:cxn>
                <a:cxn ang="0">
                  <a:pos x="connsiteX1" y="connsiteY1"/>
                </a:cxn>
                <a:cxn ang="0">
                  <a:pos x="connsiteX2" y="connsiteY2"/>
                </a:cxn>
                <a:cxn ang="0">
                  <a:pos x="connsiteX3" y="connsiteY3"/>
                </a:cxn>
              </a:cxnLst>
              <a:rect l="l" t="t" r="r" b="b"/>
              <a:pathLst>
                <a:path w="515552" h="10121">
                  <a:moveTo>
                    <a:pt x="0" y="0"/>
                  </a:moveTo>
                  <a:lnTo>
                    <a:pt x="515552" y="0"/>
                  </a:lnTo>
                  <a:lnTo>
                    <a:pt x="515552" y="10122"/>
                  </a:lnTo>
                  <a:lnTo>
                    <a:pt x="0" y="10122"/>
                  </a:lnTo>
                  <a:close/>
                </a:path>
              </a:pathLst>
            </a:custGeom>
            <a:solidFill>
              <a:srgbClr val="000000"/>
            </a:solidFill>
            <a:ln w="25381"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EE3996C-EDD0-C6A2-EE2B-340BC822A310}"/>
                </a:ext>
              </a:extLst>
            </p:cNvPr>
            <p:cNvSpPr/>
            <p:nvPr>
              <p:custDataLst>
                <p:tags r:id="rId81"/>
              </p:custDataLst>
            </p:nvPr>
          </p:nvSpPr>
          <p:spPr>
            <a:xfrm>
              <a:off x="10585328" y="5674659"/>
              <a:ext cx="120360" cy="178400"/>
            </a:xfrm>
            <a:custGeom>
              <a:avLst/>
              <a:gdLst>
                <a:gd name="connsiteX0" fmla="*/ 120700 w 120360"/>
                <a:gd name="connsiteY0" fmla="*/ 2882 h 178400"/>
                <a:gd name="connsiteX1" fmla="*/ 117413 w 120360"/>
                <a:gd name="connsiteY1" fmla="*/ 99 h 178400"/>
                <a:gd name="connsiteX2" fmla="*/ 85300 w 120360"/>
                <a:gd name="connsiteY2" fmla="*/ 2882 h 178400"/>
                <a:gd name="connsiteX3" fmla="*/ 81760 w 120360"/>
                <a:gd name="connsiteY3" fmla="*/ 7690 h 178400"/>
                <a:gd name="connsiteX4" fmla="*/ 87829 w 120360"/>
                <a:gd name="connsiteY4" fmla="*/ 10727 h 178400"/>
                <a:gd name="connsiteX5" fmla="*/ 100471 w 120360"/>
                <a:gd name="connsiteY5" fmla="*/ 15029 h 178400"/>
                <a:gd name="connsiteX6" fmla="*/ 99713 w 120360"/>
                <a:gd name="connsiteY6" fmla="*/ 20090 h 178400"/>
                <a:gd name="connsiteX7" fmla="*/ 84541 w 120360"/>
                <a:gd name="connsiteY7" fmla="*/ 80063 h 178400"/>
                <a:gd name="connsiteX8" fmla="*/ 61278 w 120360"/>
                <a:gd name="connsiteY8" fmla="*/ 63867 h 178400"/>
                <a:gd name="connsiteX9" fmla="*/ 340 w 120360"/>
                <a:gd name="connsiteY9" fmla="*/ 138011 h 178400"/>
                <a:gd name="connsiteX10" fmla="*/ 33970 w 120360"/>
                <a:gd name="connsiteY10" fmla="*/ 178500 h 178400"/>
                <a:gd name="connsiteX11" fmla="*/ 66841 w 120360"/>
                <a:gd name="connsiteY11" fmla="*/ 159521 h 178400"/>
                <a:gd name="connsiteX12" fmla="*/ 89851 w 120360"/>
                <a:gd name="connsiteY12" fmla="*/ 178500 h 178400"/>
                <a:gd name="connsiteX13" fmla="*/ 108563 w 120360"/>
                <a:gd name="connsiteY13" fmla="*/ 164582 h 178400"/>
                <a:gd name="connsiteX14" fmla="*/ 116149 w 120360"/>
                <a:gd name="connsiteY14" fmla="*/ 139530 h 178400"/>
                <a:gd name="connsiteX15" fmla="*/ 113114 w 120360"/>
                <a:gd name="connsiteY15" fmla="*/ 136999 h 178400"/>
                <a:gd name="connsiteX16" fmla="*/ 109574 w 120360"/>
                <a:gd name="connsiteY16" fmla="*/ 141554 h 178400"/>
                <a:gd name="connsiteX17" fmla="*/ 90357 w 120360"/>
                <a:gd name="connsiteY17" fmla="*/ 172932 h 178400"/>
                <a:gd name="connsiteX18" fmla="*/ 82771 w 120360"/>
                <a:gd name="connsiteY18" fmla="*/ 161292 h 178400"/>
                <a:gd name="connsiteX19" fmla="*/ 84289 w 120360"/>
                <a:gd name="connsiteY19" fmla="*/ 149146 h 178400"/>
                <a:gd name="connsiteX20" fmla="*/ 120700 w 120360"/>
                <a:gd name="connsiteY20" fmla="*/ 2882 h 178400"/>
                <a:gd name="connsiteX21" fmla="*/ 68106 w 120360"/>
                <a:gd name="connsiteY21" fmla="*/ 145603 h 178400"/>
                <a:gd name="connsiteX22" fmla="*/ 63048 w 120360"/>
                <a:gd name="connsiteY22" fmla="*/ 154966 h 178400"/>
                <a:gd name="connsiteX23" fmla="*/ 34475 w 120360"/>
                <a:gd name="connsiteY23" fmla="*/ 172932 h 178400"/>
                <a:gd name="connsiteX24" fmla="*/ 18293 w 120360"/>
                <a:gd name="connsiteY24" fmla="*/ 149146 h 178400"/>
                <a:gd name="connsiteX25" fmla="*/ 32200 w 120360"/>
                <a:gd name="connsiteY25" fmla="*/ 93728 h 178400"/>
                <a:gd name="connsiteX26" fmla="*/ 61531 w 120360"/>
                <a:gd name="connsiteY26" fmla="*/ 69435 h 178400"/>
                <a:gd name="connsiteX27" fmla="*/ 81507 w 120360"/>
                <a:gd name="connsiteY27" fmla="*/ 91703 h 178400"/>
                <a:gd name="connsiteX28" fmla="*/ 80749 w 120360"/>
                <a:gd name="connsiteY28" fmla="*/ 96005 h 178400"/>
                <a:gd name="connsiteX29" fmla="*/ 68106 w 120360"/>
                <a:gd name="connsiteY29" fmla="*/ 145603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700" y="2882"/>
                  </a:moveTo>
                  <a:cubicBezTo>
                    <a:pt x="120700" y="2629"/>
                    <a:pt x="120700" y="99"/>
                    <a:pt x="117413" y="99"/>
                  </a:cubicBezTo>
                  <a:cubicBezTo>
                    <a:pt x="113620" y="99"/>
                    <a:pt x="89599" y="2376"/>
                    <a:pt x="85300" y="2882"/>
                  </a:cubicBezTo>
                  <a:cubicBezTo>
                    <a:pt x="83277" y="3135"/>
                    <a:pt x="81760" y="4400"/>
                    <a:pt x="81760" y="7690"/>
                  </a:cubicBezTo>
                  <a:cubicBezTo>
                    <a:pt x="81760" y="10727"/>
                    <a:pt x="84036" y="10727"/>
                    <a:pt x="87829" y="10727"/>
                  </a:cubicBezTo>
                  <a:cubicBezTo>
                    <a:pt x="99966" y="10727"/>
                    <a:pt x="100471" y="12498"/>
                    <a:pt x="100471" y="15029"/>
                  </a:cubicBezTo>
                  <a:lnTo>
                    <a:pt x="99713" y="20090"/>
                  </a:lnTo>
                  <a:lnTo>
                    <a:pt x="84541" y="80063"/>
                  </a:lnTo>
                  <a:cubicBezTo>
                    <a:pt x="79990" y="70700"/>
                    <a:pt x="72657" y="63867"/>
                    <a:pt x="61278" y="63867"/>
                  </a:cubicBezTo>
                  <a:cubicBezTo>
                    <a:pt x="31694" y="63867"/>
                    <a:pt x="340" y="101066"/>
                    <a:pt x="340" y="138011"/>
                  </a:cubicBezTo>
                  <a:cubicBezTo>
                    <a:pt x="340" y="161798"/>
                    <a:pt x="14247" y="178500"/>
                    <a:pt x="33970" y="178500"/>
                  </a:cubicBezTo>
                  <a:cubicBezTo>
                    <a:pt x="39027" y="178500"/>
                    <a:pt x="51670" y="177487"/>
                    <a:pt x="66841" y="159521"/>
                  </a:cubicBezTo>
                  <a:cubicBezTo>
                    <a:pt x="68864" y="170149"/>
                    <a:pt x="77714" y="178500"/>
                    <a:pt x="89851" y="178500"/>
                  </a:cubicBezTo>
                  <a:cubicBezTo>
                    <a:pt x="98701" y="178500"/>
                    <a:pt x="104517" y="172679"/>
                    <a:pt x="108563" y="164582"/>
                  </a:cubicBezTo>
                  <a:cubicBezTo>
                    <a:pt x="112862" y="155472"/>
                    <a:pt x="116149" y="140036"/>
                    <a:pt x="116149" y="139530"/>
                  </a:cubicBezTo>
                  <a:cubicBezTo>
                    <a:pt x="116149" y="136999"/>
                    <a:pt x="113873" y="136999"/>
                    <a:pt x="113114" y="136999"/>
                  </a:cubicBezTo>
                  <a:cubicBezTo>
                    <a:pt x="110586" y="136999"/>
                    <a:pt x="110333" y="138011"/>
                    <a:pt x="109574" y="141554"/>
                  </a:cubicBezTo>
                  <a:cubicBezTo>
                    <a:pt x="105276" y="158002"/>
                    <a:pt x="100724" y="172932"/>
                    <a:pt x="90357" y="172932"/>
                  </a:cubicBezTo>
                  <a:cubicBezTo>
                    <a:pt x="83530" y="172932"/>
                    <a:pt x="82771" y="166353"/>
                    <a:pt x="82771" y="161292"/>
                  </a:cubicBezTo>
                  <a:cubicBezTo>
                    <a:pt x="82771" y="155219"/>
                    <a:pt x="83277" y="153448"/>
                    <a:pt x="84289" y="149146"/>
                  </a:cubicBezTo>
                  <a:lnTo>
                    <a:pt x="120700" y="2882"/>
                  </a:lnTo>
                  <a:close/>
                  <a:moveTo>
                    <a:pt x="68106" y="145603"/>
                  </a:moveTo>
                  <a:cubicBezTo>
                    <a:pt x="66841" y="150158"/>
                    <a:pt x="66841" y="150664"/>
                    <a:pt x="63048" y="154966"/>
                  </a:cubicBezTo>
                  <a:cubicBezTo>
                    <a:pt x="51923" y="168884"/>
                    <a:pt x="41556" y="172932"/>
                    <a:pt x="34475" y="172932"/>
                  </a:cubicBezTo>
                  <a:cubicBezTo>
                    <a:pt x="21833" y="172932"/>
                    <a:pt x="18293" y="159015"/>
                    <a:pt x="18293" y="149146"/>
                  </a:cubicBezTo>
                  <a:cubicBezTo>
                    <a:pt x="18293" y="136493"/>
                    <a:pt x="26384" y="105368"/>
                    <a:pt x="32200" y="93728"/>
                  </a:cubicBezTo>
                  <a:cubicBezTo>
                    <a:pt x="40038" y="78797"/>
                    <a:pt x="51417" y="69435"/>
                    <a:pt x="61531" y="69435"/>
                  </a:cubicBezTo>
                  <a:cubicBezTo>
                    <a:pt x="77967" y="69435"/>
                    <a:pt x="81507" y="90185"/>
                    <a:pt x="81507" y="91703"/>
                  </a:cubicBezTo>
                  <a:cubicBezTo>
                    <a:pt x="81507" y="93221"/>
                    <a:pt x="81001" y="94740"/>
                    <a:pt x="80749" y="96005"/>
                  </a:cubicBezTo>
                  <a:lnTo>
                    <a:pt x="68106" y="145603"/>
                  </a:lnTo>
                  <a:close/>
                </a:path>
              </a:pathLst>
            </a:custGeom>
            <a:solidFill>
              <a:schemeClr val="accent6"/>
            </a:solidFill>
            <a:ln w="25381"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370225E-09AE-D1F2-0B36-7750D979DC78}"/>
                </a:ext>
              </a:extLst>
            </p:cNvPr>
            <p:cNvSpPr/>
            <p:nvPr>
              <p:custDataLst>
                <p:tags r:id="rId82"/>
              </p:custDataLst>
            </p:nvPr>
          </p:nvSpPr>
          <p:spPr>
            <a:xfrm>
              <a:off x="10715142" y="5809940"/>
              <a:ext cx="86199" cy="80065"/>
            </a:xfrm>
            <a:custGeom>
              <a:avLst/>
              <a:gdLst>
                <a:gd name="connsiteX0" fmla="*/ 86544 w 86199"/>
                <a:gd name="connsiteY0" fmla="*/ 14094 h 80065"/>
                <a:gd name="connsiteX1" fmla="*/ 77694 w 86199"/>
                <a:gd name="connsiteY1" fmla="*/ 100 h 80065"/>
                <a:gd name="connsiteX2" fmla="*/ 68136 w 86199"/>
                <a:gd name="connsiteY2" fmla="*/ 9488 h 80065"/>
                <a:gd name="connsiteX3" fmla="*/ 71145 w 86199"/>
                <a:gd name="connsiteY3" fmla="*/ 14979 h 80065"/>
                <a:gd name="connsiteX4" fmla="*/ 77694 w 86199"/>
                <a:gd name="connsiteY4" fmla="*/ 29150 h 80065"/>
                <a:gd name="connsiteX5" fmla="*/ 44949 w 86199"/>
                <a:gd name="connsiteY5" fmla="*/ 75206 h 80065"/>
                <a:gd name="connsiteX6" fmla="*/ 30612 w 86199"/>
                <a:gd name="connsiteY6" fmla="*/ 59441 h 80065"/>
                <a:gd name="connsiteX7" fmla="*/ 40347 w 86199"/>
                <a:gd name="connsiteY7" fmla="*/ 24899 h 80065"/>
                <a:gd name="connsiteX8" fmla="*/ 42825 w 86199"/>
                <a:gd name="connsiteY8" fmla="*/ 15511 h 80065"/>
                <a:gd name="connsiteX9" fmla="*/ 26010 w 86199"/>
                <a:gd name="connsiteY9" fmla="*/ 277 h 80065"/>
                <a:gd name="connsiteX10" fmla="*/ 345 w 86199"/>
                <a:gd name="connsiteY10" fmla="*/ 27379 h 80065"/>
                <a:gd name="connsiteX11" fmla="*/ 3354 w 86199"/>
                <a:gd name="connsiteY11" fmla="*/ 29682 h 80065"/>
                <a:gd name="connsiteX12" fmla="*/ 6540 w 86199"/>
                <a:gd name="connsiteY12" fmla="*/ 26848 h 80065"/>
                <a:gd name="connsiteX13" fmla="*/ 25479 w 86199"/>
                <a:gd name="connsiteY13" fmla="*/ 5237 h 80065"/>
                <a:gd name="connsiteX14" fmla="*/ 29904 w 86199"/>
                <a:gd name="connsiteY14" fmla="*/ 11437 h 80065"/>
                <a:gd name="connsiteX15" fmla="*/ 26718 w 86199"/>
                <a:gd name="connsiteY15" fmla="*/ 23305 h 80065"/>
                <a:gd name="connsiteX16" fmla="*/ 17160 w 86199"/>
                <a:gd name="connsiteY16" fmla="*/ 56961 h 80065"/>
                <a:gd name="connsiteX17" fmla="*/ 44418 w 86199"/>
                <a:gd name="connsiteY17" fmla="*/ 80165 h 80065"/>
                <a:gd name="connsiteX18" fmla="*/ 86544 w 86199"/>
                <a:gd name="connsiteY18" fmla="*/ 14094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544" y="14094"/>
                  </a:moveTo>
                  <a:cubicBezTo>
                    <a:pt x="86544" y="277"/>
                    <a:pt x="78225" y="100"/>
                    <a:pt x="77694" y="100"/>
                  </a:cubicBezTo>
                  <a:cubicBezTo>
                    <a:pt x="73092" y="100"/>
                    <a:pt x="68136" y="4883"/>
                    <a:pt x="68136" y="9488"/>
                  </a:cubicBezTo>
                  <a:cubicBezTo>
                    <a:pt x="68136" y="12500"/>
                    <a:pt x="69906" y="13917"/>
                    <a:pt x="71145" y="14979"/>
                  </a:cubicBezTo>
                  <a:cubicBezTo>
                    <a:pt x="74154" y="17459"/>
                    <a:pt x="77694" y="22065"/>
                    <a:pt x="77694" y="29150"/>
                  </a:cubicBezTo>
                  <a:cubicBezTo>
                    <a:pt x="77694" y="37121"/>
                    <a:pt x="66012" y="75206"/>
                    <a:pt x="44949" y="75206"/>
                  </a:cubicBezTo>
                  <a:cubicBezTo>
                    <a:pt x="30612" y="75206"/>
                    <a:pt x="30612" y="62452"/>
                    <a:pt x="30612" y="59441"/>
                  </a:cubicBezTo>
                  <a:cubicBezTo>
                    <a:pt x="30612" y="51292"/>
                    <a:pt x="33798" y="41373"/>
                    <a:pt x="40347" y="24899"/>
                  </a:cubicBezTo>
                  <a:cubicBezTo>
                    <a:pt x="41763" y="21179"/>
                    <a:pt x="42825" y="18522"/>
                    <a:pt x="42825" y="15511"/>
                  </a:cubicBezTo>
                  <a:cubicBezTo>
                    <a:pt x="42825" y="6300"/>
                    <a:pt x="35037" y="277"/>
                    <a:pt x="26010" y="277"/>
                  </a:cubicBezTo>
                  <a:cubicBezTo>
                    <a:pt x="8310" y="277"/>
                    <a:pt x="345" y="24545"/>
                    <a:pt x="345" y="27379"/>
                  </a:cubicBezTo>
                  <a:cubicBezTo>
                    <a:pt x="345" y="29682"/>
                    <a:pt x="2823" y="29682"/>
                    <a:pt x="3354" y="29682"/>
                  </a:cubicBezTo>
                  <a:cubicBezTo>
                    <a:pt x="5832" y="29682"/>
                    <a:pt x="6009" y="28796"/>
                    <a:pt x="6540" y="26848"/>
                  </a:cubicBezTo>
                  <a:cubicBezTo>
                    <a:pt x="10788" y="12322"/>
                    <a:pt x="18399" y="5237"/>
                    <a:pt x="25479" y="5237"/>
                  </a:cubicBezTo>
                  <a:cubicBezTo>
                    <a:pt x="28488" y="5237"/>
                    <a:pt x="29904" y="7186"/>
                    <a:pt x="29904" y="11437"/>
                  </a:cubicBezTo>
                  <a:cubicBezTo>
                    <a:pt x="29904" y="15511"/>
                    <a:pt x="28488" y="19231"/>
                    <a:pt x="26718" y="23305"/>
                  </a:cubicBezTo>
                  <a:cubicBezTo>
                    <a:pt x="19107" y="42967"/>
                    <a:pt x="17160" y="50584"/>
                    <a:pt x="17160" y="56961"/>
                  </a:cubicBezTo>
                  <a:cubicBezTo>
                    <a:pt x="17160" y="74497"/>
                    <a:pt x="30966" y="80165"/>
                    <a:pt x="44418" y="80165"/>
                  </a:cubicBezTo>
                  <a:cubicBezTo>
                    <a:pt x="74154" y="80165"/>
                    <a:pt x="86544" y="28619"/>
                    <a:pt x="86544" y="14094"/>
                  </a:cubicBezTo>
                  <a:close/>
                </a:path>
              </a:pathLst>
            </a:custGeom>
            <a:solidFill>
              <a:schemeClr val="accent6"/>
            </a:solidFill>
            <a:ln w="25381"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4E7A1FB4-60DA-1A95-9A05-2346D3F87528}"/>
                </a:ext>
              </a:extLst>
            </p:cNvPr>
            <p:cNvSpPr/>
            <p:nvPr>
              <p:custDataLst>
                <p:tags r:id="rId83"/>
              </p:custDataLst>
            </p:nvPr>
          </p:nvSpPr>
          <p:spPr>
            <a:xfrm>
              <a:off x="10837075" y="5674659"/>
              <a:ext cx="120360" cy="178400"/>
            </a:xfrm>
            <a:custGeom>
              <a:avLst/>
              <a:gdLst>
                <a:gd name="connsiteX0" fmla="*/ 120710 w 120360"/>
                <a:gd name="connsiteY0" fmla="*/ 2882 h 178400"/>
                <a:gd name="connsiteX1" fmla="*/ 117423 w 120360"/>
                <a:gd name="connsiteY1" fmla="*/ 99 h 178400"/>
                <a:gd name="connsiteX2" fmla="*/ 85310 w 120360"/>
                <a:gd name="connsiteY2" fmla="*/ 2882 h 178400"/>
                <a:gd name="connsiteX3" fmla="*/ 81770 w 120360"/>
                <a:gd name="connsiteY3" fmla="*/ 7690 h 178400"/>
                <a:gd name="connsiteX4" fmla="*/ 87838 w 120360"/>
                <a:gd name="connsiteY4" fmla="*/ 10727 h 178400"/>
                <a:gd name="connsiteX5" fmla="*/ 100481 w 120360"/>
                <a:gd name="connsiteY5" fmla="*/ 15029 h 178400"/>
                <a:gd name="connsiteX6" fmla="*/ 99723 w 120360"/>
                <a:gd name="connsiteY6" fmla="*/ 20090 h 178400"/>
                <a:gd name="connsiteX7" fmla="*/ 84551 w 120360"/>
                <a:gd name="connsiteY7" fmla="*/ 80063 h 178400"/>
                <a:gd name="connsiteX8" fmla="*/ 61288 w 120360"/>
                <a:gd name="connsiteY8" fmla="*/ 63867 h 178400"/>
                <a:gd name="connsiteX9" fmla="*/ 350 w 120360"/>
                <a:gd name="connsiteY9" fmla="*/ 138011 h 178400"/>
                <a:gd name="connsiteX10" fmla="*/ 33980 w 120360"/>
                <a:gd name="connsiteY10" fmla="*/ 178500 h 178400"/>
                <a:gd name="connsiteX11" fmla="*/ 66851 w 120360"/>
                <a:gd name="connsiteY11" fmla="*/ 159521 h 178400"/>
                <a:gd name="connsiteX12" fmla="*/ 89861 w 120360"/>
                <a:gd name="connsiteY12" fmla="*/ 178500 h 178400"/>
                <a:gd name="connsiteX13" fmla="*/ 108573 w 120360"/>
                <a:gd name="connsiteY13" fmla="*/ 164582 h 178400"/>
                <a:gd name="connsiteX14" fmla="*/ 116159 w 120360"/>
                <a:gd name="connsiteY14" fmla="*/ 139530 h 178400"/>
                <a:gd name="connsiteX15" fmla="*/ 113124 w 120360"/>
                <a:gd name="connsiteY15" fmla="*/ 136999 h 178400"/>
                <a:gd name="connsiteX16" fmla="*/ 109584 w 120360"/>
                <a:gd name="connsiteY16" fmla="*/ 141554 h 178400"/>
                <a:gd name="connsiteX17" fmla="*/ 90367 w 120360"/>
                <a:gd name="connsiteY17" fmla="*/ 172932 h 178400"/>
                <a:gd name="connsiteX18" fmla="*/ 82781 w 120360"/>
                <a:gd name="connsiteY18" fmla="*/ 161292 h 178400"/>
                <a:gd name="connsiteX19" fmla="*/ 84298 w 120360"/>
                <a:gd name="connsiteY19" fmla="*/ 149146 h 178400"/>
                <a:gd name="connsiteX20" fmla="*/ 120710 w 120360"/>
                <a:gd name="connsiteY20" fmla="*/ 2882 h 178400"/>
                <a:gd name="connsiteX21" fmla="*/ 68116 w 120360"/>
                <a:gd name="connsiteY21" fmla="*/ 145603 h 178400"/>
                <a:gd name="connsiteX22" fmla="*/ 63058 w 120360"/>
                <a:gd name="connsiteY22" fmla="*/ 154966 h 178400"/>
                <a:gd name="connsiteX23" fmla="*/ 34485 w 120360"/>
                <a:gd name="connsiteY23" fmla="*/ 172932 h 178400"/>
                <a:gd name="connsiteX24" fmla="*/ 18302 w 120360"/>
                <a:gd name="connsiteY24" fmla="*/ 149146 h 178400"/>
                <a:gd name="connsiteX25" fmla="*/ 32210 w 120360"/>
                <a:gd name="connsiteY25" fmla="*/ 93728 h 178400"/>
                <a:gd name="connsiteX26" fmla="*/ 61541 w 120360"/>
                <a:gd name="connsiteY26" fmla="*/ 69435 h 178400"/>
                <a:gd name="connsiteX27" fmla="*/ 81517 w 120360"/>
                <a:gd name="connsiteY27" fmla="*/ 91703 h 178400"/>
                <a:gd name="connsiteX28" fmla="*/ 80758 w 120360"/>
                <a:gd name="connsiteY28" fmla="*/ 96005 h 178400"/>
                <a:gd name="connsiteX29" fmla="*/ 68116 w 120360"/>
                <a:gd name="connsiteY29" fmla="*/ 145603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710" y="2882"/>
                  </a:moveTo>
                  <a:cubicBezTo>
                    <a:pt x="120710" y="2629"/>
                    <a:pt x="120710" y="99"/>
                    <a:pt x="117423" y="99"/>
                  </a:cubicBezTo>
                  <a:cubicBezTo>
                    <a:pt x="113630" y="99"/>
                    <a:pt x="89609" y="2376"/>
                    <a:pt x="85310" y="2882"/>
                  </a:cubicBezTo>
                  <a:cubicBezTo>
                    <a:pt x="83287" y="3135"/>
                    <a:pt x="81770" y="4400"/>
                    <a:pt x="81770" y="7690"/>
                  </a:cubicBezTo>
                  <a:cubicBezTo>
                    <a:pt x="81770" y="10727"/>
                    <a:pt x="84046" y="10727"/>
                    <a:pt x="87838" y="10727"/>
                  </a:cubicBezTo>
                  <a:cubicBezTo>
                    <a:pt x="99976" y="10727"/>
                    <a:pt x="100481" y="12498"/>
                    <a:pt x="100481" y="15029"/>
                  </a:cubicBezTo>
                  <a:lnTo>
                    <a:pt x="99723" y="20090"/>
                  </a:lnTo>
                  <a:lnTo>
                    <a:pt x="84551" y="80063"/>
                  </a:lnTo>
                  <a:cubicBezTo>
                    <a:pt x="80000" y="70700"/>
                    <a:pt x="72667" y="63867"/>
                    <a:pt x="61288" y="63867"/>
                  </a:cubicBezTo>
                  <a:cubicBezTo>
                    <a:pt x="31704" y="63867"/>
                    <a:pt x="350" y="101066"/>
                    <a:pt x="350" y="138011"/>
                  </a:cubicBezTo>
                  <a:cubicBezTo>
                    <a:pt x="350" y="161798"/>
                    <a:pt x="14257" y="178500"/>
                    <a:pt x="33980" y="178500"/>
                  </a:cubicBezTo>
                  <a:cubicBezTo>
                    <a:pt x="39037" y="178500"/>
                    <a:pt x="51680" y="177487"/>
                    <a:pt x="66851" y="159521"/>
                  </a:cubicBezTo>
                  <a:cubicBezTo>
                    <a:pt x="68874" y="170149"/>
                    <a:pt x="77724" y="178500"/>
                    <a:pt x="89861" y="178500"/>
                  </a:cubicBezTo>
                  <a:cubicBezTo>
                    <a:pt x="98711" y="178500"/>
                    <a:pt x="104527" y="172679"/>
                    <a:pt x="108573" y="164582"/>
                  </a:cubicBezTo>
                  <a:cubicBezTo>
                    <a:pt x="112871" y="155472"/>
                    <a:pt x="116159" y="140036"/>
                    <a:pt x="116159" y="139530"/>
                  </a:cubicBezTo>
                  <a:cubicBezTo>
                    <a:pt x="116159" y="136999"/>
                    <a:pt x="113883" y="136999"/>
                    <a:pt x="113124" y="136999"/>
                  </a:cubicBezTo>
                  <a:cubicBezTo>
                    <a:pt x="110596" y="136999"/>
                    <a:pt x="110343" y="138011"/>
                    <a:pt x="109584" y="141554"/>
                  </a:cubicBezTo>
                  <a:cubicBezTo>
                    <a:pt x="105286" y="158002"/>
                    <a:pt x="100734" y="172932"/>
                    <a:pt x="90367" y="172932"/>
                  </a:cubicBezTo>
                  <a:cubicBezTo>
                    <a:pt x="83540" y="172932"/>
                    <a:pt x="82781" y="166353"/>
                    <a:pt x="82781" y="161292"/>
                  </a:cubicBezTo>
                  <a:cubicBezTo>
                    <a:pt x="82781" y="155219"/>
                    <a:pt x="83287" y="153448"/>
                    <a:pt x="84298" y="149146"/>
                  </a:cubicBezTo>
                  <a:lnTo>
                    <a:pt x="120710" y="2882"/>
                  </a:lnTo>
                  <a:close/>
                  <a:moveTo>
                    <a:pt x="68116" y="145603"/>
                  </a:moveTo>
                  <a:cubicBezTo>
                    <a:pt x="66851" y="150158"/>
                    <a:pt x="66851" y="150664"/>
                    <a:pt x="63058" y="154966"/>
                  </a:cubicBezTo>
                  <a:cubicBezTo>
                    <a:pt x="51933" y="168884"/>
                    <a:pt x="41565" y="172932"/>
                    <a:pt x="34485" y="172932"/>
                  </a:cubicBezTo>
                  <a:cubicBezTo>
                    <a:pt x="21842" y="172932"/>
                    <a:pt x="18302" y="159015"/>
                    <a:pt x="18302" y="149146"/>
                  </a:cubicBezTo>
                  <a:cubicBezTo>
                    <a:pt x="18302" y="136493"/>
                    <a:pt x="26394" y="105368"/>
                    <a:pt x="32210" y="93728"/>
                  </a:cubicBezTo>
                  <a:cubicBezTo>
                    <a:pt x="40048" y="78797"/>
                    <a:pt x="51427" y="69435"/>
                    <a:pt x="61541" y="69435"/>
                  </a:cubicBezTo>
                  <a:cubicBezTo>
                    <a:pt x="77977" y="69435"/>
                    <a:pt x="81517" y="90185"/>
                    <a:pt x="81517" y="91703"/>
                  </a:cubicBezTo>
                  <a:cubicBezTo>
                    <a:pt x="81517" y="93221"/>
                    <a:pt x="81011" y="94740"/>
                    <a:pt x="80758" y="96005"/>
                  </a:cubicBezTo>
                  <a:lnTo>
                    <a:pt x="68116" y="145603"/>
                  </a:lnTo>
                  <a:close/>
                </a:path>
              </a:pathLst>
            </a:custGeom>
            <a:solidFill>
              <a:schemeClr val="accent5"/>
            </a:solidFill>
            <a:ln w="25381"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30BCACF-6C9F-A991-EC07-E7CC4DCE8DFE}"/>
                </a:ext>
              </a:extLst>
            </p:cNvPr>
            <p:cNvSpPr/>
            <p:nvPr>
              <p:custDataLst>
                <p:tags r:id="rId84"/>
              </p:custDataLst>
            </p:nvPr>
          </p:nvSpPr>
          <p:spPr>
            <a:xfrm>
              <a:off x="10966889" y="5810117"/>
              <a:ext cx="102837" cy="79888"/>
            </a:xfrm>
            <a:custGeom>
              <a:avLst/>
              <a:gdLst>
                <a:gd name="connsiteX0" fmla="*/ 66907 w 102837"/>
                <a:gd name="connsiteY0" fmla="*/ 49521 h 79888"/>
                <a:gd name="connsiteX1" fmla="*/ 64075 w 102837"/>
                <a:gd name="connsiteY1" fmla="*/ 59972 h 79888"/>
                <a:gd name="connsiteX2" fmla="*/ 42658 w 102837"/>
                <a:gd name="connsiteY2" fmla="*/ 75029 h 79888"/>
                <a:gd name="connsiteX3" fmla="*/ 30445 w 102837"/>
                <a:gd name="connsiteY3" fmla="*/ 60326 h 79888"/>
                <a:gd name="connsiteX4" fmla="*/ 40357 w 102837"/>
                <a:gd name="connsiteY4" fmla="*/ 24368 h 79888"/>
                <a:gd name="connsiteX5" fmla="*/ 42835 w 102837"/>
                <a:gd name="connsiteY5" fmla="*/ 15334 h 79888"/>
                <a:gd name="connsiteX6" fmla="*/ 26020 w 102837"/>
                <a:gd name="connsiteY6" fmla="*/ 100 h 79888"/>
                <a:gd name="connsiteX7" fmla="*/ 355 w 102837"/>
                <a:gd name="connsiteY7" fmla="*/ 27202 h 79888"/>
                <a:gd name="connsiteX8" fmla="*/ 3364 w 102837"/>
                <a:gd name="connsiteY8" fmla="*/ 29505 h 79888"/>
                <a:gd name="connsiteX9" fmla="*/ 6550 w 102837"/>
                <a:gd name="connsiteY9" fmla="*/ 26670 h 79888"/>
                <a:gd name="connsiteX10" fmla="*/ 25489 w 102837"/>
                <a:gd name="connsiteY10" fmla="*/ 5060 h 79888"/>
                <a:gd name="connsiteX11" fmla="*/ 29914 w 102837"/>
                <a:gd name="connsiteY11" fmla="*/ 11260 h 79888"/>
                <a:gd name="connsiteX12" fmla="*/ 26728 w 102837"/>
                <a:gd name="connsiteY12" fmla="*/ 23128 h 79888"/>
                <a:gd name="connsiteX13" fmla="*/ 17170 w 102837"/>
                <a:gd name="connsiteY13" fmla="*/ 57492 h 79888"/>
                <a:gd name="connsiteX14" fmla="*/ 23719 w 102837"/>
                <a:gd name="connsiteY14" fmla="*/ 74320 h 79888"/>
                <a:gd name="connsiteX15" fmla="*/ 41950 w 102837"/>
                <a:gd name="connsiteY15" fmla="*/ 79988 h 79888"/>
                <a:gd name="connsiteX16" fmla="*/ 64960 w 102837"/>
                <a:gd name="connsiteY16" fmla="*/ 68297 h 79888"/>
                <a:gd name="connsiteX17" fmla="*/ 82837 w 102837"/>
                <a:gd name="connsiteY17" fmla="*/ 79988 h 79888"/>
                <a:gd name="connsiteX18" fmla="*/ 96820 w 102837"/>
                <a:gd name="connsiteY18" fmla="*/ 70600 h 79888"/>
                <a:gd name="connsiteX19" fmla="*/ 103192 w 102837"/>
                <a:gd name="connsiteY19" fmla="*/ 52887 h 79888"/>
                <a:gd name="connsiteX20" fmla="*/ 100183 w 102837"/>
                <a:gd name="connsiteY20" fmla="*/ 50584 h 79888"/>
                <a:gd name="connsiteX21" fmla="*/ 96289 w 102837"/>
                <a:gd name="connsiteY21" fmla="*/ 56075 h 79888"/>
                <a:gd name="connsiteX22" fmla="*/ 83368 w 102837"/>
                <a:gd name="connsiteY22" fmla="*/ 75029 h 79888"/>
                <a:gd name="connsiteX23" fmla="*/ 77527 w 102837"/>
                <a:gd name="connsiteY23" fmla="*/ 66349 h 79888"/>
                <a:gd name="connsiteX24" fmla="*/ 80182 w 102837"/>
                <a:gd name="connsiteY24" fmla="*/ 52355 h 79888"/>
                <a:gd name="connsiteX25" fmla="*/ 84076 w 102837"/>
                <a:gd name="connsiteY25" fmla="*/ 36413 h 79888"/>
                <a:gd name="connsiteX26" fmla="*/ 88147 w 102837"/>
                <a:gd name="connsiteY26" fmla="*/ 20648 h 79888"/>
                <a:gd name="connsiteX27" fmla="*/ 91156 w 102837"/>
                <a:gd name="connsiteY27" fmla="*/ 7540 h 79888"/>
                <a:gd name="connsiteX28" fmla="*/ 85315 w 102837"/>
                <a:gd name="connsiteY28" fmla="*/ 1871 h 79888"/>
                <a:gd name="connsiteX29" fmla="*/ 76111 w 102837"/>
                <a:gd name="connsiteY29" fmla="*/ 12677 h 79888"/>
                <a:gd name="connsiteX30" fmla="*/ 66907 w 102837"/>
                <a:gd name="connsiteY30" fmla="*/ 49521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907" y="49521"/>
                  </a:moveTo>
                  <a:cubicBezTo>
                    <a:pt x="66022" y="53064"/>
                    <a:pt x="64429" y="59795"/>
                    <a:pt x="64075" y="59972"/>
                  </a:cubicBezTo>
                  <a:cubicBezTo>
                    <a:pt x="60712" y="65463"/>
                    <a:pt x="53632" y="75029"/>
                    <a:pt x="42658" y="75029"/>
                  </a:cubicBezTo>
                  <a:cubicBezTo>
                    <a:pt x="30445" y="75029"/>
                    <a:pt x="30445" y="63515"/>
                    <a:pt x="30445" y="60326"/>
                  </a:cubicBezTo>
                  <a:cubicBezTo>
                    <a:pt x="30445" y="49875"/>
                    <a:pt x="35401" y="37299"/>
                    <a:pt x="40357" y="24368"/>
                  </a:cubicBezTo>
                  <a:cubicBezTo>
                    <a:pt x="41773" y="20825"/>
                    <a:pt x="42835" y="18168"/>
                    <a:pt x="42835" y="15334"/>
                  </a:cubicBezTo>
                  <a:cubicBezTo>
                    <a:pt x="42835" y="6123"/>
                    <a:pt x="35047" y="100"/>
                    <a:pt x="26020" y="100"/>
                  </a:cubicBezTo>
                  <a:cubicBezTo>
                    <a:pt x="8320" y="100"/>
                    <a:pt x="355" y="24368"/>
                    <a:pt x="355" y="27202"/>
                  </a:cubicBezTo>
                  <a:cubicBezTo>
                    <a:pt x="355" y="29505"/>
                    <a:pt x="2833" y="29505"/>
                    <a:pt x="3364" y="29505"/>
                  </a:cubicBezTo>
                  <a:cubicBezTo>
                    <a:pt x="5842" y="29505"/>
                    <a:pt x="6019" y="28619"/>
                    <a:pt x="6550" y="26670"/>
                  </a:cubicBezTo>
                  <a:cubicBezTo>
                    <a:pt x="10798" y="12145"/>
                    <a:pt x="18586" y="5060"/>
                    <a:pt x="25489" y="5060"/>
                  </a:cubicBezTo>
                  <a:cubicBezTo>
                    <a:pt x="28498" y="5060"/>
                    <a:pt x="29914" y="7008"/>
                    <a:pt x="29914" y="11260"/>
                  </a:cubicBezTo>
                  <a:cubicBezTo>
                    <a:pt x="29914" y="15334"/>
                    <a:pt x="28498" y="19054"/>
                    <a:pt x="26728" y="23128"/>
                  </a:cubicBezTo>
                  <a:cubicBezTo>
                    <a:pt x="17170" y="47572"/>
                    <a:pt x="17170" y="52709"/>
                    <a:pt x="17170" y="57492"/>
                  </a:cubicBezTo>
                  <a:cubicBezTo>
                    <a:pt x="17170" y="60503"/>
                    <a:pt x="17170" y="68652"/>
                    <a:pt x="23719" y="74320"/>
                  </a:cubicBezTo>
                  <a:cubicBezTo>
                    <a:pt x="28852" y="78571"/>
                    <a:pt x="35755" y="79988"/>
                    <a:pt x="41950" y="79988"/>
                  </a:cubicBezTo>
                  <a:cubicBezTo>
                    <a:pt x="53101" y="79988"/>
                    <a:pt x="59119" y="73966"/>
                    <a:pt x="64960" y="68297"/>
                  </a:cubicBezTo>
                  <a:cubicBezTo>
                    <a:pt x="68854" y="79634"/>
                    <a:pt x="80713" y="79988"/>
                    <a:pt x="82837" y="79988"/>
                  </a:cubicBezTo>
                  <a:cubicBezTo>
                    <a:pt x="88855" y="79988"/>
                    <a:pt x="93457" y="76446"/>
                    <a:pt x="96820" y="70600"/>
                  </a:cubicBezTo>
                  <a:cubicBezTo>
                    <a:pt x="100714" y="63692"/>
                    <a:pt x="103192" y="53418"/>
                    <a:pt x="103192" y="52887"/>
                  </a:cubicBezTo>
                  <a:cubicBezTo>
                    <a:pt x="103192" y="50584"/>
                    <a:pt x="100714" y="50584"/>
                    <a:pt x="100183" y="50584"/>
                  </a:cubicBezTo>
                  <a:cubicBezTo>
                    <a:pt x="97705" y="50584"/>
                    <a:pt x="97528" y="51292"/>
                    <a:pt x="96289" y="56075"/>
                  </a:cubicBezTo>
                  <a:cubicBezTo>
                    <a:pt x="94165" y="64400"/>
                    <a:pt x="90802" y="75029"/>
                    <a:pt x="83368" y="75029"/>
                  </a:cubicBezTo>
                  <a:cubicBezTo>
                    <a:pt x="78766" y="75029"/>
                    <a:pt x="77527" y="70954"/>
                    <a:pt x="77527" y="66349"/>
                  </a:cubicBezTo>
                  <a:cubicBezTo>
                    <a:pt x="77527" y="63338"/>
                    <a:pt x="78943" y="56961"/>
                    <a:pt x="80182" y="52355"/>
                  </a:cubicBezTo>
                  <a:cubicBezTo>
                    <a:pt x="81421" y="47572"/>
                    <a:pt x="83191" y="40310"/>
                    <a:pt x="84076" y="36413"/>
                  </a:cubicBezTo>
                  <a:lnTo>
                    <a:pt x="88147" y="20648"/>
                  </a:lnTo>
                  <a:cubicBezTo>
                    <a:pt x="89209" y="16219"/>
                    <a:pt x="91156" y="8425"/>
                    <a:pt x="91156" y="7540"/>
                  </a:cubicBezTo>
                  <a:cubicBezTo>
                    <a:pt x="91156" y="3997"/>
                    <a:pt x="88324" y="1871"/>
                    <a:pt x="85315" y="1871"/>
                  </a:cubicBezTo>
                  <a:cubicBezTo>
                    <a:pt x="78766" y="1871"/>
                    <a:pt x="77527" y="7008"/>
                    <a:pt x="76111" y="12677"/>
                  </a:cubicBezTo>
                  <a:lnTo>
                    <a:pt x="66907" y="49521"/>
                  </a:lnTo>
                  <a:close/>
                </a:path>
              </a:pathLst>
            </a:custGeom>
            <a:solidFill>
              <a:schemeClr val="accent5"/>
            </a:solidFill>
            <a:ln w="25381"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4DDEB93-7214-DEE4-9D18-5F7141F6D860}"/>
                </a:ext>
              </a:extLst>
            </p:cNvPr>
            <p:cNvSpPr/>
            <p:nvPr>
              <p:custDataLst>
                <p:tags r:id="rId85"/>
              </p:custDataLst>
            </p:nvPr>
          </p:nvSpPr>
          <p:spPr>
            <a:xfrm>
              <a:off x="11161566" y="5308819"/>
              <a:ext cx="133003" cy="186751"/>
            </a:xfrm>
            <a:custGeom>
              <a:avLst/>
              <a:gdLst>
                <a:gd name="connsiteX0" fmla="*/ 107321 w 133003"/>
                <a:gd name="connsiteY0" fmla="*/ 95485 h 186751"/>
                <a:gd name="connsiteX1" fmla="*/ 74703 w 133003"/>
                <a:gd name="connsiteY1" fmla="*/ 65625 h 186751"/>
                <a:gd name="connsiteX2" fmla="*/ 23120 w 133003"/>
                <a:gd name="connsiteY2" fmla="*/ 89411 h 186751"/>
                <a:gd name="connsiteX3" fmla="*/ 362 w 133003"/>
                <a:gd name="connsiteY3" fmla="*/ 141793 h 186751"/>
                <a:gd name="connsiteX4" fmla="*/ 46888 w 133003"/>
                <a:gd name="connsiteY4" fmla="*/ 186836 h 186751"/>
                <a:gd name="connsiteX5" fmla="*/ 133366 w 133003"/>
                <a:gd name="connsiteY5" fmla="*/ 65625 h 186751"/>
                <a:gd name="connsiteX6" fmla="*/ 78748 w 133003"/>
                <a:gd name="connsiteY6" fmla="*/ 84 h 186751"/>
                <a:gd name="connsiteX7" fmla="*/ 30452 w 133003"/>
                <a:gd name="connsiteY7" fmla="*/ 40066 h 186751"/>
                <a:gd name="connsiteX8" fmla="*/ 40061 w 133003"/>
                <a:gd name="connsiteY8" fmla="*/ 48923 h 186751"/>
                <a:gd name="connsiteX9" fmla="*/ 53715 w 133003"/>
                <a:gd name="connsiteY9" fmla="*/ 35512 h 186751"/>
                <a:gd name="connsiteX10" fmla="*/ 41831 w 133003"/>
                <a:gd name="connsiteY10" fmla="*/ 26655 h 186751"/>
                <a:gd name="connsiteX11" fmla="*/ 78243 w 133003"/>
                <a:gd name="connsiteY11" fmla="*/ 6411 h 186751"/>
                <a:gd name="connsiteX12" fmla="*/ 114401 w 133003"/>
                <a:gd name="connsiteY12" fmla="*/ 52213 h 186751"/>
                <a:gd name="connsiteX13" fmla="*/ 107574 w 133003"/>
                <a:gd name="connsiteY13" fmla="*/ 95485 h 186751"/>
                <a:gd name="connsiteX14" fmla="*/ 107321 w 133003"/>
                <a:gd name="connsiteY14" fmla="*/ 95485 h 186751"/>
                <a:gd name="connsiteX15" fmla="*/ 47647 w 133003"/>
                <a:gd name="connsiteY15" fmla="*/ 179751 h 186751"/>
                <a:gd name="connsiteX16" fmla="*/ 19832 w 133003"/>
                <a:gd name="connsiteY16" fmla="*/ 151156 h 186751"/>
                <a:gd name="connsiteX17" fmla="*/ 36521 w 133003"/>
                <a:gd name="connsiteY17" fmla="*/ 93713 h 186751"/>
                <a:gd name="connsiteX18" fmla="*/ 74703 w 133003"/>
                <a:gd name="connsiteY18" fmla="*/ 71192 h 186751"/>
                <a:gd name="connsiteX19" fmla="*/ 102770 w 133003"/>
                <a:gd name="connsiteY19" fmla="*/ 104595 h 186751"/>
                <a:gd name="connsiteX20" fmla="*/ 47647 w 133003"/>
                <a:gd name="connsiteY20" fmla="*/ 179751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321" y="95485"/>
                  </a:moveTo>
                  <a:cubicBezTo>
                    <a:pt x="104793" y="79795"/>
                    <a:pt x="94426" y="65625"/>
                    <a:pt x="74703" y="65625"/>
                  </a:cubicBezTo>
                  <a:cubicBezTo>
                    <a:pt x="59278" y="65625"/>
                    <a:pt x="42843" y="69673"/>
                    <a:pt x="23120" y="89411"/>
                  </a:cubicBezTo>
                  <a:cubicBezTo>
                    <a:pt x="2132" y="110415"/>
                    <a:pt x="362" y="133948"/>
                    <a:pt x="362" y="141793"/>
                  </a:cubicBezTo>
                  <a:cubicBezTo>
                    <a:pt x="362" y="157482"/>
                    <a:pt x="11488" y="186836"/>
                    <a:pt x="46888" y="186836"/>
                  </a:cubicBezTo>
                  <a:cubicBezTo>
                    <a:pt x="107068" y="186836"/>
                    <a:pt x="133366" y="101811"/>
                    <a:pt x="133366" y="65625"/>
                  </a:cubicBezTo>
                  <a:cubicBezTo>
                    <a:pt x="133366" y="25390"/>
                    <a:pt x="109850" y="84"/>
                    <a:pt x="78748" y="84"/>
                  </a:cubicBezTo>
                  <a:cubicBezTo>
                    <a:pt x="42084" y="84"/>
                    <a:pt x="30452" y="32981"/>
                    <a:pt x="30452" y="40066"/>
                  </a:cubicBezTo>
                  <a:cubicBezTo>
                    <a:pt x="30452" y="43609"/>
                    <a:pt x="32475" y="48923"/>
                    <a:pt x="40061" y="48923"/>
                  </a:cubicBezTo>
                  <a:cubicBezTo>
                    <a:pt x="48405" y="48923"/>
                    <a:pt x="53715" y="41332"/>
                    <a:pt x="53715" y="35512"/>
                  </a:cubicBezTo>
                  <a:cubicBezTo>
                    <a:pt x="53715" y="26655"/>
                    <a:pt x="45877" y="26655"/>
                    <a:pt x="41831" y="26655"/>
                  </a:cubicBezTo>
                  <a:cubicBezTo>
                    <a:pt x="52957" y="7929"/>
                    <a:pt x="70910" y="6411"/>
                    <a:pt x="78243" y="6411"/>
                  </a:cubicBezTo>
                  <a:cubicBezTo>
                    <a:pt x="96701" y="6411"/>
                    <a:pt x="114401" y="19569"/>
                    <a:pt x="114401" y="52213"/>
                  </a:cubicBezTo>
                  <a:cubicBezTo>
                    <a:pt x="114401" y="62082"/>
                    <a:pt x="112884" y="74988"/>
                    <a:pt x="107574" y="95485"/>
                  </a:cubicBezTo>
                  <a:lnTo>
                    <a:pt x="107321" y="95485"/>
                  </a:lnTo>
                  <a:close/>
                  <a:moveTo>
                    <a:pt x="47647" y="179751"/>
                  </a:moveTo>
                  <a:cubicBezTo>
                    <a:pt x="19832" y="179751"/>
                    <a:pt x="19832" y="153686"/>
                    <a:pt x="19832" y="151156"/>
                  </a:cubicBezTo>
                  <a:cubicBezTo>
                    <a:pt x="19832" y="144324"/>
                    <a:pt x="26154" y="108896"/>
                    <a:pt x="36521" y="93713"/>
                  </a:cubicBezTo>
                  <a:cubicBezTo>
                    <a:pt x="46635" y="79289"/>
                    <a:pt x="59025" y="71192"/>
                    <a:pt x="74703" y="71192"/>
                  </a:cubicBezTo>
                  <a:cubicBezTo>
                    <a:pt x="102264" y="71192"/>
                    <a:pt x="102770" y="99533"/>
                    <a:pt x="102770" y="104595"/>
                  </a:cubicBezTo>
                  <a:cubicBezTo>
                    <a:pt x="102770" y="122814"/>
                    <a:pt x="86587" y="179751"/>
                    <a:pt x="47647" y="179751"/>
                  </a:cubicBezTo>
                  <a:close/>
                </a:path>
              </a:pathLst>
            </a:custGeom>
            <a:solidFill>
              <a:srgbClr val="000000"/>
            </a:solidFill>
            <a:ln w="25381"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0637081-4638-A848-C1FB-FE60C5F0A414}"/>
                </a:ext>
              </a:extLst>
            </p:cNvPr>
            <p:cNvSpPr/>
            <p:nvPr>
              <p:custDataLst>
                <p:tags r:id="rId86"/>
              </p:custDataLst>
            </p:nvPr>
          </p:nvSpPr>
          <p:spPr>
            <a:xfrm>
              <a:off x="11311121" y="5314386"/>
              <a:ext cx="144129" cy="175617"/>
            </a:xfrm>
            <a:custGeom>
              <a:avLst/>
              <a:gdLst>
                <a:gd name="connsiteX0" fmla="*/ 17815 w 144129"/>
                <a:gd name="connsiteY0" fmla="*/ 163808 h 175617"/>
                <a:gd name="connsiteX1" fmla="*/ 368 w 144129"/>
                <a:gd name="connsiteY1" fmla="*/ 163808 h 175617"/>
                <a:gd name="connsiteX2" fmla="*/ 368 w 144129"/>
                <a:gd name="connsiteY2" fmla="*/ 175702 h 175617"/>
                <a:gd name="connsiteX3" fmla="*/ 32228 w 144129"/>
                <a:gd name="connsiteY3" fmla="*/ 174943 h 175617"/>
                <a:gd name="connsiteX4" fmla="*/ 64088 w 144129"/>
                <a:gd name="connsiteY4" fmla="*/ 175702 h 175617"/>
                <a:gd name="connsiteX5" fmla="*/ 64088 w 144129"/>
                <a:gd name="connsiteY5" fmla="*/ 163808 h 175617"/>
                <a:gd name="connsiteX6" fmla="*/ 46641 w 144129"/>
                <a:gd name="connsiteY6" fmla="*/ 163808 h 175617"/>
                <a:gd name="connsiteX7" fmla="*/ 46641 w 144129"/>
                <a:gd name="connsiteY7" fmla="*/ 110921 h 175617"/>
                <a:gd name="connsiteX8" fmla="*/ 84317 w 144129"/>
                <a:gd name="connsiteY8" fmla="*/ 70939 h 175617"/>
                <a:gd name="connsiteX9" fmla="*/ 98224 w 144129"/>
                <a:gd name="connsiteY9" fmla="*/ 95485 h 175617"/>
                <a:gd name="connsiteX10" fmla="*/ 98224 w 144129"/>
                <a:gd name="connsiteY10" fmla="*/ 163808 h 175617"/>
                <a:gd name="connsiteX11" fmla="*/ 80777 w 144129"/>
                <a:gd name="connsiteY11" fmla="*/ 163808 h 175617"/>
                <a:gd name="connsiteX12" fmla="*/ 80777 w 144129"/>
                <a:gd name="connsiteY12" fmla="*/ 175702 h 175617"/>
                <a:gd name="connsiteX13" fmla="*/ 112637 w 144129"/>
                <a:gd name="connsiteY13" fmla="*/ 174943 h 175617"/>
                <a:gd name="connsiteX14" fmla="*/ 144497 w 144129"/>
                <a:gd name="connsiteY14" fmla="*/ 175702 h 175617"/>
                <a:gd name="connsiteX15" fmla="*/ 144497 w 144129"/>
                <a:gd name="connsiteY15" fmla="*/ 163808 h 175617"/>
                <a:gd name="connsiteX16" fmla="*/ 127050 w 144129"/>
                <a:gd name="connsiteY16" fmla="*/ 163808 h 175617"/>
                <a:gd name="connsiteX17" fmla="*/ 127050 w 144129"/>
                <a:gd name="connsiteY17" fmla="*/ 98268 h 175617"/>
                <a:gd name="connsiteX18" fmla="*/ 88110 w 144129"/>
                <a:gd name="connsiteY18" fmla="*/ 61829 h 175617"/>
                <a:gd name="connsiteX19" fmla="*/ 45124 w 144129"/>
                <a:gd name="connsiteY19" fmla="*/ 86628 h 175617"/>
                <a:gd name="connsiteX20" fmla="*/ 45124 w 144129"/>
                <a:gd name="connsiteY20" fmla="*/ 84 h 175617"/>
                <a:gd name="connsiteX21" fmla="*/ 368 w 144129"/>
                <a:gd name="connsiteY21" fmla="*/ 2109 h 175617"/>
                <a:gd name="connsiteX22" fmla="*/ 368 w 144129"/>
                <a:gd name="connsiteY22" fmla="*/ 14002 h 175617"/>
                <a:gd name="connsiteX23" fmla="*/ 17815 w 144129"/>
                <a:gd name="connsiteY23" fmla="*/ 23871 h 175617"/>
                <a:gd name="connsiteX24" fmla="*/ 17815 w 144129"/>
                <a:gd name="connsiteY24" fmla="*/ 163808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815" y="163808"/>
                  </a:moveTo>
                  <a:lnTo>
                    <a:pt x="368" y="163808"/>
                  </a:lnTo>
                  <a:lnTo>
                    <a:pt x="368" y="175702"/>
                  </a:lnTo>
                  <a:cubicBezTo>
                    <a:pt x="7448" y="175449"/>
                    <a:pt x="22620" y="174943"/>
                    <a:pt x="32228" y="174943"/>
                  </a:cubicBezTo>
                  <a:cubicBezTo>
                    <a:pt x="42090" y="174943"/>
                    <a:pt x="57008" y="175449"/>
                    <a:pt x="64088" y="175702"/>
                  </a:cubicBezTo>
                  <a:lnTo>
                    <a:pt x="64088" y="163808"/>
                  </a:lnTo>
                  <a:lnTo>
                    <a:pt x="46641" y="163808"/>
                  </a:lnTo>
                  <a:lnTo>
                    <a:pt x="46641" y="110921"/>
                  </a:lnTo>
                  <a:cubicBezTo>
                    <a:pt x="46641" y="83338"/>
                    <a:pt x="68387" y="70939"/>
                    <a:pt x="84317" y="70939"/>
                  </a:cubicBezTo>
                  <a:cubicBezTo>
                    <a:pt x="92914" y="70939"/>
                    <a:pt x="98224" y="76253"/>
                    <a:pt x="98224" y="95485"/>
                  </a:cubicBezTo>
                  <a:lnTo>
                    <a:pt x="98224" y="163808"/>
                  </a:lnTo>
                  <a:lnTo>
                    <a:pt x="80777" y="163808"/>
                  </a:lnTo>
                  <a:lnTo>
                    <a:pt x="80777" y="175702"/>
                  </a:lnTo>
                  <a:cubicBezTo>
                    <a:pt x="87857" y="175449"/>
                    <a:pt x="103029" y="174943"/>
                    <a:pt x="112637" y="174943"/>
                  </a:cubicBezTo>
                  <a:cubicBezTo>
                    <a:pt x="122499" y="174943"/>
                    <a:pt x="137417" y="175449"/>
                    <a:pt x="144497" y="175702"/>
                  </a:cubicBezTo>
                  <a:lnTo>
                    <a:pt x="144497" y="163808"/>
                  </a:lnTo>
                  <a:lnTo>
                    <a:pt x="127050" y="163808"/>
                  </a:lnTo>
                  <a:lnTo>
                    <a:pt x="127050" y="98268"/>
                  </a:lnTo>
                  <a:cubicBezTo>
                    <a:pt x="127050" y="71698"/>
                    <a:pt x="113396" y="61829"/>
                    <a:pt x="88110" y="61829"/>
                  </a:cubicBezTo>
                  <a:cubicBezTo>
                    <a:pt x="63836" y="61829"/>
                    <a:pt x="50940" y="76506"/>
                    <a:pt x="45124" y="86628"/>
                  </a:cubicBezTo>
                  <a:lnTo>
                    <a:pt x="45124" y="84"/>
                  </a:lnTo>
                  <a:lnTo>
                    <a:pt x="368" y="2109"/>
                  </a:lnTo>
                  <a:lnTo>
                    <a:pt x="368" y="14002"/>
                  </a:lnTo>
                  <a:cubicBezTo>
                    <a:pt x="16045" y="14002"/>
                    <a:pt x="17815" y="14002"/>
                    <a:pt x="17815" y="23871"/>
                  </a:cubicBezTo>
                  <a:lnTo>
                    <a:pt x="17815" y="163808"/>
                  </a:lnTo>
                  <a:close/>
                </a:path>
              </a:pathLst>
            </a:custGeom>
            <a:solidFill>
              <a:schemeClr val="accent5"/>
            </a:solidFill>
            <a:ln w="25381"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9170D1AA-472E-7148-EA45-908352164DEE}"/>
                </a:ext>
              </a:extLst>
            </p:cNvPr>
            <p:cNvSpPr/>
            <p:nvPr>
              <p:custDataLst>
                <p:tags r:id="rId87"/>
              </p:custDataLst>
            </p:nvPr>
          </p:nvSpPr>
          <p:spPr>
            <a:xfrm>
              <a:off x="11481645" y="5225706"/>
              <a:ext cx="46020" cy="176958"/>
            </a:xfrm>
            <a:custGeom>
              <a:avLst/>
              <a:gdLst>
                <a:gd name="connsiteX0" fmla="*/ 42855 w 46020"/>
                <a:gd name="connsiteY0" fmla="*/ 79 h 176958"/>
                <a:gd name="connsiteX1" fmla="*/ 375 w 46020"/>
                <a:gd name="connsiteY1" fmla="*/ 88470 h 176958"/>
                <a:gd name="connsiteX2" fmla="*/ 42855 w 46020"/>
                <a:gd name="connsiteY2" fmla="*/ 177038 h 176958"/>
                <a:gd name="connsiteX3" fmla="*/ 46395 w 46020"/>
                <a:gd name="connsiteY3" fmla="*/ 174912 h 176958"/>
                <a:gd name="connsiteX4" fmla="*/ 44625 w 46020"/>
                <a:gd name="connsiteY4" fmla="*/ 172255 h 176958"/>
                <a:gd name="connsiteX5" fmla="*/ 12411 w 46020"/>
                <a:gd name="connsiteY5" fmla="*/ 88647 h 176958"/>
                <a:gd name="connsiteX6" fmla="*/ 45156 w 46020"/>
                <a:gd name="connsiteY6" fmla="*/ 4330 h 176958"/>
                <a:gd name="connsiteX7" fmla="*/ 46395 w 46020"/>
                <a:gd name="connsiteY7" fmla="*/ 2205 h 176958"/>
                <a:gd name="connsiteX8" fmla="*/ 42855 w 46020"/>
                <a:gd name="connsiteY8"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855" y="79"/>
                  </a:moveTo>
                  <a:cubicBezTo>
                    <a:pt x="9225" y="23815"/>
                    <a:pt x="375" y="61368"/>
                    <a:pt x="375" y="88470"/>
                  </a:cubicBezTo>
                  <a:cubicBezTo>
                    <a:pt x="375" y="113446"/>
                    <a:pt x="7809" y="152239"/>
                    <a:pt x="42855" y="177038"/>
                  </a:cubicBezTo>
                  <a:cubicBezTo>
                    <a:pt x="44271" y="177038"/>
                    <a:pt x="46395" y="177038"/>
                    <a:pt x="46395" y="174912"/>
                  </a:cubicBezTo>
                  <a:cubicBezTo>
                    <a:pt x="46395" y="173849"/>
                    <a:pt x="45864" y="173495"/>
                    <a:pt x="44625" y="172255"/>
                  </a:cubicBezTo>
                  <a:cubicBezTo>
                    <a:pt x="21084" y="150999"/>
                    <a:pt x="12411" y="120886"/>
                    <a:pt x="12411" y="88647"/>
                  </a:cubicBezTo>
                  <a:cubicBezTo>
                    <a:pt x="12411" y="40820"/>
                    <a:pt x="30642" y="17439"/>
                    <a:pt x="45156" y="4330"/>
                  </a:cubicBezTo>
                  <a:cubicBezTo>
                    <a:pt x="45864" y="3622"/>
                    <a:pt x="46395" y="3091"/>
                    <a:pt x="46395" y="2205"/>
                  </a:cubicBezTo>
                  <a:cubicBezTo>
                    <a:pt x="46395" y="79"/>
                    <a:pt x="44271" y="79"/>
                    <a:pt x="42855" y="79"/>
                  </a:cubicBezTo>
                  <a:close/>
                </a:path>
              </a:pathLst>
            </a:custGeom>
            <a:solidFill>
              <a:srgbClr val="000000"/>
            </a:solidFill>
            <a:ln w="25381"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794D942-5CFB-75A7-76EB-7BB6EBAF1CF8}"/>
                </a:ext>
              </a:extLst>
            </p:cNvPr>
            <p:cNvSpPr/>
            <p:nvPr>
              <p:custDataLst>
                <p:tags r:id="rId88"/>
              </p:custDataLst>
            </p:nvPr>
          </p:nvSpPr>
          <p:spPr>
            <a:xfrm>
              <a:off x="11548627" y="5280441"/>
              <a:ext cx="162486" cy="79888"/>
            </a:xfrm>
            <a:custGeom>
              <a:avLst/>
              <a:gdLst>
                <a:gd name="connsiteX0" fmla="*/ 68877 w 162486"/>
                <a:gd name="connsiteY0" fmla="*/ 63848 h 79888"/>
                <a:gd name="connsiteX1" fmla="*/ 66399 w 162486"/>
                <a:gd name="connsiteY1" fmla="*/ 74299 h 79888"/>
                <a:gd name="connsiteX2" fmla="*/ 72417 w 162486"/>
                <a:gd name="connsiteY2" fmla="*/ 79967 h 79888"/>
                <a:gd name="connsiteX3" fmla="*/ 79320 w 162486"/>
                <a:gd name="connsiteY3" fmla="*/ 76070 h 79888"/>
                <a:gd name="connsiteX4" fmla="*/ 82506 w 162486"/>
                <a:gd name="connsiteY4" fmla="*/ 65088 h 79888"/>
                <a:gd name="connsiteX5" fmla="*/ 86400 w 162486"/>
                <a:gd name="connsiteY5" fmla="*/ 49146 h 79888"/>
                <a:gd name="connsiteX6" fmla="*/ 89409 w 162486"/>
                <a:gd name="connsiteY6" fmla="*/ 37278 h 79888"/>
                <a:gd name="connsiteX7" fmla="*/ 94896 w 162486"/>
                <a:gd name="connsiteY7" fmla="*/ 23815 h 79888"/>
                <a:gd name="connsiteX8" fmla="*/ 123216 w 162486"/>
                <a:gd name="connsiteY8" fmla="*/ 5039 h 79888"/>
                <a:gd name="connsiteX9" fmla="*/ 133659 w 162486"/>
                <a:gd name="connsiteY9" fmla="*/ 17439 h 79888"/>
                <a:gd name="connsiteX10" fmla="*/ 123216 w 162486"/>
                <a:gd name="connsiteY10" fmla="*/ 55168 h 79888"/>
                <a:gd name="connsiteX11" fmla="*/ 120561 w 162486"/>
                <a:gd name="connsiteY11" fmla="*/ 64734 h 79888"/>
                <a:gd name="connsiteX12" fmla="*/ 137376 w 162486"/>
                <a:gd name="connsiteY12" fmla="*/ 79967 h 79888"/>
                <a:gd name="connsiteX13" fmla="*/ 162864 w 162486"/>
                <a:gd name="connsiteY13" fmla="*/ 52866 h 79888"/>
                <a:gd name="connsiteX14" fmla="*/ 160032 w 162486"/>
                <a:gd name="connsiteY14" fmla="*/ 50563 h 79888"/>
                <a:gd name="connsiteX15" fmla="*/ 156669 w 162486"/>
                <a:gd name="connsiteY15" fmla="*/ 53574 h 79888"/>
                <a:gd name="connsiteX16" fmla="*/ 137907 w 162486"/>
                <a:gd name="connsiteY16" fmla="*/ 75008 h 79888"/>
                <a:gd name="connsiteX17" fmla="*/ 133482 w 162486"/>
                <a:gd name="connsiteY17" fmla="*/ 68808 h 79888"/>
                <a:gd name="connsiteX18" fmla="*/ 137553 w 162486"/>
                <a:gd name="connsiteY18" fmla="*/ 54460 h 79888"/>
                <a:gd name="connsiteX19" fmla="*/ 146934 w 162486"/>
                <a:gd name="connsiteY19" fmla="*/ 20273 h 79888"/>
                <a:gd name="connsiteX20" fmla="*/ 140385 w 162486"/>
                <a:gd name="connsiteY20" fmla="*/ 4862 h 79888"/>
                <a:gd name="connsiteX21" fmla="*/ 123924 w 162486"/>
                <a:gd name="connsiteY21" fmla="*/ 79 h 79888"/>
                <a:gd name="connsiteX22" fmla="*/ 92595 w 162486"/>
                <a:gd name="connsiteY22" fmla="*/ 17970 h 79888"/>
                <a:gd name="connsiteX23" fmla="*/ 69585 w 162486"/>
                <a:gd name="connsiteY23" fmla="*/ 79 h 79888"/>
                <a:gd name="connsiteX24" fmla="*/ 39672 w 162486"/>
                <a:gd name="connsiteY24" fmla="*/ 16199 h 79888"/>
                <a:gd name="connsiteX25" fmla="*/ 20733 w 162486"/>
                <a:gd name="connsiteY25" fmla="*/ 79 h 79888"/>
                <a:gd name="connsiteX26" fmla="*/ 6750 w 162486"/>
                <a:gd name="connsiteY26" fmla="*/ 9645 h 79888"/>
                <a:gd name="connsiteX27" fmla="*/ 378 w 162486"/>
                <a:gd name="connsiteY27" fmla="*/ 27181 h 79888"/>
                <a:gd name="connsiteX28" fmla="*/ 3387 w 162486"/>
                <a:gd name="connsiteY28" fmla="*/ 29484 h 79888"/>
                <a:gd name="connsiteX29" fmla="*/ 7281 w 162486"/>
                <a:gd name="connsiteY29" fmla="*/ 24170 h 79888"/>
                <a:gd name="connsiteX30" fmla="*/ 20202 w 162486"/>
                <a:gd name="connsiteY30" fmla="*/ 5039 h 79888"/>
                <a:gd name="connsiteX31" fmla="*/ 26043 w 162486"/>
                <a:gd name="connsiteY31" fmla="*/ 13719 h 79888"/>
                <a:gd name="connsiteX32" fmla="*/ 23211 w 162486"/>
                <a:gd name="connsiteY32" fmla="*/ 28421 h 79888"/>
                <a:gd name="connsiteX33" fmla="*/ 19317 w 162486"/>
                <a:gd name="connsiteY33" fmla="*/ 44363 h 79888"/>
                <a:gd name="connsiteX34" fmla="*/ 13653 w 162486"/>
                <a:gd name="connsiteY34" fmla="*/ 67037 h 79888"/>
                <a:gd name="connsiteX35" fmla="*/ 11883 w 162486"/>
                <a:gd name="connsiteY35" fmla="*/ 74299 h 79888"/>
                <a:gd name="connsiteX36" fmla="*/ 17901 w 162486"/>
                <a:gd name="connsiteY36" fmla="*/ 79967 h 79888"/>
                <a:gd name="connsiteX37" fmla="*/ 24804 w 162486"/>
                <a:gd name="connsiteY37" fmla="*/ 76070 h 79888"/>
                <a:gd name="connsiteX38" fmla="*/ 27990 w 162486"/>
                <a:gd name="connsiteY38" fmla="*/ 65088 h 79888"/>
                <a:gd name="connsiteX39" fmla="*/ 31884 w 162486"/>
                <a:gd name="connsiteY39" fmla="*/ 49146 h 79888"/>
                <a:gd name="connsiteX40" fmla="*/ 34893 w 162486"/>
                <a:gd name="connsiteY40" fmla="*/ 37278 h 79888"/>
                <a:gd name="connsiteX41" fmla="*/ 42327 w 162486"/>
                <a:gd name="connsiteY41" fmla="*/ 21336 h 79888"/>
                <a:gd name="connsiteX42" fmla="*/ 68877 w 162486"/>
                <a:gd name="connsiteY42" fmla="*/ 5039 h 79888"/>
                <a:gd name="connsiteX43" fmla="*/ 79320 w 162486"/>
                <a:gd name="connsiteY43" fmla="*/ 17439 h 79888"/>
                <a:gd name="connsiteX44" fmla="*/ 76311 w 162486"/>
                <a:gd name="connsiteY44" fmla="*/ 34089 h 79888"/>
                <a:gd name="connsiteX45" fmla="*/ 68877 w 162486"/>
                <a:gd name="connsiteY45" fmla="*/ 6384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486" h="79888">
                  <a:moveTo>
                    <a:pt x="68877" y="63848"/>
                  </a:moveTo>
                  <a:cubicBezTo>
                    <a:pt x="67992" y="67391"/>
                    <a:pt x="66399" y="73413"/>
                    <a:pt x="66399" y="74299"/>
                  </a:cubicBezTo>
                  <a:cubicBezTo>
                    <a:pt x="66399" y="78196"/>
                    <a:pt x="69585" y="79967"/>
                    <a:pt x="72417" y="79967"/>
                  </a:cubicBezTo>
                  <a:cubicBezTo>
                    <a:pt x="75603" y="79967"/>
                    <a:pt x="78435" y="77665"/>
                    <a:pt x="79320" y="76070"/>
                  </a:cubicBezTo>
                  <a:cubicBezTo>
                    <a:pt x="80205" y="74476"/>
                    <a:pt x="81621" y="68808"/>
                    <a:pt x="82506" y="65088"/>
                  </a:cubicBezTo>
                  <a:cubicBezTo>
                    <a:pt x="83391" y="61722"/>
                    <a:pt x="85338" y="53574"/>
                    <a:pt x="86400" y="49146"/>
                  </a:cubicBezTo>
                  <a:cubicBezTo>
                    <a:pt x="87462" y="45249"/>
                    <a:pt x="88524" y="41352"/>
                    <a:pt x="89409" y="37278"/>
                  </a:cubicBezTo>
                  <a:cubicBezTo>
                    <a:pt x="91356" y="29661"/>
                    <a:pt x="91356" y="29307"/>
                    <a:pt x="94896" y="23815"/>
                  </a:cubicBezTo>
                  <a:cubicBezTo>
                    <a:pt x="100560" y="15136"/>
                    <a:pt x="109410" y="5039"/>
                    <a:pt x="123216" y="5039"/>
                  </a:cubicBezTo>
                  <a:cubicBezTo>
                    <a:pt x="133128" y="5039"/>
                    <a:pt x="133659" y="13187"/>
                    <a:pt x="133659" y="17439"/>
                  </a:cubicBezTo>
                  <a:cubicBezTo>
                    <a:pt x="133659" y="28067"/>
                    <a:pt x="126048" y="47729"/>
                    <a:pt x="123216" y="55168"/>
                  </a:cubicBezTo>
                  <a:cubicBezTo>
                    <a:pt x="121269" y="60128"/>
                    <a:pt x="120561" y="61722"/>
                    <a:pt x="120561" y="64734"/>
                  </a:cubicBezTo>
                  <a:cubicBezTo>
                    <a:pt x="120561" y="74122"/>
                    <a:pt x="128349" y="79967"/>
                    <a:pt x="137376" y="79967"/>
                  </a:cubicBezTo>
                  <a:cubicBezTo>
                    <a:pt x="155076" y="79967"/>
                    <a:pt x="162864" y="55523"/>
                    <a:pt x="162864" y="52866"/>
                  </a:cubicBezTo>
                  <a:cubicBezTo>
                    <a:pt x="162864" y="50563"/>
                    <a:pt x="160563" y="50563"/>
                    <a:pt x="160032" y="50563"/>
                  </a:cubicBezTo>
                  <a:cubicBezTo>
                    <a:pt x="157554" y="50563"/>
                    <a:pt x="157377" y="51626"/>
                    <a:pt x="156669" y="53574"/>
                  </a:cubicBezTo>
                  <a:cubicBezTo>
                    <a:pt x="152598" y="67745"/>
                    <a:pt x="144987" y="75008"/>
                    <a:pt x="137907" y="75008"/>
                  </a:cubicBezTo>
                  <a:cubicBezTo>
                    <a:pt x="134190" y="75008"/>
                    <a:pt x="133482" y="72528"/>
                    <a:pt x="133482" y="68808"/>
                  </a:cubicBezTo>
                  <a:cubicBezTo>
                    <a:pt x="133482" y="64734"/>
                    <a:pt x="134367" y="62431"/>
                    <a:pt x="137553" y="54460"/>
                  </a:cubicBezTo>
                  <a:cubicBezTo>
                    <a:pt x="139677" y="48969"/>
                    <a:pt x="146934" y="30192"/>
                    <a:pt x="146934" y="20273"/>
                  </a:cubicBezTo>
                  <a:cubicBezTo>
                    <a:pt x="146934" y="17439"/>
                    <a:pt x="146934" y="9999"/>
                    <a:pt x="140385" y="4862"/>
                  </a:cubicBezTo>
                  <a:cubicBezTo>
                    <a:pt x="137376" y="2559"/>
                    <a:pt x="132243" y="79"/>
                    <a:pt x="123924" y="79"/>
                  </a:cubicBezTo>
                  <a:cubicBezTo>
                    <a:pt x="107994" y="79"/>
                    <a:pt x="98259" y="10530"/>
                    <a:pt x="92595" y="17970"/>
                  </a:cubicBezTo>
                  <a:cubicBezTo>
                    <a:pt x="91179" y="2913"/>
                    <a:pt x="78612" y="79"/>
                    <a:pt x="69585" y="79"/>
                  </a:cubicBezTo>
                  <a:cubicBezTo>
                    <a:pt x="54894" y="79"/>
                    <a:pt x="44982" y="9113"/>
                    <a:pt x="39672" y="16199"/>
                  </a:cubicBezTo>
                  <a:cubicBezTo>
                    <a:pt x="38433" y="3976"/>
                    <a:pt x="27990" y="79"/>
                    <a:pt x="20733" y="79"/>
                  </a:cubicBezTo>
                  <a:cubicBezTo>
                    <a:pt x="13122" y="79"/>
                    <a:pt x="9051" y="5570"/>
                    <a:pt x="6750" y="9645"/>
                  </a:cubicBezTo>
                  <a:cubicBezTo>
                    <a:pt x="2856" y="16199"/>
                    <a:pt x="378" y="26295"/>
                    <a:pt x="378" y="27181"/>
                  </a:cubicBezTo>
                  <a:cubicBezTo>
                    <a:pt x="378" y="29484"/>
                    <a:pt x="2856" y="29484"/>
                    <a:pt x="3387" y="29484"/>
                  </a:cubicBezTo>
                  <a:cubicBezTo>
                    <a:pt x="5865" y="29484"/>
                    <a:pt x="6042" y="28952"/>
                    <a:pt x="7281" y="24170"/>
                  </a:cubicBezTo>
                  <a:cubicBezTo>
                    <a:pt x="9936" y="13719"/>
                    <a:pt x="13299" y="5039"/>
                    <a:pt x="20202" y="5039"/>
                  </a:cubicBezTo>
                  <a:cubicBezTo>
                    <a:pt x="24804" y="5039"/>
                    <a:pt x="26043" y="8936"/>
                    <a:pt x="26043" y="13719"/>
                  </a:cubicBezTo>
                  <a:cubicBezTo>
                    <a:pt x="26043" y="17084"/>
                    <a:pt x="24450" y="23638"/>
                    <a:pt x="23211" y="28421"/>
                  </a:cubicBezTo>
                  <a:cubicBezTo>
                    <a:pt x="21972" y="33204"/>
                    <a:pt x="20202" y="40466"/>
                    <a:pt x="19317" y="44363"/>
                  </a:cubicBezTo>
                  <a:lnTo>
                    <a:pt x="13653" y="67037"/>
                  </a:lnTo>
                  <a:cubicBezTo>
                    <a:pt x="12945" y="69339"/>
                    <a:pt x="11883" y="73768"/>
                    <a:pt x="11883" y="74299"/>
                  </a:cubicBezTo>
                  <a:cubicBezTo>
                    <a:pt x="11883" y="78196"/>
                    <a:pt x="15069" y="79967"/>
                    <a:pt x="17901" y="79967"/>
                  </a:cubicBezTo>
                  <a:cubicBezTo>
                    <a:pt x="21087" y="79967"/>
                    <a:pt x="23919" y="77665"/>
                    <a:pt x="24804" y="76070"/>
                  </a:cubicBezTo>
                  <a:cubicBezTo>
                    <a:pt x="25689" y="74476"/>
                    <a:pt x="27105" y="68808"/>
                    <a:pt x="27990" y="65088"/>
                  </a:cubicBezTo>
                  <a:cubicBezTo>
                    <a:pt x="28875" y="61722"/>
                    <a:pt x="30822" y="53574"/>
                    <a:pt x="31884" y="49146"/>
                  </a:cubicBezTo>
                  <a:cubicBezTo>
                    <a:pt x="32946" y="45249"/>
                    <a:pt x="34008" y="41352"/>
                    <a:pt x="34893" y="37278"/>
                  </a:cubicBezTo>
                  <a:cubicBezTo>
                    <a:pt x="36840" y="30015"/>
                    <a:pt x="37194" y="28598"/>
                    <a:pt x="42327" y="21336"/>
                  </a:cubicBezTo>
                  <a:cubicBezTo>
                    <a:pt x="47283" y="14250"/>
                    <a:pt x="55602" y="5039"/>
                    <a:pt x="68877" y="5039"/>
                  </a:cubicBezTo>
                  <a:cubicBezTo>
                    <a:pt x="79143" y="5039"/>
                    <a:pt x="79320" y="14073"/>
                    <a:pt x="79320" y="17439"/>
                  </a:cubicBezTo>
                  <a:cubicBezTo>
                    <a:pt x="79320" y="21867"/>
                    <a:pt x="78789" y="24170"/>
                    <a:pt x="76311" y="34089"/>
                  </a:cubicBezTo>
                  <a:lnTo>
                    <a:pt x="68877" y="63848"/>
                  </a:lnTo>
                  <a:close/>
                </a:path>
              </a:pathLst>
            </a:custGeom>
            <a:solidFill>
              <a:srgbClr val="000000"/>
            </a:solidFill>
            <a:ln w="25381"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C533C54-E39F-9A11-A73D-B6A26739A0B0}"/>
                </a:ext>
              </a:extLst>
            </p:cNvPr>
            <p:cNvSpPr/>
            <p:nvPr>
              <p:custDataLst>
                <p:tags r:id="rId89"/>
              </p:custDataLst>
            </p:nvPr>
          </p:nvSpPr>
          <p:spPr>
            <a:xfrm>
              <a:off x="11732306" y="5225706"/>
              <a:ext cx="45843" cy="176958"/>
            </a:xfrm>
            <a:custGeom>
              <a:avLst/>
              <a:gdLst>
                <a:gd name="connsiteX0" fmla="*/ 3748 w 45843"/>
                <a:gd name="connsiteY0" fmla="*/ 79 h 176958"/>
                <a:gd name="connsiteX1" fmla="*/ 385 w 45843"/>
                <a:gd name="connsiteY1" fmla="*/ 2205 h 176958"/>
                <a:gd name="connsiteX2" fmla="*/ 1978 w 45843"/>
                <a:gd name="connsiteY2" fmla="*/ 4862 h 176958"/>
                <a:gd name="connsiteX3" fmla="*/ 34192 w 45843"/>
                <a:gd name="connsiteY3" fmla="*/ 88470 h 176958"/>
                <a:gd name="connsiteX4" fmla="*/ 3571 w 45843"/>
                <a:gd name="connsiteY4" fmla="*/ 170838 h 176958"/>
                <a:gd name="connsiteX5" fmla="*/ 385 w 45843"/>
                <a:gd name="connsiteY5" fmla="*/ 174912 h 176958"/>
                <a:gd name="connsiteX6" fmla="*/ 2686 w 45843"/>
                <a:gd name="connsiteY6" fmla="*/ 177038 h 176958"/>
                <a:gd name="connsiteX7" fmla="*/ 33307 w 45843"/>
                <a:gd name="connsiteY7" fmla="*/ 143205 h 176958"/>
                <a:gd name="connsiteX8" fmla="*/ 46228 w 45843"/>
                <a:gd name="connsiteY8" fmla="*/ 88647 h 176958"/>
                <a:gd name="connsiteX9" fmla="*/ 3748 w 45843"/>
                <a:gd name="connsiteY9"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748" y="79"/>
                  </a:moveTo>
                  <a:cubicBezTo>
                    <a:pt x="2509" y="79"/>
                    <a:pt x="385" y="79"/>
                    <a:pt x="385" y="2205"/>
                  </a:cubicBezTo>
                  <a:cubicBezTo>
                    <a:pt x="385" y="3091"/>
                    <a:pt x="916" y="3622"/>
                    <a:pt x="1978" y="4862"/>
                  </a:cubicBezTo>
                  <a:cubicBezTo>
                    <a:pt x="17200" y="18856"/>
                    <a:pt x="34192" y="42769"/>
                    <a:pt x="34192" y="88470"/>
                  </a:cubicBezTo>
                  <a:cubicBezTo>
                    <a:pt x="34192" y="125491"/>
                    <a:pt x="22687" y="153479"/>
                    <a:pt x="3571" y="170838"/>
                  </a:cubicBezTo>
                  <a:cubicBezTo>
                    <a:pt x="562" y="173849"/>
                    <a:pt x="385" y="174027"/>
                    <a:pt x="385" y="174912"/>
                  </a:cubicBezTo>
                  <a:cubicBezTo>
                    <a:pt x="385" y="175798"/>
                    <a:pt x="916" y="177038"/>
                    <a:pt x="2686" y="177038"/>
                  </a:cubicBezTo>
                  <a:cubicBezTo>
                    <a:pt x="4810" y="177038"/>
                    <a:pt x="21625" y="165347"/>
                    <a:pt x="33307" y="143205"/>
                  </a:cubicBezTo>
                  <a:cubicBezTo>
                    <a:pt x="41095" y="128503"/>
                    <a:pt x="46228" y="109372"/>
                    <a:pt x="46228" y="88647"/>
                  </a:cubicBezTo>
                  <a:cubicBezTo>
                    <a:pt x="46228" y="63671"/>
                    <a:pt x="38794" y="24878"/>
                    <a:pt x="3748" y="79"/>
                  </a:cubicBezTo>
                  <a:close/>
                </a:path>
              </a:pathLst>
            </a:custGeom>
            <a:solidFill>
              <a:srgbClr val="000000"/>
            </a:solidFill>
            <a:ln w="25381"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360D95D-E8C3-8ECE-C5F6-CDE13A944098}"/>
                </a:ext>
              </a:extLst>
            </p:cNvPr>
            <p:cNvSpPr/>
            <p:nvPr>
              <p:custDataLst>
                <p:tags r:id="rId90"/>
              </p:custDataLst>
            </p:nvPr>
          </p:nvSpPr>
          <p:spPr>
            <a:xfrm>
              <a:off x="11469609" y="5441477"/>
              <a:ext cx="102837" cy="79888"/>
            </a:xfrm>
            <a:custGeom>
              <a:avLst/>
              <a:gdLst>
                <a:gd name="connsiteX0" fmla="*/ 66927 w 102837"/>
                <a:gd name="connsiteY0" fmla="*/ 49506 h 79888"/>
                <a:gd name="connsiteX1" fmla="*/ 64095 w 102837"/>
                <a:gd name="connsiteY1" fmla="*/ 59957 h 79888"/>
                <a:gd name="connsiteX2" fmla="*/ 42678 w 102837"/>
                <a:gd name="connsiteY2" fmla="*/ 75014 h 79888"/>
                <a:gd name="connsiteX3" fmla="*/ 30465 w 102837"/>
                <a:gd name="connsiteY3" fmla="*/ 60312 h 79888"/>
                <a:gd name="connsiteX4" fmla="*/ 40377 w 102837"/>
                <a:gd name="connsiteY4" fmla="*/ 24353 h 79888"/>
                <a:gd name="connsiteX5" fmla="*/ 42855 w 102837"/>
                <a:gd name="connsiteY5" fmla="*/ 15319 h 79888"/>
                <a:gd name="connsiteX6" fmla="*/ 26040 w 102837"/>
                <a:gd name="connsiteY6" fmla="*/ 86 h 79888"/>
                <a:gd name="connsiteX7" fmla="*/ 375 w 102837"/>
                <a:gd name="connsiteY7" fmla="*/ 27187 h 79888"/>
                <a:gd name="connsiteX8" fmla="*/ 3384 w 102837"/>
                <a:gd name="connsiteY8" fmla="*/ 29490 h 79888"/>
                <a:gd name="connsiteX9" fmla="*/ 6570 w 102837"/>
                <a:gd name="connsiteY9" fmla="*/ 26656 h 79888"/>
                <a:gd name="connsiteX10" fmla="*/ 25509 w 102837"/>
                <a:gd name="connsiteY10" fmla="*/ 5045 h 79888"/>
                <a:gd name="connsiteX11" fmla="*/ 29934 w 102837"/>
                <a:gd name="connsiteY11" fmla="*/ 11245 h 79888"/>
                <a:gd name="connsiteX12" fmla="*/ 26748 w 102837"/>
                <a:gd name="connsiteY12" fmla="*/ 23113 h 79888"/>
                <a:gd name="connsiteX13" fmla="*/ 17190 w 102837"/>
                <a:gd name="connsiteY13" fmla="*/ 57478 h 79888"/>
                <a:gd name="connsiteX14" fmla="*/ 23739 w 102837"/>
                <a:gd name="connsiteY14" fmla="*/ 74305 h 79888"/>
                <a:gd name="connsiteX15" fmla="*/ 41970 w 102837"/>
                <a:gd name="connsiteY15" fmla="*/ 79974 h 79888"/>
                <a:gd name="connsiteX16" fmla="*/ 64980 w 102837"/>
                <a:gd name="connsiteY16" fmla="*/ 68283 h 79888"/>
                <a:gd name="connsiteX17" fmla="*/ 82857 w 102837"/>
                <a:gd name="connsiteY17" fmla="*/ 79974 h 79888"/>
                <a:gd name="connsiteX18" fmla="*/ 96840 w 102837"/>
                <a:gd name="connsiteY18" fmla="*/ 70586 h 79888"/>
                <a:gd name="connsiteX19" fmla="*/ 103212 w 102837"/>
                <a:gd name="connsiteY19" fmla="*/ 52872 h 79888"/>
                <a:gd name="connsiteX20" fmla="*/ 100203 w 102837"/>
                <a:gd name="connsiteY20" fmla="*/ 50569 h 79888"/>
                <a:gd name="connsiteX21" fmla="*/ 96309 w 102837"/>
                <a:gd name="connsiteY21" fmla="*/ 56060 h 79888"/>
                <a:gd name="connsiteX22" fmla="*/ 83388 w 102837"/>
                <a:gd name="connsiteY22" fmla="*/ 75014 h 79888"/>
                <a:gd name="connsiteX23" fmla="*/ 77547 w 102837"/>
                <a:gd name="connsiteY23" fmla="*/ 66334 h 79888"/>
                <a:gd name="connsiteX24" fmla="*/ 80202 w 102837"/>
                <a:gd name="connsiteY24" fmla="*/ 52341 h 79888"/>
                <a:gd name="connsiteX25" fmla="*/ 84096 w 102837"/>
                <a:gd name="connsiteY25" fmla="*/ 36398 h 79888"/>
                <a:gd name="connsiteX26" fmla="*/ 88167 w 102837"/>
                <a:gd name="connsiteY26" fmla="*/ 20633 h 79888"/>
                <a:gd name="connsiteX27" fmla="*/ 91176 w 102837"/>
                <a:gd name="connsiteY27" fmla="*/ 7525 h 79888"/>
                <a:gd name="connsiteX28" fmla="*/ 85335 w 102837"/>
                <a:gd name="connsiteY28" fmla="*/ 1857 h 79888"/>
                <a:gd name="connsiteX29" fmla="*/ 76131 w 102837"/>
                <a:gd name="connsiteY29" fmla="*/ 12662 h 79888"/>
                <a:gd name="connsiteX30" fmla="*/ 66927 w 102837"/>
                <a:gd name="connsiteY30" fmla="*/ 49506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927" y="49506"/>
                  </a:moveTo>
                  <a:cubicBezTo>
                    <a:pt x="66042" y="53049"/>
                    <a:pt x="64449" y="59780"/>
                    <a:pt x="64095" y="59957"/>
                  </a:cubicBezTo>
                  <a:cubicBezTo>
                    <a:pt x="60732" y="65449"/>
                    <a:pt x="53652" y="75014"/>
                    <a:pt x="42678" y="75014"/>
                  </a:cubicBezTo>
                  <a:cubicBezTo>
                    <a:pt x="30465" y="75014"/>
                    <a:pt x="30465" y="63500"/>
                    <a:pt x="30465" y="60312"/>
                  </a:cubicBezTo>
                  <a:cubicBezTo>
                    <a:pt x="30465" y="49861"/>
                    <a:pt x="35421" y="37284"/>
                    <a:pt x="40377" y="24353"/>
                  </a:cubicBezTo>
                  <a:cubicBezTo>
                    <a:pt x="41793" y="20810"/>
                    <a:pt x="42855" y="18153"/>
                    <a:pt x="42855" y="15319"/>
                  </a:cubicBezTo>
                  <a:cubicBezTo>
                    <a:pt x="42855" y="6108"/>
                    <a:pt x="35067" y="86"/>
                    <a:pt x="26040" y="86"/>
                  </a:cubicBezTo>
                  <a:cubicBezTo>
                    <a:pt x="8340" y="86"/>
                    <a:pt x="375" y="24353"/>
                    <a:pt x="375" y="27187"/>
                  </a:cubicBezTo>
                  <a:cubicBezTo>
                    <a:pt x="375" y="29490"/>
                    <a:pt x="2853" y="29490"/>
                    <a:pt x="3384" y="29490"/>
                  </a:cubicBezTo>
                  <a:cubicBezTo>
                    <a:pt x="5862" y="29490"/>
                    <a:pt x="6039" y="28604"/>
                    <a:pt x="6570" y="26656"/>
                  </a:cubicBezTo>
                  <a:cubicBezTo>
                    <a:pt x="10818" y="12131"/>
                    <a:pt x="18606" y="5045"/>
                    <a:pt x="25509" y="5045"/>
                  </a:cubicBezTo>
                  <a:cubicBezTo>
                    <a:pt x="28518" y="5045"/>
                    <a:pt x="29934" y="6994"/>
                    <a:pt x="29934" y="11245"/>
                  </a:cubicBezTo>
                  <a:cubicBezTo>
                    <a:pt x="29934" y="15319"/>
                    <a:pt x="28518" y="19039"/>
                    <a:pt x="26748" y="23113"/>
                  </a:cubicBezTo>
                  <a:cubicBezTo>
                    <a:pt x="17190" y="47558"/>
                    <a:pt x="17190" y="52695"/>
                    <a:pt x="17190" y="57478"/>
                  </a:cubicBezTo>
                  <a:cubicBezTo>
                    <a:pt x="17190" y="60489"/>
                    <a:pt x="17190" y="68637"/>
                    <a:pt x="23739" y="74305"/>
                  </a:cubicBezTo>
                  <a:cubicBezTo>
                    <a:pt x="28872" y="78557"/>
                    <a:pt x="35775" y="79974"/>
                    <a:pt x="41970" y="79974"/>
                  </a:cubicBezTo>
                  <a:cubicBezTo>
                    <a:pt x="53121" y="79974"/>
                    <a:pt x="59139" y="73951"/>
                    <a:pt x="64980" y="68283"/>
                  </a:cubicBezTo>
                  <a:cubicBezTo>
                    <a:pt x="68874" y="79620"/>
                    <a:pt x="80733" y="79974"/>
                    <a:pt x="82857" y="79974"/>
                  </a:cubicBezTo>
                  <a:cubicBezTo>
                    <a:pt x="88875" y="79974"/>
                    <a:pt x="93477" y="76431"/>
                    <a:pt x="96840" y="70586"/>
                  </a:cubicBezTo>
                  <a:cubicBezTo>
                    <a:pt x="100734" y="63677"/>
                    <a:pt x="103212" y="53403"/>
                    <a:pt x="103212" y="52872"/>
                  </a:cubicBezTo>
                  <a:cubicBezTo>
                    <a:pt x="103212" y="50569"/>
                    <a:pt x="100734" y="50569"/>
                    <a:pt x="100203" y="50569"/>
                  </a:cubicBezTo>
                  <a:cubicBezTo>
                    <a:pt x="97725" y="50569"/>
                    <a:pt x="97548" y="51278"/>
                    <a:pt x="96309" y="56060"/>
                  </a:cubicBezTo>
                  <a:cubicBezTo>
                    <a:pt x="94185" y="64386"/>
                    <a:pt x="90822" y="75014"/>
                    <a:pt x="83388" y="75014"/>
                  </a:cubicBezTo>
                  <a:cubicBezTo>
                    <a:pt x="78786" y="75014"/>
                    <a:pt x="77547" y="70940"/>
                    <a:pt x="77547" y="66334"/>
                  </a:cubicBezTo>
                  <a:cubicBezTo>
                    <a:pt x="77547" y="63323"/>
                    <a:pt x="78963" y="56946"/>
                    <a:pt x="80202" y="52341"/>
                  </a:cubicBezTo>
                  <a:cubicBezTo>
                    <a:pt x="81441" y="47558"/>
                    <a:pt x="83211" y="40295"/>
                    <a:pt x="84096" y="36398"/>
                  </a:cubicBezTo>
                  <a:lnTo>
                    <a:pt x="88167" y="20633"/>
                  </a:lnTo>
                  <a:cubicBezTo>
                    <a:pt x="89229" y="16205"/>
                    <a:pt x="91176" y="8411"/>
                    <a:pt x="91176" y="7525"/>
                  </a:cubicBezTo>
                  <a:cubicBezTo>
                    <a:pt x="91176" y="3983"/>
                    <a:pt x="88344" y="1857"/>
                    <a:pt x="85335" y="1857"/>
                  </a:cubicBezTo>
                  <a:cubicBezTo>
                    <a:pt x="78786" y="1857"/>
                    <a:pt x="77547" y="6994"/>
                    <a:pt x="76131" y="12662"/>
                  </a:cubicBezTo>
                  <a:lnTo>
                    <a:pt x="66927" y="49506"/>
                  </a:lnTo>
                  <a:close/>
                </a:path>
              </a:pathLst>
            </a:custGeom>
            <a:solidFill>
              <a:schemeClr val="accent5"/>
            </a:solidFill>
            <a:ln w="25381"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87AC0BD-A3D2-8C66-DADC-887DB431A3B4}"/>
                </a:ext>
              </a:extLst>
            </p:cNvPr>
            <p:cNvSpPr/>
            <p:nvPr>
              <p:custDataLst>
                <p:tags r:id="rId91"/>
              </p:custDataLst>
            </p:nvPr>
          </p:nvSpPr>
          <p:spPr>
            <a:xfrm>
              <a:off x="11151451" y="5592870"/>
              <a:ext cx="659949" cy="10121"/>
            </a:xfrm>
            <a:custGeom>
              <a:avLst/>
              <a:gdLst>
                <a:gd name="connsiteX0" fmla="*/ 0 w 659949"/>
                <a:gd name="connsiteY0" fmla="*/ 0 h 10121"/>
                <a:gd name="connsiteX1" fmla="*/ 659950 w 659949"/>
                <a:gd name="connsiteY1" fmla="*/ 0 h 10121"/>
                <a:gd name="connsiteX2" fmla="*/ 659950 w 659949"/>
                <a:gd name="connsiteY2" fmla="*/ 10121 h 10121"/>
                <a:gd name="connsiteX3" fmla="*/ 0 w 659949"/>
                <a:gd name="connsiteY3" fmla="*/ 10121 h 10121"/>
              </a:gdLst>
              <a:ahLst/>
              <a:cxnLst>
                <a:cxn ang="0">
                  <a:pos x="connsiteX0" y="connsiteY0"/>
                </a:cxn>
                <a:cxn ang="0">
                  <a:pos x="connsiteX1" y="connsiteY1"/>
                </a:cxn>
                <a:cxn ang="0">
                  <a:pos x="connsiteX2" y="connsiteY2"/>
                </a:cxn>
                <a:cxn ang="0">
                  <a:pos x="connsiteX3" y="connsiteY3"/>
                </a:cxn>
              </a:cxnLst>
              <a:rect l="l" t="t" r="r" b="b"/>
              <a:pathLst>
                <a:path w="659949" h="10121">
                  <a:moveTo>
                    <a:pt x="0" y="0"/>
                  </a:moveTo>
                  <a:lnTo>
                    <a:pt x="659950" y="0"/>
                  </a:lnTo>
                  <a:lnTo>
                    <a:pt x="659950"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3C16AE4-9536-D477-EDD0-4FEFDC9F183F}"/>
                </a:ext>
              </a:extLst>
            </p:cNvPr>
            <p:cNvSpPr/>
            <p:nvPr>
              <p:custDataLst>
                <p:tags r:id="rId92"/>
              </p:custDataLst>
            </p:nvPr>
          </p:nvSpPr>
          <p:spPr>
            <a:xfrm>
              <a:off x="11195398" y="5716469"/>
              <a:ext cx="133003" cy="186751"/>
            </a:xfrm>
            <a:custGeom>
              <a:avLst/>
              <a:gdLst>
                <a:gd name="connsiteX0" fmla="*/ 107323 w 133003"/>
                <a:gd name="connsiteY0" fmla="*/ 95501 h 186751"/>
                <a:gd name="connsiteX1" fmla="*/ 74704 w 133003"/>
                <a:gd name="connsiteY1" fmla="*/ 65641 h 186751"/>
                <a:gd name="connsiteX2" fmla="*/ 23121 w 133003"/>
                <a:gd name="connsiteY2" fmla="*/ 89428 h 186751"/>
                <a:gd name="connsiteX3" fmla="*/ 364 w 133003"/>
                <a:gd name="connsiteY3" fmla="*/ 141809 h 186751"/>
                <a:gd name="connsiteX4" fmla="*/ 46890 w 133003"/>
                <a:gd name="connsiteY4" fmla="*/ 186852 h 186751"/>
                <a:gd name="connsiteX5" fmla="*/ 133367 w 133003"/>
                <a:gd name="connsiteY5" fmla="*/ 65641 h 186751"/>
                <a:gd name="connsiteX6" fmla="*/ 78750 w 133003"/>
                <a:gd name="connsiteY6" fmla="*/ 100 h 186751"/>
                <a:gd name="connsiteX7" fmla="*/ 30454 w 133003"/>
                <a:gd name="connsiteY7" fmla="*/ 40083 h 186751"/>
                <a:gd name="connsiteX8" fmla="*/ 40062 w 133003"/>
                <a:gd name="connsiteY8" fmla="*/ 48939 h 186751"/>
                <a:gd name="connsiteX9" fmla="*/ 53717 w 133003"/>
                <a:gd name="connsiteY9" fmla="*/ 35528 h 186751"/>
                <a:gd name="connsiteX10" fmla="*/ 41832 w 133003"/>
                <a:gd name="connsiteY10" fmla="*/ 26671 h 186751"/>
                <a:gd name="connsiteX11" fmla="*/ 78244 w 133003"/>
                <a:gd name="connsiteY11" fmla="*/ 6427 h 186751"/>
                <a:gd name="connsiteX12" fmla="*/ 114403 w 133003"/>
                <a:gd name="connsiteY12" fmla="*/ 52229 h 186751"/>
                <a:gd name="connsiteX13" fmla="*/ 107576 w 133003"/>
                <a:gd name="connsiteY13" fmla="*/ 95501 h 186751"/>
                <a:gd name="connsiteX14" fmla="*/ 107323 w 133003"/>
                <a:gd name="connsiteY14" fmla="*/ 95501 h 186751"/>
                <a:gd name="connsiteX15" fmla="*/ 47648 w 133003"/>
                <a:gd name="connsiteY15" fmla="*/ 179767 h 186751"/>
                <a:gd name="connsiteX16" fmla="*/ 19834 w 133003"/>
                <a:gd name="connsiteY16" fmla="*/ 151172 h 186751"/>
                <a:gd name="connsiteX17" fmla="*/ 36522 w 133003"/>
                <a:gd name="connsiteY17" fmla="*/ 93729 h 186751"/>
                <a:gd name="connsiteX18" fmla="*/ 74704 w 133003"/>
                <a:gd name="connsiteY18" fmla="*/ 71208 h 186751"/>
                <a:gd name="connsiteX19" fmla="*/ 102771 w 133003"/>
                <a:gd name="connsiteY19" fmla="*/ 104611 h 186751"/>
                <a:gd name="connsiteX20" fmla="*/ 47648 w 133003"/>
                <a:gd name="connsiteY20" fmla="*/ 179767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323" y="95501"/>
                  </a:moveTo>
                  <a:cubicBezTo>
                    <a:pt x="104794" y="79812"/>
                    <a:pt x="94427" y="65641"/>
                    <a:pt x="74704" y="65641"/>
                  </a:cubicBezTo>
                  <a:cubicBezTo>
                    <a:pt x="59280" y="65641"/>
                    <a:pt x="42844" y="69690"/>
                    <a:pt x="23121" y="89428"/>
                  </a:cubicBezTo>
                  <a:cubicBezTo>
                    <a:pt x="2134" y="110431"/>
                    <a:pt x="364" y="133964"/>
                    <a:pt x="364" y="141809"/>
                  </a:cubicBezTo>
                  <a:cubicBezTo>
                    <a:pt x="364" y="157498"/>
                    <a:pt x="11489" y="186852"/>
                    <a:pt x="46890" y="186852"/>
                  </a:cubicBezTo>
                  <a:cubicBezTo>
                    <a:pt x="107070" y="186852"/>
                    <a:pt x="133367" y="101827"/>
                    <a:pt x="133367" y="65641"/>
                  </a:cubicBezTo>
                  <a:cubicBezTo>
                    <a:pt x="133367" y="25406"/>
                    <a:pt x="109851" y="100"/>
                    <a:pt x="78750" y="100"/>
                  </a:cubicBezTo>
                  <a:cubicBezTo>
                    <a:pt x="42085" y="100"/>
                    <a:pt x="30454" y="32997"/>
                    <a:pt x="30454" y="40083"/>
                  </a:cubicBezTo>
                  <a:cubicBezTo>
                    <a:pt x="30454" y="43625"/>
                    <a:pt x="32477" y="48939"/>
                    <a:pt x="40062" y="48939"/>
                  </a:cubicBezTo>
                  <a:cubicBezTo>
                    <a:pt x="48407" y="48939"/>
                    <a:pt x="53717" y="41348"/>
                    <a:pt x="53717" y="35528"/>
                  </a:cubicBezTo>
                  <a:cubicBezTo>
                    <a:pt x="53717" y="26671"/>
                    <a:pt x="45878" y="26671"/>
                    <a:pt x="41832" y="26671"/>
                  </a:cubicBezTo>
                  <a:cubicBezTo>
                    <a:pt x="52958" y="7945"/>
                    <a:pt x="70911" y="6427"/>
                    <a:pt x="78244" y="6427"/>
                  </a:cubicBezTo>
                  <a:cubicBezTo>
                    <a:pt x="96703" y="6427"/>
                    <a:pt x="114403" y="19585"/>
                    <a:pt x="114403" y="52229"/>
                  </a:cubicBezTo>
                  <a:cubicBezTo>
                    <a:pt x="114403" y="62098"/>
                    <a:pt x="112886" y="75004"/>
                    <a:pt x="107576" y="95501"/>
                  </a:cubicBezTo>
                  <a:lnTo>
                    <a:pt x="107323" y="95501"/>
                  </a:lnTo>
                  <a:close/>
                  <a:moveTo>
                    <a:pt x="47648" y="179767"/>
                  </a:moveTo>
                  <a:cubicBezTo>
                    <a:pt x="19834" y="179767"/>
                    <a:pt x="19834" y="153702"/>
                    <a:pt x="19834" y="151172"/>
                  </a:cubicBezTo>
                  <a:cubicBezTo>
                    <a:pt x="19834" y="144340"/>
                    <a:pt x="26155" y="108912"/>
                    <a:pt x="36522" y="93729"/>
                  </a:cubicBezTo>
                  <a:cubicBezTo>
                    <a:pt x="46637" y="79305"/>
                    <a:pt x="59027" y="71208"/>
                    <a:pt x="74704" y="71208"/>
                  </a:cubicBezTo>
                  <a:cubicBezTo>
                    <a:pt x="102266" y="71208"/>
                    <a:pt x="102771" y="99550"/>
                    <a:pt x="102771" y="104611"/>
                  </a:cubicBezTo>
                  <a:cubicBezTo>
                    <a:pt x="102771" y="122830"/>
                    <a:pt x="86588" y="179767"/>
                    <a:pt x="47648" y="179767"/>
                  </a:cubicBezTo>
                  <a:close/>
                </a:path>
              </a:pathLst>
            </a:custGeom>
            <a:solidFill>
              <a:srgbClr val="000000"/>
            </a:solidFill>
            <a:ln w="25381"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26913D5C-6762-C7A1-22B6-D1DB13371230}"/>
                </a:ext>
              </a:extLst>
            </p:cNvPr>
            <p:cNvSpPr/>
            <p:nvPr>
              <p:custDataLst>
                <p:tags r:id="rId93"/>
              </p:custDataLst>
            </p:nvPr>
          </p:nvSpPr>
          <p:spPr>
            <a:xfrm>
              <a:off x="11344953" y="5722036"/>
              <a:ext cx="144129" cy="175617"/>
            </a:xfrm>
            <a:custGeom>
              <a:avLst/>
              <a:gdLst>
                <a:gd name="connsiteX0" fmla="*/ 17817 w 144129"/>
                <a:gd name="connsiteY0" fmla="*/ 163825 h 175617"/>
                <a:gd name="connsiteX1" fmla="*/ 370 w 144129"/>
                <a:gd name="connsiteY1" fmla="*/ 163825 h 175617"/>
                <a:gd name="connsiteX2" fmla="*/ 370 w 144129"/>
                <a:gd name="connsiteY2" fmla="*/ 175718 h 175617"/>
                <a:gd name="connsiteX3" fmla="*/ 32230 w 144129"/>
                <a:gd name="connsiteY3" fmla="*/ 174959 h 175617"/>
                <a:gd name="connsiteX4" fmla="*/ 64090 w 144129"/>
                <a:gd name="connsiteY4" fmla="*/ 175718 h 175617"/>
                <a:gd name="connsiteX5" fmla="*/ 64090 w 144129"/>
                <a:gd name="connsiteY5" fmla="*/ 163825 h 175617"/>
                <a:gd name="connsiteX6" fmla="*/ 46643 w 144129"/>
                <a:gd name="connsiteY6" fmla="*/ 163825 h 175617"/>
                <a:gd name="connsiteX7" fmla="*/ 46643 w 144129"/>
                <a:gd name="connsiteY7" fmla="*/ 110937 h 175617"/>
                <a:gd name="connsiteX8" fmla="*/ 84318 w 144129"/>
                <a:gd name="connsiteY8" fmla="*/ 70955 h 175617"/>
                <a:gd name="connsiteX9" fmla="*/ 98226 w 144129"/>
                <a:gd name="connsiteY9" fmla="*/ 95501 h 175617"/>
                <a:gd name="connsiteX10" fmla="*/ 98226 w 144129"/>
                <a:gd name="connsiteY10" fmla="*/ 163825 h 175617"/>
                <a:gd name="connsiteX11" fmla="*/ 80778 w 144129"/>
                <a:gd name="connsiteY11" fmla="*/ 163825 h 175617"/>
                <a:gd name="connsiteX12" fmla="*/ 80778 w 144129"/>
                <a:gd name="connsiteY12" fmla="*/ 175718 h 175617"/>
                <a:gd name="connsiteX13" fmla="*/ 112639 w 144129"/>
                <a:gd name="connsiteY13" fmla="*/ 174959 h 175617"/>
                <a:gd name="connsiteX14" fmla="*/ 144499 w 144129"/>
                <a:gd name="connsiteY14" fmla="*/ 175718 h 175617"/>
                <a:gd name="connsiteX15" fmla="*/ 144499 w 144129"/>
                <a:gd name="connsiteY15" fmla="*/ 163825 h 175617"/>
                <a:gd name="connsiteX16" fmla="*/ 127051 w 144129"/>
                <a:gd name="connsiteY16" fmla="*/ 163825 h 175617"/>
                <a:gd name="connsiteX17" fmla="*/ 127051 w 144129"/>
                <a:gd name="connsiteY17" fmla="*/ 98284 h 175617"/>
                <a:gd name="connsiteX18" fmla="*/ 88111 w 144129"/>
                <a:gd name="connsiteY18" fmla="*/ 61845 h 175617"/>
                <a:gd name="connsiteX19" fmla="*/ 45125 w 144129"/>
                <a:gd name="connsiteY19" fmla="*/ 86644 h 175617"/>
                <a:gd name="connsiteX20" fmla="*/ 45125 w 144129"/>
                <a:gd name="connsiteY20" fmla="*/ 100 h 175617"/>
                <a:gd name="connsiteX21" fmla="*/ 370 w 144129"/>
                <a:gd name="connsiteY21" fmla="*/ 2125 h 175617"/>
                <a:gd name="connsiteX22" fmla="*/ 370 w 144129"/>
                <a:gd name="connsiteY22" fmla="*/ 14018 h 175617"/>
                <a:gd name="connsiteX23" fmla="*/ 17817 w 144129"/>
                <a:gd name="connsiteY23" fmla="*/ 23887 h 175617"/>
                <a:gd name="connsiteX24" fmla="*/ 17817 w 144129"/>
                <a:gd name="connsiteY24" fmla="*/ 163825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817" y="163825"/>
                  </a:moveTo>
                  <a:lnTo>
                    <a:pt x="370" y="163825"/>
                  </a:lnTo>
                  <a:lnTo>
                    <a:pt x="370" y="175718"/>
                  </a:lnTo>
                  <a:cubicBezTo>
                    <a:pt x="7450" y="175465"/>
                    <a:pt x="22621" y="174959"/>
                    <a:pt x="32230" y="174959"/>
                  </a:cubicBezTo>
                  <a:cubicBezTo>
                    <a:pt x="42091" y="174959"/>
                    <a:pt x="57010" y="175465"/>
                    <a:pt x="64090" y="175718"/>
                  </a:cubicBezTo>
                  <a:lnTo>
                    <a:pt x="64090" y="163825"/>
                  </a:lnTo>
                  <a:lnTo>
                    <a:pt x="46643" y="163825"/>
                  </a:lnTo>
                  <a:lnTo>
                    <a:pt x="46643" y="110937"/>
                  </a:lnTo>
                  <a:cubicBezTo>
                    <a:pt x="46643" y="83354"/>
                    <a:pt x="68388" y="70955"/>
                    <a:pt x="84318" y="70955"/>
                  </a:cubicBezTo>
                  <a:cubicBezTo>
                    <a:pt x="92916" y="70955"/>
                    <a:pt x="98226" y="76269"/>
                    <a:pt x="98226" y="95501"/>
                  </a:cubicBezTo>
                  <a:lnTo>
                    <a:pt x="98226" y="163825"/>
                  </a:lnTo>
                  <a:lnTo>
                    <a:pt x="80778" y="163825"/>
                  </a:lnTo>
                  <a:lnTo>
                    <a:pt x="80778" y="175718"/>
                  </a:lnTo>
                  <a:cubicBezTo>
                    <a:pt x="87858" y="175465"/>
                    <a:pt x="103030" y="174959"/>
                    <a:pt x="112639" y="174959"/>
                  </a:cubicBezTo>
                  <a:cubicBezTo>
                    <a:pt x="122500" y="174959"/>
                    <a:pt x="137419" y="175465"/>
                    <a:pt x="144499" y="175718"/>
                  </a:cubicBezTo>
                  <a:lnTo>
                    <a:pt x="144499" y="163825"/>
                  </a:lnTo>
                  <a:lnTo>
                    <a:pt x="127051" y="163825"/>
                  </a:lnTo>
                  <a:lnTo>
                    <a:pt x="127051" y="98284"/>
                  </a:lnTo>
                  <a:cubicBezTo>
                    <a:pt x="127051" y="71714"/>
                    <a:pt x="113397" y="61845"/>
                    <a:pt x="88111" y="61845"/>
                  </a:cubicBezTo>
                  <a:cubicBezTo>
                    <a:pt x="63837" y="61845"/>
                    <a:pt x="50941" y="76522"/>
                    <a:pt x="45125" y="86644"/>
                  </a:cubicBezTo>
                  <a:lnTo>
                    <a:pt x="45125" y="100"/>
                  </a:lnTo>
                  <a:lnTo>
                    <a:pt x="370" y="2125"/>
                  </a:lnTo>
                  <a:lnTo>
                    <a:pt x="370" y="14018"/>
                  </a:lnTo>
                  <a:cubicBezTo>
                    <a:pt x="16047" y="14018"/>
                    <a:pt x="17817" y="14018"/>
                    <a:pt x="17817" y="23887"/>
                  </a:cubicBezTo>
                  <a:lnTo>
                    <a:pt x="17817" y="163825"/>
                  </a:lnTo>
                  <a:close/>
                </a:path>
              </a:pathLst>
            </a:custGeom>
            <a:solidFill>
              <a:schemeClr val="accent6"/>
            </a:solidFill>
            <a:ln w="25381"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A5178BC-4DE3-C7BC-E668-9BD599889FE0}"/>
                </a:ext>
              </a:extLst>
            </p:cNvPr>
            <p:cNvSpPr/>
            <p:nvPr>
              <p:custDataLst>
                <p:tags r:id="rId94"/>
              </p:custDataLst>
            </p:nvPr>
          </p:nvSpPr>
          <p:spPr>
            <a:xfrm>
              <a:off x="11515477" y="5633356"/>
              <a:ext cx="46020" cy="176958"/>
            </a:xfrm>
            <a:custGeom>
              <a:avLst/>
              <a:gdLst>
                <a:gd name="connsiteX0" fmla="*/ 42856 w 46020"/>
                <a:gd name="connsiteY0" fmla="*/ 95 h 176958"/>
                <a:gd name="connsiteX1" fmla="*/ 376 w 46020"/>
                <a:gd name="connsiteY1" fmla="*/ 88486 h 176958"/>
                <a:gd name="connsiteX2" fmla="*/ 42856 w 46020"/>
                <a:gd name="connsiteY2" fmla="*/ 177054 h 176958"/>
                <a:gd name="connsiteX3" fmla="*/ 46396 w 46020"/>
                <a:gd name="connsiteY3" fmla="*/ 174928 h 176958"/>
                <a:gd name="connsiteX4" fmla="*/ 44626 w 46020"/>
                <a:gd name="connsiteY4" fmla="*/ 172271 h 176958"/>
                <a:gd name="connsiteX5" fmla="*/ 12412 w 46020"/>
                <a:gd name="connsiteY5" fmla="*/ 88663 h 176958"/>
                <a:gd name="connsiteX6" fmla="*/ 45157 w 46020"/>
                <a:gd name="connsiteY6" fmla="*/ 4347 h 176958"/>
                <a:gd name="connsiteX7" fmla="*/ 46396 w 46020"/>
                <a:gd name="connsiteY7" fmla="*/ 2221 h 176958"/>
                <a:gd name="connsiteX8" fmla="*/ 42856 w 46020"/>
                <a:gd name="connsiteY8"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856" y="95"/>
                  </a:moveTo>
                  <a:cubicBezTo>
                    <a:pt x="9226" y="23831"/>
                    <a:pt x="376" y="61384"/>
                    <a:pt x="376" y="88486"/>
                  </a:cubicBezTo>
                  <a:cubicBezTo>
                    <a:pt x="376" y="113462"/>
                    <a:pt x="7810" y="152255"/>
                    <a:pt x="42856" y="177054"/>
                  </a:cubicBezTo>
                  <a:cubicBezTo>
                    <a:pt x="44272" y="177054"/>
                    <a:pt x="46396" y="177054"/>
                    <a:pt x="46396" y="174928"/>
                  </a:cubicBezTo>
                  <a:cubicBezTo>
                    <a:pt x="46396" y="173865"/>
                    <a:pt x="45865" y="173511"/>
                    <a:pt x="44626" y="172271"/>
                  </a:cubicBezTo>
                  <a:cubicBezTo>
                    <a:pt x="21085" y="151015"/>
                    <a:pt x="12412" y="120902"/>
                    <a:pt x="12412" y="88663"/>
                  </a:cubicBezTo>
                  <a:cubicBezTo>
                    <a:pt x="12412" y="40837"/>
                    <a:pt x="30643" y="17455"/>
                    <a:pt x="45157" y="4347"/>
                  </a:cubicBezTo>
                  <a:cubicBezTo>
                    <a:pt x="45865" y="3638"/>
                    <a:pt x="46396" y="3107"/>
                    <a:pt x="46396" y="2221"/>
                  </a:cubicBezTo>
                  <a:cubicBezTo>
                    <a:pt x="46396" y="95"/>
                    <a:pt x="44272" y="95"/>
                    <a:pt x="42856" y="95"/>
                  </a:cubicBezTo>
                  <a:close/>
                </a:path>
              </a:pathLst>
            </a:custGeom>
            <a:solidFill>
              <a:srgbClr val="000000"/>
            </a:solidFill>
            <a:ln w="25381"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0AE788C-AE74-B3D8-5F35-CB5C510FA197}"/>
                </a:ext>
              </a:extLst>
            </p:cNvPr>
            <p:cNvSpPr/>
            <p:nvPr>
              <p:custDataLst>
                <p:tags r:id="rId95"/>
              </p:custDataLst>
            </p:nvPr>
          </p:nvSpPr>
          <p:spPr>
            <a:xfrm>
              <a:off x="11587415" y="5643276"/>
              <a:ext cx="87084" cy="124703"/>
            </a:xfrm>
            <a:custGeom>
              <a:avLst/>
              <a:gdLst>
                <a:gd name="connsiteX0" fmla="*/ 42505 w 87084"/>
                <a:gd name="connsiteY0" fmla="*/ 5409 h 124703"/>
                <a:gd name="connsiteX1" fmla="*/ 43213 w 87084"/>
                <a:gd name="connsiteY1" fmla="*/ 2575 h 124703"/>
                <a:gd name="connsiteX2" fmla="*/ 40381 w 87084"/>
                <a:gd name="connsiteY2" fmla="*/ 95 h 124703"/>
                <a:gd name="connsiteX3" fmla="*/ 17725 w 87084"/>
                <a:gd name="connsiteY3" fmla="*/ 1867 h 124703"/>
                <a:gd name="connsiteX4" fmla="*/ 13831 w 87084"/>
                <a:gd name="connsiteY4" fmla="*/ 5941 h 124703"/>
                <a:gd name="connsiteX5" fmla="*/ 18433 w 87084"/>
                <a:gd name="connsiteY5" fmla="*/ 8421 h 124703"/>
                <a:gd name="connsiteX6" fmla="*/ 26929 w 87084"/>
                <a:gd name="connsiteY6" fmla="*/ 11078 h 124703"/>
                <a:gd name="connsiteX7" fmla="*/ 26221 w 87084"/>
                <a:gd name="connsiteY7" fmla="*/ 14975 h 124703"/>
                <a:gd name="connsiteX8" fmla="*/ 1264 w 87084"/>
                <a:gd name="connsiteY8" fmla="*/ 115234 h 124703"/>
                <a:gd name="connsiteX9" fmla="*/ 379 w 87084"/>
                <a:gd name="connsiteY9" fmla="*/ 119131 h 124703"/>
                <a:gd name="connsiteX10" fmla="*/ 6397 w 87084"/>
                <a:gd name="connsiteY10" fmla="*/ 124799 h 124703"/>
                <a:gd name="connsiteX11" fmla="*/ 14539 w 87084"/>
                <a:gd name="connsiteY11" fmla="*/ 117359 h 124703"/>
                <a:gd name="connsiteX12" fmla="*/ 23212 w 87084"/>
                <a:gd name="connsiteY12" fmla="*/ 82995 h 124703"/>
                <a:gd name="connsiteX13" fmla="*/ 45868 w 87084"/>
                <a:gd name="connsiteY13" fmla="*/ 97520 h 124703"/>
                <a:gd name="connsiteX14" fmla="*/ 45514 w 87084"/>
                <a:gd name="connsiteY14" fmla="*/ 101063 h 124703"/>
                <a:gd name="connsiteX15" fmla="*/ 44806 w 87084"/>
                <a:gd name="connsiteY15" fmla="*/ 106554 h 124703"/>
                <a:gd name="connsiteX16" fmla="*/ 63568 w 87084"/>
                <a:gd name="connsiteY16" fmla="*/ 124799 h 124703"/>
                <a:gd name="connsiteX17" fmla="*/ 86047 w 87084"/>
                <a:gd name="connsiteY17" fmla="*/ 97697 h 124703"/>
                <a:gd name="connsiteX18" fmla="*/ 83215 w 87084"/>
                <a:gd name="connsiteY18" fmla="*/ 95394 h 124703"/>
                <a:gd name="connsiteX19" fmla="*/ 79675 w 87084"/>
                <a:gd name="connsiteY19" fmla="*/ 99646 h 124703"/>
                <a:gd name="connsiteX20" fmla="*/ 64099 w 87084"/>
                <a:gd name="connsiteY20" fmla="*/ 119839 h 124703"/>
                <a:gd name="connsiteX21" fmla="*/ 57904 w 87084"/>
                <a:gd name="connsiteY21" fmla="*/ 110628 h 124703"/>
                <a:gd name="connsiteX22" fmla="*/ 58966 w 87084"/>
                <a:gd name="connsiteY22" fmla="*/ 102657 h 124703"/>
                <a:gd name="connsiteX23" fmla="*/ 59851 w 87084"/>
                <a:gd name="connsiteY23" fmla="*/ 97166 h 124703"/>
                <a:gd name="connsiteX24" fmla="*/ 31177 w 87084"/>
                <a:gd name="connsiteY24" fmla="*/ 78389 h 124703"/>
                <a:gd name="connsiteX25" fmla="*/ 45868 w 87084"/>
                <a:gd name="connsiteY25" fmla="*/ 66698 h 124703"/>
                <a:gd name="connsiteX26" fmla="*/ 73657 w 87084"/>
                <a:gd name="connsiteY26" fmla="*/ 49870 h 124703"/>
                <a:gd name="connsiteX27" fmla="*/ 79498 w 87084"/>
                <a:gd name="connsiteY27" fmla="*/ 52173 h 124703"/>
                <a:gd name="connsiteX28" fmla="*/ 70294 w 87084"/>
                <a:gd name="connsiteY28" fmla="*/ 62093 h 124703"/>
                <a:gd name="connsiteX29" fmla="*/ 77374 w 87084"/>
                <a:gd name="connsiteY29" fmla="*/ 68647 h 124703"/>
                <a:gd name="connsiteX30" fmla="*/ 87463 w 87084"/>
                <a:gd name="connsiteY30" fmla="*/ 57310 h 124703"/>
                <a:gd name="connsiteX31" fmla="*/ 73834 w 87084"/>
                <a:gd name="connsiteY31" fmla="*/ 44911 h 124703"/>
                <a:gd name="connsiteX32" fmla="*/ 45514 w 87084"/>
                <a:gd name="connsiteY32" fmla="*/ 60499 h 124703"/>
                <a:gd name="connsiteX33" fmla="*/ 24982 w 87084"/>
                <a:gd name="connsiteY33" fmla="*/ 76087 h 124703"/>
                <a:gd name="connsiteX34" fmla="*/ 42505 w 87084"/>
                <a:gd name="connsiteY34" fmla="*/ 5409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084" h="124703">
                  <a:moveTo>
                    <a:pt x="42505" y="5409"/>
                  </a:moveTo>
                  <a:cubicBezTo>
                    <a:pt x="42682" y="5055"/>
                    <a:pt x="43213" y="2752"/>
                    <a:pt x="43213" y="2575"/>
                  </a:cubicBezTo>
                  <a:cubicBezTo>
                    <a:pt x="43213" y="1690"/>
                    <a:pt x="42505" y="95"/>
                    <a:pt x="40381" y="95"/>
                  </a:cubicBezTo>
                  <a:cubicBezTo>
                    <a:pt x="36841" y="95"/>
                    <a:pt x="22150" y="1512"/>
                    <a:pt x="17725" y="1867"/>
                  </a:cubicBezTo>
                  <a:cubicBezTo>
                    <a:pt x="16309" y="2044"/>
                    <a:pt x="13831" y="2221"/>
                    <a:pt x="13831" y="5941"/>
                  </a:cubicBezTo>
                  <a:cubicBezTo>
                    <a:pt x="13831" y="8421"/>
                    <a:pt x="16309" y="8421"/>
                    <a:pt x="18433" y="8421"/>
                  </a:cubicBezTo>
                  <a:cubicBezTo>
                    <a:pt x="26929" y="8421"/>
                    <a:pt x="26929" y="9661"/>
                    <a:pt x="26929" y="11078"/>
                  </a:cubicBezTo>
                  <a:cubicBezTo>
                    <a:pt x="26929" y="12318"/>
                    <a:pt x="26575" y="13380"/>
                    <a:pt x="26221" y="14975"/>
                  </a:cubicBezTo>
                  <a:lnTo>
                    <a:pt x="1264" y="115234"/>
                  </a:lnTo>
                  <a:cubicBezTo>
                    <a:pt x="379" y="118422"/>
                    <a:pt x="379" y="118776"/>
                    <a:pt x="379" y="119131"/>
                  </a:cubicBezTo>
                  <a:cubicBezTo>
                    <a:pt x="379" y="121788"/>
                    <a:pt x="2503" y="124799"/>
                    <a:pt x="6397" y="124799"/>
                  </a:cubicBezTo>
                  <a:cubicBezTo>
                    <a:pt x="11176" y="124799"/>
                    <a:pt x="13477" y="121256"/>
                    <a:pt x="14539" y="117359"/>
                  </a:cubicBezTo>
                  <a:cubicBezTo>
                    <a:pt x="14893" y="116651"/>
                    <a:pt x="22504" y="85475"/>
                    <a:pt x="23212" y="82995"/>
                  </a:cubicBezTo>
                  <a:cubicBezTo>
                    <a:pt x="35779" y="84235"/>
                    <a:pt x="45868" y="88309"/>
                    <a:pt x="45868" y="97520"/>
                  </a:cubicBezTo>
                  <a:cubicBezTo>
                    <a:pt x="45868" y="98406"/>
                    <a:pt x="45868" y="99291"/>
                    <a:pt x="45514" y="101063"/>
                  </a:cubicBezTo>
                  <a:cubicBezTo>
                    <a:pt x="44806" y="103720"/>
                    <a:pt x="44806" y="104605"/>
                    <a:pt x="44806" y="106554"/>
                  </a:cubicBezTo>
                  <a:cubicBezTo>
                    <a:pt x="44806" y="119131"/>
                    <a:pt x="55072" y="124799"/>
                    <a:pt x="63568" y="124799"/>
                  </a:cubicBezTo>
                  <a:cubicBezTo>
                    <a:pt x="80737" y="124799"/>
                    <a:pt x="86047" y="97874"/>
                    <a:pt x="86047" y="97697"/>
                  </a:cubicBezTo>
                  <a:cubicBezTo>
                    <a:pt x="86047" y="95394"/>
                    <a:pt x="83746" y="95394"/>
                    <a:pt x="83215" y="95394"/>
                  </a:cubicBezTo>
                  <a:cubicBezTo>
                    <a:pt x="80737" y="95394"/>
                    <a:pt x="80560" y="96280"/>
                    <a:pt x="79675" y="99646"/>
                  </a:cubicBezTo>
                  <a:cubicBezTo>
                    <a:pt x="77551" y="107262"/>
                    <a:pt x="72772" y="119839"/>
                    <a:pt x="64099" y="119839"/>
                  </a:cubicBezTo>
                  <a:cubicBezTo>
                    <a:pt x="59320" y="119839"/>
                    <a:pt x="57904" y="115411"/>
                    <a:pt x="57904" y="110628"/>
                  </a:cubicBezTo>
                  <a:cubicBezTo>
                    <a:pt x="57904" y="107617"/>
                    <a:pt x="57904" y="107262"/>
                    <a:pt x="58966" y="102657"/>
                  </a:cubicBezTo>
                  <a:cubicBezTo>
                    <a:pt x="59143" y="102125"/>
                    <a:pt x="59851" y="99114"/>
                    <a:pt x="59851" y="97166"/>
                  </a:cubicBezTo>
                  <a:cubicBezTo>
                    <a:pt x="59851" y="81401"/>
                    <a:pt x="38611" y="78921"/>
                    <a:pt x="31177" y="78389"/>
                  </a:cubicBezTo>
                  <a:cubicBezTo>
                    <a:pt x="36310" y="75201"/>
                    <a:pt x="42859" y="69355"/>
                    <a:pt x="45868" y="66698"/>
                  </a:cubicBezTo>
                  <a:cubicBezTo>
                    <a:pt x="54895" y="58196"/>
                    <a:pt x="63745" y="49870"/>
                    <a:pt x="73657" y="49870"/>
                  </a:cubicBezTo>
                  <a:cubicBezTo>
                    <a:pt x="75781" y="49870"/>
                    <a:pt x="78082" y="50402"/>
                    <a:pt x="79498" y="52173"/>
                  </a:cubicBezTo>
                  <a:cubicBezTo>
                    <a:pt x="71887" y="53413"/>
                    <a:pt x="70294" y="59436"/>
                    <a:pt x="70294" y="62093"/>
                  </a:cubicBezTo>
                  <a:cubicBezTo>
                    <a:pt x="70294" y="65990"/>
                    <a:pt x="73303" y="68647"/>
                    <a:pt x="77374" y="68647"/>
                  </a:cubicBezTo>
                  <a:cubicBezTo>
                    <a:pt x="82153" y="68647"/>
                    <a:pt x="87463" y="64750"/>
                    <a:pt x="87463" y="57310"/>
                  </a:cubicBezTo>
                  <a:cubicBezTo>
                    <a:pt x="87463" y="51465"/>
                    <a:pt x="83215" y="44911"/>
                    <a:pt x="73834" y="44911"/>
                  </a:cubicBezTo>
                  <a:cubicBezTo>
                    <a:pt x="63745" y="44911"/>
                    <a:pt x="54541" y="52173"/>
                    <a:pt x="45514" y="60499"/>
                  </a:cubicBezTo>
                  <a:cubicBezTo>
                    <a:pt x="38080" y="67584"/>
                    <a:pt x="32239" y="73075"/>
                    <a:pt x="24982" y="76087"/>
                  </a:cubicBezTo>
                  <a:lnTo>
                    <a:pt x="42505" y="5409"/>
                  </a:lnTo>
                  <a:close/>
                </a:path>
              </a:pathLst>
            </a:custGeom>
            <a:solidFill>
              <a:srgbClr val="000000"/>
            </a:solidFill>
            <a:ln w="25381"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727B4D1-C998-8DCC-D4E3-F17380488034}"/>
                </a:ext>
              </a:extLst>
            </p:cNvPr>
            <p:cNvSpPr/>
            <p:nvPr>
              <p:custDataLst>
                <p:tags r:id="rId96"/>
              </p:custDataLst>
            </p:nvPr>
          </p:nvSpPr>
          <p:spPr>
            <a:xfrm>
              <a:off x="11698475" y="5633356"/>
              <a:ext cx="45843" cy="176958"/>
            </a:xfrm>
            <a:custGeom>
              <a:avLst/>
              <a:gdLst>
                <a:gd name="connsiteX0" fmla="*/ 3746 w 45843"/>
                <a:gd name="connsiteY0" fmla="*/ 95 h 176958"/>
                <a:gd name="connsiteX1" fmla="*/ 383 w 45843"/>
                <a:gd name="connsiteY1" fmla="*/ 2221 h 176958"/>
                <a:gd name="connsiteX2" fmla="*/ 1976 w 45843"/>
                <a:gd name="connsiteY2" fmla="*/ 4878 h 176958"/>
                <a:gd name="connsiteX3" fmla="*/ 34191 w 45843"/>
                <a:gd name="connsiteY3" fmla="*/ 88486 h 176958"/>
                <a:gd name="connsiteX4" fmla="*/ 3569 w 45843"/>
                <a:gd name="connsiteY4" fmla="*/ 170854 h 176958"/>
                <a:gd name="connsiteX5" fmla="*/ 383 w 45843"/>
                <a:gd name="connsiteY5" fmla="*/ 174928 h 176958"/>
                <a:gd name="connsiteX6" fmla="*/ 2684 w 45843"/>
                <a:gd name="connsiteY6" fmla="*/ 177054 h 176958"/>
                <a:gd name="connsiteX7" fmla="*/ 33306 w 45843"/>
                <a:gd name="connsiteY7" fmla="*/ 143221 h 176958"/>
                <a:gd name="connsiteX8" fmla="*/ 46227 w 45843"/>
                <a:gd name="connsiteY8" fmla="*/ 88663 h 176958"/>
                <a:gd name="connsiteX9" fmla="*/ 3746 w 45843"/>
                <a:gd name="connsiteY9"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746" y="95"/>
                  </a:moveTo>
                  <a:cubicBezTo>
                    <a:pt x="2507" y="95"/>
                    <a:pt x="383" y="95"/>
                    <a:pt x="383" y="2221"/>
                  </a:cubicBezTo>
                  <a:cubicBezTo>
                    <a:pt x="383" y="3107"/>
                    <a:pt x="914" y="3638"/>
                    <a:pt x="1976" y="4878"/>
                  </a:cubicBezTo>
                  <a:cubicBezTo>
                    <a:pt x="17198" y="18872"/>
                    <a:pt x="34191" y="42785"/>
                    <a:pt x="34191" y="88486"/>
                  </a:cubicBezTo>
                  <a:cubicBezTo>
                    <a:pt x="34191" y="125507"/>
                    <a:pt x="22685" y="153495"/>
                    <a:pt x="3569" y="170854"/>
                  </a:cubicBezTo>
                  <a:cubicBezTo>
                    <a:pt x="560" y="173865"/>
                    <a:pt x="383" y="174043"/>
                    <a:pt x="383" y="174928"/>
                  </a:cubicBezTo>
                  <a:cubicBezTo>
                    <a:pt x="383" y="175814"/>
                    <a:pt x="914" y="177054"/>
                    <a:pt x="2684" y="177054"/>
                  </a:cubicBezTo>
                  <a:cubicBezTo>
                    <a:pt x="4808" y="177054"/>
                    <a:pt x="21623" y="165363"/>
                    <a:pt x="33306" y="143221"/>
                  </a:cubicBezTo>
                  <a:cubicBezTo>
                    <a:pt x="41094" y="128519"/>
                    <a:pt x="46227" y="109388"/>
                    <a:pt x="46227" y="88663"/>
                  </a:cubicBezTo>
                  <a:cubicBezTo>
                    <a:pt x="46227" y="63687"/>
                    <a:pt x="38793" y="24894"/>
                    <a:pt x="3746" y="95"/>
                  </a:cubicBezTo>
                  <a:close/>
                </a:path>
              </a:pathLst>
            </a:custGeom>
            <a:solidFill>
              <a:srgbClr val="000000"/>
            </a:solidFill>
            <a:ln w="25381"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75F4CF-06EF-0C68-D603-355447209D35}"/>
                </a:ext>
              </a:extLst>
            </p:cNvPr>
            <p:cNvSpPr/>
            <p:nvPr>
              <p:custDataLst>
                <p:tags r:id="rId97"/>
              </p:custDataLst>
            </p:nvPr>
          </p:nvSpPr>
          <p:spPr>
            <a:xfrm>
              <a:off x="11503441" y="5848951"/>
              <a:ext cx="86199" cy="80065"/>
            </a:xfrm>
            <a:custGeom>
              <a:avLst/>
              <a:gdLst>
                <a:gd name="connsiteX0" fmla="*/ 86575 w 86199"/>
                <a:gd name="connsiteY0" fmla="*/ 14095 h 80065"/>
                <a:gd name="connsiteX1" fmla="*/ 77725 w 86199"/>
                <a:gd name="connsiteY1" fmla="*/ 102 h 80065"/>
                <a:gd name="connsiteX2" fmla="*/ 68167 w 86199"/>
                <a:gd name="connsiteY2" fmla="*/ 9490 h 80065"/>
                <a:gd name="connsiteX3" fmla="*/ 71176 w 86199"/>
                <a:gd name="connsiteY3" fmla="*/ 14981 h 80065"/>
                <a:gd name="connsiteX4" fmla="*/ 77725 w 86199"/>
                <a:gd name="connsiteY4" fmla="*/ 29152 h 80065"/>
                <a:gd name="connsiteX5" fmla="*/ 44980 w 86199"/>
                <a:gd name="connsiteY5" fmla="*/ 75207 h 80065"/>
                <a:gd name="connsiteX6" fmla="*/ 30643 w 86199"/>
                <a:gd name="connsiteY6" fmla="*/ 59442 h 80065"/>
                <a:gd name="connsiteX7" fmla="*/ 40378 w 86199"/>
                <a:gd name="connsiteY7" fmla="*/ 24901 h 80065"/>
                <a:gd name="connsiteX8" fmla="*/ 42856 w 86199"/>
                <a:gd name="connsiteY8" fmla="*/ 15512 h 80065"/>
                <a:gd name="connsiteX9" fmla="*/ 26041 w 86199"/>
                <a:gd name="connsiteY9" fmla="*/ 279 h 80065"/>
                <a:gd name="connsiteX10" fmla="*/ 376 w 86199"/>
                <a:gd name="connsiteY10" fmla="*/ 27381 h 80065"/>
                <a:gd name="connsiteX11" fmla="*/ 3385 w 86199"/>
                <a:gd name="connsiteY11" fmla="*/ 29683 h 80065"/>
                <a:gd name="connsiteX12" fmla="*/ 6571 w 86199"/>
                <a:gd name="connsiteY12" fmla="*/ 26849 h 80065"/>
                <a:gd name="connsiteX13" fmla="*/ 25510 w 86199"/>
                <a:gd name="connsiteY13" fmla="*/ 5239 h 80065"/>
                <a:gd name="connsiteX14" fmla="*/ 29935 w 86199"/>
                <a:gd name="connsiteY14" fmla="*/ 11438 h 80065"/>
                <a:gd name="connsiteX15" fmla="*/ 26749 w 86199"/>
                <a:gd name="connsiteY15" fmla="*/ 23306 h 80065"/>
                <a:gd name="connsiteX16" fmla="*/ 17191 w 86199"/>
                <a:gd name="connsiteY16" fmla="*/ 56962 h 80065"/>
                <a:gd name="connsiteX17" fmla="*/ 44449 w 86199"/>
                <a:gd name="connsiteY17" fmla="*/ 80167 h 80065"/>
                <a:gd name="connsiteX18" fmla="*/ 86575 w 86199"/>
                <a:gd name="connsiteY18" fmla="*/ 14095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575" y="14095"/>
                  </a:moveTo>
                  <a:cubicBezTo>
                    <a:pt x="86575" y="279"/>
                    <a:pt x="78256" y="102"/>
                    <a:pt x="77725" y="102"/>
                  </a:cubicBezTo>
                  <a:cubicBezTo>
                    <a:pt x="73123" y="102"/>
                    <a:pt x="68167" y="4884"/>
                    <a:pt x="68167" y="9490"/>
                  </a:cubicBezTo>
                  <a:cubicBezTo>
                    <a:pt x="68167" y="12501"/>
                    <a:pt x="69937" y="13918"/>
                    <a:pt x="71176" y="14981"/>
                  </a:cubicBezTo>
                  <a:cubicBezTo>
                    <a:pt x="74185" y="17461"/>
                    <a:pt x="77725" y="22066"/>
                    <a:pt x="77725" y="29152"/>
                  </a:cubicBezTo>
                  <a:cubicBezTo>
                    <a:pt x="77725" y="37123"/>
                    <a:pt x="66043" y="75207"/>
                    <a:pt x="44980" y="75207"/>
                  </a:cubicBezTo>
                  <a:cubicBezTo>
                    <a:pt x="30643" y="75207"/>
                    <a:pt x="30643" y="62453"/>
                    <a:pt x="30643" y="59442"/>
                  </a:cubicBezTo>
                  <a:cubicBezTo>
                    <a:pt x="30643" y="51294"/>
                    <a:pt x="33829" y="41374"/>
                    <a:pt x="40378" y="24901"/>
                  </a:cubicBezTo>
                  <a:cubicBezTo>
                    <a:pt x="41794" y="21181"/>
                    <a:pt x="42856" y="18524"/>
                    <a:pt x="42856" y="15512"/>
                  </a:cubicBezTo>
                  <a:cubicBezTo>
                    <a:pt x="42856" y="6301"/>
                    <a:pt x="35068" y="279"/>
                    <a:pt x="26041" y="279"/>
                  </a:cubicBezTo>
                  <a:cubicBezTo>
                    <a:pt x="8341" y="279"/>
                    <a:pt x="376" y="24546"/>
                    <a:pt x="376" y="27381"/>
                  </a:cubicBezTo>
                  <a:cubicBezTo>
                    <a:pt x="376" y="29683"/>
                    <a:pt x="2854" y="29683"/>
                    <a:pt x="3385" y="29683"/>
                  </a:cubicBezTo>
                  <a:cubicBezTo>
                    <a:pt x="5863" y="29683"/>
                    <a:pt x="6040" y="28798"/>
                    <a:pt x="6571" y="26849"/>
                  </a:cubicBezTo>
                  <a:cubicBezTo>
                    <a:pt x="10819" y="12324"/>
                    <a:pt x="18430" y="5239"/>
                    <a:pt x="25510" y="5239"/>
                  </a:cubicBezTo>
                  <a:cubicBezTo>
                    <a:pt x="28519" y="5239"/>
                    <a:pt x="29935" y="7187"/>
                    <a:pt x="29935" y="11438"/>
                  </a:cubicBezTo>
                  <a:cubicBezTo>
                    <a:pt x="29935" y="15512"/>
                    <a:pt x="28519" y="19232"/>
                    <a:pt x="26749" y="23306"/>
                  </a:cubicBezTo>
                  <a:cubicBezTo>
                    <a:pt x="19138" y="42968"/>
                    <a:pt x="17191" y="50585"/>
                    <a:pt x="17191" y="56962"/>
                  </a:cubicBezTo>
                  <a:cubicBezTo>
                    <a:pt x="17191" y="74499"/>
                    <a:pt x="30997" y="80167"/>
                    <a:pt x="44449" y="80167"/>
                  </a:cubicBezTo>
                  <a:cubicBezTo>
                    <a:pt x="74185" y="80167"/>
                    <a:pt x="86575" y="28621"/>
                    <a:pt x="86575" y="14095"/>
                  </a:cubicBezTo>
                  <a:close/>
                </a:path>
              </a:pathLst>
            </a:custGeom>
            <a:solidFill>
              <a:schemeClr val="accent6"/>
            </a:solidFill>
            <a:ln w="25381"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98F13F5-DF1A-6A4B-4291-B6C14DD3DDC2}"/>
                </a:ext>
              </a:extLst>
            </p:cNvPr>
            <p:cNvSpPr/>
            <p:nvPr>
              <p:custDataLst>
                <p:tags r:id="rId98"/>
              </p:custDataLst>
            </p:nvPr>
          </p:nvSpPr>
          <p:spPr>
            <a:xfrm>
              <a:off x="11850341" y="5218351"/>
              <a:ext cx="131739" cy="758900"/>
            </a:xfrm>
            <a:custGeom>
              <a:avLst/>
              <a:gdLst>
                <a:gd name="connsiteX0" fmla="*/ 132129 w 131739"/>
                <a:gd name="connsiteY0" fmla="*/ 379651 h 758900"/>
                <a:gd name="connsiteX1" fmla="*/ 79787 w 131739"/>
                <a:gd name="connsiteY1" fmla="*/ 101801 h 758900"/>
                <a:gd name="connsiteX2" fmla="*/ 12780 w 131739"/>
                <a:gd name="connsiteY2" fmla="*/ 2352 h 758900"/>
                <a:gd name="connsiteX3" fmla="*/ 5952 w 131739"/>
                <a:gd name="connsiteY3" fmla="*/ 74 h 758900"/>
                <a:gd name="connsiteX4" fmla="*/ 390 w 131739"/>
                <a:gd name="connsiteY4" fmla="*/ 2605 h 758900"/>
                <a:gd name="connsiteX5" fmla="*/ 1907 w 131739"/>
                <a:gd name="connsiteY5" fmla="*/ 5641 h 758900"/>
                <a:gd name="connsiteX6" fmla="*/ 61328 w 131739"/>
                <a:gd name="connsiteY6" fmla="*/ 102560 h 758900"/>
                <a:gd name="connsiteX7" fmla="*/ 107601 w 131739"/>
                <a:gd name="connsiteY7" fmla="*/ 379398 h 758900"/>
                <a:gd name="connsiteX8" fmla="*/ 57788 w 131739"/>
                <a:gd name="connsiteY8" fmla="*/ 664839 h 758900"/>
                <a:gd name="connsiteX9" fmla="*/ 1401 w 131739"/>
                <a:gd name="connsiteY9" fmla="*/ 754166 h 758900"/>
                <a:gd name="connsiteX10" fmla="*/ 390 w 131739"/>
                <a:gd name="connsiteY10" fmla="*/ 756444 h 758900"/>
                <a:gd name="connsiteX11" fmla="*/ 5952 w 131739"/>
                <a:gd name="connsiteY11" fmla="*/ 758974 h 758900"/>
                <a:gd name="connsiteX12" fmla="*/ 10757 w 131739"/>
                <a:gd name="connsiteY12" fmla="*/ 758468 h 758900"/>
                <a:gd name="connsiteX13" fmla="*/ 46410 w 131739"/>
                <a:gd name="connsiteY13" fmla="*/ 715196 h 758900"/>
                <a:gd name="connsiteX14" fmla="*/ 124037 w 131739"/>
                <a:gd name="connsiteY14" fmla="*/ 503140 h 758900"/>
                <a:gd name="connsiteX15" fmla="*/ 132129 w 131739"/>
                <a:gd name="connsiteY15" fmla="*/ 379651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739" h="758900">
                  <a:moveTo>
                    <a:pt x="132129" y="379651"/>
                  </a:moveTo>
                  <a:cubicBezTo>
                    <a:pt x="132129" y="285010"/>
                    <a:pt x="120244" y="188344"/>
                    <a:pt x="79787" y="101801"/>
                  </a:cubicBezTo>
                  <a:cubicBezTo>
                    <a:pt x="61834" y="63337"/>
                    <a:pt x="37813" y="28669"/>
                    <a:pt x="12780" y="2352"/>
                  </a:cubicBezTo>
                  <a:cubicBezTo>
                    <a:pt x="10504" y="327"/>
                    <a:pt x="10251" y="74"/>
                    <a:pt x="5952" y="74"/>
                  </a:cubicBezTo>
                  <a:cubicBezTo>
                    <a:pt x="2412" y="74"/>
                    <a:pt x="390" y="74"/>
                    <a:pt x="390" y="2605"/>
                  </a:cubicBezTo>
                  <a:cubicBezTo>
                    <a:pt x="390" y="3617"/>
                    <a:pt x="1401" y="4882"/>
                    <a:pt x="1907" y="5641"/>
                  </a:cubicBezTo>
                  <a:cubicBezTo>
                    <a:pt x="26181" y="34995"/>
                    <a:pt x="46410" y="67386"/>
                    <a:pt x="61328" y="102560"/>
                  </a:cubicBezTo>
                  <a:cubicBezTo>
                    <a:pt x="94453" y="179993"/>
                    <a:pt x="107601" y="270586"/>
                    <a:pt x="107601" y="379398"/>
                  </a:cubicBezTo>
                  <a:cubicBezTo>
                    <a:pt x="107601" y="487197"/>
                    <a:pt x="95211" y="581839"/>
                    <a:pt x="57788" y="664839"/>
                  </a:cubicBezTo>
                  <a:cubicBezTo>
                    <a:pt x="43123" y="696977"/>
                    <a:pt x="23905" y="726837"/>
                    <a:pt x="1401" y="754166"/>
                  </a:cubicBezTo>
                  <a:cubicBezTo>
                    <a:pt x="1148" y="754672"/>
                    <a:pt x="390" y="755685"/>
                    <a:pt x="390" y="756444"/>
                  </a:cubicBezTo>
                  <a:cubicBezTo>
                    <a:pt x="390" y="758974"/>
                    <a:pt x="2412" y="758974"/>
                    <a:pt x="5952" y="758974"/>
                  </a:cubicBezTo>
                  <a:cubicBezTo>
                    <a:pt x="9745" y="758974"/>
                    <a:pt x="10251" y="758974"/>
                    <a:pt x="10757" y="758468"/>
                  </a:cubicBezTo>
                  <a:cubicBezTo>
                    <a:pt x="11010" y="758215"/>
                    <a:pt x="26687" y="743032"/>
                    <a:pt x="46410" y="715196"/>
                  </a:cubicBezTo>
                  <a:cubicBezTo>
                    <a:pt x="90407" y="652946"/>
                    <a:pt x="112659" y="578549"/>
                    <a:pt x="124037" y="503140"/>
                  </a:cubicBezTo>
                  <a:cubicBezTo>
                    <a:pt x="130106" y="462398"/>
                    <a:pt x="132129" y="420898"/>
                    <a:pt x="132129" y="379651"/>
                  </a:cubicBezTo>
                  <a:close/>
                </a:path>
              </a:pathLst>
            </a:custGeom>
            <a:solidFill>
              <a:srgbClr val="000000"/>
            </a:solidFill>
            <a:ln w="25381"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690C79E-C96A-EE25-922F-A3D5271899B3}"/>
                  </a:ext>
                </a:extLst>
              </p:cNvPr>
              <p:cNvSpPr txBox="1"/>
              <p:nvPr/>
            </p:nvSpPr>
            <p:spPr>
              <a:xfrm>
                <a:off x="3413761" y="4218967"/>
                <a:ext cx="3324416" cy="523220"/>
              </a:xfrm>
              <a:prstGeom prst="rect">
                <a:avLst/>
              </a:prstGeom>
              <a:noFill/>
            </p:spPr>
            <p:txBody>
              <a:bodyPr wrap="square" rtlCol="0">
                <a:spAutoFit/>
              </a:bodyPr>
              <a:lstStyle/>
              <a:p>
                <a:pPr algn="ctr"/>
                <a14:m>
                  <m:oMath xmlns:m="http://schemas.openxmlformats.org/officeDocument/2006/math">
                    <m:r>
                      <m:rPr>
                        <m:sty m:val="p"/>
                      </m:rPr>
                      <a:rPr lang="en-US" sz="1400" b="1" i="1" smtClean="0">
                        <a:solidFill>
                          <a:schemeClr val="tx1"/>
                        </a:solidFill>
                        <a:latin typeface="Cambria Math" panose="02040503050406030204" pitchFamily="18" charset="0"/>
                        <a:sym typeface="Wingdings" panose="05000000000000000000" pitchFamily="2" charset="2"/>
                      </a:rPr>
                      <m:t>Δ</m:t>
                    </m:r>
                  </m:oMath>
                </a14:m>
                <a:r>
                  <a:rPr lang="en-US" sz="1400" b="1" i="1" dirty="0">
                    <a:solidFill>
                      <a:schemeClr val="accent1"/>
                    </a:solidFill>
                    <a:sym typeface="Wingdings" panose="05000000000000000000" pitchFamily="2" charset="2"/>
                  </a:rPr>
                  <a:t> node </a:t>
                </a:r>
                <a:r>
                  <a:rPr lang="en-US" sz="1400" b="1" i="1" dirty="0">
                    <a:sym typeface="Wingdings" panose="05000000000000000000" pitchFamily="2" charset="2"/>
                  </a:rPr>
                  <a:t>v</a:t>
                </a:r>
                <a:r>
                  <a:rPr lang="en-US" sz="1400" b="1" i="1" dirty="0">
                    <a:solidFill>
                      <a:schemeClr val="accent1"/>
                    </a:solidFill>
                    <a:sym typeface="Wingdings" panose="05000000000000000000" pitchFamily="2" charset="2"/>
                  </a:rPr>
                  <a:t> self-sensitivity </a:t>
                </a:r>
                <a:r>
                  <a:rPr lang="en-US" sz="1400" dirty="0">
                    <a:solidFill>
                      <a:schemeClr val="accent1"/>
                    </a:solidFill>
                    <a:sym typeface="Wingdings" panose="05000000000000000000" pitchFamily="2" charset="2"/>
                  </a:rPr>
                  <a:t>VS </a:t>
                </a:r>
                <a:r>
                  <a:rPr lang="en-US" sz="1400" b="1" i="1" dirty="0">
                    <a:sym typeface="Wingdings" panose="05000000000000000000" pitchFamily="2" charset="2"/>
                  </a:rPr>
                  <a:t>u-&gt;v</a:t>
                </a:r>
                <a:r>
                  <a:rPr lang="en-US" sz="1400" b="1" i="1" dirty="0">
                    <a:solidFill>
                      <a:schemeClr val="accent1"/>
                    </a:solidFill>
                    <a:sym typeface="Wingdings" panose="05000000000000000000" pitchFamily="2" charset="2"/>
                  </a:rPr>
                  <a:t> sensitivity</a:t>
                </a:r>
              </a:p>
              <a:p>
                <a:pPr algn="ctr"/>
                <a:r>
                  <a:rPr lang="en-US" sz="1400" b="1" i="1" dirty="0">
                    <a:solidFill>
                      <a:schemeClr val="accent1"/>
                    </a:solidFill>
                    <a:sym typeface="Wingdings" panose="05000000000000000000" pitchFamily="2" charset="2"/>
                  </a:rPr>
                  <a:t>from layer </a:t>
                </a:r>
                <a:r>
                  <a:rPr lang="en-US" sz="1400" b="1" i="1" dirty="0">
                    <a:sym typeface="Wingdings" panose="05000000000000000000" pitchFamily="2" charset="2"/>
                  </a:rPr>
                  <a:t>k</a:t>
                </a:r>
                <a:r>
                  <a:rPr lang="en-US" sz="1400" b="1" i="1" dirty="0">
                    <a:solidFill>
                      <a:schemeClr val="accent1"/>
                    </a:solidFill>
                    <a:sym typeface="Wingdings" panose="05000000000000000000" pitchFamily="2" charset="2"/>
                  </a:rPr>
                  <a:t> features to layer </a:t>
                </a:r>
                <a:r>
                  <a:rPr lang="en-US" sz="1400" b="1" i="1" dirty="0">
                    <a:sym typeface="Wingdings" panose="05000000000000000000" pitchFamily="2" charset="2"/>
                  </a:rPr>
                  <a:t>m</a:t>
                </a:r>
                <a:r>
                  <a:rPr lang="en-US" sz="1400" b="1" i="1" dirty="0">
                    <a:solidFill>
                      <a:schemeClr val="accent1"/>
                    </a:solidFill>
                    <a:sym typeface="Wingdings" panose="05000000000000000000" pitchFamily="2" charset="2"/>
                  </a:rPr>
                  <a:t> features</a:t>
                </a:r>
              </a:p>
            </p:txBody>
          </p:sp>
        </mc:Choice>
        <mc:Fallback xmlns="">
          <p:sp>
            <p:nvSpPr>
              <p:cNvPr id="27" name="TextBox 26">
                <a:extLst>
                  <a:ext uri="{FF2B5EF4-FFF2-40B4-BE49-F238E27FC236}">
                    <a16:creationId xmlns:a16="http://schemas.microsoft.com/office/drawing/2014/main" id="{B690C79E-C96A-EE25-922F-A3D5271899B3}"/>
                  </a:ext>
                </a:extLst>
              </p:cNvPr>
              <p:cNvSpPr txBox="1">
                <a:spLocks noRot="1" noChangeAspect="1" noMove="1" noResize="1" noEditPoints="1" noAdjustHandles="1" noChangeArrowheads="1" noChangeShapeType="1" noTextEdit="1"/>
              </p:cNvSpPr>
              <p:nvPr/>
            </p:nvSpPr>
            <p:spPr>
              <a:xfrm>
                <a:off x="3413761" y="4218967"/>
                <a:ext cx="3324416" cy="523220"/>
              </a:xfrm>
              <a:prstGeom prst="rect">
                <a:avLst/>
              </a:prstGeom>
              <a:blipFill>
                <a:blip r:embed="rId102"/>
                <a:stretch>
                  <a:fillRect t="-2326" b="-11628"/>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EF62BF2F-8F73-CB7E-80A8-EE7E557896F3}"/>
              </a:ext>
            </a:extLst>
          </p:cNvPr>
          <p:cNvSpPr txBox="1"/>
          <p:nvPr/>
        </p:nvSpPr>
        <p:spPr>
          <a:xfrm>
            <a:off x="7028768" y="4321113"/>
            <a:ext cx="3324417" cy="307777"/>
          </a:xfrm>
          <a:prstGeom prst="rect">
            <a:avLst/>
          </a:prstGeom>
          <a:noFill/>
        </p:spPr>
        <p:txBody>
          <a:bodyPr wrap="square" rtlCol="0">
            <a:spAutoFit/>
          </a:bodyPr>
          <a:lstStyle/>
          <a:p>
            <a:pPr algn="ctr"/>
            <a:r>
              <a:rPr lang="en-US" sz="1400" b="1" i="1" dirty="0">
                <a:solidFill>
                  <a:schemeClr val="accent1"/>
                </a:solidFill>
                <a:sym typeface="Wingdings" panose="05000000000000000000" pitchFamily="2" charset="2"/>
              </a:rPr>
              <a:t>Same but reversed for </a:t>
            </a:r>
            <a:r>
              <a:rPr lang="en-US" sz="1400" b="1" i="1" dirty="0">
                <a:sym typeface="Wingdings" panose="05000000000000000000" pitchFamily="2" charset="2"/>
              </a:rPr>
              <a:t>v-&gt;u</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CA38F68-8392-1FB0-93B3-F5D1077BCB59}"/>
                  </a:ext>
                </a:extLst>
              </p:cNvPr>
              <p:cNvSpPr txBox="1"/>
              <p:nvPr/>
            </p:nvSpPr>
            <p:spPr>
              <a:xfrm>
                <a:off x="911225" y="5031231"/>
                <a:ext cx="10333038" cy="615553"/>
              </a:xfrm>
              <a:prstGeom prst="rect">
                <a:avLst/>
              </a:prstGeom>
              <a:noFill/>
            </p:spPr>
            <p:txBody>
              <a:bodyPr wrap="square" rtlCol="0">
                <a:spAutoFit/>
              </a:bodyPr>
              <a:lstStyle/>
              <a:p>
                <a:pPr algn="ctr"/>
                <a:r>
                  <a:rPr lang="en-US" b="1" i="1" dirty="0">
                    <a:sym typeface="Wingdings" panose="05000000000000000000" pitchFamily="2" charset="2"/>
                  </a:rPr>
                  <a:t>Symmetric Jacobian Obstruction</a:t>
                </a:r>
                <a:r>
                  <a:rPr lang="en-US" sz="1600" i="1" dirty="0">
                    <a:solidFill>
                      <a:schemeClr val="accent1"/>
                    </a:solidFill>
                    <a:sym typeface="Wingdings" panose="05000000000000000000" pitchFamily="2" charset="2"/>
                  </a:rPr>
                  <a:t>:</a:t>
                </a:r>
                <a:br>
                  <a:rPr lang="en-US" sz="1600" i="1" dirty="0">
                    <a:solidFill>
                      <a:schemeClr val="accent1"/>
                    </a:solidFill>
                    <a:sym typeface="Wingdings" panose="05000000000000000000" pitchFamily="2" charset="2"/>
                  </a:rPr>
                </a:br>
                <a:r>
                  <a:rPr lang="en-US" sz="1600" b="1" dirty="0">
                    <a:solidFill>
                      <a:schemeClr val="accent1"/>
                    </a:solidFill>
                    <a:sym typeface="Wingdings" panose="05000000000000000000" pitchFamily="2" charset="2"/>
                  </a:rPr>
                  <a:t>Symmetric </a:t>
                </a:r>
                <a14:m>
                  <m:oMath xmlns:m="http://schemas.openxmlformats.org/officeDocument/2006/math">
                    <m:r>
                      <m:rPr>
                        <m:sty m:val="p"/>
                      </m:rPr>
                      <a:rPr lang="en-US" sz="1600" b="1" i="1" smtClean="0">
                        <a:solidFill>
                          <a:schemeClr val="tx1"/>
                        </a:solidFill>
                        <a:latin typeface="Cambria Math" panose="02040503050406030204" pitchFamily="18" charset="0"/>
                        <a:sym typeface="Wingdings" panose="05000000000000000000" pitchFamily="2" charset="2"/>
                      </a:rPr>
                      <m:t>Δ</m:t>
                    </m:r>
                  </m:oMath>
                </a14:m>
                <a:r>
                  <a:rPr lang="en-US" sz="1600" b="1" i="1" dirty="0">
                    <a:solidFill>
                      <a:schemeClr val="accent1"/>
                    </a:solidFill>
                    <a:sym typeface="Wingdings" panose="05000000000000000000" pitchFamily="2" charset="2"/>
                  </a:rPr>
                  <a:t> self-sensitivity </a:t>
                </a:r>
                <a:r>
                  <a:rPr lang="en-US" sz="1600" dirty="0">
                    <a:solidFill>
                      <a:schemeClr val="accent1"/>
                    </a:solidFill>
                    <a:sym typeface="Wingdings" panose="05000000000000000000" pitchFamily="2" charset="2"/>
                  </a:rPr>
                  <a:t>VS </a:t>
                </a:r>
                <a:r>
                  <a:rPr lang="en-US" sz="1600" b="1" i="1" dirty="0">
                    <a:solidFill>
                      <a:schemeClr val="accent1"/>
                    </a:solidFill>
                    <a:sym typeface="Wingdings" panose="05000000000000000000" pitchFamily="2" charset="2"/>
                  </a:rPr>
                  <a:t>pairwise</a:t>
                </a:r>
                <a:r>
                  <a:rPr lang="en-US" sz="1600" b="1" i="1" dirty="0">
                    <a:sym typeface="Wingdings" panose="05000000000000000000" pitchFamily="2" charset="2"/>
                  </a:rPr>
                  <a:t> </a:t>
                </a:r>
                <a:r>
                  <a:rPr lang="en-US" sz="1600" b="1" i="1" dirty="0">
                    <a:solidFill>
                      <a:schemeClr val="accent1"/>
                    </a:solidFill>
                    <a:sym typeface="Wingdings" panose="05000000000000000000" pitchFamily="2" charset="2"/>
                  </a:rPr>
                  <a:t>sensitivity from layer-</a:t>
                </a:r>
                <a:r>
                  <a:rPr lang="en-US" sz="1600" b="1" i="1" dirty="0">
                    <a:sym typeface="Wingdings" panose="05000000000000000000" pitchFamily="2" charset="2"/>
                  </a:rPr>
                  <a:t>k</a:t>
                </a:r>
                <a:r>
                  <a:rPr lang="en-US" sz="1600" b="1" i="1" dirty="0">
                    <a:solidFill>
                      <a:schemeClr val="accent1"/>
                    </a:solidFill>
                    <a:sym typeface="Wingdings" panose="05000000000000000000" pitchFamily="2" charset="2"/>
                  </a:rPr>
                  <a:t>’s features to layer-</a:t>
                </a:r>
                <a:r>
                  <a:rPr lang="en-US" sz="1600" b="1" i="1" dirty="0">
                    <a:sym typeface="Wingdings" panose="05000000000000000000" pitchFamily="2" charset="2"/>
                  </a:rPr>
                  <a:t>m</a:t>
                </a:r>
                <a:r>
                  <a:rPr lang="en-US" sz="1600" b="1" i="1" dirty="0">
                    <a:solidFill>
                      <a:schemeClr val="accent1"/>
                    </a:solidFill>
                    <a:sym typeface="Wingdings" panose="05000000000000000000" pitchFamily="2" charset="2"/>
                  </a:rPr>
                  <a:t>’s features</a:t>
                </a:r>
              </a:p>
            </p:txBody>
          </p:sp>
        </mc:Choice>
        <mc:Fallback xmlns="">
          <p:sp>
            <p:nvSpPr>
              <p:cNvPr id="30" name="TextBox 29">
                <a:extLst>
                  <a:ext uri="{FF2B5EF4-FFF2-40B4-BE49-F238E27FC236}">
                    <a16:creationId xmlns:a16="http://schemas.microsoft.com/office/drawing/2014/main" id="{4CA38F68-8392-1FB0-93B3-F5D1077BCB59}"/>
                  </a:ext>
                </a:extLst>
              </p:cNvPr>
              <p:cNvSpPr txBox="1">
                <a:spLocks noRot="1" noChangeAspect="1" noMove="1" noResize="1" noEditPoints="1" noAdjustHandles="1" noChangeArrowheads="1" noChangeShapeType="1" noTextEdit="1"/>
              </p:cNvSpPr>
              <p:nvPr/>
            </p:nvSpPr>
            <p:spPr>
              <a:xfrm>
                <a:off x="911225" y="5031231"/>
                <a:ext cx="10333038" cy="615553"/>
              </a:xfrm>
              <a:prstGeom prst="rect">
                <a:avLst/>
              </a:prstGeom>
              <a:blipFill>
                <a:blip r:embed="rId103"/>
                <a:stretch>
                  <a:fillRect t="-4950" b="-11881"/>
                </a:stretch>
              </a:blipFill>
            </p:spPr>
            <p:txBody>
              <a:bodyPr/>
              <a:lstStyle/>
              <a:p>
                <a:r>
                  <a:rPr lang="en-US">
                    <a:noFill/>
                  </a:rPr>
                  <a:t> </a:t>
                </a:r>
              </a:p>
            </p:txBody>
          </p:sp>
        </mc:Fallback>
      </mc:AlternateContent>
      <p:sp>
        <p:nvSpPr>
          <p:cNvPr id="31" name="Left Brace 30">
            <a:extLst>
              <a:ext uri="{FF2B5EF4-FFF2-40B4-BE49-F238E27FC236}">
                <a16:creationId xmlns:a16="http://schemas.microsoft.com/office/drawing/2014/main" id="{B5F33E5A-C3D3-4BC8-A032-388DF7A37E36}"/>
              </a:ext>
            </a:extLst>
          </p:cNvPr>
          <p:cNvSpPr/>
          <p:nvPr/>
        </p:nvSpPr>
        <p:spPr>
          <a:xfrm rot="16200000">
            <a:off x="5942112" y="800655"/>
            <a:ext cx="307776" cy="8227278"/>
          </a:xfrm>
          <a:prstGeom prst="leftBrac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BBE02AB-F815-3C04-196F-880FD3930DB4}"/>
              </a:ext>
            </a:extLst>
          </p:cNvPr>
          <p:cNvSpPr>
            <a:spLocks noGrp="1"/>
          </p:cNvSpPr>
          <p:nvPr>
            <p:ph type="sldNum" sz="quarter" idx="12"/>
          </p:nvPr>
        </p:nvSpPr>
        <p:spPr/>
        <p:txBody>
          <a:bodyPr/>
          <a:lstStyle/>
          <a:p>
            <a:fld id="{33471E03-3868-4372-A232-81B06EBB10D4}" type="slidenum">
              <a:rPr lang="es-ES" smtClean="0"/>
              <a:t>169</a:t>
            </a:fld>
            <a:endParaRPr lang="es-ES"/>
          </a:p>
        </p:txBody>
      </p:sp>
    </p:spTree>
    <p:extLst>
      <p:ext uri="{BB962C8B-B14F-4D97-AF65-F5344CB8AC3E}">
        <p14:creationId xmlns:p14="http://schemas.microsoft.com/office/powerpoint/2010/main" val="1631381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4C0F-74FA-26EE-2C41-7FA87F560A17}"/>
              </a:ext>
            </a:extLst>
          </p:cNvPr>
          <p:cNvSpPr>
            <a:spLocks noGrp="1"/>
          </p:cNvSpPr>
          <p:nvPr>
            <p:ph type="title"/>
          </p:nvPr>
        </p:nvSpPr>
        <p:spPr/>
        <p:txBody>
          <a:bodyPr/>
          <a:lstStyle/>
          <a:p>
            <a:r>
              <a:rPr lang="en-US">
                <a:ea typeface="Calibri Light"/>
                <a:cs typeface="Calibri Light"/>
              </a:rPr>
              <a:t>Random Walk Strategies </a:t>
            </a:r>
            <a:endParaRPr lang="en-US"/>
          </a:p>
        </p:txBody>
      </p:sp>
      <p:sp>
        <p:nvSpPr>
          <p:cNvPr id="3" name="Content Placeholder 2">
            <a:extLst>
              <a:ext uri="{FF2B5EF4-FFF2-40B4-BE49-F238E27FC236}">
                <a16:creationId xmlns:a16="http://schemas.microsoft.com/office/drawing/2014/main" id="{83E9F839-1739-7D84-57FA-5286E0BD848F}"/>
              </a:ext>
            </a:extLst>
          </p:cNvPr>
          <p:cNvSpPr>
            <a:spLocks noGrp="1"/>
          </p:cNvSpPr>
          <p:nvPr>
            <p:ph idx="1"/>
          </p:nvPr>
        </p:nvSpPr>
        <p:spPr/>
        <p:txBody>
          <a:bodyPr vert="horz" lIns="91440" tIns="45720" rIns="91440" bIns="45720" rtlCol="0" anchor="t">
            <a:normAutofit/>
          </a:bodyPr>
          <a:lstStyle/>
          <a:p>
            <a:r>
              <a:rPr lang="en-US" sz="2800" b="1" dirty="0" err="1">
                <a:ea typeface="Calibri"/>
                <a:cs typeface="Calibri"/>
              </a:rPr>
              <a:t>DeepWalk</a:t>
            </a:r>
            <a:r>
              <a:rPr lang="en-US" sz="2800" dirty="0">
                <a:ea typeface="Calibri"/>
                <a:cs typeface="Calibri"/>
              </a:rPr>
              <a:t> ([</a:t>
            </a:r>
            <a:r>
              <a:rPr lang="en-US" sz="2800" dirty="0" err="1">
                <a:ea typeface="Calibri"/>
                <a:cs typeface="Calibri"/>
              </a:rPr>
              <a:t>Perozzi</a:t>
            </a:r>
            <a:r>
              <a:rPr lang="en-US" sz="2800" dirty="0">
                <a:ea typeface="Calibri"/>
                <a:cs typeface="Calibri"/>
              </a:rPr>
              <a:t> et al., 2013]): Use fixed-length, unbiased random walks starting from every node</a:t>
            </a:r>
          </a:p>
          <a:p>
            <a:endParaRPr lang="en-US" sz="2800" dirty="0">
              <a:ea typeface="Calibri"/>
              <a:cs typeface="Calibri"/>
            </a:endParaRPr>
          </a:p>
          <a:p>
            <a:r>
              <a:rPr lang="en-US" sz="2800" b="1" dirty="0">
                <a:ea typeface="Calibri"/>
                <a:cs typeface="Calibri"/>
              </a:rPr>
              <a:t>node2vec</a:t>
            </a:r>
            <a:r>
              <a:rPr lang="en-US" sz="2800" dirty="0">
                <a:ea typeface="Calibri"/>
                <a:cs typeface="Calibri"/>
              </a:rPr>
              <a:t> ([Grover and </a:t>
            </a:r>
            <a:r>
              <a:rPr lang="en-US" sz="2800" dirty="0" err="1">
                <a:ea typeface="Calibri"/>
                <a:cs typeface="Calibri"/>
              </a:rPr>
              <a:t>Leskovec</a:t>
            </a:r>
            <a:r>
              <a:rPr lang="en-US" sz="2800" dirty="0">
                <a:ea typeface="Calibri"/>
                <a:cs typeface="Calibri"/>
              </a:rPr>
              <a:t>, 2016]): Use biased random walks that can trade off between local and global views of the graph</a:t>
            </a:r>
          </a:p>
          <a:p>
            <a:pPr lvl="1">
              <a:buFont typeface="Courier New" panose="020B0604020202020204" pitchFamily="34" charset="0"/>
              <a:buChar char="o"/>
            </a:pPr>
            <a:r>
              <a:rPr lang="en-US" sz="2400" dirty="0">
                <a:ea typeface="Calibri"/>
                <a:cs typeface="Calibri"/>
              </a:rPr>
              <a:t>Interpolate between BFS and DFS</a:t>
            </a:r>
          </a:p>
          <a:p>
            <a:pPr lvl="1">
              <a:buFont typeface="Courier New" panose="020B0604020202020204" pitchFamily="34" charset="0"/>
              <a:buChar char="o"/>
            </a:pPr>
            <a:r>
              <a:rPr lang="en-US" sz="2400" dirty="0">
                <a:ea typeface="Calibri"/>
                <a:cs typeface="Calibri"/>
              </a:rPr>
              <a:t>In-out parameter and return parameter</a:t>
            </a:r>
          </a:p>
        </p:txBody>
      </p:sp>
      <p:sp>
        <p:nvSpPr>
          <p:cNvPr id="4" name="Slide Number Placeholder 3">
            <a:extLst>
              <a:ext uri="{FF2B5EF4-FFF2-40B4-BE49-F238E27FC236}">
                <a16:creationId xmlns:a16="http://schemas.microsoft.com/office/drawing/2014/main" id="{F7F12A6D-9631-DF4B-04FF-274D46CA0E4E}"/>
              </a:ext>
            </a:extLst>
          </p:cNvPr>
          <p:cNvSpPr>
            <a:spLocks noGrp="1"/>
          </p:cNvSpPr>
          <p:nvPr>
            <p:ph type="sldNum" sz="quarter" idx="12"/>
          </p:nvPr>
        </p:nvSpPr>
        <p:spPr/>
        <p:txBody>
          <a:bodyPr/>
          <a:lstStyle/>
          <a:p>
            <a:fld id="{48F63A3B-78C7-47BE-AE5E-E10140E04643}" type="slidenum">
              <a:rPr lang="en-US" dirty="0"/>
              <a:t>17</a:t>
            </a:fld>
            <a:endParaRPr lang="en-US"/>
          </a:p>
        </p:txBody>
      </p:sp>
    </p:spTree>
    <p:extLst>
      <p:ext uri="{BB962C8B-B14F-4D97-AF65-F5344CB8AC3E}">
        <p14:creationId xmlns:p14="http://schemas.microsoft.com/office/powerpoint/2010/main" val="113875263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B2C9262-D402-A82D-7852-44F47DFBF819}"/>
              </a:ext>
            </a:extLst>
          </p:cNvPr>
          <p:cNvSpPr/>
          <p:nvPr/>
        </p:nvSpPr>
        <p:spPr>
          <a:xfrm>
            <a:off x="3413760" y="3267243"/>
            <a:ext cx="3324417" cy="1523661"/>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 Over-squashing</a:t>
            </a:r>
          </a:p>
        </p:txBody>
      </p:sp>
      <p:sp>
        <p:nvSpPr>
          <p:cNvPr id="3" name="Content Placeholder 2">
            <a:extLst>
              <a:ext uri="{FF2B5EF4-FFF2-40B4-BE49-F238E27FC236}">
                <a16:creationId xmlns:a16="http://schemas.microsoft.com/office/drawing/2014/main" id="{80AA2D06-A011-944E-8030-8AB601DA8844}"/>
              </a:ext>
            </a:extLst>
          </p:cNvPr>
          <p:cNvSpPr>
            <a:spLocks noGrp="1"/>
          </p:cNvSpPr>
          <p:nvPr>
            <p:ph idx="1"/>
          </p:nvPr>
        </p:nvSpPr>
        <p:spPr>
          <a:xfrm>
            <a:off x="838200" y="1579671"/>
            <a:ext cx="11353800" cy="5278329"/>
          </a:xfrm>
        </p:spPr>
        <p:txBody>
          <a:bodyPr>
            <a:normAutofit/>
          </a:bodyPr>
          <a:lstStyle/>
          <a:p>
            <a:r>
              <a:rPr lang="en-US" dirty="0"/>
              <a:t>How much do the original features of the </a:t>
            </a:r>
            <a:r>
              <a:rPr lang="en-US" b="1" i="1" dirty="0"/>
              <a:t>u</a:t>
            </a:r>
            <a:r>
              <a:rPr lang="en-US" dirty="0"/>
              <a:t> node affects the features of node </a:t>
            </a:r>
            <a:r>
              <a:rPr lang="en-US" b="1" i="1" dirty="0"/>
              <a:t>v</a:t>
            </a:r>
            <a:r>
              <a:rPr lang="en-US" dirty="0"/>
              <a:t> after </a:t>
            </a:r>
            <a:r>
              <a:rPr lang="en-US" b="1" i="1" dirty="0"/>
              <a:t>m</a:t>
            </a:r>
            <a:r>
              <a:rPr lang="en-US" dirty="0"/>
              <a:t> layers? </a:t>
            </a:r>
            <a:br>
              <a:rPr lang="en-US" dirty="0"/>
            </a:br>
            <a:r>
              <a:rPr lang="en-US" sz="1800" b="1" i="1" dirty="0"/>
              <a:t>Influence Score</a:t>
            </a:r>
            <a:r>
              <a:rPr lang="en-US" sz="1800" dirty="0"/>
              <a:t>                                                                                                 </a:t>
            </a:r>
            <a:r>
              <a:rPr lang="en-US" sz="1800" dirty="0">
                <a:solidFill>
                  <a:schemeClr val="accent2">
                    <a:lumMod val="50000"/>
                  </a:schemeClr>
                </a:solidFill>
                <a:latin typeface="Times New Roman" panose="02020603050405020304" pitchFamily="18" charset="0"/>
                <a:cs typeface="Times New Roman" panose="02020603050405020304" pitchFamily="18" charset="0"/>
              </a:rPr>
              <a:t>[Xu et al 2018; Hamilton 2020]</a:t>
            </a:r>
          </a:p>
          <a:p>
            <a:pPr marL="457200" lvl="1" indent="0">
              <a:buNone/>
            </a:pPr>
            <a:endParaRPr lang="en-US" dirty="0"/>
          </a:p>
          <a:p>
            <a:pPr marL="457200" lvl="1" indent="0">
              <a:buNone/>
            </a:pPr>
            <a:endParaRPr lang="en-US" dirty="0"/>
          </a:p>
          <a:p>
            <a:r>
              <a:rPr lang="en-US" dirty="0"/>
              <a:t>How to measure the overall sensitivity between both nodes? </a:t>
            </a:r>
            <a:r>
              <a:rPr lang="en-US" sz="1800" dirty="0">
                <a:solidFill>
                  <a:schemeClr val="accent2">
                    <a:lumMod val="50000"/>
                  </a:schemeClr>
                </a:solidFill>
                <a:latin typeface="Times New Roman" panose="02020603050405020304" pitchFamily="18" charset="0"/>
                <a:cs typeface="Times New Roman" panose="02020603050405020304" pitchFamily="18" charset="0"/>
              </a:rPr>
              <a:t>[Di Giovanni et al 2023; Black et al 2023]</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r>
              <a:rPr lang="en-US" dirty="0"/>
              <a:t>Extension to </a:t>
            </a:r>
            <a:r>
              <a:rPr lang="en-US" i="1" dirty="0"/>
              <a:t>m </a:t>
            </a:r>
            <a:r>
              <a:rPr lang="en-US" dirty="0"/>
              <a:t>layers</a:t>
            </a:r>
          </a:p>
          <a:p>
            <a:pPr lvl="1"/>
            <a:endParaRPr lang="en-US" dirty="0"/>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Sensitivity between node embeddings</a:t>
            </a:r>
          </a:p>
        </p:txBody>
      </p:sp>
      <p:pic>
        <p:nvPicPr>
          <p:cNvPr id="9" name="Picture 8" descr="\documentclass{article}&#10;\usepackage{amsmath,amsfonts,bm}&#10;\pagestyle{empty}&#10;\DeclareMathOperator{\tr}{Tr}&#10;\newcommand\norm[1]{\left\lVert#1\right\rVert}&#10;\begin{document}&#10;&#10;\begin{equation*}&#10;\left\lVert\frac{\partial \mathbf{h}_v^{(r)}}{\partial \mathbf{h}_u^{(0)}}\right\rVert \propto P_{G,K}(u|v)&#10;\end{equation*}&#10;&#10;\end{document}&#10;&#10;" title="IguanaTex Picture Display">
            <a:extLst>
              <a:ext uri="{FF2B5EF4-FFF2-40B4-BE49-F238E27FC236}">
                <a16:creationId xmlns:a16="http://schemas.microsoft.com/office/drawing/2014/main" id="{B178F1DF-5DDC-5253-C29A-34F3F833D183}"/>
              </a:ext>
            </a:extLst>
          </p:cNvPr>
          <p:cNvPicPr>
            <a:picLocks noChangeAspect="1"/>
          </p:cNvPicPr>
          <p:nvPr>
            <p:custDataLst>
              <p:tags r:id="rId1"/>
            </p:custDataLst>
          </p:nvPr>
        </p:nvPicPr>
        <p:blipFill>
          <a:blip r:embed="rId102">
            <a:extLst>
              <a:ext uri="{28A0092B-C50C-407E-A947-70E740481C1C}">
                <a14:useLocalDpi xmlns:a14="http://schemas.microsoft.com/office/drawing/2010/main" val="0"/>
              </a:ext>
            </a:extLst>
          </a:blip>
          <a:stretch>
            <a:fillRect/>
          </a:stretch>
        </p:blipFill>
        <p:spPr>
          <a:xfrm>
            <a:off x="5073076" y="2009354"/>
            <a:ext cx="2045846" cy="680604"/>
          </a:xfrm>
          <a:prstGeom prst="rect">
            <a:avLst/>
          </a:prstGeom>
        </p:spPr>
      </p:pic>
      <p:pic>
        <p:nvPicPr>
          <p:cNvPr id="14" name="Picture 13" descr="\documentclass{article}&#10;\usepackage{amsmath,amsfonts,bm}&#10;\pagestyle{empty}&#10;\DeclareMathOperator{\tr}{Tr}&#10;\begin{document}&#10;&#10;\begin{equation*}&#10;\tilde{\mathsf{O}}^m(u,v)=\sum_{k=0}^m \left\lVert\tilde{\mathbf{J}}_{k}^{(m)}(v,u)\right\rVert&#10;\end{equation*}&#10;&#10;\end{document}&#10;&#10;" title="IguanaTex Picture Display">
            <a:extLst>
              <a:ext uri="{FF2B5EF4-FFF2-40B4-BE49-F238E27FC236}">
                <a16:creationId xmlns:a16="http://schemas.microsoft.com/office/drawing/2014/main" id="{52E70E16-C98A-4791-2462-EAA4087330F7}"/>
              </a:ext>
            </a:extLst>
          </p:cNvPr>
          <p:cNvPicPr>
            <a:picLocks noChangeAspect="1"/>
          </p:cNvPicPr>
          <p:nvPr>
            <p:custDataLst>
              <p:tags r:id="rId2"/>
            </p:custDataLst>
          </p:nvPr>
        </p:nvPicPr>
        <p:blipFill>
          <a:blip r:embed="rId103">
            <a:extLst>
              <a:ext uri="{28A0092B-C50C-407E-A947-70E740481C1C}">
                <a14:useLocalDpi xmlns:a14="http://schemas.microsoft.com/office/drawing/2010/main" val="0"/>
              </a:ext>
            </a:extLst>
          </a:blip>
          <a:stretch>
            <a:fillRect/>
          </a:stretch>
        </p:blipFill>
        <p:spPr>
          <a:xfrm>
            <a:off x="4553349" y="5967392"/>
            <a:ext cx="3030860" cy="700952"/>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690C79E-C96A-EE25-922F-A3D5271899B3}"/>
                  </a:ext>
                </a:extLst>
              </p:cNvPr>
              <p:cNvSpPr txBox="1"/>
              <p:nvPr/>
            </p:nvSpPr>
            <p:spPr>
              <a:xfrm>
                <a:off x="3413761" y="4218967"/>
                <a:ext cx="3324416" cy="523220"/>
              </a:xfrm>
              <a:prstGeom prst="rect">
                <a:avLst/>
              </a:prstGeom>
              <a:noFill/>
            </p:spPr>
            <p:txBody>
              <a:bodyPr wrap="square" rtlCol="0">
                <a:spAutoFit/>
              </a:bodyPr>
              <a:lstStyle/>
              <a:p>
                <a:pPr algn="ctr"/>
                <a14:m>
                  <m:oMath xmlns:m="http://schemas.openxmlformats.org/officeDocument/2006/math">
                    <m:r>
                      <m:rPr>
                        <m:sty m:val="p"/>
                      </m:rPr>
                      <a:rPr lang="en-US" sz="1400" b="1" i="1" smtClean="0">
                        <a:solidFill>
                          <a:schemeClr val="tx1"/>
                        </a:solidFill>
                        <a:latin typeface="Cambria Math" panose="02040503050406030204" pitchFamily="18" charset="0"/>
                        <a:sym typeface="Wingdings" panose="05000000000000000000" pitchFamily="2" charset="2"/>
                      </a:rPr>
                      <m:t>Δ</m:t>
                    </m:r>
                  </m:oMath>
                </a14:m>
                <a:r>
                  <a:rPr lang="en-US" sz="1400" b="1" i="1" dirty="0">
                    <a:solidFill>
                      <a:schemeClr val="accent1"/>
                    </a:solidFill>
                    <a:sym typeface="Wingdings" panose="05000000000000000000" pitchFamily="2" charset="2"/>
                  </a:rPr>
                  <a:t> node </a:t>
                </a:r>
                <a:r>
                  <a:rPr lang="en-US" sz="1400" b="1" i="1" dirty="0">
                    <a:sym typeface="Wingdings" panose="05000000000000000000" pitchFamily="2" charset="2"/>
                  </a:rPr>
                  <a:t>v</a:t>
                </a:r>
                <a:r>
                  <a:rPr lang="en-US" sz="1400" b="1" i="1" dirty="0">
                    <a:solidFill>
                      <a:schemeClr val="accent1"/>
                    </a:solidFill>
                    <a:sym typeface="Wingdings" panose="05000000000000000000" pitchFamily="2" charset="2"/>
                  </a:rPr>
                  <a:t> self-sensitivity </a:t>
                </a:r>
                <a:r>
                  <a:rPr lang="en-US" sz="1400" dirty="0">
                    <a:solidFill>
                      <a:schemeClr val="accent1"/>
                    </a:solidFill>
                    <a:sym typeface="Wingdings" panose="05000000000000000000" pitchFamily="2" charset="2"/>
                  </a:rPr>
                  <a:t>VS </a:t>
                </a:r>
                <a:r>
                  <a:rPr lang="en-US" sz="1400" b="1" i="1" dirty="0">
                    <a:sym typeface="Wingdings" panose="05000000000000000000" pitchFamily="2" charset="2"/>
                  </a:rPr>
                  <a:t>u-&gt;v</a:t>
                </a:r>
                <a:r>
                  <a:rPr lang="en-US" sz="1400" b="1" i="1" dirty="0">
                    <a:solidFill>
                      <a:schemeClr val="accent1"/>
                    </a:solidFill>
                    <a:sym typeface="Wingdings" panose="05000000000000000000" pitchFamily="2" charset="2"/>
                  </a:rPr>
                  <a:t> sensitivity</a:t>
                </a:r>
              </a:p>
              <a:p>
                <a:pPr algn="ctr"/>
                <a:r>
                  <a:rPr lang="en-US" sz="1400" b="1" i="1" dirty="0">
                    <a:solidFill>
                      <a:schemeClr val="accent1"/>
                    </a:solidFill>
                    <a:sym typeface="Wingdings" panose="05000000000000000000" pitchFamily="2" charset="2"/>
                  </a:rPr>
                  <a:t>from layer </a:t>
                </a:r>
                <a:r>
                  <a:rPr lang="en-US" sz="1400" b="1" i="1" dirty="0">
                    <a:sym typeface="Wingdings" panose="05000000000000000000" pitchFamily="2" charset="2"/>
                  </a:rPr>
                  <a:t>k</a:t>
                </a:r>
                <a:r>
                  <a:rPr lang="en-US" sz="1400" b="1" i="1" dirty="0">
                    <a:solidFill>
                      <a:schemeClr val="accent1"/>
                    </a:solidFill>
                    <a:sym typeface="Wingdings" panose="05000000000000000000" pitchFamily="2" charset="2"/>
                  </a:rPr>
                  <a:t> features to layer </a:t>
                </a:r>
                <a:r>
                  <a:rPr lang="en-US" sz="1400" b="1" i="1" dirty="0">
                    <a:sym typeface="Wingdings" panose="05000000000000000000" pitchFamily="2" charset="2"/>
                  </a:rPr>
                  <a:t>m</a:t>
                </a:r>
                <a:r>
                  <a:rPr lang="en-US" sz="1400" b="1" i="1" dirty="0">
                    <a:solidFill>
                      <a:schemeClr val="accent1"/>
                    </a:solidFill>
                    <a:sym typeface="Wingdings" panose="05000000000000000000" pitchFamily="2" charset="2"/>
                  </a:rPr>
                  <a:t> features</a:t>
                </a:r>
              </a:p>
            </p:txBody>
          </p:sp>
        </mc:Choice>
        <mc:Fallback xmlns="">
          <p:sp>
            <p:nvSpPr>
              <p:cNvPr id="27" name="TextBox 26">
                <a:extLst>
                  <a:ext uri="{FF2B5EF4-FFF2-40B4-BE49-F238E27FC236}">
                    <a16:creationId xmlns:a16="http://schemas.microsoft.com/office/drawing/2014/main" id="{B690C79E-C96A-EE25-922F-A3D5271899B3}"/>
                  </a:ext>
                </a:extLst>
              </p:cNvPr>
              <p:cNvSpPr txBox="1">
                <a:spLocks noRot="1" noChangeAspect="1" noMove="1" noResize="1" noEditPoints="1" noAdjustHandles="1" noChangeArrowheads="1" noChangeShapeType="1" noTextEdit="1"/>
              </p:cNvSpPr>
              <p:nvPr/>
            </p:nvSpPr>
            <p:spPr>
              <a:xfrm>
                <a:off x="3413761" y="4218967"/>
                <a:ext cx="3324416" cy="523220"/>
              </a:xfrm>
              <a:prstGeom prst="rect">
                <a:avLst/>
              </a:prstGeom>
              <a:blipFill>
                <a:blip r:embed="rId104"/>
                <a:stretch>
                  <a:fillRect t="-2326" b="-11628"/>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EF62BF2F-8F73-CB7E-80A8-EE7E557896F3}"/>
              </a:ext>
            </a:extLst>
          </p:cNvPr>
          <p:cNvSpPr txBox="1"/>
          <p:nvPr/>
        </p:nvSpPr>
        <p:spPr>
          <a:xfrm>
            <a:off x="7028768" y="4321113"/>
            <a:ext cx="3324417" cy="307777"/>
          </a:xfrm>
          <a:prstGeom prst="rect">
            <a:avLst/>
          </a:prstGeom>
          <a:noFill/>
        </p:spPr>
        <p:txBody>
          <a:bodyPr wrap="square" rtlCol="0">
            <a:spAutoFit/>
          </a:bodyPr>
          <a:lstStyle/>
          <a:p>
            <a:pPr algn="ctr"/>
            <a:r>
              <a:rPr lang="en-US" sz="1400" b="1" i="1" dirty="0">
                <a:solidFill>
                  <a:schemeClr val="accent1"/>
                </a:solidFill>
                <a:sym typeface="Wingdings" panose="05000000000000000000" pitchFamily="2" charset="2"/>
              </a:rPr>
              <a:t>Same but reversed for </a:t>
            </a:r>
            <a:r>
              <a:rPr lang="en-US" sz="1400" b="1" i="1" dirty="0">
                <a:sym typeface="Wingdings" panose="05000000000000000000" pitchFamily="2" charset="2"/>
              </a:rPr>
              <a:t>v-&gt;u</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CA38F68-8392-1FB0-93B3-F5D1077BCB59}"/>
                  </a:ext>
                </a:extLst>
              </p:cNvPr>
              <p:cNvSpPr txBox="1"/>
              <p:nvPr/>
            </p:nvSpPr>
            <p:spPr>
              <a:xfrm>
                <a:off x="911225" y="5031231"/>
                <a:ext cx="10333038" cy="615553"/>
              </a:xfrm>
              <a:prstGeom prst="rect">
                <a:avLst/>
              </a:prstGeom>
              <a:noFill/>
            </p:spPr>
            <p:txBody>
              <a:bodyPr wrap="square" rtlCol="0">
                <a:spAutoFit/>
              </a:bodyPr>
              <a:lstStyle/>
              <a:p>
                <a:pPr algn="ctr"/>
                <a:r>
                  <a:rPr lang="en-US" b="1" i="1" dirty="0">
                    <a:sym typeface="Wingdings" panose="05000000000000000000" pitchFamily="2" charset="2"/>
                  </a:rPr>
                  <a:t>Symmetric Jacobian Obstruction</a:t>
                </a:r>
                <a:r>
                  <a:rPr lang="en-US" sz="1600" i="1" dirty="0">
                    <a:solidFill>
                      <a:schemeClr val="accent1"/>
                    </a:solidFill>
                    <a:sym typeface="Wingdings" panose="05000000000000000000" pitchFamily="2" charset="2"/>
                  </a:rPr>
                  <a:t>:</a:t>
                </a:r>
                <a:br>
                  <a:rPr lang="en-US" sz="1600" i="1" dirty="0">
                    <a:solidFill>
                      <a:schemeClr val="accent1"/>
                    </a:solidFill>
                    <a:sym typeface="Wingdings" panose="05000000000000000000" pitchFamily="2" charset="2"/>
                  </a:rPr>
                </a:br>
                <a:r>
                  <a:rPr lang="en-US" sz="1600" b="1" dirty="0">
                    <a:solidFill>
                      <a:schemeClr val="accent1"/>
                    </a:solidFill>
                    <a:sym typeface="Wingdings" panose="05000000000000000000" pitchFamily="2" charset="2"/>
                  </a:rPr>
                  <a:t>Symmetric </a:t>
                </a:r>
                <a14:m>
                  <m:oMath xmlns:m="http://schemas.openxmlformats.org/officeDocument/2006/math">
                    <m:r>
                      <m:rPr>
                        <m:sty m:val="p"/>
                      </m:rPr>
                      <a:rPr lang="en-US" sz="1600" b="1" i="1" smtClean="0">
                        <a:solidFill>
                          <a:schemeClr val="tx1"/>
                        </a:solidFill>
                        <a:latin typeface="Cambria Math" panose="02040503050406030204" pitchFamily="18" charset="0"/>
                        <a:sym typeface="Wingdings" panose="05000000000000000000" pitchFamily="2" charset="2"/>
                      </a:rPr>
                      <m:t>Δ</m:t>
                    </m:r>
                  </m:oMath>
                </a14:m>
                <a:r>
                  <a:rPr lang="en-US" sz="1600" b="1" i="1" dirty="0">
                    <a:solidFill>
                      <a:schemeClr val="accent1"/>
                    </a:solidFill>
                    <a:sym typeface="Wingdings" panose="05000000000000000000" pitchFamily="2" charset="2"/>
                  </a:rPr>
                  <a:t> self-sensitivity </a:t>
                </a:r>
                <a:r>
                  <a:rPr lang="en-US" sz="1600" dirty="0">
                    <a:solidFill>
                      <a:schemeClr val="accent1"/>
                    </a:solidFill>
                    <a:sym typeface="Wingdings" panose="05000000000000000000" pitchFamily="2" charset="2"/>
                  </a:rPr>
                  <a:t>VS </a:t>
                </a:r>
                <a:r>
                  <a:rPr lang="en-US" sz="1600" b="1" i="1" dirty="0">
                    <a:solidFill>
                      <a:schemeClr val="accent1"/>
                    </a:solidFill>
                    <a:sym typeface="Wingdings" panose="05000000000000000000" pitchFamily="2" charset="2"/>
                  </a:rPr>
                  <a:t>pairwise</a:t>
                </a:r>
                <a:r>
                  <a:rPr lang="en-US" sz="1600" b="1" i="1" dirty="0">
                    <a:sym typeface="Wingdings" panose="05000000000000000000" pitchFamily="2" charset="2"/>
                  </a:rPr>
                  <a:t> </a:t>
                </a:r>
                <a:r>
                  <a:rPr lang="en-US" sz="1600" b="1" i="1" dirty="0">
                    <a:solidFill>
                      <a:schemeClr val="accent1"/>
                    </a:solidFill>
                    <a:sym typeface="Wingdings" panose="05000000000000000000" pitchFamily="2" charset="2"/>
                  </a:rPr>
                  <a:t>sensitivity from layer-</a:t>
                </a:r>
                <a:r>
                  <a:rPr lang="en-US" sz="1600" b="1" i="1" dirty="0">
                    <a:sym typeface="Wingdings" panose="05000000000000000000" pitchFamily="2" charset="2"/>
                  </a:rPr>
                  <a:t>k</a:t>
                </a:r>
                <a:r>
                  <a:rPr lang="en-US" sz="1600" b="1" i="1" dirty="0">
                    <a:solidFill>
                      <a:schemeClr val="accent1"/>
                    </a:solidFill>
                    <a:sym typeface="Wingdings" panose="05000000000000000000" pitchFamily="2" charset="2"/>
                  </a:rPr>
                  <a:t>’s features to layer-</a:t>
                </a:r>
                <a:r>
                  <a:rPr lang="en-US" sz="1600" b="1" i="1" dirty="0">
                    <a:sym typeface="Wingdings" panose="05000000000000000000" pitchFamily="2" charset="2"/>
                  </a:rPr>
                  <a:t>m</a:t>
                </a:r>
                <a:r>
                  <a:rPr lang="en-US" sz="1600" b="1" i="1" dirty="0">
                    <a:solidFill>
                      <a:schemeClr val="accent1"/>
                    </a:solidFill>
                    <a:sym typeface="Wingdings" panose="05000000000000000000" pitchFamily="2" charset="2"/>
                  </a:rPr>
                  <a:t>’s features</a:t>
                </a:r>
              </a:p>
            </p:txBody>
          </p:sp>
        </mc:Choice>
        <mc:Fallback xmlns="">
          <p:sp>
            <p:nvSpPr>
              <p:cNvPr id="30" name="TextBox 29">
                <a:extLst>
                  <a:ext uri="{FF2B5EF4-FFF2-40B4-BE49-F238E27FC236}">
                    <a16:creationId xmlns:a16="http://schemas.microsoft.com/office/drawing/2014/main" id="{4CA38F68-8392-1FB0-93B3-F5D1077BCB59}"/>
                  </a:ext>
                </a:extLst>
              </p:cNvPr>
              <p:cNvSpPr txBox="1">
                <a:spLocks noRot="1" noChangeAspect="1" noMove="1" noResize="1" noEditPoints="1" noAdjustHandles="1" noChangeArrowheads="1" noChangeShapeType="1" noTextEdit="1"/>
              </p:cNvSpPr>
              <p:nvPr/>
            </p:nvSpPr>
            <p:spPr>
              <a:xfrm>
                <a:off x="911225" y="5031231"/>
                <a:ext cx="10333038" cy="615553"/>
              </a:xfrm>
              <a:prstGeom prst="rect">
                <a:avLst/>
              </a:prstGeom>
              <a:blipFill>
                <a:blip r:embed="rId105"/>
                <a:stretch>
                  <a:fillRect t="-4950" b="-11881"/>
                </a:stretch>
              </a:blipFill>
            </p:spPr>
            <p:txBody>
              <a:bodyPr/>
              <a:lstStyle/>
              <a:p>
                <a:r>
                  <a:rPr lang="en-US">
                    <a:noFill/>
                  </a:rPr>
                  <a:t> </a:t>
                </a:r>
              </a:p>
            </p:txBody>
          </p:sp>
        </mc:Fallback>
      </mc:AlternateContent>
      <p:sp>
        <p:nvSpPr>
          <p:cNvPr id="31" name="Left Brace 30">
            <a:extLst>
              <a:ext uri="{FF2B5EF4-FFF2-40B4-BE49-F238E27FC236}">
                <a16:creationId xmlns:a16="http://schemas.microsoft.com/office/drawing/2014/main" id="{B5F33E5A-C3D3-4BC8-A032-388DF7A37E36}"/>
              </a:ext>
            </a:extLst>
          </p:cNvPr>
          <p:cNvSpPr/>
          <p:nvPr/>
        </p:nvSpPr>
        <p:spPr>
          <a:xfrm rot="16200000">
            <a:off x="5942112" y="800655"/>
            <a:ext cx="307776" cy="8227278"/>
          </a:xfrm>
          <a:prstGeom prst="leftBrac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9C1B6F0C-791E-F0B7-CBA1-54D5FEE5AC55}"/>
              </a:ext>
            </a:extLst>
          </p:cNvPr>
          <p:cNvSpPr txBox="1"/>
          <p:nvPr/>
        </p:nvSpPr>
        <p:spPr>
          <a:xfrm>
            <a:off x="8281983" y="6023608"/>
            <a:ext cx="2735242" cy="584775"/>
          </a:xfrm>
          <a:prstGeom prst="rect">
            <a:avLst/>
          </a:prstGeom>
          <a:noFill/>
        </p:spPr>
        <p:txBody>
          <a:bodyPr wrap="square" rtlCol="0">
            <a:spAutoFit/>
          </a:bodyPr>
          <a:lstStyle/>
          <a:p>
            <a:pPr algn="ctr"/>
            <a:r>
              <a:rPr lang="en-US" sz="1600" b="1" dirty="0">
                <a:solidFill>
                  <a:schemeClr val="accent1"/>
                </a:solidFill>
                <a:sym typeface="Wingdings" panose="05000000000000000000" pitchFamily="2" charset="2"/>
              </a:rPr>
              <a:t>Symmetric Jacobian Obstruction after </a:t>
            </a:r>
            <a:r>
              <a:rPr lang="en-US" sz="1600" b="1" i="1" dirty="0">
                <a:solidFill>
                  <a:schemeClr val="accent1"/>
                </a:solidFill>
                <a:sym typeface="Wingdings" panose="05000000000000000000" pitchFamily="2" charset="2"/>
              </a:rPr>
              <a:t>m</a:t>
            </a:r>
            <a:r>
              <a:rPr lang="en-US" sz="1600" b="1" dirty="0">
                <a:solidFill>
                  <a:schemeClr val="accent1"/>
                </a:solidFill>
                <a:sym typeface="Wingdings" panose="05000000000000000000" pitchFamily="2" charset="2"/>
              </a:rPr>
              <a:t> layers</a:t>
            </a:r>
            <a:endParaRPr lang="en-US" sz="1600" b="1" i="1" dirty="0">
              <a:solidFill>
                <a:schemeClr val="accent1"/>
              </a:solidFill>
              <a:sym typeface="Wingdings" panose="05000000000000000000" pitchFamily="2" charset="2"/>
            </a:endParaRPr>
          </a:p>
        </p:txBody>
      </p:sp>
      <p:grpSp>
        <p:nvGrpSpPr>
          <p:cNvPr id="111" name="Group 110" descr="\documentclass{article}&#10;\usepackage{amsmath,amsfonts,bm}&#10;\pagestyle{empty}&#10;\DeclareMathOperator{\tr}{Tr}&#10;\begin{document}&#10;&#10;\begin{equation*}&#10;\tilde{\mathbf{J}}_{k}^{(m)}(v,u) := \left(\frac{1}{d_v}\frac{\partial \mathbf{h}_{v}^{(m)}}{\partial \mathbf{h}_{v}^{(k)}} - \frac{1}{\sqrt{d_v d_u}}\frac{\partial \mathbf{h}_{v}^{(m)}}{\partial \mathbf{h}_{u}^{(k)}}\right) + \left(\frac{1}{d_u}\frac{\partial \mathbf{h}_{u}^{(m)}}{\partial \mathbf{h}_{u}^{(k)}}  - \frac{1}{\sqrt{d_v d_u}}\frac{\partial \mathbf{h}_{u}^{(m)}}{\partial \mathbf{h}_{v}^{(k)}}\right)&#10;\end{equation*}&#10;&#10;\end{document}&#10;&#10;" title="IguanaTex Shape Display">
            <a:extLst>
              <a:ext uri="{FF2B5EF4-FFF2-40B4-BE49-F238E27FC236}">
                <a16:creationId xmlns:a16="http://schemas.microsoft.com/office/drawing/2014/main" id="{8C3AA056-712E-D9D7-6D2D-BF9FF0DE2B3B}"/>
              </a:ext>
            </a:extLst>
          </p:cNvPr>
          <p:cNvGrpSpPr>
            <a:grpSpLocks noChangeAspect="1"/>
          </p:cNvGrpSpPr>
          <p:nvPr>
            <p:custDataLst>
              <p:tags r:id="rId3"/>
            </p:custDataLst>
          </p:nvPr>
        </p:nvGrpSpPr>
        <p:grpSpPr>
          <a:xfrm>
            <a:off x="1955799" y="3340101"/>
            <a:ext cx="8254476" cy="758857"/>
            <a:chOff x="3733269" y="5218351"/>
            <a:chExt cx="8248811" cy="758900"/>
          </a:xfrm>
        </p:grpSpPr>
        <p:sp>
          <p:nvSpPr>
            <p:cNvPr id="112" name="Freeform: Shape 111">
              <a:extLst>
                <a:ext uri="{FF2B5EF4-FFF2-40B4-BE49-F238E27FC236}">
                  <a16:creationId xmlns:a16="http://schemas.microsoft.com/office/drawing/2014/main" id="{F398684B-029F-55A4-DB9A-809A30388957}"/>
                </a:ext>
              </a:extLst>
            </p:cNvPr>
            <p:cNvSpPr/>
            <p:nvPr>
              <p:custDataLst>
                <p:tags r:id="rId4"/>
              </p:custDataLst>
            </p:nvPr>
          </p:nvSpPr>
          <p:spPr>
            <a:xfrm>
              <a:off x="3760380" y="5427487"/>
              <a:ext cx="84201" cy="23533"/>
            </a:xfrm>
            <a:custGeom>
              <a:avLst/>
              <a:gdLst>
                <a:gd name="connsiteX0" fmla="*/ 84272 w 84201"/>
                <a:gd name="connsiteY0" fmla="*/ 3884 h 23533"/>
                <a:gd name="connsiteX1" fmla="*/ 80226 w 84201"/>
                <a:gd name="connsiteY1" fmla="*/ 89 h 23533"/>
                <a:gd name="connsiteX2" fmla="*/ 59492 w 84201"/>
                <a:gd name="connsiteY2" fmla="*/ 12235 h 23533"/>
                <a:gd name="connsiteX3" fmla="*/ 43056 w 84201"/>
                <a:gd name="connsiteY3" fmla="*/ 5909 h 23533"/>
                <a:gd name="connsiteX4" fmla="*/ 27379 w 84201"/>
                <a:gd name="connsiteY4" fmla="*/ 89 h 23533"/>
                <a:gd name="connsiteX5" fmla="*/ 70 w 84201"/>
                <a:gd name="connsiteY5" fmla="*/ 19827 h 23533"/>
                <a:gd name="connsiteX6" fmla="*/ 4116 w 84201"/>
                <a:gd name="connsiteY6" fmla="*/ 23622 h 23533"/>
                <a:gd name="connsiteX7" fmla="*/ 24850 w 84201"/>
                <a:gd name="connsiteY7" fmla="*/ 11476 h 23533"/>
                <a:gd name="connsiteX8" fmla="*/ 41286 w 84201"/>
                <a:gd name="connsiteY8" fmla="*/ 17802 h 23533"/>
                <a:gd name="connsiteX9" fmla="*/ 56963 w 84201"/>
                <a:gd name="connsiteY9" fmla="*/ 23622 h 23533"/>
                <a:gd name="connsiteX10" fmla="*/ 84272 w 84201"/>
                <a:gd name="connsiteY10" fmla="*/ 3884 h 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201" h="23533">
                  <a:moveTo>
                    <a:pt x="84272" y="3884"/>
                  </a:moveTo>
                  <a:lnTo>
                    <a:pt x="80226" y="89"/>
                  </a:lnTo>
                  <a:cubicBezTo>
                    <a:pt x="80226" y="342"/>
                    <a:pt x="70618" y="12235"/>
                    <a:pt x="59492" y="12235"/>
                  </a:cubicBezTo>
                  <a:cubicBezTo>
                    <a:pt x="53676" y="12235"/>
                    <a:pt x="47355" y="8439"/>
                    <a:pt x="43056" y="5909"/>
                  </a:cubicBezTo>
                  <a:cubicBezTo>
                    <a:pt x="36229" y="1860"/>
                    <a:pt x="31678" y="89"/>
                    <a:pt x="27379" y="89"/>
                  </a:cubicBezTo>
                  <a:cubicBezTo>
                    <a:pt x="17770" y="89"/>
                    <a:pt x="12966" y="5656"/>
                    <a:pt x="70" y="19827"/>
                  </a:cubicBezTo>
                  <a:lnTo>
                    <a:pt x="4116" y="23622"/>
                  </a:lnTo>
                  <a:cubicBezTo>
                    <a:pt x="4116" y="23369"/>
                    <a:pt x="13725" y="11476"/>
                    <a:pt x="24850" y="11476"/>
                  </a:cubicBezTo>
                  <a:cubicBezTo>
                    <a:pt x="30666" y="11476"/>
                    <a:pt x="36988" y="15272"/>
                    <a:pt x="41286" y="17802"/>
                  </a:cubicBezTo>
                  <a:cubicBezTo>
                    <a:pt x="48113" y="21851"/>
                    <a:pt x="52665" y="23622"/>
                    <a:pt x="56963" y="23622"/>
                  </a:cubicBezTo>
                  <a:cubicBezTo>
                    <a:pt x="66572" y="23622"/>
                    <a:pt x="71376" y="18055"/>
                    <a:pt x="84272" y="3884"/>
                  </a:cubicBezTo>
                  <a:close/>
                </a:path>
              </a:pathLst>
            </a:custGeom>
            <a:solidFill>
              <a:srgbClr val="000000"/>
            </a:solidFill>
            <a:ln w="25381"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F44A7A7-E4CA-CB6F-2594-D9D77A959E00}"/>
                </a:ext>
              </a:extLst>
            </p:cNvPr>
            <p:cNvSpPr/>
            <p:nvPr>
              <p:custDataLst>
                <p:tags r:id="rId5"/>
              </p:custDataLst>
            </p:nvPr>
          </p:nvSpPr>
          <p:spPr>
            <a:xfrm>
              <a:off x="3733269" y="5487601"/>
              <a:ext cx="127440" cy="176376"/>
            </a:xfrm>
            <a:custGeom>
              <a:avLst/>
              <a:gdLst>
                <a:gd name="connsiteX0" fmla="*/ 107029 w 127440"/>
                <a:gd name="connsiteY0" fmla="*/ 11985 h 176376"/>
                <a:gd name="connsiteX1" fmla="*/ 127510 w 127440"/>
                <a:gd name="connsiteY1" fmla="*/ 11985 h 176376"/>
                <a:gd name="connsiteX2" fmla="*/ 127510 w 127440"/>
                <a:gd name="connsiteY2" fmla="*/ 91 h 176376"/>
                <a:gd name="connsiteX3" fmla="*/ 87306 w 127440"/>
                <a:gd name="connsiteY3" fmla="*/ 850 h 176376"/>
                <a:gd name="connsiteX4" fmla="*/ 36987 w 127440"/>
                <a:gd name="connsiteY4" fmla="*/ 91 h 176376"/>
                <a:gd name="connsiteX5" fmla="*/ 36987 w 127440"/>
                <a:gd name="connsiteY5" fmla="*/ 11985 h 176376"/>
                <a:gd name="connsiteX6" fmla="*/ 72640 w 127440"/>
                <a:gd name="connsiteY6" fmla="*/ 11985 h 176376"/>
                <a:gd name="connsiteX7" fmla="*/ 72640 w 127440"/>
                <a:gd name="connsiteY7" fmla="*/ 135980 h 176376"/>
                <a:gd name="connsiteX8" fmla="*/ 47607 w 127440"/>
                <a:gd name="connsiteY8" fmla="*/ 167358 h 176376"/>
                <a:gd name="connsiteX9" fmla="*/ 27379 w 127440"/>
                <a:gd name="connsiteY9" fmla="*/ 163309 h 176376"/>
                <a:gd name="connsiteX10" fmla="*/ 27379 w 127440"/>
                <a:gd name="connsiteY10" fmla="*/ 163056 h 176376"/>
                <a:gd name="connsiteX11" fmla="*/ 38757 w 127440"/>
                <a:gd name="connsiteY11" fmla="*/ 144836 h 176376"/>
                <a:gd name="connsiteX12" fmla="*/ 19540 w 127440"/>
                <a:gd name="connsiteY12" fmla="*/ 125351 h 176376"/>
                <a:gd name="connsiteX13" fmla="*/ 70 w 127440"/>
                <a:gd name="connsiteY13" fmla="*/ 144836 h 176376"/>
                <a:gd name="connsiteX14" fmla="*/ 48871 w 127440"/>
                <a:gd name="connsiteY14" fmla="*/ 176468 h 176376"/>
                <a:gd name="connsiteX15" fmla="*/ 107029 w 127440"/>
                <a:gd name="connsiteY15" fmla="*/ 135727 h 176376"/>
                <a:gd name="connsiteX16" fmla="*/ 107029 w 127440"/>
                <a:gd name="connsiteY16" fmla="*/ 11985 h 17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440" h="176376">
                  <a:moveTo>
                    <a:pt x="107029" y="11985"/>
                  </a:moveTo>
                  <a:lnTo>
                    <a:pt x="127510" y="11985"/>
                  </a:lnTo>
                  <a:lnTo>
                    <a:pt x="127510" y="91"/>
                  </a:lnTo>
                  <a:cubicBezTo>
                    <a:pt x="118660" y="850"/>
                    <a:pt x="97167" y="850"/>
                    <a:pt x="87306" y="850"/>
                  </a:cubicBezTo>
                  <a:cubicBezTo>
                    <a:pt x="73904" y="850"/>
                    <a:pt x="49124" y="850"/>
                    <a:pt x="36987" y="91"/>
                  </a:cubicBezTo>
                  <a:lnTo>
                    <a:pt x="36987" y="11985"/>
                  </a:lnTo>
                  <a:lnTo>
                    <a:pt x="72640" y="11985"/>
                  </a:lnTo>
                  <a:lnTo>
                    <a:pt x="72640" y="135980"/>
                  </a:lnTo>
                  <a:cubicBezTo>
                    <a:pt x="72640" y="140788"/>
                    <a:pt x="72640" y="167358"/>
                    <a:pt x="47607" y="167358"/>
                  </a:cubicBezTo>
                  <a:cubicBezTo>
                    <a:pt x="43309" y="167358"/>
                    <a:pt x="34964" y="166599"/>
                    <a:pt x="27379" y="163309"/>
                  </a:cubicBezTo>
                  <a:lnTo>
                    <a:pt x="27379" y="163056"/>
                  </a:lnTo>
                  <a:cubicBezTo>
                    <a:pt x="27379" y="163056"/>
                    <a:pt x="38757" y="158248"/>
                    <a:pt x="38757" y="144836"/>
                  </a:cubicBezTo>
                  <a:cubicBezTo>
                    <a:pt x="38757" y="131172"/>
                    <a:pt x="27884" y="125351"/>
                    <a:pt x="19540" y="125351"/>
                  </a:cubicBezTo>
                  <a:cubicBezTo>
                    <a:pt x="10184" y="125351"/>
                    <a:pt x="70" y="131678"/>
                    <a:pt x="70" y="144836"/>
                  </a:cubicBezTo>
                  <a:cubicBezTo>
                    <a:pt x="70" y="164321"/>
                    <a:pt x="20046" y="176468"/>
                    <a:pt x="48871" y="176468"/>
                  </a:cubicBezTo>
                  <a:cubicBezTo>
                    <a:pt x="82754" y="176468"/>
                    <a:pt x="107029" y="162044"/>
                    <a:pt x="107029" y="135727"/>
                  </a:cubicBezTo>
                  <a:lnTo>
                    <a:pt x="107029" y="11985"/>
                  </a:lnTo>
                  <a:close/>
                </a:path>
              </a:pathLst>
            </a:custGeom>
            <a:solidFill>
              <a:srgbClr val="000000"/>
            </a:solidFill>
            <a:ln w="25381"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A777F274-59C5-0AA5-DDFF-B6E75D5279C0}"/>
                </a:ext>
              </a:extLst>
            </p:cNvPr>
            <p:cNvSpPr/>
            <p:nvPr>
              <p:custDataLst>
                <p:tags r:id="rId6"/>
              </p:custDataLst>
            </p:nvPr>
          </p:nvSpPr>
          <p:spPr>
            <a:xfrm>
              <a:off x="3898117" y="5396897"/>
              <a:ext cx="46020" cy="176958"/>
            </a:xfrm>
            <a:custGeom>
              <a:avLst/>
              <a:gdLst>
                <a:gd name="connsiteX0" fmla="*/ 42556 w 46020"/>
                <a:gd name="connsiteY0" fmla="*/ 86 h 176958"/>
                <a:gd name="connsiteX1" fmla="*/ 76 w 46020"/>
                <a:gd name="connsiteY1" fmla="*/ 88477 h 176958"/>
                <a:gd name="connsiteX2" fmla="*/ 42556 w 46020"/>
                <a:gd name="connsiteY2" fmla="*/ 177045 h 176958"/>
                <a:gd name="connsiteX3" fmla="*/ 46096 w 46020"/>
                <a:gd name="connsiteY3" fmla="*/ 174919 h 176958"/>
                <a:gd name="connsiteX4" fmla="*/ 44326 w 46020"/>
                <a:gd name="connsiteY4" fmla="*/ 172262 h 176958"/>
                <a:gd name="connsiteX5" fmla="*/ 12112 w 46020"/>
                <a:gd name="connsiteY5" fmla="*/ 88654 h 176958"/>
                <a:gd name="connsiteX6" fmla="*/ 44857 w 46020"/>
                <a:gd name="connsiteY6" fmla="*/ 4337 h 176958"/>
                <a:gd name="connsiteX7" fmla="*/ 46096 w 46020"/>
                <a:gd name="connsiteY7" fmla="*/ 2212 h 176958"/>
                <a:gd name="connsiteX8" fmla="*/ 42556 w 46020"/>
                <a:gd name="connsiteY8" fmla="*/ 86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556" y="86"/>
                  </a:moveTo>
                  <a:cubicBezTo>
                    <a:pt x="8926" y="23822"/>
                    <a:pt x="76" y="61375"/>
                    <a:pt x="76" y="88477"/>
                  </a:cubicBezTo>
                  <a:cubicBezTo>
                    <a:pt x="76" y="113453"/>
                    <a:pt x="7510" y="152246"/>
                    <a:pt x="42556" y="177045"/>
                  </a:cubicBezTo>
                  <a:cubicBezTo>
                    <a:pt x="43972" y="177045"/>
                    <a:pt x="46096" y="177045"/>
                    <a:pt x="46096" y="174919"/>
                  </a:cubicBezTo>
                  <a:cubicBezTo>
                    <a:pt x="46096" y="173856"/>
                    <a:pt x="45565" y="173502"/>
                    <a:pt x="44326" y="172262"/>
                  </a:cubicBezTo>
                  <a:cubicBezTo>
                    <a:pt x="20785" y="151006"/>
                    <a:pt x="12112" y="120893"/>
                    <a:pt x="12112" y="88654"/>
                  </a:cubicBezTo>
                  <a:cubicBezTo>
                    <a:pt x="12112" y="40827"/>
                    <a:pt x="30343" y="17445"/>
                    <a:pt x="44857" y="4337"/>
                  </a:cubicBezTo>
                  <a:cubicBezTo>
                    <a:pt x="45565" y="3629"/>
                    <a:pt x="46096" y="3097"/>
                    <a:pt x="46096" y="2212"/>
                  </a:cubicBezTo>
                  <a:cubicBezTo>
                    <a:pt x="46096" y="86"/>
                    <a:pt x="43972" y="86"/>
                    <a:pt x="42556" y="86"/>
                  </a:cubicBezTo>
                  <a:close/>
                </a:path>
              </a:pathLst>
            </a:custGeom>
            <a:solidFill>
              <a:srgbClr val="000000"/>
            </a:solidFill>
            <a:ln w="25381"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CAFD5C24-0DA0-7B7C-2C95-D19AB148BB57}"/>
                </a:ext>
              </a:extLst>
            </p:cNvPr>
            <p:cNvSpPr/>
            <p:nvPr>
              <p:custDataLst>
                <p:tags r:id="rId7"/>
              </p:custDataLst>
            </p:nvPr>
          </p:nvSpPr>
          <p:spPr>
            <a:xfrm>
              <a:off x="3965100" y="5451632"/>
              <a:ext cx="162486" cy="79888"/>
            </a:xfrm>
            <a:custGeom>
              <a:avLst/>
              <a:gdLst>
                <a:gd name="connsiteX0" fmla="*/ 68578 w 162486"/>
                <a:gd name="connsiteY0" fmla="*/ 63855 h 79888"/>
                <a:gd name="connsiteX1" fmla="*/ 66100 w 162486"/>
                <a:gd name="connsiteY1" fmla="*/ 74306 h 79888"/>
                <a:gd name="connsiteX2" fmla="*/ 72118 w 162486"/>
                <a:gd name="connsiteY2" fmla="*/ 79974 h 79888"/>
                <a:gd name="connsiteX3" fmla="*/ 79021 w 162486"/>
                <a:gd name="connsiteY3" fmla="*/ 76077 h 79888"/>
                <a:gd name="connsiteX4" fmla="*/ 82207 w 162486"/>
                <a:gd name="connsiteY4" fmla="*/ 65095 h 79888"/>
                <a:gd name="connsiteX5" fmla="*/ 86101 w 162486"/>
                <a:gd name="connsiteY5" fmla="*/ 49153 h 79888"/>
                <a:gd name="connsiteX6" fmla="*/ 89110 w 162486"/>
                <a:gd name="connsiteY6" fmla="*/ 37284 h 79888"/>
                <a:gd name="connsiteX7" fmla="*/ 94597 w 162486"/>
                <a:gd name="connsiteY7" fmla="*/ 23822 h 79888"/>
                <a:gd name="connsiteX8" fmla="*/ 122917 w 162486"/>
                <a:gd name="connsiteY8" fmla="*/ 5046 h 79888"/>
                <a:gd name="connsiteX9" fmla="*/ 133360 w 162486"/>
                <a:gd name="connsiteY9" fmla="*/ 17445 h 79888"/>
                <a:gd name="connsiteX10" fmla="*/ 122917 w 162486"/>
                <a:gd name="connsiteY10" fmla="*/ 55175 h 79888"/>
                <a:gd name="connsiteX11" fmla="*/ 120262 w 162486"/>
                <a:gd name="connsiteY11" fmla="*/ 64741 h 79888"/>
                <a:gd name="connsiteX12" fmla="*/ 137077 w 162486"/>
                <a:gd name="connsiteY12" fmla="*/ 79974 h 79888"/>
                <a:gd name="connsiteX13" fmla="*/ 162566 w 162486"/>
                <a:gd name="connsiteY13" fmla="*/ 52872 h 79888"/>
                <a:gd name="connsiteX14" fmla="*/ 159734 w 162486"/>
                <a:gd name="connsiteY14" fmla="*/ 50570 h 79888"/>
                <a:gd name="connsiteX15" fmla="*/ 156371 w 162486"/>
                <a:gd name="connsiteY15" fmla="*/ 53581 h 79888"/>
                <a:gd name="connsiteX16" fmla="*/ 137608 w 162486"/>
                <a:gd name="connsiteY16" fmla="*/ 75014 h 79888"/>
                <a:gd name="connsiteX17" fmla="*/ 133183 w 162486"/>
                <a:gd name="connsiteY17" fmla="*/ 68815 h 79888"/>
                <a:gd name="connsiteX18" fmla="*/ 137254 w 162486"/>
                <a:gd name="connsiteY18" fmla="*/ 54467 h 79888"/>
                <a:gd name="connsiteX19" fmla="*/ 146635 w 162486"/>
                <a:gd name="connsiteY19" fmla="*/ 20279 h 79888"/>
                <a:gd name="connsiteX20" fmla="*/ 140086 w 162486"/>
                <a:gd name="connsiteY20" fmla="*/ 4869 h 79888"/>
                <a:gd name="connsiteX21" fmla="*/ 123625 w 162486"/>
                <a:gd name="connsiteY21" fmla="*/ 86 h 79888"/>
                <a:gd name="connsiteX22" fmla="*/ 92296 w 162486"/>
                <a:gd name="connsiteY22" fmla="*/ 17977 h 79888"/>
                <a:gd name="connsiteX23" fmla="*/ 69286 w 162486"/>
                <a:gd name="connsiteY23" fmla="*/ 86 h 79888"/>
                <a:gd name="connsiteX24" fmla="*/ 39373 w 162486"/>
                <a:gd name="connsiteY24" fmla="*/ 16205 h 79888"/>
                <a:gd name="connsiteX25" fmla="*/ 20434 w 162486"/>
                <a:gd name="connsiteY25" fmla="*/ 86 h 79888"/>
                <a:gd name="connsiteX26" fmla="*/ 6451 w 162486"/>
                <a:gd name="connsiteY26" fmla="*/ 9651 h 79888"/>
                <a:gd name="connsiteX27" fmla="*/ 79 w 162486"/>
                <a:gd name="connsiteY27" fmla="*/ 27188 h 79888"/>
                <a:gd name="connsiteX28" fmla="*/ 3088 w 162486"/>
                <a:gd name="connsiteY28" fmla="*/ 29491 h 79888"/>
                <a:gd name="connsiteX29" fmla="*/ 6982 w 162486"/>
                <a:gd name="connsiteY29" fmla="*/ 24176 h 79888"/>
                <a:gd name="connsiteX30" fmla="*/ 19903 w 162486"/>
                <a:gd name="connsiteY30" fmla="*/ 5046 h 79888"/>
                <a:gd name="connsiteX31" fmla="*/ 25744 w 162486"/>
                <a:gd name="connsiteY31" fmla="*/ 13725 h 79888"/>
                <a:gd name="connsiteX32" fmla="*/ 22912 w 162486"/>
                <a:gd name="connsiteY32" fmla="*/ 28428 h 79888"/>
                <a:gd name="connsiteX33" fmla="*/ 19018 w 162486"/>
                <a:gd name="connsiteY33" fmla="*/ 44370 h 79888"/>
                <a:gd name="connsiteX34" fmla="*/ 13354 w 162486"/>
                <a:gd name="connsiteY34" fmla="*/ 67043 h 79888"/>
                <a:gd name="connsiteX35" fmla="*/ 11584 w 162486"/>
                <a:gd name="connsiteY35" fmla="*/ 74306 h 79888"/>
                <a:gd name="connsiteX36" fmla="*/ 17602 w 162486"/>
                <a:gd name="connsiteY36" fmla="*/ 79974 h 79888"/>
                <a:gd name="connsiteX37" fmla="*/ 24505 w 162486"/>
                <a:gd name="connsiteY37" fmla="*/ 76077 h 79888"/>
                <a:gd name="connsiteX38" fmla="*/ 27691 w 162486"/>
                <a:gd name="connsiteY38" fmla="*/ 65095 h 79888"/>
                <a:gd name="connsiteX39" fmla="*/ 31585 w 162486"/>
                <a:gd name="connsiteY39" fmla="*/ 49153 h 79888"/>
                <a:gd name="connsiteX40" fmla="*/ 34594 w 162486"/>
                <a:gd name="connsiteY40" fmla="*/ 37284 h 79888"/>
                <a:gd name="connsiteX41" fmla="*/ 42028 w 162486"/>
                <a:gd name="connsiteY41" fmla="*/ 21342 h 79888"/>
                <a:gd name="connsiteX42" fmla="*/ 68578 w 162486"/>
                <a:gd name="connsiteY42" fmla="*/ 5046 h 79888"/>
                <a:gd name="connsiteX43" fmla="*/ 79021 w 162486"/>
                <a:gd name="connsiteY43" fmla="*/ 17445 h 79888"/>
                <a:gd name="connsiteX44" fmla="*/ 76012 w 162486"/>
                <a:gd name="connsiteY44" fmla="*/ 34096 h 79888"/>
                <a:gd name="connsiteX45" fmla="*/ 68578 w 162486"/>
                <a:gd name="connsiteY45" fmla="*/ 63855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486" h="79888">
                  <a:moveTo>
                    <a:pt x="68578" y="63855"/>
                  </a:moveTo>
                  <a:cubicBezTo>
                    <a:pt x="67693" y="67398"/>
                    <a:pt x="66100" y="73420"/>
                    <a:pt x="66100" y="74306"/>
                  </a:cubicBezTo>
                  <a:cubicBezTo>
                    <a:pt x="66100" y="78203"/>
                    <a:pt x="69286" y="79974"/>
                    <a:pt x="72118" y="79974"/>
                  </a:cubicBezTo>
                  <a:cubicBezTo>
                    <a:pt x="75304" y="79974"/>
                    <a:pt x="78136" y="77671"/>
                    <a:pt x="79021" y="76077"/>
                  </a:cubicBezTo>
                  <a:cubicBezTo>
                    <a:pt x="79906" y="74483"/>
                    <a:pt x="81322" y="68815"/>
                    <a:pt x="82207" y="65095"/>
                  </a:cubicBezTo>
                  <a:cubicBezTo>
                    <a:pt x="83092" y="61729"/>
                    <a:pt x="85039" y="53581"/>
                    <a:pt x="86101" y="49153"/>
                  </a:cubicBezTo>
                  <a:cubicBezTo>
                    <a:pt x="87163" y="45256"/>
                    <a:pt x="88225" y="41359"/>
                    <a:pt x="89110" y="37284"/>
                  </a:cubicBezTo>
                  <a:cubicBezTo>
                    <a:pt x="91057" y="29668"/>
                    <a:pt x="91057" y="29313"/>
                    <a:pt x="94597" y="23822"/>
                  </a:cubicBezTo>
                  <a:cubicBezTo>
                    <a:pt x="100261" y="15143"/>
                    <a:pt x="109111" y="5046"/>
                    <a:pt x="122917" y="5046"/>
                  </a:cubicBezTo>
                  <a:cubicBezTo>
                    <a:pt x="132829" y="5046"/>
                    <a:pt x="133360" y="13194"/>
                    <a:pt x="133360" y="17445"/>
                  </a:cubicBezTo>
                  <a:cubicBezTo>
                    <a:pt x="133360" y="28073"/>
                    <a:pt x="125749" y="47735"/>
                    <a:pt x="122917" y="55175"/>
                  </a:cubicBezTo>
                  <a:cubicBezTo>
                    <a:pt x="120970" y="60135"/>
                    <a:pt x="120262" y="61729"/>
                    <a:pt x="120262" y="64741"/>
                  </a:cubicBezTo>
                  <a:cubicBezTo>
                    <a:pt x="120262" y="74129"/>
                    <a:pt x="128050" y="79974"/>
                    <a:pt x="137077" y="79974"/>
                  </a:cubicBezTo>
                  <a:cubicBezTo>
                    <a:pt x="154778" y="79974"/>
                    <a:pt x="162566" y="55529"/>
                    <a:pt x="162566" y="52872"/>
                  </a:cubicBezTo>
                  <a:cubicBezTo>
                    <a:pt x="162566" y="50570"/>
                    <a:pt x="160265" y="50570"/>
                    <a:pt x="159734" y="50570"/>
                  </a:cubicBezTo>
                  <a:cubicBezTo>
                    <a:pt x="157256" y="50570"/>
                    <a:pt x="157079" y="51632"/>
                    <a:pt x="156371" y="53581"/>
                  </a:cubicBezTo>
                  <a:cubicBezTo>
                    <a:pt x="152300" y="67752"/>
                    <a:pt x="144688" y="75014"/>
                    <a:pt x="137608" y="75014"/>
                  </a:cubicBezTo>
                  <a:cubicBezTo>
                    <a:pt x="133891" y="75014"/>
                    <a:pt x="133183" y="72535"/>
                    <a:pt x="133183" y="68815"/>
                  </a:cubicBezTo>
                  <a:cubicBezTo>
                    <a:pt x="133183" y="64741"/>
                    <a:pt x="134068" y="62438"/>
                    <a:pt x="137254" y="54467"/>
                  </a:cubicBezTo>
                  <a:cubicBezTo>
                    <a:pt x="139378" y="48975"/>
                    <a:pt x="146635" y="30199"/>
                    <a:pt x="146635" y="20279"/>
                  </a:cubicBezTo>
                  <a:cubicBezTo>
                    <a:pt x="146635" y="17445"/>
                    <a:pt x="146635" y="10006"/>
                    <a:pt x="140086" y="4869"/>
                  </a:cubicBezTo>
                  <a:cubicBezTo>
                    <a:pt x="137077" y="2566"/>
                    <a:pt x="131944" y="86"/>
                    <a:pt x="123625" y="86"/>
                  </a:cubicBezTo>
                  <a:cubicBezTo>
                    <a:pt x="107695" y="86"/>
                    <a:pt x="97960" y="10537"/>
                    <a:pt x="92296" y="17977"/>
                  </a:cubicBezTo>
                  <a:cubicBezTo>
                    <a:pt x="90880" y="2920"/>
                    <a:pt x="78313" y="86"/>
                    <a:pt x="69286" y="86"/>
                  </a:cubicBezTo>
                  <a:cubicBezTo>
                    <a:pt x="54595" y="86"/>
                    <a:pt x="44683" y="9120"/>
                    <a:pt x="39373" y="16205"/>
                  </a:cubicBezTo>
                  <a:cubicBezTo>
                    <a:pt x="38134" y="3983"/>
                    <a:pt x="27691" y="86"/>
                    <a:pt x="20434" y="86"/>
                  </a:cubicBezTo>
                  <a:cubicBezTo>
                    <a:pt x="12823" y="86"/>
                    <a:pt x="8752" y="5577"/>
                    <a:pt x="6451" y="9651"/>
                  </a:cubicBezTo>
                  <a:cubicBezTo>
                    <a:pt x="2557" y="16205"/>
                    <a:pt x="79" y="26302"/>
                    <a:pt x="79" y="27188"/>
                  </a:cubicBezTo>
                  <a:cubicBezTo>
                    <a:pt x="79" y="29491"/>
                    <a:pt x="2557" y="29491"/>
                    <a:pt x="3088" y="29491"/>
                  </a:cubicBezTo>
                  <a:cubicBezTo>
                    <a:pt x="5566" y="29491"/>
                    <a:pt x="5743" y="28959"/>
                    <a:pt x="6982" y="24176"/>
                  </a:cubicBezTo>
                  <a:cubicBezTo>
                    <a:pt x="9637" y="13725"/>
                    <a:pt x="13000" y="5046"/>
                    <a:pt x="19903" y="5046"/>
                  </a:cubicBezTo>
                  <a:cubicBezTo>
                    <a:pt x="24505" y="5046"/>
                    <a:pt x="25744" y="8943"/>
                    <a:pt x="25744" y="13725"/>
                  </a:cubicBezTo>
                  <a:cubicBezTo>
                    <a:pt x="25744" y="17091"/>
                    <a:pt x="24151" y="23645"/>
                    <a:pt x="22912" y="28428"/>
                  </a:cubicBezTo>
                  <a:cubicBezTo>
                    <a:pt x="21673" y="33210"/>
                    <a:pt x="19903" y="40473"/>
                    <a:pt x="19018" y="44370"/>
                  </a:cubicBezTo>
                  <a:lnTo>
                    <a:pt x="13354" y="67043"/>
                  </a:lnTo>
                  <a:cubicBezTo>
                    <a:pt x="12646" y="69346"/>
                    <a:pt x="11584" y="73774"/>
                    <a:pt x="11584" y="74306"/>
                  </a:cubicBezTo>
                  <a:cubicBezTo>
                    <a:pt x="11584" y="78203"/>
                    <a:pt x="14770" y="79974"/>
                    <a:pt x="17602" y="79974"/>
                  </a:cubicBezTo>
                  <a:cubicBezTo>
                    <a:pt x="20788" y="79974"/>
                    <a:pt x="23620" y="77671"/>
                    <a:pt x="24505" y="76077"/>
                  </a:cubicBezTo>
                  <a:cubicBezTo>
                    <a:pt x="25390" y="74483"/>
                    <a:pt x="26806" y="68815"/>
                    <a:pt x="27691" y="65095"/>
                  </a:cubicBezTo>
                  <a:cubicBezTo>
                    <a:pt x="28576" y="61729"/>
                    <a:pt x="30523" y="53581"/>
                    <a:pt x="31585" y="49153"/>
                  </a:cubicBezTo>
                  <a:cubicBezTo>
                    <a:pt x="32647" y="45256"/>
                    <a:pt x="33709" y="41359"/>
                    <a:pt x="34594" y="37284"/>
                  </a:cubicBezTo>
                  <a:cubicBezTo>
                    <a:pt x="36541" y="30022"/>
                    <a:pt x="36895" y="28605"/>
                    <a:pt x="42028" y="21342"/>
                  </a:cubicBezTo>
                  <a:cubicBezTo>
                    <a:pt x="46984" y="14257"/>
                    <a:pt x="55303" y="5046"/>
                    <a:pt x="68578" y="5046"/>
                  </a:cubicBezTo>
                  <a:cubicBezTo>
                    <a:pt x="78844" y="5046"/>
                    <a:pt x="79021" y="14080"/>
                    <a:pt x="79021" y="17445"/>
                  </a:cubicBezTo>
                  <a:cubicBezTo>
                    <a:pt x="79021" y="21874"/>
                    <a:pt x="78490" y="24176"/>
                    <a:pt x="76012" y="34096"/>
                  </a:cubicBezTo>
                  <a:lnTo>
                    <a:pt x="68578" y="63855"/>
                  </a:lnTo>
                  <a:close/>
                </a:path>
              </a:pathLst>
            </a:custGeom>
            <a:solidFill>
              <a:srgbClr val="000000"/>
            </a:solidFill>
            <a:ln w="25381"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7ABC990-7049-F00B-660B-DD05D95BC1F0}"/>
                </a:ext>
              </a:extLst>
            </p:cNvPr>
            <p:cNvSpPr/>
            <p:nvPr>
              <p:custDataLst>
                <p:tags r:id="rId8"/>
              </p:custDataLst>
            </p:nvPr>
          </p:nvSpPr>
          <p:spPr>
            <a:xfrm>
              <a:off x="4148779" y="5396897"/>
              <a:ext cx="45843" cy="176958"/>
            </a:xfrm>
            <a:custGeom>
              <a:avLst/>
              <a:gdLst>
                <a:gd name="connsiteX0" fmla="*/ 3449 w 45843"/>
                <a:gd name="connsiteY0" fmla="*/ 86 h 176958"/>
                <a:gd name="connsiteX1" fmla="*/ 86 w 45843"/>
                <a:gd name="connsiteY1" fmla="*/ 2212 h 176958"/>
                <a:gd name="connsiteX2" fmla="*/ 1679 w 45843"/>
                <a:gd name="connsiteY2" fmla="*/ 4869 h 176958"/>
                <a:gd name="connsiteX3" fmla="*/ 33893 w 45843"/>
                <a:gd name="connsiteY3" fmla="*/ 88477 h 176958"/>
                <a:gd name="connsiteX4" fmla="*/ 3272 w 45843"/>
                <a:gd name="connsiteY4" fmla="*/ 170845 h 176958"/>
                <a:gd name="connsiteX5" fmla="*/ 86 w 45843"/>
                <a:gd name="connsiteY5" fmla="*/ 174919 h 176958"/>
                <a:gd name="connsiteX6" fmla="*/ 2387 w 45843"/>
                <a:gd name="connsiteY6" fmla="*/ 177045 h 176958"/>
                <a:gd name="connsiteX7" fmla="*/ 33008 w 45843"/>
                <a:gd name="connsiteY7" fmla="*/ 143212 h 176958"/>
                <a:gd name="connsiteX8" fmla="*/ 45929 w 45843"/>
                <a:gd name="connsiteY8" fmla="*/ 88654 h 176958"/>
                <a:gd name="connsiteX9" fmla="*/ 3449 w 45843"/>
                <a:gd name="connsiteY9" fmla="*/ 86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449" y="86"/>
                  </a:moveTo>
                  <a:cubicBezTo>
                    <a:pt x="2210" y="86"/>
                    <a:pt x="86" y="86"/>
                    <a:pt x="86" y="2212"/>
                  </a:cubicBezTo>
                  <a:cubicBezTo>
                    <a:pt x="86" y="3097"/>
                    <a:pt x="617" y="3629"/>
                    <a:pt x="1679" y="4869"/>
                  </a:cubicBezTo>
                  <a:cubicBezTo>
                    <a:pt x="16901" y="18862"/>
                    <a:pt x="33893" y="42776"/>
                    <a:pt x="33893" y="88477"/>
                  </a:cubicBezTo>
                  <a:cubicBezTo>
                    <a:pt x="33893" y="125498"/>
                    <a:pt x="22388" y="153486"/>
                    <a:pt x="3272" y="170845"/>
                  </a:cubicBezTo>
                  <a:cubicBezTo>
                    <a:pt x="263" y="173856"/>
                    <a:pt x="86" y="174033"/>
                    <a:pt x="86" y="174919"/>
                  </a:cubicBezTo>
                  <a:cubicBezTo>
                    <a:pt x="86" y="175805"/>
                    <a:pt x="617" y="177045"/>
                    <a:pt x="2387" y="177045"/>
                  </a:cubicBezTo>
                  <a:cubicBezTo>
                    <a:pt x="4511" y="177045"/>
                    <a:pt x="21326" y="165354"/>
                    <a:pt x="33008" y="143212"/>
                  </a:cubicBezTo>
                  <a:cubicBezTo>
                    <a:pt x="40796" y="128509"/>
                    <a:pt x="45929" y="109379"/>
                    <a:pt x="45929" y="88654"/>
                  </a:cubicBezTo>
                  <a:cubicBezTo>
                    <a:pt x="45929" y="63678"/>
                    <a:pt x="38495" y="24885"/>
                    <a:pt x="3449" y="86"/>
                  </a:cubicBezTo>
                  <a:close/>
                </a:path>
              </a:pathLst>
            </a:custGeom>
            <a:solidFill>
              <a:srgbClr val="000000"/>
            </a:solidFill>
            <a:ln w="25381"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048236B9-D203-A592-000F-2099B4A9DB81}"/>
                </a:ext>
              </a:extLst>
            </p:cNvPr>
            <p:cNvSpPr/>
            <p:nvPr>
              <p:custDataLst>
                <p:tags r:id="rId9"/>
              </p:custDataLst>
            </p:nvPr>
          </p:nvSpPr>
          <p:spPr>
            <a:xfrm>
              <a:off x="3891037" y="5614597"/>
              <a:ext cx="87084" cy="124703"/>
            </a:xfrm>
            <a:custGeom>
              <a:avLst/>
              <a:gdLst>
                <a:gd name="connsiteX0" fmla="*/ 42202 w 87084"/>
                <a:gd name="connsiteY0" fmla="*/ 5408 h 124703"/>
                <a:gd name="connsiteX1" fmla="*/ 42910 w 87084"/>
                <a:gd name="connsiteY1" fmla="*/ 2574 h 124703"/>
                <a:gd name="connsiteX2" fmla="*/ 40078 w 87084"/>
                <a:gd name="connsiteY2" fmla="*/ 94 h 124703"/>
                <a:gd name="connsiteX3" fmla="*/ 17422 w 87084"/>
                <a:gd name="connsiteY3" fmla="*/ 1866 h 124703"/>
                <a:gd name="connsiteX4" fmla="*/ 13528 w 87084"/>
                <a:gd name="connsiteY4" fmla="*/ 5940 h 124703"/>
                <a:gd name="connsiteX5" fmla="*/ 18130 w 87084"/>
                <a:gd name="connsiteY5" fmla="*/ 8420 h 124703"/>
                <a:gd name="connsiteX6" fmla="*/ 26626 w 87084"/>
                <a:gd name="connsiteY6" fmla="*/ 11077 h 124703"/>
                <a:gd name="connsiteX7" fmla="*/ 25918 w 87084"/>
                <a:gd name="connsiteY7" fmla="*/ 14974 h 124703"/>
                <a:gd name="connsiteX8" fmla="*/ 961 w 87084"/>
                <a:gd name="connsiteY8" fmla="*/ 115232 h 124703"/>
                <a:gd name="connsiteX9" fmla="*/ 76 w 87084"/>
                <a:gd name="connsiteY9" fmla="*/ 119129 h 124703"/>
                <a:gd name="connsiteX10" fmla="*/ 6094 w 87084"/>
                <a:gd name="connsiteY10" fmla="*/ 124798 h 124703"/>
                <a:gd name="connsiteX11" fmla="*/ 14236 w 87084"/>
                <a:gd name="connsiteY11" fmla="*/ 117358 h 124703"/>
                <a:gd name="connsiteX12" fmla="*/ 22909 w 87084"/>
                <a:gd name="connsiteY12" fmla="*/ 82994 h 124703"/>
                <a:gd name="connsiteX13" fmla="*/ 45565 w 87084"/>
                <a:gd name="connsiteY13" fmla="*/ 97519 h 124703"/>
                <a:gd name="connsiteX14" fmla="*/ 45211 w 87084"/>
                <a:gd name="connsiteY14" fmla="*/ 101062 h 124703"/>
                <a:gd name="connsiteX15" fmla="*/ 44503 w 87084"/>
                <a:gd name="connsiteY15" fmla="*/ 106553 h 124703"/>
                <a:gd name="connsiteX16" fmla="*/ 63265 w 87084"/>
                <a:gd name="connsiteY16" fmla="*/ 124798 h 124703"/>
                <a:gd name="connsiteX17" fmla="*/ 85744 w 87084"/>
                <a:gd name="connsiteY17" fmla="*/ 97696 h 124703"/>
                <a:gd name="connsiteX18" fmla="*/ 82912 w 87084"/>
                <a:gd name="connsiteY18" fmla="*/ 95393 h 124703"/>
                <a:gd name="connsiteX19" fmla="*/ 79372 w 87084"/>
                <a:gd name="connsiteY19" fmla="*/ 99644 h 124703"/>
                <a:gd name="connsiteX20" fmla="*/ 63796 w 87084"/>
                <a:gd name="connsiteY20" fmla="*/ 119838 h 124703"/>
                <a:gd name="connsiteX21" fmla="*/ 57601 w 87084"/>
                <a:gd name="connsiteY21" fmla="*/ 110627 h 124703"/>
                <a:gd name="connsiteX22" fmla="*/ 58663 w 87084"/>
                <a:gd name="connsiteY22" fmla="*/ 102656 h 124703"/>
                <a:gd name="connsiteX23" fmla="*/ 59548 w 87084"/>
                <a:gd name="connsiteY23" fmla="*/ 97165 h 124703"/>
                <a:gd name="connsiteX24" fmla="*/ 30874 w 87084"/>
                <a:gd name="connsiteY24" fmla="*/ 78388 h 124703"/>
                <a:gd name="connsiteX25" fmla="*/ 45565 w 87084"/>
                <a:gd name="connsiteY25" fmla="*/ 66697 h 124703"/>
                <a:gd name="connsiteX26" fmla="*/ 73354 w 87084"/>
                <a:gd name="connsiteY26" fmla="*/ 49869 h 124703"/>
                <a:gd name="connsiteX27" fmla="*/ 79195 w 87084"/>
                <a:gd name="connsiteY27" fmla="*/ 52172 h 124703"/>
                <a:gd name="connsiteX28" fmla="*/ 69991 w 87084"/>
                <a:gd name="connsiteY28" fmla="*/ 62092 h 124703"/>
                <a:gd name="connsiteX29" fmla="*/ 77071 w 87084"/>
                <a:gd name="connsiteY29" fmla="*/ 68646 h 124703"/>
                <a:gd name="connsiteX30" fmla="*/ 87160 w 87084"/>
                <a:gd name="connsiteY30" fmla="*/ 57309 h 124703"/>
                <a:gd name="connsiteX31" fmla="*/ 73531 w 87084"/>
                <a:gd name="connsiteY31" fmla="*/ 44910 h 124703"/>
                <a:gd name="connsiteX32" fmla="*/ 45211 w 87084"/>
                <a:gd name="connsiteY32" fmla="*/ 60497 h 124703"/>
                <a:gd name="connsiteX33" fmla="*/ 24679 w 87084"/>
                <a:gd name="connsiteY33" fmla="*/ 76085 h 124703"/>
                <a:gd name="connsiteX34" fmla="*/ 42202 w 87084"/>
                <a:gd name="connsiteY34" fmla="*/ 5408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084" h="124703">
                  <a:moveTo>
                    <a:pt x="42202" y="5408"/>
                  </a:moveTo>
                  <a:cubicBezTo>
                    <a:pt x="42379" y="5054"/>
                    <a:pt x="42910" y="2751"/>
                    <a:pt x="42910" y="2574"/>
                  </a:cubicBezTo>
                  <a:cubicBezTo>
                    <a:pt x="42910" y="1688"/>
                    <a:pt x="42202" y="94"/>
                    <a:pt x="40078" y="94"/>
                  </a:cubicBezTo>
                  <a:cubicBezTo>
                    <a:pt x="36538" y="94"/>
                    <a:pt x="21847" y="1511"/>
                    <a:pt x="17422" y="1866"/>
                  </a:cubicBezTo>
                  <a:cubicBezTo>
                    <a:pt x="16006" y="2043"/>
                    <a:pt x="13528" y="2220"/>
                    <a:pt x="13528" y="5940"/>
                  </a:cubicBezTo>
                  <a:cubicBezTo>
                    <a:pt x="13528" y="8420"/>
                    <a:pt x="16006" y="8420"/>
                    <a:pt x="18130" y="8420"/>
                  </a:cubicBezTo>
                  <a:cubicBezTo>
                    <a:pt x="26626" y="8420"/>
                    <a:pt x="26626" y="9659"/>
                    <a:pt x="26626" y="11077"/>
                  </a:cubicBezTo>
                  <a:cubicBezTo>
                    <a:pt x="26626" y="12317"/>
                    <a:pt x="26272" y="13379"/>
                    <a:pt x="25918" y="14974"/>
                  </a:cubicBezTo>
                  <a:lnTo>
                    <a:pt x="961" y="115232"/>
                  </a:lnTo>
                  <a:cubicBezTo>
                    <a:pt x="76" y="118421"/>
                    <a:pt x="76" y="118775"/>
                    <a:pt x="76" y="119129"/>
                  </a:cubicBezTo>
                  <a:cubicBezTo>
                    <a:pt x="76" y="121786"/>
                    <a:pt x="2200" y="124798"/>
                    <a:pt x="6094" y="124798"/>
                  </a:cubicBezTo>
                  <a:cubicBezTo>
                    <a:pt x="10873" y="124798"/>
                    <a:pt x="13174" y="121255"/>
                    <a:pt x="14236" y="117358"/>
                  </a:cubicBezTo>
                  <a:cubicBezTo>
                    <a:pt x="14590" y="116649"/>
                    <a:pt x="22201" y="85474"/>
                    <a:pt x="22909" y="82994"/>
                  </a:cubicBezTo>
                  <a:cubicBezTo>
                    <a:pt x="35476" y="84234"/>
                    <a:pt x="45565" y="88308"/>
                    <a:pt x="45565" y="97519"/>
                  </a:cubicBezTo>
                  <a:cubicBezTo>
                    <a:pt x="45565" y="98405"/>
                    <a:pt x="45565" y="99290"/>
                    <a:pt x="45211" y="101062"/>
                  </a:cubicBezTo>
                  <a:cubicBezTo>
                    <a:pt x="44503" y="103719"/>
                    <a:pt x="44503" y="104604"/>
                    <a:pt x="44503" y="106553"/>
                  </a:cubicBezTo>
                  <a:cubicBezTo>
                    <a:pt x="44503" y="119129"/>
                    <a:pt x="54769" y="124798"/>
                    <a:pt x="63265" y="124798"/>
                  </a:cubicBezTo>
                  <a:cubicBezTo>
                    <a:pt x="80434" y="124798"/>
                    <a:pt x="85744" y="97873"/>
                    <a:pt x="85744" y="97696"/>
                  </a:cubicBezTo>
                  <a:cubicBezTo>
                    <a:pt x="85744" y="95393"/>
                    <a:pt x="83443" y="95393"/>
                    <a:pt x="82912" y="95393"/>
                  </a:cubicBezTo>
                  <a:cubicBezTo>
                    <a:pt x="80434" y="95393"/>
                    <a:pt x="80257" y="96279"/>
                    <a:pt x="79372" y="99644"/>
                  </a:cubicBezTo>
                  <a:cubicBezTo>
                    <a:pt x="77248" y="107261"/>
                    <a:pt x="72469" y="119838"/>
                    <a:pt x="63796" y="119838"/>
                  </a:cubicBezTo>
                  <a:cubicBezTo>
                    <a:pt x="59017" y="119838"/>
                    <a:pt x="57601" y="115410"/>
                    <a:pt x="57601" y="110627"/>
                  </a:cubicBezTo>
                  <a:cubicBezTo>
                    <a:pt x="57601" y="107616"/>
                    <a:pt x="57601" y="107261"/>
                    <a:pt x="58663" y="102656"/>
                  </a:cubicBezTo>
                  <a:cubicBezTo>
                    <a:pt x="58840" y="102124"/>
                    <a:pt x="59548" y="99113"/>
                    <a:pt x="59548" y="97165"/>
                  </a:cubicBezTo>
                  <a:cubicBezTo>
                    <a:pt x="59548" y="81399"/>
                    <a:pt x="38308" y="78920"/>
                    <a:pt x="30874" y="78388"/>
                  </a:cubicBezTo>
                  <a:cubicBezTo>
                    <a:pt x="36007" y="75200"/>
                    <a:pt x="42556" y="69354"/>
                    <a:pt x="45565" y="66697"/>
                  </a:cubicBezTo>
                  <a:cubicBezTo>
                    <a:pt x="54592" y="58195"/>
                    <a:pt x="63442" y="49869"/>
                    <a:pt x="73354" y="49869"/>
                  </a:cubicBezTo>
                  <a:cubicBezTo>
                    <a:pt x="75478" y="49869"/>
                    <a:pt x="77779" y="50401"/>
                    <a:pt x="79195" y="52172"/>
                  </a:cubicBezTo>
                  <a:cubicBezTo>
                    <a:pt x="71584" y="53412"/>
                    <a:pt x="69991" y="59435"/>
                    <a:pt x="69991" y="62092"/>
                  </a:cubicBezTo>
                  <a:cubicBezTo>
                    <a:pt x="69991" y="65989"/>
                    <a:pt x="73000" y="68646"/>
                    <a:pt x="77071" y="68646"/>
                  </a:cubicBezTo>
                  <a:cubicBezTo>
                    <a:pt x="81850" y="68646"/>
                    <a:pt x="87160" y="64749"/>
                    <a:pt x="87160" y="57309"/>
                  </a:cubicBezTo>
                  <a:cubicBezTo>
                    <a:pt x="87160" y="51464"/>
                    <a:pt x="82912" y="44910"/>
                    <a:pt x="73531" y="44910"/>
                  </a:cubicBezTo>
                  <a:cubicBezTo>
                    <a:pt x="63442" y="44910"/>
                    <a:pt x="54238" y="52172"/>
                    <a:pt x="45211" y="60497"/>
                  </a:cubicBezTo>
                  <a:cubicBezTo>
                    <a:pt x="37777" y="67583"/>
                    <a:pt x="31936" y="73074"/>
                    <a:pt x="24679" y="76085"/>
                  </a:cubicBezTo>
                  <a:lnTo>
                    <a:pt x="42202" y="5408"/>
                  </a:lnTo>
                  <a:close/>
                </a:path>
              </a:pathLst>
            </a:custGeom>
            <a:solidFill>
              <a:srgbClr val="000000"/>
            </a:solidFill>
            <a:ln w="25381"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96D3FC0-2D2D-AC75-EDAA-F14E127464D8}"/>
                </a:ext>
              </a:extLst>
            </p:cNvPr>
            <p:cNvSpPr/>
            <p:nvPr>
              <p:custDataLst>
                <p:tags r:id="rId10"/>
              </p:custDataLst>
            </p:nvPr>
          </p:nvSpPr>
          <p:spPr>
            <a:xfrm>
              <a:off x="4252906" y="5471406"/>
              <a:ext cx="58663" cy="253051"/>
            </a:xfrm>
            <a:custGeom>
              <a:avLst/>
              <a:gdLst>
                <a:gd name="connsiteX0" fmla="*/ 58753 w 58663"/>
                <a:gd name="connsiteY0" fmla="*/ 250612 h 253051"/>
                <a:gd name="connsiteX1" fmla="*/ 54454 w 58663"/>
                <a:gd name="connsiteY1" fmla="*/ 245045 h 253051"/>
                <a:gd name="connsiteX2" fmla="*/ 14755 w 58663"/>
                <a:gd name="connsiteY2" fmla="*/ 126617 h 253051"/>
                <a:gd name="connsiteX3" fmla="*/ 55466 w 58663"/>
                <a:gd name="connsiteY3" fmla="*/ 6924 h 253051"/>
                <a:gd name="connsiteX4" fmla="*/ 58753 w 58663"/>
                <a:gd name="connsiteY4" fmla="*/ 2622 h 253051"/>
                <a:gd name="connsiteX5" fmla="*/ 56224 w 58663"/>
                <a:gd name="connsiteY5" fmla="*/ 91 h 253051"/>
                <a:gd name="connsiteX6" fmla="*/ 16020 w 58663"/>
                <a:gd name="connsiteY6" fmla="*/ 49436 h 253051"/>
                <a:gd name="connsiteX7" fmla="*/ 90 w 58663"/>
                <a:gd name="connsiteY7" fmla="*/ 126617 h 253051"/>
                <a:gd name="connsiteX8" fmla="*/ 16778 w 58663"/>
                <a:gd name="connsiteY8" fmla="*/ 205569 h 253051"/>
                <a:gd name="connsiteX9" fmla="*/ 56224 w 58663"/>
                <a:gd name="connsiteY9" fmla="*/ 253142 h 253051"/>
                <a:gd name="connsiteX10" fmla="*/ 58753 w 58663"/>
                <a:gd name="connsiteY10" fmla="*/ 25061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63" h="253051">
                  <a:moveTo>
                    <a:pt x="58753" y="250612"/>
                  </a:moveTo>
                  <a:cubicBezTo>
                    <a:pt x="58753" y="249853"/>
                    <a:pt x="58753" y="249346"/>
                    <a:pt x="54454" y="245045"/>
                  </a:cubicBezTo>
                  <a:cubicBezTo>
                    <a:pt x="22847" y="213160"/>
                    <a:pt x="14755" y="165334"/>
                    <a:pt x="14755" y="126617"/>
                  </a:cubicBezTo>
                  <a:cubicBezTo>
                    <a:pt x="14755" y="82586"/>
                    <a:pt x="24364" y="38555"/>
                    <a:pt x="55466" y="6924"/>
                  </a:cubicBezTo>
                  <a:cubicBezTo>
                    <a:pt x="58753" y="3887"/>
                    <a:pt x="58753" y="3381"/>
                    <a:pt x="58753" y="2622"/>
                  </a:cubicBezTo>
                  <a:cubicBezTo>
                    <a:pt x="58753" y="850"/>
                    <a:pt x="57741" y="91"/>
                    <a:pt x="56224" y="91"/>
                  </a:cubicBezTo>
                  <a:cubicBezTo>
                    <a:pt x="53695" y="91"/>
                    <a:pt x="30938" y="17299"/>
                    <a:pt x="16020" y="49436"/>
                  </a:cubicBezTo>
                  <a:cubicBezTo>
                    <a:pt x="3124" y="77272"/>
                    <a:pt x="90" y="105360"/>
                    <a:pt x="90" y="126617"/>
                  </a:cubicBezTo>
                  <a:cubicBezTo>
                    <a:pt x="90" y="146355"/>
                    <a:pt x="2871" y="176974"/>
                    <a:pt x="16778" y="205569"/>
                  </a:cubicBezTo>
                  <a:cubicBezTo>
                    <a:pt x="31950" y="236694"/>
                    <a:pt x="53695" y="253142"/>
                    <a:pt x="56224" y="253142"/>
                  </a:cubicBezTo>
                  <a:cubicBezTo>
                    <a:pt x="57741" y="253142"/>
                    <a:pt x="58753" y="252383"/>
                    <a:pt x="58753" y="250612"/>
                  </a:cubicBezTo>
                  <a:close/>
                </a:path>
              </a:pathLst>
            </a:custGeom>
            <a:solidFill>
              <a:srgbClr val="000000"/>
            </a:solidFill>
            <a:ln w="25381"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E20788A-36EA-D457-7AF7-B186100A8F22}"/>
                </a:ext>
              </a:extLst>
            </p:cNvPr>
            <p:cNvSpPr/>
            <p:nvPr>
              <p:custDataLst>
                <p:tags r:id="rId11"/>
              </p:custDataLst>
            </p:nvPr>
          </p:nvSpPr>
          <p:spPr>
            <a:xfrm>
              <a:off x="4333540" y="5549346"/>
              <a:ext cx="111004" cy="114632"/>
            </a:xfrm>
            <a:custGeom>
              <a:avLst/>
              <a:gdLst>
                <a:gd name="connsiteX0" fmla="*/ 111098 w 111004"/>
                <a:gd name="connsiteY0" fmla="*/ 17805 h 114632"/>
                <a:gd name="connsiteX1" fmla="*/ 99972 w 111004"/>
                <a:gd name="connsiteY1" fmla="*/ 91 h 114632"/>
                <a:gd name="connsiteX2" fmla="*/ 87582 w 111004"/>
                <a:gd name="connsiteY2" fmla="*/ 12238 h 114632"/>
                <a:gd name="connsiteX3" fmla="*/ 91628 w 111004"/>
                <a:gd name="connsiteY3" fmla="*/ 19829 h 114632"/>
                <a:gd name="connsiteX4" fmla="*/ 100225 w 111004"/>
                <a:gd name="connsiteY4" fmla="*/ 40579 h 114632"/>
                <a:gd name="connsiteX5" fmla="*/ 55216 w 111004"/>
                <a:gd name="connsiteY5" fmla="*/ 109156 h 114632"/>
                <a:gd name="connsiteX6" fmla="*/ 36505 w 111004"/>
                <a:gd name="connsiteY6" fmla="*/ 87141 h 114632"/>
                <a:gd name="connsiteX7" fmla="*/ 51171 w 111004"/>
                <a:gd name="connsiteY7" fmla="*/ 33494 h 114632"/>
                <a:gd name="connsiteX8" fmla="*/ 54205 w 111004"/>
                <a:gd name="connsiteY8" fmla="*/ 20841 h 114632"/>
                <a:gd name="connsiteX9" fmla="*/ 33471 w 111004"/>
                <a:gd name="connsiteY9" fmla="*/ 91 h 114632"/>
                <a:gd name="connsiteX10" fmla="*/ 93 w 111004"/>
                <a:gd name="connsiteY10" fmla="*/ 39061 h 114632"/>
                <a:gd name="connsiteX11" fmla="*/ 3128 w 111004"/>
                <a:gd name="connsiteY11" fmla="*/ 41592 h 114632"/>
                <a:gd name="connsiteX12" fmla="*/ 7173 w 111004"/>
                <a:gd name="connsiteY12" fmla="*/ 37037 h 114632"/>
                <a:gd name="connsiteX13" fmla="*/ 32712 w 111004"/>
                <a:gd name="connsiteY13" fmla="*/ 5658 h 114632"/>
                <a:gd name="connsiteX14" fmla="*/ 39034 w 111004"/>
                <a:gd name="connsiteY14" fmla="*/ 13756 h 114632"/>
                <a:gd name="connsiteX15" fmla="*/ 34735 w 111004"/>
                <a:gd name="connsiteY15" fmla="*/ 31469 h 114632"/>
                <a:gd name="connsiteX16" fmla="*/ 20322 w 111004"/>
                <a:gd name="connsiteY16" fmla="*/ 83345 h 114632"/>
                <a:gd name="connsiteX17" fmla="*/ 54205 w 111004"/>
                <a:gd name="connsiteY17" fmla="*/ 114723 h 114632"/>
                <a:gd name="connsiteX18" fmla="*/ 111098 w 111004"/>
                <a:gd name="connsiteY18" fmla="*/ 17805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004" h="114632">
                  <a:moveTo>
                    <a:pt x="111098" y="17805"/>
                  </a:moveTo>
                  <a:cubicBezTo>
                    <a:pt x="111098" y="4140"/>
                    <a:pt x="104524" y="91"/>
                    <a:pt x="99972" y="91"/>
                  </a:cubicBezTo>
                  <a:cubicBezTo>
                    <a:pt x="93651" y="91"/>
                    <a:pt x="87582" y="6671"/>
                    <a:pt x="87582" y="12238"/>
                  </a:cubicBezTo>
                  <a:cubicBezTo>
                    <a:pt x="87582" y="15527"/>
                    <a:pt x="88847" y="17046"/>
                    <a:pt x="91628" y="19829"/>
                  </a:cubicBezTo>
                  <a:cubicBezTo>
                    <a:pt x="96938" y="24890"/>
                    <a:pt x="100225" y="31469"/>
                    <a:pt x="100225" y="40579"/>
                  </a:cubicBezTo>
                  <a:cubicBezTo>
                    <a:pt x="100225" y="51207"/>
                    <a:pt x="84801" y="109156"/>
                    <a:pt x="55216" y="109156"/>
                  </a:cubicBezTo>
                  <a:cubicBezTo>
                    <a:pt x="42321" y="109156"/>
                    <a:pt x="36505" y="100299"/>
                    <a:pt x="36505" y="87141"/>
                  </a:cubicBezTo>
                  <a:cubicBezTo>
                    <a:pt x="36505" y="72970"/>
                    <a:pt x="43332" y="54497"/>
                    <a:pt x="51171" y="33494"/>
                  </a:cubicBezTo>
                  <a:cubicBezTo>
                    <a:pt x="52941" y="29192"/>
                    <a:pt x="54205" y="25649"/>
                    <a:pt x="54205" y="20841"/>
                  </a:cubicBezTo>
                  <a:cubicBezTo>
                    <a:pt x="54205" y="9454"/>
                    <a:pt x="46114" y="91"/>
                    <a:pt x="33471" y="91"/>
                  </a:cubicBezTo>
                  <a:cubicBezTo>
                    <a:pt x="9702" y="91"/>
                    <a:pt x="93" y="36784"/>
                    <a:pt x="93" y="39061"/>
                  </a:cubicBezTo>
                  <a:cubicBezTo>
                    <a:pt x="93" y="41592"/>
                    <a:pt x="2622" y="41592"/>
                    <a:pt x="3128" y="41592"/>
                  </a:cubicBezTo>
                  <a:cubicBezTo>
                    <a:pt x="5656" y="41592"/>
                    <a:pt x="5909" y="41085"/>
                    <a:pt x="7173" y="37037"/>
                  </a:cubicBezTo>
                  <a:cubicBezTo>
                    <a:pt x="14506" y="11478"/>
                    <a:pt x="25379" y="5658"/>
                    <a:pt x="32712" y="5658"/>
                  </a:cubicBezTo>
                  <a:cubicBezTo>
                    <a:pt x="34735" y="5658"/>
                    <a:pt x="39034" y="5658"/>
                    <a:pt x="39034" y="13756"/>
                  </a:cubicBezTo>
                  <a:cubicBezTo>
                    <a:pt x="39034" y="20082"/>
                    <a:pt x="36505" y="26915"/>
                    <a:pt x="34735" y="31469"/>
                  </a:cubicBezTo>
                  <a:cubicBezTo>
                    <a:pt x="23609" y="60823"/>
                    <a:pt x="20322" y="72464"/>
                    <a:pt x="20322" y="83345"/>
                  </a:cubicBezTo>
                  <a:cubicBezTo>
                    <a:pt x="20322" y="110674"/>
                    <a:pt x="42574" y="114723"/>
                    <a:pt x="54205" y="114723"/>
                  </a:cubicBezTo>
                  <a:cubicBezTo>
                    <a:pt x="96685" y="114723"/>
                    <a:pt x="111098" y="30963"/>
                    <a:pt x="111098" y="17805"/>
                  </a:cubicBezTo>
                  <a:close/>
                </a:path>
              </a:pathLst>
            </a:custGeom>
            <a:solidFill>
              <a:schemeClr val="accent6"/>
            </a:solidFill>
            <a:ln w="25381"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46B23A7-2C37-E4C1-6ED9-4706B7601DB4}"/>
                </a:ext>
              </a:extLst>
            </p:cNvPr>
            <p:cNvSpPr/>
            <p:nvPr>
              <p:custDataLst>
                <p:tags r:id="rId12"/>
              </p:custDataLst>
            </p:nvPr>
          </p:nvSpPr>
          <p:spPr>
            <a:xfrm>
              <a:off x="4479592" y="5634371"/>
              <a:ext cx="29584" cy="75662"/>
            </a:xfrm>
            <a:custGeom>
              <a:avLst/>
              <a:gdLst>
                <a:gd name="connsiteX0" fmla="*/ 29683 w 29584"/>
                <a:gd name="connsiteY0" fmla="*/ 26662 h 75662"/>
                <a:gd name="connsiteX1" fmla="*/ 13500 w 29584"/>
                <a:gd name="connsiteY1" fmla="*/ 91 h 75662"/>
                <a:gd name="connsiteX2" fmla="*/ 99 w 29584"/>
                <a:gd name="connsiteY2" fmla="*/ 13503 h 75662"/>
                <a:gd name="connsiteX3" fmla="*/ 13500 w 29584"/>
                <a:gd name="connsiteY3" fmla="*/ 26915 h 75662"/>
                <a:gd name="connsiteX4" fmla="*/ 22350 w 29584"/>
                <a:gd name="connsiteY4" fmla="*/ 23625 h 75662"/>
                <a:gd name="connsiteX5" fmla="*/ 23614 w 29584"/>
                <a:gd name="connsiteY5" fmla="*/ 22866 h 75662"/>
                <a:gd name="connsiteX6" fmla="*/ 24120 w 29584"/>
                <a:gd name="connsiteY6" fmla="*/ 26662 h 75662"/>
                <a:gd name="connsiteX7" fmla="*/ 6926 w 29584"/>
                <a:gd name="connsiteY7" fmla="*/ 68921 h 75662"/>
                <a:gd name="connsiteX8" fmla="*/ 4144 w 29584"/>
                <a:gd name="connsiteY8" fmla="*/ 72970 h 75662"/>
                <a:gd name="connsiteX9" fmla="*/ 6673 w 29584"/>
                <a:gd name="connsiteY9" fmla="*/ 75753 h 75662"/>
                <a:gd name="connsiteX10" fmla="*/ 29683 w 29584"/>
                <a:gd name="connsiteY10" fmla="*/ 26662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84" h="75662">
                  <a:moveTo>
                    <a:pt x="29683" y="26662"/>
                  </a:moveTo>
                  <a:cubicBezTo>
                    <a:pt x="29683" y="9960"/>
                    <a:pt x="23362" y="91"/>
                    <a:pt x="13500" y="91"/>
                  </a:cubicBezTo>
                  <a:cubicBezTo>
                    <a:pt x="5156" y="91"/>
                    <a:pt x="99" y="6417"/>
                    <a:pt x="99" y="13503"/>
                  </a:cubicBezTo>
                  <a:cubicBezTo>
                    <a:pt x="99" y="20335"/>
                    <a:pt x="5156" y="26915"/>
                    <a:pt x="13500" y="26915"/>
                  </a:cubicBezTo>
                  <a:cubicBezTo>
                    <a:pt x="16534" y="26915"/>
                    <a:pt x="19822" y="25902"/>
                    <a:pt x="22350" y="23625"/>
                  </a:cubicBezTo>
                  <a:cubicBezTo>
                    <a:pt x="23109" y="23119"/>
                    <a:pt x="23362" y="22866"/>
                    <a:pt x="23614" y="22866"/>
                  </a:cubicBezTo>
                  <a:cubicBezTo>
                    <a:pt x="23867" y="22866"/>
                    <a:pt x="24120" y="23119"/>
                    <a:pt x="24120" y="26662"/>
                  </a:cubicBezTo>
                  <a:cubicBezTo>
                    <a:pt x="24120" y="45387"/>
                    <a:pt x="15270" y="60570"/>
                    <a:pt x="6926" y="68921"/>
                  </a:cubicBezTo>
                  <a:cubicBezTo>
                    <a:pt x="4144" y="71705"/>
                    <a:pt x="4144" y="72211"/>
                    <a:pt x="4144" y="72970"/>
                  </a:cubicBezTo>
                  <a:cubicBezTo>
                    <a:pt x="4144" y="74741"/>
                    <a:pt x="5409" y="75753"/>
                    <a:pt x="6673" y="75753"/>
                  </a:cubicBezTo>
                  <a:cubicBezTo>
                    <a:pt x="9454" y="75753"/>
                    <a:pt x="29683" y="56268"/>
                    <a:pt x="29683" y="26662"/>
                  </a:cubicBezTo>
                  <a:close/>
                </a:path>
              </a:pathLst>
            </a:custGeom>
            <a:solidFill>
              <a:srgbClr val="000000"/>
            </a:solidFill>
            <a:ln w="25381"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5EFB4DE-90E8-2636-FADB-C969639C8BCF}"/>
                </a:ext>
              </a:extLst>
            </p:cNvPr>
            <p:cNvSpPr/>
            <p:nvPr>
              <p:custDataLst>
                <p:tags r:id="rId13"/>
              </p:custDataLst>
            </p:nvPr>
          </p:nvSpPr>
          <p:spPr>
            <a:xfrm>
              <a:off x="4577560" y="5549346"/>
              <a:ext cx="129969" cy="114632"/>
            </a:xfrm>
            <a:custGeom>
              <a:avLst/>
              <a:gdLst>
                <a:gd name="connsiteX0" fmla="*/ 81271 w 129969"/>
                <a:gd name="connsiteY0" fmla="*/ 97769 h 114632"/>
                <a:gd name="connsiteX1" fmla="*/ 103775 w 129969"/>
                <a:gd name="connsiteY1" fmla="*/ 114723 h 114632"/>
                <a:gd name="connsiteX2" fmla="*/ 122486 w 129969"/>
                <a:gd name="connsiteY2" fmla="*/ 100805 h 114632"/>
                <a:gd name="connsiteX3" fmla="*/ 130072 w 129969"/>
                <a:gd name="connsiteY3" fmla="*/ 75753 h 114632"/>
                <a:gd name="connsiteX4" fmla="*/ 127038 w 129969"/>
                <a:gd name="connsiteY4" fmla="*/ 73223 h 114632"/>
                <a:gd name="connsiteX5" fmla="*/ 123498 w 129969"/>
                <a:gd name="connsiteY5" fmla="*/ 77778 h 114632"/>
                <a:gd name="connsiteX6" fmla="*/ 104533 w 129969"/>
                <a:gd name="connsiteY6" fmla="*/ 109156 h 114632"/>
                <a:gd name="connsiteX7" fmla="*/ 96695 w 129969"/>
                <a:gd name="connsiteY7" fmla="*/ 97516 h 114632"/>
                <a:gd name="connsiteX8" fmla="*/ 101752 w 129969"/>
                <a:gd name="connsiteY8" fmla="*/ 71199 h 114632"/>
                <a:gd name="connsiteX9" fmla="*/ 108832 w 129969"/>
                <a:gd name="connsiteY9" fmla="*/ 43869 h 114632"/>
                <a:gd name="connsiteX10" fmla="*/ 113131 w 129969"/>
                <a:gd name="connsiteY10" fmla="*/ 26662 h 114632"/>
                <a:gd name="connsiteX11" fmla="*/ 116924 w 129969"/>
                <a:gd name="connsiteY11" fmla="*/ 9707 h 114632"/>
                <a:gd name="connsiteX12" fmla="*/ 109591 w 129969"/>
                <a:gd name="connsiteY12" fmla="*/ 2875 h 114632"/>
                <a:gd name="connsiteX13" fmla="*/ 99729 w 129969"/>
                <a:gd name="connsiteY13" fmla="*/ 11732 h 114632"/>
                <a:gd name="connsiteX14" fmla="*/ 80765 w 129969"/>
                <a:gd name="connsiteY14" fmla="*/ 87900 h 114632"/>
                <a:gd name="connsiteX15" fmla="*/ 51939 w 129969"/>
                <a:gd name="connsiteY15" fmla="*/ 109156 h 114632"/>
                <a:gd name="connsiteX16" fmla="*/ 36262 w 129969"/>
                <a:gd name="connsiteY16" fmla="*/ 88406 h 114632"/>
                <a:gd name="connsiteX17" fmla="*/ 49916 w 129969"/>
                <a:gd name="connsiteY17" fmla="*/ 36784 h 114632"/>
                <a:gd name="connsiteX18" fmla="*/ 54215 w 129969"/>
                <a:gd name="connsiteY18" fmla="*/ 20841 h 114632"/>
                <a:gd name="connsiteX19" fmla="*/ 33480 w 129969"/>
                <a:gd name="connsiteY19" fmla="*/ 91 h 114632"/>
                <a:gd name="connsiteX20" fmla="*/ 103 w 129969"/>
                <a:gd name="connsiteY20" fmla="*/ 39061 h 114632"/>
                <a:gd name="connsiteX21" fmla="*/ 3137 w 129969"/>
                <a:gd name="connsiteY21" fmla="*/ 41592 h 114632"/>
                <a:gd name="connsiteX22" fmla="*/ 7183 w 129969"/>
                <a:gd name="connsiteY22" fmla="*/ 37037 h 114632"/>
                <a:gd name="connsiteX23" fmla="*/ 32722 w 129969"/>
                <a:gd name="connsiteY23" fmla="*/ 5658 h 114632"/>
                <a:gd name="connsiteX24" fmla="*/ 39043 w 129969"/>
                <a:gd name="connsiteY24" fmla="*/ 14009 h 114632"/>
                <a:gd name="connsiteX25" fmla="*/ 34745 w 129969"/>
                <a:gd name="connsiteY25" fmla="*/ 31216 h 114632"/>
                <a:gd name="connsiteX26" fmla="*/ 20079 w 129969"/>
                <a:gd name="connsiteY26" fmla="*/ 84357 h 114632"/>
                <a:gd name="connsiteX27" fmla="*/ 51180 w 129969"/>
                <a:gd name="connsiteY27" fmla="*/ 114723 h 114632"/>
                <a:gd name="connsiteX28" fmla="*/ 81271 w 129969"/>
                <a:gd name="connsiteY28" fmla="*/ 97769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9969" h="114632">
                  <a:moveTo>
                    <a:pt x="81271" y="97769"/>
                  </a:moveTo>
                  <a:cubicBezTo>
                    <a:pt x="84052" y="108144"/>
                    <a:pt x="92902" y="114723"/>
                    <a:pt x="103775" y="114723"/>
                  </a:cubicBezTo>
                  <a:cubicBezTo>
                    <a:pt x="112625" y="114723"/>
                    <a:pt x="118441" y="108903"/>
                    <a:pt x="122486" y="100805"/>
                  </a:cubicBezTo>
                  <a:cubicBezTo>
                    <a:pt x="126785" y="91696"/>
                    <a:pt x="130072" y="76260"/>
                    <a:pt x="130072" y="75753"/>
                  </a:cubicBezTo>
                  <a:cubicBezTo>
                    <a:pt x="130072" y="73223"/>
                    <a:pt x="127796" y="73223"/>
                    <a:pt x="127038" y="73223"/>
                  </a:cubicBezTo>
                  <a:cubicBezTo>
                    <a:pt x="124509" y="73223"/>
                    <a:pt x="124256" y="74235"/>
                    <a:pt x="123498" y="77778"/>
                  </a:cubicBezTo>
                  <a:cubicBezTo>
                    <a:pt x="119958" y="91949"/>
                    <a:pt x="115154" y="109156"/>
                    <a:pt x="104533" y="109156"/>
                  </a:cubicBezTo>
                  <a:cubicBezTo>
                    <a:pt x="99223" y="109156"/>
                    <a:pt x="96695" y="105867"/>
                    <a:pt x="96695" y="97516"/>
                  </a:cubicBezTo>
                  <a:cubicBezTo>
                    <a:pt x="96695" y="91949"/>
                    <a:pt x="99729" y="80055"/>
                    <a:pt x="101752" y="71199"/>
                  </a:cubicBezTo>
                  <a:lnTo>
                    <a:pt x="108832" y="43869"/>
                  </a:lnTo>
                  <a:cubicBezTo>
                    <a:pt x="109591" y="40073"/>
                    <a:pt x="112119" y="30457"/>
                    <a:pt x="113131" y="26662"/>
                  </a:cubicBezTo>
                  <a:cubicBezTo>
                    <a:pt x="114395" y="20841"/>
                    <a:pt x="116924" y="11225"/>
                    <a:pt x="116924" y="9707"/>
                  </a:cubicBezTo>
                  <a:cubicBezTo>
                    <a:pt x="116924" y="5152"/>
                    <a:pt x="113384" y="2875"/>
                    <a:pt x="109591" y="2875"/>
                  </a:cubicBezTo>
                  <a:cubicBezTo>
                    <a:pt x="108326" y="2875"/>
                    <a:pt x="101752" y="3128"/>
                    <a:pt x="99729" y="11732"/>
                  </a:cubicBezTo>
                  <a:cubicBezTo>
                    <a:pt x="94925" y="30204"/>
                    <a:pt x="83799" y="74488"/>
                    <a:pt x="80765" y="87900"/>
                  </a:cubicBezTo>
                  <a:cubicBezTo>
                    <a:pt x="80512" y="88912"/>
                    <a:pt x="70398" y="109156"/>
                    <a:pt x="51939" y="109156"/>
                  </a:cubicBezTo>
                  <a:cubicBezTo>
                    <a:pt x="38790" y="109156"/>
                    <a:pt x="36262" y="97769"/>
                    <a:pt x="36262" y="88406"/>
                  </a:cubicBezTo>
                  <a:cubicBezTo>
                    <a:pt x="36262" y="74235"/>
                    <a:pt x="43342" y="54244"/>
                    <a:pt x="49916" y="36784"/>
                  </a:cubicBezTo>
                  <a:cubicBezTo>
                    <a:pt x="52950" y="29192"/>
                    <a:pt x="54215" y="25649"/>
                    <a:pt x="54215" y="20841"/>
                  </a:cubicBezTo>
                  <a:cubicBezTo>
                    <a:pt x="54215" y="9454"/>
                    <a:pt x="46123" y="91"/>
                    <a:pt x="33480" y="91"/>
                  </a:cubicBezTo>
                  <a:cubicBezTo>
                    <a:pt x="9459" y="91"/>
                    <a:pt x="103" y="36784"/>
                    <a:pt x="103" y="39061"/>
                  </a:cubicBezTo>
                  <a:cubicBezTo>
                    <a:pt x="103" y="41592"/>
                    <a:pt x="2632" y="41592"/>
                    <a:pt x="3137" y="41592"/>
                  </a:cubicBezTo>
                  <a:cubicBezTo>
                    <a:pt x="5666" y="41592"/>
                    <a:pt x="5919" y="41085"/>
                    <a:pt x="7183" y="37037"/>
                  </a:cubicBezTo>
                  <a:cubicBezTo>
                    <a:pt x="13504" y="15021"/>
                    <a:pt x="23113" y="5658"/>
                    <a:pt x="32722" y="5658"/>
                  </a:cubicBezTo>
                  <a:cubicBezTo>
                    <a:pt x="34997" y="5658"/>
                    <a:pt x="39043" y="5911"/>
                    <a:pt x="39043" y="14009"/>
                  </a:cubicBezTo>
                  <a:cubicBezTo>
                    <a:pt x="39043" y="20082"/>
                    <a:pt x="36262" y="27421"/>
                    <a:pt x="34745" y="31216"/>
                  </a:cubicBezTo>
                  <a:cubicBezTo>
                    <a:pt x="25389" y="56268"/>
                    <a:pt x="20079" y="71958"/>
                    <a:pt x="20079" y="84357"/>
                  </a:cubicBezTo>
                  <a:cubicBezTo>
                    <a:pt x="20079" y="108397"/>
                    <a:pt x="37526" y="114723"/>
                    <a:pt x="51180" y="114723"/>
                  </a:cubicBezTo>
                  <a:cubicBezTo>
                    <a:pt x="67869" y="114723"/>
                    <a:pt x="76972" y="103336"/>
                    <a:pt x="81271" y="97769"/>
                  </a:cubicBezTo>
                  <a:close/>
                </a:path>
              </a:pathLst>
            </a:custGeom>
            <a:solidFill>
              <a:schemeClr val="accent5"/>
            </a:solidFill>
            <a:ln w="25381"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A0928383-5B95-9626-1BA9-D0939E7FC7F3}"/>
                </a:ext>
              </a:extLst>
            </p:cNvPr>
            <p:cNvSpPr/>
            <p:nvPr>
              <p:custDataLst>
                <p:tags r:id="rId14"/>
              </p:custDataLst>
            </p:nvPr>
          </p:nvSpPr>
          <p:spPr>
            <a:xfrm>
              <a:off x="4729390" y="5471406"/>
              <a:ext cx="58663" cy="253051"/>
            </a:xfrm>
            <a:custGeom>
              <a:avLst/>
              <a:gdLst>
                <a:gd name="connsiteX0" fmla="*/ 58772 w 58663"/>
                <a:gd name="connsiteY0" fmla="*/ 126617 h 253051"/>
                <a:gd name="connsiteX1" fmla="*/ 42083 w 58663"/>
                <a:gd name="connsiteY1" fmla="*/ 47665 h 253051"/>
                <a:gd name="connsiteX2" fmla="*/ 2637 w 58663"/>
                <a:gd name="connsiteY2" fmla="*/ 91 h 253051"/>
                <a:gd name="connsiteX3" fmla="*/ 109 w 58663"/>
                <a:gd name="connsiteY3" fmla="*/ 2622 h 253051"/>
                <a:gd name="connsiteX4" fmla="*/ 4913 w 58663"/>
                <a:gd name="connsiteY4" fmla="*/ 8442 h 253051"/>
                <a:gd name="connsiteX5" fmla="*/ 44106 w 58663"/>
                <a:gd name="connsiteY5" fmla="*/ 126617 h 253051"/>
                <a:gd name="connsiteX6" fmla="*/ 3396 w 58663"/>
                <a:gd name="connsiteY6" fmla="*/ 246310 h 253051"/>
                <a:gd name="connsiteX7" fmla="*/ 109 w 58663"/>
                <a:gd name="connsiteY7" fmla="*/ 250612 h 253051"/>
                <a:gd name="connsiteX8" fmla="*/ 2637 w 58663"/>
                <a:gd name="connsiteY8" fmla="*/ 253142 h 253051"/>
                <a:gd name="connsiteX9" fmla="*/ 42842 w 58663"/>
                <a:gd name="connsiteY9" fmla="*/ 203797 h 253051"/>
                <a:gd name="connsiteX10" fmla="*/ 58772 w 58663"/>
                <a:gd name="connsiteY10" fmla="*/ 12661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63" h="253051">
                  <a:moveTo>
                    <a:pt x="58772" y="126617"/>
                  </a:moveTo>
                  <a:cubicBezTo>
                    <a:pt x="58772" y="106879"/>
                    <a:pt x="55990" y="76260"/>
                    <a:pt x="42083" y="47665"/>
                  </a:cubicBezTo>
                  <a:cubicBezTo>
                    <a:pt x="26912" y="16539"/>
                    <a:pt x="5166" y="91"/>
                    <a:pt x="2637" y="91"/>
                  </a:cubicBezTo>
                  <a:cubicBezTo>
                    <a:pt x="1120" y="91"/>
                    <a:pt x="109" y="1103"/>
                    <a:pt x="109" y="2622"/>
                  </a:cubicBezTo>
                  <a:cubicBezTo>
                    <a:pt x="109" y="3381"/>
                    <a:pt x="109" y="3887"/>
                    <a:pt x="4913" y="8442"/>
                  </a:cubicBezTo>
                  <a:cubicBezTo>
                    <a:pt x="29693" y="33494"/>
                    <a:pt x="44106" y="73729"/>
                    <a:pt x="44106" y="126617"/>
                  </a:cubicBezTo>
                  <a:cubicBezTo>
                    <a:pt x="44106" y="169888"/>
                    <a:pt x="34750" y="214425"/>
                    <a:pt x="3396" y="246310"/>
                  </a:cubicBezTo>
                  <a:cubicBezTo>
                    <a:pt x="109" y="249346"/>
                    <a:pt x="109" y="249853"/>
                    <a:pt x="109" y="250612"/>
                  </a:cubicBezTo>
                  <a:cubicBezTo>
                    <a:pt x="109" y="252130"/>
                    <a:pt x="1120" y="253142"/>
                    <a:pt x="2637" y="253142"/>
                  </a:cubicBezTo>
                  <a:cubicBezTo>
                    <a:pt x="5166" y="253142"/>
                    <a:pt x="27923" y="235935"/>
                    <a:pt x="42842" y="203797"/>
                  </a:cubicBezTo>
                  <a:cubicBezTo>
                    <a:pt x="55738" y="175962"/>
                    <a:pt x="58772" y="147873"/>
                    <a:pt x="58772" y="126617"/>
                  </a:cubicBezTo>
                  <a:close/>
                </a:path>
              </a:pathLst>
            </a:custGeom>
            <a:solidFill>
              <a:srgbClr val="000000"/>
            </a:solidFill>
            <a:ln w="25381"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2BC9D13C-F76D-91CC-FF60-D367FBD837D8}"/>
                </a:ext>
              </a:extLst>
            </p:cNvPr>
            <p:cNvSpPr/>
            <p:nvPr>
              <p:custDataLst>
                <p:tags r:id="rId15"/>
              </p:custDataLst>
            </p:nvPr>
          </p:nvSpPr>
          <p:spPr>
            <a:xfrm>
              <a:off x="4905294" y="5552129"/>
              <a:ext cx="26802" cy="109065"/>
            </a:xfrm>
            <a:custGeom>
              <a:avLst/>
              <a:gdLst>
                <a:gd name="connsiteX0" fmla="*/ 26918 w 26802"/>
                <a:gd name="connsiteY0" fmla="*/ 13503 h 109065"/>
                <a:gd name="connsiteX1" fmla="*/ 13517 w 26802"/>
                <a:gd name="connsiteY1" fmla="*/ 91 h 109065"/>
                <a:gd name="connsiteX2" fmla="*/ 115 w 26802"/>
                <a:gd name="connsiteY2" fmla="*/ 13503 h 109065"/>
                <a:gd name="connsiteX3" fmla="*/ 13517 w 26802"/>
                <a:gd name="connsiteY3" fmla="*/ 26915 h 109065"/>
                <a:gd name="connsiteX4" fmla="*/ 26918 w 26802"/>
                <a:gd name="connsiteY4" fmla="*/ 13503 h 109065"/>
                <a:gd name="connsiteX5" fmla="*/ 26918 w 26802"/>
                <a:gd name="connsiteY5" fmla="*/ 95744 h 109065"/>
                <a:gd name="connsiteX6" fmla="*/ 13517 w 26802"/>
                <a:gd name="connsiteY6" fmla="*/ 82333 h 109065"/>
                <a:gd name="connsiteX7" fmla="*/ 115 w 26802"/>
                <a:gd name="connsiteY7" fmla="*/ 95744 h 109065"/>
                <a:gd name="connsiteX8" fmla="*/ 13517 w 26802"/>
                <a:gd name="connsiteY8" fmla="*/ 109156 h 109065"/>
                <a:gd name="connsiteX9" fmla="*/ 26918 w 26802"/>
                <a:gd name="connsiteY9" fmla="*/ 95744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02" h="109065">
                  <a:moveTo>
                    <a:pt x="26918" y="13503"/>
                  </a:moveTo>
                  <a:cubicBezTo>
                    <a:pt x="26918" y="6164"/>
                    <a:pt x="20850" y="91"/>
                    <a:pt x="13517" y="91"/>
                  </a:cubicBezTo>
                  <a:cubicBezTo>
                    <a:pt x="6184" y="91"/>
                    <a:pt x="115" y="6164"/>
                    <a:pt x="115" y="13503"/>
                  </a:cubicBezTo>
                  <a:cubicBezTo>
                    <a:pt x="115" y="20841"/>
                    <a:pt x="6184" y="26915"/>
                    <a:pt x="13517" y="26915"/>
                  </a:cubicBezTo>
                  <a:cubicBezTo>
                    <a:pt x="20850" y="26915"/>
                    <a:pt x="26918" y="20841"/>
                    <a:pt x="26918" y="13503"/>
                  </a:cubicBezTo>
                  <a:close/>
                  <a:moveTo>
                    <a:pt x="26918" y="95744"/>
                  </a:moveTo>
                  <a:cubicBezTo>
                    <a:pt x="26918" y="88406"/>
                    <a:pt x="20850" y="82333"/>
                    <a:pt x="13517" y="82333"/>
                  </a:cubicBezTo>
                  <a:cubicBezTo>
                    <a:pt x="6184" y="82333"/>
                    <a:pt x="115" y="88406"/>
                    <a:pt x="115" y="95744"/>
                  </a:cubicBezTo>
                  <a:cubicBezTo>
                    <a:pt x="115" y="103083"/>
                    <a:pt x="6184" y="109156"/>
                    <a:pt x="13517" y="109156"/>
                  </a:cubicBezTo>
                  <a:cubicBezTo>
                    <a:pt x="20850" y="109156"/>
                    <a:pt x="26918" y="103083"/>
                    <a:pt x="26918" y="95744"/>
                  </a:cubicBezTo>
                  <a:close/>
                </a:path>
              </a:pathLst>
            </a:custGeom>
            <a:solidFill>
              <a:srgbClr val="000000"/>
            </a:solidFill>
            <a:ln w="25381"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0CC42EA8-CB13-8A3D-204B-6BB35861754E}"/>
                </a:ext>
              </a:extLst>
            </p:cNvPr>
            <p:cNvSpPr/>
            <p:nvPr>
              <p:custDataLst>
                <p:tags r:id="rId16"/>
              </p:custDataLst>
            </p:nvPr>
          </p:nvSpPr>
          <p:spPr>
            <a:xfrm>
              <a:off x="4967947" y="5568324"/>
              <a:ext cx="168150" cy="59213"/>
            </a:xfrm>
            <a:custGeom>
              <a:avLst/>
              <a:gdLst>
                <a:gd name="connsiteX0" fmla="*/ 159672 w 168150"/>
                <a:gd name="connsiteY0" fmla="*/ 10213 h 59213"/>
                <a:gd name="connsiteX1" fmla="*/ 168269 w 168150"/>
                <a:gd name="connsiteY1" fmla="*/ 5152 h 59213"/>
                <a:gd name="connsiteX2" fmla="*/ 159925 w 168150"/>
                <a:gd name="connsiteY2" fmla="*/ 91 h 59213"/>
                <a:gd name="connsiteX3" fmla="*/ 8462 w 168150"/>
                <a:gd name="connsiteY3" fmla="*/ 91 h 59213"/>
                <a:gd name="connsiteX4" fmla="*/ 118 w 168150"/>
                <a:gd name="connsiteY4" fmla="*/ 5152 h 59213"/>
                <a:gd name="connsiteX5" fmla="*/ 8715 w 168150"/>
                <a:gd name="connsiteY5" fmla="*/ 10213 h 59213"/>
                <a:gd name="connsiteX6" fmla="*/ 159672 w 168150"/>
                <a:gd name="connsiteY6" fmla="*/ 10213 h 59213"/>
                <a:gd name="connsiteX7" fmla="*/ 159925 w 168150"/>
                <a:gd name="connsiteY7" fmla="*/ 59305 h 59213"/>
                <a:gd name="connsiteX8" fmla="*/ 168269 w 168150"/>
                <a:gd name="connsiteY8" fmla="*/ 54244 h 59213"/>
                <a:gd name="connsiteX9" fmla="*/ 159672 w 168150"/>
                <a:gd name="connsiteY9" fmla="*/ 49183 h 59213"/>
                <a:gd name="connsiteX10" fmla="*/ 8715 w 168150"/>
                <a:gd name="connsiteY10" fmla="*/ 49183 h 59213"/>
                <a:gd name="connsiteX11" fmla="*/ 118 w 168150"/>
                <a:gd name="connsiteY11" fmla="*/ 54244 h 59213"/>
                <a:gd name="connsiteX12" fmla="*/ 8462 w 168150"/>
                <a:gd name="connsiteY12" fmla="*/ 59305 h 59213"/>
                <a:gd name="connsiteX13" fmla="*/ 159925 w 168150"/>
                <a:gd name="connsiteY13" fmla="*/ 59305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150" h="59213">
                  <a:moveTo>
                    <a:pt x="159672" y="10213"/>
                  </a:moveTo>
                  <a:cubicBezTo>
                    <a:pt x="163465" y="10213"/>
                    <a:pt x="168269" y="10213"/>
                    <a:pt x="168269" y="5152"/>
                  </a:cubicBezTo>
                  <a:cubicBezTo>
                    <a:pt x="168269" y="91"/>
                    <a:pt x="163465" y="91"/>
                    <a:pt x="159925" y="91"/>
                  </a:cubicBezTo>
                  <a:lnTo>
                    <a:pt x="8462" y="91"/>
                  </a:lnTo>
                  <a:cubicBezTo>
                    <a:pt x="4922" y="91"/>
                    <a:pt x="118" y="91"/>
                    <a:pt x="118" y="5152"/>
                  </a:cubicBezTo>
                  <a:cubicBezTo>
                    <a:pt x="118" y="10213"/>
                    <a:pt x="4922" y="10213"/>
                    <a:pt x="8715" y="10213"/>
                  </a:cubicBezTo>
                  <a:lnTo>
                    <a:pt x="159672" y="10213"/>
                  </a:lnTo>
                  <a:close/>
                  <a:moveTo>
                    <a:pt x="159925" y="59305"/>
                  </a:moveTo>
                  <a:cubicBezTo>
                    <a:pt x="163465" y="59305"/>
                    <a:pt x="168269" y="59305"/>
                    <a:pt x="168269" y="54244"/>
                  </a:cubicBezTo>
                  <a:cubicBezTo>
                    <a:pt x="168269" y="49183"/>
                    <a:pt x="163465" y="49183"/>
                    <a:pt x="159672" y="49183"/>
                  </a:cubicBezTo>
                  <a:lnTo>
                    <a:pt x="8715" y="49183"/>
                  </a:lnTo>
                  <a:cubicBezTo>
                    <a:pt x="4922" y="49183"/>
                    <a:pt x="118" y="49183"/>
                    <a:pt x="118" y="54244"/>
                  </a:cubicBezTo>
                  <a:cubicBezTo>
                    <a:pt x="118" y="59305"/>
                    <a:pt x="4922" y="59305"/>
                    <a:pt x="8462" y="59305"/>
                  </a:cubicBezTo>
                  <a:lnTo>
                    <a:pt x="159925" y="59305"/>
                  </a:lnTo>
                  <a:close/>
                </a:path>
              </a:pathLst>
            </a:custGeom>
            <a:solidFill>
              <a:srgbClr val="000000"/>
            </a:solidFill>
            <a:ln w="25381"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B8E35F1C-9CDE-7462-58B0-4CD445251503}"/>
                </a:ext>
              </a:extLst>
            </p:cNvPr>
            <p:cNvSpPr/>
            <p:nvPr>
              <p:custDataLst>
                <p:tags r:id="rId17"/>
              </p:custDataLst>
            </p:nvPr>
          </p:nvSpPr>
          <p:spPr>
            <a:xfrm>
              <a:off x="5280366" y="5218351"/>
              <a:ext cx="131739" cy="758900"/>
            </a:xfrm>
            <a:custGeom>
              <a:avLst/>
              <a:gdLst>
                <a:gd name="connsiteX0" fmla="*/ 131868 w 131739"/>
                <a:gd name="connsiteY0" fmla="*/ 756444 h 758900"/>
                <a:gd name="connsiteX1" fmla="*/ 130351 w 131739"/>
                <a:gd name="connsiteY1" fmla="*/ 753407 h 758900"/>
                <a:gd name="connsiteX2" fmla="*/ 70929 w 131739"/>
                <a:gd name="connsiteY2" fmla="*/ 656489 h 758900"/>
                <a:gd name="connsiteX3" fmla="*/ 24656 w 131739"/>
                <a:gd name="connsiteY3" fmla="*/ 379651 h 758900"/>
                <a:gd name="connsiteX4" fmla="*/ 74469 w 131739"/>
                <a:gd name="connsiteY4" fmla="*/ 94209 h 758900"/>
                <a:gd name="connsiteX5" fmla="*/ 130856 w 131739"/>
                <a:gd name="connsiteY5" fmla="*/ 4882 h 758900"/>
                <a:gd name="connsiteX6" fmla="*/ 131868 w 131739"/>
                <a:gd name="connsiteY6" fmla="*/ 2605 h 758900"/>
                <a:gd name="connsiteX7" fmla="*/ 126305 w 131739"/>
                <a:gd name="connsiteY7" fmla="*/ 74 h 758900"/>
                <a:gd name="connsiteX8" fmla="*/ 121501 w 131739"/>
                <a:gd name="connsiteY8" fmla="*/ 580 h 758900"/>
                <a:gd name="connsiteX9" fmla="*/ 85848 w 131739"/>
                <a:gd name="connsiteY9" fmla="*/ 43852 h 758900"/>
                <a:gd name="connsiteX10" fmla="*/ 8220 w 131739"/>
                <a:gd name="connsiteY10" fmla="*/ 255909 h 758900"/>
                <a:gd name="connsiteX11" fmla="*/ 129 w 131739"/>
                <a:gd name="connsiteY11" fmla="*/ 379398 h 758900"/>
                <a:gd name="connsiteX12" fmla="*/ 52470 w 131739"/>
                <a:gd name="connsiteY12" fmla="*/ 657248 h 758900"/>
                <a:gd name="connsiteX13" fmla="*/ 119478 w 131739"/>
                <a:gd name="connsiteY13" fmla="*/ 756697 h 758900"/>
                <a:gd name="connsiteX14" fmla="*/ 126305 w 131739"/>
                <a:gd name="connsiteY14" fmla="*/ 758974 h 758900"/>
                <a:gd name="connsiteX15" fmla="*/ 131868 w 131739"/>
                <a:gd name="connsiteY15" fmla="*/ 756444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739" h="758900">
                  <a:moveTo>
                    <a:pt x="131868" y="756444"/>
                  </a:moveTo>
                  <a:cubicBezTo>
                    <a:pt x="131868" y="755685"/>
                    <a:pt x="131868" y="755178"/>
                    <a:pt x="130351" y="753407"/>
                  </a:cubicBezTo>
                  <a:cubicBezTo>
                    <a:pt x="106076" y="724053"/>
                    <a:pt x="85848" y="691663"/>
                    <a:pt x="70929" y="656489"/>
                  </a:cubicBezTo>
                  <a:cubicBezTo>
                    <a:pt x="37805" y="579055"/>
                    <a:pt x="24656" y="488463"/>
                    <a:pt x="24656" y="379651"/>
                  </a:cubicBezTo>
                  <a:cubicBezTo>
                    <a:pt x="24656" y="271851"/>
                    <a:pt x="37046" y="177210"/>
                    <a:pt x="74469" y="94209"/>
                  </a:cubicBezTo>
                  <a:cubicBezTo>
                    <a:pt x="89135" y="62072"/>
                    <a:pt x="108352" y="32212"/>
                    <a:pt x="130856" y="4882"/>
                  </a:cubicBezTo>
                  <a:cubicBezTo>
                    <a:pt x="131362" y="4123"/>
                    <a:pt x="131868" y="3617"/>
                    <a:pt x="131868" y="2605"/>
                  </a:cubicBezTo>
                  <a:cubicBezTo>
                    <a:pt x="131868" y="74"/>
                    <a:pt x="130098" y="74"/>
                    <a:pt x="126305" y="74"/>
                  </a:cubicBezTo>
                  <a:cubicBezTo>
                    <a:pt x="122512" y="74"/>
                    <a:pt x="122006" y="74"/>
                    <a:pt x="121501" y="580"/>
                  </a:cubicBezTo>
                  <a:cubicBezTo>
                    <a:pt x="121248" y="833"/>
                    <a:pt x="105571" y="16016"/>
                    <a:pt x="85848" y="43852"/>
                  </a:cubicBezTo>
                  <a:cubicBezTo>
                    <a:pt x="41850" y="106103"/>
                    <a:pt x="19599" y="180500"/>
                    <a:pt x="8220" y="255909"/>
                  </a:cubicBezTo>
                  <a:cubicBezTo>
                    <a:pt x="2152" y="296650"/>
                    <a:pt x="129" y="338150"/>
                    <a:pt x="129" y="379398"/>
                  </a:cubicBezTo>
                  <a:cubicBezTo>
                    <a:pt x="129" y="474039"/>
                    <a:pt x="12013" y="570704"/>
                    <a:pt x="52470" y="657248"/>
                  </a:cubicBezTo>
                  <a:cubicBezTo>
                    <a:pt x="70423" y="695712"/>
                    <a:pt x="94445" y="730380"/>
                    <a:pt x="119478" y="756697"/>
                  </a:cubicBezTo>
                  <a:cubicBezTo>
                    <a:pt x="121753" y="758721"/>
                    <a:pt x="122006" y="758974"/>
                    <a:pt x="126305" y="758974"/>
                  </a:cubicBezTo>
                  <a:cubicBezTo>
                    <a:pt x="130098" y="758974"/>
                    <a:pt x="131868" y="758974"/>
                    <a:pt x="131868" y="756444"/>
                  </a:cubicBezTo>
                  <a:close/>
                </a:path>
              </a:pathLst>
            </a:custGeom>
            <a:solidFill>
              <a:srgbClr val="000000"/>
            </a:solidFill>
            <a:ln w="25381"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56944D45-5E55-F36F-1A92-70552523DD96}"/>
                </a:ext>
              </a:extLst>
            </p:cNvPr>
            <p:cNvSpPr/>
            <p:nvPr>
              <p:custDataLst>
                <p:tags r:id="rId18"/>
              </p:custDataLst>
            </p:nvPr>
          </p:nvSpPr>
          <p:spPr>
            <a:xfrm>
              <a:off x="5536378" y="5321471"/>
              <a:ext cx="83443" cy="168531"/>
            </a:xfrm>
            <a:custGeom>
              <a:avLst/>
              <a:gdLst>
                <a:gd name="connsiteX0" fmla="*/ 51976 w 83443"/>
                <a:gd name="connsiteY0" fmla="*/ 6664 h 168531"/>
                <a:gd name="connsiteX1" fmla="*/ 46160 w 83443"/>
                <a:gd name="connsiteY1" fmla="*/ 84 h 168531"/>
                <a:gd name="connsiteX2" fmla="*/ 140 w 83443"/>
                <a:gd name="connsiteY2" fmla="*/ 16280 h 168531"/>
                <a:gd name="connsiteX3" fmla="*/ 140 w 83443"/>
                <a:gd name="connsiteY3" fmla="*/ 24124 h 168531"/>
                <a:gd name="connsiteX4" fmla="*/ 33265 w 83443"/>
                <a:gd name="connsiteY4" fmla="*/ 17545 h 168531"/>
                <a:gd name="connsiteX5" fmla="*/ 33265 w 83443"/>
                <a:gd name="connsiteY5" fmla="*/ 148625 h 168531"/>
                <a:gd name="connsiteX6" fmla="*/ 9749 w 83443"/>
                <a:gd name="connsiteY6" fmla="*/ 160772 h 168531"/>
                <a:gd name="connsiteX7" fmla="*/ 1657 w 83443"/>
                <a:gd name="connsiteY7" fmla="*/ 160772 h 168531"/>
                <a:gd name="connsiteX8" fmla="*/ 1657 w 83443"/>
                <a:gd name="connsiteY8" fmla="*/ 168616 h 168531"/>
                <a:gd name="connsiteX9" fmla="*/ 42620 w 83443"/>
                <a:gd name="connsiteY9" fmla="*/ 167857 h 168531"/>
                <a:gd name="connsiteX10" fmla="*/ 83583 w 83443"/>
                <a:gd name="connsiteY10" fmla="*/ 168616 h 168531"/>
                <a:gd name="connsiteX11" fmla="*/ 83583 w 83443"/>
                <a:gd name="connsiteY11" fmla="*/ 160772 h 168531"/>
                <a:gd name="connsiteX12" fmla="*/ 75492 w 83443"/>
                <a:gd name="connsiteY12" fmla="*/ 160772 h 168531"/>
                <a:gd name="connsiteX13" fmla="*/ 51976 w 83443"/>
                <a:gd name="connsiteY13" fmla="*/ 148625 h 168531"/>
                <a:gd name="connsiteX14" fmla="*/ 51976 w 83443"/>
                <a:gd name="connsiteY14" fmla="*/ 666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443" h="168531">
                  <a:moveTo>
                    <a:pt x="51976" y="6664"/>
                  </a:moveTo>
                  <a:cubicBezTo>
                    <a:pt x="51976" y="591"/>
                    <a:pt x="51976" y="84"/>
                    <a:pt x="46160" y="84"/>
                  </a:cubicBezTo>
                  <a:cubicBezTo>
                    <a:pt x="30483" y="16280"/>
                    <a:pt x="8232" y="16280"/>
                    <a:pt x="140" y="16280"/>
                  </a:cubicBezTo>
                  <a:lnTo>
                    <a:pt x="140" y="24124"/>
                  </a:lnTo>
                  <a:cubicBezTo>
                    <a:pt x="5197" y="24124"/>
                    <a:pt x="20116" y="24124"/>
                    <a:pt x="33265" y="17545"/>
                  </a:cubicBezTo>
                  <a:lnTo>
                    <a:pt x="33265" y="148625"/>
                  </a:lnTo>
                  <a:cubicBezTo>
                    <a:pt x="33265" y="157735"/>
                    <a:pt x="32506" y="160772"/>
                    <a:pt x="9749" y="160772"/>
                  </a:cubicBezTo>
                  <a:lnTo>
                    <a:pt x="1657" y="160772"/>
                  </a:lnTo>
                  <a:lnTo>
                    <a:pt x="1657" y="168616"/>
                  </a:lnTo>
                  <a:cubicBezTo>
                    <a:pt x="10507" y="167857"/>
                    <a:pt x="32506" y="167857"/>
                    <a:pt x="42620" y="167857"/>
                  </a:cubicBezTo>
                  <a:cubicBezTo>
                    <a:pt x="52735" y="167857"/>
                    <a:pt x="74733" y="167857"/>
                    <a:pt x="83583" y="168616"/>
                  </a:cubicBezTo>
                  <a:lnTo>
                    <a:pt x="83583" y="160772"/>
                  </a:lnTo>
                  <a:lnTo>
                    <a:pt x="75492" y="160772"/>
                  </a:lnTo>
                  <a:cubicBezTo>
                    <a:pt x="52735" y="160772"/>
                    <a:pt x="51976" y="157988"/>
                    <a:pt x="51976" y="148625"/>
                  </a:cubicBezTo>
                  <a:lnTo>
                    <a:pt x="51976" y="6664"/>
                  </a:lnTo>
                  <a:close/>
                </a:path>
              </a:pathLst>
            </a:custGeom>
            <a:solidFill>
              <a:srgbClr val="000000"/>
            </a:solidFill>
            <a:ln w="25381"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BD33D4B-B3E2-CC04-CD16-6973EBA343C9}"/>
                </a:ext>
              </a:extLst>
            </p:cNvPr>
            <p:cNvSpPr/>
            <p:nvPr>
              <p:custDataLst>
                <p:tags r:id="rId19"/>
              </p:custDataLst>
            </p:nvPr>
          </p:nvSpPr>
          <p:spPr>
            <a:xfrm>
              <a:off x="5451215" y="5592870"/>
              <a:ext cx="251747" cy="10121"/>
            </a:xfrm>
            <a:custGeom>
              <a:avLst/>
              <a:gdLst>
                <a:gd name="connsiteX0" fmla="*/ 0 w 251747"/>
                <a:gd name="connsiteY0" fmla="*/ 0 h 10121"/>
                <a:gd name="connsiteX1" fmla="*/ 251747 w 251747"/>
                <a:gd name="connsiteY1" fmla="*/ 0 h 10121"/>
                <a:gd name="connsiteX2" fmla="*/ 251747 w 251747"/>
                <a:gd name="connsiteY2" fmla="*/ 10121 h 10121"/>
                <a:gd name="connsiteX3" fmla="*/ 0 w 251747"/>
                <a:gd name="connsiteY3" fmla="*/ 10121 h 10121"/>
              </a:gdLst>
              <a:ahLst/>
              <a:cxnLst>
                <a:cxn ang="0">
                  <a:pos x="connsiteX0" y="connsiteY0"/>
                </a:cxn>
                <a:cxn ang="0">
                  <a:pos x="connsiteX1" y="connsiteY1"/>
                </a:cxn>
                <a:cxn ang="0">
                  <a:pos x="connsiteX2" y="connsiteY2"/>
                </a:cxn>
                <a:cxn ang="0">
                  <a:pos x="connsiteX3" y="connsiteY3"/>
                </a:cxn>
              </a:cxnLst>
              <a:rect l="l" t="t" r="r" b="b"/>
              <a:pathLst>
                <a:path w="251747" h="10121">
                  <a:moveTo>
                    <a:pt x="0" y="0"/>
                  </a:moveTo>
                  <a:lnTo>
                    <a:pt x="251747" y="0"/>
                  </a:lnTo>
                  <a:lnTo>
                    <a:pt x="251747"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32A26FF7-892A-BF27-290D-E56ABE36A8F5}"/>
                </a:ext>
              </a:extLst>
            </p:cNvPr>
            <p:cNvSpPr/>
            <p:nvPr>
              <p:custDataLst>
                <p:tags r:id="rId20"/>
              </p:custDataLst>
            </p:nvPr>
          </p:nvSpPr>
          <p:spPr>
            <a:xfrm>
              <a:off x="5461329" y="5659157"/>
              <a:ext cx="120360" cy="178400"/>
            </a:xfrm>
            <a:custGeom>
              <a:avLst/>
              <a:gdLst>
                <a:gd name="connsiteX0" fmla="*/ 120498 w 120360"/>
                <a:gd name="connsiteY0" fmla="*/ 2882 h 178400"/>
                <a:gd name="connsiteX1" fmla="*/ 117211 w 120360"/>
                <a:gd name="connsiteY1" fmla="*/ 98 h 178400"/>
                <a:gd name="connsiteX2" fmla="*/ 85098 w 120360"/>
                <a:gd name="connsiteY2" fmla="*/ 2882 h 178400"/>
                <a:gd name="connsiteX3" fmla="*/ 81558 w 120360"/>
                <a:gd name="connsiteY3" fmla="*/ 7690 h 178400"/>
                <a:gd name="connsiteX4" fmla="*/ 87627 w 120360"/>
                <a:gd name="connsiteY4" fmla="*/ 10726 h 178400"/>
                <a:gd name="connsiteX5" fmla="*/ 100270 w 120360"/>
                <a:gd name="connsiteY5" fmla="*/ 15028 h 178400"/>
                <a:gd name="connsiteX6" fmla="*/ 99511 w 120360"/>
                <a:gd name="connsiteY6" fmla="*/ 20089 h 178400"/>
                <a:gd name="connsiteX7" fmla="*/ 84340 w 120360"/>
                <a:gd name="connsiteY7" fmla="*/ 80062 h 178400"/>
                <a:gd name="connsiteX8" fmla="*/ 61077 w 120360"/>
                <a:gd name="connsiteY8" fmla="*/ 63867 h 178400"/>
                <a:gd name="connsiteX9" fmla="*/ 138 w 120360"/>
                <a:gd name="connsiteY9" fmla="*/ 138011 h 178400"/>
                <a:gd name="connsiteX10" fmla="*/ 33768 w 120360"/>
                <a:gd name="connsiteY10" fmla="*/ 178499 h 178400"/>
                <a:gd name="connsiteX11" fmla="*/ 66639 w 120360"/>
                <a:gd name="connsiteY11" fmla="*/ 159520 h 178400"/>
                <a:gd name="connsiteX12" fmla="*/ 89650 w 120360"/>
                <a:gd name="connsiteY12" fmla="*/ 178499 h 178400"/>
                <a:gd name="connsiteX13" fmla="*/ 108361 w 120360"/>
                <a:gd name="connsiteY13" fmla="*/ 164581 h 178400"/>
                <a:gd name="connsiteX14" fmla="*/ 115947 w 120360"/>
                <a:gd name="connsiteY14" fmla="*/ 139529 h 178400"/>
                <a:gd name="connsiteX15" fmla="*/ 112913 w 120360"/>
                <a:gd name="connsiteY15" fmla="*/ 136999 h 178400"/>
                <a:gd name="connsiteX16" fmla="*/ 109372 w 120360"/>
                <a:gd name="connsiteY16" fmla="*/ 141554 h 178400"/>
                <a:gd name="connsiteX17" fmla="*/ 90155 w 120360"/>
                <a:gd name="connsiteY17" fmla="*/ 172932 h 178400"/>
                <a:gd name="connsiteX18" fmla="*/ 82570 w 120360"/>
                <a:gd name="connsiteY18" fmla="*/ 161292 h 178400"/>
                <a:gd name="connsiteX19" fmla="*/ 84087 w 120360"/>
                <a:gd name="connsiteY19" fmla="*/ 149145 h 178400"/>
                <a:gd name="connsiteX20" fmla="*/ 120498 w 120360"/>
                <a:gd name="connsiteY20" fmla="*/ 2882 h 178400"/>
                <a:gd name="connsiteX21" fmla="*/ 67904 w 120360"/>
                <a:gd name="connsiteY21" fmla="*/ 145602 h 178400"/>
                <a:gd name="connsiteX22" fmla="*/ 62847 w 120360"/>
                <a:gd name="connsiteY22" fmla="*/ 154965 h 178400"/>
                <a:gd name="connsiteX23" fmla="*/ 34274 w 120360"/>
                <a:gd name="connsiteY23" fmla="*/ 172932 h 178400"/>
                <a:gd name="connsiteX24" fmla="*/ 18091 w 120360"/>
                <a:gd name="connsiteY24" fmla="*/ 149145 h 178400"/>
                <a:gd name="connsiteX25" fmla="*/ 31998 w 120360"/>
                <a:gd name="connsiteY25" fmla="*/ 93727 h 178400"/>
                <a:gd name="connsiteX26" fmla="*/ 61329 w 120360"/>
                <a:gd name="connsiteY26" fmla="*/ 69434 h 178400"/>
                <a:gd name="connsiteX27" fmla="*/ 81305 w 120360"/>
                <a:gd name="connsiteY27" fmla="*/ 91702 h 178400"/>
                <a:gd name="connsiteX28" fmla="*/ 80547 w 120360"/>
                <a:gd name="connsiteY28" fmla="*/ 96004 h 178400"/>
                <a:gd name="connsiteX29" fmla="*/ 67904 w 120360"/>
                <a:gd name="connsiteY29" fmla="*/ 145602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498" y="2882"/>
                  </a:moveTo>
                  <a:cubicBezTo>
                    <a:pt x="120498" y="2628"/>
                    <a:pt x="120498" y="98"/>
                    <a:pt x="117211" y="98"/>
                  </a:cubicBezTo>
                  <a:cubicBezTo>
                    <a:pt x="113418" y="98"/>
                    <a:pt x="89397" y="2375"/>
                    <a:pt x="85098" y="2882"/>
                  </a:cubicBezTo>
                  <a:cubicBezTo>
                    <a:pt x="83075" y="3135"/>
                    <a:pt x="81558" y="4400"/>
                    <a:pt x="81558" y="7690"/>
                  </a:cubicBezTo>
                  <a:cubicBezTo>
                    <a:pt x="81558" y="10726"/>
                    <a:pt x="83834" y="10726"/>
                    <a:pt x="87627" y="10726"/>
                  </a:cubicBezTo>
                  <a:cubicBezTo>
                    <a:pt x="99764" y="10726"/>
                    <a:pt x="100270" y="12497"/>
                    <a:pt x="100270" y="15028"/>
                  </a:cubicBezTo>
                  <a:lnTo>
                    <a:pt x="99511" y="20089"/>
                  </a:lnTo>
                  <a:lnTo>
                    <a:pt x="84340" y="80062"/>
                  </a:lnTo>
                  <a:cubicBezTo>
                    <a:pt x="79788" y="70699"/>
                    <a:pt x="72455" y="63867"/>
                    <a:pt x="61077" y="63867"/>
                  </a:cubicBezTo>
                  <a:cubicBezTo>
                    <a:pt x="31492" y="63867"/>
                    <a:pt x="138" y="101065"/>
                    <a:pt x="138" y="138011"/>
                  </a:cubicBezTo>
                  <a:cubicBezTo>
                    <a:pt x="138" y="161798"/>
                    <a:pt x="14045" y="178499"/>
                    <a:pt x="33768" y="178499"/>
                  </a:cubicBezTo>
                  <a:cubicBezTo>
                    <a:pt x="38825" y="178499"/>
                    <a:pt x="51468" y="177487"/>
                    <a:pt x="66639" y="159520"/>
                  </a:cubicBezTo>
                  <a:cubicBezTo>
                    <a:pt x="68662" y="170148"/>
                    <a:pt x="77512" y="178499"/>
                    <a:pt x="89650" y="178499"/>
                  </a:cubicBezTo>
                  <a:cubicBezTo>
                    <a:pt x="98500" y="178499"/>
                    <a:pt x="104315" y="172679"/>
                    <a:pt x="108361" y="164581"/>
                  </a:cubicBezTo>
                  <a:cubicBezTo>
                    <a:pt x="112660" y="155471"/>
                    <a:pt x="115947" y="140035"/>
                    <a:pt x="115947" y="139529"/>
                  </a:cubicBezTo>
                  <a:cubicBezTo>
                    <a:pt x="115947" y="136999"/>
                    <a:pt x="113671" y="136999"/>
                    <a:pt x="112913" y="136999"/>
                  </a:cubicBezTo>
                  <a:cubicBezTo>
                    <a:pt x="110384" y="136999"/>
                    <a:pt x="110131" y="138011"/>
                    <a:pt x="109372" y="141554"/>
                  </a:cubicBezTo>
                  <a:cubicBezTo>
                    <a:pt x="105074" y="158002"/>
                    <a:pt x="100522" y="172932"/>
                    <a:pt x="90155" y="172932"/>
                  </a:cubicBezTo>
                  <a:cubicBezTo>
                    <a:pt x="83328" y="172932"/>
                    <a:pt x="82570" y="166353"/>
                    <a:pt x="82570" y="161292"/>
                  </a:cubicBezTo>
                  <a:cubicBezTo>
                    <a:pt x="82570" y="155218"/>
                    <a:pt x="83075" y="153447"/>
                    <a:pt x="84087" y="149145"/>
                  </a:cubicBezTo>
                  <a:lnTo>
                    <a:pt x="120498" y="2882"/>
                  </a:lnTo>
                  <a:close/>
                  <a:moveTo>
                    <a:pt x="67904" y="145602"/>
                  </a:moveTo>
                  <a:cubicBezTo>
                    <a:pt x="66639" y="150157"/>
                    <a:pt x="66639" y="150663"/>
                    <a:pt x="62847" y="154965"/>
                  </a:cubicBezTo>
                  <a:cubicBezTo>
                    <a:pt x="51721" y="168883"/>
                    <a:pt x="41354" y="172932"/>
                    <a:pt x="34274" y="172932"/>
                  </a:cubicBezTo>
                  <a:cubicBezTo>
                    <a:pt x="21631" y="172932"/>
                    <a:pt x="18091" y="159014"/>
                    <a:pt x="18091" y="149145"/>
                  </a:cubicBezTo>
                  <a:cubicBezTo>
                    <a:pt x="18091" y="136493"/>
                    <a:pt x="26182" y="105367"/>
                    <a:pt x="31998" y="93727"/>
                  </a:cubicBezTo>
                  <a:cubicBezTo>
                    <a:pt x="39836" y="78797"/>
                    <a:pt x="51215" y="69434"/>
                    <a:pt x="61329" y="69434"/>
                  </a:cubicBezTo>
                  <a:cubicBezTo>
                    <a:pt x="77765" y="69434"/>
                    <a:pt x="81305" y="90184"/>
                    <a:pt x="81305" y="91702"/>
                  </a:cubicBezTo>
                  <a:cubicBezTo>
                    <a:pt x="81305" y="93221"/>
                    <a:pt x="80800" y="94739"/>
                    <a:pt x="80547" y="96004"/>
                  </a:cubicBezTo>
                  <a:lnTo>
                    <a:pt x="67904" y="145602"/>
                  </a:lnTo>
                  <a:close/>
                </a:path>
              </a:pathLst>
            </a:custGeom>
            <a:solidFill>
              <a:schemeClr val="accent6"/>
            </a:solidFill>
            <a:ln w="25381"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FC5315E6-93DC-47E8-B376-0121AECC6A17}"/>
                </a:ext>
              </a:extLst>
            </p:cNvPr>
            <p:cNvSpPr/>
            <p:nvPr>
              <p:custDataLst>
                <p:tags r:id="rId21"/>
              </p:custDataLst>
            </p:nvPr>
          </p:nvSpPr>
          <p:spPr>
            <a:xfrm>
              <a:off x="5591143" y="5794438"/>
              <a:ext cx="86199" cy="80065"/>
            </a:xfrm>
            <a:custGeom>
              <a:avLst/>
              <a:gdLst>
                <a:gd name="connsiteX0" fmla="*/ 86342 w 86199"/>
                <a:gd name="connsiteY0" fmla="*/ 14093 h 80065"/>
                <a:gd name="connsiteX1" fmla="*/ 77492 w 86199"/>
                <a:gd name="connsiteY1" fmla="*/ 99 h 80065"/>
                <a:gd name="connsiteX2" fmla="*/ 67934 w 86199"/>
                <a:gd name="connsiteY2" fmla="*/ 9488 h 80065"/>
                <a:gd name="connsiteX3" fmla="*/ 70943 w 86199"/>
                <a:gd name="connsiteY3" fmla="*/ 14979 h 80065"/>
                <a:gd name="connsiteX4" fmla="*/ 77492 w 86199"/>
                <a:gd name="connsiteY4" fmla="*/ 29150 h 80065"/>
                <a:gd name="connsiteX5" fmla="*/ 44747 w 86199"/>
                <a:gd name="connsiteY5" fmla="*/ 75205 h 80065"/>
                <a:gd name="connsiteX6" fmla="*/ 30410 w 86199"/>
                <a:gd name="connsiteY6" fmla="*/ 59440 h 80065"/>
                <a:gd name="connsiteX7" fmla="*/ 40145 w 86199"/>
                <a:gd name="connsiteY7" fmla="*/ 24899 h 80065"/>
                <a:gd name="connsiteX8" fmla="*/ 42623 w 86199"/>
                <a:gd name="connsiteY8" fmla="*/ 15510 h 80065"/>
                <a:gd name="connsiteX9" fmla="*/ 25808 w 86199"/>
                <a:gd name="connsiteY9" fmla="*/ 277 h 80065"/>
                <a:gd name="connsiteX10" fmla="*/ 143 w 86199"/>
                <a:gd name="connsiteY10" fmla="*/ 27378 h 80065"/>
                <a:gd name="connsiteX11" fmla="*/ 3152 w 86199"/>
                <a:gd name="connsiteY11" fmla="*/ 29681 h 80065"/>
                <a:gd name="connsiteX12" fmla="*/ 6338 w 86199"/>
                <a:gd name="connsiteY12" fmla="*/ 26847 h 80065"/>
                <a:gd name="connsiteX13" fmla="*/ 25277 w 86199"/>
                <a:gd name="connsiteY13" fmla="*/ 5236 h 80065"/>
                <a:gd name="connsiteX14" fmla="*/ 29702 w 86199"/>
                <a:gd name="connsiteY14" fmla="*/ 11436 h 80065"/>
                <a:gd name="connsiteX15" fmla="*/ 26516 w 86199"/>
                <a:gd name="connsiteY15" fmla="*/ 23304 h 80065"/>
                <a:gd name="connsiteX16" fmla="*/ 16958 w 86199"/>
                <a:gd name="connsiteY16" fmla="*/ 56960 h 80065"/>
                <a:gd name="connsiteX17" fmla="*/ 44216 w 86199"/>
                <a:gd name="connsiteY17" fmla="*/ 80165 h 80065"/>
                <a:gd name="connsiteX18" fmla="*/ 86342 w 86199"/>
                <a:gd name="connsiteY18" fmla="*/ 14093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342" y="14093"/>
                  </a:moveTo>
                  <a:cubicBezTo>
                    <a:pt x="86342" y="277"/>
                    <a:pt x="78023" y="99"/>
                    <a:pt x="77492" y="99"/>
                  </a:cubicBezTo>
                  <a:cubicBezTo>
                    <a:pt x="72890" y="99"/>
                    <a:pt x="67934" y="4882"/>
                    <a:pt x="67934" y="9488"/>
                  </a:cubicBezTo>
                  <a:cubicBezTo>
                    <a:pt x="67934" y="12499"/>
                    <a:pt x="69704" y="13916"/>
                    <a:pt x="70943" y="14979"/>
                  </a:cubicBezTo>
                  <a:cubicBezTo>
                    <a:pt x="73952" y="17459"/>
                    <a:pt x="77492" y="22064"/>
                    <a:pt x="77492" y="29150"/>
                  </a:cubicBezTo>
                  <a:cubicBezTo>
                    <a:pt x="77492" y="37121"/>
                    <a:pt x="65810" y="75205"/>
                    <a:pt x="44747" y="75205"/>
                  </a:cubicBezTo>
                  <a:cubicBezTo>
                    <a:pt x="30410" y="75205"/>
                    <a:pt x="30410" y="62451"/>
                    <a:pt x="30410" y="59440"/>
                  </a:cubicBezTo>
                  <a:cubicBezTo>
                    <a:pt x="30410" y="51292"/>
                    <a:pt x="33596" y="41372"/>
                    <a:pt x="40145" y="24899"/>
                  </a:cubicBezTo>
                  <a:cubicBezTo>
                    <a:pt x="41561" y="21179"/>
                    <a:pt x="42623" y="18522"/>
                    <a:pt x="42623" y="15510"/>
                  </a:cubicBezTo>
                  <a:cubicBezTo>
                    <a:pt x="42623" y="6299"/>
                    <a:pt x="34835" y="277"/>
                    <a:pt x="25808" y="277"/>
                  </a:cubicBezTo>
                  <a:cubicBezTo>
                    <a:pt x="8108" y="277"/>
                    <a:pt x="143" y="24544"/>
                    <a:pt x="143" y="27378"/>
                  </a:cubicBezTo>
                  <a:cubicBezTo>
                    <a:pt x="143" y="29681"/>
                    <a:pt x="2621" y="29681"/>
                    <a:pt x="3152" y="29681"/>
                  </a:cubicBezTo>
                  <a:cubicBezTo>
                    <a:pt x="5630" y="29681"/>
                    <a:pt x="5807" y="28795"/>
                    <a:pt x="6338" y="26847"/>
                  </a:cubicBezTo>
                  <a:cubicBezTo>
                    <a:pt x="10586" y="12322"/>
                    <a:pt x="18197" y="5236"/>
                    <a:pt x="25277" y="5236"/>
                  </a:cubicBezTo>
                  <a:cubicBezTo>
                    <a:pt x="28286" y="5236"/>
                    <a:pt x="29702" y="7185"/>
                    <a:pt x="29702" y="11436"/>
                  </a:cubicBezTo>
                  <a:cubicBezTo>
                    <a:pt x="29702" y="15510"/>
                    <a:pt x="28286" y="19230"/>
                    <a:pt x="26516" y="23304"/>
                  </a:cubicBezTo>
                  <a:cubicBezTo>
                    <a:pt x="18905" y="42966"/>
                    <a:pt x="16958" y="50583"/>
                    <a:pt x="16958" y="56960"/>
                  </a:cubicBezTo>
                  <a:cubicBezTo>
                    <a:pt x="16958" y="74496"/>
                    <a:pt x="30764" y="80165"/>
                    <a:pt x="44216" y="80165"/>
                  </a:cubicBezTo>
                  <a:cubicBezTo>
                    <a:pt x="73952" y="80165"/>
                    <a:pt x="86342" y="28618"/>
                    <a:pt x="86342" y="14093"/>
                  </a:cubicBezTo>
                  <a:close/>
                </a:path>
              </a:pathLst>
            </a:custGeom>
            <a:solidFill>
              <a:schemeClr val="accent6"/>
            </a:solidFill>
            <a:ln w="25381"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BA02A811-32FE-965C-B28C-4F96C644F5FA}"/>
                </a:ext>
              </a:extLst>
            </p:cNvPr>
            <p:cNvSpPr/>
            <p:nvPr>
              <p:custDataLst>
                <p:tags r:id="rId22"/>
              </p:custDataLst>
            </p:nvPr>
          </p:nvSpPr>
          <p:spPr>
            <a:xfrm>
              <a:off x="5773762" y="5308819"/>
              <a:ext cx="133003" cy="186751"/>
            </a:xfrm>
            <a:custGeom>
              <a:avLst/>
              <a:gdLst>
                <a:gd name="connsiteX0" fmla="*/ 107109 w 133003"/>
                <a:gd name="connsiteY0" fmla="*/ 95485 h 186751"/>
                <a:gd name="connsiteX1" fmla="*/ 74490 w 133003"/>
                <a:gd name="connsiteY1" fmla="*/ 65625 h 186751"/>
                <a:gd name="connsiteX2" fmla="*/ 22907 w 133003"/>
                <a:gd name="connsiteY2" fmla="*/ 89411 h 186751"/>
                <a:gd name="connsiteX3" fmla="*/ 150 w 133003"/>
                <a:gd name="connsiteY3" fmla="*/ 141793 h 186751"/>
                <a:gd name="connsiteX4" fmla="*/ 46676 w 133003"/>
                <a:gd name="connsiteY4" fmla="*/ 186836 h 186751"/>
                <a:gd name="connsiteX5" fmla="*/ 133153 w 133003"/>
                <a:gd name="connsiteY5" fmla="*/ 65625 h 186751"/>
                <a:gd name="connsiteX6" fmla="*/ 78536 w 133003"/>
                <a:gd name="connsiteY6" fmla="*/ 84 h 186751"/>
                <a:gd name="connsiteX7" fmla="*/ 30240 w 133003"/>
                <a:gd name="connsiteY7" fmla="*/ 40066 h 186751"/>
                <a:gd name="connsiteX8" fmla="*/ 39849 w 133003"/>
                <a:gd name="connsiteY8" fmla="*/ 48923 h 186751"/>
                <a:gd name="connsiteX9" fmla="*/ 53503 w 133003"/>
                <a:gd name="connsiteY9" fmla="*/ 35512 h 186751"/>
                <a:gd name="connsiteX10" fmla="*/ 41619 w 133003"/>
                <a:gd name="connsiteY10" fmla="*/ 26655 h 186751"/>
                <a:gd name="connsiteX11" fmla="*/ 78030 w 133003"/>
                <a:gd name="connsiteY11" fmla="*/ 6411 h 186751"/>
                <a:gd name="connsiteX12" fmla="*/ 114189 w 133003"/>
                <a:gd name="connsiteY12" fmla="*/ 52213 h 186751"/>
                <a:gd name="connsiteX13" fmla="*/ 107362 w 133003"/>
                <a:gd name="connsiteY13" fmla="*/ 95485 h 186751"/>
                <a:gd name="connsiteX14" fmla="*/ 107109 w 133003"/>
                <a:gd name="connsiteY14" fmla="*/ 95485 h 186751"/>
                <a:gd name="connsiteX15" fmla="*/ 47435 w 133003"/>
                <a:gd name="connsiteY15" fmla="*/ 179751 h 186751"/>
                <a:gd name="connsiteX16" fmla="*/ 19620 w 133003"/>
                <a:gd name="connsiteY16" fmla="*/ 151156 h 186751"/>
                <a:gd name="connsiteX17" fmla="*/ 36309 w 133003"/>
                <a:gd name="connsiteY17" fmla="*/ 93713 h 186751"/>
                <a:gd name="connsiteX18" fmla="*/ 74490 w 133003"/>
                <a:gd name="connsiteY18" fmla="*/ 71192 h 186751"/>
                <a:gd name="connsiteX19" fmla="*/ 102558 w 133003"/>
                <a:gd name="connsiteY19" fmla="*/ 104595 h 186751"/>
                <a:gd name="connsiteX20" fmla="*/ 47435 w 133003"/>
                <a:gd name="connsiteY20" fmla="*/ 179751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109" y="95485"/>
                  </a:moveTo>
                  <a:cubicBezTo>
                    <a:pt x="104580" y="79795"/>
                    <a:pt x="94213" y="65625"/>
                    <a:pt x="74490" y="65625"/>
                  </a:cubicBezTo>
                  <a:cubicBezTo>
                    <a:pt x="59066" y="65625"/>
                    <a:pt x="42630" y="69673"/>
                    <a:pt x="22907" y="89411"/>
                  </a:cubicBezTo>
                  <a:cubicBezTo>
                    <a:pt x="1920" y="110415"/>
                    <a:pt x="150" y="133948"/>
                    <a:pt x="150" y="141793"/>
                  </a:cubicBezTo>
                  <a:cubicBezTo>
                    <a:pt x="150" y="157482"/>
                    <a:pt x="11276" y="186836"/>
                    <a:pt x="46676" y="186836"/>
                  </a:cubicBezTo>
                  <a:cubicBezTo>
                    <a:pt x="106856" y="186836"/>
                    <a:pt x="133153" y="101811"/>
                    <a:pt x="133153" y="65625"/>
                  </a:cubicBezTo>
                  <a:cubicBezTo>
                    <a:pt x="133153" y="25390"/>
                    <a:pt x="109638" y="84"/>
                    <a:pt x="78536" y="84"/>
                  </a:cubicBezTo>
                  <a:cubicBezTo>
                    <a:pt x="41872" y="84"/>
                    <a:pt x="30240" y="32981"/>
                    <a:pt x="30240" y="40066"/>
                  </a:cubicBezTo>
                  <a:cubicBezTo>
                    <a:pt x="30240" y="43609"/>
                    <a:pt x="32263" y="48923"/>
                    <a:pt x="39849" y="48923"/>
                  </a:cubicBezTo>
                  <a:cubicBezTo>
                    <a:pt x="48193" y="48923"/>
                    <a:pt x="53503" y="41332"/>
                    <a:pt x="53503" y="35512"/>
                  </a:cubicBezTo>
                  <a:cubicBezTo>
                    <a:pt x="53503" y="26655"/>
                    <a:pt x="45665" y="26655"/>
                    <a:pt x="41619" y="26655"/>
                  </a:cubicBezTo>
                  <a:cubicBezTo>
                    <a:pt x="52745" y="7929"/>
                    <a:pt x="70697" y="6411"/>
                    <a:pt x="78030" y="6411"/>
                  </a:cubicBezTo>
                  <a:cubicBezTo>
                    <a:pt x="96489" y="6411"/>
                    <a:pt x="114189" y="19569"/>
                    <a:pt x="114189" y="52213"/>
                  </a:cubicBezTo>
                  <a:cubicBezTo>
                    <a:pt x="114189" y="62082"/>
                    <a:pt x="112672" y="74988"/>
                    <a:pt x="107362" y="95485"/>
                  </a:cubicBezTo>
                  <a:lnTo>
                    <a:pt x="107109" y="95485"/>
                  </a:lnTo>
                  <a:close/>
                  <a:moveTo>
                    <a:pt x="47435" y="179751"/>
                  </a:moveTo>
                  <a:cubicBezTo>
                    <a:pt x="19620" y="179751"/>
                    <a:pt x="19620" y="153686"/>
                    <a:pt x="19620" y="151156"/>
                  </a:cubicBezTo>
                  <a:cubicBezTo>
                    <a:pt x="19620" y="144324"/>
                    <a:pt x="25942" y="108896"/>
                    <a:pt x="36309" y="93713"/>
                  </a:cubicBezTo>
                  <a:cubicBezTo>
                    <a:pt x="46423" y="79289"/>
                    <a:pt x="58813" y="71192"/>
                    <a:pt x="74490" y="71192"/>
                  </a:cubicBezTo>
                  <a:cubicBezTo>
                    <a:pt x="102052" y="71192"/>
                    <a:pt x="102558" y="99533"/>
                    <a:pt x="102558" y="104595"/>
                  </a:cubicBezTo>
                  <a:cubicBezTo>
                    <a:pt x="102558" y="122814"/>
                    <a:pt x="86375" y="179751"/>
                    <a:pt x="47435" y="179751"/>
                  </a:cubicBezTo>
                  <a:close/>
                </a:path>
              </a:pathLst>
            </a:custGeom>
            <a:solidFill>
              <a:srgbClr val="000000"/>
            </a:solidFill>
            <a:ln w="25381"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70B70B7-02B2-2D79-D041-EE2F599FA46E}"/>
                </a:ext>
              </a:extLst>
            </p:cNvPr>
            <p:cNvSpPr/>
            <p:nvPr>
              <p:custDataLst>
                <p:tags r:id="rId23"/>
              </p:custDataLst>
            </p:nvPr>
          </p:nvSpPr>
          <p:spPr>
            <a:xfrm>
              <a:off x="5923317" y="5314386"/>
              <a:ext cx="144129" cy="175617"/>
            </a:xfrm>
            <a:custGeom>
              <a:avLst/>
              <a:gdLst>
                <a:gd name="connsiteX0" fmla="*/ 17603 w 144129"/>
                <a:gd name="connsiteY0" fmla="*/ 163808 h 175617"/>
                <a:gd name="connsiteX1" fmla="*/ 156 w 144129"/>
                <a:gd name="connsiteY1" fmla="*/ 163808 h 175617"/>
                <a:gd name="connsiteX2" fmla="*/ 156 w 144129"/>
                <a:gd name="connsiteY2" fmla="*/ 175702 h 175617"/>
                <a:gd name="connsiteX3" fmla="*/ 32016 w 144129"/>
                <a:gd name="connsiteY3" fmla="*/ 174943 h 175617"/>
                <a:gd name="connsiteX4" fmla="*/ 63876 w 144129"/>
                <a:gd name="connsiteY4" fmla="*/ 175702 h 175617"/>
                <a:gd name="connsiteX5" fmla="*/ 63876 w 144129"/>
                <a:gd name="connsiteY5" fmla="*/ 163808 h 175617"/>
                <a:gd name="connsiteX6" fmla="*/ 46429 w 144129"/>
                <a:gd name="connsiteY6" fmla="*/ 163808 h 175617"/>
                <a:gd name="connsiteX7" fmla="*/ 46429 w 144129"/>
                <a:gd name="connsiteY7" fmla="*/ 110921 h 175617"/>
                <a:gd name="connsiteX8" fmla="*/ 84105 w 144129"/>
                <a:gd name="connsiteY8" fmla="*/ 70939 h 175617"/>
                <a:gd name="connsiteX9" fmla="*/ 98012 w 144129"/>
                <a:gd name="connsiteY9" fmla="*/ 95485 h 175617"/>
                <a:gd name="connsiteX10" fmla="*/ 98012 w 144129"/>
                <a:gd name="connsiteY10" fmla="*/ 163808 h 175617"/>
                <a:gd name="connsiteX11" fmla="*/ 80565 w 144129"/>
                <a:gd name="connsiteY11" fmla="*/ 163808 h 175617"/>
                <a:gd name="connsiteX12" fmla="*/ 80565 w 144129"/>
                <a:gd name="connsiteY12" fmla="*/ 175702 h 175617"/>
                <a:gd name="connsiteX13" fmla="*/ 112425 w 144129"/>
                <a:gd name="connsiteY13" fmla="*/ 174943 h 175617"/>
                <a:gd name="connsiteX14" fmla="*/ 144285 w 144129"/>
                <a:gd name="connsiteY14" fmla="*/ 175702 h 175617"/>
                <a:gd name="connsiteX15" fmla="*/ 144285 w 144129"/>
                <a:gd name="connsiteY15" fmla="*/ 163808 h 175617"/>
                <a:gd name="connsiteX16" fmla="*/ 126838 w 144129"/>
                <a:gd name="connsiteY16" fmla="*/ 163808 h 175617"/>
                <a:gd name="connsiteX17" fmla="*/ 126838 w 144129"/>
                <a:gd name="connsiteY17" fmla="*/ 98268 h 175617"/>
                <a:gd name="connsiteX18" fmla="*/ 87898 w 144129"/>
                <a:gd name="connsiteY18" fmla="*/ 61829 h 175617"/>
                <a:gd name="connsiteX19" fmla="*/ 44912 w 144129"/>
                <a:gd name="connsiteY19" fmla="*/ 86628 h 175617"/>
                <a:gd name="connsiteX20" fmla="*/ 44912 w 144129"/>
                <a:gd name="connsiteY20" fmla="*/ 84 h 175617"/>
                <a:gd name="connsiteX21" fmla="*/ 156 w 144129"/>
                <a:gd name="connsiteY21" fmla="*/ 2109 h 175617"/>
                <a:gd name="connsiteX22" fmla="*/ 156 w 144129"/>
                <a:gd name="connsiteY22" fmla="*/ 14002 h 175617"/>
                <a:gd name="connsiteX23" fmla="*/ 17603 w 144129"/>
                <a:gd name="connsiteY23" fmla="*/ 23871 h 175617"/>
                <a:gd name="connsiteX24" fmla="*/ 17603 w 144129"/>
                <a:gd name="connsiteY24" fmla="*/ 163808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603" y="163808"/>
                  </a:moveTo>
                  <a:lnTo>
                    <a:pt x="156" y="163808"/>
                  </a:lnTo>
                  <a:lnTo>
                    <a:pt x="156" y="175702"/>
                  </a:lnTo>
                  <a:cubicBezTo>
                    <a:pt x="7236" y="175449"/>
                    <a:pt x="22407" y="174943"/>
                    <a:pt x="32016" y="174943"/>
                  </a:cubicBezTo>
                  <a:cubicBezTo>
                    <a:pt x="41877" y="174943"/>
                    <a:pt x="56796" y="175449"/>
                    <a:pt x="63876" y="175702"/>
                  </a:cubicBezTo>
                  <a:lnTo>
                    <a:pt x="63876" y="163808"/>
                  </a:lnTo>
                  <a:lnTo>
                    <a:pt x="46429" y="163808"/>
                  </a:lnTo>
                  <a:lnTo>
                    <a:pt x="46429" y="110921"/>
                  </a:lnTo>
                  <a:cubicBezTo>
                    <a:pt x="46429" y="83338"/>
                    <a:pt x="68175" y="70939"/>
                    <a:pt x="84105" y="70939"/>
                  </a:cubicBezTo>
                  <a:cubicBezTo>
                    <a:pt x="92702" y="70939"/>
                    <a:pt x="98012" y="76253"/>
                    <a:pt x="98012" y="95485"/>
                  </a:cubicBezTo>
                  <a:lnTo>
                    <a:pt x="98012" y="163808"/>
                  </a:lnTo>
                  <a:lnTo>
                    <a:pt x="80565" y="163808"/>
                  </a:lnTo>
                  <a:lnTo>
                    <a:pt x="80565" y="175702"/>
                  </a:lnTo>
                  <a:cubicBezTo>
                    <a:pt x="87645" y="175449"/>
                    <a:pt x="102816" y="174943"/>
                    <a:pt x="112425" y="174943"/>
                  </a:cubicBezTo>
                  <a:cubicBezTo>
                    <a:pt x="122286" y="174943"/>
                    <a:pt x="137205" y="175449"/>
                    <a:pt x="144285" y="175702"/>
                  </a:cubicBezTo>
                  <a:lnTo>
                    <a:pt x="144285" y="163808"/>
                  </a:lnTo>
                  <a:lnTo>
                    <a:pt x="126838" y="163808"/>
                  </a:lnTo>
                  <a:lnTo>
                    <a:pt x="126838" y="98268"/>
                  </a:lnTo>
                  <a:cubicBezTo>
                    <a:pt x="126838" y="71698"/>
                    <a:pt x="113184" y="61829"/>
                    <a:pt x="87898" y="61829"/>
                  </a:cubicBezTo>
                  <a:cubicBezTo>
                    <a:pt x="63623" y="61829"/>
                    <a:pt x="50728" y="76506"/>
                    <a:pt x="44912" y="86628"/>
                  </a:cubicBezTo>
                  <a:lnTo>
                    <a:pt x="44912" y="84"/>
                  </a:lnTo>
                  <a:lnTo>
                    <a:pt x="156" y="2109"/>
                  </a:lnTo>
                  <a:lnTo>
                    <a:pt x="156" y="14002"/>
                  </a:lnTo>
                  <a:cubicBezTo>
                    <a:pt x="15833" y="14002"/>
                    <a:pt x="17603" y="14002"/>
                    <a:pt x="17603" y="23871"/>
                  </a:cubicBezTo>
                  <a:lnTo>
                    <a:pt x="17603" y="163808"/>
                  </a:lnTo>
                  <a:close/>
                </a:path>
              </a:pathLst>
            </a:custGeom>
            <a:solidFill>
              <a:schemeClr val="accent6"/>
            </a:solidFill>
            <a:ln w="25381"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A803D6E3-64F1-6584-A7B2-7089715B610C}"/>
                </a:ext>
              </a:extLst>
            </p:cNvPr>
            <p:cNvSpPr/>
            <p:nvPr>
              <p:custDataLst>
                <p:tags r:id="rId24"/>
              </p:custDataLst>
            </p:nvPr>
          </p:nvSpPr>
          <p:spPr>
            <a:xfrm>
              <a:off x="6093841" y="5225706"/>
              <a:ext cx="46020" cy="176958"/>
            </a:xfrm>
            <a:custGeom>
              <a:avLst/>
              <a:gdLst>
                <a:gd name="connsiteX0" fmla="*/ 42642 w 46020"/>
                <a:gd name="connsiteY0" fmla="*/ 79 h 176958"/>
                <a:gd name="connsiteX1" fmla="*/ 162 w 46020"/>
                <a:gd name="connsiteY1" fmla="*/ 88470 h 176958"/>
                <a:gd name="connsiteX2" fmla="*/ 42642 w 46020"/>
                <a:gd name="connsiteY2" fmla="*/ 177038 h 176958"/>
                <a:gd name="connsiteX3" fmla="*/ 46182 w 46020"/>
                <a:gd name="connsiteY3" fmla="*/ 174912 h 176958"/>
                <a:gd name="connsiteX4" fmla="*/ 44412 w 46020"/>
                <a:gd name="connsiteY4" fmla="*/ 172255 h 176958"/>
                <a:gd name="connsiteX5" fmla="*/ 12198 w 46020"/>
                <a:gd name="connsiteY5" fmla="*/ 88647 h 176958"/>
                <a:gd name="connsiteX6" fmla="*/ 44943 w 46020"/>
                <a:gd name="connsiteY6" fmla="*/ 4330 h 176958"/>
                <a:gd name="connsiteX7" fmla="*/ 46182 w 46020"/>
                <a:gd name="connsiteY7" fmla="*/ 2205 h 176958"/>
                <a:gd name="connsiteX8" fmla="*/ 42642 w 46020"/>
                <a:gd name="connsiteY8"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642" y="79"/>
                  </a:moveTo>
                  <a:cubicBezTo>
                    <a:pt x="9012" y="23815"/>
                    <a:pt x="162" y="61368"/>
                    <a:pt x="162" y="88470"/>
                  </a:cubicBezTo>
                  <a:cubicBezTo>
                    <a:pt x="162" y="113446"/>
                    <a:pt x="7596" y="152239"/>
                    <a:pt x="42642" y="177038"/>
                  </a:cubicBezTo>
                  <a:cubicBezTo>
                    <a:pt x="44058" y="177038"/>
                    <a:pt x="46182" y="177038"/>
                    <a:pt x="46182" y="174912"/>
                  </a:cubicBezTo>
                  <a:cubicBezTo>
                    <a:pt x="46182" y="173849"/>
                    <a:pt x="45651" y="173495"/>
                    <a:pt x="44412" y="172255"/>
                  </a:cubicBezTo>
                  <a:cubicBezTo>
                    <a:pt x="20871" y="150999"/>
                    <a:pt x="12198" y="120886"/>
                    <a:pt x="12198" y="88647"/>
                  </a:cubicBezTo>
                  <a:cubicBezTo>
                    <a:pt x="12198" y="40820"/>
                    <a:pt x="30429" y="17439"/>
                    <a:pt x="44943" y="4330"/>
                  </a:cubicBezTo>
                  <a:cubicBezTo>
                    <a:pt x="45651" y="3622"/>
                    <a:pt x="46182" y="3091"/>
                    <a:pt x="46182" y="2205"/>
                  </a:cubicBezTo>
                  <a:cubicBezTo>
                    <a:pt x="46182" y="79"/>
                    <a:pt x="44058" y="79"/>
                    <a:pt x="42642" y="79"/>
                  </a:cubicBezTo>
                  <a:close/>
                </a:path>
              </a:pathLst>
            </a:custGeom>
            <a:solidFill>
              <a:srgbClr val="000000"/>
            </a:solidFill>
            <a:ln w="25381"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ECC050D2-E252-2DD5-484D-F14AF4DACAE1}"/>
                </a:ext>
              </a:extLst>
            </p:cNvPr>
            <p:cNvSpPr/>
            <p:nvPr>
              <p:custDataLst>
                <p:tags r:id="rId25"/>
              </p:custDataLst>
            </p:nvPr>
          </p:nvSpPr>
          <p:spPr>
            <a:xfrm>
              <a:off x="6160823" y="5280441"/>
              <a:ext cx="162486" cy="79888"/>
            </a:xfrm>
            <a:custGeom>
              <a:avLst/>
              <a:gdLst>
                <a:gd name="connsiteX0" fmla="*/ 68665 w 162486"/>
                <a:gd name="connsiteY0" fmla="*/ 63848 h 79888"/>
                <a:gd name="connsiteX1" fmla="*/ 66187 w 162486"/>
                <a:gd name="connsiteY1" fmla="*/ 74299 h 79888"/>
                <a:gd name="connsiteX2" fmla="*/ 72205 w 162486"/>
                <a:gd name="connsiteY2" fmla="*/ 79967 h 79888"/>
                <a:gd name="connsiteX3" fmla="*/ 79108 w 162486"/>
                <a:gd name="connsiteY3" fmla="*/ 76070 h 79888"/>
                <a:gd name="connsiteX4" fmla="*/ 82294 w 162486"/>
                <a:gd name="connsiteY4" fmla="*/ 65088 h 79888"/>
                <a:gd name="connsiteX5" fmla="*/ 86188 w 162486"/>
                <a:gd name="connsiteY5" fmla="*/ 49146 h 79888"/>
                <a:gd name="connsiteX6" fmla="*/ 89197 w 162486"/>
                <a:gd name="connsiteY6" fmla="*/ 37278 h 79888"/>
                <a:gd name="connsiteX7" fmla="*/ 94684 w 162486"/>
                <a:gd name="connsiteY7" fmla="*/ 23815 h 79888"/>
                <a:gd name="connsiteX8" fmla="*/ 123004 w 162486"/>
                <a:gd name="connsiteY8" fmla="*/ 5039 h 79888"/>
                <a:gd name="connsiteX9" fmla="*/ 133447 w 162486"/>
                <a:gd name="connsiteY9" fmla="*/ 17439 h 79888"/>
                <a:gd name="connsiteX10" fmla="*/ 123004 w 162486"/>
                <a:gd name="connsiteY10" fmla="*/ 55168 h 79888"/>
                <a:gd name="connsiteX11" fmla="*/ 120349 w 162486"/>
                <a:gd name="connsiteY11" fmla="*/ 64734 h 79888"/>
                <a:gd name="connsiteX12" fmla="*/ 137164 w 162486"/>
                <a:gd name="connsiteY12" fmla="*/ 79967 h 79888"/>
                <a:gd name="connsiteX13" fmla="*/ 162652 w 162486"/>
                <a:gd name="connsiteY13" fmla="*/ 52866 h 79888"/>
                <a:gd name="connsiteX14" fmla="*/ 159820 w 162486"/>
                <a:gd name="connsiteY14" fmla="*/ 50563 h 79888"/>
                <a:gd name="connsiteX15" fmla="*/ 156457 w 162486"/>
                <a:gd name="connsiteY15" fmla="*/ 53574 h 79888"/>
                <a:gd name="connsiteX16" fmla="*/ 137695 w 162486"/>
                <a:gd name="connsiteY16" fmla="*/ 75008 h 79888"/>
                <a:gd name="connsiteX17" fmla="*/ 133270 w 162486"/>
                <a:gd name="connsiteY17" fmla="*/ 68808 h 79888"/>
                <a:gd name="connsiteX18" fmla="*/ 137341 w 162486"/>
                <a:gd name="connsiteY18" fmla="*/ 54460 h 79888"/>
                <a:gd name="connsiteX19" fmla="*/ 146722 w 162486"/>
                <a:gd name="connsiteY19" fmla="*/ 20273 h 79888"/>
                <a:gd name="connsiteX20" fmla="*/ 140173 w 162486"/>
                <a:gd name="connsiteY20" fmla="*/ 4862 h 79888"/>
                <a:gd name="connsiteX21" fmla="*/ 123712 w 162486"/>
                <a:gd name="connsiteY21" fmla="*/ 79 h 79888"/>
                <a:gd name="connsiteX22" fmla="*/ 92383 w 162486"/>
                <a:gd name="connsiteY22" fmla="*/ 17970 h 79888"/>
                <a:gd name="connsiteX23" fmla="*/ 69373 w 162486"/>
                <a:gd name="connsiteY23" fmla="*/ 79 h 79888"/>
                <a:gd name="connsiteX24" fmla="*/ 39460 w 162486"/>
                <a:gd name="connsiteY24" fmla="*/ 16199 h 79888"/>
                <a:gd name="connsiteX25" fmla="*/ 20520 w 162486"/>
                <a:gd name="connsiteY25" fmla="*/ 79 h 79888"/>
                <a:gd name="connsiteX26" fmla="*/ 6537 w 162486"/>
                <a:gd name="connsiteY26" fmla="*/ 9645 h 79888"/>
                <a:gd name="connsiteX27" fmla="*/ 165 w 162486"/>
                <a:gd name="connsiteY27" fmla="*/ 27181 h 79888"/>
                <a:gd name="connsiteX28" fmla="*/ 3174 w 162486"/>
                <a:gd name="connsiteY28" fmla="*/ 29484 h 79888"/>
                <a:gd name="connsiteX29" fmla="*/ 7068 w 162486"/>
                <a:gd name="connsiteY29" fmla="*/ 24170 h 79888"/>
                <a:gd name="connsiteX30" fmla="*/ 19989 w 162486"/>
                <a:gd name="connsiteY30" fmla="*/ 5039 h 79888"/>
                <a:gd name="connsiteX31" fmla="*/ 25830 w 162486"/>
                <a:gd name="connsiteY31" fmla="*/ 13719 h 79888"/>
                <a:gd name="connsiteX32" fmla="*/ 22998 w 162486"/>
                <a:gd name="connsiteY32" fmla="*/ 28421 h 79888"/>
                <a:gd name="connsiteX33" fmla="*/ 19104 w 162486"/>
                <a:gd name="connsiteY33" fmla="*/ 44363 h 79888"/>
                <a:gd name="connsiteX34" fmla="*/ 13440 w 162486"/>
                <a:gd name="connsiteY34" fmla="*/ 67037 h 79888"/>
                <a:gd name="connsiteX35" fmla="*/ 11670 w 162486"/>
                <a:gd name="connsiteY35" fmla="*/ 74299 h 79888"/>
                <a:gd name="connsiteX36" fmla="*/ 17688 w 162486"/>
                <a:gd name="connsiteY36" fmla="*/ 79967 h 79888"/>
                <a:gd name="connsiteX37" fmla="*/ 24591 w 162486"/>
                <a:gd name="connsiteY37" fmla="*/ 76070 h 79888"/>
                <a:gd name="connsiteX38" fmla="*/ 27777 w 162486"/>
                <a:gd name="connsiteY38" fmla="*/ 65088 h 79888"/>
                <a:gd name="connsiteX39" fmla="*/ 31672 w 162486"/>
                <a:gd name="connsiteY39" fmla="*/ 49146 h 79888"/>
                <a:gd name="connsiteX40" fmla="*/ 34681 w 162486"/>
                <a:gd name="connsiteY40" fmla="*/ 37278 h 79888"/>
                <a:gd name="connsiteX41" fmla="*/ 42115 w 162486"/>
                <a:gd name="connsiteY41" fmla="*/ 21336 h 79888"/>
                <a:gd name="connsiteX42" fmla="*/ 68665 w 162486"/>
                <a:gd name="connsiteY42" fmla="*/ 5039 h 79888"/>
                <a:gd name="connsiteX43" fmla="*/ 79108 w 162486"/>
                <a:gd name="connsiteY43" fmla="*/ 17439 h 79888"/>
                <a:gd name="connsiteX44" fmla="*/ 76099 w 162486"/>
                <a:gd name="connsiteY44" fmla="*/ 34089 h 79888"/>
                <a:gd name="connsiteX45" fmla="*/ 68665 w 162486"/>
                <a:gd name="connsiteY45" fmla="*/ 6384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486" h="79888">
                  <a:moveTo>
                    <a:pt x="68665" y="63848"/>
                  </a:moveTo>
                  <a:cubicBezTo>
                    <a:pt x="67780" y="67391"/>
                    <a:pt x="66187" y="73413"/>
                    <a:pt x="66187" y="74299"/>
                  </a:cubicBezTo>
                  <a:cubicBezTo>
                    <a:pt x="66187" y="78196"/>
                    <a:pt x="69373" y="79967"/>
                    <a:pt x="72205" y="79967"/>
                  </a:cubicBezTo>
                  <a:cubicBezTo>
                    <a:pt x="75391" y="79967"/>
                    <a:pt x="78223" y="77665"/>
                    <a:pt x="79108" y="76070"/>
                  </a:cubicBezTo>
                  <a:cubicBezTo>
                    <a:pt x="79993" y="74476"/>
                    <a:pt x="81409" y="68808"/>
                    <a:pt x="82294" y="65088"/>
                  </a:cubicBezTo>
                  <a:cubicBezTo>
                    <a:pt x="83179" y="61722"/>
                    <a:pt x="85126" y="53574"/>
                    <a:pt x="86188" y="49146"/>
                  </a:cubicBezTo>
                  <a:cubicBezTo>
                    <a:pt x="87250" y="45249"/>
                    <a:pt x="88312" y="41352"/>
                    <a:pt x="89197" y="37278"/>
                  </a:cubicBezTo>
                  <a:cubicBezTo>
                    <a:pt x="91144" y="29661"/>
                    <a:pt x="91144" y="29307"/>
                    <a:pt x="94684" y="23815"/>
                  </a:cubicBezTo>
                  <a:cubicBezTo>
                    <a:pt x="100348" y="15136"/>
                    <a:pt x="109198" y="5039"/>
                    <a:pt x="123004" y="5039"/>
                  </a:cubicBezTo>
                  <a:cubicBezTo>
                    <a:pt x="132916" y="5039"/>
                    <a:pt x="133447" y="13187"/>
                    <a:pt x="133447" y="17439"/>
                  </a:cubicBezTo>
                  <a:cubicBezTo>
                    <a:pt x="133447" y="28067"/>
                    <a:pt x="125836" y="47729"/>
                    <a:pt x="123004" y="55168"/>
                  </a:cubicBezTo>
                  <a:cubicBezTo>
                    <a:pt x="121057" y="60128"/>
                    <a:pt x="120349" y="61722"/>
                    <a:pt x="120349" y="64734"/>
                  </a:cubicBezTo>
                  <a:cubicBezTo>
                    <a:pt x="120349" y="74122"/>
                    <a:pt x="128137" y="79967"/>
                    <a:pt x="137164" y="79967"/>
                  </a:cubicBezTo>
                  <a:cubicBezTo>
                    <a:pt x="154864" y="79967"/>
                    <a:pt x="162652" y="55523"/>
                    <a:pt x="162652" y="52866"/>
                  </a:cubicBezTo>
                  <a:cubicBezTo>
                    <a:pt x="162652" y="50563"/>
                    <a:pt x="160351" y="50563"/>
                    <a:pt x="159820" y="50563"/>
                  </a:cubicBezTo>
                  <a:cubicBezTo>
                    <a:pt x="157342" y="50563"/>
                    <a:pt x="157165" y="51626"/>
                    <a:pt x="156457" y="53574"/>
                  </a:cubicBezTo>
                  <a:cubicBezTo>
                    <a:pt x="152386" y="67745"/>
                    <a:pt x="144775" y="75008"/>
                    <a:pt x="137695" y="75008"/>
                  </a:cubicBezTo>
                  <a:cubicBezTo>
                    <a:pt x="133978" y="75008"/>
                    <a:pt x="133270" y="72528"/>
                    <a:pt x="133270" y="68808"/>
                  </a:cubicBezTo>
                  <a:cubicBezTo>
                    <a:pt x="133270" y="64734"/>
                    <a:pt x="134155" y="62431"/>
                    <a:pt x="137341" y="54460"/>
                  </a:cubicBezTo>
                  <a:cubicBezTo>
                    <a:pt x="139465" y="48969"/>
                    <a:pt x="146722" y="30192"/>
                    <a:pt x="146722" y="20273"/>
                  </a:cubicBezTo>
                  <a:cubicBezTo>
                    <a:pt x="146722" y="17439"/>
                    <a:pt x="146722" y="9999"/>
                    <a:pt x="140173" y="4862"/>
                  </a:cubicBezTo>
                  <a:cubicBezTo>
                    <a:pt x="137164" y="2559"/>
                    <a:pt x="132031" y="79"/>
                    <a:pt x="123712" y="79"/>
                  </a:cubicBezTo>
                  <a:cubicBezTo>
                    <a:pt x="107782" y="79"/>
                    <a:pt x="98047" y="10530"/>
                    <a:pt x="92383" y="17970"/>
                  </a:cubicBezTo>
                  <a:cubicBezTo>
                    <a:pt x="90967" y="2913"/>
                    <a:pt x="78400" y="79"/>
                    <a:pt x="69373" y="79"/>
                  </a:cubicBezTo>
                  <a:cubicBezTo>
                    <a:pt x="54682" y="79"/>
                    <a:pt x="44770" y="9113"/>
                    <a:pt x="39460" y="16199"/>
                  </a:cubicBezTo>
                  <a:cubicBezTo>
                    <a:pt x="38221" y="3976"/>
                    <a:pt x="27777" y="79"/>
                    <a:pt x="20520" y="79"/>
                  </a:cubicBezTo>
                  <a:cubicBezTo>
                    <a:pt x="12909" y="79"/>
                    <a:pt x="8838" y="5570"/>
                    <a:pt x="6537" y="9645"/>
                  </a:cubicBezTo>
                  <a:cubicBezTo>
                    <a:pt x="2643" y="16199"/>
                    <a:pt x="165" y="26295"/>
                    <a:pt x="165" y="27181"/>
                  </a:cubicBezTo>
                  <a:cubicBezTo>
                    <a:pt x="165" y="29484"/>
                    <a:pt x="2643" y="29484"/>
                    <a:pt x="3174" y="29484"/>
                  </a:cubicBezTo>
                  <a:cubicBezTo>
                    <a:pt x="5652" y="29484"/>
                    <a:pt x="5829" y="28952"/>
                    <a:pt x="7068" y="24170"/>
                  </a:cubicBezTo>
                  <a:cubicBezTo>
                    <a:pt x="9723" y="13719"/>
                    <a:pt x="13086" y="5039"/>
                    <a:pt x="19989" y="5039"/>
                  </a:cubicBezTo>
                  <a:cubicBezTo>
                    <a:pt x="24591" y="5039"/>
                    <a:pt x="25830" y="8936"/>
                    <a:pt x="25830" y="13719"/>
                  </a:cubicBezTo>
                  <a:cubicBezTo>
                    <a:pt x="25830" y="17084"/>
                    <a:pt x="24237" y="23638"/>
                    <a:pt x="22998" y="28421"/>
                  </a:cubicBezTo>
                  <a:cubicBezTo>
                    <a:pt x="21759" y="33204"/>
                    <a:pt x="19989" y="40466"/>
                    <a:pt x="19104" y="44363"/>
                  </a:cubicBezTo>
                  <a:lnTo>
                    <a:pt x="13440" y="67037"/>
                  </a:lnTo>
                  <a:cubicBezTo>
                    <a:pt x="12732" y="69339"/>
                    <a:pt x="11670" y="73768"/>
                    <a:pt x="11670" y="74299"/>
                  </a:cubicBezTo>
                  <a:cubicBezTo>
                    <a:pt x="11670" y="78196"/>
                    <a:pt x="14856" y="79967"/>
                    <a:pt x="17688" y="79967"/>
                  </a:cubicBezTo>
                  <a:cubicBezTo>
                    <a:pt x="20874" y="79967"/>
                    <a:pt x="23706" y="77665"/>
                    <a:pt x="24591" y="76070"/>
                  </a:cubicBezTo>
                  <a:cubicBezTo>
                    <a:pt x="25476" y="74476"/>
                    <a:pt x="26892" y="68808"/>
                    <a:pt x="27777" y="65088"/>
                  </a:cubicBezTo>
                  <a:cubicBezTo>
                    <a:pt x="28662" y="61722"/>
                    <a:pt x="30610" y="53574"/>
                    <a:pt x="31672" y="49146"/>
                  </a:cubicBezTo>
                  <a:cubicBezTo>
                    <a:pt x="32734" y="45249"/>
                    <a:pt x="33796" y="41352"/>
                    <a:pt x="34681" y="37278"/>
                  </a:cubicBezTo>
                  <a:cubicBezTo>
                    <a:pt x="36628" y="30015"/>
                    <a:pt x="36982" y="28598"/>
                    <a:pt x="42115" y="21336"/>
                  </a:cubicBezTo>
                  <a:cubicBezTo>
                    <a:pt x="47071" y="14250"/>
                    <a:pt x="55390" y="5039"/>
                    <a:pt x="68665" y="5039"/>
                  </a:cubicBezTo>
                  <a:cubicBezTo>
                    <a:pt x="78931" y="5039"/>
                    <a:pt x="79108" y="14073"/>
                    <a:pt x="79108" y="17439"/>
                  </a:cubicBezTo>
                  <a:cubicBezTo>
                    <a:pt x="79108" y="21867"/>
                    <a:pt x="78577" y="24170"/>
                    <a:pt x="76099" y="34089"/>
                  </a:cubicBezTo>
                  <a:lnTo>
                    <a:pt x="68665" y="63848"/>
                  </a:lnTo>
                  <a:close/>
                </a:path>
              </a:pathLst>
            </a:custGeom>
            <a:solidFill>
              <a:srgbClr val="000000"/>
            </a:solidFill>
            <a:ln w="25381"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0B55359-52F1-CCB8-092F-85324B1FF301}"/>
                </a:ext>
              </a:extLst>
            </p:cNvPr>
            <p:cNvSpPr/>
            <p:nvPr>
              <p:custDataLst>
                <p:tags r:id="rId26"/>
              </p:custDataLst>
            </p:nvPr>
          </p:nvSpPr>
          <p:spPr>
            <a:xfrm>
              <a:off x="6344502" y="5225706"/>
              <a:ext cx="45843" cy="176958"/>
            </a:xfrm>
            <a:custGeom>
              <a:avLst/>
              <a:gdLst>
                <a:gd name="connsiteX0" fmla="*/ 3535 w 45843"/>
                <a:gd name="connsiteY0" fmla="*/ 79 h 176958"/>
                <a:gd name="connsiteX1" fmla="*/ 172 w 45843"/>
                <a:gd name="connsiteY1" fmla="*/ 2205 h 176958"/>
                <a:gd name="connsiteX2" fmla="*/ 1765 w 45843"/>
                <a:gd name="connsiteY2" fmla="*/ 4862 h 176958"/>
                <a:gd name="connsiteX3" fmla="*/ 33980 w 45843"/>
                <a:gd name="connsiteY3" fmla="*/ 88470 h 176958"/>
                <a:gd name="connsiteX4" fmla="*/ 3358 w 45843"/>
                <a:gd name="connsiteY4" fmla="*/ 170838 h 176958"/>
                <a:gd name="connsiteX5" fmla="*/ 172 w 45843"/>
                <a:gd name="connsiteY5" fmla="*/ 174912 h 176958"/>
                <a:gd name="connsiteX6" fmla="*/ 2473 w 45843"/>
                <a:gd name="connsiteY6" fmla="*/ 177038 h 176958"/>
                <a:gd name="connsiteX7" fmla="*/ 33095 w 45843"/>
                <a:gd name="connsiteY7" fmla="*/ 143205 h 176958"/>
                <a:gd name="connsiteX8" fmla="*/ 46016 w 45843"/>
                <a:gd name="connsiteY8" fmla="*/ 88647 h 176958"/>
                <a:gd name="connsiteX9" fmla="*/ 3535 w 45843"/>
                <a:gd name="connsiteY9"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535" y="79"/>
                  </a:moveTo>
                  <a:cubicBezTo>
                    <a:pt x="2296" y="79"/>
                    <a:pt x="172" y="79"/>
                    <a:pt x="172" y="2205"/>
                  </a:cubicBezTo>
                  <a:cubicBezTo>
                    <a:pt x="172" y="3091"/>
                    <a:pt x="703" y="3622"/>
                    <a:pt x="1765" y="4862"/>
                  </a:cubicBezTo>
                  <a:cubicBezTo>
                    <a:pt x="16988" y="18856"/>
                    <a:pt x="33980" y="42769"/>
                    <a:pt x="33980" y="88470"/>
                  </a:cubicBezTo>
                  <a:cubicBezTo>
                    <a:pt x="33980" y="125491"/>
                    <a:pt x="22475" y="153479"/>
                    <a:pt x="3358" y="170838"/>
                  </a:cubicBezTo>
                  <a:cubicBezTo>
                    <a:pt x="349" y="173849"/>
                    <a:pt x="172" y="174027"/>
                    <a:pt x="172" y="174912"/>
                  </a:cubicBezTo>
                  <a:cubicBezTo>
                    <a:pt x="172" y="175798"/>
                    <a:pt x="703" y="177038"/>
                    <a:pt x="2473" y="177038"/>
                  </a:cubicBezTo>
                  <a:cubicBezTo>
                    <a:pt x="4597" y="177038"/>
                    <a:pt x="21413" y="165347"/>
                    <a:pt x="33095" y="143205"/>
                  </a:cubicBezTo>
                  <a:cubicBezTo>
                    <a:pt x="40883" y="128503"/>
                    <a:pt x="46016" y="109372"/>
                    <a:pt x="46016" y="88647"/>
                  </a:cubicBezTo>
                  <a:cubicBezTo>
                    <a:pt x="46016" y="63671"/>
                    <a:pt x="38582" y="24878"/>
                    <a:pt x="3535" y="79"/>
                  </a:cubicBezTo>
                  <a:close/>
                </a:path>
              </a:pathLst>
            </a:custGeom>
            <a:solidFill>
              <a:srgbClr val="000000"/>
            </a:solidFill>
            <a:ln w="25381"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127BE19-A876-23A5-04FA-70722BA37901}"/>
                </a:ext>
              </a:extLst>
            </p:cNvPr>
            <p:cNvSpPr/>
            <p:nvPr>
              <p:custDataLst>
                <p:tags r:id="rId27"/>
              </p:custDataLst>
            </p:nvPr>
          </p:nvSpPr>
          <p:spPr>
            <a:xfrm>
              <a:off x="6081805" y="5441300"/>
              <a:ext cx="86199" cy="80065"/>
            </a:xfrm>
            <a:custGeom>
              <a:avLst/>
              <a:gdLst>
                <a:gd name="connsiteX0" fmla="*/ 86362 w 86199"/>
                <a:gd name="connsiteY0" fmla="*/ 14079 h 80065"/>
                <a:gd name="connsiteX1" fmla="*/ 77512 w 86199"/>
                <a:gd name="connsiteY1" fmla="*/ 86 h 80065"/>
                <a:gd name="connsiteX2" fmla="*/ 67954 w 86199"/>
                <a:gd name="connsiteY2" fmla="*/ 9474 h 80065"/>
                <a:gd name="connsiteX3" fmla="*/ 70963 w 86199"/>
                <a:gd name="connsiteY3" fmla="*/ 14965 h 80065"/>
                <a:gd name="connsiteX4" fmla="*/ 77512 w 86199"/>
                <a:gd name="connsiteY4" fmla="*/ 29136 h 80065"/>
                <a:gd name="connsiteX5" fmla="*/ 44766 w 86199"/>
                <a:gd name="connsiteY5" fmla="*/ 75191 h 80065"/>
                <a:gd name="connsiteX6" fmla="*/ 30429 w 86199"/>
                <a:gd name="connsiteY6" fmla="*/ 59426 h 80065"/>
                <a:gd name="connsiteX7" fmla="*/ 40164 w 86199"/>
                <a:gd name="connsiteY7" fmla="*/ 24885 h 80065"/>
                <a:gd name="connsiteX8" fmla="*/ 42642 w 86199"/>
                <a:gd name="connsiteY8" fmla="*/ 15496 h 80065"/>
                <a:gd name="connsiteX9" fmla="*/ 25827 w 86199"/>
                <a:gd name="connsiteY9" fmla="*/ 263 h 80065"/>
                <a:gd name="connsiteX10" fmla="*/ 162 w 86199"/>
                <a:gd name="connsiteY10" fmla="*/ 27365 h 80065"/>
                <a:gd name="connsiteX11" fmla="*/ 3171 w 86199"/>
                <a:gd name="connsiteY11" fmla="*/ 29667 h 80065"/>
                <a:gd name="connsiteX12" fmla="*/ 6357 w 86199"/>
                <a:gd name="connsiteY12" fmla="*/ 26833 h 80065"/>
                <a:gd name="connsiteX13" fmla="*/ 25296 w 86199"/>
                <a:gd name="connsiteY13" fmla="*/ 5223 h 80065"/>
                <a:gd name="connsiteX14" fmla="*/ 29721 w 86199"/>
                <a:gd name="connsiteY14" fmla="*/ 11422 h 80065"/>
                <a:gd name="connsiteX15" fmla="*/ 26535 w 86199"/>
                <a:gd name="connsiteY15" fmla="*/ 23290 h 80065"/>
                <a:gd name="connsiteX16" fmla="*/ 16977 w 86199"/>
                <a:gd name="connsiteY16" fmla="*/ 56946 h 80065"/>
                <a:gd name="connsiteX17" fmla="*/ 44235 w 86199"/>
                <a:gd name="connsiteY17" fmla="*/ 80151 h 80065"/>
                <a:gd name="connsiteX18" fmla="*/ 86362 w 86199"/>
                <a:gd name="connsiteY18" fmla="*/ 14079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362" y="14079"/>
                  </a:moveTo>
                  <a:cubicBezTo>
                    <a:pt x="86362" y="263"/>
                    <a:pt x="78043" y="86"/>
                    <a:pt x="77512" y="86"/>
                  </a:cubicBezTo>
                  <a:cubicBezTo>
                    <a:pt x="72910" y="86"/>
                    <a:pt x="67954" y="4868"/>
                    <a:pt x="67954" y="9474"/>
                  </a:cubicBezTo>
                  <a:cubicBezTo>
                    <a:pt x="67954" y="12485"/>
                    <a:pt x="69724" y="13902"/>
                    <a:pt x="70963" y="14965"/>
                  </a:cubicBezTo>
                  <a:cubicBezTo>
                    <a:pt x="73972" y="17445"/>
                    <a:pt x="77512" y="22050"/>
                    <a:pt x="77512" y="29136"/>
                  </a:cubicBezTo>
                  <a:cubicBezTo>
                    <a:pt x="77512" y="37107"/>
                    <a:pt x="65830" y="75191"/>
                    <a:pt x="44766" y="75191"/>
                  </a:cubicBezTo>
                  <a:cubicBezTo>
                    <a:pt x="30429" y="75191"/>
                    <a:pt x="30429" y="62437"/>
                    <a:pt x="30429" y="59426"/>
                  </a:cubicBezTo>
                  <a:cubicBezTo>
                    <a:pt x="30429" y="51278"/>
                    <a:pt x="33615" y="41358"/>
                    <a:pt x="40164" y="24885"/>
                  </a:cubicBezTo>
                  <a:cubicBezTo>
                    <a:pt x="41580" y="21165"/>
                    <a:pt x="42642" y="18508"/>
                    <a:pt x="42642" y="15496"/>
                  </a:cubicBezTo>
                  <a:cubicBezTo>
                    <a:pt x="42642" y="6285"/>
                    <a:pt x="34854" y="263"/>
                    <a:pt x="25827" y="263"/>
                  </a:cubicBezTo>
                  <a:cubicBezTo>
                    <a:pt x="8127" y="263"/>
                    <a:pt x="162" y="24530"/>
                    <a:pt x="162" y="27365"/>
                  </a:cubicBezTo>
                  <a:cubicBezTo>
                    <a:pt x="162" y="29667"/>
                    <a:pt x="2640" y="29667"/>
                    <a:pt x="3171" y="29667"/>
                  </a:cubicBezTo>
                  <a:cubicBezTo>
                    <a:pt x="5649" y="29667"/>
                    <a:pt x="5826" y="28782"/>
                    <a:pt x="6357" y="26833"/>
                  </a:cubicBezTo>
                  <a:cubicBezTo>
                    <a:pt x="10605" y="12308"/>
                    <a:pt x="18216" y="5223"/>
                    <a:pt x="25296" y="5223"/>
                  </a:cubicBezTo>
                  <a:cubicBezTo>
                    <a:pt x="28305" y="5223"/>
                    <a:pt x="29721" y="7171"/>
                    <a:pt x="29721" y="11422"/>
                  </a:cubicBezTo>
                  <a:cubicBezTo>
                    <a:pt x="29721" y="15496"/>
                    <a:pt x="28305" y="19216"/>
                    <a:pt x="26535" y="23290"/>
                  </a:cubicBezTo>
                  <a:cubicBezTo>
                    <a:pt x="18924" y="42952"/>
                    <a:pt x="16977" y="50569"/>
                    <a:pt x="16977" y="56946"/>
                  </a:cubicBezTo>
                  <a:cubicBezTo>
                    <a:pt x="16977" y="74483"/>
                    <a:pt x="30783" y="80151"/>
                    <a:pt x="44235" y="80151"/>
                  </a:cubicBezTo>
                  <a:cubicBezTo>
                    <a:pt x="73972" y="80151"/>
                    <a:pt x="86362" y="28604"/>
                    <a:pt x="86362" y="14079"/>
                  </a:cubicBezTo>
                  <a:close/>
                </a:path>
              </a:pathLst>
            </a:custGeom>
            <a:solidFill>
              <a:schemeClr val="accent6"/>
            </a:solidFill>
            <a:ln w="25381"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688FE2D4-B0DA-C04A-4F27-B355BA4BC04F}"/>
                </a:ext>
              </a:extLst>
            </p:cNvPr>
            <p:cNvSpPr/>
            <p:nvPr>
              <p:custDataLst>
                <p:tags r:id="rId28"/>
              </p:custDataLst>
            </p:nvPr>
          </p:nvSpPr>
          <p:spPr>
            <a:xfrm>
              <a:off x="5763647" y="5592870"/>
              <a:ext cx="659949" cy="10121"/>
            </a:xfrm>
            <a:custGeom>
              <a:avLst/>
              <a:gdLst>
                <a:gd name="connsiteX0" fmla="*/ 0 w 659949"/>
                <a:gd name="connsiteY0" fmla="*/ 0 h 10121"/>
                <a:gd name="connsiteX1" fmla="*/ 659949 w 659949"/>
                <a:gd name="connsiteY1" fmla="*/ 0 h 10121"/>
                <a:gd name="connsiteX2" fmla="*/ 659949 w 659949"/>
                <a:gd name="connsiteY2" fmla="*/ 10121 h 10121"/>
                <a:gd name="connsiteX3" fmla="*/ 0 w 659949"/>
                <a:gd name="connsiteY3" fmla="*/ 10121 h 10121"/>
              </a:gdLst>
              <a:ahLst/>
              <a:cxnLst>
                <a:cxn ang="0">
                  <a:pos x="connsiteX0" y="connsiteY0"/>
                </a:cxn>
                <a:cxn ang="0">
                  <a:pos x="connsiteX1" y="connsiteY1"/>
                </a:cxn>
                <a:cxn ang="0">
                  <a:pos x="connsiteX2" y="connsiteY2"/>
                </a:cxn>
                <a:cxn ang="0">
                  <a:pos x="connsiteX3" y="connsiteY3"/>
                </a:cxn>
              </a:cxnLst>
              <a:rect l="l" t="t" r="r" b="b"/>
              <a:pathLst>
                <a:path w="659949" h="10121">
                  <a:moveTo>
                    <a:pt x="0" y="0"/>
                  </a:moveTo>
                  <a:lnTo>
                    <a:pt x="659949" y="0"/>
                  </a:lnTo>
                  <a:lnTo>
                    <a:pt x="659949"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8561A817-A20B-836B-AA45-03381C9E3F3F}"/>
                </a:ext>
              </a:extLst>
            </p:cNvPr>
            <p:cNvSpPr/>
            <p:nvPr>
              <p:custDataLst>
                <p:tags r:id="rId29"/>
              </p:custDataLst>
            </p:nvPr>
          </p:nvSpPr>
          <p:spPr>
            <a:xfrm>
              <a:off x="5807594" y="5716469"/>
              <a:ext cx="133003" cy="186751"/>
            </a:xfrm>
            <a:custGeom>
              <a:avLst/>
              <a:gdLst>
                <a:gd name="connsiteX0" fmla="*/ 107110 w 133003"/>
                <a:gd name="connsiteY0" fmla="*/ 95501 h 186751"/>
                <a:gd name="connsiteX1" fmla="*/ 74492 w 133003"/>
                <a:gd name="connsiteY1" fmla="*/ 65641 h 186751"/>
                <a:gd name="connsiteX2" fmla="*/ 22909 w 133003"/>
                <a:gd name="connsiteY2" fmla="*/ 89428 h 186751"/>
                <a:gd name="connsiteX3" fmla="*/ 151 w 133003"/>
                <a:gd name="connsiteY3" fmla="*/ 141809 h 186751"/>
                <a:gd name="connsiteX4" fmla="*/ 46677 w 133003"/>
                <a:gd name="connsiteY4" fmla="*/ 186852 h 186751"/>
                <a:gd name="connsiteX5" fmla="*/ 133155 w 133003"/>
                <a:gd name="connsiteY5" fmla="*/ 65641 h 186751"/>
                <a:gd name="connsiteX6" fmla="*/ 78537 w 133003"/>
                <a:gd name="connsiteY6" fmla="*/ 100 h 186751"/>
                <a:gd name="connsiteX7" fmla="*/ 30242 w 133003"/>
                <a:gd name="connsiteY7" fmla="*/ 40083 h 186751"/>
                <a:gd name="connsiteX8" fmla="*/ 39850 w 133003"/>
                <a:gd name="connsiteY8" fmla="*/ 48939 h 186751"/>
                <a:gd name="connsiteX9" fmla="*/ 53504 w 133003"/>
                <a:gd name="connsiteY9" fmla="*/ 35528 h 186751"/>
                <a:gd name="connsiteX10" fmla="*/ 41620 w 133003"/>
                <a:gd name="connsiteY10" fmla="*/ 26671 h 186751"/>
                <a:gd name="connsiteX11" fmla="*/ 78032 w 133003"/>
                <a:gd name="connsiteY11" fmla="*/ 6427 h 186751"/>
                <a:gd name="connsiteX12" fmla="*/ 114190 w 133003"/>
                <a:gd name="connsiteY12" fmla="*/ 52229 h 186751"/>
                <a:gd name="connsiteX13" fmla="*/ 107363 w 133003"/>
                <a:gd name="connsiteY13" fmla="*/ 95501 h 186751"/>
                <a:gd name="connsiteX14" fmla="*/ 107110 w 133003"/>
                <a:gd name="connsiteY14" fmla="*/ 95501 h 186751"/>
                <a:gd name="connsiteX15" fmla="*/ 47436 w 133003"/>
                <a:gd name="connsiteY15" fmla="*/ 179767 h 186751"/>
                <a:gd name="connsiteX16" fmla="*/ 19621 w 133003"/>
                <a:gd name="connsiteY16" fmla="*/ 151172 h 186751"/>
                <a:gd name="connsiteX17" fmla="*/ 36310 w 133003"/>
                <a:gd name="connsiteY17" fmla="*/ 93729 h 186751"/>
                <a:gd name="connsiteX18" fmla="*/ 74492 w 133003"/>
                <a:gd name="connsiteY18" fmla="*/ 71208 h 186751"/>
                <a:gd name="connsiteX19" fmla="*/ 102559 w 133003"/>
                <a:gd name="connsiteY19" fmla="*/ 104611 h 186751"/>
                <a:gd name="connsiteX20" fmla="*/ 47436 w 133003"/>
                <a:gd name="connsiteY20" fmla="*/ 179767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110" y="95501"/>
                  </a:moveTo>
                  <a:cubicBezTo>
                    <a:pt x="104582" y="79812"/>
                    <a:pt x="94215" y="65641"/>
                    <a:pt x="74492" y="65641"/>
                  </a:cubicBezTo>
                  <a:cubicBezTo>
                    <a:pt x="59067" y="65641"/>
                    <a:pt x="42632" y="69690"/>
                    <a:pt x="22909" y="89428"/>
                  </a:cubicBezTo>
                  <a:cubicBezTo>
                    <a:pt x="1921" y="110431"/>
                    <a:pt x="151" y="133964"/>
                    <a:pt x="151" y="141809"/>
                  </a:cubicBezTo>
                  <a:cubicBezTo>
                    <a:pt x="151" y="157498"/>
                    <a:pt x="11277" y="186852"/>
                    <a:pt x="46677" y="186852"/>
                  </a:cubicBezTo>
                  <a:cubicBezTo>
                    <a:pt x="106858" y="186852"/>
                    <a:pt x="133155" y="101827"/>
                    <a:pt x="133155" y="65641"/>
                  </a:cubicBezTo>
                  <a:cubicBezTo>
                    <a:pt x="133155" y="25406"/>
                    <a:pt x="109639" y="100"/>
                    <a:pt x="78537" y="100"/>
                  </a:cubicBezTo>
                  <a:cubicBezTo>
                    <a:pt x="41873" y="100"/>
                    <a:pt x="30242" y="32997"/>
                    <a:pt x="30242" y="40083"/>
                  </a:cubicBezTo>
                  <a:cubicBezTo>
                    <a:pt x="30242" y="43625"/>
                    <a:pt x="32264" y="48939"/>
                    <a:pt x="39850" y="48939"/>
                  </a:cubicBezTo>
                  <a:cubicBezTo>
                    <a:pt x="48194" y="48939"/>
                    <a:pt x="53504" y="41348"/>
                    <a:pt x="53504" y="35528"/>
                  </a:cubicBezTo>
                  <a:cubicBezTo>
                    <a:pt x="53504" y="26671"/>
                    <a:pt x="45666" y="26671"/>
                    <a:pt x="41620" y="26671"/>
                  </a:cubicBezTo>
                  <a:cubicBezTo>
                    <a:pt x="52746" y="7945"/>
                    <a:pt x="70699" y="6427"/>
                    <a:pt x="78032" y="6427"/>
                  </a:cubicBezTo>
                  <a:cubicBezTo>
                    <a:pt x="96490" y="6427"/>
                    <a:pt x="114190" y="19585"/>
                    <a:pt x="114190" y="52229"/>
                  </a:cubicBezTo>
                  <a:cubicBezTo>
                    <a:pt x="114190" y="62098"/>
                    <a:pt x="112673" y="75004"/>
                    <a:pt x="107363" y="95501"/>
                  </a:cubicBezTo>
                  <a:lnTo>
                    <a:pt x="107110" y="95501"/>
                  </a:lnTo>
                  <a:close/>
                  <a:moveTo>
                    <a:pt x="47436" y="179767"/>
                  </a:moveTo>
                  <a:cubicBezTo>
                    <a:pt x="19621" y="179767"/>
                    <a:pt x="19621" y="153702"/>
                    <a:pt x="19621" y="151172"/>
                  </a:cubicBezTo>
                  <a:cubicBezTo>
                    <a:pt x="19621" y="144340"/>
                    <a:pt x="25943" y="108912"/>
                    <a:pt x="36310" y="93729"/>
                  </a:cubicBezTo>
                  <a:cubicBezTo>
                    <a:pt x="46424" y="79305"/>
                    <a:pt x="58814" y="71208"/>
                    <a:pt x="74492" y="71208"/>
                  </a:cubicBezTo>
                  <a:cubicBezTo>
                    <a:pt x="102053" y="71208"/>
                    <a:pt x="102559" y="99550"/>
                    <a:pt x="102559" y="104611"/>
                  </a:cubicBezTo>
                  <a:cubicBezTo>
                    <a:pt x="102559" y="122830"/>
                    <a:pt x="86376" y="179767"/>
                    <a:pt x="47436" y="179767"/>
                  </a:cubicBezTo>
                  <a:close/>
                </a:path>
              </a:pathLst>
            </a:custGeom>
            <a:solidFill>
              <a:srgbClr val="000000"/>
            </a:solidFill>
            <a:ln w="25381"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8AE45463-9068-F5D4-3A9C-7BD488635276}"/>
                </a:ext>
              </a:extLst>
            </p:cNvPr>
            <p:cNvSpPr/>
            <p:nvPr>
              <p:custDataLst>
                <p:tags r:id="rId30"/>
              </p:custDataLst>
            </p:nvPr>
          </p:nvSpPr>
          <p:spPr>
            <a:xfrm>
              <a:off x="5957149" y="5722036"/>
              <a:ext cx="144129" cy="175617"/>
            </a:xfrm>
            <a:custGeom>
              <a:avLst/>
              <a:gdLst>
                <a:gd name="connsiteX0" fmla="*/ 17604 w 144129"/>
                <a:gd name="connsiteY0" fmla="*/ 163825 h 175617"/>
                <a:gd name="connsiteX1" fmla="*/ 157 w 144129"/>
                <a:gd name="connsiteY1" fmla="*/ 163825 h 175617"/>
                <a:gd name="connsiteX2" fmla="*/ 157 w 144129"/>
                <a:gd name="connsiteY2" fmla="*/ 175718 h 175617"/>
                <a:gd name="connsiteX3" fmla="*/ 32017 w 144129"/>
                <a:gd name="connsiteY3" fmla="*/ 174959 h 175617"/>
                <a:gd name="connsiteX4" fmla="*/ 63877 w 144129"/>
                <a:gd name="connsiteY4" fmla="*/ 175718 h 175617"/>
                <a:gd name="connsiteX5" fmla="*/ 63877 w 144129"/>
                <a:gd name="connsiteY5" fmla="*/ 163825 h 175617"/>
                <a:gd name="connsiteX6" fmla="*/ 46430 w 144129"/>
                <a:gd name="connsiteY6" fmla="*/ 163825 h 175617"/>
                <a:gd name="connsiteX7" fmla="*/ 46430 w 144129"/>
                <a:gd name="connsiteY7" fmla="*/ 110937 h 175617"/>
                <a:gd name="connsiteX8" fmla="*/ 84106 w 144129"/>
                <a:gd name="connsiteY8" fmla="*/ 70955 h 175617"/>
                <a:gd name="connsiteX9" fmla="*/ 98013 w 144129"/>
                <a:gd name="connsiteY9" fmla="*/ 95501 h 175617"/>
                <a:gd name="connsiteX10" fmla="*/ 98013 w 144129"/>
                <a:gd name="connsiteY10" fmla="*/ 163825 h 175617"/>
                <a:gd name="connsiteX11" fmla="*/ 80566 w 144129"/>
                <a:gd name="connsiteY11" fmla="*/ 163825 h 175617"/>
                <a:gd name="connsiteX12" fmla="*/ 80566 w 144129"/>
                <a:gd name="connsiteY12" fmla="*/ 175718 h 175617"/>
                <a:gd name="connsiteX13" fmla="*/ 112426 w 144129"/>
                <a:gd name="connsiteY13" fmla="*/ 174959 h 175617"/>
                <a:gd name="connsiteX14" fmla="*/ 144286 w 144129"/>
                <a:gd name="connsiteY14" fmla="*/ 175718 h 175617"/>
                <a:gd name="connsiteX15" fmla="*/ 144286 w 144129"/>
                <a:gd name="connsiteY15" fmla="*/ 163825 h 175617"/>
                <a:gd name="connsiteX16" fmla="*/ 126839 w 144129"/>
                <a:gd name="connsiteY16" fmla="*/ 163825 h 175617"/>
                <a:gd name="connsiteX17" fmla="*/ 126839 w 144129"/>
                <a:gd name="connsiteY17" fmla="*/ 98284 h 175617"/>
                <a:gd name="connsiteX18" fmla="*/ 87899 w 144129"/>
                <a:gd name="connsiteY18" fmla="*/ 61845 h 175617"/>
                <a:gd name="connsiteX19" fmla="*/ 44913 w 144129"/>
                <a:gd name="connsiteY19" fmla="*/ 86644 h 175617"/>
                <a:gd name="connsiteX20" fmla="*/ 44913 w 144129"/>
                <a:gd name="connsiteY20" fmla="*/ 100 h 175617"/>
                <a:gd name="connsiteX21" fmla="*/ 157 w 144129"/>
                <a:gd name="connsiteY21" fmla="*/ 2125 h 175617"/>
                <a:gd name="connsiteX22" fmla="*/ 157 w 144129"/>
                <a:gd name="connsiteY22" fmla="*/ 14018 h 175617"/>
                <a:gd name="connsiteX23" fmla="*/ 17604 w 144129"/>
                <a:gd name="connsiteY23" fmla="*/ 23887 h 175617"/>
                <a:gd name="connsiteX24" fmla="*/ 17604 w 144129"/>
                <a:gd name="connsiteY24" fmla="*/ 163825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604" y="163825"/>
                  </a:moveTo>
                  <a:lnTo>
                    <a:pt x="157" y="163825"/>
                  </a:lnTo>
                  <a:lnTo>
                    <a:pt x="157" y="175718"/>
                  </a:lnTo>
                  <a:cubicBezTo>
                    <a:pt x="7237" y="175465"/>
                    <a:pt x="22409" y="174959"/>
                    <a:pt x="32017" y="174959"/>
                  </a:cubicBezTo>
                  <a:cubicBezTo>
                    <a:pt x="41879" y="174959"/>
                    <a:pt x="56797" y="175465"/>
                    <a:pt x="63877" y="175718"/>
                  </a:cubicBezTo>
                  <a:lnTo>
                    <a:pt x="63877" y="163825"/>
                  </a:lnTo>
                  <a:lnTo>
                    <a:pt x="46430" y="163825"/>
                  </a:lnTo>
                  <a:lnTo>
                    <a:pt x="46430" y="110937"/>
                  </a:lnTo>
                  <a:cubicBezTo>
                    <a:pt x="46430" y="83354"/>
                    <a:pt x="68176" y="70955"/>
                    <a:pt x="84106" y="70955"/>
                  </a:cubicBezTo>
                  <a:cubicBezTo>
                    <a:pt x="92703" y="70955"/>
                    <a:pt x="98013" y="76269"/>
                    <a:pt x="98013" y="95501"/>
                  </a:cubicBezTo>
                  <a:lnTo>
                    <a:pt x="98013" y="163825"/>
                  </a:lnTo>
                  <a:lnTo>
                    <a:pt x="80566" y="163825"/>
                  </a:lnTo>
                  <a:lnTo>
                    <a:pt x="80566" y="175718"/>
                  </a:lnTo>
                  <a:cubicBezTo>
                    <a:pt x="87646" y="175465"/>
                    <a:pt x="102818" y="174959"/>
                    <a:pt x="112426" y="174959"/>
                  </a:cubicBezTo>
                  <a:cubicBezTo>
                    <a:pt x="122288" y="174959"/>
                    <a:pt x="137206" y="175465"/>
                    <a:pt x="144286" y="175718"/>
                  </a:cubicBezTo>
                  <a:lnTo>
                    <a:pt x="144286" y="163825"/>
                  </a:lnTo>
                  <a:lnTo>
                    <a:pt x="126839" y="163825"/>
                  </a:lnTo>
                  <a:lnTo>
                    <a:pt x="126839" y="98284"/>
                  </a:lnTo>
                  <a:cubicBezTo>
                    <a:pt x="126839" y="71714"/>
                    <a:pt x="113185" y="61845"/>
                    <a:pt x="87899" y="61845"/>
                  </a:cubicBezTo>
                  <a:cubicBezTo>
                    <a:pt x="63625" y="61845"/>
                    <a:pt x="50729" y="76522"/>
                    <a:pt x="44913" y="86644"/>
                  </a:cubicBezTo>
                  <a:lnTo>
                    <a:pt x="44913" y="100"/>
                  </a:lnTo>
                  <a:lnTo>
                    <a:pt x="157" y="2125"/>
                  </a:lnTo>
                  <a:lnTo>
                    <a:pt x="157" y="14018"/>
                  </a:lnTo>
                  <a:cubicBezTo>
                    <a:pt x="15834" y="14018"/>
                    <a:pt x="17604" y="14018"/>
                    <a:pt x="17604" y="23887"/>
                  </a:cubicBezTo>
                  <a:lnTo>
                    <a:pt x="17604" y="163825"/>
                  </a:lnTo>
                  <a:close/>
                </a:path>
              </a:pathLst>
            </a:custGeom>
            <a:solidFill>
              <a:schemeClr val="accent6"/>
            </a:solidFill>
            <a:ln w="25381"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CDE0976E-394B-4AF3-28BD-1B6C2FAF4EF4}"/>
                </a:ext>
              </a:extLst>
            </p:cNvPr>
            <p:cNvSpPr/>
            <p:nvPr>
              <p:custDataLst>
                <p:tags r:id="rId31"/>
              </p:custDataLst>
            </p:nvPr>
          </p:nvSpPr>
          <p:spPr>
            <a:xfrm>
              <a:off x="6127673" y="5633356"/>
              <a:ext cx="46020" cy="176958"/>
            </a:xfrm>
            <a:custGeom>
              <a:avLst/>
              <a:gdLst>
                <a:gd name="connsiteX0" fmla="*/ 42644 w 46020"/>
                <a:gd name="connsiteY0" fmla="*/ 95 h 176958"/>
                <a:gd name="connsiteX1" fmla="*/ 164 w 46020"/>
                <a:gd name="connsiteY1" fmla="*/ 88486 h 176958"/>
                <a:gd name="connsiteX2" fmla="*/ 42644 w 46020"/>
                <a:gd name="connsiteY2" fmla="*/ 177054 h 176958"/>
                <a:gd name="connsiteX3" fmla="*/ 46184 w 46020"/>
                <a:gd name="connsiteY3" fmla="*/ 174928 h 176958"/>
                <a:gd name="connsiteX4" fmla="*/ 44414 w 46020"/>
                <a:gd name="connsiteY4" fmla="*/ 172271 h 176958"/>
                <a:gd name="connsiteX5" fmla="*/ 12200 w 46020"/>
                <a:gd name="connsiteY5" fmla="*/ 88663 h 176958"/>
                <a:gd name="connsiteX6" fmla="*/ 44945 w 46020"/>
                <a:gd name="connsiteY6" fmla="*/ 4347 h 176958"/>
                <a:gd name="connsiteX7" fmla="*/ 46184 w 46020"/>
                <a:gd name="connsiteY7" fmla="*/ 2221 h 176958"/>
                <a:gd name="connsiteX8" fmla="*/ 42644 w 46020"/>
                <a:gd name="connsiteY8"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644" y="95"/>
                  </a:moveTo>
                  <a:cubicBezTo>
                    <a:pt x="9014" y="23831"/>
                    <a:pt x="164" y="61384"/>
                    <a:pt x="164" y="88486"/>
                  </a:cubicBezTo>
                  <a:cubicBezTo>
                    <a:pt x="164" y="113462"/>
                    <a:pt x="7598" y="152255"/>
                    <a:pt x="42644" y="177054"/>
                  </a:cubicBezTo>
                  <a:cubicBezTo>
                    <a:pt x="44060" y="177054"/>
                    <a:pt x="46184" y="177054"/>
                    <a:pt x="46184" y="174928"/>
                  </a:cubicBezTo>
                  <a:cubicBezTo>
                    <a:pt x="46184" y="173865"/>
                    <a:pt x="45653" y="173511"/>
                    <a:pt x="44414" y="172271"/>
                  </a:cubicBezTo>
                  <a:cubicBezTo>
                    <a:pt x="20873" y="151015"/>
                    <a:pt x="12200" y="120902"/>
                    <a:pt x="12200" y="88663"/>
                  </a:cubicBezTo>
                  <a:cubicBezTo>
                    <a:pt x="12200" y="40837"/>
                    <a:pt x="30431" y="17455"/>
                    <a:pt x="44945" y="4347"/>
                  </a:cubicBezTo>
                  <a:cubicBezTo>
                    <a:pt x="45653" y="3638"/>
                    <a:pt x="46184" y="3107"/>
                    <a:pt x="46184" y="2221"/>
                  </a:cubicBezTo>
                  <a:cubicBezTo>
                    <a:pt x="46184" y="95"/>
                    <a:pt x="44060" y="95"/>
                    <a:pt x="42644" y="95"/>
                  </a:cubicBezTo>
                  <a:close/>
                </a:path>
              </a:pathLst>
            </a:custGeom>
            <a:solidFill>
              <a:srgbClr val="000000"/>
            </a:solidFill>
            <a:ln w="25381"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29D892D-F74A-215D-C695-4DAB91BDEA56}"/>
                </a:ext>
              </a:extLst>
            </p:cNvPr>
            <p:cNvSpPr/>
            <p:nvPr>
              <p:custDataLst>
                <p:tags r:id="rId32"/>
              </p:custDataLst>
            </p:nvPr>
          </p:nvSpPr>
          <p:spPr>
            <a:xfrm>
              <a:off x="6199611" y="5643276"/>
              <a:ext cx="87084" cy="124703"/>
            </a:xfrm>
            <a:custGeom>
              <a:avLst/>
              <a:gdLst>
                <a:gd name="connsiteX0" fmla="*/ 42293 w 87084"/>
                <a:gd name="connsiteY0" fmla="*/ 5409 h 124703"/>
                <a:gd name="connsiteX1" fmla="*/ 43001 w 87084"/>
                <a:gd name="connsiteY1" fmla="*/ 2575 h 124703"/>
                <a:gd name="connsiteX2" fmla="*/ 40169 w 87084"/>
                <a:gd name="connsiteY2" fmla="*/ 95 h 124703"/>
                <a:gd name="connsiteX3" fmla="*/ 17513 w 87084"/>
                <a:gd name="connsiteY3" fmla="*/ 1867 h 124703"/>
                <a:gd name="connsiteX4" fmla="*/ 13619 w 87084"/>
                <a:gd name="connsiteY4" fmla="*/ 5941 h 124703"/>
                <a:gd name="connsiteX5" fmla="*/ 18221 w 87084"/>
                <a:gd name="connsiteY5" fmla="*/ 8421 h 124703"/>
                <a:gd name="connsiteX6" fmla="*/ 26717 w 87084"/>
                <a:gd name="connsiteY6" fmla="*/ 11078 h 124703"/>
                <a:gd name="connsiteX7" fmla="*/ 26009 w 87084"/>
                <a:gd name="connsiteY7" fmla="*/ 14975 h 124703"/>
                <a:gd name="connsiteX8" fmla="*/ 1052 w 87084"/>
                <a:gd name="connsiteY8" fmla="*/ 115234 h 124703"/>
                <a:gd name="connsiteX9" fmla="*/ 167 w 87084"/>
                <a:gd name="connsiteY9" fmla="*/ 119131 h 124703"/>
                <a:gd name="connsiteX10" fmla="*/ 6185 w 87084"/>
                <a:gd name="connsiteY10" fmla="*/ 124799 h 124703"/>
                <a:gd name="connsiteX11" fmla="*/ 14327 w 87084"/>
                <a:gd name="connsiteY11" fmla="*/ 117359 h 124703"/>
                <a:gd name="connsiteX12" fmla="*/ 23000 w 87084"/>
                <a:gd name="connsiteY12" fmla="*/ 82995 h 124703"/>
                <a:gd name="connsiteX13" fmla="*/ 45656 w 87084"/>
                <a:gd name="connsiteY13" fmla="*/ 97520 h 124703"/>
                <a:gd name="connsiteX14" fmla="*/ 45302 w 87084"/>
                <a:gd name="connsiteY14" fmla="*/ 101063 h 124703"/>
                <a:gd name="connsiteX15" fmla="*/ 44594 w 87084"/>
                <a:gd name="connsiteY15" fmla="*/ 106554 h 124703"/>
                <a:gd name="connsiteX16" fmla="*/ 63356 w 87084"/>
                <a:gd name="connsiteY16" fmla="*/ 124799 h 124703"/>
                <a:gd name="connsiteX17" fmla="*/ 85835 w 87084"/>
                <a:gd name="connsiteY17" fmla="*/ 97697 h 124703"/>
                <a:gd name="connsiteX18" fmla="*/ 83003 w 87084"/>
                <a:gd name="connsiteY18" fmla="*/ 95394 h 124703"/>
                <a:gd name="connsiteX19" fmla="*/ 79463 w 87084"/>
                <a:gd name="connsiteY19" fmla="*/ 99646 h 124703"/>
                <a:gd name="connsiteX20" fmla="*/ 63887 w 87084"/>
                <a:gd name="connsiteY20" fmla="*/ 119839 h 124703"/>
                <a:gd name="connsiteX21" fmla="*/ 57692 w 87084"/>
                <a:gd name="connsiteY21" fmla="*/ 110628 h 124703"/>
                <a:gd name="connsiteX22" fmla="*/ 58754 w 87084"/>
                <a:gd name="connsiteY22" fmla="*/ 102657 h 124703"/>
                <a:gd name="connsiteX23" fmla="*/ 59639 w 87084"/>
                <a:gd name="connsiteY23" fmla="*/ 97166 h 124703"/>
                <a:gd name="connsiteX24" fmla="*/ 30965 w 87084"/>
                <a:gd name="connsiteY24" fmla="*/ 78389 h 124703"/>
                <a:gd name="connsiteX25" fmla="*/ 45656 w 87084"/>
                <a:gd name="connsiteY25" fmla="*/ 66698 h 124703"/>
                <a:gd name="connsiteX26" fmla="*/ 73445 w 87084"/>
                <a:gd name="connsiteY26" fmla="*/ 49870 h 124703"/>
                <a:gd name="connsiteX27" fmla="*/ 79286 w 87084"/>
                <a:gd name="connsiteY27" fmla="*/ 52173 h 124703"/>
                <a:gd name="connsiteX28" fmla="*/ 70082 w 87084"/>
                <a:gd name="connsiteY28" fmla="*/ 62093 h 124703"/>
                <a:gd name="connsiteX29" fmla="*/ 77162 w 87084"/>
                <a:gd name="connsiteY29" fmla="*/ 68647 h 124703"/>
                <a:gd name="connsiteX30" fmla="*/ 87251 w 87084"/>
                <a:gd name="connsiteY30" fmla="*/ 57310 h 124703"/>
                <a:gd name="connsiteX31" fmla="*/ 73622 w 87084"/>
                <a:gd name="connsiteY31" fmla="*/ 44911 h 124703"/>
                <a:gd name="connsiteX32" fmla="*/ 45302 w 87084"/>
                <a:gd name="connsiteY32" fmla="*/ 60499 h 124703"/>
                <a:gd name="connsiteX33" fmla="*/ 24770 w 87084"/>
                <a:gd name="connsiteY33" fmla="*/ 76087 h 124703"/>
                <a:gd name="connsiteX34" fmla="*/ 42293 w 87084"/>
                <a:gd name="connsiteY34" fmla="*/ 5409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084" h="124703">
                  <a:moveTo>
                    <a:pt x="42293" y="5409"/>
                  </a:moveTo>
                  <a:cubicBezTo>
                    <a:pt x="42470" y="5055"/>
                    <a:pt x="43001" y="2752"/>
                    <a:pt x="43001" y="2575"/>
                  </a:cubicBezTo>
                  <a:cubicBezTo>
                    <a:pt x="43001" y="1690"/>
                    <a:pt x="42293" y="95"/>
                    <a:pt x="40169" y="95"/>
                  </a:cubicBezTo>
                  <a:cubicBezTo>
                    <a:pt x="36629" y="95"/>
                    <a:pt x="21938" y="1512"/>
                    <a:pt x="17513" y="1867"/>
                  </a:cubicBezTo>
                  <a:cubicBezTo>
                    <a:pt x="16097" y="2044"/>
                    <a:pt x="13619" y="2221"/>
                    <a:pt x="13619" y="5941"/>
                  </a:cubicBezTo>
                  <a:cubicBezTo>
                    <a:pt x="13619" y="8421"/>
                    <a:pt x="16097" y="8421"/>
                    <a:pt x="18221" y="8421"/>
                  </a:cubicBezTo>
                  <a:cubicBezTo>
                    <a:pt x="26717" y="8421"/>
                    <a:pt x="26717" y="9661"/>
                    <a:pt x="26717" y="11078"/>
                  </a:cubicBezTo>
                  <a:cubicBezTo>
                    <a:pt x="26717" y="12318"/>
                    <a:pt x="26363" y="13380"/>
                    <a:pt x="26009" y="14975"/>
                  </a:cubicBezTo>
                  <a:lnTo>
                    <a:pt x="1052" y="115234"/>
                  </a:lnTo>
                  <a:cubicBezTo>
                    <a:pt x="167" y="118422"/>
                    <a:pt x="167" y="118776"/>
                    <a:pt x="167" y="119131"/>
                  </a:cubicBezTo>
                  <a:cubicBezTo>
                    <a:pt x="167" y="121788"/>
                    <a:pt x="2291" y="124799"/>
                    <a:pt x="6185" y="124799"/>
                  </a:cubicBezTo>
                  <a:cubicBezTo>
                    <a:pt x="10964" y="124799"/>
                    <a:pt x="13265" y="121256"/>
                    <a:pt x="14327" y="117359"/>
                  </a:cubicBezTo>
                  <a:cubicBezTo>
                    <a:pt x="14681" y="116651"/>
                    <a:pt x="22292" y="85475"/>
                    <a:pt x="23000" y="82995"/>
                  </a:cubicBezTo>
                  <a:cubicBezTo>
                    <a:pt x="35567" y="84235"/>
                    <a:pt x="45656" y="88309"/>
                    <a:pt x="45656" y="97520"/>
                  </a:cubicBezTo>
                  <a:cubicBezTo>
                    <a:pt x="45656" y="98406"/>
                    <a:pt x="45656" y="99291"/>
                    <a:pt x="45302" y="101063"/>
                  </a:cubicBezTo>
                  <a:cubicBezTo>
                    <a:pt x="44594" y="103720"/>
                    <a:pt x="44594" y="104605"/>
                    <a:pt x="44594" y="106554"/>
                  </a:cubicBezTo>
                  <a:cubicBezTo>
                    <a:pt x="44594" y="119131"/>
                    <a:pt x="54860" y="124799"/>
                    <a:pt x="63356" y="124799"/>
                  </a:cubicBezTo>
                  <a:cubicBezTo>
                    <a:pt x="80525" y="124799"/>
                    <a:pt x="85835" y="97874"/>
                    <a:pt x="85835" y="97697"/>
                  </a:cubicBezTo>
                  <a:cubicBezTo>
                    <a:pt x="85835" y="95394"/>
                    <a:pt x="83534" y="95394"/>
                    <a:pt x="83003" y="95394"/>
                  </a:cubicBezTo>
                  <a:cubicBezTo>
                    <a:pt x="80525" y="95394"/>
                    <a:pt x="80348" y="96280"/>
                    <a:pt x="79463" y="99646"/>
                  </a:cubicBezTo>
                  <a:cubicBezTo>
                    <a:pt x="77339" y="107262"/>
                    <a:pt x="72560" y="119839"/>
                    <a:pt x="63887" y="119839"/>
                  </a:cubicBezTo>
                  <a:cubicBezTo>
                    <a:pt x="59108" y="119839"/>
                    <a:pt x="57692" y="115411"/>
                    <a:pt x="57692" y="110628"/>
                  </a:cubicBezTo>
                  <a:cubicBezTo>
                    <a:pt x="57692" y="107617"/>
                    <a:pt x="57692" y="107262"/>
                    <a:pt x="58754" y="102657"/>
                  </a:cubicBezTo>
                  <a:cubicBezTo>
                    <a:pt x="58931" y="102125"/>
                    <a:pt x="59639" y="99114"/>
                    <a:pt x="59639" y="97166"/>
                  </a:cubicBezTo>
                  <a:cubicBezTo>
                    <a:pt x="59639" y="81401"/>
                    <a:pt x="38399" y="78921"/>
                    <a:pt x="30965" y="78389"/>
                  </a:cubicBezTo>
                  <a:cubicBezTo>
                    <a:pt x="36098" y="75201"/>
                    <a:pt x="42647" y="69355"/>
                    <a:pt x="45656" y="66698"/>
                  </a:cubicBezTo>
                  <a:cubicBezTo>
                    <a:pt x="54683" y="58196"/>
                    <a:pt x="63533" y="49870"/>
                    <a:pt x="73445" y="49870"/>
                  </a:cubicBezTo>
                  <a:cubicBezTo>
                    <a:pt x="75569" y="49870"/>
                    <a:pt x="77870" y="50402"/>
                    <a:pt x="79286" y="52173"/>
                  </a:cubicBezTo>
                  <a:cubicBezTo>
                    <a:pt x="71675" y="53413"/>
                    <a:pt x="70082" y="59436"/>
                    <a:pt x="70082" y="62093"/>
                  </a:cubicBezTo>
                  <a:cubicBezTo>
                    <a:pt x="70082" y="65990"/>
                    <a:pt x="73091" y="68647"/>
                    <a:pt x="77162" y="68647"/>
                  </a:cubicBezTo>
                  <a:cubicBezTo>
                    <a:pt x="81941" y="68647"/>
                    <a:pt x="87251" y="64750"/>
                    <a:pt x="87251" y="57310"/>
                  </a:cubicBezTo>
                  <a:cubicBezTo>
                    <a:pt x="87251" y="51465"/>
                    <a:pt x="83003" y="44911"/>
                    <a:pt x="73622" y="44911"/>
                  </a:cubicBezTo>
                  <a:cubicBezTo>
                    <a:pt x="63533" y="44911"/>
                    <a:pt x="54329" y="52173"/>
                    <a:pt x="45302" y="60499"/>
                  </a:cubicBezTo>
                  <a:cubicBezTo>
                    <a:pt x="37868" y="67584"/>
                    <a:pt x="32027" y="73075"/>
                    <a:pt x="24770" y="76087"/>
                  </a:cubicBezTo>
                  <a:lnTo>
                    <a:pt x="42293" y="5409"/>
                  </a:lnTo>
                  <a:close/>
                </a:path>
              </a:pathLst>
            </a:custGeom>
            <a:solidFill>
              <a:srgbClr val="000000"/>
            </a:solidFill>
            <a:ln w="25381"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03D2DA0-E4C2-99B8-4462-29B07BCB8E3D}"/>
                </a:ext>
              </a:extLst>
            </p:cNvPr>
            <p:cNvSpPr/>
            <p:nvPr>
              <p:custDataLst>
                <p:tags r:id="rId33"/>
              </p:custDataLst>
            </p:nvPr>
          </p:nvSpPr>
          <p:spPr>
            <a:xfrm>
              <a:off x="6310671" y="5633356"/>
              <a:ext cx="45843" cy="176958"/>
            </a:xfrm>
            <a:custGeom>
              <a:avLst/>
              <a:gdLst>
                <a:gd name="connsiteX0" fmla="*/ 3534 w 45843"/>
                <a:gd name="connsiteY0" fmla="*/ 95 h 176958"/>
                <a:gd name="connsiteX1" fmla="*/ 171 w 45843"/>
                <a:gd name="connsiteY1" fmla="*/ 2221 h 176958"/>
                <a:gd name="connsiteX2" fmla="*/ 1764 w 45843"/>
                <a:gd name="connsiteY2" fmla="*/ 4878 h 176958"/>
                <a:gd name="connsiteX3" fmla="*/ 33978 w 45843"/>
                <a:gd name="connsiteY3" fmla="*/ 88486 h 176958"/>
                <a:gd name="connsiteX4" fmla="*/ 3357 w 45843"/>
                <a:gd name="connsiteY4" fmla="*/ 170854 h 176958"/>
                <a:gd name="connsiteX5" fmla="*/ 171 w 45843"/>
                <a:gd name="connsiteY5" fmla="*/ 174928 h 176958"/>
                <a:gd name="connsiteX6" fmla="*/ 2472 w 45843"/>
                <a:gd name="connsiteY6" fmla="*/ 177054 h 176958"/>
                <a:gd name="connsiteX7" fmla="*/ 33093 w 45843"/>
                <a:gd name="connsiteY7" fmla="*/ 143221 h 176958"/>
                <a:gd name="connsiteX8" fmla="*/ 46014 w 45843"/>
                <a:gd name="connsiteY8" fmla="*/ 88663 h 176958"/>
                <a:gd name="connsiteX9" fmla="*/ 3534 w 45843"/>
                <a:gd name="connsiteY9"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534" y="95"/>
                  </a:moveTo>
                  <a:cubicBezTo>
                    <a:pt x="2295" y="95"/>
                    <a:pt x="171" y="95"/>
                    <a:pt x="171" y="2221"/>
                  </a:cubicBezTo>
                  <a:cubicBezTo>
                    <a:pt x="171" y="3107"/>
                    <a:pt x="702" y="3638"/>
                    <a:pt x="1764" y="4878"/>
                  </a:cubicBezTo>
                  <a:cubicBezTo>
                    <a:pt x="16986" y="18872"/>
                    <a:pt x="33978" y="42785"/>
                    <a:pt x="33978" y="88486"/>
                  </a:cubicBezTo>
                  <a:cubicBezTo>
                    <a:pt x="33978" y="125507"/>
                    <a:pt x="22473" y="153495"/>
                    <a:pt x="3357" y="170854"/>
                  </a:cubicBezTo>
                  <a:cubicBezTo>
                    <a:pt x="348" y="173865"/>
                    <a:pt x="171" y="174043"/>
                    <a:pt x="171" y="174928"/>
                  </a:cubicBezTo>
                  <a:cubicBezTo>
                    <a:pt x="171" y="175814"/>
                    <a:pt x="702" y="177054"/>
                    <a:pt x="2472" y="177054"/>
                  </a:cubicBezTo>
                  <a:cubicBezTo>
                    <a:pt x="4596" y="177054"/>
                    <a:pt x="21411" y="165363"/>
                    <a:pt x="33093" y="143221"/>
                  </a:cubicBezTo>
                  <a:cubicBezTo>
                    <a:pt x="40881" y="128519"/>
                    <a:pt x="46014" y="109388"/>
                    <a:pt x="46014" y="88663"/>
                  </a:cubicBezTo>
                  <a:cubicBezTo>
                    <a:pt x="46014" y="63687"/>
                    <a:pt x="38580" y="24894"/>
                    <a:pt x="3534" y="95"/>
                  </a:cubicBezTo>
                  <a:close/>
                </a:path>
              </a:pathLst>
            </a:custGeom>
            <a:solidFill>
              <a:srgbClr val="000000"/>
            </a:solidFill>
            <a:ln w="25381"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D87D670C-9C54-CB58-5564-48B90DF49BEE}"/>
                </a:ext>
              </a:extLst>
            </p:cNvPr>
            <p:cNvSpPr/>
            <p:nvPr>
              <p:custDataLst>
                <p:tags r:id="rId34"/>
              </p:custDataLst>
            </p:nvPr>
          </p:nvSpPr>
          <p:spPr>
            <a:xfrm>
              <a:off x="6115637" y="5848951"/>
              <a:ext cx="86199" cy="80065"/>
            </a:xfrm>
            <a:custGeom>
              <a:avLst/>
              <a:gdLst>
                <a:gd name="connsiteX0" fmla="*/ 86363 w 86199"/>
                <a:gd name="connsiteY0" fmla="*/ 14095 h 80065"/>
                <a:gd name="connsiteX1" fmla="*/ 77513 w 86199"/>
                <a:gd name="connsiteY1" fmla="*/ 102 h 80065"/>
                <a:gd name="connsiteX2" fmla="*/ 67955 w 86199"/>
                <a:gd name="connsiteY2" fmla="*/ 9490 h 80065"/>
                <a:gd name="connsiteX3" fmla="*/ 70964 w 86199"/>
                <a:gd name="connsiteY3" fmla="*/ 14981 h 80065"/>
                <a:gd name="connsiteX4" fmla="*/ 77513 w 86199"/>
                <a:gd name="connsiteY4" fmla="*/ 29152 h 80065"/>
                <a:gd name="connsiteX5" fmla="*/ 44768 w 86199"/>
                <a:gd name="connsiteY5" fmla="*/ 75207 h 80065"/>
                <a:gd name="connsiteX6" fmla="*/ 30431 w 86199"/>
                <a:gd name="connsiteY6" fmla="*/ 59442 h 80065"/>
                <a:gd name="connsiteX7" fmla="*/ 40166 w 86199"/>
                <a:gd name="connsiteY7" fmla="*/ 24901 h 80065"/>
                <a:gd name="connsiteX8" fmla="*/ 42644 w 86199"/>
                <a:gd name="connsiteY8" fmla="*/ 15512 h 80065"/>
                <a:gd name="connsiteX9" fmla="*/ 25829 w 86199"/>
                <a:gd name="connsiteY9" fmla="*/ 279 h 80065"/>
                <a:gd name="connsiteX10" fmla="*/ 164 w 86199"/>
                <a:gd name="connsiteY10" fmla="*/ 27381 h 80065"/>
                <a:gd name="connsiteX11" fmla="*/ 3173 w 86199"/>
                <a:gd name="connsiteY11" fmla="*/ 29683 h 80065"/>
                <a:gd name="connsiteX12" fmla="*/ 6359 w 86199"/>
                <a:gd name="connsiteY12" fmla="*/ 26849 h 80065"/>
                <a:gd name="connsiteX13" fmla="*/ 25298 w 86199"/>
                <a:gd name="connsiteY13" fmla="*/ 5239 h 80065"/>
                <a:gd name="connsiteX14" fmla="*/ 29723 w 86199"/>
                <a:gd name="connsiteY14" fmla="*/ 11438 h 80065"/>
                <a:gd name="connsiteX15" fmla="*/ 26537 w 86199"/>
                <a:gd name="connsiteY15" fmla="*/ 23306 h 80065"/>
                <a:gd name="connsiteX16" fmla="*/ 16979 w 86199"/>
                <a:gd name="connsiteY16" fmla="*/ 56962 h 80065"/>
                <a:gd name="connsiteX17" fmla="*/ 44237 w 86199"/>
                <a:gd name="connsiteY17" fmla="*/ 80167 h 80065"/>
                <a:gd name="connsiteX18" fmla="*/ 86363 w 86199"/>
                <a:gd name="connsiteY18" fmla="*/ 14095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363" y="14095"/>
                  </a:moveTo>
                  <a:cubicBezTo>
                    <a:pt x="86363" y="279"/>
                    <a:pt x="78044" y="102"/>
                    <a:pt x="77513" y="102"/>
                  </a:cubicBezTo>
                  <a:cubicBezTo>
                    <a:pt x="72911" y="102"/>
                    <a:pt x="67955" y="4884"/>
                    <a:pt x="67955" y="9490"/>
                  </a:cubicBezTo>
                  <a:cubicBezTo>
                    <a:pt x="67955" y="12501"/>
                    <a:pt x="69725" y="13918"/>
                    <a:pt x="70964" y="14981"/>
                  </a:cubicBezTo>
                  <a:cubicBezTo>
                    <a:pt x="73973" y="17461"/>
                    <a:pt x="77513" y="22066"/>
                    <a:pt x="77513" y="29152"/>
                  </a:cubicBezTo>
                  <a:cubicBezTo>
                    <a:pt x="77513" y="37123"/>
                    <a:pt x="65831" y="75207"/>
                    <a:pt x="44768" y="75207"/>
                  </a:cubicBezTo>
                  <a:cubicBezTo>
                    <a:pt x="30431" y="75207"/>
                    <a:pt x="30431" y="62453"/>
                    <a:pt x="30431" y="59442"/>
                  </a:cubicBezTo>
                  <a:cubicBezTo>
                    <a:pt x="30431" y="51294"/>
                    <a:pt x="33617" y="41374"/>
                    <a:pt x="40166" y="24901"/>
                  </a:cubicBezTo>
                  <a:cubicBezTo>
                    <a:pt x="41582" y="21181"/>
                    <a:pt x="42644" y="18524"/>
                    <a:pt x="42644" y="15512"/>
                  </a:cubicBezTo>
                  <a:cubicBezTo>
                    <a:pt x="42644" y="6301"/>
                    <a:pt x="34856" y="279"/>
                    <a:pt x="25829" y="279"/>
                  </a:cubicBezTo>
                  <a:cubicBezTo>
                    <a:pt x="8129" y="279"/>
                    <a:pt x="164" y="24546"/>
                    <a:pt x="164" y="27381"/>
                  </a:cubicBezTo>
                  <a:cubicBezTo>
                    <a:pt x="164" y="29683"/>
                    <a:pt x="2642" y="29683"/>
                    <a:pt x="3173" y="29683"/>
                  </a:cubicBezTo>
                  <a:cubicBezTo>
                    <a:pt x="5651" y="29683"/>
                    <a:pt x="5828" y="28798"/>
                    <a:pt x="6359" y="26849"/>
                  </a:cubicBezTo>
                  <a:cubicBezTo>
                    <a:pt x="10607" y="12324"/>
                    <a:pt x="18218" y="5239"/>
                    <a:pt x="25298" y="5239"/>
                  </a:cubicBezTo>
                  <a:cubicBezTo>
                    <a:pt x="28307" y="5239"/>
                    <a:pt x="29723" y="7187"/>
                    <a:pt x="29723" y="11438"/>
                  </a:cubicBezTo>
                  <a:cubicBezTo>
                    <a:pt x="29723" y="15512"/>
                    <a:pt x="28307" y="19232"/>
                    <a:pt x="26537" y="23306"/>
                  </a:cubicBezTo>
                  <a:cubicBezTo>
                    <a:pt x="18926" y="42968"/>
                    <a:pt x="16979" y="50585"/>
                    <a:pt x="16979" y="56962"/>
                  </a:cubicBezTo>
                  <a:cubicBezTo>
                    <a:pt x="16979" y="74499"/>
                    <a:pt x="30785" y="80167"/>
                    <a:pt x="44237" y="80167"/>
                  </a:cubicBezTo>
                  <a:cubicBezTo>
                    <a:pt x="73973" y="80167"/>
                    <a:pt x="86363" y="28621"/>
                    <a:pt x="86363" y="14095"/>
                  </a:cubicBezTo>
                  <a:close/>
                </a:path>
              </a:pathLst>
            </a:custGeom>
            <a:solidFill>
              <a:schemeClr val="accent6"/>
            </a:solidFill>
            <a:ln w="25381"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2696539D-1604-FCBF-84C3-D75C673356FF}"/>
                </a:ext>
              </a:extLst>
            </p:cNvPr>
            <p:cNvSpPr/>
            <p:nvPr>
              <p:custDataLst>
                <p:tags r:id="rId35"/>
              </p:custDataLst>
            </p:nvPr>
          </p:nvSpPr>
          <p:spPr>
            <a:xfrm>
              <a:off x="6531116" y="5592870"/>
              <a:ext cx="154496" cy="10122"/>
            </a:xfrm>
            <a:custGeom>
              <a:avLst/>
              <a:gdLst>
                <a:gd name="connsiteX0" fmla="*/ 145826 w 154496"/>
                <a:gd name="connsiteY0" fmla="*/ 10213 h 10122"/>
                <a:gd name="connsiteX1" fmla="*/ 154676 w 154496"/>
                <a:gd name="connsiteY1" fmla="*/ 5152 h 10122"/>
                <a:gd name="connsiteX2" fmla="*/ 145826 w 154496"/>
                <a:gd name="connsiteY2" fmla="*/ 91 h 10122"/>
                <a:gd name="connsiteX3" fmla="*/ 9030 w 154496"/>
                <a:gd name="connsiteY3" fmla="*/ 91 h 10122"/>
                <a:gd name="connsiteX4" fmla="*/ 179 w 154496"/>
                <a:gd name="connsiteY4" fmla="*/ 5152 h 10122"/>
                <a:gd name="connsiteX5" fmla="*/ 9030 w 154496"/>
                <a:gd name="connsiteY5" fmla="*/ 10213 h 10122"/>
                <a:gd name="connsiteX6" fmla="*/ 145826 w 154496"/>
                <a:gd name="connsiteY6" fmla="*/ 10213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96" h="10122">
                  <a:moveTo>
                    <a:pt x="145826" y="10213"/>
                  </a:moveTo>
                  <a:cubicBezTo>
                    <a:pt x="150124" y="10213"/>
                    <a:pt x="154676" y="10213"/>
                    <a:pt x="154676" y="5152"/>
                  </a:cubicBezTo>
                  <a:cubicBezTo>
                    <a:pt x="154676" y="91"/>
                    <a:pt x="150124" y="91"/>
                    <a:pt x="145826" y="91"/>
                  </a:cubicBezTo>
                  <a:lnTo>
                    <a:pt x="9030" y="91"/>
                  </a:lnTo>
                  <a:cubicBezTo>
                    <a:pt x="4731" y="91"/>
                    <a:pt x="179" y="91"/>
                    <a:pt x="179" y="5152"/>
                  </a:cubicBezTo>
                  <a:cubicBezTo>
                    <a:pt x="179" y="10213"/>
                    <a:pt x="4731" y="10213"/>
                    <a:pt x="9030" y="10213"/>
                  </a:cubicBezTo>
                  <a:lnTo>
                    <a:pt x="145826" y="10213"/>
                  </a:lnTo>
                  <a:close/>
                </a:path>
              </a:pathLst>
            </a:custGeom>
            <a:solidFill>
              <a:srgbClr val="000000"/>
            </a:solidFill>
            <a:ln w="25381"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A7C0149-9B48-DB8B-F8A0-7B74C2BFBDF6}"/>
                </a:ext>
              </a:extLst>
            </p:cNvPr>
            <p:cNvSpPr/>
            <p:nvPr>
              <p:custDataLst>
                <p:tags r:id="rId36"/>
              </p:custDataLst>
            </p:nvPr>
          </p:nvSpPr>
          <p:spPr>
            <a:xfrm>
              <a:off x="7115753" y="5321471"/>
              <a:ext cx="83443" cy="168531"/>
            </a:xfrm>
            <a:custGeom>
              <a:avLst/>
              <a:gdLst>
                <a:gd name="connsiteX0" fmla="*/ 52038 w 83443"/>
                <a:gd name="connsiteY0" fmla="*/ 6664 h 168531"/>
                <a:gd name="connsiteX1" fmla="*/ 46223 w 83443"/>
                <a:gd name="connsiteY1" fmla="*/ 84 h 168531"/>
                <a:gd name="connsiteX2" fmla="*/ 202 w 83443"/>
                <a:gd name="connsiteY2" fmla="*/ 16280 h 168531"/>
                <a:gd name="connsiteX3" fmla="*/ 202 w 83443"/>
                <a:gd name="connsiteY3" fmla="*/ 24124 h 168531"/>
                <a:gd name="connsiteX4" fmla="*/ 33327 w 83443"/>
                <a:gd name="connsiteY4" fmla="*/ 17545 h 168531"/>
                <a:gd name="connsiteX5" fmla="*/ 33327 w 83443"/>
                <a:gd name="connsiteY5" fmla="*/ 148625 h 168531"/>
                <a:gd name="connsiteX6" fmla="*/ 9811 w 83443"/>
                <a:gd name="connsiteY6" fmla="*/ 160772 h 168531"/>
                <a:gd name="connsiteX7" fmla="*/ 1720 w 83443"/>
                <a:gd name="connsiteY7" fmla="*/ 160772 h 168531"/>
                <a:gd name="connsiteX8" fmla="*/ 1720 w 83443"/>
                <a:gd name="connsiteY8" fmla="*/ 168616 h 168531"/>
                <a:gd name="connsiteX9" fmla="*/ 42683 w 83443"/>
                <a:gd name="connsiteY9" fmla="*/ 167857 h 168531"/>
                <a:gd name="connsiteX10" fmla="*/ 83646 w 83443"/>
                <a:gd name="connsiteY10" fmla="*/ 168616 h 168531"/>
                <a:gd name="connsiteX11" fmla="*/ 83646 w 83443"/>
                <a:gd name="connsiteY11" fmla="*/ 160772 h 168531"/>
                <a:gd name="connsiteX12" fmla="*/ 75554 w 83443"/>
                <a:gd name="connsiteY12" fmla="*/ 160772 h 168531"/>
                <a:gd name="connsiteX13" fmla="*/ 52038 w 83443"/>
                <a:gd name="connsiteY13" fmla="*/ 148625 h 168531"/>
                <a:gd name="connsiteX14" fmla="*/ 52038 w 83443"/>
                <a:gd name="connsiteY14" fmla="*/ 666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443" h="168531">
                  <a:moveTo>
                    <a:pt x="52038" y="6664"/>
                  </a:moveTo>
                  <a:cubicBezTo>
                    <a:pt x="52038" y="591"/>
                    <a:pt x="52038" y="84"/>
                    <a:pt x="46223" y="84"/>
                  </a:cubicBezTo>
                  <a:cubicBezTo>
                    <a:pt x="30545" y="16280"/>
                    <a:pt x="8294" y="16280"/>
                    <a:pt x="202" y="16280"/>
                  </a:cubicBezTo>
                  <a:lnTo>
                    <a:pt x="202" y="24124"/>
                  </a:lnTo>
                  <a:cubicBezTo>
                    <a:pt x="5260" y="24124"/>
                    <a:pt x="20178" y="24124"/>
                    <a:pt x="33327" y="17545"/>
                  </a:cubicBezTo>
                  <a:lnTo>
                    <a:pt x="33327" y="148625"/>
                  </a:lnTo>
                  <a:cubicBezTo>
                    <a:pt x="33327" y="157735"/>
                    <a:pt x="32568" y="160772"/>
                    <a:pt x="9811" y="160772"/>
                  </a:cubicBezTo>
                  <a:lnTo>
                    <a:pt x="1720" y="160772"/>
                  </a:lnTo>
                  <a:lnTo>
                    <a:pt x="1720" y="168616"/>
                  </a:lnTo>
                  <a:cubicBezTo>
                    <a:pt x="10570" y="167857"/>
                    <a:pt x="32568" y="167857"/>
                    <a:pt x="42683" y="167857"/>
                  </a:cubicBezTo>
                  <a:cubicBezTo>
                    <a:pt x="52797" y="167857"/>
                    <a:pt x="74796" y="167857"/>
                    <a:pt x="83646" y="168616"/>
                  </a:cubicBezTo>
                  <a:lnTo>
                    <a:pt x="83646" y="160772"/>
                  </a:lnTo>
                  <a:lnTo>
                    <a:pt x="75554" y="160772"/>
                  </a:lnTo>
                  <a:cubicBezTo>
                    <a:pt x="52797" y="160772"/>
                    <a:pt x="52038" y="157988"/>
                    <a:pt x="52038" y="148625"/>
                  </a:cubicBezTo>
                  <a:lnTo>
                    <a:pt x="52038" y="6664"/>
                  </a:lnTo>
                  <a:close/>
                </a:path>
              </a:pathLst>
            </a:custGeom>
            <a:solidFill>
              <a:srgbClr val="000000"/>
            </a:solidFill>
            <a:ln w="25381"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91028B75-307D-789C-D689-DD417DA96021}"/>
                </a:ext>
              </a:extLst>
            </p:cNvPr>
            <p:cNvSpPr/>
            <p:nvPr>
              <p:custDataLst>
                <p:tags r:id="rId37"/>
              </p:custDataLst>
            </p:nvPr>
          </p:nvSpPr>
          <p:spPr>
            <a:xfrm>
              <a:off x="6793329" y="5592870"/>
              <a:ext cx="726267" cy="10121"/>
            </a:xfrm>
            <a:custGeom>
              <a:avLst/>
              <a:gdLst>
                <a:gd name="connsiteX0" fmla="*/ 0 w 726267"/>
                <a:gd name="connsiteY0" fmla="*/ 0 h 10121"/>
                <a:gd name="connsiteX1" fmla="*/ 726268 w 726267"/>
                <a:gd name="connsiteY1" fmla="*/ 0 h 10121"/>
                <a:gd name="connsiteX2" fmla="*/ 726268 w 726267"/>
                <a:gd name="connsiteY2" fmla="*/ 10121 h 10121"/>
                <a:gd name="connsiteX3" fmla="*/ 0 w 726267"/>
                <a:gd name="connsiteY3" fmla="*/ 10121 h 10121"/>
              </a:gdLst>
              <a:ahLst/>
              <a:cxnLst>
                <a:cxn ang="0">
                  <a:pos x="connsiteX0" y="connsiteY0"/>
                </a:cxn>
                <a:cxn ang="0">
                  <a:pos x="connsiteX1" y="connsiteY1"/>
                </a:cxn>
                <a:cxn ang="0">
                  <a:pos x="connsiteX2" y="connsiteY2"/>
                </a:cxn>
                <a:cxn ang="0">
                  <a:pos x="connsiteX3" y="connsiteY3"/>
                </a:cxn>
              </a:cxnLst>
              <a:rect l="l" t="t" r="r" b="b"/>
              <a:pathLst>
                <a:path w="726267" h="10121">
                  <a:moveTo>
                    <a:pt x="0" y="0"/>
                  </a:moveTo>
                  <a:lnTo>
                    <a:pt x="726268" y="0"/>
                  </a:lnTo>
                  <a:lnTo>
                    <a:pt x="726268"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D98373A7-92F3-38FE-0491-2824BBDC0BDA}"/>
                </a:ext>
              </a:extLst>
            </p:cNvPr>
            <p:cNvSpPr/>
            <p:nvPr>
              <p:custDataLst>
                <p:tags r:id="rId38"/>
              </p:custDataLst>
            </p:nvPr>
          </p:nvSpPr>
          <p:spPr>
            <a:xfrm>
              <a:off x="6811788" y="5643477"/>
              <a:ext cx="197229" cy="253051"/>
            </a:xfrm>
            <a:custGeom>
              <a:avLst/>
              <a:gdLst>
                <a:gd name="connsiteX0" fmla="*/ 80094 w 197229"/>
                <a:gd name="connsiteY0" fmla="*/ 226572 h 253051"/>
                <a:gd name="connsiteX1" fmla="*/ 35591 w 197229"/>
                <a:gd name="connsiteY1" fmla="*/ 128135 h 253051"/>
                <a:gd name="connsiteX2" fmla="*/ 31798 w 197229"/>
                <a:gd name="connsiteY2" fmla="*/ 124086 h 253051"/>
                <a:gd name="connsiteX3" fmla="*/ 27499 w 197229"/>
                <a:gd name="connsiteY3" fmla="*/ 126110 h 253051"/>
                <a:gd name="connsiteX4" fmla="*/ 3478 w 197229"/>
                <a:gd name="connsiteY4" fmla="*/ 144330 h 253051"/>
                <a:gd name="connsiteX5" fmla="*/ 191 w 197229"/>
                <a:gd name="connsiteY5" fmla="*/ 148379 h 253051"/>
                <a:gd name="connsiteX6" fmla="*/ 2719 w 197229"/>
                <a:gd name="connsiteY6" fmla="*/ 151162 h 253051"/>
                <a:gd name="connsiteX7" fmla="*/ 11316 w 197229"/>
                <a:gd name="connsiteY7" fmla="*/ 145595 h 253051"/>
                <a:gd name="connsiteX8" fmla="*/ 19408 w 197229"/>
                <a:gd name="connsiteY8" fmla="*/ 139522 h 253051"/>
                <a:gd name="connsiteX9" fmla="*/ 69221 w 197229"/>
                <a:gd name="connsiteY9" fmla="*/ 249093 h 253051"/>
                <a:gd name="connsiteX10" fmla="*/ 74531 w 197229"/>
                <a:gd name="connsiteY10" fmla="*/ 253142 h 253051"/>
                <a:gd name="connsiteX11" fmla="*/ 80852 w 197229"/>
                <a:gd name="connsiteY11" fmla="*/ 248081 h 253051"/>
                <a:gd name="connsiteX12" fmla="*/ 195650 w 197229"/>
                <a:gd name="connsiteY12" fmla="*/ 10213 h 253051"/>
                <a:gd name="connsiteX13" fmla="*/ 197420 w 197229"/>
                <a:gd name="connsiteY13" fmla="*/ 5152 h 253051"/>
                <a:gd name="connsiteX14" fmla="*/ 192363 w 197229"/>
                <a:gd name="connsiteY14" fmla="*/ 91 h 253051"/>
                <a:gd name="connsiteX15" fmla="*/ 186547 w 197229"/>
                <a:gd name="connsiteY15" fmla="*/ 5405 h 253051"/>
                <a:gd name="connsiteX16" fmla="*/ 80094 w 197229"/>
                <a:gd name="connsiteY16" fmla="*/ 22657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229" h="253051">
                  <a:moveTo>
                    <a:pt x="80094" y="226572"/>
                  </a:moveTo>
                  <a:lnTo>
                    <a:pt x="35591" y="128135"/>
                  </a:lnTo>
                  <a:cubicBezTo>
                    <a:pt x="33821" y="124086"/>
                    <a:pt x="32556" y="124086"/>
                    <a:pt x="31798" y="124086"/>
                  </a:cubicBezTo>
                  <a:cubicBezTo>
                    <a:pt x="31545" y="124086"/>
                    <a:pt x="30281" y="124086"/>
                    <a:pt x="27499" y="126110"/>
                  </a:cubicBezTo>
                  <a:lnTo>
                    <a:pt x="3478" y="144330"/>
                  </a:lnTo>
                  <a:cubicBezTo>
                    <a:pt x="191" y="146861"/>
                    <a:pt x="191" y="147620"/>
                    <a:pt x="191" y="148379"/>
                  </a:cubicBezTo>
                  <a:cubicBezTo>
                    <a:pt x="191" y="149644"/>
                    <a:pt x="949" y="151162"/>
                    <a:pt x="2719" y="151162"/>
                  </a:cubicBezTo>
                  <a:cubicBezTo>
                    <a:pt x="4236" y="151162"/>
                    <a:pt x="8535" y="147620"/>
                    <a:pt x="11316" y="145595"/>
                  </a:cubicBezTo>
                  <a:cubicBezTo>
                    <a:pt x="12834" y="144330"/>
                    <a:pt x="16626" y="141546"/>
                    <a:pt x="19408" y="139522"/>
                  </a:cubicBezTo>
                  <a:lnTo>
                    <a:pt x="69221" y="249093"/>
                  </a:lnTo>
                  <a:cubicBezTo>
                    <a:pt x="70991" y="253142"/>
                    <a:pt x="72255" y="253142"/>
                    <a:pt x="74531" y="253142"/>
                  </a:cubicBezTo>
                  <a:cubicBezTo>
                    <a:pt x="78324" y="253142"/>
                    <a:pt x="79082" y="251624"/>
                    <a:pt x="80852" y="248081"/>
                  </a:cubicBezTo>
                  <a:lnTo>
                    <a:pt x="195650" y="10213"/>
                  </a:lnTo>
                  <a:cubicBezTo>
                    <a:pt x="197420" y="6670"/>
                    <a:pt x="197420" y="5658"/>
                    <a:pt x="197420" y="5152"/>
                  </a:cubicBezTo>
                  <a:cubicBezTo>
                    <a:pt x="197420" y="2621"/>
                    <a:pt x="195397" y="91"/>
                    <a:pt x="192363" y="91"/>
                  </a:cubicBezTo>
                  <a:cubicBezTo>
                    <a:pt x="190340" y="91"/>
                    <a:pt x="188570" y="1356"/>
                    <a:pt x="186547" y="5405"/>
                  </a:cubicBezTo>
                  <a:lnTo>
                    <a:pt x="80094" y="226572"/>
                  </a:lnTo>
                  <a:close/>
                </a:path>
              </a:pathLst>
            </a:custGeom>
            <a:solidFill>
              <a:srgbClr val="000000"/>
            </a:solidFill>
            <a:ln w="25381"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397C6A3A-B81C-854F-5C71-2E0321191E8F}"/>
                </a:ext>
              </a:extLst>
            </p:cNvPr>
            <p:cNvSpPr/>
            <p:nvPr>
              <p:custDataLst>
                <p:tags r:id="rId39"/>
              </p:custDataLst>
            </p:nvPr>
          </p:nvSpPr>
          <p:spPr>
            <a:xfrm>
              <a:off x="7004045" y="5643478"/>
              <a:ext cx="515552" cy="10121"/>
            </a:xfrm>
            <a:custGeom>
              <a:avLst/>
              <a:gdLst>
                <a:gd name="connsiteX0" fmla="*/ 0 w 515552"/>
                <a:gd name="connsiteY0" fmla="*/ 0 h 10121"/>
                <a:gd name="connsiteX1" fmla="*/ 515552 w 515552"/>
                <a:gd name="connsiteY1" fmla="*/ 0 h 10121"/>
                <a:gd name="connsiteX2" fmla="*/ 515552 w 515552"/>
                <a:gd name="connsiteY2" fmla="*/ 10122 h 10121"/>
                <a:gd name="connsiteX3" fmla="*/ 0 w 515552"/>
                <a:gd name="connsiteY3" fmla="*/ 10122 h 10121"/>
              </a:gdLst>
              <a:ahLst/>
              <a:cxnLst>
                <a:cxn ang="0">
                  <a:pos x="connsiteX0" y="connsiteY0"/>
                </a:cxn>
                <a:cxn ang="0">
                  <a:pos x="connsiteX1" y="connsiteY1"/>
                </a:cxn>
                <a:cxn ang="0">
                  <a:pos x="connsiteX2" y="connsiteY2"/>
                </a:cxn>
                <a:cxn ang="0">
                  <a:pos x="connsiteX3" y="connsiteY3"/>
                </a:cxn>
              </a:cxnLst>
              <a:rect l="l" t="t" r="r" b="b"/>
              <a:pathLst>
                <a:path w="515552" h="10121">
                  <a:moveTo>
                    <a:pt x="0" y="0"/>
                  </a:moveTo>
                  <a:lnTo>
                    <a:pt x="515552" y="0"/>
                  </a:lnTo>
                  <a:lnTo>
                    <a:pt x="515552" y="10122"/>
                  </a:lnTo>
                  <a:lnTo>
                    <a:pt x="0" y="10122"/>
                  </a:lnTo>
                  <a:close/>
                </a:path>
              </a:pathLst>
            </a:custGeom>
            <a:solidFill>
              <a:srgbClr val="000000"/>
            </a:solidFill>
            <a:ln w="25381"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B29BA95-6166-F5A0-8819-9ACC4F858C22}"/>
                </a:ext>
              </a:extLst>
            </p:cNvPr>
            <p:cNvSpPr/>
            <p:nvPr>
              <p:custDataLst>
                <p:tags r:id="rId40"/>
              </p:custDataLst>
            </p:nvPr>
          </p:nvSpPr>
          <p:spPr>
            <a:xfrm>
              <a:off x="7014160" y="5674659"/>
              <a:ext cx="120360" cy="178400"/>
            </a:xfrm>
            <a:custGeom>
              <a:avLst/>
              <a:gdLst>
                <a:gd name="connsiteX0" fmla="*/ 120559 w 120360"/>
                <a:gd name="connsiteY0" fmla="*/ 2882 h 178400"/>
                <a:gd name="connsiteX1" fmla="*/ 117272 w 120360"/>
                <a:gd name="connsiteY1" fmla="*/ 99 h 178400"/>
                <a:gd name="connsiteX2" fmla="*/ 85159 w 120360"/>
                <a:gd name="connsiteY2" fmla="*/ 2882 h 178400"/>
                <a:gd name="connsiteX3" fmla="*/ 81619 w 120360"/>
                <a:gd name="connsiteY3" fmla="*/ 7690 h 178400"/>
                <a:gd name="connsiteX4" fmla="*/ 87688 w 120360"/>
                <a:gd name="connsiteY4" fmla="*/ 10727 h 178400"/>
                <a:gd name="connsiteX5" fmla="*/ 100331 w 120360"/>
                <a:gd name="connsiteY5" fmla="*/ 15029 h 178400"/>
                <a:gd name="connsiteX6" fmla="*/ 99572 w 120360"/>
                <a:gd name="connsiteY6" fmla="*/ 20090 h 178400"/>
                <a:gd name="connsiteX7" fmla="*/ 84401 w 120360"/>
                <a:gd name="connsiteY7" fmla="*/ 80063 h 178400"/>
                <a:gd name="connsiteX8" fmla="*/ 61138 w 120360"/>
                <a:gd name="connsiteY8" fmla="*/ 63867 h 178400"/>
                <a:gd name="connsiteX9" fmla="*/ 199 w 120360"/>
                <a:gd name="connsiteY9" fmla="*/ 138011 h 178400"/>
                <a:gd name="connsiteX10" fmla="*/ 33829 w 120360"/>
                <a:gd name="connsiteY10" fmla="*/ 178500 h 178400"/>
                <a:gd name="connsiteX11" fmla="*/ 66701 w 120360"/>
                <a:gd name="connsiteY11" fmla="*/ 159521 h 178400"/>
                <a:gd name="connsiteX12" fmla="*/ 89711 w 120360"/>
                <a:gd name="connsiteY12" fmla="*/ 178500 h 178400"/>
                <a:gd name="connsiteX13" fmla="*/ 108422 w 120360"/>
                <a:gd name="connsiteY13" fmla="*/ 164582 h 178400"/>
                <a:gd name="connsiteX14" fmla="*/ 116008 w 120360"/>
                <a:gd name="connsiteY14" fmla="*/ 139530 h 178400"/>
                <a:gd name="connsiteX15" fmla="*/ 112974 w 120360"/>
                <a:gd name="connsiteY15" fmla="*/ 136999 h 178400"/>
                <a:gd name="connsiteX16" fmla="*/ 109434 w 120360"/>
                <a:gd name="connsiteY16" fmla="*/ 141554 h 178400"/>
                <a:gd name="connsiteX17" fmla="*/ 90216 w 120360"/>
                <a:gd name="connsiteY17" fmla="*/ 172932 h 178400"/>
                <a:gd name="connsiteX18" fmla="*/ 82631 w 120360"/>
                <a:gd name="connsiteY18" fmla="*/ 161292 h 178400"/>
                <a:gd name="connsiteX19" fmla="*/ 84148 w 120360"/>
                <a:gd name="connsiteY19" fmla="*/ 149146 h 178400"/>
                <a:gd name="connsiteX20" fmla="*/ 120559 w 120360"/>
                <a:gd name="connsiteY20" fmla="*/ 2882 h 178400"/>
                <a:gd name="connsiteX21" fmla="*/ 67965 w 120360"/>
                <a:gd name="connsiteY21" fmla="*/ 145603 h 178400"/>
                <a:gd name="connsiteX22" fmla="*/ 62908 w 120360"/>
                <a:gd name="connsiteY22" fmla="*/ 154966 h 178400"/>
                <a:gd name="connsiteX23" fmla="*/ 34335 w 120360"/>
                <a:gd name="connsiteY23" fmla="*/ 172932 h 178400"/>
                <a:gd name="connsiteX24" fmla="*/ 18152 w 120360"/>
                <a:gd name="connsiteY24" fmla="*/ 149146 h 178400"/>
                <a:gd name="connsiteX25" fmla="*/ 32059 w 120360"/>
                <a:gd name="connsiteY25" fmla="*/ 93728 h 178400"/>
                <a:gd name="connsiteX26" fmla="*/ 61391 w 120360"/>
                <a:gd name="connsiteY26" fmla="*/ 69435 h 178400"/>
                <a:gd name="connsiteX27" fmla="*/ 81366 w 120360"/>
                <a:gd name="connsiteY27" fmla="*/ 91703 h 178400"/>
                <a:gd name="connsiteX28" fmla="*/ 80608 w 120360"/>
                <a:gd name="connsiteY28" fmla="*/ 96005 h 178400"/>
                <a:gd name="connsiteX29" fmla="*/ 67965 w 120360"/>
                <a:gd name="connsiteY29" fmla="*/ 145603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559" y="2882"/>
                  </a:moveTo>
                  <a:cubicBezTo>
                    <a:pt x="120559" y="2629"/>
                    <a:pt x="120559" y="99"/>
                    <a:pt x="117272" y="99"/>
                  </a:cubicBezTo>
                  <a:cubicBezTo>
                    <a:pt x="113479" y="99"/>
                    <a:pt x="89458" y="2376"/>
                    <a:pt x="85159" y="2882"/>
                  </a:cubicBezTo>
                  <a:cubicBezTo>
                    <a:pt x="83136" y="3135"/>
                    <a:pt x="81619" y="4400"/>
                    <a:pt x="81619" y="7690"/>
                  </a:cubicBezTo>
                  <a:cubicBezTo>
                    <a:pt x="81619" y="10727"/>
                    <a:pt x="83895" y="10727"/>
                    <a:pt x="87688" y="10727"/>
                  </a:cubicBezTo>
                  <a:cubicBezTo>
                    <a:pt x="99825" y="10727"/>
                    <a:pt x="100331" y="12498"/>
                    <a:pt x="100331" y="15029"/>
                  </a:cubicBezTo>
                  <a:lnTo>
                    <a:pt x="99572" y="20090"/>
                  </a:lnTo>
                  <a:lnTo>
                    <a:pt x="84401" y="80063"/>
                  </a:lnTo>
                  <a:cubicBezTo>
                    <a:pt x="79849" y="70700"/>
                    <a:pt x="72516" y="63867"/>
                    <a:pt x="61138" y="63867"/>
                  </a:cubicBezTo>
                  <a:cubicBezTo>
                    <a:pt x="31553" y="63867"/>
                    <a:pt x="199" y="101066"/>
                    <a:pt x="199" y="138011"/>
                  </a:cubicBezTo>
                  <a:cubicBezTo>
                    <a:pt x="199" y="161798"/>
                    <a:pt x="14106" y="178500"/>
                    <a:pt x="33829" y="178500"/>
                  </a:cubicBezTo>
                  <a:cubicBezTo>
                    <a:pt x="38886" y="178500"/>
                    <a:pt x="51529" y="177487"/>
                    <a:pt x="66701" y="159521"/>
                  </a:cubicBezTo>
                  <a:cubicBezTo>
                    <a:pt x="68723" y="170149"/>
                    <a:pt x="77574" y="178500"/>
                    <a:pt x="89711" y="178500"/>
                  </a:cubicBezTo>
                  <a:cubicBezTo>
                    <a:pt x="98561" y="178500"/>
                    <a:pt x="104376" y="172679"/>
                    <a:pt x="108422" y="164582"/>
                  </a:cubicBezTo>
                  <a:cubicBezTo>
                    <a:pt x="112721" y="155472"/>
                    <a:pt x="116008" y="140036"/>
                    <a:pt x="116008" y="139530"/>
                  </a:cubicBezTo>
                  <a:cubicBezTo>
                    <a:pt x="116008" y="136999"/>
                    <a:pt x="113732" y="136999"/>
                    <a:pt x="112974" y="136999"/>
                  </a:cubicBezTo>
                  <a:cubicBezTo>
                    <a:pt x="110445" y="136999"/>
                    <a:pt x="110192" y="138011"/>
                    <a:pt x="109434" y="141554"/>
                  </a:cubicBezTo>
                  <a:cubicBezTo>
                    <a:pt x="105135" y="158002"/>
                    <a:pt x="100584" y="172932"/>
                    <a:pt x="90216" y="172932"/>
                  </a:cubicBezTo>
                  <a:cubicBezTo>
                    <a:pt x="83389" y="172932"/>
                    <a:pt x="82631" y="166353"/>
                    <a:pt x="82631" y="161292"/>
                  </a:cubicBezTo>
                  <a:cubicBezTo>
                    <a:pt x="82631" y="155219"/>
                    <a:pt x="83136" y="153448"/>
                    <a:pt x="84148" y="149146"/>
                  </a:cubicBezTo>
                  <a:lnTo>
                    <a:pt x="120559" y="2882"/>
                  </a:lnTo>
                  <a:close/>
                  <a:moveTo>
                    <a:pt x="67965" y="145603"/>
                  </a:moveTo>
                  <a:cubicBezTo>
                    <a:pt x="66701" y="150158"/>
                    <a:pt x="66701" y="150664"/>
                    <a:pt x="62908" y="154966"/>
                  </a:cubicBezTo>
                  <a:cubicBezTo>
                    <a:pt x="51782" y="168884"/>
                    <a:pt x="41415" y="172932"/>
                    <a:pt x="34335" y="172932"/>
                  </a:cubicBezTo>
                  <a:cubicBezTo>
                    <a:pt x="21692" y="172932"/>
                    <a:pt x="18152" y="159015"/>
                    <a:pt x="18152" y="149146"/>
                  </a:cubicBezTo>
                  <a:cubicBezTo>
                    <a:pt x="18152" y="136493"/>
                    <a:pt x="26243" y="105368"/>
                    <a:pt x="32059" y="93728"/>
                  </a:cubicBezTo>
                  <a:cubicBezTo>
                    <a:pt x="39898" y="78797"/>
                    <a:pt x="51276" y="69435"/>
                    <a:pt x="61391" y="69435"/>
                  </a:cubicBezTo>
                  <a:cubicBezTo>
                    <a:pt x="77826" y="69435"/>
                    <a:pt x="81366" y="90185"/>
                    <a:pt x="81366" y="91703"/>
                  </a:cubicBezTo>
                  <a:cubicBezTo>
                    <a:pt x="81366" y="93221"/>
                    <a:pt x="80861" y="94740"/>
                    <a:pt x="80608" y="96005"/>
                  </a:cubicBezTo>
                  <a:lnTo>
                    <a:pt x="67965" y="145603"/>
                  </a:lnTo>
                  <a:close/>
                </a:path>
              </a:pathLst>
            </a:custGeom>
            <a:solidFill>
              <a:schemeClr val="accent6"/>
            </a:solidFill>
            <a:ln w="25381"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EBA9F8CD-B406-F61E-034F-218352DE94DA}"/>
                </a:ext>
              </a:extLst>
            </p:cNvPr>
            <p:cNvSpPr/>
            <p:nvPr>
              <p:custDataLst>
                <p:tags r:id="rId41"/>
              </p:custDataLst>
            </p:nvPr>
          </p:nvSpPr>
          <p:spPr>
            <a:xfrm>
              <a:off x="7143974" y="5809940"/>
              <a:ext cx="86199" cy="80065"/>
            </a:xfrm>
            <a:custGeom>
              <a:avLst/>
              <a:gdLst>
                <a:gd name="connsiteX0" fmla="*/ 86403 w 86199"/>
                <a:gd name="connsiteY0" fmla="*/ 14094 h 80065"/>
                <a:gd name="connsiteX1" fmla="*/ 77553 w 86199"/>
                <a:gd name="connsiteY1" fmla="*/ 100 h 80065"/>
                <a:gd name="connsiteX2" fmla="*/ 67995 w 86199"/>
                <a:gd name="connsiteY2" fmla="*/ 9488 h 80065"/>
                <a:gd name="connsiteX3" fmla="*/ 71004 w 86199"/>
                <a:gd name="connsiteY3" fmla="*/ 14979 h 80065"/>
                <a:gd name="connsiteX4" fmla="*/ 77553 w 86199"/>
                <a:gd name="connsiteY4" fmla="*/ 29150 h 80065"/>
                <a:gd name="connsiteX5" fmla="*/ 44808 w 86199"/>
                <a:gd name="connsiteY5" fmla="*/ 75206 h 80065"/>
                <a:gd name="connsiteX6" fmla="*/ 30471 w 86199"/>
                <a:gd name="connsiteY6" fmla="*/ 59441 h 80065"/>
                <a:gd name="connsiteX7" fmla="*/ 40206 w 86199"/>
                <a:gd name="connsiteY7" fmla="*/ 24899 h 80065"/>
                <a:gd name="connsiteX8" fmla="*/ 42684 w 86199"/>
                <a:gd name="connsiteY8" fmla="*/ 15511 h 80065"/>
                <a:gd name="connsiteX9" fmla="*/ 25869 w 86199"/>
                <a:gd name="connsiteY9" fmla="*/ 277 h 80065"/>
                <a:gd name="connsiteX10" fmla="*/ 204 w 86199"/>
                <a:gd name="connsiteY10" fmla="*/ 27379 h 80065"/>
                <a:gd name="connsiteX11" fmla="*/ 3213 w 86199"/>
                <a:gd name="connsiteY11" fmla="*/ 29682 h 80065"/>
                <a:gd name="connsiteX12" fmla="*/ 6399 w 86199"/>
                <a:gd name="connsiteY12" fmla="*/ 26848 h 80065"/>
                <a:gd name="connsiteX13" fmla="*/ 25338 w 86199"/>
                <a:gd name="connsiteY13" fmla="*/ 5237 h 80065"/>
                <a:gd name="connsiteX14" fmla="*/ 29763 w 86199"/>
                <a:gd name="connsiteY14" fmla="*/ 11437 h 80065"/>
                <a:gd name="connsiteX15" fmla="*/ 26577 w 86199"/>
                <a:gd name="connsiteY15" fmla="*/ 23305 h 80065"/>
                <a:gd name="connsiteX16" fmla="*/ 17019 w 86199"/>
                <a:gd name="connsiteY16" fmla="*/ 56961 h 80065"/>
                <a:gd name="connsiteX17" fmla="*/ 44277 w 86199"/>
                <a:gd name="connsiteY17" fmla="*/ 80165 h 80065"/>
                <a:gd name="connsiteX18" fmla="*/ 86403 w 86199"/>
                <a:gd name="connsiteY18" fmla="*/ 14094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403" y="14094"/>
                  </a:moveTo>
                  <a:cubicBezTo>
                    <a:pt x="86403" y="277"/>
                    <a:pt x="78084" y="100"/>
                    <a:pt x="77553" y="100"/>
                  </a:cubicBezTo>
                  <a:cubicBezTo>
                    <a:pt x="72951" y="100"/>
                    <a:pt x="67995" y="4883"/>
                    <a:pt x="67995" y="9488"/>
                  </a:cubicBezTo>
                  <a:cubicBezTo>
                    <a:pt x="67995" y="12500"/>
                    <a:pt x="69765" y="13917"/>
                    <a:pt x="71004" y="14979"/>
                  </a:cubicBezTo>
                  <a:cubicBezTo>
                    <a:pt x="74013" y="17459"/>
                    <a:pt x="77553" y="22065"/>
                    <a:pt x="77553" y="29150"/>
                  </a:cubicBezTo>
                  <a:cubicBezTo>
                    <a:pt x="77553" y="37121"/>
                    <a:pt x="65871" y="75206"/>
                    <a:pt x="44808" y="75206"/>
                  </a:cubicBezTo>
                  <a:cubicBezTo>
                    <a:pt x="30471" y="75206"/>
                    <a:pt x="30471" y="62452"/>
                    <a:pt x="30471" y="59441"/>
                  </a:cubicBezTo>
                  <a:cubicBezTo>
                    <a:pt x="30471" y="51292"/>
                    <a:pt x="33657" y="41373"/>
                    <a:pt x="40206" y="24899"/>
                  </a:cubicBezTo>
                  <a:cubicBezTo>
                    <a:pt x="41622" y="21179"/>
                    <a:pt x="42684" y="18522"/>
                    <a:pt x="42684" y="15511"/>
                  </a:cubicBezTo>
                  <a:cubicBezTo>
                    <a:pt x="42684" y="6300"/>
                    <a:pt x="34896" y="277"/>
                    <a:pt x="25869" y="277"/>
                  </a:cubicBezTo>
                  <a:cubicBezTo>
                    <a:pt x="8169" y="277"/>
                    <a:pt x="204" y="24545"/>
                    <a:pt x="204" y="27379"/>
                  </a:cubicBezTo>
                  <a:cubicBezTo>
                    <a:pt x="204" y="29682"/>
                    <a:pt x="2682" y="29682"/>
                    <a:pt x="3213" y="29682"/>
                  </a:cubicBezTo>
                  <a:cubicBezTo>
                    <a:pt x="5691" y="29682"/>
                    <a:pt x="5868" y="28796"/>
                    <a:pt x="6399" y="26848"/>
                  </a:cubicBezTo>
                  <a:cubicBezTo>
                    <a:pt x="10647" y="12322"/>
                    <a:pt x="18258" y="5237"/>
                    <a:pt x="25338" y="5237"/>
                  </a:cubicBezTo>
                  <a:cubicBezTo>
                    <a:pt x="28347" y="5237"/>
                    <a:pt x="29763" y="7186"/>
                    <a:pt x="29763" y="11437"/>
                  </a:cubicBezTo>
                  <a:cubicBezTo>
                    <a:pt x="29763" y="15511"/>
                    <a:pt x="28347" y="19231"/>
                    <a:pt x="26577" y="23305"/>
                  </a:cubicBezTo>
                  <a:cubicBezTo>
                    <a:pt x="18966" y="42967"/>
                    <a:pt x="17019" y="50584"/>
                    <a:pt x="17019" y="56961"/>
                  </a:cubicBezTo>
                  <a:cubicBezTo>
                    <a:pt x="17019" y="74497"/>
                    <a:pt x="30825" y="80165"/>
                    <a:pt x="44277" y="80165"/>
                  </a:cubicBezTo>
                  <a:cubicBezTo>
                    <a:pt x="74013" y="80165"/>
                    <a:pt x="86403" y="28619"/>
                    <a:pt x="86403" y="14094"/>
                  </a:cubicBezTo>
                  <a:close/>
                </a:path>
              </a:pathLst>
            </a:custGeom>
            <a:solidFill>
              <a:schemeClr val="accent6"/>
            </a:solidFill>
            <a:ln w="25381"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96566D2E-48EF-7AAC-6391-593169A7582A}"/>
                </a:ext>
              </a:extLst>
            </p:cNvPr>
            <p:cNvSpPr/>
            <p:nvPr>
              <p:custDataLst>
                <p:tags r:id="rId42"/>
              </p:custDataLst>
            </p:nvPr>
          </p:nvSpPr>
          <p:spPr>
            <a:xfrm>
              <a:off x="7265907" y="5674659"/>
              <a:ext cx="120360" cy="178400"/>
            </a:xfrm>
            <a:custGeom>
              <a:avLst/>
              <a:gdLst>
                <a:gd name="connsiteX0" fmla="*/ 120569 w 120360"/>
                <a:gd name="connsiteY0" fmla="*/ 2882 h 178400"/>
                <a:gd name="connsiteX1" fmla="*/ 117282 w 120360"/>
                <a:gd name="connsiteY1" fmla="*/ 99 h 178400"/>
                <a:gd name="connsiteX2" fmla="*/ 85169 w 120360"/>
                <a:gd name="connsiteY2" fmla="*/ 2882 h 178400"/>
                <a:gd name="connsiteX3" fmla="*/ 81629 w 120360"/>
                <a:gd name="connsiteY3" fmla="*/ 7690 h 178400"/>
                <a:gd name="connsiteX4" fmla="*/ 87698 w 120360"/>
                <a:gd name="connsiteY4" fmla="*/ 10727 h 178400"/>
                <a:gd name="connsiteX5" fmla="*/ 100341 w 120360"/>
                <a:gd name="connsiteY5" fmla="*/ 15029 h 178400"/>
                <a:gd name="connsiteX6" fmla="*/ 99582 w 120360"/>
                <a:gd name="connsiteY6" fmla="*/ 20090 h 178400"/>
                <a:gd name="connsiteX7" fmla="*/ 84411 w 120360"/>
                <a:gd name="connsiteY7" fmla="*/ 80063 h 178400"/>
                <a:gd name="connsiteX8" fmla="*/ 61148 w 120360"/>
                <a:gd name="connsiteY8" fmla="*/ 63867 h 178400"/>
                <a:gd name="connsiteX9" fmla="*/ 209 w 120360"/>
                <a:gd name="connsiteY9" fmla="*/ 138011 h 178400"/>
                <a:gd name="connsiteX10" fmla="*/ 33839 w 120360"/>
                <a:gd name="connsiteY10" fmla="*/ 178500 h 178400"/>
                <a:gd name="connsiteX11" fmla="*/ 66711 w 120360"/>
                <a:gd name="connsiteY11" fmla="*/ 159521 h 178400"/>
                <a:gd name="connsiteX12" fmla="*/ 89721 w 120360"/>
                <a:gd name="connsiteY12" fmla="*/ 178500 h 178400"/>
                <a:gd name="connsiteX13" fmla="*/ 108432 w 120360"/>
                <a:gd name="connsiteY13" fmla="*/ 164582 h 178400"/>
                <a:gd name="connsiteX14" fmla="*/ 116018 w 120360"/>
                <a:gd name="connsiteY14" fmla="*/ 139530 h 178400"/>
                <a:gd name="connsiteX15" fmla="*/ 112984 w 120360"/>
                <a:gd name="connsiteY15" fmla="*/ 136999 h 178400"/>
                <a:gd name="connsiteX16" fmla="*/ 109444 w 120360"/>
                <a:gd name="connsiteY16" fmla="*/ 141554 h 178400"/>
                <a:gd name="connsiteX17" fmla="*/ 90226 w 120360"/>
                <a:gd name="connsiteY17" fmla="*/ 172932 h 178400"/>
                <a:gd name="connsiteX18" fmla="*/ 82641 w 120360"/>
                <a:gd name="connsiteY18" fmla="*/ 161292 h 178400"/>
                <a:gd name="connsiteX19" fmla="*/ 84158 w 120360"/>
                <a:gd name="connsiteY19" fmla="*/ 149146 h 178400"/>
                <a:gd name="connsiteX20" fmla="*/ 120569 w 120360"/>
                <a:gd name="connsiteY20" fmla="*/ 2882 h 178400"/>
                <a:gd name="connsiteX21" fmla="*/ 67975 w 120360"/>
                <a:gd name="connsiteY21" fmla="*/ 145603 h 178400"/>
                <a:gd name="connsiteX22" fmla="*/ 62918 w 120360"/>
                <a:gd name="connsiteY22" fmla="*/ 154966 h 178400"/>
                <a:gd name="connsiteX23" fmla="*/ 34345 w 120360"/>
                <a:gd name="connsiteY23" fmla="*/ 172932 h 178400"/>
                <a:gd name="connsiteX24" fmla="*/ 18162 w 120360"/>
                <a:gd name="connsiteY24" fmla="*/ 149146 h 178400"/>
                <a:gd name="connsiteX25" fmla="*/ 32069 w 120360"/>
                <a:gd name="connsiteY25" fmla="*/ 93728 h 178400"/>
                <a:gd name="connsiteX26" fmla="*/ 61401 w 120360"/>
                <a:gd name="connsiteY26" fmla="*/ 69435 h 178400"/>
                <a:gd name="connsiteX27" fmla="*/ 81376 w 120360"/>
                <a:gd name="connsiteY27" fmla="*/ 91703 h 178400"/>
                <a:gd name="connsiteX28" fmla="*/ 80618 w 120360"/>
                <a:gd name="connsiteY28" fmla="*/ 96005 h 178400"/>
                <a:gd name="connsiteX29" fmla="*/ 67975 w 120360"/>
                <a:gd name="connsiteY29" fmla="*/ 145603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569" y="2882"/>
                  </a:moveTo>
                  <a:cubicBezTo>
                    <a:pt x="120569" y="2629"/>
                    <a:pt x="120569" y="99"/>
                    <a:pt x="117282" y="99"/>
                  </a:cubicBezTo>
                  <a:cubicBezTo>
                    <a:pt x="113489" y="99"/>
                    <a:pt x="89468" y="2376"/>
                    <a:pt x="85169" y="2882"/>
                  </a:cubicBezTo>
                  <a:cubicBezTo>
                    <a:pt x="83146" y="3135"/>
                    <a:pt x="81629" y="4400"/>
                    <a:pt x="81629" y="7690"/>
                  </a:cubicBezTo>
                  <a:cubicBezTo>
                    <a:pt x="81629" y="10727"/>
                    <a:pt x="83905" y="10727"/>
                    <a:pt x="87698" y="10727"/>
                  </a:cubicBezTo>
                  <a:cubicBezTo>
                    <a:pt x="99835" y="10727"/>
                    <a:pt x="100341" y="12498"/>
                    <a:pt x="100341" y="15029"/>
                  </a:cubicBezTo>
                  <a:lnTo>
                    <a:pt x="99582" y="20090"/>
                  </a:lnTo>
                  <a:lnTo>
                    <a:pt x="84411" y="80063"/>
                  </a:lnTo>
                  <a:cubicBezTo>
                    <a:pt x="79859" y="70700"/>
                    <a:pt x="72526" y="63867"/>
                    <a:pt x="61148" y="63867"/>
                  </a:cubicBezTo>
                  <a:cubicBezTo>
                    <a:pt x="31563" y="63867"/>
                    <a:pt x="209" y="101066"/>
                    <a:pt x="209" y="138011"/>
                  </a:cubicBezTo>
                  <a:cubicBezTo>
                    <a:pt x="209" y="161798"/>
                    <a:pt x="14116" y="178500"/>
                    <a:pt x="33839" y="178500"/>
                  </a:cubicBezTo>
                  <a:cubicBezTo>
                    <a:pt x="38896" y="178500"/>
                    <a:pt x="51539" y="177487"/>
                    <a:pt x="66711" y="159521"/>
                  </a:cubicBezTo>
                  <a:cubicBezTo>
                    <a:pt x="68733" y="170149"/>
                    <a:pt x="77583" y="178500"/>
                    <a:pt x="89721" y="178500"/>
                  </a:cubicBezTo>
                  <a:cubicBezTo>
                    <a:pt x="98571" y="178500"/>
                    <a:pt x="104386" y="172679"/>
                    <a:pt x="108432" y="164582"/>
                  </a:cubicBezTo>
                  <a:cubicBezTo>
                    <a:pt x="112731" y="155472"/>
                    <a:pt x="116018" y="140036"/>
                    <a:pt x="116018" y="139530"/>
                  </a:cubicBezTo>
                  <a:cubicBezTo>
                    <a:pt x="116018" y="136999"/>
                    <a:pt x="113742" y="136999"/>
                    <a:pt x="112984" y="136999"/>
                  </a:cubicBezTo>
                  <a:cubicBezTo>
                    <a:pt x="110455" y="136999"/>
                    <a:pt x="110202" y="138011"/>
                    <a:pt x="109444" y="141554"/>
                  </a:cubicBezTo>
                  <a:cubicBezTo>
                    <a:pt x="105145" y="158002"/>
                    <a:pt x="100594" y="172932"/>
                    <a:pt x="90226" y="172932"/>
                  </a:cubicBezTo>
                  <a:cubicBezTo>
                    <a:pt x="83399" y="172932"/>
                    <a:pt x="82641" y="166353"/>
                    <a:pt x="82641" y="161292"/>
                  </a:cubicBezTo>
                  <a:cubicBezTo>
                    <a:pt x="82641" y="155219"/>
                    <a:pt x="83146" y="153448"/>
                    <a:pt x="84158" y="149146"/>
                  </a:cubicBezTo>
                  <a:lnTo>
                    <a:pt x="120569" y="2882"/>
                  </a:lnTo>
                  <a:close/>
                  <a:moveTo>
                    <a:pt x="67975" y="145603"/>
                  </a:moveTo>
                  <a:cubicBezTo>
                    <a:pt x="66711" y="150158"/>
                    <a:pt x="66711" y="150664"/>
                    <a:pt x="62918" y="154966"/>
                  </a:cubicBezTo>
                  <a:cubicBezTo>
                    <a:pt x="51792" y="168884"/>
                    <a:pt x="41425" y="172932"/>
                    <a:pt x="34345" y="172932"/>
                  </a:cubicBezTo>
                  <a:cubicBezTo>
                    <a:pt x="21702" y="172932"/>
                    <a:pt x="18162" y="159015"/>
                    <a:pt x="18162" y="149146"/>
                  </a:cubicBezTo>
                  <a:cubicBezTo>
                    <a:pt x="18162" y="136493"/>
                    <a:pt x="26253" y="105368"/>
                    <a:pt x="32069" y="93728"/>
                  </a:cubicBezTo>
                  <a:cubicBezTo>
                    <a:pt x="39908" y="78797"/>
                    <a:pt x="51286" y="69435"/>
                    <a:pt x="61401" y="69435"/>
                  </a:cubicBezTo>
                  <a:cubicBezTo>
                    <a:pt x="77836" y="69435"/>
                    <a:pt x="81376" y="90185"/>
                    <a:pt x="81376" y="91703"/>
                  </a:cubicBezTo>
                  <a:cubicBezTo>
                    <a:pt x="81376" y="93221"/>
                    <a:pt x="80871" y="94740"/>
                    <a:pt x="80618" y="96005"/>
                  </a:cubicBezTo>
                  <a:lnTo>
                    <a:pt x="67975" y="145603"/>
                  </a:lnTo>
                  <a:close/>
                </a:path>
              </a:pathLst>
            </a:custGeom>
            <a:solidFill>
              <a:schemeClr val="accent5"/>
            </a:solidFill>
            <a:ln w="25381"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777211B-A25D-3C9D-EABD-C97D4ECA4260}"/>
                </a:ext>
              </a:extLst>
            </p:cNvPr>
            <p:cNvSpPr/>
            <p:nvPr>
              <p:custDataLst>
                <p:tags r:id="rId43"/>
              </p:custDataLst>
            </p:nvPr>
          </p:nvSpPr>
          <p:spPr>
            <a:xfrm>
              <a:off x="7395721" y="5810117"/>
              <a:ext cx="102837" cy="79888"/>
            </a:xfrm>
            <a:custGeom>
              <a:avLst/>
              <a:gdLst>
                <a:gd name="connsiteX0" fmla="*/ 66766 w 102837"/>
                <a:gd name="connsiteY0" fmla="*/ 49521 h 79888"/>
                <a:gd name="connsiteX1" fmla="*/ 63934 w 102837"/>
                <a:gd name="connsiteY1" fmla="*/ 59972 h 79888"/>
                <a:gd name="connsiteX2" fmla="*/ 42517 w 102837"/>
                <a:gd name="connsiteY2" fmla="*/ 75029 h 79888"/>
                <a:gd name="connsiteX3" fmla="*/ 30304 w 102837"/>
                <a:gd name="connsiteY3" fmla="*/ 60326 h 79888"/>
                <a:gd name="connsiteX4" fmla="*/ 40216 w 102837"/>
                <a:gd name="connsiteY4" fmla="*/ 24368 h 79888"/>
                <a:gd name="connsiteX5" fmla="*/ 42694 w 102837"/>
                <a:gd name="connsiteY5" fmla="*/ 15334 h 79888"/>
                <a:gd name="connsiteX6" fmla="*/ 25879 w 102837"/>
                <a:gd name="connsiteY6" fmla="*/ 100 h 79888"/>
                <a:gd name="connsiteX7" fmla="*/ 214 w 102837"/>
                <a:gd name="connsiteY7" fmla="*/ 27202 h 79888"/>
                <a:gd name="connsiteX8" fmla="*/ 3223 w 102837"/>
                <a:gd name="connsiteY8" fmla="*/ 29505 h 79888"/>
                <a:gd name="connsiteX9" fmla="*/ 6409 w 102837"/>
                <a:gd name="connsiteY9" fmla="*/ 26670 h 79888"/>
                <a:gd name="connsiteX10" fmla="*/ 25348 w 102837"/>
                <a:gd name="connsiteY10" fmla="*/ 5060 h 79888"/>
                <a:gd name="connsiteX11" fmla="*/ 29773 w 102837"/>
                <a:gd name="connsiteY11" fmla="*/ 11260 h 79888"/>
                <a:gd name="connsiteX12" fmla="*/ 26587 w 102837"/>
                <a:gd name="connsiteY12" fmla="*/ 23128 h 79888"/>
                <a:gd name="connsiteX13" fmla="*/ 17029 w 102837"/>
                <a:gd name="connsiteY13" fmla="*/ 57492 h 79888"/>
                <a:gd name="connsiteX14" fmla="*/ 23578 w 102837"/>
                <a:gd name="connsiteY14" fmla="*/ 74320 h 79888"/>
                <a:gd name="connsiteX15" fmla="*/ 41809 w 102837"/>
                <a:gd name="connsiteY15" fmla="*/ 79988 h 79888"/>
                <a:gd name="connsiteX16" fmla="*/ 64819 w 102837"/>
                <a:gd name="connsiteY16" fmla="*/ 68297 h 79888"/>
                <a:gd name="connsiteX17" fmla="*/ 82696 w 102837"/>
                <a:gd name="connsiteY17" fmla="*/ 79988 h 79888"/>
                <a:gd name="connsiteX18" fmla="*/ 96679 w 102837"/>
                <a:gd name="connsiteY18" fmla="*/ 70600 h 79888"/>
                <a:gd name="connsiteX19" fmla="*/ 103051 w 102837"/>
                <a:gd name="connsiteY19" fmla="*/ 52887 h 79888"/>
                <a:gd name="connsiteX20" fmla="*/ 100042 w 102837"/>
                <a:gd name="connsiteY20" fmla="*/ 50584 h 79888"/>
                <a:gd name="connsiteX21" fmla="*/ 96148 w 102837"/>
                <a:gd name="connsiteY21" fmla="*/ 56075 h 79888"/>
                <a:gd name="connsiteX22" fmla="*/ 83227 w 102837"/>
                <a:gd name="connsiteY22" fmla="*/ 75029 h 79888"/>
                <a:gd name="connsiteX23" fmla="*/ 77386 w 102837"/>
                <a:gd name="connsiteY23" fmla="*/ 66349 h 79888"/>
                <a:gd name="connsiteX24" fmla="*/ 80041 w 102837"/>
                <a:gd name="connsiteY24" fmla="*/ 52355 h 79888"/>
                <a:gd name="connsiteX25" fmla="*/ 83935 w 102837"/>
                <a:gd name="connsiteY25" fmla="*/ 36413 h 79888"/>
                <a:gd name="connsiteX26" fmla="*/ 88006 w 102837"/>
                <a:gd name="connsiteY26" fmla="*/ 20648 h 79888"/>
                <a:gd name="connsiteX27" fmla="*/ 91015 w 102837"/>
                <a:gd name="connsiteY27" fmla="*/ 7540 h 79888"/>
                <a:gd name="connsiteX28" fmla="*/ 85174 w 102837"/>
                <a:gd name="connsiteY28" fmla="*/ 1871 h 79888"/>
                <a:gd name="connsiteX29" fmla="*/ 75970 w 102837"/>
                <a:gd name="connsiteY29" fmla="*/ 12677 h 79888"/>
                <a:gd name="connsiteX30" fmla="*/ 66766 w 102837"/>
                <a:gd name="connsiteY30" fmla="*/ 49521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766" y="49521"/>
                  </a:moveTo>
                  <a:cubicBezTo>
                    <a:pt x="65881" y="53064"/>
                    <a:pt x="64288" y="59795"/>
                    <a:pt x="63934" y="59972"/>
                  </a:cubicBezTo>
                  <a:cubicBezTo>
                    <a:pt x="60571" y="65463"/>
                    <a:pt x="53491" y="75029"/>
                    <a:pt x="42517" y="75029"/>
                  </a:cubicBezTo>
                  <a:cubicBezTo>
                    <a:pt x="30304" y="75029"/>
                    <a:pt x="30304" y="63515"/>
                    <a:pt x="30304" y="60326"/>
                  </a:cubicBezTo>
                  <a:cubicBezTo>
                    <a:pt x="30304" y="49875"/>
                    <a:pt x="35260" y="37299"/>
                    <a:pt x="40216" y="24368"/>
                  </a:cubicBezTo>
                  <a:cubicBezTo>
                    <a:pt x="41632" y="20825"/>
                    <a:pt x="42694" y="18168"/>
                    <a:pt x="42694" y="15334"/>
                  </a:cubicBezTo>
                  <a:cubicBezTo>
                    <a:pt x="42694" y="6123"/>
                    <a:pt x="34906" y="100"/>
                    <a:pt x="25879" y="100"/>
                  </a:cubicBezTo>
                  <a:cubicBezTo>
                    <a:pt x="8179" y="100"/>
                    <a:pt x="214" y="24368"/>
                    <a:pt x="214" y="27202"/>
                  </a:cubicBezTo>
                  <a:cubicBezTo>
                    <a:pt x="214" y="29505"/>
                    <a:pt x="2692" y="29505"/>
                    <a:pt x="3223" y="29505"/>
                  </a:cubicBezTo>
                  <a:cubicBezTo>
                    <a:pt x="5701" y="29505"/>
                    <a:pt x="5878" y="28619"/>
                    <a:pt x="6409" y="26670"/>
                  </a:cubicBezTo>
                  <a:cubicBezTo>
                    <a:pt x="10657" y="12145"/>
                    <a:pt x="18445" y="5060"/>
                    <a:pt x="25348" y="5060"/>
                  </a:cubicBezTo>
                  <a:cubicBezTo>
                    <a:pt x="28357" y="5060"/>
                    <a:pt x="29773" y="7008"/>
                    <a:pt x="29773" y="11260"/>
                  </a:cubicBezTo>
                  <a:cubicBezTo>
                    <a:pt x="29773" y="15334"/>
                    <a:pt x="28357" y="19054"/>
                    <a:pt x="26587" y="23128"/>
                  </a:cubicBezTo>
                  <a:cubicBezTo>
                    <a:pt x="17029" y="47572"/>
                    <a:pt x="17029" y="52709"/>
                    <a:pt x="17029" y="57492"/>
                  </a:cubicBezTo>
                  <a:cubicBezTo>
                    <a:pt x="17029" y="60503"/>
                    <a:pt x="17029" y="68652"/>
                    <a:pt x="23578" y="74320"/>
                  </a:cubicBezTo>
                  <a:cubicBezTo>
                    <a:pt x="28711" y="78571"/>
                    <a:pt x="35614" y="79988"/>
                    <a:pt x="41809" y="79988"/>
                  </a:cubicBezTo>
                  <a:cubicBezTo>
                    <a:pt x="52960" y="79988"/>
                    <a:pt x="58978" y="73966"/>
                    <a:pt x="64819" y="68297"/>
                  </a:cubicBezTo>
                  <a:cubicBezTo>
                    <a:pt x="68713" y="79634"/>
                    <a:pt x="80572" y="79988"/>
                    <a:pt x="82696" y="79988"/>
                  </a:cubicBezTo>
                  <a:cubicBezTo>
                    <a:pt x="88714" y="79988"/>
                    <a:pt x="93316" y="76446"/>
                    <a:pt x="96679" y="70600"/>
                  </a:cubicBezTo>
                  <a:cubicBezTo>
                    <a:pt x="100573" y="63692"/>
                    <a:pt x="103051" y="53418"/>
                    <a:pt x="103051" y="52887"/>
                  </a:cubicBezTo>
                  <a:cubicBezTo>
                    <a:pt x="103051" y="50584"/>
                    <a:pt x="100573" y="50584"/>
                    <a:pt x="100042" y="50584"/>
                  </a:cubicBezTo>
                  <a:cubicBezTo>
                    <a:pt x="97564" y="50584"/>
                    <a:pt x="97387" y="51292"/>
                    <a:pt x="96148" y="56075"/>
                  </a:cubicBezTo>
                  <a:cubicBezTo>
                    <a:pt x="94024" y="64400"/>
                    <a:pt x="90661" y="75029"/>
                    <a:pt x="83227" y="75029"/>
                  </a:cubicBezTo>
                  <a:cubicBezTo>
                    <a:pt x="78625" y="75029"/>
                    <a:pt x="77386" y="70954"/>
                    <a:pt x="77386" y="66349"/>
                  </a:cubicBezTo>
                  <a:cubicBezTo>
                    <a:pt x="77386" y="63338"/>
                    <a:pt x="78802" y="56961"/>
                    <a:pt x="80041" y="52355"/>
                  </a:cubicBezTo>
                  <a:cubicBezTo>
                    <a:pt x="81280" y="47572"/>
                    <a:pt x="83050" y="40310"/>
                    <a:pt x="83935" y="36413"/>
                  </a:cubicBezTo>
                  <a:lnTo>
                    <a:pt x="88006" y="20648"/>
                  </a:lnTo>
                  <a:cubicBezTo>
                    <a:pt x="89068" y="16219"/>
                    <a:pt x="91015" y="8425"/>
                    <a:pt x="91015" y="7540"/>
                  </a:cubicBezTo>
                  <a:cubicBezTo>
                    <a:pt x="91015" y="3997"/>
                    <a:pt x="88183" y="1871"/>
                    <a:pt x="85174" y="1871"/>
                  </a:cubicBezTo>
                  <a:cubicBezTo>
                    <a:pt x="78625" y="1871"/>
                    <a:pt x="77386" y="7008"/>
                    <a:pt x="75970" y="12677"/>
                  </a:cubicBezTo>
                  <a:lnTo>
                    <a:pt x="66766" y="49521"/>
                  </a:lnTo>
                  <a:close/>
                </a:path>
              </a:pathLst>
            </a:custGeom>
            <a:solidFill>
              <a:schemeClr val="accent5"/>
            </a:solidFill>
            <a:ln w="2538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0878C36-50DA-4C29-7DF5-8F04B886D2F3}"/>
                </a:ext>
              </a:extLst>
            </p:cNvPr>
            <p:cNvSpPr/>
            <p:nvPr>
              <p:custDataLst>
                <p:tags r:id="rId44"/>
              </p:custDataLst>
            </p:nvPr>
          </p:nvSpPr>
          <p:spPr>
            <a:xfrm>
              <a:off x="7590397" y="5308819"/>
              <a:ext cx="133003" cy="186751"/>
            </a:xfrm>
            <a:custGeom>
              <a:avLst/>
              <a:gdLst>
                <a:gd name="connsiteX0" fmla="*/ 107181 w 133003"/>
                <a:gd name="connsiteY0" fmla="*/ 95485 h 186751"/>
                <a:gd name="connsiteX1" fmla="*/ 74562 w 133003"/>
                <a:gd name="connsiteY1" fmla="*/ 65625 h 186751"/>
                <a:gd name="connsiteX2" fmla="*/ 22979 w 133003"/>
                <a:gd name="connsiteY2" fmla="*/ 89411 h 186751"/>
                <a:gd name="connsiteX3" fmla="*/ 222 w 133003"/>
                <a:gd name="connsiteY3" fmla="*/ 141793 h 186751"/>
                <a:gd name="connsiteX4" fmla="*/ 46748 w 133003"/>
                <a:gd name="connsiteY4" fmla="*/ 186836 h 186751"/>
                <a:gd name="connsiteX5" fmla="*/ 133225 w 133003"/>
                <a:gd name="connsiteY5" fmla="*/ 65625 h 186751"/>
                <a:gd name="connsiteX6" fmla="*/ 78608 w 133003"/>
                <a:gd name="connsiteY6" fmla="*/ 84 h 186751"/>
                <a:gd name="connsiteX7" fmla="*/ 30312 w 133003"/>
                <a:gd name="connsiteY7" fmla="*/ 40066 h 186751"/>
                <a:gd name="connsiteX8" fmla="*/ 39920 w 133003"/>
                <a:gd name="connsiteY8" fmla="*/ 48923 h 186751"/>
                <a:gd name="connsiteX9" fmla="*/ 53575 w 133003"/>
                <a:gd name="connsiteY9" fmla="*/ 35512 h 186751"/>
                <a:gd name="connsiteX10" fmla="*/ 41690 w 133003"/>
                <a:gd name="connsiteY10" fmla="*/ 26655 h 186751"/>
                <a:gd name="connsiteX11" fmla="*/ 78102 w 133003"/>
                <a:gd name="connsiteY11" fmla="*/ 6411 h 186751"/>
                <a:gd name="connsiteX12" fmla="*/ 114261 w 133003"/>
                <a:gd name="connsiteY12" fmla="*/ 52213 h 186751"/>
                <a:gd name="connsiteX13" fmla="*/ 107434 w 133003"/>
                <a:gd name="connsiteY13" fmla="*/ 95485 h 186751"/>
                <a:gd name="connsiteX14" fmla="*/ 107181 w 133003"/>
                <a:gd name="connsiteY14" fmla="*/ 95485 h 186751"/>
                <a:gd name="connsiteX15" fmla="*/ 47506 w 133003"/>
                <a:gd name="connsiteY15" fmla="*/ 179751 h 186751"/>
                <a:gd name="connsiteX16" fmla="*/ 19692 w 133003"/>
                <a:gd name="connsiteY16" fmla="*/ 151156 h 186751"/>
                <a:gd name="connsiteX17" fmla="*/ 36380 w 133003"/>
                <a:gd name="connsiteY17" fmla="*/ 93713 h 186751"/>
                <a:gd name="connsiteX18" fmla="*/ 74562 w 133003"/>
                <a:gd name="connsiteY18" fmla="*/ 71192 h 186751"/>
                <a:gd name="connsiteX19" fmla="*/ 102629 w 133003"/>
                <a:gd name="connsiteY19" fmla="*/ 104595 h 186751"/>
                <a:gd name="connsiteX20" fmla="*/ 47506 w 133003"/>
                <a:gd name="connsiteY20" fmla="*/ 179751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181" y="95485"/>
                  </a:moveTo>
                  <a:cubicBezTo>
                    <a:pt x="104652" y="79795"/>
                    <a:pt x="94285" y="65625"/>
                    <a:pt x="74562" y="65625"/>
                  </a:cubicBezTo>
                  <a:cubicBezTo>
                    <a:pt x="59138" y="65625"/>
                    <a:pt x="42702" y="69673"/>
                    <a:pt x="22979" y="89411"/>
                  </a:cubicBezTo>
                  <a:cubicBezTo>
                    <a:pt x="1992" y="110415"/>
                    <a:pt x="222" y="133948"/>
                    <a:pt x="222" y="141793"/>
                  </a:cubicBezTo>
                  <a:cubicBezTo>
                    <a:pt x="222" y="157482"/>
                    <a:pt x="11347" y="186836"/>
                    <a:pt x="46748" y="186836"/>
                  </a:cubicBezTo>
                  <a:cubicBezTo>
                    <a:pt x="106928" y="186836"/>
                    <a:pt x="133225" y="101811"/>
                    <a:pt x="133225" y="65625"/>
                  </a:cubicBezTo>
                  <a:cubicBezTo>
                    <a:pt x="133225" y="25390"/>
                    <a:pt x="109709" y="84"/>
                    <a:pt x="78608" y="84"/>
                  </a:cubicBezTo>
                  <a:cubicBezTo>
                    <a:pt x="41943" y="84"/>
                    <a:pt x="30312" y="32981"/>
                    <a:pt x="30312" y="40066"/>
                  </a:cubicBezTo>
                  <a:cubicBezTo>
                    <a:pt x="30312" y="43609"/>
                    <a:pt x="32335" y="48923"/>
                    <a:pt x="39920" y="48923"/>
                  </a:cubicBezTo>
                  <a:cubicBezTo>
                    <a:pt x="48265" y="48923"/>
                    <a:pt x="53575" y="41332"/>
                    <a:pt x="53575" y="35512"/>
                  </a:cubicBezTo>
                  <a:cubicBezTo>
                    <a:pt x="53575" y="26655"/>
                    <a:pt x="45736" y="26655"/>
                    <a:pt x="41690" y="26655"/>
                  </a:cubicBezTo>
                  <a:cubicBezTo>
                    <a:pt x="52816" y="7929"/>
                    <a:pt x="70769" y="6411"/>
                    <a:pt x="78102" y="6411"/>
                  </a:cubicBezTo>
                  <a:cubicBezTo>
                    <a:pt x="96561" y="6411"/>
                    <a:pt x="114261" y="19569"/>
                    <a:pt x="114261" y="52213"/>
                  </a:cubicBezTo>
                  <a:cubicBezTo>
                    <a:pt x="114261" y="62082"/>
                    <a:pt x="112744" y="74988"/>
                    <a:pt x="107434" y="95485"/>
                  </a:cubicBezTo>
                  <a:lnTo>
                    <a:pt x="107181" y="95485"/>
                  </a:lnTo>
                  <a:close/>
                  <a:moveTo>
                    <a:pt x="47506" y="179751"/>
                  </a:moveTo>
                  <a:cubicBezTo>
                    <a:pt x="19692" y="179751"/>
                    <a:pt x="19692" y="153686"/>
                    <a:pt x="19692" y="151156"/>
                  </a:cubicBezTo>
                  <a:cubicBezTo>
                    <a:pt x="19692" y="144324"/>
                    <a:pt x="26013" y="108896"/>
                    <a:pt x="36380" y="93713"/>
                  </a:cubicBezTo>
                  <a:cubicBezTo>
                    <a:pt x="46495" y="79289"/>
                    <a:pt x="58885" y="71192"/>
                    <a:pt x="74562" y="71192"/>
                  </a:cubicBezTo>
                  <a:cubicBezTo>
                    <a:pt x="102123" y="71192"/>
                    <a:pt x="102629" y="99533"/>
                    <a:pt x="102629" y="104595"/>
                  </a:cubicBezTo>
                  <a:cubicBezTo>
                    <a:pt x="102629" y="122814"/>
                    <a:pt x="86446" y="179751"/>
                    <a:pt x="47506" y="179751"/>
                  </a:cubicBezTo>
                  <a:close/>
                </a:path>
              </a:pathLst>
            </a:custGeom>
            <a:solidFill>
              <a:srgbClr val="000000"/>
            </a:solidFill>
            <a:ln w="25381"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C7EA8C1-BDA6-E621-ACD3-1918D8460031}"/>
                </a:ext>
              </a:extLst>
            </p:cNvPr>
            <p:cNvSpPr/>
            <p:nvPr>
              <p:custDataLst>
                <p:tags r:id="rId45"/>
              </p:custDataLst>
            </p:nvPr>
          </p:nvSpPr>
          <p:spPr>
            <a:xfrm>
              <a:off x="7739952" y="5314386"/>
              <a:ext cx="144129" cy="175617"/>
            </a:xfrm>
            <a:custGeom>
              <a:avLst/>
              <a:gdLst>
                <a:gd name="connsiteX0" fmla="*/ 17675 w 144129"/>
                <a:gd name="connsiteY0" fmla="*/ 163808 h 175617"/>
                <a:gd name="connsiteX1" fmla="*/ 227 w 144129"/>
                <a:gd name="connsiteY1" fmla="*/ 163808 h 175617"/>
                <a:gd name="connsiteX2" fmla="*/ 227 w 144129"/>
                <a:gd name="connsiteY2" fmla="*/ 175702 h 175617"/>
                <a:gd name="connsiteX3" fmla="*/ 32088 w 144129"/>
                <a:gd name="connsiteY3" fmla="*/ 174943 h 175617"/>
                <a:gd name="connsiteX4" fmla="*/ 63948 w 144129"/>
                <a:gd name="connsiteY4" fmla="*/ 175702 h 175617"/>
                <a:gd name="connsiteX5" fmla="*/ 63948 w 144129"/>
                <a:gd name="connsiteY5" fmla="*/ 163808 h 175617"/>
                <a:gd name="connsiteX6" fmla="*/ 46501 w 144129"/>
                <a:gd name="connsiteY6" fmla="*/ 163808 h 175617"/>
                <a:gd name="connsiteX7" fmla="*/ 46501 w 144129"/>
                <a:gd name="connsiteY7" fmla="*/ 110921 h 175617"/>
                <a:gd name="connsiteX8" fmla="*/ 84176 w 144129"/>
                <a:gd name="connsiteY8" fmla="*/ 70939 h 175617"/>
                <a:gd name="connsiteX9" fmla="*/ 98084 w 144129"/>
                <a:gd name="connsiteY9" fmla="*/ 95485 h 175617"/>
                <a:gd name="connsiteX10" fmla="*/ 98084 w 144129"/>
                <a:gd name="connsiteY10" fmla="*/ 163808 h 175617"/>
                <a:gd name="connsiteX11" fmla="*/ 80636 w 144129"/>
                <a:gd name="connsiteY11" fmla="*/ 163808 h 175617"/>
                <a:gd name="connsiteX12" fmla="*/ 80636 w 144129"/>
                <a:gd name="connsiteY12" fmla="*/ 175702 h 175617"/>
                <a:gd name="connsiteX13" fmla="*/ 112497 w 144129"/>
                <a:gd name="connsiteY13" fmla="*/ 174943 h 175617"/>
                <a:gd name="connsiteX14" fmla="*/ 144357 w 144129"/>
                <a:gd name="connsiteY14" fmla="*/ 175702 h 175617"/>
                <a:gd name="connsiteX15" fmla="*/ 144357 w 144129"/>
                <a:gd name="connsiteY15" fmla="*/ 163808 h 175617"/>
                <a:gd name="connsiteX16" fmla="*/ 126909 w 144129"/>
                <a:gd name="connsiteY16" fmla="*/ 163808 h 175617"/>
                <a:gd name="connsiteX17" fmla="*/ 126909 w 144129"/>
                <a:gd name="connsiteY17" fmla="*/ 98268 h 175617"/>
                <a:gd name="connsiteX18" fmla="*/ 87969 w 144129"/>
                <a:gd name="connsiteY18" fmla="*/ 61829 h 175617"/>
                <a:gd name="connsiteX19" fmla="*/ 44983 w 144129"/>
                <a:gd name="connsiteY19" fmla="*/ 86628 h 175617"/>
                <a:gd name="connsiteX20" fmla="*/ 44983 w 144129"/>
                <a:gd name="connsiteY20" fmla="*/ 84 h 175617"/>
                <a:gd name="connsiteX21" fmla="*/ 227 w 144129"/>
                <a:gd name="connsiteY21" fmla="*/ 2109 h 175617"/>
                <a:gd name="connsiteX22" fmla="*/ 227 w 144129"/>
                <a:gd name="connsiteY22" fmla="*/ 14002 h 175617"/>
                <a:gd name="connsiteX23" fmla="*/ 17675 w 144129"/>
                <a:gd name="connsiteY23" fmla="*/ 23871 h 175617"/>
                <a:gd name="connsiteX24" fmla="*/ 17675 w 144129"/>
                <a:gd name="connsiteY24" fmla="*/ 163808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675" y="163808"/>
                  </a:moveTo>
                  <a:lnTo>
                    <a:pt x="227" y="163808"/>
                  </a:lnTo>
                  <a:lnTo>
                    <a:pt x="227" y="175702"/>
                  </a:lnTo>
                  <a:cubicBezTo>
                    <a:pt x="7308" y="175449"/>
                    <a:pt x="22479" y="174943"/>
                    <a:pt x="32088" y="174943"/>
                  </a:cubicBezTo>
                  <a:cubicBezTo>
                    <a:pt x="41949" y="174943"/>
                    <a:pt x="56868" y="175449"/>
                    <a:pt x="63948" y="175702"/>
                  </a:cubicBezTo>
                  <a:lnTo>
                    <a:pt x="63948" y="163808"/>
                  </a:lnTo>
                  <a:lnTo>
                    <a:pt x="46501" y="163808"/>
                  </a:lnTo>
                  <a:lnTo>
                    <a:pt x="46501" y="110921"/>
                  </a:lnTo>
                  <a:cubicBezTo>
                    <a:pt x="46501" y="83338"/>
                    <a:pt x="68246" y="70939"/>
                    <a:pt x="84176" y="70939"/>
                  </a:cubicBezTo>
                  <a:cubicBezTo>
                    <a:pt x="92774" y="70939"/>
                    <a:pt x="98084" y="76253"/>
                    <a:pt x="98084" y="95485"/>
                  </a:cubicBezTo>
                  <a:lnTo>
                    <a:pt x="98084" y="163808"/>
                  </a:lnTo>
                  <a:lnTo>
                    <a:pt x="80636" y="163808"/>
                  </a:lnTo>
                  <a:lnTo>
                    <a:pt x="80636" y="175702"/>
                  </a:lnTo>
                  <a:cubicBezTo>
                    <a:pt x="87716" y="175449"/>
                    <a:pt x="102888" y="174943"/>
                    <a:pt x="112497" y="174943"/>
                  </a:cubicBezTo>
                  <a:cubicBezTo>
                    <a:pt x="122358" y="174943"/>
                    <a:pt x="137277" y="175449"/>
                    <a:pt x="144357" y="175702"/>
                  </a:cubicBezTo>
                  <a:lnTo>
                    <a:pt x="144357" y="163808"/>
                  </a:lnTo>
                  <a:lnTo>
                    <a:pt x="126909" y="163808"/>
                  </a:lnTo>
                  <a:lnTo>
                    <a:pt x="126909" y="98268"/>
                  </a:lnTo>
                  <a:cubicBezTo>
                    <a:pt x="126909" y="71698"/>
                    <a:pt x="113255" y="61829"/>
                    <a:pt x="87969" y="61829"/>
                  </a:cubicBezTo>
                  <a:cubicBezTo>
                    <a:pt x="63695" y="61829"/>
                    <a:pt x="50799" y="76506"/>
                    <a:pt x="44983" y="86628"/>
                  </a:cubicBezTo>
                  <a:lnTo>
                    <a:pt x="44983" y="84"/>
                  </a:lnTo>
                  <a:lnTo>
                    <a:pt x="227" y="2109"/>
                  </a:lnTo>
                  <a:lnTo>
                    <a:pt x="227" y="14002"/>
                  </a:lnTo>
                  <a:cubicBezTo>
                    <a:pt x="15905" y="14002"/>
                    <a:pt x="17675" y="14002"/>
                    <a:pt x="17675" y="23871"/>
                  </a:cubicBezTo>
                  <a:lnTo>
                    <a:pt x="17675" y="163808"/>
                  </a:lnTo>
                  <a:close/>
                </a:path>
              </a:pathLst>
            </a:custGeom>
            <a:solidFill>
              <a:schemeClr val="accent6"/>
            </a:solidFill>
            <a:ln w="25381"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AFFD65F-8E51-E545-35E8-65FCB061F783}"/>
                </a:ext>
              </a:extLst>
            </p:cNvPr>
            <p:cNvSpPr/>
            <p:nvPr>
              <p:custDataLst>
                <p:tags r:id="rId46"/>
              </p:custDataLst>
            </p:nvPr>
          </p:nvSpPr>
          <p:spPr>
            <a:xfrm>
              <a:off x="7910476" y="5225706"/>
              <a:ext cx="46020" cy="176958"/>
            </a:xfrm>
            <a:custGeom>
              <a:avLst/>
              <a:gdLst>
                <a:gd name="connsiteX0" fmla="*/ 42714 w 46020"/>
                <a:gd name="connsiteY0" fmla="*/ 79 h 176958"/>
                <a:gd name="connsiteX1" fmla="*/ 234 w 46020"/>
                <a:gd name="connsiteY1" fmla="*/ 88470 h 176958"/>
                <a:gd name="connsiteX2" fmla="*/ 42714 w 46020"/>
                <a:gd name="connsiteY2" fmla="*/ 177038 h 176958"/>
                <a:gd name="connsiteX3" fmla="*/ 46254 w 46020"/>
                <a:gd name="connsiteY3" fmla="*/ 174912 h 176958"/>
                <a:gd name="connsiteX4" fmla="*/ 44484 w 46020"/>
                <a:gd name="connsiteY4" fmla="*/ 172255 h 176958"/>
                <a:gd name="connsiteX5" fmla="*/ 12270 w 46020"/>
                <a:gd name="connsiteY5" fmla="*/ 88647 h 176958"/>
                <a:gd name="connsiteX6" fmla="*/ 45015 w 46020"/>
                <a:gd name="connsiteY6" fmla="*/ 4330 h 176958"/>
                <a:gd name="connsiteX7" fmla="*/ 46254 w 46020"/>
                <a:gd name="connsiteY7" fmla="*/ 2205 h 176958"/>
                <a:gd name="connsiteX8" fmla="*/ 42714 w 46020"/>
                <a:gd name="connsiteY8"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714" y="79"/>
                  </a:moveTo>
                  <a:cubicBezTo>
                    <a:pt x="9084" y="23815"/>
                    <a:pt x="234" y="61368"/>
                    <a:pt x="234" y="88470"/>
                  </a:cubicBezTo>
                  <a:cubicBezTo>
                    <a:pt x="234" y="113446"/>
                    <a:pt x="7668" y="152239"/>
                    <a:pt x="42714" y="177038"/>
                  </a:cubicBezTo>
                  <a:cubicBezTo>
                    <a:pt x="44130" y="177038"/>
                    <a:pt x="46254" y="177038"/>
                    <a:pt x="46254" y="174912"/>
                  </a:cubicBezTo>
                  <a:cubicBezTo>
                    <a:pt x="46254" y="173849"/>
                    <a:pt x="45723" y="173495"/>
                    <a:pt x="44484" y="172255"/>
                  </a:cubicBezTo>
                  <a:cubicBezTo>
                    <a:pt x="20943" y="150999"/>
                    <a:pt x="12270" y="120886"/>
                    <a:pt x="12270" y="88647"/>
                  </a:cubicBezTo>
                  <a:cubicBezTo>
                    <a:pt x="12270" y="40820"/>
                    <a:pt x="30501" y="17439"/>
                    <a:pt x="45015" y="4330"/>
                  </a:cubicBezTo>
                  <a:cubicBezTo>
                    <a:pt x="45723" y="3622"/>
                    <a:pt x="46254" y="3091"/>
                    <a:pt x="46254" y="2205"/>
                  </a:cubicBezTo>
                  <a:cubicBezTo>
                    <a:pt x="46254" y="79"/>
                    <a:pt x="44130" y="79"/>
                    <a:pt x="42714" y="79"/>
                  </a:cubicBezTo>
                  <a:close/>
                </a:path>
              </a:pathLst>
            </a:custGeom>
            <a:solidFill>
              <a:srgbClr val="000000"/>
            </a:solidFill>
            <a:ln w="25381"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4B29A30F-8D8C-3C1F-A562-1878FBD6DE54}"/>
                </a:ext>
              </a:extLst>
            </p:cNvPr>
            <p:cNvSpPr/>
            <p:nvPr>
              <p:custDataLst>
                <p:tags r:id="rId47"/>
              </p:custDataLst>
            </p:nvPr>
          </p:nvSpPr>
          <p:spPr>
            <a:xfrm>
              <a:off x="7977459" y="5280441"/>
              <a:ext cx="162486" cy="79888"/>
            </a:xfrm>
            <a:custGeom>
              <a:avLst/>
              <a:gdLst>
                <a:gd name="connsiteX0" fmla="*/ 68736 w 162486"/>
                <a:gd name="connsiteY0" fmla="*/ 63848 h 79888"/>
                <a:gd name="connsiteX1" fmla="*/ 66258 w 162486"/>
                <a:gd name="connsiteY1" fmla="*/ 74299 h 79888"/>
                <a:gd name="connsiteX2" fmla="*/ 72276 w 162486"/>
                <a:gd name="connsiteY2" fmla="*/ 79967 h 79888"/>
                <a:gd name="connsiteX3" fmla="*/ 79179 w 162486"/>
                <a:gd name="connsiteY3" fmla="*/ 76070 h 79888"/>
                <a:gd name="connsiteX4" fmla="*/ 82365 w 162486"/>
                <a:gd name="connsiteY4" fmla="*/ 65088 h 79888"/>
                <a:gd name="connsiteX5" fmla="*/ 86259 w 162486"/>
                <a:gd name="connsiteY5" fmla="*/ 49146 h 79888"/>
                <a:gd name="connsiteX6" fmla="*/ 89268 w 162486"/>
                <a:gd name="connsiteY6" fmla="*/ 37278 h 79888"/>
                <a:gd name="connsiteX7" fmla="*/ 94755 w 162486"/>
                <a:gd name="connsiteY7" fmla="*/ 23815 h 79888"/>
                <a:gd name="connsiteX8" fmla="*/ 123075 w 162486"/>
                <a:gd name="connsiteY8" fmla="*/ 5039 h 79888"/>
                <a:gd name="connsiteX9" fmla="*/ 133519 w 162486"/>
                <a:gd name="connsiteY9" fmla="*/ 17439 h 79888"/>
                <a:gd name="connsiteX10" fmla="*/ 123075 w 162486"/>
                <a:gd name="connsiteY10" fmla="*/ 55168 h 79888"/>
                <a:gd name="connsiteX11" fmla="*/ 120420 w 162486"/>
                <a:gd name="connsiteY11" fmla="*/ 64734 h 79888"/>
                <a:gd name="connsiteX12" fmla="*/ 137236 w 162486"/>
                <a:gd name="connsiteY12" fmla="*/ 79967 h 79888"/>
                <a:gd name="connsiteX13" fmla="*/ 162724 w 162486"/>
                <a:gd name="connsiteY13" fmla="*/ 52866 h 79888"/>
                <a:gd name="connsiteX14" fmla="*/ 159892 w 162486"/>
                <a:gd name="connsiteY14" fmla="*/ 50563 h 79888"/>
                <a:gd name="connsiteX15" fmla="*/ 156529 w 162486"/>
                <a:gd name="connsiteY15" fmla="*/ 53574 h 79888"/>
                <a:gd name="connsiteX16" fmla="*/ 137767 w 162486"/>
                <a:gd name="connsiteY16" fmla="*/ 75008 h 79888"/>
                <a:gd name="connsiteX17" fmla="*/ 133342 w 162486"/>
                <a:gd name="connsiteY17" fmla="*/ 68808 h 79888"/>
                <a:gd name="connsiteX18" fmla="*/ 137413 w 162486"/>
                <a:gd name="connsiteY18" fmla="*/ 54460 h 79888"/>
                <a:gd name="connsiteX19" fmla="*/ 146794 w 162486"/>
                <a:gd name="connsiteY19" fmla="*/ 20273 h 79888"/>
                <a:gd name="connsiteX20" fmla="*/ 140245 w 162486"/>
                <a:gd name="connsiteY20" fmla="*/ 4862 h 79888"/>
                <a:gd name="connsiteX21" fmla="*/ 123783 w 162486"/>
                <a:gd name="connsiteY21" fmla="*/ 79 h 79888"/>
                <a:gd name="connsiteX22" fmla="*/ 92454 w 162486"/>
                <a:gd name="connsiteY22" fmla="*/ 17970 h 79888"/>
                <a:gd name="connsiteX23" fmla="*/ 69444 w 162486"/>
                <a:gd name="connsiteY23" fmla="*/ 79 h 79888"/>
                <a:gd name="connsiteX24" fmla="*/ 39531 w 162486"/>
                <a:gd name="connsiteY24" fmla="*/ 16199 h 79888"/>
                <a:gd name="connsiteX25" fmla="*/ 20592 w 162486"/>
                <a:gd name="connsiteY25" fmla="*/ 79 h 79888"/>
                <a:gd name="connsiteX26" fmla="*/ 6609 w 162486"/>
                <a:gd name="connsiteY26" fmla="*/ 9645 h 79888"/>
                <a:gd name="connsiteX27" fmla="*/ 237 w 162486"/>
                <a:gd name="connsiteY27" fmla="*/ 27181 h 79888"/>
                <a:gd name="connsiteX28" fmla="*/ 3246 w 162486"/>
                <a:gd name="connsiteY28" fmla="*/ 29484 h 79888"/>
                <a:gd name="connsiteX29" fmla="*/ 7140 w 162486"/>
                <a:gd name="connsiteY29" fmla="*/ 24170 h 79888"/>
                <a:gd name="connsiteX30" fmla="*/ 20061 w 162486"/>
                <a:gd name="connsiteY30" fmla="*/ 5039 h 79888"/>
                <a:gd name="connsiteX31" fmla="*/ 25902 w 162486"/>
                <a:gd name="connsiteY31" fmla="*/ 13719 h 79888"/>
                <a:gd name="connsiteX32" fmla="*/ 23070 w 162486"/>
                <a:gd name="connsiteY32" fmla="*/ 28421 h 79888"/>
                <a:gd name="connsiteX33" fmla="*/ 19176 w 162486"/>
                <a:gd name="connsiteY33" fmla="*/ 44363 h 79888"/>
                <a:gd name="connsiteX34" fmla="*/ 13512 w 162486"/>
                <a:gd name="connsiteY34" fmla="*/ 67037 h 79888"/>
                <a:gd name="connsiteX35" fmla="*/ 11742 w 162486"/>
                <a:gd name="connsiteY35" fmla="*/ 74299 h 79888"/>
                <a:gd name="connsiteX36" fmla="*/ 17760 w 162486"/>
                <a:gd name="connsiteY36" fmla="*/ 79967 h 79888"/>
                <a:gd name="connsiteX37" fmla="*/ 24663 w 162486"/>
                <a:gd name="connsiteY37" fmla="*/ 76070 h 79888"/>
                <a:gd name="connsiteX38" fmla="*/ 27849 w 162486"/>
                <a:gd name="connsiteY38" fmla="*/ 65088 h 79888"/>
                <a:gd name="connsiteX39" fmla="*/ 31743 w 162486"/>
                <a:gd name="connsiteY39" fmla="*/ 49146 h 79888"/>
                <a:gd name="connsiteX40" fmla="*/ 34752 w 162486"/>
                <a:gd name="connsiteY40" fmla="*/ 37278 h 79888"/>
                <a:gd name="connsiteX41" fmla="*/ 42186 w 162486"/>
                <a:gd name="connsiteY41" fmla="*/ 21336 h 79888"/>
                <a:gd name="connsiteX42" fmla="*/ 68736 w 162486"/>
                <a:gd name="connsiteY42" fmla="*/ 5039 h 79888"/>
                <a:gd name="connsiteX43" fmla="*/ 79179 w 162486"/>
                <a:gd name="connsiteY43" fmla="*/ 17439 h 79888"/>
                <a:gd name="connsiteX44" fmla="*/ 76170 w 162486"/>
                <a:gd name="connsiteY44" fmla="*/ 34089 h 79888"/>
                <a:gd name="connsiteX45" fmla="*/ 68736 w 162486"/>
                <a:gd name="connsiteY45" fmla="*/ 6384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486" h="79888">
                  <a:moveTo>
                    <a:pt x="68736" y="63848"/>
                  </a:moveTo>
                  <a:cubicBezTo>
                    <a:pt x="67851" y="67391"/>
                    <a:pt x="66258" y="73413"/>
                    <a:pt x="66258" y="74299"/>
                  </a:cubicBezTo>
                  <a:cubicBezTo>
                    <a:pt x="66258" y="78196"/>
                    <a:pt x="69444" y="79967"/>
                    <a:pt x="72276" y="79967"/>
                  </a:cubicBezTo>
                  <a:cubicBezTo>
                    <a:pt x="75462" y="79967"/>
                    <a:pt x="78294" y="77665"/>
                    <a:pt x="79179" y="76070"/>
                  </a:cubicBezTo>
                  <a:cubicBezTo>
                    <a:pt x="80064" y="74476"/>
                    <a:pt x="81480" y="68808"/>
                    <a:pt x="82365" y="65088"/>
                  </a:cubicBezTo>
                  <a:cubicBezTo>
                    <a:pt x="83250" y="61722"/>
                    <a:pt x="85197" y="53574"/>
                    <a:pt x="86259" y="49146"/>
                  </a:cubicBezTo>
                  <a:cubicBezTo>
                    <a:pt x="87321" y="45249"/>
                    <a:pt x="88383" y="41352"/>
                    <a:pt x="89268" y="37278"/>
                  </a:cubicBezTo>
                  <a:cubicBezTo>
                    <a:pt x="91215" y="29661"/>
                    <a:pt x="91215" y="29307"/>
                    <a:pt x="94755" y="23815"/>
                  </a:cubicBezTo>
                  <a:cubicBezTo>
                    <a:pt x="100419" y="15136"/>
                    <a:pt x="109269" y="5039"/>
                    <a:pt x="123075" y="5039"/>
                  </a:cubicBezTo>
                  <a:cubicBezTo>
                    <a:pt x="132988" y="5039"/>
                    <a:pt x="133519" y="13187"/>
                    <a:pt x="133519" y="17439"/>
                  </a:cubicBezTo>
                  <a:cubicBezTo>
                    <a:pt x="133519" y="28067"/>
                    <a:pt x="125907" y="47729"/>
                    <a:pt x="123075" y="55168"/>
                  </a:cubicBezTo>
                  <a:cubicBezTo>
                    <a:pt x="121128" y="60128"/>
                    <a:pt x="120420" y="61722"/>
                    <a:pt x="120420" y="64734"/>
                  </a:cubicBezTo>
                  <a:cubicBezTo>
                    <a:pt x="120420" y="74122"/>
                    <a:pt x="128208" y="79967"/>
                    <a:pt x="137236" y="79967"/>
                  </a:cubicBezTo>
                  <a:cubicBezTo>
                    <a:pt x="154936" y="79967"/>
                    <a:pt x="162724" y="55523"/>
                    <a:pt x="162724" y="52866"/>
                  </a:cubicBezTo>
                  <a:cubicBezTo>
                    <a:pt x="162724" y="50563"/>
                    <a:pt x="160423" y="50563"/>
                    <a:pt x="159892" y="50563"/>
                  </a:cubicBezTo>
                  <a:cubicBezTo>
                    <a:pt x="157414" y="50563"/>
                    <a:pt x="157237" y="51626"/>
                    <a:pt x="156529" y="53574"/>
                  </a:cubicBezTo>
                  <a:cubicBezTo>
                    <a:pt x="152458" y="67745"/>
                    <a:pt x="144847" y="75008"/>
                    <a:pt x="137767" y="75008"/>
                  </a:cubicBezTo>
                  <a:cubicBezTo>
                    <a:pt x="134050" y="75008"/>
                    <a:pt x="133342" y="72528"/>
                    <a:pt x="133342" y="68808"/>
                  </a:cubicBezTo>
                  <a:cubicBezTo>
                    <a:pt x="133342" y="64734"/>
                    <a:pt x="134227" y="62431"/>
                    <a:pt x="137413" y="54460"/>
                  </a:cubicBezTo>
                  <a:cubicBezTo>
                    <a:pt x="139537" y="48969"/>
                    <a:pt x="146794" y="30192"/>
                    <a:pt x="146794" y="20273"/>
                  </a:cubicBezTo>
                  <a:cubicBezTo>
                    <a:pt x="146794" y="17439"/>
                    <a:pt x="146794" y="9999"/>
                    <a:pt x="140245" y="4862"/>
                  </a:cubicBezTo>
                  <a:cubicBezTo>
                    <a:pt x="137236" y="2559"/>
                    <a:pt x="132103" y="79"/>
                    <a:pt x="123783" y="79"/>
                  </a:cubicBezTo>
                  <a:cubicBezTo>
                    <a:pt x="107853" y="79"/>
                    <a:pt x="98118" y="10530"/>
                    <a:pt x="92454" y="17970"/>
                  </a:cubicBezTo>
                  <a:cubicBezTo>
                    <a:pt x="91038" y="2913"/>
                    <a:pt x="78471" y="79"/>
                    <a:pt x="69444" y="79"/>
                  </a:cubicBezTo>
                  <a:cubicBezTo>
                    <a:pt x="54753" y="79"/>
                    <a:pt x="44841" y="9113"/>
                    <a:pt x="39531" y="16199"/>
                  </a:cubicBezTo>
                  <a:cubicBezTo>
                    <a:pt x="38292" y="3976"/>
                    <a:pt x="27849" y="79"/>
                    <a:pt x="20592" y="79"/>
                  </a:cubicBezTo>
                  <a:cubicBezTo>
                    <a:pt x="12981" y="79"/>
                    <a:pt x="8910" y="5570"/>
                    <a:pt x="6609" y="9645"/>
                  </a:cubicBezTo>
                  <a:cubicBezTo>
                    <a:pt x="2715" y="16199"/>
                    <a:pt x="237" y="26295"/>
                    <a:pt x="237" y="27181"/>
                  </a:cubicBezTo>
                  <a:cubicBezTo>
                    <a:pt x="237" y="29484"/>
                    <a:pt x="2715" y="29484"/>
                    <a:pt x="3246" y="29484"/>
                  </a:cubicBezTo>
                  <a:cubicBezTo>
                    <a:pt x="5724" y="29484"/>
                    <a:pt x="5901" y="28952"/>
                    <a:pt x="7140" y="24170"/>
                  </a:cubicBezTo>
                  <a:cubicBezTo>
                    <a:pt x="9795" y="13719"/>
                    <a:pt x="13158" y="5039"/>
                    <a:pt x="20061" y="5039"/>
                  </a:cubicBezTo>
                  <a:cubicBezTo>
                    <a:pt x="24663" y="5039"/>
                    <a:pt x="25902" y="8936"/>
                    <a:pt x="25902" y="13719"/>
                  </a:cubicBezTo>
                  <a:cubicBezTo>
                    <a:pt x="25902" y="17084"/>
                    <a:pt x="24309" y="23638"/>
                    <a:pt x="23070" y="28421"/>
                  </a:cubicBezTo>
                  <a:cubicBezTo>
                    <a:pt x="21831" y="33204"/>
                    <a:pt x="20061" y="40466"/>
                    <a:pt x="19176" y="44363"/>
                  </a:cubicBezTo>
                  <a:lnTo>
                    <a:pt x="13512" y="67037"/>
                  </a:lnTo>
                  <a:cubicBezTo>
                    <a:pt x="12804" y="69339"/>
                    <a:pt x="11742" y="73768"/>
                    <a:pt x="11742" y="74299"/>
                  </a:cubicBezTo>
                  <a:cubicBezTo>
                    <a:pt x="11742" y="78196"/>
                    <a:pt x="14928" y="79967"/>
                    <a:pt x="17760" y="79967"/>
                  </a:cubicBezTo>
                  <a:cubicBezTo>
                    <a:pt x="20946" y="79967"/>
                    <a:pt x="23778" y="77665"/>
                    <a:pt x="24663" y="76070"/>
                  </a:cubicBezTo>
                  <a:cubicBezTo>
                    <a:pt x="25548" y="74476"/>
                    <a:pt x="26964" y="68808"/>
                    <a:pt x="27849" y="65088"/>
                  </a:cubicBezTo>
                  <a:cubicBezTo>
                    <a:pt x="28734" y="61722"/>
                    <a:pt x="30681" y="53574"/>
                    <a:pt x="31743" y="49146"/>
                  </a:cubicBezTo>
                  <a:cubicBezTo>
                    <a:pt x="32805" y="45249"/>
                    <a:pt x="33867" y="41352"/>
                    <a:pt x="34752" y="37278"/>
                  </a:cubicBezTo>
                  <a:cubicBezTo>
                    <a:pt x="36699" y="30015"/>
                    <a:pt x="37053" y="28598"/>
                    <a:pt x="42186" y="21336"/>
                  </a:cubicBezTo>
                  <a:cubicBezTo>
                    <a:pt x="47142" y="14250"/>
                    <a:pt x="55461" y="5039"/>
                    <a:pt x="68736" y="5039"/>
                  </a:cubicBezTo>
                  <a:cubicBezTo>
                    <a:pt x="79002" y="5039"/>
                    <a:pt x="79179" y="14073"/>
                    <a:pt x="79179" y="17439"/>
                  </a:cubicBezTo>
                  <a:cubicBezTo>
                    <a:pt x="79179" y="21867"/>
                    <a:pt x="78648" y="24170"/>
                    <a:pt x="76170" y="34089"/>
                  </a:cubicBezTo>
                  <a:lnTo>
                    <a:pt x="68736" y="63848"/>
                  </a:lnTo>
                  <a:close/>
                </a:path>
              </a:pathLst>
            </a:custGeom>
            <a:solidFill>
              <a:srgbClr val="000000"/>
            </a:solidFill>
            <a:ln w="25381"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240CEC1-0044-4C68-0608-49B777963DB5}"/>
                </a:ext>
              </a:extLst>
            </p:cNvPr>
            <p:cNvSpPr/>
            <p:nvPr>
              <p:custDataLst>
                <p:tags r:id="rId48"/>
              </p:custDataLst>
            </p:nvPr>
          </p:nvSpPr>
          <p:spPr>
            <a:xfrm>
              <a:off x="8161138" y="5225706"/>
              <a:ext cx="45843" cy="176958"/>
            </a:xfrm>
            <a:custGeom>
              <a:avLst/>
              <a:gdLst>
                <a:gd name="connsiteX0" fmla="*/ 3607 w 45843"/>
                <a:gd name="connsiteY0" fmla="*/ 79 h 176958"/>
                <a:gd name="connsiteX1" fmla="*/ 244 w 45843"/>
                <a:gd name="connsiteY1" fmla="*/ 2205 h 176958"/>
                <a:gd name="connsiteX2" fmla="*/ 1837 w 45843"/>
                <a:gd name="connsiteY2" fmla="*/ 4862 h 176958"/>
                <a:gd name="connsiteX3" fmla="*/ 34051 w 45843"/>
                <a:gd name="connsiteY3" fmla="*/ 88470 h 176958"/>
                <a:gd name="connsiteX4" fmla="*/ 3430 w 45843"/>
                <a:gd name="connsiteY4" fmla="*/ 170838 h 176958"/>
                <a:gd name="connsiteX5" fmla="*/ 244 w 45843"/>
                <a:gd name="connsiteY5" fmla="*/ 174912 h 176958"/>
                <a:gd name="connsiteX6" fmla="*/ 2545 w 45843"/>
                <a:gd name="connsiteY6" fmla="*/ 177038 h 176958"/>
                <a:gd name="connsiteX7" fmla="*/ 33166 w 45843"/>
                <a:gd name="connsiteY7" fmla="*/ 143205 h 176958"/>
                <a:gd name="connsiteX8" fmla="*/ 46087 w 45843"/>
                <a:gd name="connsiteY8" fmla="*/ 88647 h 176958"/>
                <a:gd name="connsiteX9" fmla="*/ 3607 w 45843"/>
                <a:gd name="connsiteY9"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607" y="79"/>
                  </a:moveTo>
                  <a:cubicBezTo>
                    <a:pt x="2368" y="79"/>
                    <a:pt x="244" y="79"/>
                    <a:pt x="244" y="2205"/>
                  </a:cubicBezTo>
                  <a:cubicBezTo>
                    <a:pt x="244" y="3091"/>
                    <a:pt x="775" y="3622"/>
                    <a:pt x="1837" y="4862"/>
                  </a:cubicBezTo>
                  <a:cubicBezTo>
                    <a:pt x="17059" y="18856"/>
                    <a:pt x="34051" y="42769"/>
                    <a:pt x="34051" y="88470"/>
                  </a:cubicBezTo>
                  <a:cubicBezTo>
                    <a:pt x="34051" y="125491"/>
                    <a:pt x="22546" y="153479"/>
                    <a:pt x="3430" y="170838"/>
                  </a:cubicBezTo>
                  <a:cubicBezTo>
                    <a:pt x="421" y="173849"/>
                    <a:pt x="244" y="174027"/>
                    <a:pt x="244" y="174912"/>
                  </a:cubicBezTo>
                  <a:cubicBezTo>
                    <a:pt x="244" y="175798"/>
                    <a:pt x="775" y="177038"/>
                    <a:pt x="2545" y="177038"/>
                  </a:cubicBezTo>
                  <a:cubicBezTo>
                    <a:pt x="4669" y="177038"/>
                    <a:pt x="21484" y="165347"/>
                    <a:pt x="33166" y="143205"/>
                  </a:cubicBezTo>
                  <a:cubicBezTo>
                    <a:pt x="40954" y="128503"/>
                    <a:pt x="46087" y="109372"/>
                    <a:pt x="46087" y="88647"/>
                  </a:cubicBezTo>
                  <a:cubicBezTo>
                    <a:pt x="46087" y="63671"/>
                    <a:pt x="38653" y="24878"/>
                    <a:pt x="3607" y="79"/>
                  </a:cubicBezTo>
                  <a:close/>
                </a:path>
              </a:pathLst>
            </a:custGeom>
            <a:solidFill>
              <a:srgbClr val="000000"/>
            </a:solidFill>
            <a:ln w="25381"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7F86753E-ACD9-FF72-2104-9355D46FD285}"/>
                </a:ext>
              </a:extLst>
            </p:cNvPr>
            <p:cNvSpPr/>
            <p:nvPr>
              <p:custDataLst>
                <p:tags r:id="rId49"/>
              </p:custDataLst>
            </p:nvPr>
          </p:nvSpPr>
          <p:spPr>
            <a:xfrm>
              <a:off x="7898440" y="5441300"/>
              <a:ext cx="86199" cy="80065"/>
            </a:xfrm>
            <a:custGeom>
              <a:avLst/>
              <a:gdLst>
                <a:gd name="connsiteX0" fmla="*/ 86433 w 86199"/>
                <a:gd name="connsiteY0" fmla="*/ 14079 h 80065"/>
                <a:gd name="connsiteX1" fmla="*/ 77583 w 86199"/>
                <a:gd name="connsiteY1" fmla="*/ 86 h 80065"/>
                <a:gd name="connsiteX2" fmla="*/ 68025 w 86199"/>
                <a:gd name="connsiteY2" fmla="*/ 9474 h 80065"/>
                <a:gd name="connsiteX3" fmla="*/ 71034 w 86199"/>
                <a:gd name="connsiteY3" fmla="*/ 14965 h 80065"/>
                <a:gd name="connsiteX4" fmla="*/ 77583 w 86199"/>
                <a:gd name="connsiteY4" fmla="*/ 29136 h 80065"/>
                <a:gd name="connsiteX5" fmla="*/ 44838 w 86199"/>
                <a:gd name="connsiteY5" fmla="*/ 75191 h 80065"/>
                <a:gd name="connsiteX6" fmla="*/ 30501 w 86199"/>
                <a:gd name="connsiteY6" fmla="*/ 59426 h 80065"/>
                <a:gd name="connsiteX7" fmla="*/ 40236 w 86199"/>
                <a:gd name="connsiteY7" fmla="*/ 24885 h 80065"/>
                <a:gd name="connsiteX8" fmla="*/ 42714 w 86199"/>
                <a:gd name="connsiteY8" fmla="*/ 15496 h 80065"/>
                <a:gd name="connsiteX9" fmla="*/ 25899 w 86199"/>
                <a:gd name="connsiteY9" fmla="*/ 263 h 80065"/>
                <a:gd name="connsiteX10" fmla="*/ 234 w 86199"/>
                <a:gd name="connsiteY10" fmla="*/ 27365 h 80065"/>
                <a:gd name="connsiteX11" fmla="*/ 3243 w 86199"/>
                <a:gd name="connsiteY11" fmla="*/ 29667 h 80065"/>
                <a:gd name="connsiteX12" fmla="*/ 6429 w 86199"/>
                <a:gd name="connsiteY12" fmla="*/ 26833 h 80065"/>
                <a:gd name="connsiteX13" fmla="*/ 25368 w 86199"/>
                <a:gd name="connsiteY13" fmla="*/ 5223 h 80065"/>
                <a:gd name="connsiteX14" fmla="*/ 29793 w 86199"/>
                <a:gd name="connsiteY14" fmla="*/ 11422 h 80065"/>
                <a:gd name="connsiteX15" fmla="*/ 26607 w 86199"/>
                <a:gd name="connsiteY15" fmla="*/ 23290 h 80065"/>
                <a:gd name="connsiteX16" fmla="*/ 17049 w 86199"/>
                <a:gd name="connsiteY16" fmla="*/ 56946 h 80065"/>
                <a:gd name="connsiteX17" fmla="*/ 44307 w 86199"/>
                <a:gd name="connsiteY17" fmla="*/ 80151 h 80065"/>
                <a:gd name="connsiteX18" fmla="*/ 86433 w 86199"/>
                <a:gd name="connsiteY18" fmla="*/ 14079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433" y="14079"/>
                  </a:moveTo>
                  <a:cubicBezTo>
                    <a:pt x="86433" y="263"/>
                    <a:pt x="78114" y="86"/>
                    <a:pt x="77583" y="86"/>
                  </a:cubicBezTo>
                  <a:cubicBezTo>
                    <a:pt x="72981" y="86"/>
                    <a:pt x="68025" y="4868"/>
                    <a:pt x="68025" y="9474"/>
                  </a:cubicBezTo>
                  <a:cubicBezTo>
                    <a:pt x="68025" y="12485"/>
                    <a:pt x="69795" y="13902"/>
                    <a:pt x="71034" y="14965"/>
                  </a:cubicBezTo>
                  <a:cubicBezTo>
                    <a:pt x="74043" y="17445"/>
                    <a:pt x="77583" y="22050"/>
                    <a:pt x="77583" y="29136"/>
                  </a:cubicBezTo>
                  <a:cubicBezTo>
                    <a:pt x="77583" y="37107"/>
                    <a:pt x="65901" y="75191"/>
                    <a:pt x="44838" y="75191"/>
                  </a:cubicBezTo>
                  <a:cubicBezTo>
                    <a:pt x="30501" y="75191"/>
                    <a:pt x="30501" y="62437"/>
                    <a:pt x="30501" y="59426"/>
                  </a:cubicBezTo>
                  <a:cubicBezTo>
                    <a:pt x="30501" y="51278"/>
                    <a:pt x="33687" y="41358"/>
                    <a:pt x="40236" y="24885"/>
                  </a:cubicBezTo>
                  <a:cubicBezTo>
                    <a:pt x="41652" y="21165"/>
                    <a:pt x="42714" y="18508"/>
                    <a:pt x="42714" y="15496"/>
                  </a:cubicBezTo>
                  <a:cubicBezTo>
                    <a:pt x="42714" y="6285"/>
                    <a:pt x="34926" y="263"/>
                    <a:pt x="25899" y="263"/>
                  </a:cubicBezTo>
                  <a:cubicBezTo>
                    <a:pt x="8199" y="263"/>
                    <a:pt x="234" y="24530"/>
                    <a:pt x="234" y="27365"/>
                  </a:cubicBezTo>
                  <a:cubicBezTo>
                    <a:pt x="234" y="29667"/>
                    <a:pt x="2712" y="29667"/>
                    <a:pt x="3243" y="29667"/>
                  </a:cubicBezTo>
                  <a:cubicBezTo>
                    <a:pt x="5721" y="29667"/>
                    <a:pt x="5898" y="28782"/>
                    <a:pt x="6429" y="26833"/>
                  </a:cubicBezTo>
                  <a:cubicBezTo>
                    <a:pt x="10677" y="12308"/>
                    <a:pt x="18288" y="5223"/>
                    <a:pt x="25368" y="5223"/>
                  </a:cubicBezTo>
                  <a:cubicBezTo>
                    <a:pt x="28377" y="5223"/>
                    <a:pt x="29793" y="7171"/>
                    <a:pt x="29793" y="11422"/>
                  </a:cubicBezTo>
                  <a:cubicBezTo>
                    <a:pt x="29793" y="15496"/>
                    <a:pt x="28377" y="19216"/>
                    <a:pt x="26607" y="23290"/>
                  </a:cubicBezTo>
                  <a:cubicBezTo>
                    <a:pt x="18996" y="42952"/>
                    <a:pt x="17049" y="50569"/>
                    <a:pt x="17049" y="56946"/>
                  </a:cubicBezTo>
                  <a:cubicBezTo>
                    <a:pt x="17049" y="74483"/>
                    <a:pt x="30855" y="80151"/>
                    <a:pt x="44307" y="80151"/>
                  </a:cubicBezTo>
                  <a:cubicBezTo>
                    <a:pt x="74043" y="80151"/>
                    <a:pt x="86433" y="28604"/>
                    <a:pt x="86433" y="14079"/>
                  </a:cubicBezTo>
                  <a:close/>
                </a:path>
              </a:pathLst>
            </a:custGeom>
            <a:solidFill>
              <a:schemeClr val="accent6"/>
            </a:solidFill>
            <a:ln w="25381"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63B3FC27-40EA-C899-FE05-00FAAF70DA0F}"/>
                </a:ext>
              </a:extLst>
            </p:cNvPr>
            <p:cNvSpPr/>
            <p:nvPr>
              <p:custDataLst>
                <p:tags r:id="rId50"/>
              </p:custDataLst>
            </p:nvPr>
          </p:nvSpPr>
          <p:spPr>
            <a:xfrm>
              <a:off x="7580283" y="5592870"/>
              <a:ext cx="659949" cy="10121"/>
            </a:xfrm>
            <a:custGeom>
              <a:avLst/>
              <a:gdLst>
                <a:gd name="connsiteX0" fmla="*/ 0 w 659949"/>
                <a:gd name="connsiteY0" fmla="*/ 0 h 10121"/>
                <a:gd name="connsiteX1" fmla="*/ 659949 w 659949"/>
                <a:gd name="connsiteY1" fmla="*/ 0 h 10121"/>
                <a:gd name="connsiteX2" fmla="*/ 659949 w 659949"/>
                <a:gd name="connsiteY2" fmla="*/ 10121 h 10121"/>
                <a:gd name="connsiteX3" fmla="*/ 0 w 659949"/>
                <a:gd name="connsiteY3" fmla="*/ 10121 h 10121"/>
              </a:gdLst>
              <a:ahLst/>
              <a:cxnLst>
                <a:cxn ang="0">
                  <a:pos x="connsiteX0" y="connsiteY0"/>
                </a:cxn>
                <a:cxn ang="0">
                  <a:pos x="connsiteX1" y="connsiteY1"/>
                </a:cxn>
                <a:cxn ang="0">
                  <a:pos x="connsiteX2" y="connsiteY2"/>
                </a:cxn>
                <a:cxn ang="0">
                  <a:pos x="connsiteX3" y="connsiteY3"/>
                </a:cxn>
              </a:cxnLst>
              <a:rect l="l" t="t" r="r" b="b"/>
              <a:pathLst>
                <a:path w="659949" h="10121">
                  <a:moveTo>
                    <a:pt x="0" y="0"/>
                  </a:moveTo>
                  <a:lnTo>
                    <a:pt x="659949" y="0"/>
                  </a:lnTo>
                  <a:lnTo>
                    <a:pt x="659949"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3FBE153-0B23-292E-DA3A-0754D1DF899D}"/>
                </a:ext>
              </a:extLst>
            </p:cNvPr>
            <p:cNvSpPr/>
            <p:nvPr>
              <p:custDataLst>
                <p:tags r:id="rId51"/>
              </p:custDataLst>
            </p:nvPr>
          </p:nvSpPr>
          <p:spPr>
            <a:xfrm>
              <a:off x="7624229" y="5716469"/>
              <a:ext cx="133003" cy="186751"/>
            </a:xfrm>
            <a:custGeom>
              <a:avLst/>
              <a:gdLst>
                <a:gd name="connsiteX0" fmla="*/ 107182 w 133003"/>
                <a:gd name="connsiteY0" fmla="*/ 95501 h 186751"/>
                <a:gd name="connsiteX1" fmla="*/ 74563 w 133003"/>
                <a:gd name="connsiteY1" fmla="*/ 65641 h 186751"/>
                <a:gd name="connsiteX2" fmla="*/ 22980 w 133003"/>
                <a:gd name="connsiteY2" fmla="*/ 89428 h 186751"/>
                <a:gd name="connsiteX3" fmla="*/ 223 w 133003"/>
                <a:gd name="connsiteY3" fmla="*/ 141809 h 186751"/>
                <a:gd name="connsiteX4" fmla="*/ 46749 w 133003"/>
                <a:gd name="connsiteY4" fmla="*/ 186852 h 186751"/>
                <a:gd name="connsiteX5" fmla="*/ 133226 w 133003"/>
                <a:gd name="connsiteY5" fmla="*/ 65641 h 186751"/>
                <a:gd name="connsiteX6" fmla="*/ 78609 w 133003"/>
                <a:gd name="connsiteY6" fmla="*/ 100 h 186751"/>
                <a:gd name="connsiteX7" fmla="*/ 30313 w 133003"/>
                <a:gd name="connsiteY7" fmla="*/ 40083 h 186751"/>
                <a:gd name="connsiteX8" fmla="*/ 39922 w 133003"/>
                <a:gd name="connsiteY8" fmla="*/ 48939 h 186751"/>
                <a:gd name="connsiteX9" fmla="*/ 53576 w 133003"/>
                <a:gd name="connsiteY9" fmla="*/ 35528 h 186751"/>
                <a:gd name="connsiteX10" fmla="*/ 41692 w 133003"/>
                <a:gd name="connsiteY10" fmla="*/ 26671 h 186751"/>
                <a:gd name="connsiteX11" fmla="*/ 78103 w 133003"/>
                <a:gd name="connsiteY11" fmla="*/ 6427 h 186751"/>
                <a:gd name="connsiteX12" fmla="*/ 114262 w 133003"/>
                <a:gd name="connsiteY12" fmla="*/ 52229 h 186751"/>
                <a:gd name="connsiteX13" fmla="*/ 107435 w 133003"/>
                <a:gd name="connsiteY13" fmla="*/ 95501 h 186751"/>
                <a:gd name="connsiteX14" fmla="*/ 107182 w 133003"/>
                <a:gd name="connsiteY14" fmla="*/ 95501 h 186751"/>
                <a:gd name="connsiteX15" fmla="*/ 47507 w 133003"/>
                <a:gd name="connsiteY15" fmla="*/ 179767 h 186751"/>
                <a:gd name="connsiteX16" fmla="*/ 19693 w 133003"/>
                <a:gd name="connsiteY16" fmla="*/ 151172 h 186751"/>
                <a:gd name="connsiteX17" fmla="*/ 36382 w 133003"/>
                <a:gd name="connsiteY17" fmla="*/ 93729 h 186751"/>
                <a:gd name="connsiteX18" fmla="*/ 74563 w 133003"/>
                <a:gd name="connsiteY18" fmla="*/ 71208 h 186751"/>
                <a:gd name="connsiteX19" fmla="*/ 102631 w 133003"/>
                <a:gd name="connsiteY19" fmla="*/ 104611 h 186751"/>
                <a:gd name="connsiteX20" fmla="*/ 47507 w 133003"/>
                <a:gd name="connsiteY20" fmla="*/ 179767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182" y="95501"/>
                  </a:moveTo>
                  <a:cubicBezTo>
                    <a:pt x="104653" y="79812"/>
                    <a:pt x="94286" y="65641"/>
                    <a:pt x="74563" y="65641"/>
                  </a:cubicBezTo>
                  <a:cubicBezTo>
                    <a:pt x="59139" y="65641"/>
                    <a:pt x="42703" y="69690"/>
                    <a:pt x="22980" y="89428"/>
                  </a:cubicBezTo>
                  <a:cubicBezTo>
                    <a:pt x="1993" y="110431"/>
                    <a:pt x="223" y="133964"/>
                    <a:pt x="223" y="141809"/>
                  </a:cubicBezTo>
                  <a:cubicBezTo>
                    <a:pt x="223" y="157498"/>
                    <a:pt x="11349" y="186852"/>
                    <a:pt x="46749" y="186852"/>
                  </a:cubicBezTo>
                  <a:cubicBezTo>
                    <a:pt x="106929" y="186852"/>
                    <a:pt x="133226" y="101827"/>
                    <a:pt x="133226" y="65641"/>
                  </a:cubicBezTo>
                  <a:cubicBezTo>
                    <a:pt x="133226" y="25406"/>
                    <a:pt x="109711" y="100"/>
                    <a:pt x="78609" y="100"/>
                  </a:cubicBezTo>
                  <a:cubicBezTo>
                    <a:pt x="41945" y="100"/>
                    <a:pt x="30313" y="32997"/>
                    <a:pt x="30313" y="40083"/>
                  </a:cubicBezTo>
                  <a:cubicBezTo>
                    <a:pt x="30313" y="43625"/>
                    <a:pt x="32336" y="48939"/>
                    <a:pt x="39922" y="48939"/>
                  </a:cubicBezTo>
                  <a:cubicBezTo>
                    <a:pt x="48266" y="48939"/>
                    <a:pt x="53576" y="41348"/>
                    <a:pt x="53576" y="35528"/>
                  </a:cubicBezTo>
                  <a:cubicBezTo>
                    <a:pt x="53576" y="26671"/>
                    <a:pt x="45737" y="26671"/>
                    <a:pt x="41692" y="26671"/>
                  </a:cubicBezTo>
                  <a:cubicBezTo>
                    <a:pt x="52817" y="7945"/>
                    <a:pt x="70770" y="6427"/>
                    <a:pt x="78103" y="6427"/>
                  </a:cubicBezTo>
                  <a:cubicBezTo>
                    <a:pt x="96562" y="6427"/>
                    <a:pt x="114262" y="19585"/>
                    <a:pt x="114262" y="52229"/>
                  </a:cubicBezTo>
                  <a:cubicBezTo>
                    <a:pt x="114262" y="62098"/>
                    <a:pt x="112745" y="75004"/>
                    <a:pt x="107435" y="95501"/>
                  </a:cubicBezTo>
                  <a:lnTo>
                    <a:pt x="107182" y="95501"/>
                  </a:lnTo>
                  <a:close/>
                  <a:moveTo>
                    <a:pt x="47507" y="179767"/>
                  </a:moveTo>
                  <a:cubicBezTo>
                    <a:pt x="19693" y="179767"/>
                    <a:pt x="19693" y="153702"/>
                    <a:pt x="19693" y="151172"/>
                  </a:cubicBezTo>
                  <a:cubicBezTo>
                    <a:pt x="19693" y="144340"/>
                    <a:pt x="26014" y="108912"/>
                    <a:pt x="36382" y="93729"/>
                  </a:cubicBezTo>
                  <a:cubicBezTo>
                    <a:pt x="46496" y="79305"/>
                    <a:pt x="58886" y="71208"/>
                    <a:pt x="74563" y="71208"/>
                  </a:cubicBezTo>
                  <a:cubicBezTo>
                    <a:pt x="102125" y="71208"/>
                    <a:pt x="102631" y="99550"/>
                    <a:pt x="102631" y="104611"/>
                  </a:cubicBezTo>
                  <a:cubicBezTo>
                    <a:pt x="102631" y="122830"/>
                    <a:pt x="86448" y="179767"/>
                    <a:pt x="47507" y="179767"/>
                  </a:cubicBezTo>
                  <a:close/>
                </a:path>
              </a:pathLst>
            </a:custGeom>
            <a:solidFill>
              <a:srgbClr val="000000"/>
            </a:solidFill>
            <a:ln w="25381"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82730F3-0CE6-67EE-7D60-9CD3F7DBD063}"/>
                </a:ext>
              </a:extLst>
            </p:cNvPr>
            <p:cNvSpPr/>
            <p:nvPr>
              <p:custDataLst>
                <p:tags r:id="rId52"/>
              </p:custDataLst>
            </p:nvPr>
          </p:nvSpPr>
          <p:spPr>
            <a:xfrm>
              <a:off x="7773784" y="5722036"/>
              <a:ext cx="144129" cy="175617"/>
            </a:xfrm>
            <a:custGeom>
              <a:avLst/>
              <a:gdLst>
                <a:gd name="connsiteX0" fmla="*/ 17676 w 144129"/>
                <a:gd name="connsiteY0" fmla="*/ 163825 h 175617"/>
                <a:gd name="connsiteX1" fmla="*/ 229 w 144129"/>
                <a:gd name="connsiteY1" fmla="*/ 163825 h 175617"/>
                <a:gd name="connsiteX2" fmla="*/ 229 w 144129"/>
                <a:gd name="connsiteY2" fmla="*/ 175718 h 175617"/>
                <a:gd name="connsiteX3" fmla="*/ 32089 w 144129"/>
                <a:gd name="connsiteY3" fmla="*/ 174959 h 175617"/>
                <a:gd name="connsiteX4" fmla="*/ 63949 w 144129"/>
                <a:gd name="connsiteY4" fmla="*/ 175718 h 175617"/>
                <a:gd name="connsiteX5" fmla="*/ 63949 w 144129"/>
                <a:gd name="connsiteY5" fmla="*/ 163825 h 175617"/>
                <a:gd name="connsiteX6" fmla="*/ 46502 w 144129"/>
                <a:gd name="connsiteY6" fmla="*/ 163825 h 175617"/>
                <a:gd name="connsiteX7" fmla="*/ 46502 w 144129"/>
                <a:gd name="connsiteY7" fmla="*/ 110937 h 175617"/>
                <a:gd name="connsiteX8" fmla="*/ 84178 w 144129"/>
                <a:gd name="connsiteY8" fmla="*/ 70955 h 175617"/>
                <a:gd name="connsiteX9" fmla="*/ 98085 w 144129"/>
                <a:gd name="connsiteY9" fmla="*/ 95501 h 175617"/>
                <a:gd name="connsiteX10" fmla="*/ 98085 w 144129"/>
                <a:gd name="connsiteY10" fmla="*/ 163825 h 175617"/>
                <a:gd name="connsiteX11" fmla="*/ 80638 w 144129"/>
                <a:gd name="connsiteY11" fmla="*/ 163825 h 175617"/>
                <a:gd name="connsiteX12" fmla="*/ 80638 w 144129"/>
                <a:gd name="connsiteY12" fmla="*/ 175718 h 175617"/>
                <a:gd name="connsiteX13" fmla="*/ 112498 w 144129"/>
                <a:gd name="connsiteY13" fmla="*/ 174959 h 175617"/>
                <a:gd name="connsiteX14" fmla="*/ 144358 w 144129"/>
                <a:gd name="connsiteY14" fmla="*/ 175718 h 175617"/>
                <a:gd name="connsiteX15" fmla="*/ 144358 w 144129"/>
                <a:gd name="connsiteY15" fmla="*/ 163825 h 175617"/>
                <a:gd name="connsiteX16" fmla="*/ 126911 w 144129"/>
                <a:gd name="connsiteY16" fmla="*/ 163825 h 175617"/>
                <a:gd name="connsiteX17" fmla="*/ 126911 w 144129"/>
                <a:gd name="connsiteY17" fmla="*/ 98284 h 175617"/>
                <a:gd name="connsiteX18" fmla="*/ 87971 w 144129"/>
                <a:gd name="connsiteY18" fmla="*/ 61845 h 175617"/>
                <a:gd name="connsiteX19" fmla="*/ 44985 w 144129"/>
                <a:gd name="connsiteY19" fmla="*/ 86644 h 175617"/>
                <a:gd name="connsiteX20" fmla="*/ 44985 w 144129"/>
                <a:gd name="connsiteY20" fmla="*/ 100 h 175617"/>
                <a:gd name="connsiteX21" fmla="*/ 229 w 144129"/>
                <a:gd name="connsiteY21" fmla="*/ 2125 h 175617"/>
                <a:gd name="connsiteX22" fmla="*/ 229 w 144129"/>
                <a:gd name="connsiteY22" fmla="*/ 14018 h 175617"/>
                <a:gd name="connsiteX23" fmla="*/ 17676 w 144129"/>
                <a:gd name="connsiteY23" fmla="*/ 23887 h 175617"/>
                <a:gd name="connsiteX24" fmla="*/ 17676 w 144129"/>
                <a:gd name="connsiteY24" fmla="*/ 163825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676" y="163825"/>
                  </a:moveTo>
                  <a:lnTo>
                    <a:pt x="229" y="163825"/>
                  </a:lnTo>
                  <a:lnTo>
                    <a:pt x="229" y="175718"/>
                  </a:lnTo>
                  <a:cubicBezTo>
                    <a:pt x="7309" y="175465"/>
                    <a:pt x="22480" y="174959"/>
                    <a:pt x="32089" y="174959"/>
                  </a:cubicBezTo>
                  <a:cubicBezTo>
                    <a:pt x="41950" y="174959"/>
                    <a:pt x="56869" y="175465"/>
                    <a:pt x="63949" y="175718"/>
                  </a:cubicBezTo>
                  <a:lnTo>
                    <a:pt x="63949" y="163825"/>
                  </a:lnTo>
                  <a:lnTo>
                    <a:pt x="46502" y="163825"/>
                  </a:lnTo>
                  <a:lnTo>
                    <a:pt x="46502" y="110937"/>
                  </a:lnTo>
                  <a:cubicBezTo>
                    <a:pt x="46502" y="83354"/>
                    <a:pt x="68248" y="70955"/>
                    <a:pt x="84178" y="70955"/>
                  </a:cubicBezTo>
                  <a:cubicBezTo>
                    <a:pt x="92775" y="70955"/>
                    <a:pt x="98085" y="76269"/>
                    <a:pt x="98085" y="95501"/>
                  </a:cubicBezTo>
                  <a:lnTo>
                    <a:pt x="98085" y="163825"/>
                  </a:lnTo>
                  <a:lnTo>
                    <a:pt x="80638" y="163825"/>
                  </a:lnTo>
                  <a:lnTo>
                    <a:pt x="80638" y="175718"/>
                  </a:lnTo>
                  <a:cubicBezTo>
                    <a:pt x="87718" y="175465"/>
                    <a:pt x="102889" y="174959"/>
                    <a:pt x="112498" y="174959"/>
                  </a:cubicBezTo>
                  <a:cubicBezTo>
                    <a:pt x="122359" y="174959"/>
                    <a:pt x="137278" y="175465"/>
                    <a:pt x="144358" y="175718"/>
                  </a:cubicBezTo>
                  <a:lnTo>
                    <a:pt x="144358" y="163825"/>
                  </a:lnTo>
                  <a:lnTo>
                    <a:pt x="126911" y="163825"/>
                  </a:lnTo>
                  <a:lnTo>
                    <a:pt x="126911" y="98284"/>
                  </a:lnTo>
                  <a:cubicBezTo>
                    <a:pt x="126911" y="71714"/>
                    <a:pt x="113256" y="61845"/>
                    <a:pt x="87971" y="61845"/>
                  </a:cubicBezTo>
                  <a:cubicBezTo>
                    <a:pt x="63696" y="61845"/>
                    <a:pt x="50800" y="76522"/>
                    <a:pt x="44985" y="86644"/>
                  </a:cubicBezTo>
                  <a:lnTo>
                    <a:pt x="44985" y="100"/>
                  </a:lnTo>
                  <a:lnTo>
                    <a:pt x="229" y="2125"/>
                  </a:lnTo>
                  <a:lnTo>
                    <a:pt x="229" y="14018"/>
                  </a:lnTo>
                  <a:cubicBezTo>
                    <a:pt x="15906" y="14018"/>
                    <a:pt x="17676" y="14018"/>
                    <a:pt x="17676" y="23887"/>
                  </a:cubicBezTo>
                  <a:lnTo>
                    <a:pt x="17676" y="163825"/>
                  </a:lnTo>
                  <a:close/>
                </a:path>
              </a:pathLst>
            </a:custGeom>
            <a:solidFill>
              <a:schemeClr val="accent5"/>
            </a:solidFill>
            <a:ln w="25381"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3D1EA551-0C85-3290-7780-6C52071E08A0}"/>
                </a:ext>
              </a:extLst>
            </p:cNvPr>
            <p:cNvSpPr/>
            <p:nvPr>
              <p:custDataLst>
                <p:tags r:id="rId53"/>
              </p:custDataLst>
            </p:nvPr>
          </p:nvSpPr>
          <p:spPr>
            <a:xfrm>
              <a:off x="7944308" y="5633356"/>
              <a:ext cx="46020" cy="176958"/>
            </a:xfrm>
            <a:custGeom>
              <a:avLst/>
              <a:gdLst>
                <a:gd name="connsiteX0" fmla="*/ 42715 w 46020"/>
                <a:gd name="connsiteY0" fmla="*/ 95 h 176958"/>
                <a:gd name="connsiteX1" fmla="*/ 235 w 46020"/>
                <a:gd name="connsiteY1" fmla="*/ 88486 h 176958"/>
                <a:gd name="connsiteX2" fmla="*/ 42715 w 46020"/>
                <a:gd name="connsiteY2" fmla="*/ 177054 h 176958"/>
                <a:gd name="connsiteX3" fmla="*/ 46255 w 46020"/>
                <a:gd name="connsiteY3" fmla="*/ 174928 h 176958"/>
                <a:gd name="connsiteX4" fmla="*/ 44485 w 46020"/>
                <a:gd name="connsiteY4" fmla="*/ 172271 h 176958"/>
                <a:gd name="connsiteX5" fmla="*/ 12271 w 46020"/>
                <a:gd name="connsiteY5" fmla="*/ 88663 h 176958"/>
                <a:gd name="connsiteX6" fmla="*/ 45016 w 46020"/>
                <a:gd name="connsiteY6" fmla="*/ 4347 h 176958"/>
                <a:gd name="connsiteX7" fmla="*/ 46255 w 46020"/>
                <a:gd name="connsiteY7" fmla="*/ 2221 h 176958"/>
                <a:gd name="connsiteX8" fmla="*/ 42715 w 46020"/>
                <a:gd name="connsiteY8"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715" y="95"/>
                  </a:moveTo>
                  <a:cubicBezTo>
                    <a:pt x="9085" y="23831"/>
                    <a:pt x="235" y="61384"/>
                    <a:pt x="235" y="88486"/>
                  </a:cubicBezTo>
                  <a:cubicBezTo>
                    <a:pt x="235" y="113462"/>
                    <a:pt x="7669" y="152255"/>
                    <a:pt x="42715" y="177054"/>
                  </a:cubicBezTo>
                  <a:cubicBezTo>
                    <a:pt x="44131" y="177054"/>
                    <a:pt x="46255" y="177054"/>
                    <a:pt x="46255" y="174928"/>
                  </a:cubicBezTo>
                  <a:cubicBezTo>
                    <a:pt x="46255" y="173865"/>
                    <a:pt x="45724" y="173511"/>
                    <a:pt x="44485" y="172271"/>
                  </a:cubicBezTo>
                  <a:cubicBezTo>
                    <a:pt x="20944" y="151015"/>
                    <a:pt x="12271" y="120902"/>
                    <a:pt x="12271" y="88663"/>
                  </a:cubicBezTo>
                  <a:cubicBezTo>
                    <a:pt x="12271" y="40837"/>
                    <a:pt x="30502" y="17455"/>
                    <a:pt x="45016" y="4347"/>
                  </a:cubicBezTo>
                  <a:cubicBezTo>
                    <a:pt x="45724" y="3638"/>
                    <a:pt x="46255" y="3107"/>
                    <a:pt x="46255" y="2221"/>
                  </a:cubicBezTo>
                  <a:cubicBezTo>
                    <a:pt x="46255" y="95"/>
                    <a:pt x="44131" y="95"/>
                    <a:pt x="42715" y="95"/>
                  </a:cubicBezTo>
                  <a:close/>
                </a:path>
              </a:pathLst>
            </a:custGeom>
            <a:solidFill>
              <a:srgbClr val="000000"/>
            </a:solidFill>
            <a:ln w="25381"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E396FF5-00B6-EF83-1FCF-4E3FA152D19D}"/>
                </a:ext>
              </a:extLst>
            </p:cNvPr>
            <p:cNvSpPr/>
            <p:nvPr>
              <p:custDataLst>
                <p:tags r:id="rId54"/>
              </p:custDataLst>
            </p:nvPr>
          </p:nvSpPr>
          <p:spPr>
            <a:xfrm>
              <a:off x="8016247" y="5643276"/>
              <a:ext cx="87084" cy="124703"/>
            </a:xfrm>
            <a:custGeom>
              <a:avLst/>
              <a:gdLst>
                <a:gd name="connsiteX0" fmla="*/ 42364 w 87084"/>
                <a:gd name="connsiteY0" fmla="*/ 5409 h 124703"/>
                <a:gd name="connsiteX1" fmla="*/ 43072 w 87084"/>
                <a:gd name="connsiteY1" fmla="*/ 2575 h 124703"/>
                <a:gd name="connsiteX2" fmla="*/ 40240 w 87084"/>
                <a:gd name="connsiteY2" fmla="*/ 95 h 124703"/>
                <a:gd name="connsiteX3" fmla="*/ 17584 w 87084"/>
                <a:gd name="connsiteY3" fmla="*/ 1867 h 124703"/>
                <a:gd name="connsiteX4" fmla="*/ 13690 w 87084"/>
                <a:gd name="connsiteY4" fmla="*/ 5941 h 124703"/>
                <a:gd name="connsiteX5" fmla="*/ 18292 w 87084"/>
                <a:gd name="connsiteY5" fmla="*/ 8421 h 124703"/>
                <a:gd name="connsiteX6" fmla="*/ 26788 w 87084"/>
                <a:gd name="connsiteY6" fmla="*/ 11078 h 124703"/>
                <a:gd name="connsiteX7" fmla="*/ 26080 w 87084"/>
                <a:gd name="connsiteY7" fmla="*/ 14975 h 124703"/>
                <a:gd name="connsiteX8" fmla="*/ 1123 w 87084"/>
                <a:gd name="connsiteY8" fmla="*/ 115234 h 124703"/>
                <a:gd name="connsiteX9" fmla="*/ 238 w 87084"/>
                <a:gd name="connsiteY9" fmla="*/ 119131 h 124703"/>
                <a:gd name="connsiteX10" fmla="*/ 6256 w 87084"/>
                <a:gd name="connsiteY10" fmla="*/ 124799 h 124703"/>
                <a:gd name="connsiteX11" fmla="*/ 14398 w 87084"/>
                <a:gd name="connsiteY11" fmla="*/ 117359 h 124703"/>
                <a:gd name="connsiteX12" fmla="*/ 23071 w 87084"/>
                <a:gd name="connsiteY12" fmla="*/ 82995 h 124703"/>
                <a:gd name="connsiteX13" fmla="*/ 45727 w 87084"/>
                <a:gd name="connsiteY13" fmla="*/ 97520 h 124703"/>
                <a:gd name="connsiteX14" fmla="*/ 45373 w 87084"/>
                <a:gd name="connsiteY14" fmla="*/ 101063 h 124703"/>
                <a:gd name="connsiteX15" fmla="*/ 44665 w 87084"/>
                <a:gd name="connsiteY15" fmla="*/ 106554 h 124703"/>
                <a:gd name="connsiteX16" fmla="*/ 63428 w 87084"/>
                <a:gd name="connsiteY16" fmla="*/ 124799 h 124703"/>
                <a:gd name="connsiteX17" fmla="*/ 85907 w 87084"/>
                <a:gd name="connsiteY17" fmla="*/ 97697 h 124703"/>
                <a:gd name="connsiteX18" fmla="*/ 83075 w 87084"/>
                <a:gd name="connsiteY18" fmla="*/ 95394 h 124703"/>
                <a:gd name="connsiteX19" fmla="*/ 79535 w 87084"/>
                <a:gd name="connsiteY19" fmla="*/ 99646 h 124703"/>
                <a:gd name="connsiteX20" fmla="*/ 63959 w 87084"/>
                <a:gd name="connsiteY20" fmla="*/ 119839 h 124703"/>
                <a:gd name="connsiteX21" fmla="*/ 57764 w 87084"/>
                <a:gd name="connsiteY21" fmla="*/ 110628 h 124703"/>
                <a:gd name="connsiteX22" fmla="*/ 58826 w 87084"/>
                <a:gd name="connsiteY22" fmla="*/ 102657 h 124703"/>
                <a:gd name="connsiteX23" fmla="*/ 59711 w 87084"/>
                <a:gd name="connsiteY23" fmla="*/ 97166 h 124703"/>
                <a:gd name="connsiteX24" fmla="*/ 31036 w 87084"/>
                <a:gd name="connsiteY24" fmla="*/ 78389 h 124703"/>
                <a:gd name="connsiteX25" fmla="*/ 45727 w 87084"/>
                <a:gd name="connsiteY25" fmla="*/ 66698 h 124703"/>
                <a:gd name="connsiteX26" fmla="*/ 73517 w 87084"/>
                <a:gd name="connsiteY26" fmla="*/ 49870 h 124703"/>
                <a:gd name="connsiteX27" fmla="*/ 79358 w 87084"/>
                <a:gd name="connsiteY27" fmla="*/ 52173 h 124703"/>
                <a:gd name="connsiteX28" fmla="*/ 70154 w 87084"/>
                <a:gd name="connsiteY28" fmla="*/ 62093 h 124703"/>
                <a:gd name="connsiteX29" fmla="*/ 77234 w 87084"/>
                <a:gd name="connsiteY29" fmla="*/ 68647 h 124703"/>
                <a:gd name="connsiteX30" fmla="*/ 87323 w 87084"/>
                <a:gd name="connsiteY30" fmla="*/ 57310 h 124703"/>
                <a:gd name="connsiteX31" fmla="*/ 73694 w 87084"/>
                <a:gd name="connsiteY31" fmla="*/ 44911 h 124703"/>
                <a:gd name="connsiteX32" fmla="*/ 45373 w 87084"/>
                <a:gd name="connsiteY32" fmla="*/ 60499 h 124703"/>
                <a:gd name="connsiteX33" fmla="*/ 24841 w 87084"/>
                <a:gd name="connsiteY33" fmla="*/ 76087 h 124703"/>
                <a:gd name="connsiteX34" fmla="*/ 42364 w 87084"/>
                <a:gd name="connsiteY34" fmla="*/ 5409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084" h="124703">
                  <a:moveTo>
                    <a:pt x="42364" y="5409"/>
                  </a:moveTo>
                  <a:cubicBezTo>
                    <a:pt x="42541" y="5055"/>
                    <a:pt x="43072" y="2752"/>
                    <a:pt x="43072" y="2575"/>
                  </a:cubicBezTo>
                  <a:cubicBezTo>
                    <a:pt x="43072" y="1690"/>
                    <a:pt x="42364" y="95"/>
                    <a:pt x="40240" y="95"/>
                  </a:cubicBezTo>
                  <a:cubicBezTo>
                    <a:pt x="36700" y="95"/>
                    <a:pt x="22009" y="1512"/>
                    <a:pt x="17584" y="1867"/>
                  </a:cubicBezTo>
                  <a:cubicBezTo>
                    <a:pt x="16168" y="2044"/>
                    <a:pt x="13690" y="2221"/>
                    <a:pt x="13690" y="5941"/>
                  </a:cubicBezTo>
                  <a:cubicBezTo>
                    <a:pt x="13690" y="8421"/>
                    <a:pt x="16168" y="8421"/>
                    <a:pt x="18292" y="8421"/>
                  </a:cubicBezTo>
                  <a:cubicBezTo>
                    <a:pt x="26788" y="8421"/>
                    <a:pt x="26788" y="9661"/>
                    <a:pt x="26788" y="11078"/>
                  </a:cubicBezTo>
                  <a:cubicBezTo>
                    <a:pt x="26788" y="12318"/>
                    <a:pt x="26434" y="13380"/>
                    <a:pt x="26080" y="14975"/>
                  </a:cubicBezTo>
                  <a:lnTo>
                    <a:pt x="1123" y="115234"/>
                  </a:lnTo>
                  <a:cubicBezTo>
                    <a:pt x="238" y="118422"/>
                    <a:pt x="238" y="118776"/>
                    <a:pt x="238" y="119131"/>
                  </a:cubicBezTo>
                  <a:cubicBezTo>
                    <a:pt x="238" y="121788"/>
                    <a:pt x="2362" y="124799"/>
                    <a:pt x="6256" y="124799"/>
                  </a:cubicBezTo>
                  <a:cubicBezTo>
                    <a:pt x="11035" y="124799"/>
                    <a:pt x="13336" y="121256"/>
                    <a:pt x="14398" y="117359"/>
                  </a:cubicBezTo>
                  <a:cubicBezTo>
                    <a:pt x="14752" y="116651"/>
                    <a:pt x="22363" y="85475"/>
                    <a:pt x="23071" y="82995"/>
                  </a:cubicBezTo>
                  <a:cubicBezTo>
                    <a:pt x="35638" y="84235"/>
                    <a:pt x="45727" y="88309"/>
                    <a:pt x="45727" y="97520"/>
                  </a:cubicBezTo>
                  <a:cubicBezTo>
                    <a:pt x="45727" y="98406"/>
                    <a:pt x="45727" y="99291"/>
                    <a:pt x="45373" y="101063"/>
                  </a:cubicBezTo>
                  <a:cubicBezTo>
                    <a:pt x="44665" y="103720"/>
                    <a:pt x="44665" y="104605"/>
                    <a:pt x="44665" y="106554"/>
                  </a:cubicBezTo>
                  <a:cubicBezTo>
                    <a:pt x="44665" y="119131"/>
                    <a:pt x="54932" y="124799"/>
                    <a:pt x="63428" y="124799"/>
                  </a:cubicBezTo>
                  <a:cubicBezTo>
                    <a:pt x="80597" y="124799"/>
                    <a:pt x="85907" y="97874"/>
                    <a:pt x="85907" y="97697"/>
                  </a:cubicBezTo>
                  <a:cubicBezTo>
                    <a:pt x="85907" y="95394"/>
                    <a:pt x="83606" y="95394"/>
                    <a:pt x="83075" y="95394"/>
                  </a:cubicBezTo>
                  <a:cubicBezTo>
                    <a:pt x="80597" y="95394"/>
                    <a:pt x="80420" y="96280"/>
                    <a:pt x="79535" y="99646"/>
                  </a:cubicBezTo>
                  <a:cubicBezTo>
                    <a:pt x="77411" y="107262"/>
                    <a:pt x="72632" y="119839"/>
                    <a:pt x="63959" y="119839"/>
                  </a:cubicBezTo>
                  <a:cubicBezTo>
                    <a:pt x="59180" y="119839"/>
                    <a:pt x="57764" y="115411"/>
                    <a:pt x="57764" y="110628"/>
                  </a:cubicBezTo>
                  <a:cubicBezTo>
                    <a:pt x="57764" y="107617"/>
                    <a:pt x="57764" y="107262"/>
                    <a:pt x="58826" y="102657"/>
                  </a:cubicBezTo>
                  <a:cubicBezTo>
                    <a:pt x="59003" y="102125"/>
                    <a:pt x="59711" y="99114"/>
                    <a:pt x="59711" y="97166"/>
                  </a:cubicBezTo>
                  <a:cubicBezTo>
                    <a:pt x="59711" y="81401"/>
                    <a:pt x="38470" y="78921"/>
                    <a:pt x="31036" y="78389"/>
                  </a:cubicBezTo>
                  <a:cubicBezTo>
                    <a:pt x="36169" y="75201"/>
                    <a:pt x="42718" y="69355"/>
                    <a:pt x="45727" y="66698"/>
                  </a:cubicBezTo>
                  <a:cubicBezTo>
                    <a:pt x="54755" y="58196"/>
                    <a:pt x="63605" y="49870"/>
                    <a:pt x="73517" y="49870"/>
                  </a:cubicBezTo>
                  <a:cubicBezTo>
                    <a:pt x="75641" y="49870"/>
                    <a:pt x="77942" y="50402"/>
                    <a:pt x="79358" y="52173"/>
                  </a:cubicBezTo>
                  <a:cubicBezTo>
                    <a:pt x="71747" y="53413"/>
                    <a:pt x="70154" y="59436"/>
                    <a:pt x="70154" y="62093"/>
                  </a:cubicBezTo>
                  <a:cubicBezTo>
                    <a:pt x="70154" y="65990"/>
                    <a:pt x="73163" y="68647"/>
                    <a:pt x="77234" y="68647"/>
                  </a:cubicBezTo>
                  <a:cubicBezTo>
                    <a:pt x="82013" y="68647"/>
                    <a:pt x="87323" y="64750"/>
                    <a:pt x="87323" y="57310"/>
                  </a:cubicBezTo>
                  <a:cubicBezTo>
                    <a:pt x="87323" y="51465"/>
                    <a:pt x="83075" y="44911"/>
                    <a:pt x="73694" y="44911"/>
                  </a:cubicBezTo>
                  <a:cubicBezTo>
                    <a:pt x="63605" y="44911"/>
                    <a:pt x="54401" y="52173"/>
                    <a:pt x="45373" y="60499"/>
                  </a:cubicBezTo>
                  <a:cubicBezTo>
                    <a:pt x="37939" y="67584"/>
                    <a:pt x="32098" y="73075"/>
                    <a:pt x="24841" y="76087"/>
                  </a:cubicBezTo>
                  <a:lnTo>
                    <a:pt x="42364" y="5409"/>
                  </a:lnTo>
                  <a:close/>
                </a:path>
              </a:pathLst>
            </a:custGeom>
            <a:solidFill>
              <a:srgbClr val="000000"/>
            </a:solidFill>
            <a:ln w="25381"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4453DBCA-DE52-203F-AB2D-D7FF3A0687FB}"/>
                </a:ext>
              </a:extLst>
            </p:cNvPr>
            <p:cNvSpPr/>
            <p:nvPr>
              <p:custDataLst>
                <p:tags r:id="rId55"/>
              </p:custDataLst>
            </p:nvPr>
          </p:nvSpPr>
          <p:spPr>
            <a:xfrm>
              <a:off x="8127306" y="5633356"/>
              <a:ext cx="45843" cy="176958"/>
            </a:xfrm>
            <a:custGeom>
              <a:avLst/>
              <a:gdLst>
                <a:gd name="connsiteX0" fmla="*/ 3606 w 45843"/>
                <a:gd name="connsiteY0" fmla="*/ 95 h 176958"/>
                <a:gd name="connsiteX1" fmla="*/ 243 w 45843"/>
                <a:gd name="connsiteY1" fmla="*/ 2221 h 176958"/>
                <a:gd name="connsiteX2" fmla="*/ 1836 w 45843"/>
                <a:gd name="connsiteY2" fmla="*/ 4878 h 176958"/>
                <a:gd name="connsiteX3" fmla="*/ 34050 w 45843"/>
                <a:gd name="connsiteY3" fmla="*/ 88486 h 176958"/>
                <a:gd name="connsiteX4" fmla="*/ 3429 w 45843"/>
                <a:gd name="connsiteY4" fmla="*/ 170854 h 176958"/>
                <a:gd name="connsiteX5" fmla="*/ 243 w 45843"/>
                <a:gd name="connsiteY5" fmla="*/ 174928 h 176958"/>
                <a:gd name="connsiteX6" fmla="*/ 2544 w 45843"/>
                <a:gd name="connsiteY6" fmla="*/ 177054 h 176958"/>
                <a:gd name="connsiteX7" fmla="*/ 33165 w 45843"/>
                <a:gd name="connsiteY7" fmla="*/ 143221 h 176958"/>
                <a:gd name="connsiteX8" fmla="*/ 46086 w 45843"/>
                <a:gd name="connsiteY8" fmla="*/ 88663 h 176958"/>
                <a:gd name="connsiteX9" fmla="*/ 3606 w 45843"/>
                <a:gd name="connsiteY9"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606" y="95"/>
                  </a:moveTo>
                  <a:cubicBezTo>
                    <a:pt x="2367" y="95"/>
                    <a:pt x="243" y="95"/>
                    <a:pt x="243" y="2221"/>
                  </a:cubicBezTo>
                  <a:cubicBezTo>
                    <a:pt x="243" y="3107"/>
                    <a:pt x="774" y="3638"/>
                    <a:pt x="1836" y="4878"/>
                  </a:cubicBezTo>
                  <a:cubicBezTo>
                    <a:pt x="17058" y="18872"/>
                    <a:pt x="34050" y="42785"/>
                    <a:pt x="34050" y="88486"/>
                  </a:cubicBezTo>
                  <a:cubicBezTo>
                    <a:pt x="34050" y="125507"/>
                    <a:pt x="22545" y="153495"/>
                    <a:pt x="3429" y="170854"/>
                  </a:cubicBezTo>
                  <a:cubicBezTo>
                    <a:pt x="420" y="173865"/>
                    <a:pt x="243" y="174043"/>
                    <a:pt x="243" y="174928"/>
                  </a:cubicBezTo>
                  <a:cubicBezTo>
                    <a:pt x="243" y="175814"/>
                    <a:pt x="774" y="177054"/>
                    <a:pt x="2544" y="177054"/>
                  </a:cubicBezTo>
                  <a:cubicBezTo>
                    <a:pt x="4668" y="177054"/>
                    <a:pt x="21483" y="165363"/>
                    <a:pt x="33165" y="143221"/>
                  </a:cubicBezTo>
                  <a:cubicBezTo>
                    <a:pt x="40953" y="128519"/>
                    <a:pt x="46086" y="109388"/>
                    <a:pt x="46086" y="88663"/>
                  </a:cubicBezTo>
                  <a:cubicBezTo>
                    <a:pt x="46086" y="63687"/>
                    <a:pt x="38652" y="24894"/>
                    <a:pt x="3606" y="95"/>
                  </a:cubicBezTo>
                  <a:close/>
                </a:path>
              </a:pathLst>
            </a:custGeom>
            <a:solidFill>
              <a:srgbClr val="000000"/>
            </a:solidFill>
            <a:ln w="25381"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1E00C95-A2E6-AB80-7B89-9D6C8CF060E3}"/>
                </a:ext>
              </a:extLst>
            </p:cNvPr>
            <p:cNvSpPr/>
            <p:nvPr>
              <p:custDataLst>
                <p:tags r:id="rId56"/>
              </p:custDataLst>
            </p:nvPr>
          </p:nvSpPr>
          <p:spPr>
            <a:xfrm>
              <a:off x="7932272" y="5849128"/>
              <a:ext cx="102837" cy="79888"/>
            </a:xfrm>
            <a:custGeom>
              <a:avLst/>
              <a:gdLst>
                <a:gd name="connsiteX0" fmla="*/ 66787 w 102837"/>
                <a:gd name="connsiteY0" fmla="*/ 49523 h 79888"/>
                <a:gd name="connsiteX1" fmla="*/ 63955 w 102837"/>
                <a:gd name="connsiteY1" fmla="*/ 59974 h 79888"/>
                <a:gd name="connsiteX2" fmla="*/ 42538 w 102837"/>
                <a:gd name="connsiteY2" fmla="*/ 75030 h 79888"/>
                <a:gd name="connsiteX3" fmla="*/ 30325 w 102837"/>
                <a:gd name="connsiteY3" fmla="*/ 60328 h 79888"/>
                <a:gd name="connsiteX4" fmla="*/ 40237 w 102837"/>
                <a:gd name="connsiteY4" fmla="*/ 24369 h 79888"/>
                <a:gd name="connsiteX5" fmla="*/ 42715 w 102837"/>
                <a:gd name="connsiteY5" fmla="*/ 15335 h 79888"/>
                <a:gd name="connsiteX6" fmla="*/ 25900 w 102837"/>
                <a:gd name="connsiteY6" fmla="*/ 102 h 79888"/>
                <a:gd name="connsiteX7" fmla="*/ 235 w 102837"/>
                <a:gd name="connsiteY7" fmla="*/ 27203 h 79888"/>
                <a:gd name="connsiteX8" fmla="*/ 3244 w 102837"/>
                <a:gd name="connsiteY8" fmla="*/ 29506 h 79888"/>
                <a:gd name="connsiteX9" fmla="*/ 6430 w 102837"/>
                <a:gd name="connsiteY9" fmla="*/ 26672 h 79888"/>
                <a:gd name="connsiteX10" fmla="*/ 25369 w 102837"/>
                <a:gd name="connsiteY10" fmla="*/ 5061 h 79888"/>
                <a:gd name="connsiteX11" fmla="*/ 29794 w 102837"/>
                <a:gd name="connsiteY11" fmla="*/ 11261 h 79888"/>
                <a:gd name="connsiteX12" fmla="*/ 26608 w 102837"/>
                <a:gd name="connsiteY12" fmla="*/ 23129 h 79888"/>
                <a:gd name="connsiteX13" fmla="*/ 17050 w 102837"/>
                <a:gd name="connsiteY13" fmla="*/ 57494 h 79888"/>
                <a:gd name="connsiteX14" fmla="*/ 23599 w 102837"/>
                <a:gd name="connsiteY14" fmla="*/ 74322 h 79888"/>
                <a:gd name="connsiteX15" fmla="*/ 41830 w 102837"/>
                <a:gd name="connsiteY15" fmla="*/ 79990 h 79888"/>
                <a:gd name="connsiteX16" fmla="*/ 64840 w 102837"/>
                <a:gd name="connsiteY16" fmla="*/ 68299 h 79888"/>
                <a:gd name="connsiteX17" fmla="*/ 82718 w 102837"/>
                <a:gd name="connsiteY17" fmla="*/ 79990 h 79888"/>
                <a:gd name="connsiteX18" fmla="*/ 96701 w 102837"/>
                <a:gd name="connsiteY18" fmla="*/ 70602 h 79888"/>
                <a:gd name="connsiteX19" fmla="*/ 103073 w 102837"/>
                <a:gd name="connsiteY19" fmla="*/ 52888 h 79888"/>
                <a:gd name="connsiteX20" fmla="*/ 100064 w 102837"/>
                <a:gd name="connsiteY20" fmla="*/ 50585 h 79888"/>
                <a:gd name="connsiteX21" fmla="*/ 96170 w 102837"/>
                <a:gd name="connsiteY21" fmla="*/ 56077 h 79888"/>
                <a:gd name="connsiteX22" fmla="*/ 83249 w 102837"/>
                <a:gd name="connsiteY22" fmla="*/ 75030 h 79888"/>
                <a:gd name="connsiteX23" fmla="*/ 77408 w 102837"/>
                <a:gd name="connsiteY23" fmla="*/ 66350 h 79888"/>
                <a:gd name="connsiteX24" fmla="*/ 80063 w 102837"/>
                <a:gd name="connsiteY24" fmla="*/ 52357 h 79888"/>
                <a:gd name="connsiteX25" fmla="*/ 83957 w 102837"/>
                <a:gd name="connsiteY25" fmla="*/ 36414 h 79888"/>
                <a:gd name="connsiteX26" fmla="*/ 88028 w 102837"/>
                <a:gd name="connsiteY26" fmla="*/ 20649 h 79888"/>
                <a:gd name="connsiteX27" fmla="*/ 91037 w 102837"/>
                <a:gd name="connsiteY27" fmla="*/ 7541 h 79888"/>
                <a:gd name="connsiteX28" fmla="*/ 85196 w 102837"/>
                <a:gd name="connsiteY28" fmla="*/ 1873 h 79888"/>
                <a:gd name="connsiteX29" fmla="*/ 75991 w 102837"/>
                <a:gd name="connsiteY29" fmla="*/ 12678 h 79888"/>
                <a:gd name="connsiteX30" fmla="*/ 66787 w 102837"/>
                <a:gd name="connsiteY30" fmla="*/ 49523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787" y="49523"/>
                  </a:moveTo>
                  <a:cubicBezTo>
                    <a:pt x="65902" y="53065"/>
                    <a:pt x="64309" y="59796"/>
                    <a:pt x="63955" y="59974"/>
                  </a:cubicBezTo>
                  <a:cubicBezTo>
                    <a:pt x="60592" y="65465"/>
                    <a:pt x="53512" y="75030"/>
                    <a:pt x="42538" y="75030"/>
                  </a:cubicBezTo>
                  <a:cubicBezTo>
                    <a:pt x="30325" y="75030"/>
                    <a:pt x="30325" y="63516"/>
                    <a:pt x="30325" y="60328"/>
                  </a:cubicBezTo>
                  <a:cubicBezTo>
                    <a:pt x="30325" y="49877"/>
                    <a:pt x="35281" y="37300"/>
                    <a:pt x="40237" y="24369"/>
                  </a:cubicBezTo>
                  <a:cubicBezTo>
                    <a:pt x="41653" y="20827"/>
                    <a:pt x="42715" y="18169"/>
                    <a:pt x="42715" y="15335"/>
                  </a:cubicBezTo>
                  <a:cubicBezTo>
                    <a:pt x="42715" y="6124"/>
                    <a:pt x="34927" y="102"/>
                    <a:pt x="25900" y="102"/>
                  </a:cubicBezTo>
                  <a:cubicBezTo>
                    <a:pt x="8200" y="102"/>
                    <a:pt x="235" y="24369"/>
                    <a:pt x="235" y="27203"/>
                  </a:cubicBezTo>
                  <a:cubicBezTo>
                    <a:pt x="235" y="29506"/>
                    <a:pt x="2713" y="29506"/>
                    <a:pt x="3244" y="29506"/>
                  </a:cubicBezTo>
                  <a:cubicBezTo>
                    <a:pt x="5722" y="29506"/>
                    <a:pt x="5899" y="28621"/>
                    <a:pt x="6430" y="26672"/>
                  </a:cubicBezTo>
                  <a:cubicBezTo>
                    <a:pt x="10678" y="12147"/>
                    <a:pt x="18466" y="5061"/>
                    <a:pt x="25369" y="5061"/>
                  </a:cubicBezTo>
                  <a:cubicBezTo>
                    <a:pt x="28378" y="5061"/>
                    <a:pt x="29794" y="7010"/>
                    <a:pt x="29794" y="11261"/>
                  </a:cubicBezTo>
                  <a:cubicBezTo>
                    <a:pt x="29794" y="15335"/>
                    <a:pt x="28378" y="19055"/>
                    <a:pt x="26608" y="23129"/>
                  </a:cubicBezTo>
                  <a:cubicBezTo>
                    <a:pt x="17050" y="47574"/>
                    <a:pt x="17050" y="52711"/>
                    <a:pt x="17050" y="57494"/>
                  </a:cubicBezTo>
                  <a:cubicBezTo>
                    <a:pt x="17050" y="60505"/>
                    <a:pt x="17050" y="68653"/>
                    <a:pt x="23599" y="74322"/>
                  </a:cubicBezTo>
                  <a:cubicBezTo>
                    <a:pt x="28732" y="78573"/>
                    <a:pt x="35635" y="79990"/>
                    <a:pt x="41830" y="79990"/>
                  </a:cubicBezTo>
                  <a:cubicBezTo>
                    <a:pt x="52981" y="79990"/>
                    <a:pt x="58999" y="73967"/>
                    <a:pt x="64840" y="68299"/>
                  </a:cubicBezTo>
                  <a:cubicBezTo>
                    <a:pt x="68734" y="79636"/>
                    <a:pt x="80594" y="79990"/>
                    <a:pt x="82718" y="79990"/>
                  </a:cubicBezTo>
                  <a:cubicBezTo>
                    <a:pt x="88736" y="79990"/>
                    <a:pt x="93338" y="76447"/>
                    <a:pt x="96701" y="70602"/>
                  </a:cubicBezTo>
                  <a:cubicBezTo>
                    <a:pt x="100595" y="63693"/>
                    <a:pt x="103073" y="53419"/>
                    <a:pt x="103073" y="52888"/>
                  </a:cubicBezTo>
                  <a:cubicBezTo>
                    <a:pt x="103073" y="50585"/>
                    <a:pt x="100595" y="50585"/>
                    <a:pt x="100064" y="50585"/>
                  </a:cubicBezTo>
                  <a:cubicBezTo>
                    <a:pt x="97586" y="50585"/>
                    <a:pt x="97409" y="51294"/>
                    <a:pt x="96170" y="56077"/>
                  </a:cubicBezTo>
                  <a:cubicBezTo>
                    <a:pt x="94046" y="64402"/>
                    <a:pt x="90683" y="75030"/>
                    <a:pt x="83249" y="75030"/>
                  </a:cubicBezTo>
                  <a:cubicBezTo>
                    <a:pt x="78647" y="75030"/>
                    <a:pt x="77408" y="70956"/>
                    <a:pt x="77408" y="66350"/>
                  </a:cubicBezTo>
                  <a:cubicBezTo>
                    <a:pt x="77408" y="63339"/>
                    <a:pt x="78823" y="56962"/>
                    <a:pt x="80063" y="52357"/>
                  </a:cubicBezTo>
                  <a:cubicBezTo>
                    <a:pt x="81302" y="47574"/>
                    <a:pt x="83072" y="40311"/>
                    <a:pt x="83957" y="36414"/>
                  </a:cubicBezTo>
                  <a:lnTo>
                    <a:pt x="88028" y="20649"/>
                  </a:lnTo>
                  <a:cubicBezTo>
                    <a:pt x="89090" y="16221"/>
                    <a:pt x="91037" y="8427"/>
                    <a:pt x="91037" y="7541"/>
                  </a:cubicBezTo>
                  <a:cubicBezTo>
                    <a:pt x="91037" y="3999"/>
                    <a:pt x="88205" y="1873"/>
                    <a:pt x="85196" y="1873"/>
                  </a:cubicBezTo>
                  <a:cubicBezTo>
                    <a:pt x="78647" y="1873"/>
                    <a:pt x="77408" y="7010"/>
                    <a:pt x="75991" y="12678"/>
                  </a:cubicBezTo>
                  <a:lnTo>
                    <a:pt x="66787" y="49523"/>
                  </a:lnTo>
                  <a:close/>
                </a:path>
              </a:pathLst>
            </a:custGeom>
            <a:solidFill>
              <a:schemeClr val="accent5"/>
            </a:solidFill>
            <a:ln w="25381"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ABD719F7-43E4-4647-6A43-FE8151B10B6C}"/>
                </a:ext>
              </a:extLst>
            </p:cNvPr>
            <p:cNvSpPr/>
            <p:nvPr>
              <p:custDataLst>
                <p:tags r:id="rId57"/>
              </p:custDataLst>
            </p:nvPr>
          </p:nvSpPr>
          <p:spPr>
            <a:xfrm>
              <a:off x="8279172" y="5218351"/>
              <a:ext cx="131739" cy="758900"/>
            </a:xfrm>
            <a:custGeom>
              <a:avLst/>
              <a:gdLst>
                <a:gd name="connsiteX0" fmla="*/ 131988 w 131739"/>
                <a:gd name="connsiteY0" fmla="*/ 379651 h 758900"/>
                <a:gd name="connsiteX1" fmla="*/ 79646 w 131739"/>
                <a:gd name="connsiteY1" fmla="*/ 101801 h 758900"/>
                <a:gd name="connsiteX2" fmla="*/ 12639 w 131739"/>
                <a:gd name="connsiteY2" fmla="*/ 2352 h 758900"/>
                <a:gd name="connsiteX3" fmla="*/ 5812 w 131739"/>
                <a:gd name="connsiteY3" fmla="*/ 74 h 758900"/>
                <a:gd name="connsiteX4" fmla="*/ 249 w 131739"/>
                <a:gd name="connsiteY4" fmla="*/ 2605 h 758900"/>
                <a:gd name="connsiteX5" fmla="*/ 1766 w 131739"/>
                <a:gd name="connsiteY5" fmla="*/ 5641 h 758900"/>
                <a:gd name="connsiteX6" fmla="*/ 61188 w 131739"/>
                <a:gd name="connsiteY6" fmla="*/ 102560 h 758900"/>
                <a:gd name="connsiteX7" fmla="*/ 107461 w 131739"/>
                <a:gd name="connsiteY7" fmla="*/ 379398 h 758900"/>
                <a:gd name="connsiteX8" fmla="*/ 57648 w 131739"/>
                <a:gd name="connsiteY8" fmla="*/ 664839 h 758900"/>
                <a:gd name="connsiteX9" fmla="*/ 1260 w 131739"/>
                <a:gd name="connsiteY9" fmla="*/ 754166 h 758900"/>
                <a:gd name="connsiteX10" fmla="*/ 249 w 131739"/>
                <a:gd name="connsiteY10" fmla="*/ 756444 h 758900"/>
                <a:gd name="connsiteX11" fmla="*/ 5812 w 131739"/>
                <a:gd name="connsiteY11" fmla="*/ 758974 h 758900"/>
                <a:gd name="connsiteX12" fmla="*/ 10616 w 131739"/>
                <a:gd name="connsiteY12" fmla="*/ 758468 h 758900"/>
                <a:gd name="connsiteX13" fmla="*/ 46269 w 131739"/>
                <a:gd name="connsiteY13" fmla="*/ 715196 h 758900"/>
                <a:gd name="connsiteX14" fmla="*/ 123897 w 131739"/>
                <a:gd name="connsiteY14" fmla="*/ 503140 h 758900"/>
                <a:gd name="connsiteX15" fmla="*/ 131988 w 131739"/>
                <a:gd name="connsiteY15" fmla="*/ 379651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739" h="758900">
                  <a:moveTo>
                    <a:pt x="131988" y="379651"/>
                  </a:moveTo>
                  <a:cubicBezTo>
                    <a:pt x="131988" y="285010"/>
                    <a:pt x="120104" y="188344"/>
                    <a:pt x="79646" y="101801"/>
                  </a:cubicBezTo>
                  <a:cubicBezTo>
                    <a:pt x="61693" y="63337"/>
                    <a:pt x="37672" y="28669"/>
                    <a:pt x="12639" y="2352"/>
                  </a:cubicBezTo>
                  <a:cubicBezTo>
                    <a:pt x="10363" y="327"/>
                    <a:pt x="10110" y="74"/>
                    <a:pt x="5812" y="74"/>
                  </a:cubicBezTo>
                  <a:cubicBezTo>
                    <a:pt x="2272" y="74"/>
                    <a:pt x="249" y="74"/>
                    <a:pt x="249" y="2605"/>
                  </a:cubicBezTo>
                  <a:cubicBezTo>
                    <a:pt x="249" y="3617"/>
                    <a:pt x="1260" y="4882"/>
                    <a:pt x="1766" y="5641"/>
                  </a:cubicBezTo>
                  <a:cubicBezTo>
                    <a:pt x="26040" y="34995"/>
                    <a:pt x="46269" y="67386"/>
                    <a:pt x="61188" y="102560"/>
                  </a:cubicBezTo>
                  <a:cubicBezTo>
                    <a:pt x="94312" y="179993"/>
                    <a:pt x="107461" y="270586"/>
                    <a:pt x="107461" y="379398"/>
                  </a:cubicBezTo>
                  <a:cubicBezTo>
                    <a:pt x="107461" y="487197"/>
                    <a:pt x="95071" y="581839"/>
                    <a:pt x="57648" y="664839"/>
                  </a:cubicBezTo>
                  <a:cubicBezTo>
                    <a:pt x="42982" y="696977"/>
                    <a:pt x="23765" y="726837"/>
                    <a:pt x="1260" y="754166"/>
                  </a:cubicBezTo>
                  <a:cubicBezTo>
                    <a:pt x="1007" y="754672"/>
                    <a:pt x="249" y="755685"/>
                    <a:pt x="249" y="756444"/>
                  </a:cubicBezTo>
                  <a:cubicBezTo>
                    <a:pt x="249" y="758974"/>
                    <a:pt x="2272" y="758974"/>
                    <a:pt x="5812" y="758974"/>
                  </a:cubicBezTo>
                  <a:cubicBezTo>
                    <a:pt x="9605" y="758974"/>
                    <a:pt x="10110" y="758974"/>
                    <a:pt x="10616" y="758468"/>
                  </a:cubicBezTo>
                  <a:cubicBezTo>
                    <a:pt x="10869" y="758215"/>
                    <a:pt x="26546" y="743032"/>
                    <a:pt x="46269" y="715196"/>
                  </a:cubicBezTo>
                  <a:cubicBezTo>
                    <a:pt x="90266" y="652946"/>
                    <a:pt x="112518" y="578549"/>
                    <a:pt x="123897" y="503140"/>
                  </a:cubicBezTo>
                  <a:cubicBezTo>
                    <a:pt x="129965" y="462398"/>
                    <a:pt x="131988" y="420898"/>
                    <a:pt x="131988" y="379651"/>
                  </a:cubicBezTo>
                  <a:close/>
                </a:path>
              </a:pathLst>
            </a:custGeom>
            <a:solidFill>
              <a:srgbClr val="000000"/>
            </a:solidFill>
            <a:ln w="25381"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73CAB99-E2DD-B4E0-9FF6-77C42F083F89}"/>
                </a:ext>
              </a:extLst>
            </p:cNvPr>
            <p:cNvSpPr/>
            <p:nvPr>
              <p:custDataLst>
                <p:tags r:id="rId58"/>
              </p:custDataLst>
            </p:nvPr>
          </p:nvSpPr>
          <p:spPr>
            <a:xfrm>
              <a:off x="8541105" y="5513665"/>
              <a:ext cx="168150" cy="168531"/>
            </a:xfrm>
            <a:custGeom>
              <a:avLst/>
              <a:gdLst>
                <a:gd name="connsiteX0" fmla="*/ 89518 w 168150"/>
                <a:gd name="connsiteY0" fmla="*/ 89418 h 168531"/>
                <a:gd name="connsiteX1" fmla="*/ 160065 w 168150"/>
                <a:gd name="connsiteY1" fmla="*/ 89418 h 168531"/>
                <a:gd name="connsiteX2" fmla="*/ 168410 w 168150"/>
                <a:gd name="connsiteY2" fmla="*/ 84357 h 168531"/>
                <a:gd name="connsiteX3" fmla="*/ 160065 w 168150"/>
                <a:gd name="connsiteY3" fmla="*/ 79296 h 168531"/>
                <a:gd name="connsiteX4" fmla="*/ 89518 w 168150"/>
                <a:gd name="connsiteY4" fmla="*/ 79296 h 168531"/>
                <a:gd name="connsiteX5" fmla="*/ 89518 w 168150"/>
                <a:gd name="connsiteY5" fmla="*/ 8442 h 168531"/>
                <a:gd name="connsiteX6" fmla="*/ 84461 w 168150"/>
                <a:gd name="connsiteY6" fmla="*/ 91 h 168531"/>
                <a:gd name="connsiteX7" fmla="*/ 79404 w 168150"/>
                <a:gd name="connsiteY7" fmla="*/ 8442 h 168531"/>
                <a:gd name="connsiteX8" fmla="*/ 79404 w 168150"/>
                <a:gd name="connsiteY8" fmla="*/ 79296 h 168531"/>
                <a:gd name="connsiteX9" fmla="*/ 8603 w 168150"/>
                <a:gd name="connsiteY9" fmla="*/ 79296 h 168531"/>
                <a:gd name="connsiteX10" fmla="*/ 259 w 168150"/>
                <a:gd name="connsiteY10" fmla="*/ 84357 h 168531"/>
                <a:gd name="connsiteX11" fmla="*/ 8603 w 168150"/>
                <a:gd name="connsiteY11" fmla="*/ 89418 h 168531"/>
                <a:gd name="connsiteX12" fmla="*/ 79404 w 168150"/>
                <a:gd name="connsiteY12" fmla="*/ 89418 h 168531"/>
                <a:gd name="connsiteX13" fmla="*/ 79404 w 168150"/>
                <a:gd name="connsiteY13" fmla="*/ 160272 h 168531"/>
                <a:gd name="connsiteX14" fmla="*/ 84461 w 168150"/>
                <a:gd name="connsiteY14" fmla="*/ 168623 h 168531"/>
                <a:gd name="connsiteX15" fmla="*/ 89518 w 168150"/>
                <a:gd name="connsiteY15" fmla="*/ 160272 h 168531"/>
                <a:gd name="connsiteX16" fmla="*/ 89518 w 168150"/>
                <a:gd name="connsiteY16" fmla="*/ 89418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150" h="168531">
                  <a:moveTo>
                    <a:pt x="89518" y="89418"/>
                  </a:moveTo>
                  <a:lnTo>
                    <a:pt x="160065" y="89418"/>
                  </a:lnTo>
                  <a:cubicBezTo>
                    <a:pt x="163605" y="89418"/>
                    <a:pt x="168410" y="89418"/>
                    <a:pt x="168410" y="84357"/>
                  </a:cubicBezTo>
                  <a:cubicBezTo>
                    <a:pt x="168410" y="79296"/>
                    <a:pt x="163605" y="79296"/>
                    <a:pt x="160065" y="79296"/>
                  </a:cubicBezTo>
                  <a:lnTo>
                    <a:pt x="89518" y="79296"/>
                  </a:lnTo>
                  <a:lnTo>
                    <a:pt x="89518" y="8442"/>
                  </a:lnTo>
                  <a:cubicBezTo>
                    <a:pt x="89518" y="4899"/>
                    <a:pt x="89518" y="91"/>
                    <a:pt x="84461" y="91"/>
                  </a:cubicBezTo>
                  <a:cubicBezTo>
                    <a:pt x="79404" y="91"/>
                    <a:pt x="79404" y="4899"/>
                    <a:pt x="79404" y="8442"/>
                  </a:cubicBezTo>
                  <a:lnTo>
                    <a:pt x="79404" y="79296"/>
                  </a:lnTo>
                  <a:lnTo>
                    <a:pt x="8603" y="79296"/>
                  </a:lnTo>
                  <a:cubicBezTo>
                    <a:pt x="5063" y="79296"/>
                    <a:pt x="259" y="79296"/>
                    <a:pt x="259" y="84357"/>
                  </a:cubicBezTo>
                  <a:cubicBezTo>
                    <a:pt x="259" y="89418"/>
                    <a:pt x="5063" y="89418"/>
                    <a:pt x="8603" y="89418"/>
                  </a:cubicBezTo>
                  <a:lnTo>
                    <a:pt x="79404" y="89418"/>
                  </a:lnTo>
                  <a:lnTo>
                    <a:pt x="79404" y="160272"/>
                  </a:lnTo>
                  <a:cubicBezTo>
                    <a:pt x="79404" y="163815"/>
                    <a:pt x="79404" y="168623"/>
                    <a:pt x="84461" y="168623"/>
                  </a:cubicBezTo>
                  <a:cubicBezTo>
                    <a:pt x="89518" y="168623"/>
                    <a:pt x="89518" y="163815"/>
                    <a:pt x="89518" y="160272"/>
                  </a:cubicBezTo>
                  <a:lnTo>
                    <a:pt x="89518" y="89418"/>
                  </a:lnTo>
                  <a:close/>
                </a:path>
              </a:pathLst>
            </a:custGeom>
            <a:solidFill>
              <a:srgbClr val="000000"/>
            </a:solidFill>
            <a:ln w="25381"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ADC3F533-E398-813A-4951-05776C6A2E14}"/>
                </a:ext>
              </a:extLst>
            </p:cNvPr>
            <p:cNvSpPr/>
            <p:nvPr>
              <p:custDataLst>
                <p:tags r:id="rId59"/>
              </p:custDataLst>
            </p:nvPr>
          </p:nvSpPr>
          <p:spPr>
            <a:xfrm>
              <a:off x="8839477" y="5218351"/>
              <a:ext cx="131739" cy="758900"/>
            </a:xfrm>
            <a:custGeom>
              <a:avLst/>
              <a:gdLst>
                <a:gd name="connsiteX0" fmla="*/ 132008 w 131739"/>
                <a:gd name="connsiteY0" fmla="*/ 756444 h 758900"/>
                <a:gd name="connsiteX1" fmla="*/ 130491 w 131739"/>
                <a:gd name="connsiteY1" fmla="*/ 753407 h 758900"/>
                <a:gd name="connsiteX2" fmla="*/ 71069 w 131739"/>
                <a:gd name="connsiteY2" fmla="*/ 656489 h 758900"/>
                <a:gd name="connsiteX3" fmla="*/ 24796 w 131739"/>
                <a:gd name="connsiteY3" fmla="*/ 379651 h 758900"/>
                <a:gd name="connsiteX4" fmla="*/ 74609 w 131739"/>
                <a:gd name="connsiteY4" fmla="*/ 94209 h 758900"/>
                <a:gd name="connsiteX5" fmla="*/ 130997 w 131739"/>
                <a:gd name="connsiteY5" fmla="*/ 4882 h 758900"/>
                <a:gd name="connsiteX6" fmla="*/ 132008 w 131739"/>
                <a:gd name="connsiteY6" fmla="*/ 2605 h 758900"/>
                <a:gd name="connsiteX7" fmla="*/ 126445 w 131739"/>
                <a:gd name="connsiteY7" fmla="*/ 74 h 758900"/>
                <a:gd name="connsiteX8" fmla="*/ 121641 w 131739"/>
                <a:gd name="connsiteY8" fmla="*/ 580 h 758900"/>
                <a:gd name="connsiteX9" fmla="*/ 85988 w 131739"/>
                <a:gd name="connsiteY9" fmla="*/ 43852 h 758900"/>
                <a:gd name="connsiteX10" fmla="*/ 8360 w 131739"/>
                <a:gd name="connsiteY10" fmla="*/ 255909 h 758900"/>
                <a:gd name="connsiteX11" fmla="*/ 269 w 131739"/>
                <a:gd name="connsiteY11" fmla="*/ 379398 h 758900"/>
                <a:gd name="connsiteX12" fmla="*/ 52611 w 131739"/>
                <a:gd name="connsiteY12" fmla="*/ 657248 h 758900"/>
                <a:gd name="connsiteX13" fmla="*/ 119618 w 131739"/>
                <a:gd name="connsiteY13" fmla="*/ 756697 h 758900"/>
                <a:gd name="connsiteX14" fmla="*/ 126445 w 131739"/>
                <a:gd name="connsiteY14" fmla="*/ 758974 h 758900"/>
                <a:gd name="connsiteX15" fmla="*/ 132008 w 131739"/>
                <a:gd name="connsiteY15" fmla="*/ 756444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739" h="758900">
                  <a:moveTo>
                    <a:pt x="132008" y="756444"/>
                  </a:moveTo>
                  <a:cubicBezTo>
                    <a:pt x="132008" y="755685"/>
                    <a:pt x="132008" y="755178"/>
                    <a:pt x="130491" y="753407"/>
                  </a:cubicBezTo>
                  <a:cubicBezTo>
                    <a:pt x="106216" y="724053"/>
                    <a:pt x="85988" y="691663"/>
                    <a:pt x="71069" y="656489"/>
                  </a:cubicBezTo>
                  <a:cubicBezTo>
                    <a:pt x="37945" y="579055"/>
                    <a:pt x="24796" y="488463"/>
                    <a:pt x="24796" y="379651"/>
                  </a:cubicBezTo>
                  <a:cubicBezTo>
                    <a:pt x="24796" y="271851"/>
                    <a:pt x="37186" y="177210"/>
                    <a:pt x="74609" y="94209"/>
                  </a:cubicBezTo>
                  <a:cubicBezTo>
                    <a:pt x="89275" y="62072"/>
                    <a:pt x="108492" y="32212"/>
                    <a:pt x="130997" y="4882"/>
                  </a:cubicBezTo>
                  <a:cubicBezTo>
                    <a:pt x="131502" y="4123"/>
                    <a:pt x="132008" y="3617"/>
                    <a:pt x="132008" y="2605"/>
                  </a:cubicBezTo>
                  <a:cubicBezTo>
                    <a:pt x="132008" y="74"/>
                    <a:pt x="130238" y="74"/>
                    <a:pt x="126445" y="74"/>
                  </a:cubicBezTo>
                  <a:cubicBezTo>
                    <a:pt x="122652" y="74"/>
                    <a:pt x="122147" y="74"/>
                    <a:pt x="121641" y="580"/>
                  </a:cubicBezTo>
                  <a:cubicBezTo>
                    <a:pt x="121388" y="833"/>
                    <a:pt x="105711" y="16016"/>
                    <a:pt x="85988" y="43852"/>
                  </a:cubicBezTo>
                  <a:cubicBezTo>
                    <a:pt x="41991" y="106103"/>
                    <a:pt x="19739" y="180500"/>
                    <a:pt x="8360" y="255909"/>
                  </a:cubicBezTo>
                  <a:cubicBezTo>
                    <a:pt x="2292" y="296650"/>
                    <a:pt x="269" y="338150"/>
                    <a:pt x="269" y="379398"/>
                  </a:cubicBezTo>
                  <a:cubicBezTo>
                    <a:pt x="269" y="474039"/>
                    <a:pt x="12153" y="570704"/>
                    <a:pt x="52611" y="657248"/>
                  </a:cubicBezTo>
                  <a:cubicBezTo>
                    <a:pt x="70563" y="695712"/>
                    <a:pt x="94585" y="730380"/>
                    <a:pt x="119618" y="756697"/>
                  </a:cubicBezTo>
                  <a:cubicBezTo>
                    <a:pt x="121894" y="758721"/>
                    <a:pt x="122147" y="758974"/>
                    <a:pt x="126445" y="758974"/>
                  </a:cubicBezTo>
                  <a:cubicBezTo>
                    <a:pt x="130238" y="758974"/>
                    <a:pt x="132008" y="758974"/>
                    <a:pt x="132008" y="756444"/>
                  </a:cubicBezTo>
                  <a:close/>
                </a:path>
              </a:pathLst>
            </a:custGeom>
            <a:solidFill>
              <a:srgbClr val="000000"/>
            </a:solidFill>
            <a:ln w="25381"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A3EC823-79D9-2B02-E16C-E2682436C047}"/>
                </a:ext>
              </a:extLst>
            </p:cNvPr>
            <p:cNvSpPr/>
            <p:nvPr>
              <p:custDataLst>
                <p:tags r:id="rId60"/>
              </p:custDataLst>
            </p:nvPr>
          </p:nvSpPr>
          <p:spPr>
            <a:xfrm>
              <a:off x="9101517" y="5321471"/>
              <a:ext cx="83443" cy="168531"/>
            </a:xfrm>
            <a:custGeom>
              <a:avLst/>
              <a:gdLst>
                <a:gd name="connsiteX0" fmla="*/ 52117 w 83443"/>
                <a:gd name="connsiteY0" fmla="*/ 6664 h 168531"/>
                <a:gd name="connsiteX1" fmla="*/ 46301 w 83443"/>
                <a:gd name="connsiteY1" fmla="*/ 84 h 168531"/>
                <a:gd name="connsiteX2" fmla="*/ 281 w 83443"/>
                <a:gd name="connsiteY2" fmla="*/ 16280 h 168531"/>
                <a:gd name="connsiteX3" fmla="*/ 281 w 83443"/>
                <a:gd name="connsiteY3" fmla="*/ 24124 h 168531"/>
                <a:gd name="connsiteX4" fmla="*/ 33405 w 83443"/>
                <a:gd name="connsiteY4" fmla="*/ 17545 h 168531"/>
                <a:gd name="connsiteX5" fmla="*/ 33405 w 83443"/>
                <a:gd name="connsiteY5" fmla="*/ 148625 h 168531"/>
                <a:gd name="connsiteX6" fmla="*/ 9889 w 83443"/>
                <a:gd name="connsiteY6" fmla="*/ 160772 h 168531"/>
                <a:gd name="connsiteX7" fmla="*/ 1798 w 83443"/>
                <a:gd name="connsiteY7" fmla="*/ 160772 h 168531"/>
                <a:gd name="connsiteX8" fmla="*/ 1798 w 83443"/>
                <a:gd name="connsiteY8" fmla="*/ 168616 h 168531"/>
                <a:gd name="connsiteX9" fmla="*/ 42761 w 83443"/>
                <a:gd name="connsiteY9" fmla="*/ 167857 h 168531"/>
                <a:gd name="connsiteX10" fmla="*/ 83724 w 83443"/>
                <a:gd name="connsiteY10" fmla="*/ 168616 h 168531"/>
                <a:gd name="connsiteX11" fmla="*/ 83724 w 83443"/>
                <a:gd name="connsiteY11" fmla="*/ 160772 h 168531"/>
                <a:gd name="connsiteX12" fmla="*/ 75632 w 83443"/>
                <a:gd name="connsiteY12" fmla="*/ 160772 h 168531"/>
                <a:gd name="connsiteX13" fmla="*/ 52117 w 83443"/>
                <a:gd name="connsiteY13" fmla="*/ 148625 h 168531"/>
                <a:gd name="connsiteX14" fmla="*/ 52117 w 83443"/>
                <a:gd name="connsiteY14" fmla="*/ 666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443" h="168531">
                  <a:moveTo>
                    <a:pt x="52117" y="6664"/>
                  </a:moveTo>
                  <a:cubicBezTo>
                    <a:pt x="52117" y="591"/>
                    <a:pt x="52117" y="84"/>
                    <a:pt x="46301" y="84"/>
                  </a:cubicBezTo>
                  <a:cubicBezTo>
                    <a:pt x="30624" y="16280"/>
                    <a:pt x="8372" y="16280"/>
                    <a:pt x="281" y="16280"/>
                  </a:cubicBezTo>
                  <a:lnTo>
                    <a:pt x="281" y="24124"/>
                  </a:lnTo>
                  <a:cubicBezTo>
                    <a:pt x="5338" y="24124"/>
                    <a:pt x="20256" y="24124"/>
                    <a:pt x="33405" y="17545"/>
                  </a:cubicBezTo>
                  <a:lnTo>
                    <a:pt x="33405" y="148625"/>
                  </a:lnTo>
                  <a:cubicBezTo>
                    <a:pt x="33405" y="157735"/>
                    <a:pt x="32647" y="160772"/>
                    <a:pt x="9889" y="160772"/>
                  </a:cubicBezTo>
                  <a:lnTo>
                    <a:pt x="1798" y="160772"/>
                  </a:lnTo>
                  <a:lnTo>
                    <a:pt x="1798" y="168616"/>
                  </a:lnTo>
                  <a:cubicBezTo>
                    <a:pt x="10648" y="167857"/>
                    <a:pt x="32647" y="167857"/>
                    <a:pt x="42761" y="167857"/>
                  </a:cubicBezTo>
                  <a:cubicBezTo>
                    <a:pt x="52875" y="167857"/>
                    <a:pt x="74874" y="167857"/>
                    <a:pt x="83724" y="168616"/>
                  </a:cubicBezTo>
                  <a:lnTo>
                    <a:pt x="83724" y="160772"/>
                  </a:lnTo>
                  <a:lnTo>
                    <a:pt x="75632" y="160772"/>
                  </a:lnTo>
                  <a:cubicBezTo>
                    <a:pt x="52875" y="160772"/>
                    <a:pt x="52117" y="157988"/>
                    <a:pt x="52117" y="148625"/>
                  </a:cubicBezTo>
                  <a:lnTo>
                    <a:pt x="52117" y="6664"/>
                  </a:lnTo>
                  <a:close/>
                </a:path>
              </a:pathLst>
            </a:custGeom>
            <a:solidFill>
              <a:srgbClr val="000000"/>
            </a:solidFill>
            <a:ln w="25381"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FEAA018B-52B7-C434-43F4-C3644DBD4341}"/>
                </a:ext>
              </a:extLst>
            </p:cNvPr>
            <p:cNvSpPr/>
            <p:nvPr>
              <p:custDataLst>
                <p:tags r:id="rId61"/>
              </p:custDataLst>
            </p:nvPr>
          </p:nvSpPr>
          <p:spPr>
            <a:xfrm>
              <a:off x="9010325" y="5592870"/>
              <a:ext cx="263805" cy="10121"/>
            </a:xfrm>
            <a:custGeom>
              <a:avLst/>
              <a:gdLst>
                <a:gd name="connsiteX0" fmla="*/ 0 w 263805"/>
                <a:gd name="connsiteY0" fmla="*/ 0 h 10121"/>
                <a:gd name="connsiteX1" fmla="*/ 263805 w 263805"/>
                <a:gd name="connsiteY1" fmla="*/ 0 h 10121"/>
                <a:gd name="connsiteX2" fmla="*/ 263805 w 263805"/>
                <a:gd name="connsiteY2" fmla="*/ 10121 h 10121"/>
                <a:gd name="connsiteX3" fmla="*/ 0 w 263805"/>
                <a:gd name="connsiteY3" fmla="*/ 10121 h 10121"/>
              </a:gdLst>
              <a:ahLst/>
              <a:cxnLst>
                <a:cxn ang="0">
                  <a:pos x="connsiteX0" y="connsiteY0"/>
                </a:cxn>
                <a:cxn ang="0">
                  <a:pos x="connsiteX1" y="connsiteY1"/>
                </a:cxn>
                <a:cxn ang="0">
                  <a:pos x="connsiteX2" y="connsiteY2"/>
                </a:cxn>
                <a:cxn ang="0">
                  <a:pos x="connsiteX3" y="connsiteY3"/>
                </a:cxn>
              </a:cxnLst>
              <a:rect l="l" t="t" r="r" b="b"/>
              <a:pathLst>
                <a:path w="263805" h="10121">
                  <a:moveTo>
                    <a:pt x="0" y="0"/>
                  </a:moveTo>
                  <a:lnTo>
                    <a:pt x="263805" y="0"/>
                  </a:lnTo>
                  <a:lnTo>
                    <a:pt x="263805"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A09662CA-6921-6966-EA75-4B0A38B1FAC6}"/>
                </a:ext>
              </a:extLst>
            </p:cNvPr>
            <p:cNvSpPr/>
            <p:nvPr>
              <p:custDataLst>
                <p:tags r:id="rId62"/>
              </p:custDataLst>
            </p:nvPr>
          </p:nvSpPr>
          <p:spPr>
            <a:xfrm>
              <a:off x="9020439" y="5659157"/>
              <a:ext cx="120360" cy="178400"/>
            </a:xfrm>
            <a:custGeom>
              <a:avLst/>
              <a:gdLst>
                <a:gd name="connsiteX0" fmla="*/ 120638 w 120360"/>
                <a:gd name="connsiteY0" fmla="*/ 2882 h 178400"/>
                <a:gd name="connsiteX1" fmla="*/ 117351 w 120360"/>
                <a:gd name="connsiteY1" fmla="*/ 98 h 178400"/>
                <a:gd name="connsiteX2" fmla="*/ 85238 w 120360"/>
                <a:gd name="connsiteY2" fmla="*/ 2882 h 178400"/>
                <a:gd name="connsiteX3" fmla="*/ 81698 w 120360"/>
                <a:gd name="connsiteY3" fmla="*/ 7690 h 178400"/>
                <a:gd name="connsiteX4" fmla="*/ 87767 w 120360"/>
                <a:gd name="connsiteY4" fmla="*/ 10726 h 178400"/>
                <a:gd name="connsiteX5" fmla="*/ 100410 w 120360"/>
                <a:gd name="connsiteY5" fmla="*/ 15028 h 178400"/>
                <a:gd name="connsiteX6" fmla="*/ 99651 w 120360"/>
                <a:gd name="connsiteY6" fmla="*/ 20089 h 178400"/>
                <a:gd name="connsiteX7" fmla="*/ 84480 w 120360"/>
                <a:gd name="connsiteY7" fmla="*/ 80062 h 178400"/>
                <a:gd name="connsiteX8" fmla="*/ 61217 w 120360"/>
                <a:gd name="connsiteY8" fmla="*/ 63867 h 178400"/>
                <a:gd name="connsiteX9" fmla="*/ 278 w 120360"/>
                <a:gd name="connsiteY9" fmla="*/ 138011 h 178400"/>
                <a:gd name="connsiteX10" fmla="*/ 33908 w 120360"/>
                <a:gd name="connsiteY10" fmla="*/ 178499 h 178400"/>
                <a:gd name="connsiteX11" fmla="*/ 66780 w 120360"/>
                <a:gd name="connsiteY11" fmla="*/ 159520 h 178400"/>
                <a:gd name="connsiteX12" fmla="*/ 89790 w 120360"/>
                <a:gd name="connsiteY12" fmla="*/ 178499 h 178400"/>
                <a:gd name="connsiteX13" fmla="*/ 108501 w 120360"/>
                <a:gd name="connsiteY13" fmla="*/ 164581 h 178400"/>
                <a:gd name="connsiteX14" fmla="*/ 116087 w 120360"/>
                <a:gd name="connsiteY14" fmla="*/ 139529 h 178400"/>
                <a:gd name="connsiteX15" fmla="*/ 113053 w 120360"/>
                <a:gd name="connsiteY15" fmla="*/ 136999 h 178400"/>
                <a:gd name="connsiteX16" fmla="*/ 109513 w 120360"/>
                <a:gd name="connsiteY16" fmla="*/ 141554 h 178400"/>
                <a:gd name="connsiteX17" fmla="*/ 90295 w 120360"/>
                <a:gd name="connsiteY17" fmla="*/ 172932 h 178400"/>
                <a:gd name="connsiteX18" fmla="*/ 82710 w 120360"/>
                <a:gd name="connsiteY18" fmla="*/ 161292 h 178400"/>
                <a:gd name="connsiteX19" fmla="*/ 84227 w 120360"/>
                <a:gd name="connsiteY19" fmla="*/ 149145 h 178400"/>
                <a:gd name="connsiteX20" fmla="*/ 120638 w 120360"/>
                <a:gd name="connsiteY20" fmla="*/ 2882 h 178400"/>
                <a:gd name="connsiteX21" fmla="*/ 68044 w 120360"/>
                <a:gd name="connsiteY21" fmla="*/ 145602 h 178400"/>
                <a:gd name="connsiteX22" fmla="*/ 62987 w 120360"/>
                <a:gd name="connsiteY22" fmla="*/ 154965 h 178400"/>
                <a:gd name="connsiteX23" fmla="*/ 34414 w 120360"/>
                <a:gd name="connsiteY23" fmla="*/ 172932 h 178400"/>
                <a:gd name="connsiteX24" fmla="*/ 18231 w 120360"/>
                <a:gd name="connsiteY24" fmla="*/ 149145 h 178400"/>
                <a:gd name="connsiteX25" fmla="*/ 32138 w 120360"/>
                <a:gd name="connsiteY25" fmla="*/ 93727 h 178400"/>
                <a:gd name="connsiteX26" fmla="*/ 61470 w 120360"/>
                <a:gd name="connsiteY26" fmla="*/ 69434 h 178400"/>
                <a:gd name="connsiteX27" fmla="*/ 81445 w 120360"/>
                <a:gd name="connsiteY27" fmla="*/ 91702 h 178400"/>
                <a:gd name="connsiteX28" fmla="*/ 80687 w 120360"/>
                <a:gd name="connsiteY28" fmla="*/ 96004 h 178400"/>
                <a:gd name="connsiteX29" fmla="*/ 68044 w 120360"/>
                <a:gd name="connsiteY29" fmla="*/ 145602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638" y="2882"/>
                  </a:moveTo>
                  <a:cubicBezTo>
                    <a:pt x="120638" y="2628"/>
                    <a:pt x="120638" y="98"/>
                    <a:pt x="117351" y="98"/>
                  </a:cubicBezTo>
                  <a:cubicBezTo>
                    <a:pt x="113558" y="98"/>
                    <a:pt x="89537" y="2375"/>
                    <a:pt x="85238" y="2882"/>
                  </a:cubicBezTo>
                  <a:cubicBezTo>
                    <a:pt x="83215" y="3135"/>
                    <a:pt x="81698" y="4400"/>
                    <a:pt x="81698" y="7690"/>
                  </a:cubicBezTo>
                  <a:cubicBezTo>
                    <a:pt x="81698" y="10726"/>
                    <a:pt x="83974" y="10726"/>
                    <a:pt x="87767" y="10726"/>
                  </a:cubicBezTo>
                  <a:cubicBezTo>
                    <a:pt x="99904" y="10726"/>
                    <a:pt x="100410" y="12497"/>
                    <a:pt x="100410" y="15028"/>
                  </a:cubicBezTo>
                  <a:lnTo>
                    <a:pt x="99651" y="20089"/>
                  </a:lnTo>
                  <a:lnTo>
                    <a:pt x="84480" y="80062"/>
                  </a:lnTo>
                  <a:cubicBezTo>
                    <a:pt x="79928" y="70699"/>
                    <a:pt x="72595" y="63867"/>
                    <a:pt x="61217" y="63867"/>
                  </a:cubicBezTo>
                  <a:cubicBezTo>
                    <a:pt x="31632" y="63867"/>
                    <a:pt x="278" y="101065"/>
                    <a:pt x="278" y="138011"/>
                  </a:cubicBezTo>
                  <a:cubicBezTo>
                    <a:pt x="278" y="161798"/>
                    <a:pt x="14185" y="178499"/>
                    <a:pt x="33908" y="178499"/>
                  </a:cubicBezTo>
                  <a:cubicBezTo>
                    <a:pt x="38965" y="178499"/>
                    <a:pt x="51608" y="177487"/>
                    <a:pt x="66780" y="159520"/>
                  </a:cubicBezTo>
                  <a:cubicBezTo>
                    <a:pt x="68803" y="170148"/>
                    <a:pt x="77653" y="178499"/>
                    <a:pt x="89790" y="178499"/>
                  </a:cubicBezTo>
                  <a:cubicBezTo>
                    <a:pt x="98640" y="178499"/>
                    <a:pt x="104456" y="172679"/>
                    <a:pt x="108501" y="164581"/>
                  </a:cubicBezTo>
                  <a:cubicBezTo>
                    <a:pt x="112800" y="155471"/>
                    <a:pt x="116087" y="140035"/>
                    <a:pt x="116087" y="139529"/>
                  </a:cubicBezTo>
                  <a:cubicBezTo>
                    <a:pt x="116087" y="136999"/>
                    <a:pt x="113811" y="136999"/>
                    <a:pt x="113053" y="136999"/>
                  </a:cubicBezTo>
                  <a:cubicBezTo>
                    <a:pt x="110524" y="136999"/>
                    <a:pt x="110271" y="138011"/>
                    <a:pt x="109513" y="141554"/>
                  </a:cubicBezTo>
                  <a:cubicBezTo>
                    <a:pt x="105214" y="158002"/>
                    <a:pt x="100663" y="172932"/>
                    <a:pt x="90295" y="172932"/>
                  </a:cubicBezTo>
                  <a:cubicBezTo>
                    <a:pt x="83468" y="172932"/>
                    <a:pt x="82710" y="166353"/>
                    <a:pt x="82710" y="161292"/>
                  </a:cubicBezTo>
                  <a:cubicBezTo>
                    <a:pt x="82710" y="155218"/>
                    <a:pt x="83215" y="153447"/>
                    <a:pt x="84227" y="149145"/>
                  </a:cubicBezTo>
                  <a:lnTo>
                    <a:pt x="120638" y="2882"/>
                  </a:lnTo>
                  <a:close/>
                  <a:moveTo>
                    <a:pt x="68044" y="145602"/>
                  </a:moveTo>
                  <a:cubicBezTo>
                    <a:pt x="66780" y="150157"/>
                    <a:pt x="66780" y="150663"/>
                    <a:pt x="62987" y="154965"/>
                  </a:cubicBezTo>
                  <a:cubicBezTo>
                    <a:pt x="51861" y="168883"/>
                    <a:pt x="41494" y="172932"/>
                    <a:pt x="34414" y="172932"/>
                  </a:cubicBezTo>
                  <a:cubicBezTo>
                    <a:pt x="21771" y="172932"/>
                    <a:pt x="18231" y="159014"/>
                    <a:pt x="18231" y="149145"/>
                  </a:cubicBezTo>
                  <a:cubicBezTo>
                    <a:pt x="18231" y="136493"/>
                    <a:pt x="26322" y="105367"/>
                    <a:pt x="32138" y="93727"/>
                  </a:cubicBezTo>
                  <a:cubicBezTo>
                    <a:pt x="39977" y="78797"/>
                    <a:pt x="51355" y="69434"/>
                    <a:pt x="61470" y="69434"/>
                  </a:cubicBezTo>
                  <a:cubicBezTo>
                    <a:pt x="77905" y="69434"/>
                    <a:pt x="81445" y="90184"/>
                    <a:pt x="81445" y="91702"/>
                  </a:cubicBezTo>
                  <a:cubicBezTo>
                    <a:pt x="81445" y="93221"/>
                    <a:pt x="80940" y="94739"/>
                    <a:pt x="80687" y="96004"/>
                  </a:cubicBezTo>
                  <a:lnTo>
                    <a:pt x="68044" y="145602"/>
                  </a:lnTo>
                  <a:close/>
                </a:path>
              </a:pathLst>
            </a:custGeom>
            <a:solidFill>
              <a:schemeClr val="accent5"/>
            </a:solidFill>
            <a:ln w="25381"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48F310B4-23D1-F372-0FA2-0A4AD6F9E1AA}"/>
                </a:ext>
              </a:extLst>
            </p:cNvPr>
            <p:cNvSpPr/>
            <p:nvPr>
              <p:custDataLst>
                <p:tags r:id="rId63"/>
              </p:custDataLst>
            </p:nvPr>
          </p:nvSpPr>
          <p:spPr>
            <a:xfrm>
              <a:off x="9150253" y="5794615"/>
              <a:ext cx="102837" cy="79888"/>
            </a:xfrm>
            <a:custGeom>
              <a:avLst/>
              <a:gdLst>
                <a:gd name="connsiteX0" fmla="*/ 66835 w 102837"/>
                <a:gd name="connsiteY0" fmla="*/ 49520 h 79888"/>
                <a:gd name="connsiteX1" fmla="*/ 64003 w 102837"/>
                <a:gd name="connsiteY1" fmla="*/ 59971 h 79888"/>
                <a:gd name="connsiteX2" fmla="*/ 42586 w 102837"/>
                <a:gd name="connsiteY2" fmla="*/ 75028 h 79888"/>
                <a:gd name="connsiteX3" fmla="*/ 30373 w 102837"/>
                <a:gd name="connsiteY3" fmla="*/ 60326 h 79888"/>
                <a:gd name="connsiteX4" fmla="*/ 40285 w 102837"/>
                <a:gd name="connsiteY4" fmla="*/ 24367 h 79888"/>
                <a:gd name="connsiteX5" fmla="*/ 42763 w 102837"/>
                <a:gd name="connsiteY5" fmla="*/ 15333 h 79888"/>
                <a:gd name="connsiteX6" fmla="*/ 25948 w 102837"/>
                <a:gd name="connsiteY6" fmla="*/ 99 h 79888"/>
                <a:gd name="connsiteX7" fmla="*/ 283 w 102837"/>
                <a:gd name="connsiteY7" fmla="*/ 27201 h 79888"/>
                <a:gd name="connsiteX8" fmla="*/ 3292 w 102837"/>
                <a:gd name="connsiteY8" fmla="*/ 29504 h 79888"/>
                <a:gd name="connsiteX9" fmla="*/ 6478 w 102837"/>
                <a:gd name="connsiteY9" fmla="*/ 26670 h 79888"/>
                <a:gd name="connsiteX10" fmla="*/ 25417 w 102837"/>
                <a:gd name="connsiteY10" fmla="*/ 5059 h 79888"/>
                <a:gd name="connsiteX11" fmla="*/ 29842 w 102837"/>
                <a:gd name="connsiteY11" fmla="*/ 11259 h 79888"/>
                <a:gd name="connsiteX12" fmla="*/ 26656 w 102837"/>
                <a:gd name="connsiteY12" fmla="*/ 23127 h 79888"/>
                <a:gd name="connsiteX13" fmla="*/ 17098 w 102837"/>
                <a:gd name="connsiteY13" fmla="*/ 57491 h 79888"/>
                <a:gd name="connsiteX14" fmla="*/ 23647 w 102837"/>
                <a:gd name="connsiteY14" fmla="*/ 74319 h 79888"/>
                <a:gd name="connsiteX15" fmla="*/ 41878 w 102837"/>
                <a:gd name="connsiteY15" fmla="*/ 79988 h 79888"/>
                <a:gd name="connsiteX16" fmla="*/ 64888 w 102837"/>
                <a:gd name="connsiteY16" fmla="*/ 68297 h 79888"/>
                <a:gd name="connsiteX17" fmla="*/ 82766 w 102837"/>
                <a:gd name="connsiteY17" fmla="*/ 79988 h 79888"/>
                <a:gd name="connsiteX18" fmla="*/ 96749 w 102837"/>
                <a:gd name="connsiteY18" fmla="*/ 70600 h 79888"/>
                <a:gd name="connsiteX19" fmla="*/ 103121 w 102837"/>
                <a:gd name="connsiteY19" fmla="*/ 52886 h 79888"/>
                <a:gd name="connsiteX20" fmla="*/ 100112 w 102837"/>
                <a:gd name="connsiteY20" fmla="*/ 50583 h 79888"/>
                <a:gd name="connsiteX21" fmla="*/ 96218 w 102837"/>
                <a:gd name="connsiteY21" fmla="*/ 56074 h 79888"/>
                <a:gd name="connsiteX22" fmla="*/ 83297 w 102837"/>
                <a:gd name="connsiteY22" fmla="*/ 75028 h 79888"/>
                <a:gd name="connsiteX23" fmla="*/ 77455 w 102837"/>
                <a:gd name="connsiteY23" fmla="*/ 66348 h 79888"/>
                <a:gd name="connsiteX24" fmla="*/ 80110 w 102837"/>
                <a:gd name="connsiteY24" fmla="*/ 52355 h 79888"/>
                <a:gd name="connsiteX25" fmla="*/ 84005 w 102837"/>
                <a:gd name="connsiteY25" fmla="*/ 36412 h 79888"/>
                <a:gd name="connsiteX26" fmla="*/ 88076 w 102837"/>
                <a:gd name="connsiteY26" fmla="*/ 20647 h 79888"/>
                <a:gd name="connsiteX27" fmla="*/ 91085 w 102837"/>
                <a:gd name="connsiteY27" fmla="*/ 7539 h 79888"/>
                <a:gd name="connsiteX28" fmla="*/ 85244 w 102837"/>
                <a:gd name="connsiteY28" fmla="*/ 1871 h 79888"/>
                <a:gd name="connsiteX29" fmla="*/ 76039 w 102837"/>
                <a:gd name="connsiteY29" fmla="*/ 12676 h 79888"/>
                <a:gd name="connsiteX30" fmla="*/ 66835 w 102837"/>
                <a:gd name="connsiteY30" fmla="*/ 49520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835" y="49520"/>
                  </a:moveTo>
                  <a:cubicBezTo>
                    <a:pt x="65950" y="53063"/>
                    <a:pt x="64357" y="59794"/>
                    <a:pt x="64003" y="59971"/>
                  </a:cubicBezTo>
                  <a:cubicBezTo>
                    <a:pt x="60640" y="65463"/>
                    <a:pt x="53560" y="75028"/>
                    <a:pt x="42586" y="75028"/>
                  </a:cubicBezTo>
                  <a:cubicBezTo>
                    <a:pt x="30373" y="75028"/>
                    <a:pt x="30373" y="63514"/>
                    <a:pt x="30373" y="60326"/>
                  </a:cubicBezTo>
                  <a:cubicBezTo>
                    <a:pt x="30373" y="49875"/>
                    <a:pt x="35329" y="37298"/>
                    <a:pt x="40285" y="24367"/>
                  </a:cubicBezTo>
                  <a:cubicBezTo>
                    <a:pt x="41701" y="20824"/>
                    <a:pt x="42763" y="18167"/>
                    <a:pt x="42763" y="15333"/>
                  </a:cubicBezTo>
                  <a:cubicBezTo>
                    <a:pt x="42763" y="6122"/>
                    <a:pt x="34975" y="99"/>
                    <a:pt x="25948" y="99"/>
                  </a:cubicBezTo>
                  <a:cubicBezTo>
                    <a:pt x="8248" y="99"/>
                    <a:pt x="283" y="24367"/>
                    <a:pt x="283" y="27201"/>
                  </a:cubicBezTo>
                  <a:cubicBezTo>
                    <a:pt x="283" y="29504"/>
                    <a:pt x="2761" y="29504"/>
                    <a:pt x="3292" y="29504"/>
                  </a:cubicBezTo>
                  <a:cubicBezTo>
                    <a:pt x="5770" y="29504"/>
                    <a:pt x="5947" y="28618"/>
                    <a:pt x="6478" y="26670"/>
                  </a:cubicBezTo>
                  <a:cubicBezTo>
                    <a:pt x="10726" y="12145"/>
                    <a:pt x="18514" y="5059"/>
                    <a:pt x="25417" y="5059"/>
                  </a:cubicBezTo>
                  <a:cubicBezTo>
                    <a:pt x="28426" y="5059"/>
                    <a:pt x="29842" y="7008"/>
                    <a:pt x="29842" y="11259"/>
                  </a:cubicBezTo>
                  <a:cubicBezTo>
                    <a:pt x="29842" y="15333"/>
                    <a:pt x="28426" y="19053"/>
                    <a:pt x="26656" y="23127"/>
                  </a:cubicBezTo>
                  <a:cubicBezTo>
                    <a:pt x="17098" y="47572"/>
                    <a:pt x="17098" y="52709"/>
                    <a:pt x="17098" y="57491"/>
                  </a:cubicBezTo>
                  <a:cubicBezTo>
                    <a:pt x="17098" y="60503"/>
                    <a:pt x="17098" y="68651"/>
                    <a:pt x="23647" y="74319"/>
                  </a:cubicBezTo>
                  <a:cubicBezTo>
                    <a:pt x="28780" y="78571"/>
                    <a:pt x="35683" y="79988"/>
                    <a:pt x="41878" y="79988"/>
                  </a:cubicBezTo>
                  <a:cubicBezTo>
                    <a:pt x="53029" y="79988"/>
                    <a:pt x="59047" y="73965"/>
                    <a:pt x="64888" y="68297"/>
                  </a:cubicBezTo>
                  <a:cubicBezTo>
                    <a:pt x="68782" y="79633"/>
                    <a:pt x="80642" y="79988"/>
                    <a:pt x="82766" y="79988"/>
                  </a:cubicBezTo>
                  <a:cubicBezTo>
                    <a:pt x="88784" y="79988"/>
                    <a:pt x="93386" y="76445"/>
                    <a:pt x="96749" y="70600"/>
                  </a:cubicBezTo>
                  <a:cubicBezTo>
                    <a:pt x="100643" y="63691"/>
                    <a:pt x="103121" y="53417"/>
                    <a:pt x="103121" y="52886"/>
                  </a:cubicBezTo>
                  <a:cubicBezTo>
                    <a:pt x="103121" y="50583"/>
                    <a:pt x="100643" y="50583"/>
                    <a:pt x="100112" y="50583"/>
                  </a:cubicBezTo>
                  <a:cubicBezTo>
                    <a:pt x="97634" y="50583"/>
                    <a:pt x="97457" y="51292"/>
                    <a:pt x="96218" y="56074"/>
                  </a:cubicBezTo>
                  <a:cubicBezTo>
                    <a:pt x="94094" y="64400"/>
                    <a:pt x="90731" y="75028"/>
                    <a:pt x="83297" y="75028"/>
                  </a:cubicBezTo>
                  <a:cubicBezTo>
                    <a:pt x="78695" y="75028"/>
                    <a:pt x="77455" y="70954"/>
                    <a:pt x="77455" y="66348"/>
                  </a:cubicBezTo>
                  <a:cubicBezTo>
                    <a:pt x="77455" y="63337"/>
                    <a:pt x="78871" y="56960"/>
                    <a:pt x="80110" y="52355"/>
                  </a:cubicBezTo>
                  <a:cubicBezTo>
                    <a:pt x="81349" y="47572"/>
                    <a:pt x="83120" y="40309"/>
                    <a:pt x="84005" y="36412"/>
                  </a:cubicBezTo>
                  <a:lnTo>
                    <a:pt x="88076" y="20647"/>
                  </a:lnTo>
                  <a:cubicBezTo>
                    <a:pt x="89138" y="16219"/>
                    <a:pt x="91085" y="8425"/>
                    <a:pt x="91085" y="7539"/>
                  </a:cubicBezTo>
                  <a:cubicBezTo>
                    <a:pt x="91085" y="3996"/>
                    <a:pt x="88253" y="1871"/>
                    <a:pt x="85244" y="1871"/>
                  </a:cubicBezTo>
                  <a:cubicBezTo>
                    <a:pt x="78695" y="1871"/>
                    <a:pt x="77455" y="7008"/>
                    <a:pt x="76039" y="12676"/>
                  </a:cubicBezTo>
                  <a:lnTo>
                    <a:pt x="66835" y="49520"/>
                  </a:lnTo>
                  <a:close/>
                </a:path>
              </a:pathLst>
            </a:custGeom>
            <a:solidFill>
              <a:schemeClr val="accent5"/>
            </a:solidFill>
            <a:ln w="25381"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0F5426C4-308E-0C04-DB0C-A0180DA1A9B1}"/>
                </a:ext>
              </a:extLst>
            </p:cNvPr>
            <p:cNvSpPr/>
            <p:nvPr>
              <p:custDataLst>
                <p:tags r:id="rId64"/>
              </p:custDataLst>
            </p:nvPr>
          </p:nvSpPr>
          <p:spPr>
            <a:xfrm>
              <a:off x="9344930" y="5308819"/>
              <a:ext cx="133003" cy="186751"/>
            </a:xfrm>
            <a:custGeom>
              <a:avLst/>
              <a:gdLst>
                <a:gd name="connsiteX0" fmla="*/ 107250 w 133003"/>
                <a:gd name="connsiteY0" fmla="*/ 95485 h 186751"/>
                <a:gd name="connsiteX1" fmla="*/ 74631 w 133003"/>
                <a:gd name="connsiteY1" fmla="*/ 65625 h 186751"/>
                <a:gd name="connsiteX2" fmla="*/ 23048 w 133003"/>
                <a:gd name="connsiteY2" fmla="*/ 89411 h 186751"/>
                <a:gd name="connsiteX3" fmla="*/ 291 w 133003"/>
                <a:gd name="connsiteY3" fmla="*/ 141793 h 186751"/>
                <a:gd name="connsiteX4" fmla="*/ 46817 w 133003"/>
                <a:gd name="connsiteY4" fmla="*/ 186836 h 186751"/>
                <a:gd name="connsiteX5" fmla="*/ 133294 w 133003"/>
                <a:gd name="connsiteY5" fmla="*/ 65625 h 186751"/>
                <a:gd name="connsiteX6" fmla="*/ 78677 w 133003"/>
                <a:gd name="connsiteY6" fmla="*/ 84 h 186751"/>
                <a:gd name="connsiteX7" fmla="*/ 30381 w 133003"/>
                <a:gd name="connsiteY7" fmla="*/ 40066 h 186751"/>
                <a:gd name="connsiteX8" fmla="*/ 39989 w 133003"/>
                <a:gd name="connsiteY8" fmla="*/ 48923 h 186751"/>
                <a:gd name="connsiteX9" fmla="*/ 53644 w 133003"/>
                <a:gd name="connsiteY9" fmla="*/ 35512 h 186751"/>
                <a:gd name="connsiteX10" fmla="*/ 41760 w 133003"/>
                <a:gd name="connsiteY10" fmla="*/ 26655 h 186751"/>
                <a:gd name="connsiteX11" fmla="*/ 78171 w 133003"/>
                <a:gd name="connsiteY11" fmla="*/ 6411 h 186751"/>
                <a:gd name="connsiteX12" fmla="*/ 114330 w 133003"/>
                <a:gd name="connsiteY12" fmla="*/ 52213 h 186751"/>
                <a:gd name="connsiteX13" fmla="*/ 107503 w 133003"/>
                <a:gd name="connsiteY13" fmla="*/ 95485 h 186751"/>
                <a:gd name="connsiteX14" fmla="*/ 107250 w 133003"/>
                <a:gd name="connsiteY14" fmla="*/ 95485 h 186751"/>
                <a:gd name="connsiteX15" fmla="*/ 47575 w 133003"/>
                <a:gd name="connsiteY15" fmla="*/ 179751 h 186751"/>
                <a:gd name="connsiteX16" fmla="*/ 19761 w 133003"/>
                <a:gd name="connsiteY16" fmla="*/ 151156 h 186751"/>
                <a:gd name="connsiteX17" fmla="*/ 36449 w 133003"/>
                <a:gd name="connsiteY17" fmla="*/ 93713 h 186751"/>
                <a:gd name="connsiteX18" fmla="*/ 74631 w 133003"/>
                <a:gd name="connsiteY18" fmla="*/ 71192 h 186751"/>
                <a:gd name="connsiteX19" fmla="*/ 102698 w 133003"/>
                <a:gd name="connsiteY19" fmla="*/ 104595 h 186751"/>
                <a:gd name="connsiteX20" fmla="*/ 47575 w 133003"/>
                <a:gd name="connsiteY20" fmla="*/ 179751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250" y="95485"/>
                  </a:moveTo>
                  <a:cubicBezTo>
                    <a:pt x="104721" y="79795"/>
                    <a:pt x="94354" y="65625"/>
                    <a:pt x="74631" y="65625"/>
                  </a:cubicBezTo>
                  <a:cubicBezTo>
                    <a:pt x="59207" y="65625"/>
                    <a:pt x="42771" y="69673"/>
                    <a:pt x="23048" y="89411"/>
                  </a:cubicBezTo>
                  <a:cubicBezTo>
                    <a:pt x="2061" y="110415"/>
                    <a:pt x="291" y="133948"/>
                    <a:pt x="291" y="141793"/>
                  </a:cubicBezTo>
                  <a:cubicBezTo>
                    <a:pt x="291" y="157482"/>
                    <a:pt x="11417" y="186836"/>
                    <a:pt x="46817" y="186836"/>
                  </a:cubicBezTo>
                  <a:cubicBezTo>
                    <a:pt x="106997" y="186836"/>
                    <a:pt x="133294" y="101811"/>
                    <a:pt x="133294" y="65625"/>
                  </a:cubicBezTo>
                  <a:cubicBezTo>
                    <a:pt x="133294" y="25390"/>
                    <a:pt x="109778" y="84"/>
                    <a:pt x="78677" y="84"/>
                  </a:cubicBezTo>
                  <a:cubicBezTo>
                    <a:pt x="42012" y="84"/>
                    <a:pt x="30381" y="32981"/>
                    <a:pt x="30381" y="40066"/>
                  </a:cubicBezTo>
                  <a:cubicBezTo>
                    <a:pt x="30381" y="43609"/>
                    <a:pt x="32404" y="48923"/>
                    <a:pt x="39989" y="48923"/>
                  </a:cubicBezTo>
                  <a:cubicBezTo>
                    <a:pt x="48334" y="48923"/>
                    <a:pt x="53644" y="41332"/>
                    <a:pt x="53644" y="35512"/>
                  </a:cubicBezTo>
                  <a:cubicBezTo>
                    <a:pt x="53644" y="26655"/>
                    <a:pt x="45805" y="26655"/>
                    <a:pt x="41760" y="26655"/>
                  </a:cubicBezTo>
                  <a:cubicBezTo>
                    <a:pt x="52885" y="7929"/>
                    <a:pt x="70838" y="6411"/>
                    <a:pt x="78171" y="6411"/>
                  </a:cubicBezTo>
                  <a:cubicBezTo>
                    <a:pt x="96630" y="6411"/>
                    <a:pt x="114330" y="19569"/>
                    <a:pt x="114330" y="52213"/>
                  </a:cubicBezTo>
                  <a:cubicBezTo>
                    <a:pt x="114330" y="62082"/>
                    <a:pt x="112813" y="74988"/>
                    <a:pt x="107503" y="95485"/>
                  </a:cubicBezTo>
                  <a:lnTo>
                    <a:pt x="107250" y="95485"/>
                  </a:lnTo>
                  <a:close/>
                  <a:moveTo>
                    <a:pt x="47575" y="179751"/>
                  </a:moveTo>
                  <a:cubicBezTo>
                    <a:pt x="19761" y="179751"/>
                    <a:pt x="19761" y="153686"/>
                    <a:pt x="19761" y="151156"/>
                  </a:cubicBezTo>
                  <a:cubicBezTo>
                    <a:pt x="19761" y="144324"/>
                    <a:pt x="26082" y="108896"/>
                    <a:pt x="36449" y="93713"/>
                  </a:cubicBezTo>
                  <a:cubicBezTo>
                    <a:pt x="46564" y="79289"/>
                    <a:pt x="58954" y="71192"/>
                    <a:pt x="74631" y="71192"/>
                  </a:cubicBezTo>
                  <a:cubicBezTo>
                    <a:pt x="102193" y="71192"/>
                    <a:pt x="102698" y="99533"/>
                    <a:pt x="102698" y="104595"/>
                  </a:cubicBezTo>
                  <a:cubicBezTo>
                    <a:pt x="102698" y="122814"/>
                    <a:pt x="86515" y="179751"/>
                    <a:pt x="47575" y="179751"/>
                  </a:cubicBezTo>
                  <a:close/>
                </a:path>
              </a:pathLst>
            </a:custGeom>
            <a:solidFill>
              <a:srgbClr val="000000"/>
            </a:solidFill>
            <a:ln w="25381"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C20FA1E-C2DD-D77E-E64D-88BECB0962A3}"/>
                </a:ext>
              </a:extLst>
            </p:cNvPr>
            <p:cNvSpPr/>
            <p:nvPr>
              <p:custDataLst>
                <p:tags r:id="rId65"/>
              </p:custDataLst>
            </p:nvPr>
          </p:nvSpPr>
          <p:spPr>
            <a:xfrm>
              <a:off x="9494485" y="5314386"/>
              <a:ext cx="144129" cy="175617"/>
            </a:xfrm>
            <a:custGeom>
              <a:avLst/>
              <a:gdLst>
                <a:gd name="connsiteX0" fmla="*/ 17744 w 144129"/>
                <a:gd name="connsiteY0" fmla="*/ 163808 h 175617"/>
                <a:gd name="connsiteX1" fmla="*/ 297 w 144129"/>
                <a:gd name="connsiteY1" fmla="*/ 163808 h 175617"/>
                <a:gd name="connsiteX2" fmla="*/ 297 w 144129"/>
                <a:gd name="connsiteY2" fmla="*/ 175702 h 175617"/>
                <a:gd name="connsiteX3" fmla="*/ 32157 w 144129"/>
                <a:gd name="connsiteY3" fmla="*/ 174943 h 175617"/>
                <a:gd name="connsiteX4" fmla="*/ 64017 w 144129"/>
                <a:gd name="connsiteY4" fmla="*/ 175702 h 175617"/>
                <a:gd name="connsiteX5" fmla="*/ 64017 w 144129"/>
                <a:gd name="connsiteY5" fmla="*/ 163808 h 175617"/>
                <a:gd name="connsiteX6" fmla="*/ 46570 w 144129"/>
                <a:gd name="connsiteY6" fmla="*/ 163808 h 175617"/>
                <a:gd name="connsiteX7" fmla="*/ 46570 w 144129"/>
                <a:gd name="connsiteY7" fmla="*/ 110921 h 175617"/>
                <a:gd name="connsiteX8" fmla="*/ 84246 w 144129"/>
                <a:gd name="connsiteY8" fmla="*/ 70939 h 175617"/>
                <a:gd name="connsiteX9" fmla="*/ 98153 w 144129"/>
                <a:gd name="connsiteY9" fmla="*/ 95485 h 175617"/>
                <a:gd name="connsiteX10" fmla="*/ 98153 w 144129"/>
                <a:gd name="connsiteY10" fmla="*/ 163808 h 175617"/>
                <a:gd name="connsiteX11" fmla="*/ 80706 w 144129"/>
                <a:gd name="connsiteY11" fmla="*/ 163808 h 175617"/>
                <a:gd name="connsiteX12" fmla="*/ 80706 w 144129"/>
                <a:gd name="connsiteY12" fmla="*/ 175702 h 175617"/>
                <a:gd name="connsiteX13" fmla="*/ 112566 w 144129"/>
                <a:gd name="connsiteY13" fmla="*/ 174943 h 175617"/>
                <a:gd name="connsiteX14" fmla="*/ 144426 w 144129"/>
                <a:gd name="connsiteY14" fmla="*/ 175702 h 175617"/>
                <a:gd name="connsiteX15" fmla="*/ 144426 w 144129"/>
                <a:gd name="connsiteY15" fmla="*/ 163808 h 175617"/>
                <a:gd name="connsiteX16" fmla="*/ 126979 w 144129"/>
                <a:gd name="connsiteY16" fmla="*/ 163808 h 175617"/>
                <a:gd name="connsiteX17" fmla="*/ 126979 w 144129"/>
                <a:gd name="connsiteY17" fmla="*/ 98268 h 175617"/>
                <a:gd name="connsiteX18" fmla="*/ 88038 w 144129"/>
                <a:gd name="connsiteY18" fmla="*/ 61829 h 175617"/>
                <a:gd name="connsiteX19" fmla="*/ 45052 w 144129"/>
                <a:gd name="connsiteY19" fmla="*/ 86628 h 175617"/>
                <a:gd name="connsiteX20" fmla="*/ 45052 w 144129"/>
                <a:gd name="connsiteY20" fmla="*/ 84 h 175617"/>
                <a:gd name="connsiteX21" fmla="*/ 297 w 144129"/>
                <a:gd name="connsiteY21" fmla="*/ 2109 h 175617"/>
                <a:gd name="connsiteX22" fmla="*/ 297 w 144129"/>
                <a:gd name="connsiteY22" fmla="*/ 14002 h 175617"/>
                <a:gd name="connsiteX23" fmla="*/ 17744 w 144129"/>
                <a:gd name="connsiteY23" fmla="*/ 23871 h 175617"/>
                <a:gd name="connsiteX24" fmla="*/ 17744 w 144129"/>
                <a:gd name="connsiteY24" fmla="*/ 163808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744" y="163808"/>
                  </a:moveTo>
                  <a:lnTo>
                    <a:pt x="297" y="163808"/>
                  </a:lnTo>
                  <a:lnTo>
                    <a:pt x="297" y="175702"/>
                  </a:lnTo>
                  <a:cubicBezTo>
                    <a:pt x="7377" y="175449"/>
                    <a:pt x="22548" y="174943"/>
                    <a:pt x="32157" y="174943"/>
                  </a:cubicBezTo>
                  <a:cubicBezTo>
                    <a:pt x="42018" y="174943"/>
                    <a:pt x="56937" y="175449"/>
                    <a:pt x="64017" y="175702"/>
                  </a:cubicBezTo>
                  <a:lnTo>
                    <a:pt x="64017" y="163808"/>
                  </a:lnTo>
                  <a:lnTo>
                    <a:pt x="46570" y="163808"/>
                  </a:lnTo>
                  <a:lnTo>
                    <a:pt x="46570" y="110921"/>
                  </a:lnTo>
                  <a:cubicBezTo>
                    <a:pt x="46570" y="83338"/>
                    <a:pt x="68315" y="70939"/>
                    <a:pt x="84246" y="70939"/>
                  </a:cubicBezTo>
                  <a:cubicBezTo>
                    <a:pt x="92843" y="70939"/>
                    <a:pt x="98153" y="76253"/>
                    <a:pt x="98153" y="95485"/>
                  </a:cubicBezTo>
                  <a:lnTo>
                    <a:pt x="98153" y="163808"/>
                  </a:lnTo>
                  <a:lnTo>
                    <a:pt x="80706" y="163808"/>
                  </a:lnTo>
                  <a:lnTo>
                    <a:pt x="80706" y="175702"/>
                  </a:lnTo>
                  <a:cubicBezTo>
                    <a:pt x="87786" y="175449"/>
                    <a:pt x="102957" y="174943"/>
                    <a:pt x="112566" y="174943"/>
                  </a:cubicBezTo>
                  <a:cubicBezTo>
                    <a:pt x="122427" y="174943"/>
                    <a:pt x="137346" y="175449"/>
                    <a:pt x="144426" y="175702"/>
                  </a:cubicBezTo>
                  <a:lnTo>
                    <a:pt x="144426" y="163808"/>
                  </a:lnTo>
                  <a:lnTo>
                    <a:pt x="126979" y="163808"/>
                  </a:lnTo>
                  <a:lnTo>
                    <a:pt x="126979" y="98268"/>
                  </a:lnTo>
                  <a:cubicBezTo>
                    <a:pt x="126979" y="71698"/>
                    <a:pt x="113324" y="61829"/>
                    <a:pt x="88038" y="61829"/>
                  </a:cubicBezTo>
                  <a:cubicBezTo>
                    <a:pt x="63764" y="61829"/>
                    <a:pt x="50868" y="76506"/>
                    <a:pt x="45052" y="86628"/>
                  </a:cubicBezTo>
                  <a:lnTo>
                    <a:pt x="45052" y="84"/>
                  </a:lnTo>
                  <a:lnTo>
                    <a:pt x="297" y="2109"/>
                  </a:lnTo>
                  <a:lnTo>
                    <a:pt x="297" y="14002"/>
                  </a:lnTo>
                  <a:cubicBezTo>
                    <a:pt x="15974" y="14002"/>
                    <a:pt x="17744" y="14002"/>
                    <a:pt x="17744" y="23871"/>
                  </a:cubicBezTo>
                  <a:lnTo>
                    <a:pt x="17744" y="163808"/>
                  </a:lnTo>
                  <a:close/>
                </a:path>
              </a:pathLst>
            </a:custGeom>
            <a:solidFill>
              <a:schemeClr val="accent5"/>
            </a:solidFill>
            <a:ln w="25381"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8D34FD29-CB5A-67D8-B1A4-C0EC4CBF5575}"/>
                </a:ext>
              </a:extLst>
            </p:cNvPr>
            <p:cNvSpPr/>
            <p:nvPr>
              <p:custDataLst>
                <p:tags r:id="rId66"/>
              </p:custDataLst>
            </p:nvPr>
          </p:nvSpPr>
          <p:spPr>
            <a:xfrm>
              <a:off x="9665009" y="5225706"/>
              <a:ext cx="46020" cy="176958"/>
            </a:xfrm>
            <a:custGeom>
              <a:avLst/>
              <a:gdLst>
                <a:gd name="connsiteX0" fmla="*/ 42783 w 46020"/>
                <a:gd name="connsiteY0" fmla="*/ 79 h 176958"/>
                <a:gd name="connsiteX1" fmla="*/ 303 w 46020"/>
                <a:gd name="connsiteY1" fmla="*/ 88470 h 176958"/>
                <a:gd name="connsiteX2" fmla="*/ 42783 w 46020"/>
                <a:gd name="connsiteY2" fmla="*/ 177038 h 176958"/>
                <a:gd name="connsiteX3" fmla="*/ 46323 w 46020"/>
                <a:gd name="connsiteY3" fmla="*/ 174912 h 176958"/>
                <a:gd name="connsiteX4" fmla="*/ 44553 w 46020"/>
                <a:gd name="connsiteY4" fmla="*/ 172255 h 176958"/>
                <a:gd name="connsiteX5" fmla="*/ 12339 w 46020"/>
                <a:gd name="connsiteY5" fmla="*/ 88647 h 176958"/>
                <a:gd name="connsiteX6" fmla="*/ 45084 w 46020"/>
                <a:gd name="connsiteY6" fmla="*/ 4330 h 176958"/>
                <a:gd name="connsiteX7" fmla="*/ 46323 w 46020"/>
                <a:gd name="connsiteY7" fmla="*/ 2205 h 176958"/>
                <a:gd name="connsiteX8" fmla="*/ 42783 w 46020"/>
                <a:gd name="connsiteY8"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783" y="79"/>
                  </a:moveTo>
                  <a:cubicBezTo>
                    <a:pt x="9153" y="23815"/>
                    <a:pt x="303" y="61368"/>
                    <a:pt x="303" y="88470"/>
                  </a:cubicBezTo>
                  <a:cubicBezTo>
                    <a:pt x="303" y="113446"/>
                    <a:pt x="7737" y="152239"/>
                    <a:pt x="42783" y="177038"/>
                  </a:cubicBezTo>
                  <a:cubicBezTo>
                    <a:pt x="44199" y="177038"/>
                    <a:pt x="46323" y="177038"/>
                    <a:pt x="46323" y="174912"/>
                  </a:cubicBezTo>
                  <a:cubicBezTo>
                    <a:pt x="46323" y="173849"/>
                    <a:pt x="45792" y="173495"/>
                    <a:pt x="44553" y="172255"/>
                  </a:cubicBezTo>
                  <a:cubicBezTo>
                    <a:pt x="21012" y="150999"/>
                    <a:pt x="12339" y="120886"/>
                    <a:pt x="12339" y="88647"/>
                  </a:cubicBezTo>
                  <a:cubicBezTo>
                    <a:pt x="12339" y="40820"/>
                    <a:pt x="30570" y="17439"/>
                    <a:pt x="45084" y="4330"/>
                  </a:cubicBezTo>
                  <a:cubicBezTo>
                    <a:pt x="45792" y="3622"/>
                    <a:pt x="46323" y="3091"/>
                    <a:pt x="46323" y="2205"/>
                  </a:cubicBezTo>
                  <a:cubicBezTo>
                    <a:pt x="46323" y="79"/>
                    <a:pt x="44199" y="79"/>
                    <a:pt x="42783" y="79"/>
                  </a:cubicBezTo>
                  <a:close/>
                </a:path>
              </a:pathLst>
            </a:custGeom>
            <a:solidFill>
              <a:srgbClr val="000000"/>
            </a:solidFill>
            <a:ln w="25381"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39A5E6A-F6C9-F09B-B63A-D7FA167756B8}"/>
                </a:ext>
              </a:extLst>
            </p:cNvPr>
            <p:cNvSpPr/>
            <p:nvPr>
              <p:custDataLst>
                <p:tags r:id="rId67"/>
              </p:custDataLst>
            </p:nvPr>
          </p:nvSpPr>
          <p:spPr>
            <a:xfrm>
              <a:off x="9731992" y="5280441"/>
              <a:ext cx="162486" cy="79888"/>
            </a:xfrm>
            <a:custGeom>
              <a:avLst/>
              <a:gdLst>
                <a:gd name="connsiteX0" fmla="*/ 68805 w 162486"/>
                <a:gd name="connsiteY0" fmla="*/ 63848 h 79888"/>
                <a:gd name="connsiteX1" fmla="*/ 66327 w 162486"/>
                <a:gd name="connsiteY1" fmla="*/ 74299 h 79888"/>
                <a:gd name="connsiteX2" fmla="*/ 72345 w 162486"/>
                <a:gd name="connsiteY2" fmla="*/ 79967 h 79888"/>
                <a:gd name="connsiteX3" fmla="*/ 79248 w 162486"/>
                <a:gd name="connsiteY3" fmla="*/ 76070 h 79888"/>
                <a:gd name="connsiteX4" fmla="*/ 82434 w 162486"/>
                <a:gd name="connsiteY4" fmla="*/ 65088 h 79888"/>
                <a:gd name="connsiteX5" fmla="*/ 86328 w 162486"/>
                <a:gd name="connsiteY5" fmla="*/ 49146 h 79888"/>
                <a:gd name="connsiteX6" fmla="*/ 89337 w 162486"/>
                <a:gd name="connsiteY6" fmla="*/ 37278 h 79888"/>
                <a:gd name="connsiteX7" fmla="*/ 94824 w 162486"/>
                <a:gd name="connsiteY7" fmla="*/ 23815 h 79888"/>
                <a:gd name="connsiteX8" fmla="*/ 123145 w 162486"/>
                <a:gd name="connsiteY8" fmla="*/ 5039 h 79888"/>
                <a:gd name="connsiteX9" fmla="*/ 133588 w 162486"/>
                <a:gd name="connsiteY9" fmla="*/ 17439 h 79888"/>
                <a:gd name="connsiteX10" fmla="*/ 123145 w 162486"/>
                <a:gd name="connsiteY10" fmla="*/ 55168 h 79888"/>
                <a:gd name="connsiteX11" fmla="*/ 120490 w 162486"/>
                <a:gd name="connsiteY11" fmla="*/ 64734 h 79888"/>
                <a:gd name="connsiteX12" fmla="*/ 137305 w 162486"/>
                <a:gd name="connsiteY12" fmla="*/ 79967 h 79888"/>
                <a:gd name="connsiteX13" fmla="*/ 162793 w 162486"/>
                <a:gd name="connsiteY13" fmla="*/ 52866 h 79888"/>
                <a:gd name="connsiteX14" fmla="*/ 159961 w 162486"/>
                <a:gd name="connsiteY14" fmla="*/ 50563 h 79888"/>
                <a:gd name="connsiteX15" fmla="*/ 156598 w 162486"/>
                <a:gd name="connsiteY15" fmla="*/ 53574 h 79888"/>
                <a:gd name="connsiteX16" fmla="*/ 137836 w 162486"/>
                <a:gd name="connsiteY16" fmla="*/ 75008 h 79888"/>
                <a:gd name="connsiteX17" fmla="*/ 133411 w 162486"/>
                <a:gd name="connsiteY17" fmla="*/ 68808 h 79888"/>
                <a:gd name="connsiteX18" fmla="*/ 137482 w 162486"/>
                <a:gd name="connsiteY18" fmla="*/ 54460 h 79888"/>
                <a:gd name="connsiteX19" fmla="*/ 146863 w 162486"/>
                <a:gd name="connsiteY19" fmla="*/ 20273 h 79888"/>
                <a:gd name="connsiteX20" fmla="*/ 140314 w 162486"/>
                <a:gd name="connsiteY20" fmla="*/ 4862 h 79888"/>
                <a:gd name="connsiteX21" fmla="*/ 123853 w 162486"/>
                <a:gd name="connsiteY21" fmla="*/ 79 h 79888"/>
                <a:gd name="connsiteX22" fmla="*/ 92523 w 162486"/>
                <a:gd name="connsiteY22" fmla="*/ 17970 h 79888"/>
                <a:gd name="connsiteX23" fmla="*/ 69513 w 162486"/>
                <a:gd name="connsiteY23" fmla="*/ 79 h 79888"/>
                <a:gd name="connsiteX24" fmla="*/ 39600 w 162486"/>
                <a:gd name="connsiteY24" fmla="*/ 16199 h 79888"/>
                <a:gd name="connsiteX25" fmla="*/ 20661 w 162486"/>
                <a:gd name="connsiteY25" fmla="*/ 79 h 79888"/>
                <a:gd name="connsiteX26" fmla="*/ 6678 w 162486"/>
                <a:gd name="connsiteY26" fmla="*/ 9645 h 79888"/>
                <a:gd name="connsiteX27" fmla="*/ 306 w 162486"/>
                <a:gd name="connsiteY27" fmla="*/ 27181 h 79888"/>
                <a:gd name="connsiteX28" fmla="*/ 3315 w 162486"/>
                <a:gd name="connsiteY28" fmla="*/ 29484 h 79888"/>
                <a:gd name="connsiteX29" fmla="*/ 7209 w 162486"/>
                <a:gd name="connsiteY29" fmla="*/ 24170 h 79888"/>
                <a:gd name="connsiteX30" fmla="*/ 20130 w 162486"/>
                <a:gd name="connsiteY30" fmla="*/ 5039 h 79888"/>
                <a:gd name="connsiteX31" fmla="*/ 25971 w 162486"/>
                <a:gd name="connsiteY31" fmla="*/ 13719 h 79888"/>
                <a:gd name="connsiteX32" fmla="*/ 23139 w 162486"/>
                <a:gd name="connsiteY32" fmla="*/ 28421 h 79888"/>
                <a:gd name="connsiteX33" fmla="*/ 19245 w 162486"/>
                <a:gd name="connsiteY33" fmla="*/ 44363 h 79888"/>
                <a:gd name="connsiteX34" fmla="*/ 13581 w 162486"/>
                <a:gd name="connsiteY34" fmla="*/ 67037 h 79888"/>
                <a:gd name="connsiteX35" fmla="*/ 11811 w 162486"/>
                <a:gd name="connsiteY35" fmla="*/ 74299 h 79888"/>
                <a:gd name="connsiteX36" fmla="*/ 17829 w 162486"/>
                <a:gd name="connsiteY36" fmla="*/ 79967 h 79888"/>
                <a:gd name="connsiteX37" fmla="*/ 24732 w 162486"/>
                <a:gd name="connsiteY37" fmla="*/ 76070 h 79888"/>
                <a:gd name="connsiteX38" fmla="*/ 27918 w 162486"/>
                <a:gd name="connsiteY38" fmla="*/ 65088 h 79888"/>
                <a:gd name="connsiteX39" fmla="*/ 31812 w 162486"/>
                <a:gd name="connsiteY39" fmla="*/ 49146 h 79888"/>
                <a:gd name="connsiteX40" fmla="*/ 34821 w 162486"/>
                <a:gd name="connsiteY40" fmla="*/ 37278 h 79888"/>
                <a:gd name="connsiteX41" fmla="*/ 42255 w 162486"/>
                <a:gd name="connsiteY41" fmla="*/ 21336 h 79888"/>
                <a:gd name="connsiteX42" fmla="*/ 68805 w 162486"/>
                <a:gd name="connsiteY42" fmla="*/ 5039 h 79888"/>
                <a:gd name="connsiteX43" fmla="*/ 79248 w 162486"/>
                <a:gd name="connsiteY43" fmla="*/ 17439 h 79888"/>
                <a:gd name="connsiteX44" fmla="*/ 76239 w 162486"/>
                <a:gd name="connsiteY44" fmla="*/ 34089 h 79888"/>
                <a:gd name="connsiteX45" fmla="*/ 68805 w 162486"/>
                <a:gd name="connsiteY45" fmla="*/ 6384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486" h="79888">
                  <a:moveTo>
                    <a:pt x="68805" y="63848"/>
                  </a:moveTo>
                  <a:cubicBezTo>
                    <a:pt x="67920" y="67391"/>
                    <a:pt x="66327" y="73413"/>
                    <a:pt x="66327" y="74299"/>
                  </a:cubicBezTo>
                  <a:cubicBezTo>
                    <a:pt x="66327" y="78196"/>
                    <a:pt x="69513" y="79967"/>
                    <a:pt x="72345" y="79967"/>
                  </a:cubicBezTo>
                  <a:cubicBezTo>
                    <a:pt x="75531" y="79967"/>
                    <a:pt x="78363" y="77665"/>
                    <a:pt x="79248" y="76070"/>
                  </a:cubicBezTo>
                  <a:cubicBezTo>
                    <a:pt x="80133" y="74476"/>
                    <a:pt x="81549" y="68808"/>
                    <a:pt x="82434" y="65088"/>
                  </a:cubicBezTo>
                  <a:cubicBezTo>
                    <a:pt x="83319" y="61722"/>
                    <a:pt x="85266" y="53574"/>
                    <a:pt x="86328" y="49146"/>
                  </a:cubicBezTo>
                  <a:cubicBezTo>
                    <a:pt x="87390" y="45249"/>
                    <a:pt x="88452" y="41352"/>
                    <a:pt x="89337" y="37278"/>
                  </a:cubicBezTo>
                  <a:cubicBezTo>
                    <a:pt x="91284" y="29661"/>
                    <a:pt x="91284" y="29307"/>
                    <a:pt x="94824" y="23815"/>
                  </a:cubicBezTo>
                  <a:cubicBezTo>
                    <a:pt x="100489" y="15136"/>
                    <a:pt x="109339" y="5039"/>
                    <a:pt x="123145" y="5039"/>
                  </a:cubicBezTo>
                  <a:cubicBezTo>
                    <a:pt x="133057" y="5039"/>
                    <a:pt x="133588" y="13187"/>
                    <a:pt x="133588" y="17439"/>
                  </a:cubicBezTo>
                  <a:cubicBezTo>
                    <a:pt x="133588" y="28067"/>
                    <a:pt x="125977" y="47729"/>
                    <a:pt x="123145" y="55168"/>
                  </a:cubicBezTo>
                  <a:cubicBezTo>
                    <a:pt x="121198" y="60128"/>
                    <a:pt x="120490" y="61722"/>
                    <a:pt x="120490" y="64734"/>
                  </a:cubicBezTo>
                  <a:cubicBezTo>
                    <a:pt x="120490" y="74122"/>
                    <a:pt x="128278" y="79967"/>
                    <a:pt x="137305" y="79967"/>
                  </a:cubicBezTo>
                  <a:cubicBezTo>
                    <a:pt x="155005" y="79967"/>
                    <a:pt x="162793" y="55523"/>
                    <a:pt x="162793" y="52866"/>
                  </a:cubicBezTo>
                  <a:cubicBezTo>
                    <a:pt x="162793" y="50563"/>
                    <a:pt x="160492" y="50563"/>
                    <a:pt x="159961" y="50563"/>
                  </a:cubicBezTo>
                  <a:cubicBezTo>
                    <a:pt x="157483" y="50563"/>
                    <a:pt x="157306" y="51626"/>
                    <a:pt x="156598" y="53574"/>
                  </a:cubicBezTo>
                  <a:cubicBezTo>
                    <a:pt x="152527" y="67745"/>
                    <a:pt x="144916" y="75008"/>
                    <a:pt x="137836" y="75008"/>
                  </a:cubicBezTo>
                  <a:cubicBezTo>
                    <a:pt x="134119" y="75008"/>
                    <a:pt x="133411" y="72528"/>
                    <a:pt x="133411" y="68808"/>
                  </a:cubicBezTo>
                  <a:cubicBezTo>
                    <a:pt x="133411" y="64734"/>
                    <a:pt x="134296" y="62431"/>
                    <a:pt x="137482" y="54460"/>
                  </a:cubicBezTo>
                  <a:cubicBezTo>
                    <a:pt x="139606" y="48969"/>
                    <a:pt x="146863" y="30192"/>
                    <a:pt x="146863" y="20273"/>
                  </a:cubicBezTo>
                  <a:cubicBezTo>
                    <a:pt x="146863" y="17439"/>
                    <a:pt x="146863" y="9999"/>
                    <a:pt x="140314" y="4862"/>
                  </a:cubicBezTo>
                  <a:cubicBezTo>
                    <a:pt x="137305" y="2559"/>
                    <a:pt x="132172" y="79"/>
                    <a:pt x="123853" y="79"/>
                  </a:cubicBezTo>
                  <a:cubicBezTo>
                    <a:pt x="107923" y="79"/>
                    <a:pt x="98187" y="10530"/>
                    <a:pt x="92523" y="17970"/>
                  </a:cubicBezTo>
                  <a:cubicBezTo>
                    <a:pt x="91107" y="2913"/>
                    <a:pt x="78540" y="79"/>
                    <a:pt x="69513" y="79"/>
                  </a:cubicBezTo>
                  <a:cubicBezTo>
                    <a:pt x="54822" y="79"/>
                    <a:pt x="44910" y="9113"/>
                    <a:pt x="39600" y="16199"/>
                  </a:cubicBezTo>
                  <a:cubicBezTo>
                    <a:pt x="38361" y="3976"/>
                    <a:pt x="27918" y="79"/>
                    <a:pt x="20661" y="79"/>
                  </a:cubicBezTo>
                  <a:cubicBezTo>
                    <a:pt x="13050" y="79"/>
                    <a:pt x="8979" y="5570"/>
                    <a:pt x="6678" y="9645"/>
                  </a:cubicBezTo>
                  <a:cubicBezTo>
                    <a:pt x="2784" y="16199"/>
                    <a:pt x="306" y="26295"/>
                    <a:pt x="306" y="27181"/>
                  </a:cubicBezTo>
                  <a:cubicBezTo>
                    <a:pt x="306" y="29484"/>
                    <a:pt x="2784" y="29484"/>
                    <a:pt x="3315" y="29484"/>
                  </a:cubicBezTo>
                  <a:cubicBezTo>
                    <a:pt x="5793" y="29484"/>
                    <a:pt x="5970" y="28952"/>
                    <a:pt x="7209" y="24170"/>
                  </a:cubicBezTo>
                  <a:cubicBezTo>
                    <a:pt x="9864" y="13719"/>
                    <a:pt x="13227" y="5039"/>
                    <a:pt x="20130" y="5039"/>
                  </a:cubicBezTo>
                  <a:cubicBezTo>
                    <a:pt x="24732" y="5039"/>
                    <a:pt x="25971" y="8936"/>
                    <a:pt x="25971" y="13719"/>
                  </a:cubicBezTo>
                  <a:cubicBezTo>
                    <a:pt x="25971" y="17084"/>
                    <a:pt x="24378" y="23638"/>
                    <a:pt x="23139" y="28421"/>
                  </a:cubicBezTo>
                  <a:cubicBezTo>
                    <a:pt x="21900" y="33204"/>
                    <a:pt x="20130" y="40466"/>
                    <a:pt x="19245" y="44363"/>
                  </a:cubicBezTo>
                  <a:lnTo>
                    <a:pt x="13581" y="67037"/>
                  </a:lnTo>
                  <a:cubicBezTo>
                    <a:pt x="12873" y="69339"/>
                    <a:pt x="11811" y="73768"/>
                    <a:pt x="11811" y="74299"/>
                  </a:cubicBezTo>
                  <a:cubicBezTo>
                    <a:pt x="11811" y="78196"/>
                    <a:pt x="14997" y="79967"/>
                    <a:pt x="17829" y="79967"/>
                  </a:cubicBezTo>
                  <a:cubicBezTo>
                    <a:pt x="21015" y="79967"/>
                    <a:pt x="23847" y="77665"/>
                    <a:pt x="24732" y="76070"/>
                  </a:cubicBezTo>
                  <a:cubicBezTo>
                    <a:pt x="25617" y="74476"/>
                    <a:pt x="27033" y="68808"/>
                    <a:pt x="27918" y="65088"/>
                  </a:cubicBezTo>
                  <a:cubicBezTo>
                    <a:pt x="28803" y="61722"/>
                    <a:pt x="30750" y="53574"/>
                    <a:pt x="31812" y="49146"/>
                  </a:cubicBezTo>
                  <a:cubicBezTo>
                    <a:pt x="32874" y="45249"/>
                    <a:pt x="33936" y="41352"/>
                    <a:pt x="34821" y="37278"/>
                  </a:cubicBezTo>
                  <a:cubicBezTo>
                    <a:pt x="36768" y="30015"/>
                    <a:pt x="37122" y="28598"/>
                    <a:pt x="42255" y="21336"/>
                  </a:cubicBezTo>
                  <a:cubicBezTo>
                    <a:pt x="47211" y="14250"/>
                    <a:pt x="55530" y="5039"/>
                    <a:pt x="68805" y="5039"/>
                  </a:cubicBezTo>
                  <a:cubicBezTo>
                    <a:pt x="79071" y="5039"/>
                    <a:pt x="79248" y="14073"/>
                    <a:pt x="79248" y="17439"/>
                  </a:cubicBezTo>
                  <a:cubicBezTo>
                    <a:pt x="79248" y="21867"/>
                    <a:pt x="78717" y="24170"/>
                    <a:pt x="76239" y="34089"/>
                  </a:cubicBezTo>
                  <a:lnTo>
                    <a:pt x="68805" y="63848"/>
                  </a:lnTo>
                  <a:close/>
                </a:path>
              </a:pathLst>
            </a:custGeom>
            <a:solidFill>
              <a:srgbClr val="000000"/>
            </a:solidFill>
            <a:ln w="25381"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ACCA003-89C8-BCB5-C167-7EF191988034}"/>
                </a:ext>
              </a:extLst>
            </p:cNvPr>
            <p:cNvSpPr/>
            <p:nvPr>
              <p:custDataLst>
                <p:tags r:id="rId68"/>
              </p:custDataLst>
            </p:nvPr>
          </p:nvSpPr>
          <p:spPr>
            <a:xfrm>
              <a:off x="9915671" y="5225706"/>
              <a:ext cx="45843" cy="176958"/>
            </a:xfrm>
            <a:custGeom>
              <a:avLst/>
              <a:gdLst>
                <a:gd name="connsiteX0" fmla="*/ 3676 w 45843"/>
                <a:gd name="connsiteY0" fmla="*/ 79 h 176958"/>
                <a:gd name="connsiteX1" fmla="*/ 313 w 45843"/>
                <a:gd name="connsiteY1" fmla="*/ 2205 h 176958"/>
                <a:gd name="connsiteX2" fmla="*/ 1906 w 45843"/>
                <a:gd name="connsiteY2" fmla="*/ 4862 h 176958"/>
                <a:gd name="connsiteX3" fmla="*/ 34120 w 45843"/>
                <a:gd name="connsiteY3" fmla="*/ 88470 h 176958"/>
                <a:gd name="connsiteX4" fmla="*/ 3499 w 45843"/>
                <a:gd name="connsiteY4" fmla="*/ 170838 h 176958"/>
                <a:gd name="connsiteX5" fmla="*/ 313 w 45843"/>
                <a:gd name="connsiteY5" fmla="*/ 174912 h 176958"/>
                <a:gd name="connsiteX6" fmla="*/ 2614 w 45843"/>
                <a:gd name="connsiteY6" fmla="*/ 177038 h 176958"/>
                <a:gd name="connsiteX7" fmla="*/ 33235 w 45843"/>
                <a:gd name="connsiteY7" fmla="*/ 143205 h 176958"/>
                <a:gd name="connsiteX8" fmla="*/ 46156 w 45843"/>
                <a:gd name="connsiteY8" fmla="*/ 88647 h 176958"/>
                <a:gd name="connsiteX9" fmla="*/ 3676 w 45843"/>
                <a:gd name="connsiteY9"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676" y="79"/>
                  </a:moveTo>
                  <a:cubicBezTo>
                    <a:pt x="2437" y="79"/>
                    <a:pt x="313" y="79"/>
                    <a:pt x="313" y="2205"/>
                  </a:cubicBezTo>
                  <a:cubicBezTo>
                    <a:pt x="313" y="3091"/>
                    <a:pt x="844" y="3622"/>
                    <a:pt x="1906" y="4862"/>
                  </a:cubicBezTo>
                  <a:cubicBezTo>
                    <a:pt x="17128" y="18856"/>
                    <a:pt x="34120" y="42769"/>
                    <a:pt x="34120" y="88470"/>
                  </a:cubicBezTo>
                  <a:cubicBezTo>
                    <a:pt x="34120" y="125491"/>
                    <a:pt x="22615" y="153479"/>
                    <a:pt x="3499" y="170838"/>
                  </a:cubicBezTo>
                  <a:cubicBezTo>
                    <a:pt x="490" y="173849"/>
                    <a:pt x="313" y="174027"/>
                    <a:pt x="313" y="174912"/>
                  </a:cubicBezTo>
                  <a:cubicBezTo>
                    <a:pt x="313" y="175798"/>
                    <a:pt x="844" y="177038"/>
                    <a:pt x="2614" y="177038"/>
                  </a:cubicBezTo>
                  <a:cubicBezTo>
                    <a:pt x="4738" y="177038"/>
                    <a:pt x="21553" y="165347"/>
                    <a:pt x="33235" y="143205"/>
                  </a:cubicBezTo>
                  <a:cubicBezTo>
                    <a:pt x="41023" y="128503"/>
                    <a:pt x="46156" y="109372"/>
                    <a:pt x="46156" y="88647"/>
                  </a:cubicBezTo>
                  <a:cubicBezTo>
                    <a:pt x="46156" y="63671"/>
                    <a:pt x="38722" y="24878"/>
                    <a:pt x="3676" y="79"/>
                  </a:cubicBezTo>
                  <a:close/>
                </a:path>
              </a:pathLst>
            </a:custGeom>
            <a:solidFill>
              <a:srgbClr val="000000"/>
            </a:solidFill>
            <a:ln w="25381"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95722D9F-96E1-61CD-BD07-6AA299A6F7DE}"/>
                </a:ext>
              </a:extLst>
            </p:cNvPr>
            <p:cNvSpPr/>
            <p:nvPr>
              <p:custDataLst>
                <p:tags r:id="rId69"/>
              </p:custDataLst>
            </p:nvPr>
          </p:nvSpPr>
          <p:spPr>
            <a:xfrm>
              <a:off x="9652973" y="5441477"/>
              <a:ext cx="102837" cy="79888"/>
            </a:xfrm>
            <a:custGeom>
              <a:avLst/>
              <a:gdLst>
                <a:gd name="connsiteX0" fmla="*/ 66855 w 102837"/>
                <a:gd name="connsiteY0" fmla="*/ 49506 h 79888"/>
                <a:gd name="connsiteX1" fmla="*/ 64023 w 102837"/>
                <a:gd name="connsiteY1" fmla="*/ 59957 h 79888"/>
                <a:gd name="connsiteX2" fmla="*/ 42606 w 102837"/>
                <a:gd name="connsiteY2" fmla="*/ 75014 h 79888"/>
                <a:gd name="connsiteX3" fmla="*/ 30393 w 102837"/>
                <a:gd name="connsiteY3" fmla="*/ 60312 h 79888"/>
                <a:gd name="connsiteX4" fmla="*/ 40305 w 102837"/>
                <a:gd name="connsiteY4" fmla="*/ 24353 h 79888"/>
                <a:gd name="connsiteX5" fmla="*/ 42783 w 102837"/>
                <a:gd name="connsiteY5" fmla="*/ 15319 h 79888"/>
                <a:gd name="connsiteX6" fmla="*/ 25968 w 102837"/>
                <a:gd name="connsiteY6" fmla="*/ 86 h 79888"/>
                <a:gd name="connsiteX7" fmla="*/ 303 w 102837"/>
                <a:gd name="connsiteY7" fmla="*/ 27187 h 79888"/>
                <a:gd name="connsiteX8" fmla="*/ 3312 w 102837"/>
                <a:gd name="connsiteY8" fmla="*/ 29490 h 79888"/>
                <a:gd name="connsiteX9" fmla="*/ 6498 w 102837"/>
                <a:gd name="connsiteY9" fmla="*/ 26656 h 79888"/>
                <a:gd name="connsiteX10" fmla="*/ 25437 w 102837"/>
                <a:gd name="connsiteY10" fmla="*/ 5045 h 79888"/>
                <a:gd name="connsiteX11" fmla="*/ 29862 w 102837"/>
                <a:gd name="connsiteY11" fmla="*/ 11245 h 79888"/>
                <a:gd name="connsiteX12" fmla="*/ 26676 w 102837"/>
                <a:gd name="connsiteY12" fmla="*/ 23113 h 79888"/>
                <a:gd name="connsiteX13" fmla="*/ 17118 w 102837"/>
                <a:gd name="connsiteY13" fmla="*/ 57478 h 79888"/>
                <a:gd name="connsiteX14" fmla="*/ 23667 w 102837"/>
                <a:gd name="connsiteY14" fmla="*/ 74305 h 79888"/>
                <a:gd name="connsiteX15" fmla="*/ 41898 w 102837"/>
                <a:gd name="connsiteY15" fmla="*/ 79974 h 79888"/>
                <a:gd name="connsiteX16" fmla="*/ 64908 w 102837"/>
                <a:gd name="connsiteY16" fmla="*/ 68283 h 79888"/>
                <a:gd name="connsiteX17" fmla="*/ 82785 w 102837"/>
                <a:gd name="connsiteY17" fmla="*/ 79974 h 79888"/>
                <a:gd name="connsiteX18" fmla="*/ 96768 w 102837"/>
                <a:gd name="connsiteY18" fmla="*/ 70586 h 79888"/>
                <a:gd name="connsiteX19" fmla="*/ 103140 w 102837"/>
                <a:gd name="connsiteY19" fmla="*/ 52872 h 79888"/>
                <a:gd name="connsiteX20" fmla="*/ 100131 w 102837"/>
                <a:gd name="connsiteY20" fmla="*/ 50569 h 79888"/>
                <a:gd name="connsiteX21" fmla="*/ 96237 w 102837"/>
                <a:gd name="connsiteY21" fmla="*/ 56060 h 79888"/>
                <a:gd name="connsiteX22" fmla="*/ 83316 w 102837"/>
                <a:gd name="connsiteY22" fmla="*/ 75014 h 79888"/>
                <a:gd name="connsiteX23" fmla="*/ 77475 w 102837"/>
                <a:gd name="connsiteY23" fmla="*/ 66334 h 79888"/>
                <a:gd name="connsiteX24" fmla="*/ 80130 w 102837"/>
                <a:gd name="connsiteY24" fmla="*/ 52341 h 79888"/>
                <a:gd name="connsiteX25" fmla="*/ 84024 w 102837"/>
                <a:gd name="connsiteY25" fmla="*/ 36398 h 79888"/>
                <a:gd name="connsiteX26" fmla="*/ 88095 w 102837"/>
                <a:gd name="connsiteY26" fmla="*/ 20633 h 79888"/>
                <a:gd name="connsiteX27" fmla="*/ 91104 w 102837"/>
                <a:gd name="connsiteY27" fmla="*/ 7525 h 79888"/>
                <a:gd name="connsiteX28" fmla="*/ 85263 w 102837"/>
                <a:gd name="connsiteY28" fmla="*/ 1857 h 79888"/>
                <a:gd name="connsiteX29" fmla="*/ 76059 w 102837"/>
                <a:gd name="connsiteY29" fmla="*/ 12662 h 79888"/>
                <a:gd name="connsiteX30" fmla="*/ 66855 w 102837"/>
                <a:gd name="connsiteY30" fmla="*/ 49506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855" y="49506"/>
                  </a:moveTo>
                  <a:cubicBezTo>
                    <a:pt x="65970" y="53049"/>
                    <a:pt x="64377" y="59780"/>
                    <a:pt x="64023" y="59957"/>
                  </a:cubicBezTo>
                  <a:cubicBezTo>
                    <a:pt x="60660" y="65449"/>
                    <a:pt x="53580" y="75014"/>
                    <a:pt x="42606" y="75014"/>
                  </a:cubicBezTo>
                  <a:cubicBezTo>
                    <a:pt x="30393" y="75014"/>
                    <a:pt x="30393" y="63500"/>
                    <a:pt x="30393" y="60312"/>
                  </a:cubicBezTo>
                  <a:cubicBezTo>
                    <a:pt x="30393" y="49861"/>
                    <a:pt x="35349" y="37284"/>
                    <a:pt x="40305" y="24353"/>
                  </a:cubicBezTo>
                  <a:cubicBezTo>
                    <a:pt x="41721" y="20810"/>
                    <a:pt x="42783" y="18153"/>
                    <a:pt x="42783" y="15319"/>
                  </a:cubicBezTo>
                  <a:cubicBezTo>
                    <a:pt x="42783" y="6108"/>
                    <a:pt x="34995" y="86"/>
                    <a:pt x="25968" y="86"/>
                  </a:cubicBezTo>
                  <a:cubicBezTo>
                    <a:pt x="8268" y="86"/>
                    <a:pt x="303" y="24353"/>
                    <a:pt x="303" y="27187"/>
                  </a:cubicBezTo>
                  <a:cubicBezTo>
                    <a:pt x="303" y="29490"/>
                    <a:pt x="2781" y="29490"/>
                    <a:pt x="3312" y="29490"/>
                  </a:cubicBezTo>
                  <a:cubicBezTo>
                    <a:pt x="5790" y="29490"/>
                    <a:pt x="5967" y="28604"/>
                    <a:pt x="6498" y="26656"/>
                  </a:cubicBezTo>
                  <a:cubicBezTo>
                    <a:pt x="10746" y="12131"/>
                    <a:pt x="18534" y="5045"/>
                    <a:pt x="25437" y="5045"/>
                  </a:cubicBezTo>
                  <a:cubicBezTo>
                    <a:pt x="28446" y="5045"/>
                    <a:pt x="29862" y="6994"/>
                    <a:pt x="29862" y="11245"/>
                  </a:cubicBezTo>
                  <a:cubicBezTo>
                    <a:pt x="29862" y="15319"/>
                    <a:pt x="28446" y="19039"/>
                    <a:pt x="26676" y="23113"/>
                  </a:cubicBezTo>
                  <a:cubicBezTo>
                    <a:pt x="17118" y="47558"/>
                    <a:pt x="17118" y="52695"/>
                    <a:pt x="17118" y="57478"/>
                  </a:cubicBezTo>
                  <a:cubicBezTo>
                    <a:pt x="17118" y="60489"/>
                    <a:pt x="17118" y="68637"/>
                    <a:pt x="23667" y="74305"/>
                  </a:cubicBezTo>
                  <a:cubicBezTo>
                    <a:pt x="28800" y="78557"/>
                    <a:pt x="35703" y="79974"/>
                    <a:pt x="41898" y="79974"/>
                  </a:cubicBezTo>
                  <a:cubicBezTo>
                    <a:pt x="53049" y="79974"/>
                    <a:pt x="59067" y="73951"/>
                    <a:pt x="64908" y="68283"/>
                  </a:cubicBezTo>
                  <a:cubicBezTo>
                    <a:pt x="68802" y="79620"/>
                    <a:pt x="80661" y="79974"/>
                    <a:pt x="82785" y="79974"/>
                  </a:cubicBezTo>
                  <a:cubicBezTo>
                    <a:pt x="88803" y="79974"/>
                    <a:pt x="93405" y="76431"/>
                    <a:pt x="96768" y="70586"/>
                  </a:cubicBezTo>
                  <a:cubicBezTo>
                    <a:pt x="100662" y="63677"/>
                    <a:pt x="103140" y="53403"/>
                    <a:pt x="103140" y="52872"/>
                  </a:cubicBezTo>
                  <a:cubicBezTo>
                    <a:pt x="103140" y="50569"/>
                    <a:pt x="100662" y="50569"/>
                    <a:pt x="100131" y="50569"/>
                  </a:cubicBezTo>
                  <a:cubicBezTo>
                    <a:pt x="97653" y="50569"/>
                    <a:pt x="97476" y="51278"/>
                    <a:pt x="96237" y="56060"/>
                  </a:cubicBezTo>
                  <a:cubicBezTo>
                    <a:pt x="94113" y="64386"/>
                    <a:pt x="90750" y="75014"/>
                    <a:pt x="83316" y="75014"/>
                  </a:cubicBezTo>
                  <a:cubicBezTo>
                    <a:pt x="78714" y="75014"/>
                    <a:pt x="77475" y="70940"/>
                    <a:pt x="77475" y="66334"/>
                  </a:cubicBezTo>
                  <a:cubicBezTo>
                    <a:pt x="77475" y="63323"/>
                    <a:pt x="78891" y="56946"/>
                    <a:pt x="80130" y="52341"/>
                  </a:cubicBezTo>
                  <a:cubicBezTo>
                    <a:pt x="81369" y="47558"/>
                    <a:pt x="83139" y="40295"/>
                    <a:pt x="84024" y="36398"/>
                  </a:cubicBezTo>
                  <a:lnTo>
                    <a:pt x="88095" y="20633"/>
                  </a:lnTo>
                  <a:cubicBezTo>
                    <a:pt x="89157" y="16205"/>
                    <a:pt x="91104" y="8411"/>
                    <a:pt x="91104" y="7525"/>
                  </a:cubicBezTo>
                  <a:cubicBezTo>
                    <a:pt x="91104" y="3983"/>
                    <a:pt x="88272" y="1857"/>
                    <a:pt x="85263" y="1857"/>
                  </a:cubicBezTo>
                  <a:cubicBezTo>
                    <a:pt x="78714" y="1857"/>
                    <a:pt x="77475" y="6994"/>
                    <a:pt x="76059" y="12662"/>
                  </a:cubicBezTo>
                  <a:lnTo>
                    <a:pt x="66855" y="49506"/>
                  </a:lnTo>
                  <a:close/>
                </a:path>
              </a:pathLst>
            </a:custGeom>
            <a:solidFill>
              <a:schemeClr val="accent5"/>
            </a:solidFill>
            <a:ln w="25381"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5DE7F03E-AB88-3246-DD72-EF1F323DC68C}"/>
                </a:ext>
              </a:extLst>
            </p:cNvPr>
            <p:cNvSpPr/>
            <p:nvPr>
              <p:custDataLst>
                <p:tags r:id="rId70"/>
              </p:custDataLst>
            </p:nvPr>
          </p:nvSpPr>
          <p:spPr>
            <a:xfrm>
              <a:off x="9334816" y="5592870"/>
              <a:ext cx="659949" cy="10121"/>
            </a:xfrm>
            <a:custGeom>
              <a:avLst/>
              <a:gdLst>
                <a:gd name="connsiteX0" fmla="*/ 0 w 659949"/>
                <a:gd name="connsiteY0" fmla="*/ 0 h 10121"/>
                <a:gd name="connsiteX1" fmla="*/ 659949 w 659949"/>
                <a:gd name="connsiteY1" fmla="*/ 0 h 10121"/>
                <a:gd name="connsiteX2" fmla="*/ 659949 w 659949"/>
                <a:gd name="connsiteY2" fmla="*/ 10121 h 10121"/>
                <a:gd name="connsiteX3" fmla="*/ 0 w 659949"/>
                <a:gd name="connsiteY3" fmla="*/ 10121 h 10121"/>
              </a:gdLst>
              <a:ahLst/>
              <a:cxnLst>
                <a:cxn ang="0">
                  <a:pos x="connsiteX0" y="connsiteY0"/>
                </a:cxn>
                <a:cxn ang="0">
                  <a:pos x="connsiteX1" y="connsiteY1"/>
                </a:cxn>
                <a:cxn ang="0">
                  <a:pos x="connsiteX2" y="connsiteY2"/>
                </a:cxn>
                <a:cxn ang="0">
                  <a:pos x="connsiteX3" y="connsiteY3"/>
                </a:cxn>
              </a:cxnLst>
              <a:rect l="l" t="t" r="r" b="b"/>
              <a:pathLst>
                <a:path w="659949" h="10121">
                  <a:moveTo>
                    <a:pt x="0" y="0"/>
                  </a:moveTo>
                  <a:lnTo>
                    <a:pt x="659949" y="0"/>
                  </a:lnTo>
                  <a:lnTo>
                    <a:pt x="659949"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1334486D-4D92-500B-9B38-A07DCB90F9DD}"/>
                </a:ext>
              </a:extLst>
            </p:cNvPr>
            <p:cNvSpPr/>
            <p:nvPr>
              <p:custDataLst>
                <p:tags r:id="rId71"/>
              </p:custDataLst>
            </p:nvPr>
          </p:nvSpPr>
          <p:spPr>
            <a:xfrm>
              <a:off x="9378762" y="5716469"/>
              <a:ext cx="133003" cy="186751"/>
            </a:xfrm>
            <a:custGeom>
              <a:avLst/>
              <a:gdLst>
                <a:gd name="connsiteX0" fmla="*/ 107251 w 133003"/>
                <a:gd name="connsiteY0" fmla="*/ 95501 h 186751"/>
                <a:gd name="connsiteX1" fmla="*/ 74632 w 133003"/>
                <a:gd name="connsiteY1" fmla="*/ 65641 h 186751"/>
                <a:gd name="connsiteX2" fmla="*/ 23049 w 133003"/>
                <a:gd name="connsiteY2" fmla="*/ 89428 h 186751"/>
                <a:gd name="connsiteX3" fmla="*/ 292 w 133003"/>
                <a:gd name="connsiteY3" fmla="*/ 141809 h 186751"/>
                <a:gd name="connsiteX4" fmla="*/ 46818 w 133003"/>
                <a:gd name="connsiteY4" fmla="*/ 186852 h 186751"/>
                <a:gd name="connsiteX5" fmla="*/ 133296 w 133003"/>
                <a:gd name="connsiteY5" fmla="*/ 65641 h 186751"/>
                <a:gd name="connsiteX6" fmla="*/ 78678 w 133003"/>
                <a:gd name="connsiteY6" fmla="*/ 100 h 186751"/>
                <a:gd name="connsiteX7" fmla="*/ 30382 w 133003"/>
                <a:gd name="connsiteY7" fmla="*/ 40083 h 186751"/>
                <a:gd name="connsiteX8" fmla="*/ 39991 w 133003"/>
                <a:gd name="connsiteY8" fmla="*/ 48939 h 186751"/>
                <a:gd name="connsiteX9" fmla="*/ 53645 w 133003"/>
                <a:gd name="connsiteY9" fmla="*/ 35528 h 186751"/>
                <a:gd name="connsiteX10" fmla="*/ 41761 w 133003"/>
                <a:gd name="connsiteY10" fmla="*/ 26671 h 186751"/>
                <a:gd name="connsiteX11" fmla="*/ 78172 w 133003"/>
                <a:gd name="connsiteY11" fmla="*/ 6427 h 186751"/>
                <a:gd name="connsiteX12" fmla="*/ 114331 w 133003"/>
                <a:gd name="connsiteY12" fmla="*/ 52229 h 186751"/>
                <a:gd name="connsiteX13" fmla="*/ 107504 w 133003"/>
                <a:gd name="connsiteY13" fmla="*/ 95501 h 186751"/>
                <a:gd name="connsiteX14" fmla="*/ 107251 w 133003"/>
                <a:gd name="connsiteY14" fmla="*/ 95501 h 186751"/>
                <a:gd name="connsiteX15" fmla="*/ 47577 w 133003"/>
                <a:gd name="connsiteY15" fmla="*/ 179767 h 186751"/>
                <a:gd name="connsiteX16" fmla="*/ 19762 w 133003"/>
                <a:gd name="connsiteY16" fmla="*/ 151172 h 186751"/>
                <a:gd name="connsiteX17" fmla="*/ 36451 w 133003"/>
                <a:gd name="connsiteY17" fmla="*/ 93729 h 186751"/>
                <a:gd name="connsiteX18" fmla="*/ 74632 w 133003"/>
                <a:gd name="connsiteY18" fmla="*/ 71208 h 186751"/>
                <a:gd name="connsiteX19" fmla="*/ 102700 w 133003"/>
                <a:gd name="connsiteY19" fmla="*/ 104611 h 186751"/>
                <a:gd name="connsiteX20" fmla="*/ 47577 w 133003"/>
                <a:gd name="connsiteY20" fmla="*/ 179767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251" y="95501"/>
                  </a:moveTo>
                  <a:cubicBezTo>
                    <a:pt x="104723" y="79812"/>
                    <a:pt x="94355" y="65641"/>
                    <a:pt x="74632" y="65641"/>
                  </a:cubicBezTo>
                  <a:cubicBezTo>
                    <a:pt x="59208" y="65641"/>
                    <a:pt x="42772" y="69690"/>
                    <a:pt x="23049" y="89428"/>
                  </a:cubicBezTo>
                  <a:cubicBezTo>
                    <a:pt x="2062" y="110431"/>
                    <a:pt x="292" y="133964"/>
                    <a:pt x="292" y="141809"/>
                  </a:cubicBezTo>
                  <a:cubicBezTo>
                    <a:pt x="292" y="157498"/>
                    <a:pt x="11418" y="186852"/>
                    <a:pt x="46818" y="186852"/>
                  </a:cubicBezTo>
                  <a:cubicBezTo>
                    <a:pt x="106998" y="186852"/>
                    <a:pt x="133296" y="101827"/>
                    <a:pt x="133296" y="65641"/>
                  </a:cubicBezTo>
                  <a:cubicBezTo>
                    <a:pt x="133296" y="25406"/>
                    <a:pt x="109780" y="100"/>
                    <a:pt x="78678" y="100"/>
                  </a:cubicBezTo>
                  <a:cubicBezTo>
                    <a:pt x="42014" y="100"/>
                    <a:pt x="30382" y="32997"/>
                    <a:pt x="30382" y="40083"/>
                  </a:cubicBezTo>
                  <a:cubicBezTo>
                    <a:pt x="30382" y="43625"/>
                    <a:pt x="32405" y="48939"/>
                    <a:pt x="39991" y="48939"/>
                  </a:cubicBezTo>
                  <a:cubicBezTo>
                    <a:pt x="48335" y="48939"/>
                    <a:pt x="53645" y="41348"/>
                    <a:pt x="53645" y="35528"/>
                  </a:cubicBezTo>
                  <a:cubicBezTo>
                    <a:pt x="53645" y="26671"/>
                    <a:pt x="45807" y="26671"/>
                    <a:pt x="41761" y="26671"/>
                  </a:cubicBezTo>
                  <a:cubicBezTo>
                    <a:pt x="52887" y="7945"/>
                    <a:pt x="70840" y="6427"/>
                    <a:pt x="78172" y="6427"/>
                  </a:cubicBezTo>
                  <a:cubicBezTo>
                    <a:pt x="96631" y="6427"/>
                    <a:pt x="114331" y="19585"/>
                    <a:pt x="114331" y="52229"/>
                  </a:cubicBezTo>
                  <a:cubicBezTo>
                    <a:pt x="114331" y="62098"/>
                    <a:pt x="112814" y="75004"/>
                    <a:pt x="107504" y="95501"/>
                  </a:cubicBezTo>
                  <a:lnTo>
                    <a:pt x="107251" y="95501"/>
                  </a:lnTo>
                  <a:close/>
                  <a:moveTo>
                    <a:pt x="47577" y="179767"/>
                  </a:moveTo>
                  <a:cubicBezTo>
                    <a:pt x="19762" y="179767"/>
                    <a:pt x="19762" y="153702"/>
                    <a:pt x="19762" y="151172"/>
                  </a:cubicBezTo>
                  <a:cubicBezTo>
                    <a:pt x="19762" y="144340"/>
                    <a:pt x="26084" y="108912"/>
                    <a:pt x="36451" y="93729"/>
                  </a:cubicBezTo>
                  <a:cubicBezTo>
                    <a:pt x="46565" y="79305"/>
                    <a:pt x="58955" y="71208"/>
                    <a:pt x="74632" y="71208"/>
                  </a:cubicBezTo>
                  <a:cubicBezTo>
                    <a:pt x="102194" y="71208"/>
                    <a:pt x="102700" y="99550"/>
                    <a:pt x="102700" y="104611"/>
                  </a:cubicBezTo>
                  <a:cubicBezTo>
                    <a:pt x="102700" y="122830"/>
                    <a:pt x="86517" y="179767"/>
                    <a:pt x="47577" y="179767"/>
                  </a:cubicBezTo>
                  <a:close/>
                </a:path>
              </a:pathLst>
            </a:custGeom>
            <a:solidFill>
              <a:srgbClr val="000000"/>
            </a:solidFill>
            <a:ln w="25381"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263D198-FA8F-663D-4C2A-56292A640950}"/>
                </a:ext>
              </a:extLst>
            </p:cNvPr>
            <p:cNvSpPr/>
            <p:nvPr>
              <p:custDataLst>
                <p:tags r:id="rId72"/>
              </p:custDataLst>
            </p:nvPr>
          </p:nvSpPr>
          <p:spPr>
            <a:xfrm>
              <a:off x="9528317" y="5722036"/>
              <a:ext cx="144129" cy="175617"/>
            </a:xfrm>
            <a:custGeom>
              <a:avLst/>
              <a:gdLst>
                <a:gd name="connsiteX0" fmla="*/ 17745 w 144129"/>
                <a:gd name="connsiteY0" fmla="*/ 163825 h 175617"/>
                <a:gd name="connsiteX1" fmla="*/ 298 w 144129"/>
                <a:gd name="connsiteY1" fmla="*/ 163825 h 175617"/>
                <a:gd name="connsiteX2" fmla="*/ 298 w 144129"/>
                <a:gd name="connsiteY2" fmla="*/ 175718 h 175617"/>
                <a:gd name="connsiteX3" fmla="*/ 32158 w 144129"/>
                <a:gd name="connsiteY3" fmla="*/ 174959 h 175617"/>
                <a:gd name="connsiteX4" fmla="*/ 64018 w 144129"/>
                <a:gd name="connsiteY4" fmla="*/ 175718 h 175617"/>
                <a:gd name="connsiteX5" fmla="*/ 64018 w 144129"/>
                <a:gd name="connsiteY5" fmla="*/ 163825 h 175617"/>
                <a:gd name="connsiteX6" fmla="*/ 46571 w 144129"/>
                <a:gd name="connsiteY6" fmla="*/ 163825 h 175617"/>
                <a:gd name="connsiteX7" fmla="*/ 46571 w 144129"/>
                <a:gd name="connsiteY7" fmla="*/ 110937 h 175617"/>
                <a:gd name="connsiteX8" fmla="*/ 84247 w 144129"/>
                <a:gd name="connsiteY8" fmla="*/ 70955 h 175617"/>
                <a:gd name="connsiteX9" fmla="*/ 98154 w 144129"/>
                <a:gd name="connsiteY9" fmla="*/ 95501 h 175617"/>
                <a:gd name="connsiteX10" fmla="*/ 98154 w 144129"/>
                <a:gd name="connsiteY10" fmla="*/ 163825 h 175617"/>
                <a:gd name="connsiteX11" fmla="*/ 80707 w 144129"/>
                <a:gd name="connsiteY11" fmla="*/ 163825 h 175617"/>
                <a:gd name="connsiteX12" fmla="*/ 80707 w 144129"/>
                <a:gd name="connsiteY12" fmla="*/ 175718 h 175617"/>
                <a:gd name="connsiteX13" fmla="*/ 112567 w 144129"/>
                <a:gd name="connsiteY13" fmla="*/ 174959 h 175617"/>
                <a:gd name="connsiteX14" fmla="*/ 144427 w 144129"/>
                <a:gd name="connsiteY14" fmla="*/ 175718 h 175617"/>
                <a:gd name="connsiteX15" fmla="*/ 144427 w 144129"/>
                <a:gd name="connsiteY15" fmla="*/ 163825 h 175617"/>
                <a:gd name="connsiteX16" fmla="*/ 126980 w 144129"/>
                <a:gd name="connsiteY16" fmla="*/ 163825 h 175617"/>
                <a:gd name="connsiteX17" fmla="*/ 126980 w 144129"/>
                <a:gd name="connsiteY17" fmla="*/ 98284 h 175617"/>
                <a:gd name="connsiteX18" fmla="*/ 88040 w 144129"/>
                <a:gd name="connsiteY18" fmla="*/ 61845 h 175617"/>
                <a:gd name="connsiteX19" fmla="*/ 45054 w 144129"/>
                <a:gd name="connsiteY19" fmla="*/ 86644 h 175617"/>
                <a:gd name="connsiteX20" fmla="*/ 45054 w 144129"/>
                <a:gd name="connsiteY20" fmla="*/ 100 h 175617"/>
                <a:gd name="connsiteX21" fmla="*/ 298 w 144129"/>
                <a:gd name="connsiteY21" fmla="*/ 2125 h 175617"/>
                <a:gd name="connsiteX22" fmla="*/ 298 w 144129"/>
                <a:gd name="connsiteY22" fmla="*/ 14018 h 175617"/>
                <a:gd name="connsiteX23" fmla="*/ 17745 w 144129"/>
                <a:gd name="connsiteY23" fmla="*/ 23887 h 175617"/>
                <a:gd name="connsiteX24" fmla="*/ 17745 w 144129"/>
                <a:gd name="connsiteY24" fmla="*/ 163825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745" y="163825"/>
                  </a:moveTo>
                  <a:lnTo>
                    <a:pt x="298" y="163825"/>
                  </a:lnTo>
                  <a:lnTo>
                    <a:pt x="298" y="175718"/>
                  </a:lnTo>
                  <a:cubicBezTo>
                    <a:pt x="7378" y="175465"/>
                    <a:pt x="22549" y="174959"/>
                    <a:pt x="32158" y="174959"/>
                  </a:cubicBezTo>
                  <a:cubicBezTo>
                    <a:pt x="42020" y="174959"/>
                    <a:pt x="56938" y="175465"/>
                    <a:pt x="64018" y="175718"/>
                  </a:cubicBezTo>
                  <a:lnTo>
                    <a:pt x="64018" y="163825"/>
                  </a:lnTo>
                  <a:lnTo>
                    <a:pt x="46571" y="163825"/>
                  </a:lnTo>
                  <a:lnTo>
                    <a:pt x="46571" y="110937"/>
                  </a:lnTo>
                  <a:cubicBezTo>
                    <a:pt x="46571" y="83354"/>
                    <a:pt x="68317" y="70955"/>
                    <a:pt x="84247" y="70955"/>
                  </a:cubicBezTo>
                  <a:cubicBezTo>
                    <a:pt x="92844" y="70955"/>
                    <a:pt x="98154" y="76269"/>
                    <a:pt x="98154" y="95501"/>
                  </a:cubicBezTo>
                  <a:lnTo>
                    <a:pt x="98154" y="163825"/>
                  </a:lnTo>
                  <a:lnTo>
                    <a:pt x="80707" y="163825"/>
                  </a:lnTo>
                  <a:lnTo>
                    <a:pt x="80707" y="175718"/>
                  </a:lnTo>
                  <a:cubicBezTo>
                    <a:pt x="87787" y="175465"/>
                    <a:pt x="102958" y="174959"/>
                    <a:pt x="112567" y="174959"/>
                  </a:cubicBezTo>
                  <a:cubicBezTo>
                    <a:pt x="122428" y="174959"/>
                    <a:pt x="137347" y="175465"/>
                    <a:pt x="144427" y="175718"/>
                  </a:cubicBezTo>
                  <a:lnTo>
                    <a:pt x="144427" y="163825"/>
                  </a:lnTo>
                  <a:lnTo>
                    <a:pt x="126980" y="163825"/>
                  </a:lnTo>
                  <a:lnTo>
                    <a:pt x="126980" y="98284"/>
                  </a:lnTo>
                  <a:cubicBezTo>
                    <a:pt x="126980" y="71714"/>
                    <a:pt x="113326" y="61845"/>
                    <a:pt x="88040" y="61845"/>
                  </a:cubicBezTo>
                  <a:cubicBezTo>
                    <a:pt x="63765" y="61845"/>
                    <a:pt x="50870" y="76522"/>
                    <a:pt x="45054" y="86644"/>
                  </a:cubicBezTo>
                  <a:lnTo>
                    <a:pt x="45054" y="100"/>
                  </a:lnTo>
                  <a:lnTo>
                    <a:pt x="298" y="2125"/>
                  </a:lnTo>
                  <a:lnTo>
                    <a:pt x="298" y="14018"/>
                  </a:lnTo>
                  <a:cubicBezTo>
                    <a:pt x="15975" y="14018"/>
                    <a:pt x="17745" y="14018"/>
                    <a:pt x="17745" y="23887"/>
                  </a:cubicBezTo>
                  <a:lnTo>
                    <a:pt x="17745" y="163825"/>
                  </a:lnTo>
                  <a:close/>
                </a:path>
              </a:pathLst>
            </a:custGeom>
            <a:solidFill>
              <a:schemeClr val="accent5"/>
            </a:solidFill>
            <a:ln w="25381"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6ED3FECB-66B2-E795-EBC4-89701210D03C}"/>
                </a:ext>
              </a:extLst>
            </p:cNvPr>
            <p:cNvSpPr/>
            <p:nvPr>
              <p:custDataLst>
                <p:tags r:id="rId73"/>
              </p:custDataLst>
            </p:nvPr>
          </p:nvSpPr>
          <p:spPr>
            <a:xfrm>
              <a:off x="9698841" y="5633356"/>
              <a:ext cx="46020" cy="176958"/>
            </a:xfrm>
            <a:custGeom>
              <a:avLst/>
              <a:gdLst>
                <a:gd name="connsiteX0" fmla="*/ 42784 w 46020"/>
                <a:gd name="connsiteY0" fmla="*/ 95 h 176958"/>
                <a:gd name="connsiteX1" fmla="*/ 304 w 46020"/>
                <a:gd name="connsiteY1" fmla="*/ 88486 h 176958"/>
                <a:gd name="connsiteX2" fmla="*/ 42784 w 46020"/>
                <a:gd name="connsiteY2" fmla="*/ 177054 h 176958"/>
                <a:gd name="connsiteX3" fmla="*/ 46324 w 46020"/>
                <a:gd name="connsiteY3" fmla="*/ 174928 h 176958"/>
                <a:gd name="connsiteX4" fmla="*/ 44554 w 46020"/>
                <a:gd name="connsiteY4" fmla="*/ 172271 h 176958"/>
                <a:gd name="connsiteX5" fmla="*/ 12340 w 46020"/>
                <a:gd name="connsiteY5" fmla="*/ 88663 h 176958"/>
                <a:gd name="connsiteX6" fmla="*/ 45085 w 46020"/>
                <a:gd name="connsiteY6" fmla="*/ 4347 h 176958"/>
                <a:gd name="connsiteX7" fmla="*/ 46324 w 46020"/>
                <a:gd name="connsiteY7" fmla="*/ 2221 h 176958"/>
                <a:gd name="connsiteX8" fmla="*/ 42784 w 46020"/>
                <a:gd name="connsiteY8"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784" y="95"/>
                  </a:moveTo>
                  <a:cubicBezTo>
                    <a:pt x="9154" y="23831"/>
                    <a:pt x="304" y="61384"/>
                    <a:pt x="304" y="88486"/>
                  </a:cubicBezTo>
                  <a:cubicBezTo>
                    <a:pt x="304" y="113462"/>
                    <a:pt x="7738" y="152255"/>
                    <a:pt x="42784" y="177054"/>
                  </a:cubicBezTo>
                  <a:cubicBezTo>
                    <a:pt x="44200" y="177054"/>
                    <a:pt x="46324" y="177054"/>
                    <a:pt x="46324" y="174928"/>
                  </a:cubicBezTo>
                  <a:cubicBezTo>
                    <a:pt x="46324" y="173865"/>
                    <a:pt x="45793" y="173511"/>
                    <a:pt x="44554" y="172271"/>
                  </a:cubicBezTo>
                  <a:cubicBezTo>
                    <a:pt x="21013" y="151015"/>
                    <a:pt x="12340" y="120902"/>
                    <a:pt x="12340" y="88663"/>
                  </a:cubicBezTo>
                  <a:cubicBezTo>
                    <a:pt x="12340" y="40837"/>
                    <a:pt x="30571" y="17455"/>
                    <a:pt x="45085" y="4347"/>
                  </a:cubicBezTo>
                  <a:cubicBezTo>
                    <a:pt x="45793" y="3638"/>
                    <a:pt x="46324" y="3107"/>
                    <a:pt x="46324" y="2221"/>
                  </a:cubicBezTo>
                  <a:cubicBezTo>
                    <a:pt x="46324" y="95"/>
                    <a:pt x="44200" y="95"/>
                    <a:pt x="42784" y="95"/>
                  </a:cubicBezTo>
                  <a:close/>
                </a:path>
              </a:pathLst>
            </a:custGeom>
            <a:solidFill>
              <a:srgbClr val="000000"/>
            </a:solidFill>
            <a:ln w="25381"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E323AFA6-9EC5-F4A8-85C4-59A29092A9ED}"/>
                </a:ext>
              </a:extLst>
            </p:cNvPr>
            <p:cNvSpPr/>
            <p:nvPr>
              <p:custDataLst>
                <p:tags r:id="rId74"/>
              </p:custDataLst>
            </p:nvPr>
          </p:nvSpPr>
          <p:spPr>
            <a:xfrm>
              <a:off x="9770780" y="5643276"/>
              <a:ext cx="87084" cy="124703"/>
            </a:xfrm>
            <a:custGeom>
              <a:avLst/>
              <a:gdLst>
                <a:gd name="connsiteX0" fmla="*/ 42434 w 87084"/>
                <a:gd name="connsiteY0" fmla="*/ 5409 h 124703"/>
                <a:gd name="connsiteX1" fmla="*/ 43142 w 87084"/>
                <a:gd name="connsiteY1" fmla="*/ 2575 h 124703"/>
                <a:gd name="connsiteX2" fmla="*/ 40310 w 87084"/>
                <a:gd name="connsiteY2" fmla="*/ 95 h 124703"/>
                <a:gd name="connsiteX3" fmla="*/ 17653 w 87084"/>
                <a:gd name="connsiteY3" fmla="*/ 1867 h 124703"/>
                <a:gd name="connsiteX4" fmla="*/ 13759 w 87084"/>
                <a:gd name="connsiteY4" fmla="*/ 5941 h 124703"/>
                <a:gd name="connsiteX5" fmla="*/ 18361 w 87084"/>
                <a:gd name="connsiteY5" fmla="*/ 8421 h 124703"/>
                <a:gd name="connsiteX6" fmla="*/ 26858 w 87084"/>
                <a:gd name="connsiteY6" fmla="*/ 11078 h 124703"/>
                <a:gd name="connsiteX7" fmla="*/ 26150 w 87084"/>
                <a:gd name="connsiteY7" fmla="*/ 14975 h 124703"/>
                <a:gd name="connsiteX8" fmla="*/ 1192 w 87084"/>
                <a:gd name="connsiteY8" fmla="*/ 115234 h 124703"/>
                <a:gd name="connsiteX9" fmla="*/ 307 w 87084"/>
                <a:gd name="connsiteY9" fmla="*/ 119131 h 124703"/>
                <a:gd name="connsiteX10" fmla="*/ 6325 w 87084"/>
                <a:gd name="connsiteY10" fmla="*/ 124799 h 124703"/>
                <a:gd name="connsiteX11" fmla="*/ 14467 w 87084"/>
                <a:gd name="connsiteY11" fmla="*/ 117359 h 124703"/>
                <a:gd name="connsiteX12" fmla="*/ 23141 w 87084"/>
                <a:gd name="connsiteY12" fmla="*/ 82995 h 124703"/>
                <a:gd name="connsiteX13" fmla="*/ 45797 w 87084"/>
                <a:gd name="connsiteY13" fmla="*/ 97520 h 124703"/>
                <a:gd name="connsiteX14" fmla="*/ 45443 w 87084"/>
                <a:gd name="connsiteY14" fmla="*/ 101063 h 124703"/>
                <a:gd name="connsiteX15" fmla="*/ 44735 w 87084"/>
                <a:gd name="connsiteY15" fmla="*/ 106554 h 124703"/>
                <a:gd name="connsiteX16" fmla="*/ 63497 w 87084"/>
                <a:gd name="connsiteY16" fmla="*/ 124799 h 124703"/>
                <a:gd name="connsiteX17" fmla="*/ 85976 w 87084"/>
                <a:gd name="connsiteY17" fmla="*/ 97697 h 124703"/>
                <a:gd name="connsiteX18" fmla="*/ 83144 w 87084"/>
                <a:gd name="connsiteY18" fmla="*/ 95394 h 124703"/>
                <a:gd name="connsiteX19" fmla="*/ 79604 w 87084"/>
                <a:gd name="connsiteY19" fmla="*/ 99646 h 124703"/>
                <a:gd name="connsiteX20" fmla="*/ 64028 w 87084"/>
                <a:gd name="connsiteY20" fmla="*/ 119839 h 124703"/>
                <a:gd name="connsiteX21" fmla="*/ 57833 w 87084"/>
                <a:gd name="connsiteY21" fmla="*/ 110628 h 124703"/>
                <a:gd name="connsiteX22" fmla="*/ 58895 w 87084"/>
                <a:gd name="connsiteY22" fmla="*/ 102657 h 124703"/>
                <a:gd name="connsiteX23" fmla="*/ 59780 w 87084"/>
                <a:gd name="connsiteY23" fmla="*/ 97166 h 124703"/>
                <a:gd name="connsiteX24" fmla="*/ 31106 w 87084"/>
                <a:gd name="connsiteY24" fmla="*/ 78389 h 124703"/>
                <a:gd name="connsiteX25" fmla="*/ 45797 w 87084"/>
                <a:gd name="connsiteY25" fmla="*/ 66698 h 124703"/>
                <a:gd name="connsiteX26" fmla="*/ 73586 w 87084"/>
                <a:gd name="connsiteY26" fmla="*/ 49870 h 124703"/>
                <a:gd name="connsiteX27" fmla="*/ 79427 w 87084"/>
                <a:gd name="connsiteY27" fmla="*/ 52173 h 124703"/>
                <a:gd name="connsiteX28" fmla="*/ 70223 w 87084"/>
                <a:gd name="connsiteY28" fmla="*/ 62093 h 124703"/>
                <a:gd name="connsiteX29" fmla="*/ 77303 w 87084"/>
                <a:gd name="connsiteY29" fmla="*/ 68647 h 124703"/>
                <a:gd name="connsiteX30" fmla="*/ 87392 w 87084"/>
                <a:gd name="connsiteY30" fmla="*/ 57310 h 124703"/>
                <a:gd name="connsiteX31" fmla="*/ 73763 w 87084"/>
                <a:gd name="connsiteY31" fmla="*/ 44911 h 124703"/>
                <a:gd name="connsiteX32" fmla="*/ 45443 w 87084"/>
                <a:gd name="connsiteY32" fmla="*/ 60499 h 124703"/>
                <a:gd name="connsiteX33" fmla="*/ 24910 w 87084"/>
                <a:gd name="connsiteY33" fmla="*/ 76087 h 124703"/>
                <a:gd name="connsiteX34" fmla="*/ 42434 w 87084"/>
                <a:gd name="connsiteY34" fmla="*/ 5409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084" h="124703">
                  <a:moveTo>
                    <a:pt x="42434" y="5409"/>
                  </a:moveTo>
                  <a:cubicBezTo>
                    <a:pt x="42611" y="5055"/>
                    <a:pt x="43142" y="2752"/>
                    <a:pt x="43142" y="2575"/>
                  </a:cubicBezTo>
                  <a:cubicBezTo>
                    <a:pt x="43142" y="1690"/>
                    <a:pt x="42434" y="95"/>
                    <a:pt x="40310" y="95"/>
                  </a:cubicBezTo>
                  <a:cubicBezTo>
                    <a:pt x="36770" y="95"/>
                    <a:pt x="22078" y="1512"/>
                    <a:pt x="17653" y="1867"/>
                  </a:cubicBezTo>
                  <a:cubicBezTo>
                    <a:pt x="16237" y="2044"/>
                    <a:pt x="13759" y="2221"/>
                    <a:pt x="13759" y="5941"/>
                  </a:cubicBezTo>
                  <a:cubicBezTo>
                    <a:pt x="13759" y="8421"/>
                    <a:pt x="16237" y="8421"/>
                    <a:pt x="18361" y="8421"/>
                  </a:cubicBezTo>
                  <a:cubicBezTo>
                    <a:pt x="26858" y="8421"/>
                    <a:pt x="26858" y="9661"/>
                    <a:pt x="26858" y="11078"/>
                  </a:cubicBezTo>
                  <a:cubicBezTo>
                    <a:pt x="26858" y="12318"/>
                    <a:pt x="26504" y="13380"/>
                    <a:pt x="26150" y="14975"/>
                  </a:cubicBezTo>
                  <a:lnTo>
                    <a:pt x="1192" y="115234"/>
                  </a:lnTo>
                  <a:cubicBezTo>
                    <a:pt x="307" y="118422"/>
                    <a:pt x="307" y="118776"/>
                    <a:pt x="307" y="119131"/>
                  </a:cubicBezTo>
                  <a:cubicBezTo>
                    <a:pt x="307" y="121788"/>
                    <a:pt x="2431" y="124799"/>
                    <a:pt x="6325" y="124799"/>
                  </a:cubicBezTo>
                  <a:cubicBezTo>
                    <a:pt x="11104" y="124799"/>
                    <a:pt x="13405" y="121256"/>
                    <a:pt x="14467" y="117359"/>
                  </a:cubicBezTo>
                  <a:cubicBezTo>
                    <a:pt x="14821" y="116651"/>
                    <a:pt x="22433" y="85475"/>
                    <a:pt x="23141" y="82995"/>
                  </a:cubicBezTo>
                  <a:cubicBezTo>
                    <a:pt x="35708" y="84235"/>
                    <a:pt x="45797" y="88309"/>
                    <a:pt x="45797" y="97520"/>
                  </a:cubicBezTo>
                  <a:cubicBezTo>
                    <a:pt x="45797" y="98406"/>
                    <a:pt x="45797" y="99291"/>
                    <a:pt x="45443" y="101063"/>
                  </a:cubicBezTo>
                  <a:cubicBezTo>
                    <a:pt x="44735" y="103720"/>
                    <a:pt x="44735" y="104605"/>
                    <a:pt x="44735" y="106554"/>
                  </a:cubicBezTo>
                  <a:cubicBezTo>
                    <a:pt x="44735" y="119131"/>
                    <a:pt x="55001" y="124799"/>
                    <a:pt x="63497" y="124799"/>
                  </a:cubicBezTo>
                  <a:cubicBezTo>
                    <a:pt x="80666" y="124799"/>
                    <a:pt x="85976" y="97874"/>
                    <a:pt x="85976" y="97697"/>
                  </a:cubicBezTo>
                  <a:cubicBezTo>
                    <a:pt x="85976" y="95394"/>
                    <a:pt x="83675" y="95394"/>
                    <a:pt x="83144" y="95394"/>
                  </a:cubicBezTo>
                  <a:cubicBezTo>
                    <a:pt x="80666" y="95394"/>
                    <a:pt x="80489" y="96280"/>
                    <a:pt x="79604" y="99646"/>
                  </a:cubicBezTo>
                  <a:cubicBezTo>
                    <a:pt x="77480" y="107262"/>
                    <a:pt x="72701" y="119839"/>
                    <a:pt x="64028" y="119839"/>
                  </a:cubicBezTo>
                  <a:cubicBezTo>
                    <a:pt x="59249" y="119839"/>
                    <a:pt x="57833" y="115411"/>
                    <a:pt x="57833" y="110628"/>
                  </a:cubicBezTo>
                  <a:cubicBezTo>
                    <a:pt x="57833" y="107617"/>
                    <a:pt x="57833" y="107262"/>
                    <a:pt x="58895" y="102657"/>
                  </a:cubicBezTo>
                  <a:cubicBezTo>
                    <a:pt x="59072" y="102125"/>
                    <a:pt x="59780" y="99114"/>
                    <a:pt x="59780" y="97166"/>
                  </a:cubicBezTo>
                  <a:cubicBezTo>
                    <a:pt x="59780" y="81401"/>
                    <a:pt x="38540" y="78921"/>
                    <a:pt x="31106" y="78389"/>
                  </a:cubicBezTo>
                  <a:cubicBezTo>
                    <a:pt x="36239" y="75201"/>
                    <a:pt x="42788" y="69355"/>
                    <a:pt x="45797" y="66698"/>
                  </a:cubicBezTo>
                  <a:cubicBezTo>
                    <a:pt x="54824" y="58196"/>
                    <a:pt x="63674" y="49870"/>
                    <a:pt x="73586" y="49870"/>
                  </a:cubicBezTo>
                  <a:cubicBezTo>
                    <a:pt x="75710" y="49870"/>
                    <a:pt x="78011" y="50402"/>
                    <a:pt x="79427" y="52173"/>
                  </a:cubicBezTo>
                  <a:cubicBezTo>
                    <a:pt x="71816" y="53413"/>
                    <a:pt x="70223" y="59436"/>
                    <a:pt x="70223" y="62093"/>
                  </a:cubicBezTo>
                  <a:cubicBezTo>
                    <a:pt x="70223" y="65990"/>
                    <a:pt x="73232" y="68647"/>
                    <a:pt x="77303" y="68647"/>
                  </a:cubicBezTo>
                  <a:cubicBezTo>
                    <a:pt x="82082" y="68647"/>
                    <a:pt x="87392" y="64750"/>
                    <a:pt x="87392" y="57310"/>
                  </a:cubicBezTo>
                  <a:cubicBezTo>
                    <a:pt x="87392" y="51465"/>
                    <a:pt x="83144" y="44911"/>
                    <a:pt x="73763" y="44911"/>
                  </a:cubicBezTo>
                  <a:cubicBezTo>
                    <a:pt x="63674" y="44911"/>
                    <a:pt x="54470" y="52173"/>
                    <a:pt x="45443" y="60499"/>
                  </a:cubicBezTo>
                  <a:cubicBezTo>
                    <a:pt x="38009" y="67584"/>
                    <a:pt x="32168" y="73075"/>
                    <a:pt x="24910" y="76087"/>
                  </a:cubicBezTo>
                  <a:lnTo>
                    <a:pt x="42434" y="5409"/>
                  </a:lnTo>
                  <a:close/>
                </a:path>
              </a:pathLst>
            </a:custGeom>
            <a:solidFill>
              <a:srgbClr val="000000"/>
            </a:solidFill>
            <a:ln w="25381"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FBECCAFE-C3D2-35A1-3825-646F10B16991}"/>
                </a:ext>
              </a:extLst>
            </p:cNvPr>
            <p:cNvSpPr/>
            <p:nvPr>
              <p:custDataLst>
                <p:tags r:id="rId75"/>
              </p:custDataLst>
            </p:nvPr>
          </p:nvSpPr>
          <p:spPr>
            <a:xfrm>
              <a:off x="9881839" y="5633356"/>
              <a:ext cx="45843" cy="176958"/>
            </a:xfrm>
            <a:custGeom>
              <a:avLst/>
              <a:gdLst>
                <a:gd name="connsiteX0" fmla="*/ 3675 w 45843"/>
                <a:gd name="connsiteY0" fmla="*/ 95 h 176958"/>
                <a:gd name="connsiteX1" fmla="*/ 312 w 45843"/>
                <a:gd name="connsiteY1" fmla="*/ 2221 h 176958"/>
                <a:gd name="connsiteX2" fmla="*/ 1905 w 45843"/>
                <a:gd name="connsiteY2" fmla="*/ 4878 h 176958"/>
                <a:gd name="connsiteX3" fmla="*/ 34119 w 45843"/>
                <a:gd name="connsiteY3" fmla="*/ 88486 h 176958"/>
                <a:gd name="connsiteX4" fmla="*/ 3498 w 45843"/>
                <a:gd name="connsiteY4" fmla="*/ 170854 h 176958"/>
                <a:gd name="connsiteX5" fmla="*/ 312 w 45843"/>
                <a:gd name="connsiteY5" fmla="*/ 174928 h 176958"/>
                <a:gd name="connsiteX6" fmla="*/ 2613 w 45843"/>
                <a:gd name="connsiteY6" fmla="*/ 177054 h 176958"/>
                <a:gd name="connsiteX7" fmla="*/ 33234 w 45843"/>
                <a:gd name="connsiteY7" fmla="*/ 143221 h 176958"/>
                <a:gd name="connsiteX8" fmla="*/ 46155 w 45843"/>
                <a:gd name="connsiteY8" fmla="*/ 88663 h 176958"/>
                <a:gd name="connsiteX9" fmla="*/ 3675 w 45843"/>
                <a:gd name="connsiteY9"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675" y="95"/>
                  </a:moveTo>
                  <a:cubicBezTo>
                    <a:pt x="2436" y="95"/>
                    <a:pt x="312" y="95"/>
                    <a:pt x="312" y="2221"/>
                  </a:cubicBezTo>
                  <a:cubicBezTo>
                    <a:pt x="312" y="3107"/>
                    <a:pt x="843" y="3638"/>
                    <a:pt x="1905" y="4878"/>
                  </a:cubicBezTo>
                  <a:cubicBezTo>
                    <a:pt x="17127" y="18872"/>
                    <a:pt x="34119" y="42785"/>
                    <a:pt x="34119" y="88486"/>
                  </a:cubicBezTo>
                  <a:cubicBezTo>
                    <a:pt x="34119" y="125507"/>
                    <a:pt x="22614" y="153495"/>
                    <a:pt x="3498" y="170854"/>
                  </a:cubicBezTo>
                  <a:cubicBezTo>
                    <a:pt x="489" y="173865"/>
                    <a:pt x="312" y="174043"/>
                    <a:pt x="312" y="174928"/>
                  </a:cubicBezTo>
                  <a:cubicBezTo>
                    <a:pt x="312" y="175814"/>
                    <a:pt x="843" y="177054"/>
                    <a:pt x="2613" y="177054"/>
                  </a:cubicBezTo>
                  <a:cubicBezTo>
                    <a:pt x="4737" y="177054"/>
                    <a:pt x="21552" y="165363"/>
                    <a:pt x="33234" y="143221"/>
                  </a:cubicBezTo>
                  <a:cubicBezTo>
                    <a:pt x="41022" y="128519"/>
                    <a:pt x="46155" y="109388"/>
                    <a:pt x="46155" y="88663"/>
                  </a:cubicBezTo>
                  <a:cubicBezTo>
                    <a:pt x="46155" y="63687"/>
                    <a:pt x="38721" y="24894"/>
                    <a:pt x="3675" y="95"/>
                  </a:cubicBezTo>
                  <a:close/>
                </a:path>
              </a:pathLst>
            </a:custGeom>
            <a:solidFill>
              <a:srgbClr val="000000"/>
            </a:solidFill>
            <a:ln w="25381"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42AE6A0-8E59-24E2-5BE5-DBA3C2AB0F2D}"/>
                </a:ext>
              </a:extLst>
            </p:cNvPr>
            <p:cNvSpPr/>
            <p:nvPr>
              <p:custDataLst>
                <p:tags r:id="rId76"/>
              </p:custDataLst>
            </p:nvPr>
          </p:nvSpPr>
          <p:spPr>
            <a:xfrm>
              <a:off x="9686805" y="5849128"/>
              <a:ext cx="102837" cy="79888"/>
            </a:xfrm>
            <a:custGeom>
              <a:avLst/>
              <a:gdLst>
                <a:gd name="connsiteX0" fmla="*/ 66857 w 102837"/>
                <a:gd name="connsiteY0" fmla="*/ 49523 h 79888"/>
                <a:gd name="connsiteX1" fmla="*/ 64025 w 102837"/>
                <a:gd name="connsiteY1" fmla="*/ 59974 h 79888"/>
                <a:gd name="connsiteX2" fmla="*/ 42607 w 102837"/>
                <a:gd name="connsiteY2" fmla="*/ 75030 h 79888"/>
                <a:gd name="connsiteX3" fmla="*/ 30394 w 102837"/>
                <a:gd name="connsiteY3" fmla="*/ 60328 h 79888"/>
                <a:gd name="connsiteX4" fmla="*/ 40306 w 102837"/>
                <a:gd name="connsiteY4" fmla="*/ 24369 h 79888"/>
                <a:gd name="connsiteX5" fmla="*/ 42784 w 102837"/>
                <a:gd name="connsiteY5" fmla="*/ 15335 h 79888"/>
                <a:gd name="connsiteX6" fmla="*/ 25969 w 102837"/>
                <a:gd name="connsiteY6" fmla="*/ 102 h 79888"/>
                <a:gd name="connsiteX7" fmla="*/ 304 w 102837"/>
                <a:gd name="connsiteY7" fmla="*/ 27203 h 79888"/>
                <a:gd name="connsiteX8" fmla="*/ 3313 w 102837"/>
                <a:gd name="connsiteY8" fmla="*/ 29506 h 79888"/>
                <a:gd name="connsiteX9" fmla="*/ 6499 w 102837"/>
                <a:gd name="connsiteY9" fmla="*/ 26672 h 79888"/>
                <a:gd name="connsiteX10" fmla="*/ 25438 w 102837"/>
                <a:gd name="connsiteY10" fmla="*/ 5061 h 79888"/>
                <a:gd name="connsiteX11" fmla="*/ 29863 w 102837"/>
                <a:gd name="connsiteY11" fmla="*/ 11261 h 79888"/>
                <a:gd name="connsiteX12" fmla="*/ 26677 w 102837"/>
                <a:gd name="connsiteY12" fmla="*/ 23129 h 79888"/>
                <a:gd name="connsiteX13" fmla="*/ 17119 w 102837"/>
                <a:gd name="connsiteY13" fmla="*/ 57494 h 79888"/>
                <a:gd name="connsiteX14" fmla="*/ 23668 w 102837"/>
                <a:gd name="connsiteY14" fmla="*/ 74322 h 79888"/>
                <a:gd name="connsiteX15" fmla="*/ 41899 w 102837"/>
                <a:gd name="connsiteY15" fmla="*/ 79990 h 79888"/>
                <a:gd name="connsiteX16" fmla="*/ 64910 w 102837"/>
                <a:gd name="connsiteY16" fmla="*/ 68299 h 79888"/>
                <a:gd name="connsiteX17" fmla="*/ 82787 w 102837"/>
                <a:gd name="connsiteY17" fmla="*/ 79990 h 79888"/>
                <a:gd name="connsiteX18" fmla="*/ 96770 w 102837"/>
                <a:gd name="connsiteY18" fmla="*/ 70602 h 79888"/>
                <a:gd name="connsiteX19" fmla="*/ 103142 w 102837"/>
                <a:gd name="connsiteY19" fmla="*/ 52888 h 79888"/>
                <a:gd name="connsiteX20" fmla="*/ 100133 w 102837"/>
                <a:gd name="connsiteY20" fmla="*/ 50585 h 79888"/>
                <a:gd name="connsiteX21" fmla="*/ 96239 w 102837"/>
                <a:gd name="connsiteY21" fmla="*/ 56077 h 79888"/>
                <a:gd name="connsiteX22" fmla="*/ 83318 w 102837"/>
                <a:gd name="connsiteY22" fmla="*/ 75030 h 79888"/>
                <a:gd name="connsiteX23" fmla="*/ 77477 w 102837"/>
                <a:gd name="connsiteY23" fmla="*/ 66350 h 79888"/>
                <a:gd name="connsiteX24" fmla="*/ 80132 w 102837"/>
                <a:gd name="connsiteY24" fmla="*/ 52357 h 79888"/>
                <a:gd name="connsiteX25" fmla="*/ 84026 w 102837"/>
                <a:gd name="connsiteY25" fmla="*/ 36414 h 79888"/>
                <a:gd name="connsiteX26" fmla="*/ 88097 w 102837"/>
                <a:gd name="connsiteY26" fmla="*/ 20649 h 79888"/>
                <a:gd name="connsiteX27" fmla="*/ 91106 w 102837"/>
                <a:gd name="connsiteY27" fmla="*/ 7541 h 79888"/>
                <a:gd name="connsiteX28" fmla="*/ 85265 w 102837"/>
                <a:gd name="connsiteY28" fmla="*/ 1873 h 79888"/>
                <a:gd name="connsiteX29" fmla="*/ 76061 w 102837"/>
                <a:gd name="connsiteY29" fmla="*/ 12678 h 79888"/>
                <a:gd name="connsiteX30" fmla="*/ 66857 w 102837"/>
                <a:gd name="connsiteY30" fmla="*/ 49523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857" y="49523"/>
                  </a:moveTo>
                  <a:cubicBezTo>
                    <a:pt x="65972" y="53065"/>
                    <a:pt x="64379" y="59796"/>
                    <a:pt x="64025" y="59974"/>
                  </a:cubicBezTo>
                  <a:cubicBezTo>
                    <a:pt x="60662" y="65465"/>
                    <a:pt x="53582" y="75030"/>
                    <a:pt x="42607" y="75030"/>
                  </a:cubicBezTo>
                  <a:cubicBezTo>
                    <a:pt x="30394" y="75030"/>
                    <a:pt x="30394" y="63516"/>
                    <a:pt x="30394" y="60328"/>
                  </a:cubicBezTo>
                  <a:cubicBezTo>
                    <a:pt x="30394" y="49877"/>
                    <a:pt x="35350" y="37300"/>
                    <a:pt x="40306" y="24369"/>
                  </a:cubicBezTo>
                  <a:cubicBezTo>
                    <a:pt x="41722" y="20827"/>
                    <a:pt x="42784" y="18169"/>
                    <a:pt x="42784" y="15335"/>
                  </a:cubicBezTo>
                  <a:cubicBezTo>
                    <a:pt x="42784" y="6124"/>
                    <a:pt x="34996" y="102"/>
                    <a:pt x="25969" y="102"/>
                  </a:cubicBezTo>
                  <a:cubicBezTo>
                    <a:pt x="8269" y="102"/>
                    <a:pt x="304" y="24369"/>
                    <a:pt x="304" y="27203"/>
                  </a:cubicBezTo>
                  <a:cubicBezTo>
                    <a:pt x="304" y="29506"/>
                    <a:pt x="2782" y="29506"/>
                    <a:pt x="3313" y="29506"/>
                  </a:cubicBezTo>
                  <a:cubicBezTo>
                    <a:pt x="5791" y="29506"/>
                    <a:pt x="5968" y="28621"/>
                    <a:pt x="6499" y="26672"/>
                  </a:cubicBezTo>
                  <a:cubicBezTo>
                    <a:pt x="10747" y="12147"/>
                    <a:pt x="18535" y="5061"/>
                    <a:pt x="25438" y="5061"/>
                  </a:cubicBezTo>
                  <a:cubicBezTo>
                    <a:pt x="28447" y="5061"/>
                    <a:pt x="29863" y="7010"/>
                    <a:pt x="29863" y="11261"/>
                  </a:cubicBezTo>
                  <a:cubicBezTo>
                    <a:pt x="29863" y="15335"/>
                    <a:pt x="28447" y="19055"/>
                    <a:pt x="26677" y="23129"/>
                  </a:cubicBezTo>
                  <a:cubicBezTo>
                    <a:pt x="17119" y="47574"/>
                    <a:pt x="17119" y="52711"/>
                    <a:pt x="17119" y="57494"/>
                  </a:cubicBezTo>
                  <a:cubicBezTo>
                    <a:pt x="17119" y="60505"/>
                    <a:pt x="17119" y="68653"/>
                    <a:pt x="23668" y="74322"/>
                  </a:cubicBezTo>
                  <a:cubicBezTo>
                    <a:pt x="28801" y="78573"/>
                    <a:pt x="35704" y="79990"/>
                    <a:pt x="41899" y="79990"/>
                  </a:cubicBezTo>
                  <a:cubicBezTo>
                    <a:pt x="53051" y="79990"/>
                    <a:pt x="59069" y="73967"/>
                    <a:pt x="64910" y="68299"/>
                  </a:cubicBezTo>
                  <a:cubicBezTo>
                    <a:pt x="68804" y="79636"/>
                    <a:pt x="80663" y="79990"/>
                    <a:pt x="82787" y="79990"/>
                  </a:cubicBezTo>
                  <a:cubicBezTo>
                    <a:pt x="88805" y="79990"/>
                    <a:pt x="93407" y="76447"/>
                    <a:pt x="96770" y="70602"/>
                  </a:cubicBezTo>
                  <a:cubicBezTo>
                    <a:pt x="100664" y="63693"/>
                    <a:pt x="103142" y="53419"/>
                    <a:pt x="103142" y="52888"/>
                  </a:cubicBezTo>
                  <a:cubicBezTo>
                    <a:pt x="103142" y="50585"/>
                    <a:pt x="100664" y="50585"/>
                    <a:pt x="100133" y="50585"/>
                  </a:cubicBezTo>
                  <a:cubicBezTo>
                    <a:pt x="97655" y="50585"/>
                    <a:pt x="97478" y="51294"/>
                    <a:pt x="96239" y="56077"/>
                  </a:cubicBezTo>
                  <a:cubicBezTo>
                    <a:pt x="94115" y="64402"/>
                    <a:pt x="90752" y="75030"/>
                    <a:pt x="83318" y="75030"/>
                  </a:cubicBezTo>
                  <a:cubicBezTo>
                    <a:pt x="78716" y="75030"/>
                    <a:pt x="77477" y="70956"/>
                    <a:pt x="77477" y="66350"/>
                  </a:cubicBezTo>
                  <a:cubicBezTo>
                    <a:pt x="77477" y="63339"/>
                    <a:pt x="78893" y="56962"/>
                    <a:pt x="80132" y="52357"/>
                  </a:cubicBezTo>
                  <a:cubicBezTo>
                    <a:pt x="81371" y="47574"/>
                    <a:pt x="83141" y="40311"/>
                    <a:pt x="84026" y="36414"/>
                  </a:cubicBezTo>
                  <a:lnTo>
                    <a:pt x="88097" y="20649"/>
                  </a:lnTo>
                  <a:cubicBezTo>
                    <a:pt x="89159" y="16221"/>
                    <a:pt x="91106" y="8427"/>
                    <a:pt x="91106" y="7541"/>
                  </a:cubicBezTo>
                  <a:cubicBezTo>
                    <a:pt x="91106" y="3999"/>
                    <a:pt x="88274" y="1873"/>
                    <a:pt x="85265" y="1873"/>
                  </a:cubicBezTo>
                  <a:cubicBezTo>
                    <a:pt x="78716" y="1873"/>
                    <a:pt x="77477" y="7010"/>
                    <a:pt x="76061" y="12678"/>
                  </a:cubicBezTo>
                  <a:lnTo>
                    <a:pt x="66857" y="49523"/>
                  </a:lnTo>
                  <a:close/>
                </a:path>
              </a:pathLst>
            </a:custGeom>
            <a:solidFill>
              <a:schemeClr val="accent5"/>
            </a:solidFill>
            <a:ln w="25381"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8E565F6B-E6B1-167E-E558-88BA62938CEC}"/>
                </a:ext>
              </a:extLst>
            </p:cNvPr>
            <p:cNvSpPr/>
            <p:nvPr>
              <p:custDataLst>
                <p:tags r:id="rId77"/>
              </p:custDataLst>
            </p:nvPr>
          </p:nvSpPr>
          <p:spPr>
            <a:xfrm>
              <a:off x="10102284" y="5592870"/>
              <a:ext cx="154496" cy="10122"/>
            </a:xfrm>
            <a:custGeom>
              <a:avLst/>
              <a:gdLst>
                <a:gd name="connsiteX0" fmla="*/ 145967 w 154496"/>
                <a:gd name="connsiteY0" fmla="*/ 10213 h 10122"/>
                <a:gd name="connsiteX1" fmla="*/ 154817 w 154496"/>
                <a:gd name="connsiteY1" fmla="*/ 5152 h 10122"/>
                <a:gd name="connsiteX2" fmla="*/ 145967 w 154496"/>
                <a:gd name="connsiteY2" fmla="*/ 91 h 10122"/>
                <a:gd name="connsiteX3" fmla="*/ 9170 w 154496"/>
                <a:gd name="connsiteY3" fmla="*/ 91 h 10122"/>
                <a:gd name="connsiteX4" fmla="*/ 320 w 154496"/>
                <a:gd name="connsiteY4" fmla="*/ 5152 h 10122"/>
                <a:gd name="connsiteX5" fmla="*/ 9170 w 154496"/>
                <a:gd name="connsiteY5" fmla="*/ 10213 h 10122"/>
                <a:gd name="connsiteX6" fmla="*/ 145967 w 154496"/>
                <a:gd name="connsiteY6" fmla="*/ 10213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96" h="10122">
                  <a:moveTo>
                    <a:pt x="145967" y="10213"/>
                  </a:moveTo>
                  <a:cubicBezTo>
                    <a:pt x="150265" y="10213"/>
                    <a:pt x="154817" y="10213"/>
                    <a:pt x="154817" y="5152"/>
                  </a:cubicBezTo>
                  <a:cubicBezTo>
                    <a:pt x="154817" y="91"/>
                    <a:pt x="150265" y="91"/>
                    <a:pt x="145967" y="91"/>
                  </a:cubicBezTo>
                  <a:lnTo>
                    <a:pt x="9170" y="91"/>
                  </a:lnTo>
                  <a:cubicBezTo>
                    <a:pt x="4872" y="91"/>
                    <a:pt x="320" y="91"/>
                    <a:pt x="320" y="5152"/>
                  </a:cubicBezTo>
                  <a:cubicBezTo>
                    <a:pt x="320" y="10213"/>
                    <a:pt x="4872" y="10213"/>
                    <a:pt x="9170" y="10213"/>
                  </a:cubicBezTo>
                  <a:lnTo>
                    <a:pt x="145967" y="10213"/>
                  </a:lnTo>
                  <a:close/>
                </a:path>
              </a:pathLst>
            </a:custGeom>
            <a:solidFill>
              <a:srgbClr val="000000"/>
            </a:solidFill>
            <a:ln w="25381"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088BA65F-A8E5-A14B-6306-7D9B93AD1B71}"/>
                </a:ext>
              </a:extLst>
            </p:cNvPr>
            <p:cNvSpPr/>
            <p:nvPr>
              <p:custDataLst>
                <p:tags r:id="rId78"/>
              </p:custDataLst>
            </p:nvPr>
          </p:nvSpPr>
          <p:spPr>
            <a:xfrm>
              <a:off x="10686921" y="5321471"/>
              <a:ext cx="83443" cy="168531"/>
            </a:xfrm>
            <a:custGeom>
              <a:avLst/>
              <a:gdLst>
                <a:gd name="connsiteX0" fmla="*/ 52179 w 83443"/>
                <a:gd name="connsiteY0" fmla="*/ 6664 h 168531"/>
                <a:gd name="connsiteX1" fmla="*/ 46363 w 83443"/>
                <a:gd name="connsiteY1" fmla="*/ 84 h 168531"/>
                <a:gd name="connsiteX2" fmla="*/ 343 w 83443"/>
                <a:gd name="connsiteY2" fmla="*/ 16280 h 168531"/>
                <a:gd name="connsiteX3" fmla="*/ 343 w 83443"/>
                <a:gd name="connsiteY3" fmla="*/ 24124 h 168531"/>
                <a:gd name="connsiteX4" fmla="*/ 33468 w 83443"/>
                <a:gd name="connsiteY4" fmla="*/ 17545 h 168531"/>
                <a:gd name="connsiteX5" fmla="*/ 33468 w 83443"/>
                <a:gd name="connsiteY5" fmla="*/ 148625 h 168531"/>
                <a:gd name="connsiteX6" fmla="*/ 9952 w 83443"/>
                <a:gd name="connsiteY6" fmla="*/ 160772 h 168531"/>
                <a:gd name="connsiteX7" fmla="*/ 1860 w 83443"/>
                <a:gd name="connsiteY7" fmla="*/ 160772 h 168531"/>
                <a:gd name="connsiteX8" fmla="*/ 1860 w 83443"/>
                <a:gd name="connsiteY8" fmla="*/ 168616 h 168531"/>
                <a:gd name="connsiteX9" fmla="*/ 42823 w 83443"/>
                <a:gd name="connsiteY9" fmla="*/ 167857 h 168531"/>
                <a:gd name="connsiteX10" fmla="*/ 83786 w 83443"/>
                <a:gd name="connsiteY10" fmla="*/ 168616 h 168531"/>
                <a:gd name="connsiteX11" fmla="*/ 83786 w 83443"/>
                <a:gd name="connsiteY11" fmla="*/ 160772 h 168531"/>
                <a:gd name="connsiteX12" fmla="*/ 75695 w 83443"/>
                <a:gd name="connsiteY12" fmla="*/ 160772 h 168531"/>
                <a:gd name="connsiteX13" fmla="*/ 52179 w 83443"/>
                <a:gd name="connsiteY13" fmla="*/ 148625 h 168531"/>
                <a:gd name="connsiteX14" fmla="*/ 52179 w 83443"/>
                <a:gd name="connsiteY14" fmla="*/ 6664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443" h="168531">
                  <a:moveTo>
                    <a:pt x="52179" y="6664"/>
                  </a:moveTo>
                  <a:cubicBezTo>
                    <a:pt x="52179" y="591"/>
                    <a:pt x="52179" y="84"/>
                    <a:pt x="46363" y="84"/>
                  </a:cubicBezTo>
                  <a:cubicBezTo>
                    <a:pt x="30686" y="16280"/>
                    <a:pt x="8435" y="16280"/>
                    <a:pt x="343" y="16280"/>
                  </a:cubicBezTo>
                  <a:lnTo>
                    <a:pt x="343" y="24124"/>
                  </a:lnTo>
                  <a:cubicBezTo>
                    <a:pt x="5400" y="24124"/>
                    <a:pt x="20319" y="24124"/>
                    <a:pt x="33468" y="17545"/>
                  </a:cubicBezTo>
                  <a:lnTo>
                    <a:pt x="33468" y="148625"/>
                  </a:lnTo>
                  <a:cubicBezTo>
                    <a:pt x="33468" y="157735"/>
                    <a:pt x="32709" y="160772"/>
                    <a:pt x="9952" y="160772"/>
                  </a:cubicBezTo>
                  <a:lnTo>
                    <a:pt x="1860" y="160772"/>
                  </a:lnTo>
                  <a:lnTo>
                    <a:pt x="1860" y="168616"/>
                  </a:lnTo>
                  <a:cubicBezTo>
                    <a:pt x="10710" y="167857"/>
                    <a:pt x="32709" y="167857"/>
                    <a:pt x="42823" y="167857"/>
                  </a:cubicBezTo>
                  <a:cubicBezTo>
                    <a:pt x="52938" y="167857"/>
                    <a:pt x="74936" y="167857"/>
                    <a:pt x="83786" y="168616"/>
                  </a:cubicBezTo>
                  <a:lnTo>
                    <a:pt x="83786" y="160772"/>
                  </a:lnTo>
                  <a:lnTo>
                    <a:pt x="75695" y="160772"/>
                  </a:lnTo>
                  <a:cubicBezTo>
                    <a:pt x="52938" y="160772"/>
                    <a:pt x="52179" y="157988"/>
                    <a:pt x="52179" y="148625"/>
                  </a:cubicBezTo>
                  <a:lnTo>
                    <a:pt x="52179" y="6664"/>
                  </a:lnTo>
                  <a:close/>
                </a:path>
              </a:pathLst>
            </a:custGeom>
            <a:solidFill>
              <a:srgbClr val="000000"/>
            </a:solidFill>
            <a:ln w="25381"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10724361-B8FA-291F-8B47-C25AF43848F7}"/>
                </a:ext>
              </a:extLst>
            </p:cNvPr>
            <p:cNvSpPr/>
            <p:nvPr>
              <p:custDataLst>
                <p:tags r:id="rId79"/>
              </p:custDataLst>
            </p:nvPr>
          </p:nvSpPr>
          <p:spPr>
            <a:xfrm>
              <a:off x="10364498" y="5592870"/>
              <a:ext cx="726267" cy="10121"/>
            </a:xfrm>
            <a:custGeom>
              <a:avLst/>
              <a:gdLst>
                <a:gd name="connsiteX0" fmla="*/ 0 w 726267"/>
                <a:gd name="connsiteY0" fmla="*/ 0 h 10121"/>
                <a:gd name="connsiteX1" fmla="*/ 726267 w 726267"/>
                <a:gd name="connsiteY1" fmla="*/ 0 h 10121"/>
                <a:gd name="connsiteX2" fmla="*/ 726267 w 726267"/>
                <a:gd name="connsiteY2" fmla="*/ 10121 h 10121"/>
                <a:gd name="connsiteX3" fmla="*/ 0 w 726267"/>
                <a:gd name="connsiteY3" fmla="*/ 10121 h 10121"/>
              </a:gdLst>
              <a:ahLst/>
              <a:cxnLst>
                <a:cxn ang="0">
                  <a:pos x="connsiteX0" y="connsiteY0"/>
                </a:cxn>
                <a:cxn ang="0">
                  <a:pos x="connsiteX1" y="connsiteY1"/>
                </a:cxn>
                <a:cxn ang="0">
                  <a:pos x="connsiteX2" y="connsiteY2"/>
                </a:cxn>
                <a:cxn ang="0">
                  <a:pos x="connsiteX3" y="connsiteY3"/>
                </a:cxn>
              </a:cxnLst>
              <a:rect l="l" t="t" r="r" b="b"/>
              <a:pathLst>
                <a:path w="726267" h="10121">
                  <a:moveTo>
                    <a:pt x="0" y="0"/>
                  </a:moveTo>
                  <a:lnTo>
                    <a:pt x="726267" y="0"/>
                  </a:lnTo>
                  <a:lnTo>
                    <a:pt x="726267"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2CA2576A-8447-E458-ABFC-A5A3D2F86F19}"/>
                </a:ext>
              </a:extLst>
            </p:cNvPr>
            <p:cNvSpPr/>
            <p:nvPr>
              <p:custDataLst>
                <p:tags r:id="rId80"/>
              </p:custDataLst>
            </p:nvPr>
          </p:nvSpPr>
          <p:spPr>
            <a:xfrm>
              <a:off x="10382956" y="5643477"/>
              <a:ext cx="197229" cy="253051"/>
            </a:xfrm>
            <a:custGeom>
              <a:avLst/>
              <a:gdLst>
                <a:gd name="connsiteX0" fmla="*/ 80235 w 197229"/>
                <a:gd name="connsiteY0" fmla="*/ 226572 h 253051"/>
                <a:gd name="connsiteX1" fmla="*/ 35731 w 197229"/>
                <a:gd name="connsiteY1" fmla="*/ 128135 h 253051"/>
                <a:gd name="connsiteX2" fmla="*/ 31939 w 197229"/>
                <a:gd name="connsiteY2" fmla="*/ 124086 h 253051"/>
                <a:gd name="connsiteX3" fmla="*/ 27640 w 197229"/>
                <a:gd name="connsiteY3" fmla="*/ 126110 h 253051"/>
                <a:gd name="connsiteX4" fmla="*/ 3618 w 197229"/>
                <a:gd name="connsiteY4" fmla="*/ 144330 h 253051"/>
                <a:gd name="connsiteX5" fmla="*/ 331 w 197229"/>
                <a:gd name="connsiteY5" fmla="*/ 148379 h 253051"/>
                <a:gd name="connsiteX6" fmla="*/ 2860 w 197229"/>
                <a:gd name="connsiteY6" fmla="*/ 151162 h 253051"/>
                <a:gd name="connsiteX7" fmla="*/ 11457 w 197229"/>
                <a:gd name="connsiteY7" fmla="*/ 145595 h 253051"/>
                <a:gd name="connsiteX8" fmla="*/ 19549 w 197229"/>
                <a:gd name="connsiteY8" fmla="*/ 139522 h 253051"/>
                <a:gd name="connsiteX9" fmla="*/ 69362 w 197229"/>
                <a:gd name="connsiteY9" fmla="*/ 249093 h 253051"/>
                <a:gd name="connsiteX10" fmla="*/ 74672 w 197229"/>
                <a:gd name="connsiteY10" fmla="*/ 253142 h 253051"/>
                <a:gd name="connsiteX11" fmla="*/ 80993 w 197229"/>
                <a:gd name="connsiteY11" fmla="*/ 248081 h 253051"/>
                <a:gd name="connsiteX12" fmla="*/ 195791 w 197229"/>
                <a:gd name="connsiteY12" fmla="*/ 10213 h 253051"/>
                <a:gd name="connsiteX13" fmla="*/ 197561 w 197229"/>
                <a:gd name="connsiteY13" fmla="*/ 5152 h 253051"/>
                <a:gd name="connsiteX14" fmla="*/ 192504 w 197229"/>
                <a:gd name="connsiteY14" fmla="*/ 91 h 253051"/>
                <a:gd name="connsiteX15" fmla="*/ 186688 w 197229"/>
                <a:gd name="connsiteY15" fmla="*/ 5405 h 253051"/>
                <a:gd name="connsiteX16" fmla="*/ 80235 w 197229"/>
                <a:gd name="connsiteY16" fmla="*/ 22657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229" h="253051">
                  <a:moveTo>
                    <a:pt x="80235" y="226572"/>
                  </a:moveTo>
                  <a:lnTo>
                    <a:pt x="35731" y="128135"/>
                  </a:lnTo>
                  <a:cubicBezTo>
                    <a:pt x="33961" y="124086"/>
                    <a:pt x="32697" y="124086"/>
                    <a:pt x="31939" y="124086"/>
                  </a:cubicBezTo>
                  <a:cubicBezTo>
                    <a:pt x="31686" y="124086"/>
                    <a:pt x="30421" y="124086"/>
                    <a:pt x="27640" y="126110"/>
                  </a:cubicBezTo>
                  <a:lnTo>
                    <a:pt x="3618" y="144330"/>
                  </a:lnTo>
                  <a:cubicBezTo>
                    <a:pt x="331" y="146861"/>
                    <a:pt x="331" y="147620"/>
                    <a:pt x="331" y="148379"/>
                  </a:cubicBezTo>
                  <a:cubicBezTo>
                    <a:pt x="331" y="149644"/>
                    <a:pt x="1090" y="151162"/>
                    <a:pt x="2860" y="151162"/>
                  </a:cubicBezTo>
                  <a:cubicBezTo>
                    <a:pt x="4377" y="151162"/>
                    <a:pt x="8676" y="147620"/>
                    <a:pt x="11457" y="145595"/>
                  </a:cubicBezTo>
                  <a:cubicBezTo>
                    <a:pt x="12974" y="144330"/>
                    <a:pt x="16767" y="141546"/>
                    <a:pt x="19549" y="139522"/>
                  </a:cubicBezTo>
                  <a:lnTo>
                    <a:pt x="69362" y="249093"/>
                  </a:lnTo>
                  <a:cubicBezTo>
                    <a:pt x="71132" y="253142"/>
                    <a:pt x="72396" y="253142"/>
                    <a:pt x="74672" y="253142"/>
                  </a:cubicBezTo>
                  <a:cubicBezTo>
                    <a:pt x="78465" y="253142"/>
                    <a:pt x="79223" y="251624"/>
                    <a:pt x="80993" y="248081"/>
                  </a:cubicBezTo>
                  <a:lnTo>
                    <a:pt x="195791" y="10213"/>
                  </a:lnTo>
                  <a:cubicBezTo>
                    <a:pt x="197561" y="6670"/>
                    <a:pt x="197561" y="5658"/>
                    <a:pt x="197561" y="5152"/>
                  </a:cubicBezTo>
                  <a:cubicBezTo>
                    <a:pt x="197561" y="2621"/>
                    <a:pt x="195538" y="91"/>
                    <a:pt x="192504" y="91"/>
                  </a:cubicBezTo>
                  <a:cubicBezTo>
                    <a:pt x="190481" y="91"/>
                    <a:pt x="188711" y="1356"/>
                    <a:pt x="186688" y="5405"/>
                  </a:cubicBezTo>
                  <a:lnTo>
                    <a:pt x="80235" y="226572"/>
                  </a:lnTo>
                  <a:close/>
                </a:path>
              </a:pathLst>
            </a:custGeom>
            <a:solidFill>
              <a:srgbClr val="000000"/>
            </a:solidFill>
            <a:ln w="25381"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4411DE90-914F-6D2B-8214-F353C1932B7E}"/>
                </a:ext>
              </a:extLst>
            </p:cNvPr>
            <p:cNvSpPr/>
            <p:nvPr>
              <p:custDataLst>
                <p:tags r:id="rId81"/>
              </p:custDataLst>
            </p:nvPr>
          </p:nvSpPr>
          <p:spPr>
            <a:xfrm>
              <a:off x="10575213" y="5643478"/>
              <a:ext cx="515552" cy="10121"/>
            </a:xfrm>
            <a:custGeom>
              <a:avLst/>
              <a:gdLst>
                <a:gd name="connsiteX0" fmla="*/ 0 w 515552"/>
                <a:gd name="connsiteY0" fmla="*/ 0 h 10121"/>
                <a:gd name="connsiteX1" fmla="*/ 515552 w 515552"/>
                <a:gd name="connsiteY1" fmla="*/ 0 h 10121"/>
                <a:gd name="connsiteX2" fmla="*/ 515552 w 515552"/>
                <a:gd name="connsiteY2" fmla="*/ 10122 h 10121"/>
                <a:gd name="connsiteX3" fmla="*/ 0 w 515552"/>
                <a:gd name="connsiteY3" fmla="*/ 10122 h 10121"/>
              </a:gdLst>
              <a:ahLst/>
              <a:cxnLst>
                <a:cxn ang="0">
                  <a:pos x="connsiteX0" y="connsiteY0"/>
                </a:cxn>
                <a:cxn ang="0">
                  <a:pos x="connsiteX1" y="connsiteY1"/>
                </a:cxn>
                <a:cxn ang="0">
                  <a:pos x="connsiteX2" y="connsiteY2"/>
                </a:cxn>
                <a:cxn ang="0">
                  <a:pos x="connsiteX3" y="connsiteY3"/>
                </a:cxn>
              </a:cxnLst>
              <a:rect l="l" t="t" r="r" b="b"/>
              <a:pathLst>
                <a:path w="515552" h="10121">
                  <a:moveTo>
                    <a:pt x="0" y="0"/>
                  </a:moveTo>
                  <a:lnTo>
                    <a:pt x="515552" y="0"/>
                  </a:lnTo>
                  <a:lnTo>
                    <a:pt x="515552" y="10122"/>
                  </a:lnTo>
                  <a:lnTo>
                    <a:pt x="0" y="10122"/>
                  </a:lnTo>
                  <a:close/>
                </a:path>
              </a:pathLst>
            </a:custGeom>
            <a:solidFill>
              <a:srgbClr val="000000"/>
            </a:solidFill>
            <a:ln w="25381"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66ACE486-E20E-5E14-5716-103265E109AB}"/>
                </a:ext>
              </a:extLst>
            </p:cNvPr>
            <p:cNvSpPr/>
            <p:nvPr>
              <p:custDataLst>
                <p:tags r:id="rId82"/>
              </p:custDataLst>
            </p:nvPr>
          </p:nvSpPr>
          <p:spPr>
            <a:xfrm>
              <a:off x="10585328" y="5674659"/>
              <a:ext cx="120360" cy="178400"/>
            </a:xfrm>
            <a:custGeom>
              <a:avLst/>
              <a:gdLst>
                <a:gd name="connsiteX0" fmla="*/ 120700 w 120360"/>
                <a:gd name="connsiteY0" fmla="*/ 2882 h 178400"/>
                <a:gd name="connsiteX1" fmla="*/ 117413 w 120360"/>
                <a:gd name="connsiteY1" fmla="*/ 99 h 178400"/>
                <a:gd name="connsiteX2" fmla="*/ 85300 w 120360"/>
                <a:gd name="connsiteY2" fmla="*/ 2882 h 178400"/>
                <a:gd name="connsiteX3" fmla="*/ 81760 w 120360"/>
                <a:gd name="connsiteY3" fmla="*/ 7690 h 178400"/>
                <a:gd name="connsiteX4" fmla="*/ 87829 w 120360"/>
                <a:gd name="connsiteY4" fmla="*/ 10727 h 178400"/>
                <a:gd name="connsiteX5" fmla="*/ 100471 w 120360"/>
                <a:gd name="connsiteY5" fmla="*/ 15029 h 178400"/>
                <a:gd name="connsiteX6" fmla="*/ 99713 w 120360"/>
                <a:gd name="connsiteY6" fmla="*/ 20090 h 178400"/>
                <a:gd name="connsiteX7" fmla="*/ 84541 w 120360"/>
                <a:gd name="connsiteY7" fmla="*/ 80063 h 178400"/>
                <a:gd name="connsiteX8" fmla="*/ 61278 w 120360"/>
                <a:gd name="connsiteY8" fmla="*/ 63867 h 178400"/>
                <a:gd name="connsiteX9" fmla="*/ 340 w 120360"/>
                <a:gd name="connsiteY9" fmla="*/ 138011 h 178400"/>
                <a:gd name="connsiteX10" fmla="*/ 33970 w 120360"/>
                <a:gd name="connsiteY10" fmla="*/ 178500 h 178400"/>
                <a:gd name="connsiteX11" fmla="*/ 66841 w 120360"/>
                <a:gd name="connsiteY11" fmla="*/ 159521 h 178400"/>
                <a:gd name="connsiteX12" fmla="*/ 89851 w 120360"/>
                <a:gd name="connsiteY12" fmla="*/ 178500 h 178400"/>
                <a:gd name="connsiteX13" fmla="*/ 108563 w 120360"/>
                <a:gd name="connsiteY13" fmla="*/ 164582 h 178400"/>
                <a:gd name="connsiteX14" fmla="*/ 116149 w 120360"/>
                <a:gd name="connsiteY14" fmla="*/ 139530 h 178400"/>
                <a:gd name="connsiteX15" fmla="*/ 113114 w 120360"/>
                <a:gd name="connsiteY15" fmla="*/ 136999 h 178400"/>
                <a:gd name="connsiteX16" fmla="*/ 109574 w 120360"/>
                <a:gd name="connsiteY16" fmla="*/ 141554 h 178400"/>
                <a:gd name="connsiteX17" fmla="*/ 90357 w 120360"/>
                <a:gd name="connsiteY17" fmla="*/ 172932 h 178400"/>
                <a:gd name="connsiteX18" fmla="*/ 82771 w 120360"/>
                <a:gd name="connsiteY18" fmla="*/ 161292 h 178400"/>
                <a:gd name="connsiteX19" fmla="*/ 84289 w 120360"/>
                <a:gd name="connsiteY19" fmla="*/ 149146 h 178400"/>
                <a:gd name="connsiteX20" fmla="*/ 120700 w 120360"/>
                <a:gd name="connsiteY20" fmla="*/ 2882 h 178400"/>
                <a:gd name="connsiteX21" fmla="*/ 68106 w 120360"/>
                <a:gd name="connsiteY21" fmla="*/ 145603 h 178400"/>
                <a:gd name="connsiteX22" fmla="*/ 63048 w 120360"/>
                <a:gd name="connsiteY22" fmla="*/ 154966 h 178400"/>
                <a:gd name="connsiteX23" fmla="*/ 34475 w 120360"/>
                <a:gd name="connsiteY23" fmla="*/ 172932 h 178400"/>
                <a:gd name="connsiteX24" fmla="*/ 18293 w 120360"/>
                <a:gd name="connsiteY24" fmla="*/ 149146 h 178400"/>
                <a:gd name="connsiteX25" fmla="*/ 32200 w 120360"/>
                <a:gd name="connsiteY25" fmla="*/ 93728 h 178400"/>
                <a:gd name="connsiteX26" fmla="*/ 61531 w 120360"/>
                <a:gd name="connsiteY26" fmla="*/ 69435 h 178400"/>
                <a:gd name="connsiteX27" fmla="*/ 81507 w 120360"/>
                <a:gd name="connsiteY27" fmla="*/ 91703 h 178400"/>
                <a:gd name="connsiteX28" fmla="*/ 80749 w 120360"/>
                <a:gd name="connsiteY28" fmla="*/ 96005 h 178400"/>
                <a:gd name="connsiteX29" fmla="*/ 68106 w 120360"/>
                <a:gd name="connsiteY29" fmla="*/ 145603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700" y="2882"/>
                  </a:moveTo>
                  <a:cubicBezTo>
                    <a:pt x="120700" y="2629"/>
                    <a:pt x="120700" y="99"/>
                    <a:pt x="117413" y="99"/>
                  </a:cubicBezTo>
                  <a:cubicBezTo>
                    <a:pt x="113620" y="99"/>
                    <a:pt x="89599" y="2376"/>
                    <a:pt x="85300" y="2882"/>
                  </a:cubicBezTo>
                  <a:cubicBezTo>
                    <a:pt x="83277" y="3135"/>
                    <a:pt x="81760" y="4400"/>
                    <a:pt x="81760" y="7690"/>
                  </a:cubicBezTo>
                  <a:cubicBezTo>
                    <a:pt x="81760" y="10727"/>
                    <a:pt x="84036" y="10727"/>
                    <a:pt x="87829" y="10727"/>
                  </a:cubicBezTo>
                  <a:cubicBezTo>
                    <a:pt x="99966" y="10727"/>
                    <a:pt x="100471" y="12498"/>
                    <a:pt x="100471" y="15029"/>
                  </a:cubicBezTo>
                  <a:lnTo>
                    <a:pt x="99713" y="20090"/>
                  </a:lnTo>
                  <a:lnTo>
                    <a:pt x="84541" y="80063"/>
                  </a:lnTo>
                  <a:cubicBezTo>
                    <a:pt x="79990" y="70700"/>
                    <a:pt x="72657" y="63867"/>
                    <a:pt x="61278" y="63867"/>
                  </a:cubicBezTo>
                  <a:cubicBezTo>
                    <a:pt x="31694" y="63867"/>
                    <a:pt x="340" y="101066"/>
                    <a:pt x="340" y="138011"/>
                  </a:cubicBezTo>
                  <a:cubicBezTo>
                    <a:pt x="340" y="161798"/>
                    <a:pt x="14247" y="178500"/>
                    <a:pt x="33970" y="178500"/>
                  </a:cubicBezTo>
                  <a:cubicBezTo>
                    <a:pt x="39027" y="178500"/>
                    <a:pt x="51670" y="177487"/>
                    <a:pt x="66841" y="159521"/>
                  </a:cubicBezTo>
                  <a:cubicBezTo>
                    <a:pt x="68864" y="170149"/>
                    <a:pt x="77714" y="178500"/>
                    <a:pt x="89851" y="178500"/>
                  </a:cubicBezTo>
                  <a:cubicBezTo>
                    <a:pt x="98701" y="178500"/>
                    <a:pt x="104517" y="172679"/>
                    <a:pt x="108563" y="164582"/>
                  </a:cubicBezTo>
                  <a:cubicBezTo>
                    <a:pt x="112862" y="155472"/>
                    <a:pt x="116149" y="140036"/>
                    <a:pt x="116149" y="139530"/>
                  </a:cubicBezTo>
                  <a:cubicBezTo>
                    <a:pt x="116149" y="136999"/>
                    <a:pt x="113873" y="136999"/>
                    <a:pt x="113114" y="136999"/>
                  </a:cubicBezTo>
                  <a:cubicBezTo>
                    <a:pt x="110586" y="136999"/>
                    <a:pt x="110333" y="138011"/>
                    <a:pt x="109574" y="141554"/>
                  </a:cubicBezTo>
                  <a:cubicBezTo>
                    <a:pt x="105276" y="158002"/>
                    <a:pt x="100724" y="172932"/>
                    <a:pt x="90357" y="172932"/>
                  </a:cubicBezTo>
                  <a:cubicBezTo>
                    <a:pt x="83530" y="172932"/>
                    <a:pt x="82771" y="166353"/>
                    <a:pt x="82771" y="161292"/>
                  </a:cubicBezTo>
                  <a:cubicBezTo>
                    <a:pt x="82771" y="155219"/>
                    <a:pt x="83277" y="153448"/>
                    <a:pt x="84289" y="149146"/>
                  </a:cubicBezTo>
                  <a:lnTo>
                    <a:pt x="120700" y="2882"/>
                  </a:lnTo>
                  <a:close/>
                  <a:moveTo>
                    <a:pt x="68106" y="145603"/>
                  </a:moveTo>
                  <a:cubicBezTo>
                    <a:pt x="66841" y="150158"/>
                    <a:pt x="66841" y="150664"/>
                    <a:pt x="63048" y="154966"/>
                  </a:cubicBezTo>
                  <a:cubicBezTo>
                    <a:pt x="51923" y="168884"/>
                    <a:pt x="41556" y="172932"/>
                    <a:pt x="34475" y="172932"/>
                  </a:cubicBezTo>
                  <a:cubicBezTo>
                    <a:pt x="21833" y="172932"/>
                    <a:pt x="18293" y="159015"/>
                    <a:pt x="18293" y="149146"/>
                  </a:cubicBezTo>
                  <a:cubicBezTo>
                    <a:pt x="18293" y="136493"/>
                    <a:pt x="26384" y="105368"/>
                    <a:pt x="32200" y="93728"/>
                  </a:cubicBezTo>
                  <a:cubicBezTo>
                    <a:pt x="40038" y="78797"/>
                    <a:pt x="51417" y="69435"/>
                    <a:pt x="61531" y="69435"/>
                  </a:cubicBezTo>
                  <a:cubicBezTo>
                    <a:pt x="77967" y="69435"/>
                    <a:pt x="81507" y="90185"/>
                    <a:pt x="81507" y="91703"/>
                  </a:cubicBezTo>
                  <a:cubicBezTo>
                    <a:pt x="81507" y="93221"/>
                    <a:pt x="81001" y="94740"/>
                    <a:pt x="80749" y="96005"/>
                  </a:cubicBezTo>
                  <a:lnTo>
                    <a:pt x="68106" y="145603"/>
                  </a:lnTo>
                  <a:close/>
                </a:path>
              </a:pathLst>
            </a:custGeom>
            <a:solidFill>
              <a:schemeClr val="accent6"/>
            </a:solidFill>
            <a:ln w="25381"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9491C7D2-292E-A6DA-2F26-8A51BFA455AD}"/>
                </a:ext>
              </a:extLst>
            </p:cNvPr>
            <p:cNvSpPr/>
            <p:nvPr>
              <p:custDataLst>
                <p:tags r:id="rId83"/>
              </p:custDataLst>
            </p:nvPr>
          </p:nvSpPr>
          <p:spPr>
            <a:xfrm>
              <a:off x="10715142" y="5809940"/>
              <a:ext cx="86199" cy="80065"/>
            </a:xfrm>
            <a:custGeom>
              <a:avLst/>
              <a:gdLst>
                <a:gd name="connsiteX0" fmla="*/ 86544 w 86199"/>
                <a:gd name="connsiteY0" fmla="*/ 14094 h 80065"/>
                <a:gd name="connsiteX1" fmla="*/ 77694 w 86199"/>
                <a:gd name="connsiteY1" fmla="*/ 100 h 80065"/>
                <a:gd name="connsiteX2" fmla="*/ 68136 w 86199"/>
                <a:gd name="connsiteY2" fmla="*/ 9488 h 80065"/>
                <a:gd name="connsiteX3" fmla="*/ 71145 w 86199"/>
                <a:gd name="connsiteY3" fmla="*/ 14979 h 80065"/>
                <a:gd name="connsiteX4" fmla="*/ 77694 w 86199"/>
                <a:gd name="connsiteY4" fmla="*/ 29150 h 80065"/>
                <a:gd name="connsiteX5" fmla="*/ 44949 w 86199"/>
                <a:gd name="connsiteY5" fmla="*/ 75206 h 80065"/>
                <a:gd name="connsiteX6" fmla="*/ 30612 w 86199"/>
                <a:gd name="connsiteY6" fmla="*/ 59441 h 80065"/>
                <a:gd name="connsiteX7" fmla="*/ 40347 w 86199"/>
                <a:gd name="connsiteY7" fmla="*/ 24899 h 80065"/>
                <a:gd name="connsiteX8" fmla="*/ 42825 w 86199"/>
                <a:gd name="connsiteY8" fmla="*/ 15511 h 80065"/>
                <a:gd name="connsiteX9" fmla="*/ 26010 w 86199"/>
                <a:gd name="connsiteY9" fmla="*/ 277 h 80065"/>
                <a:gd name="connsiteX10" fmla="*/ 345 w 86199"/>
                <a:gd name="connsiteY10" fmla="*/ 27379 h 80065"/>
                <a:gd name="connsiteX11" fmla="*/ 3354 w 86199"/>
                <a:gd name="connsiteY11" fmla="*/ 29682 h 80065"/>
                <a:gd name="connsiteX12" fmla="*/ 6540 w 86199"/>
                <a:gd name="connsiteY12" fmla="*/ 26848 h 80065"/>
                <a:gd name="connsiteX13" fmla="*/ 25479 w 86199"/>
                <a:gd name="connsiteY13" fmla="*/ 5237 h 80065"/>
                <a:gd name="connsiteX14" fmla="*/ 29904 w 86199"/>
                <a:gd name="connsiteY14" fmla="*/ 11437 h 80065"/>
                <a:gd name="connsiteX15" fmla="*/ 26718 w 86199"/>
                <a:gd name="connsiteY15" fmla="*/ 23305 h 80065"/>
                <a:gd name="connsiteX16" fmla="*/ 17160 w 86199"/>
                <a:gd name="connsiteY16" fmla="*/ 56961 h 80065"/>
                <a:gd name="connsiteX17" fmla="*/ 44418 w 86199"/>
                <a:gd name="connsiteY17" fmla="*/ 80165 h 80065"/>
                <a:gd name="connsiteX18" fmla="*/ 86544 w 86199"/>
                <a:gd name="connsiteY18" fmla="*/ 14094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544" y="14094"/>
                  </a:moveTo>
                  <a:cubicBezTo>
                    <a:pt x="86544" y="277"/>
                    <a:pt x="78225" y="100"/>
                    <a:pt x="77694" y="100"/>
                  </a:cubicBezTo>
                  <a:cubicBezTo>
                    <a:pt x="73092" y="100"/>
                    <a:pt x="68136" y="4883"/>
                    <a:pt x="68136" y="9488"/>
                  </a:cubicBezTo>
                  <a:cubicBezTo>
                    <a:pt x="68136" y="12500"/>
                    <a:pt x="69906" y="13917"/>
                    <a:pt x="71145" y="14979"/>
                  </a:cubicBezTo>
                  <a:cubicBezTo>
                    <a:pt x="74154" y="17459"/>
                    <a:pt x="77694" y="22065"/>
                    <a:pt x="77694" y="29150"/>
                  </a:cubicBezTo>
                  <a:cubicBezTo>
                    <a:pt x="77694" y="37121"/>
                    <a:pt x="66012" y="75206"/>
                    <a:pt x="44949" y="75206"/>
                  </a:cubicBezTo>
                  <a:cubicBezTo>
                    <a:pt x="30612" y="75206"/>
                    <a:pt x="30612" y="62452"/>
                    <a:pt x="30612" y="59441"/>
                  </a:cubicBezTo>
                  <a:cubicBezTo>
                    <a:pt x="30612" y="51292"/>
                    <a:pt x="33798" y="41373"/>
                    <a:pt x="40347" y="24899"/>
                  </a:cubicBezTo>
                  <a:cubicBezTo>
                    <a:pt x="41763" y="21179"/>
                    <a:pt x="42825" y="18522"/>
                    <a:pt x="42825" y="15511"/>
                  </a:cubicBezTo>
                  <a:cubicBezTo>
                    <a:pt x="42825" y="6300"/>
                    <a:pt x="35037" y="277"/>
                    <a:pt x="26010" y="277"/>
                  </a:cubicBezTo>
                  <a:cubicBezTo>
                    <a:pt x="8310" y="277"/>
                    <a:pt x="345" y="24545"/>
                    <a:pt x="345" y="27379"/>
                  </a:cubicBezTo>
                  <a:cubicBezTo>
                    <a:pt x="345" y="29682"/>
                    <a:pt x="2823" y="29682"/>
                    <a:pt x="3354" y="29682"/>
                  </a:cubicBezTo>
                  <a:cubicBezTo>
                    <a:pt x="5832" y="29682"/>
                    <a:pt x="6009" y="28796"/>
                    <a:pt x="6540" y="26848"/>
                  </a:cubicBezTo>
                  <a:cubicBezTo>
                    <a:pt x="10788" y="12322"/>
                    <a:pt x="18399" y="5237"/>
                    <a:pt x="25479" y="5237"/>
                  </a:cubicBezTo>
                  <a:cubicBezTo>
                    <a:pt x="28488" y="5237"/>
                    <a:pt x="29904" y="7186"/>
                    <a:pt x="29904" y="11437"/>
                  </a:cubicBezTo>
                  <a:cubicBezTo>
                    <a:pt x="29904" y="15511"/>
                    <a:pt x="28488" y="19231"/>
                    <a:pt x="26718" y="23305"/>
                  </a:cubicBezTo>
                  <a:cubicBezTo>
                    <a:pt x="19107" y="42967"/>
                    <a:pt x="17160" y="50584"/>
                    <a:pt x="17160" y="56961"/>
                  </a:cubicBezTo>
                  <a:cubicBezTo>
                    <a:pt x="17160" y="74497"/>
                    <a:pt x="30966" y="80165"/>
                    <a:pt x="44418" y="80165"/>
                  </a:cubicBezTo>
                  <a:cubicBezTo>
                    <a:pt x="74154" y="80165"/>
                    <a:pt x="86544" y="28619"/>
                    <a:pt x="86544" y="14094"/>
                  </a:cubicBezTo>
                  <a:close/>
                </a:path>
              </a:pathLst>
            </a:custGeom>
            <a:solidFill>
              <a:schemeClr val="accent6"/>
            </a:solidFill>
            <a:ln w="25381"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76BE282-083B-6EEA-9A4F-F022B038B90E}"/>
                </a:ext>
              </a:extLst>
            </p:cNvPr>
            <p:cNvSpPr/>
            <p:nvPr>
              <p:custDataLst>
                <p:tags r:id="rId84"/>
              </p:custDataLst>
            </p:nvPr>
          </p:nvSpPr>
          <p:spPr>
            <a:xfrm>
              <a:off x="10837075" y="5674659"/>
              <a:ext cx="120360" cy="178400"/>
            </a:xfrm>
            <a:custGeom>
              <a:avLst/>
              <a:gdLst>
                <a:gd name="connsiteX0" fmla="*/ 120710 w 120360"/>
                <a:gd name="connsiteY0" fmla="*/ 2882 h 178400"/>
                <a:gd name="connsiteX1" fmla="*/ 117423 w 120360"/>
                <a:gd name="connsiteY1" fmla="*/ 99 h 178400"/>
                <a:gd name="connsiteX2" fmla="*/ 85310 w 120360"/>
                <a:gd name="connsiteY2" fmla="*/ 2882 h 178400"/>
                <a:gd name="connsiteX3" fmla="*/ 81770 w 120360"/>
                <a:gd name="connsiteY3" fmla="*/ 7690 h 178400"/>
                <a:gd name="connsiteX4" fmla="*/ 87838 w 120360"/>
                <a:gd name="connsiteY4" fmla="*/ 10727 h 178400"/>
                <a:gd name="connsiteX5" fmla="*/ 100481 w 120360"/>
                <a:gd name="connsiteY5" fmla="*/ 15029 h 178400"/>
                <a:gd name="connsiteX6" fmla="*/ 99723 w 120360"/>
                <a:gd name="connsiteY6" fmla="*/ 20090 h 178400"/>
                <a:gd name="connsiteX7" fmla="*/ 84551 w 120360"/>
                <a:gd name="connsiteY7" fmla="*/ 80063 h 178400"/>
                <a:gd name="connsiteX8" fmla="*/ 61288 w 120360"/>
                <a:gd name="connsiteY8" fmla="*/ 63867 h 178400"/>
                <a:gd name="connsiteX9" fmla="*/ 350 w 120360"/>
                <a:gd name="connsiteY9" fmla="*/ 138011 h 178400"/>
                <a:gd name="connsiteX10" fmla="*/ 33980 w 120360"/>
                <a:gd name="connsiteY10" fmla="*/ 178500 h 178400"/>
                <a:gd name="connsiteX11" fmla="*/ 66851 w 120360"/>
                <a:gd name="connsiteY11" fmla="*/ 159521 h 178400"/>
                <a:gd name="connsiteX12" fmla="*/ 89861 w 120360"/>
                <a:gd name="connsiteY12" fmla="*/ 178500 h 178400"/>
                <a:gd name="connsiteX13" fmla="*/ 108573 w 120360"/>
                <a:gd name="connsiteY13" fmla="*/ 164582 h 178400"/>
                <a:gd name="connsiteX14" fmla="*/ 116159 w 120360"/>
                <a:gd name="connsiteY14" fmla="*/ 139530 h 178400"/>
                <a:gd name="connsiteX15" fmla="*/ 113124 w 120360"/>
                <a:gd name="connsiteY15" fmla="*/ 136999 h 178400"/>
                <a:gd name="connsiteX16" fmla="*/ 109584 w 120360"/>
                <a:gd name="connsiteY16" fmla="*/ 141554 h 178400"/>
                <a:gd name="connsiteX17" fmla="*/ 90367 w 120360"/>
                <a:gd name="connsiteY17" fmla="*/ 172932 h 178400"/>
                <a:gd name="connsiteX18" fmla="*/ 82781 w 120360"/>
                <a:gd name="connsiteY18" fmla="*/ 161292 h 178400"/>
                <a:gd name="connsiteX19" fmla="*/ 84298 w 120360"/>
                <a:gd name="connsiteY19" fmla="*/ 149146 h 178400"/>
                <a:gd name="connsiteX20" fmla="*/ 120710 w 120360"/>
                <a:gd name="connsiteY20" fmla="*/ 2882 h 178400"/>
                <a:gd name="connsiteX21" fmla="*/ 68116 w 120360"/>
                <a:gd name="connsiteY21" fmla="*/ 145603 h 178400"/>
                <a:gd name="connsiteX22" fmla="*/ 63058 w 120360"/>
                <a:gd name="connsiteY22" fmla="*/ 154966 h 178400"/>
                <a:gd name="connsiteX23" fmla="*/ 34485 w 120360"/>
                <a:gd name="connsiteY23" fmla="*/ 172932 h 178400"/>
                <a:gd name="connsiteX24" fmla="*/ 18302 w 120360"/>
                <a:gd name="connsiteY24" fmla="*/ 149146 h 178400"/>
                <a:gd name="connsiteX25" fmla="*/ 32210 w 120360"/>
                <a:gd name="connsiteY25" fmla="*/ 93728 h 178400"/>
                <a:gd name="connsiteX26" fmla="*/ 61541 w 120360"/>
                <a:gd name="connsiteY26" fmla="*/ 69435 h 178400"/>
                <a:gd name="connsiteX27" fmla="*/ 81517 w 120360"/>
                <a:gd name="connsiteY27" fmla="*/ 91703 h 178400"/>
                <a:gd name="connsiteX28" fmla="*/ 80758 w 120360"/>
                <a:gd name="connsiteY28" fmla="*/ 96005 h 178400"/>
                <a:gd name="connsiteX29" fmla="*/ 68116 w 120360"/>
                <a:gd name="connsiteY29" fmla="*/ 145603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360" h="178400">
                  <a:moveTo>
                    <a:pt x="120710" y="2882"/>
                  </a:moveTo>
                  <a:cubicBezTo>
                    <a:pt x="120710" y="2629"/>
                    <a:pt x="120710" y="99"/>
                    <a:pt x="117423" y="99"/>
                  </a:cubicBezTo>
                  <a:cubicBezTo>
                    <a:pt x="113630" y="99"/>
                    <a:pt x="89609" y="2376"/>
                    <a:pt x="85310" y="2882"/>
                  </a:cubicBezTo>
                  <a:cubicBezTo>
                    <a:pt x="83287" y="3135"/>
                    <a:pt x="81770" y="4400"/>
                    <a:pt x="81770" y="7690"/>
                  </a:cubicBezTo>
                  <a:cubicBezTo>
                    <a:pt x="81770" y="10727"/>
                    <a:pt x="84046" y="10727"/>
                    <a:pt x="87838" y="10727"/>
                  </a:cubicBezTo>
                  <a:cubicBezTo>
                    <a:pt x="99976" y="10727"/>
                    <a:pt x="100481" y="12498"/>
                    <a:pt x="100481" y="15029"/>
                  </a:cubicBezTo>
                  <a:lnTo>
                    <a:pt x="99723" y="20090"/>
                  </a:lnTo>
                  <a:lnTo>
                    <a:pt x="84551" y="80063"/>
                  </a:lnTo>
                  <a:cubicBezTo>
                    <a:pt x="80000" y="70700"/>
                    <a:pt x="72667" y="63867"/>
                    <a:pt x="61288" y="63867"/>
                  </a:cubicBezTo>
                  <a:cubicBezTo>
                    <a:pt x="31704" y="63867"/>
                    <a:pt x="350" y="101066"/>
                    <a:pt x="350" y="138011"/>
                  </a:cubicBezTo>
                  <a:cubicBezTo>
                    <a:pt x="350" y="161798"/>
                    <a:pt x="14257" y="178500"/>
                    <a:pt x="33980" y="178500"/>
                  </a:cubicBezTo>
                  <a:cubicBezTo>
                    <a:pt x="39037" y="178500"/>
                    <a:pt x="51680" y="177487"/>
                    <a:pt x="66851" y="159521"/>
                  </a:cubicBezTo>
                  <a:cubicBezTo>
                    <a:pt x="68874" y="170149"/>
                    <a:pt x="77724" y="178500"/>
                    <a:pt x="89861" y="178500"/>
                  </a:cubicBezTo>
                  <a:cubicBezTo>
                    <a:pt x="98711" y="178500"/>
                    <a:pt x="104527" y="172679"/>
                    <a:pt x="108573" y="164582"/>
                  </a:cubicBezTo>
                  <a:cubicBezTo>
                    <a:pt x="112871" y="155472"/>
                    <a:pt x="116159" y="140036"/>
                    <a:pt x="116159" y="139530"/>
                  </a:cubicBezTo>
                  <a:cubicBezTo>
                    <a:pt x="116159" y="136999"/>
                    <a:pt x="113883" y="136999"/>
                    <a:pt x="113124" y="136999"/>
                  </a:cubicBezTo>
                  <a:cubicBezTo>
                    <a:pt x="110596" y="136999"/>
                    <a:pt x="110343" y="138011"/>
                    <a:pt x="109584" y="141554"/>
                  </a:cubicBezTo>
                  <a:cubicBezTo>
                    <a:pt x="105286" y="158002"/>
                    <a:pt x="100734" y="172932"/>
                    <a:pt x="90367" y="172932"/>
                  </a:cubicBezTo>
                  <a:cubicBezTo>
                    <a:pt x="83540" y="172932"/>
                    <a:pt x="82781" y="166353"/>
                    <a:pt x="82781" y="161292"/>
                  </a:cubicBezTo>
                  <a:cubicBezTo>
                    <a:pt x="82781" y="155219"/>
                    <a:pt x="83287" y="153448"/>
                    <a:pt x="84298" y="149146"/>
                  </a:cubicBezTo>
                  <a:lnTo>
                    <a:pt x="120710" y="2882"/>
                  </a:lnTo>
                  <a:close/>
                  <a:moveTo>
                    <a:pt x="68116" y="145603"/>
                  </a:moveTo>
                  <a:cubicBezTo>
                    <a:pt x="66851" y="150158"/>
                    <a:pt x="66851" y="150664"/>
                    <a:pt x="63058" y="154966"/>
                  </a:cubicBezTo>
                  <a:cubicBezTo>
                    <a:pt x="51933" y="168884"/>
                    <a:pt x="41565" y="172932"/>
                    <a:pt x="34485" y="172932"/>
                  </a:cubicBezTo>
                  <a:cubicBezTo>
                    <a:pt x="21842" y="172932"/>
                    <a:pt x="18302" y="159015"/>
                    <a:pt x="18302" y="149146"/>
                  </a:cubicBezTo>
                  <a:cubicBezTo>
                    <a:pt x="18302" y="136493"/>
                    <a:pt x="26394" y="105368"/>
                    <a:pt x="32210" y="93728"/>
                  </a:cubicBezTo>
                  <a:cubicBezTo>
                    <a:pt x="40048" y="78797"/>
                    <a:pt x="51427" y="69435"/>
                    <a:pt x="61541" y="69435"/>
                  </a:cubicBezTo>
                  <a:cubicBezTo>
                    <a:pt x="77977" y="69435"/>
                    <a:pt x="81517" y="90185"/>
                    <a:pt x="81517" y="91703"/>
                  </a:cubicBezTo>
                  <a:cubicBezTo>
                    <a:pt x="81517" y="93221"/>
                    <a:pt x="81011" y="94740"/>
                    <a:pt x="80758" y="96005"/>
                  </a:cubicBezTo>
                  <a:lnTo>
                    <a:pt x="68116" y="145603"/>
                  </a:lnTo>
                  <a:close/>
                </a:path>
              </a:pathLst>
            </a:custGeom>
            <a:solidFill>
              <a:schemeClr val="accent5"/>
            </a:solidFill>
            <a:ln w="25381"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C5D8264-6C7F-8F88-660D-805AA599C678}"/>
                </a:ext>
              </a:extLst>
            </p:cNvPr>
            <p:cNvSpPr/>
            <p:nvPr>
              <p:custDataLst>
                <p:tags r:id="rId85"/>
              </p:custDataLst>
            </p:nvPr>
          </p:nvSpPr>
          <p:spPr>
            <a:xfrm>
              <a:off x="10966889" y="5810117"/>
              <a:ext cx="102837" cy="79888"/>
            </a:xfrm>
            <a:custGeom>
              <a:avLst/>
              <a:gdLst>
                <a:gd name="connsiteX0" fmla="*/ 66907 w 102837"/>
                <a:gd name="connsiteY0" fmla="*/ 49521 h 79888"/>
                <a:gd name="connsiteX1" fmla="*/ 64075 w 102837"/>
                <a:gd name="connsiteY1" fmla="*/ 59972 h 79888"/>
                <a:gd name="connsiteX2" fmla="*/ 42658 w 102837"/>
                <a:gd name="connsiteY2" fmla="*/ 75029 h 79888"/>
                <a:gd name="connsiteX3" fmla="*/ 30445 w 102837"/>
                <a:gd name="connsiteY3" fmla="*/ 60326 h 79888"/>
                <a:gd name="connsiteX4" fmla="*/ 40357 w 102837"/>
                <a:gd name="connsiteY4" fmla="*/ 24368 h 79888"/>
                <a:gd name="connsiteX5" fmla="*/ 42835 w 102837"/>
                <a:gd name="connsiteY5" fmla="*/ 15334 h 79888"/>
                <a:gd name="connsiteX6" fmla="*/ 26020 w 102837"/>
                <a:gd name="connsiteY6" fmla="*/ 100 h 79888"/>
                <a:gd name="connsiteX7" fmla="*/ 355 w 102837"/>
                <a:gd name="connsiteY7" fmla="*/ 27202 h 79888"/>
                <a:gd name="connsiteX8" fmla="*/ 3364 w 102837"/>
                <a:gd name="connsiteY8" fmla="*/ 29505 h 79888"/>
                <a:gd name="connsiteX9" fmla="*/ 6550 w 102837"/>
                <a:gd name="connsiteY9" fmla="*/ 26670 h 79888"/>
                <a:gd name="connsiteX10" fmla="*/ 25489 w 102837"/>
                <a:gd name="connsiteY10" fmla="*/ 5060 h 79888"/>
                <a:gd name="connsiteX11" fmla="*/ 29914 w 102837"/>
                <a:gd name="connsiteY11" fmla="*/ 11260 h 79888"/>
                <a:gd name="connsiteX12" fmla="*/ 26728 w 102837"/>
                <a:gd name="connsiteY12" fmla="*/ 23128 h 79888"/>
                <a:gd name="connsiteX13" fmla="*/ 17170 w 102837"/>
                <a:gd name="connsiteY13" fmla="*/ 57492 h 79888"/>
                <a:gd name="connsiteX14" fmla="*/ 23719 w 102837"/>
                <a:gd name="connsiteY14" fmla="*/ 74320 h 79888"/>
                <a:gd name="connsiteX15" fmla="*/ 41950 w 102837"/>
                <a:gd name="connsiteY15" fmla="*/ 79988 h 79888"/>
                <a:gd name="connsiteX16" fmla="*/ 64960 w 102837"/>
                <a:gd name="connsiteY16" fmla="*/ 68297 h 79888"/>
                <a:gd name="connsiteX17" fmla="*/ 82837 w 102837"/>
                <a:gd name="connsiteY17" fmla="*/ 79988 h 79888"/>
                <a:gd name="connsiteX18" fmla="*/ 96820 w 102837"/>
                <a:gd name="connsiteY18" fmla="*/ 70600 h 79888"/>
                <a:gd name="connsiteX19" fmla="*/ 103192 w 102837"/>
                <a:gd name="connsiteY19" fmla="*/ 52887 h 79888"/>
                <a:gd name="connsiteX20" fmla="*/ 100183 w 102837"/>
                <a:gd name="connsiteY20" fmla="*/ 50584 h 79888"/>
                <a:gd name="connsiteX21" fmla="*/ 96289 w 102837"/>
                <a:gd name="connsiteY21" fmla="*/ 56075 h 79888"/>
                <a:gd name="connsiteX22" fmla="*/ 83368 w 102837"/>
                <a:gd name="connsiteY22" fmla="*/ 75029 h 79888"/>
                <a:gd name="connsiteX23" fmla="*/ 77527 w 102837"/>
                <a:gd name="connsiteY23" fmla="*/ 66349 h 79888"/>
                <a:gd name="connsiteX24" fmla="*/ 80182 w 102837"/>
                <a:gd name="connsiteY24" fmla="*/ 52355 h 79888"/>
                <a:gd name="connsiteX25" fmla="*/ 84076 w 102837"/>
                <a:gd name="connsiteY25" fmla="*/ 36413 h 79888"/>
                <a:gd name="connsiteX26" fmla="*/ 88147 w 102837"/>
                <a:gd name="connsiteY26" fmla="*/ 20648 h 79888"/>
                <a:gd name="connsiteX27" fmla="*/ 91156 w 102837"/>
                <a:gd name="connsiteY27" fmla="*/ 7540 h 79888"/>
                <a:gd name="connsiteX28" fmla="*/ 85315 w 102837"/>
                <a:gd name="connsiteY28" fmla="*/ 1871 h 79888"/>
                <a:gd name="connsiteX29" fmla="*/ 76111 w 102837"/>
                <a:gd name="connsiteY29" fmla="*/ 12677 h 79888"/>
                <a:gd name="connsiteX30" fmla="*/ 66907 w 102837"/>
                <a:gd name="connsiteY30" fmla="*/ 49521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907" y="49521"/>
                  </a:moveTo>
                  <a:cubicBezTo>
                    <a:pt x="66022" y="53064"/>
                    <a:pt x="64429" y="59795"/>
                    <a:pt x="64075" y="59972"/>
                  </a:cubicBezTo>
                  <a:cubicBezTo>
                    <a:pt x="60712" y="65463"/>
                    <a:pt x="53632" y="75029"/>
                    <a:pt x="42658" y="75029"/>
                  </a:cubicBezTo>
                  <a:cubicBezTo>
                    <a:pt x="30445" y="75029"/>
                    <a:pt x="30445" y="63515"/>
                    <a:pt x="30445" y="60326"/>
                  </a:cubicBezTo>
                  <a:cubicBezTo>
                    <a:pt x="30445" y="49875"/>
                    <a:pt x="35401" y="37299"/>
                    <a:pt x="40357" y="24368"/>
                  </a:cubicBezTo>
                  <a:cubicBezTo>
                    <a:pt x="41773" y="20825"/>
                    <a:pt x="42835" y="18168"/>
                    <a:pt x="42835" y="15334"/>
                  </a:cubicBezTo>
                  <a:cubicBezTo>
                    <a:pt x="42835" y="6123"/>
                    <a:pt x="35047" y="100"/>
                    <a:pt x="26020" y="100"/>
                  </a:cubicBezTo>
                  <a:cubicBezTo>
                    <a:pt x="8320" y="100"/>
                    <a:pt x="355" y="24368"/>
                    <a:pt x="355" y="27202"/>
                  </a:cubicBezTo>
                  <a:cubicBezTo>
                    <a:pt x="355" y="29505"/>
                    <a:pt x="2833" y="29505"/>
                    <a:pt x="3364" y="29505"/>
                  </a:cubicBezTo>
                  <a:cubicBezTo>
                    <a:pt x="5842" y="29505"/>
                    <a:pt x="6019" y="28619"/>
                    <a:pt x="6550" y="26670"/>
                  </a:cubicBezTo>
                  <a:cubicBezTo>
                    <a:pt x="10798" y="12145"/>
                    <a:pt x="18586" y="5060"/>
                    <a:pt x="25489" y="5060"/>
                  </a:cubicBezTo>
                  <a:cubicBezTo>
                    <a:pt x="28498" y="5060"/>
                    <a:pt x="29914" y="7008"/>
                    <a:pt x="29914" y="11260"/>
                  </a:cubicBezTo>
                  <a:cubicBezTo>
                    <a:pt x="29914" y="15334"/>
                    <a:pt x="28498" y="19054"/>
                    <a:pt x="26728" y="23128"/>
                  </a:cubicBezTo>
                  <a:cubicBezTo>
                    <a:pt x="17170" y="47572"/>
                    <a:pt x="17170" y="52709"/>
                    <a:pt x="17170" y="57492"/>
                  </a:cubicBezTo>
                  <a:cubicBezTo>
                    <a:pt x="17170" y="60503"/>
                    <a:pt x="17170" y="68652"/>
                    <a:pt x="23719" y="74320"/>
                  </a:cubicBezTo>
                  <a:cubicBezTo>
                    <a:pt x="28852" y="78571"/>
                    <a:pt x="35755" y="79988"/>
                    <a:pt x="41950" y="79988"/>
                  </a:cubicBezTo>
                  <a:cubicBezTo>
                    <a:pt x="53101" y="79988"/>
                    <a:pt x="59119" y="73966"/>
                    <a:pt x="64960" y="68297"/>
                  </a:cubicBezTo>
                  <a:cubicBezTo>
                    <a:pt x="68854" y="79634"/>
                    <a:pt x="80713" y="79988"/>
                    <a:pt x="82837" y="79988"/>
                  </a:cubicBezTo>
                  <a:cubicBezTo>
                    <a:pt x="88855" y="79988"/>
                    <a:pt x="93457" y="76446"/>
                    <a:pt x="96820" y="70600"/>
                  </a:cubicBezTo>
                  <a:cubicBezTo>
                    <a:pt x="100714" y="63692"/>
                    <a:pt x="103192" y="53418"/>
                    <a:pt x="103192" y="52887"/>
                  </a:cubicBezTo>
                  <a:cubicBezTo>
                    <a:pt x="103192" y="50584"/>
                    <a:pt x="100714" y="50584"/>
                    <a:pt x="100183" y="50584"/>
                  </a:cubicBezTo>
                  <a:cubicBezTo>
                    <a:pt x="97705" y="50584"/>
                    <a:pt x="97528" y="51292"/>
                    <a:pt x="96289" y="56075"/>
                  </a:cubicBezTo>
                  <a:cubicBezTo>
                    <a:pt x="94165" y="64400"/>
                    <a:pt x="90802" y="75029"/>
                    <a:pt x="83368" y="75029"/>
                  </a:cubicBezTo>
                  <a:cubicBezTo>
                    <a:pt x="78766" y="75029"/>
                    <a:pt x="77527" y="70954"/>
                    <a:pt x="77527" y="66349"/>
                  </a:cubicBezTo>
                  <a:cubicBezTo>
                    <a:pt x="77527" y="63338"/>
                    <a:pt x="78943" y="56961"/>
                    <a:pt x="80182" y="52355"/>
                  </a:cubicBezTo>
                  <a:cubicBezTo>
                    <a:pt x="81421" y="47572"/>
                    <a:pt x="83191" y="40310"/>
                    <a:pt x="84076" y="36413"/>
                  </a:cubicBezTo>
                  <a:lnTo>
                    <a:pt x="88147" y="20648"/>
                  </a:lnTo>
                  <a:cubicBezTo>
                    <a:pt x="89209" y="16219"/>
                    <a:pt x="91156" y="8425"/>
                    <a:pt x="91156" y="7540"/>
                  </a:cubicBezTo>
                  <a:cubicBezTo>
                    <a:pt x="91156" y="3997"/>
                    <a:pt x="88324" y="1871"/>
                    <a:pt x="85315" y="1871"/>
                  </a:cubicBezTo>
                  <a:cubicBezTo>
                    <a:pt x="78766" y="1871"/>
                    <a:pt x="77527" y="7008"/>
                    <a:pt x="76111" y="12677"/>
                  </a:cubicBezTo>
                  <a:lnTo>
                    <a:pt x="66907" y="49521"/>
                  </a:lnTo>
                  <a:close/>
                </a:path>
              </a:pathLst>
            </a:custGeom>
            <a:solidFill>
              <a:schemeClr val="accent5"/>
            </a:solidFill>
            <a:ln w="25381"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DFE6AA8E-11CE-CDD8-B59A-9F5C88BF6D0F}"/>
                </a:ext>
              </a:extLst>
            </p:cNvPr>
            <p:cNvSpPr/>
            <p:nvPr>
              <p:custDataLst>
                <p:tags r:id="rId86"/>
              </p:custDataLst>
            </p:nvPr>
          </p:nvSpPr>
          <p:spPr>
            <a:xfrm>
              <a:off x="11161566" y="5308819"/>
              <a:ext cx="133003" cy="186751"/>
            </a:xfrm>
            <a:custGeom>
              <a:avLst/>
              <a:gdLst>
                <a:gd name="connsiteX0" fmla="*/ 107321 w 133003"/>
                <a:gd name="connsiteY0" fmla="*/ 95485 h 186751"/>
                <a:gd name="connsiteX1" fmla="*/ 74703 w 133003"/>
                <a:gd name="connsiteY1" fmla="*/ 65625 h 186751"/>
                <a:gd name="connsiteX2" fmla="*/ 23120 w 133003"/>
                <a:gd name="connsiteY2" fmla="*/ 89411 h 186751"/>
                <a:gd name="connsiteX3" fmla="*/ 362 w 133003"/>
                <a:gd name="connsiteY3" fmla="*/ 141793 h 186751"/>
                <a:gd name="connsiteX4" fmla="*/ 46888 w 133003"/>
                <a:gd name="connsiteY4" fmla="*/ 186836 h 186751"/>
                <a:gd name="connsiteX5" fmla="*/ 133366 w 133003"/>
                <a:gd name="connsiteY5" fmla="*/ 65625 h 186751"/>
                <a:gd name="connsiteX6" fmla="*/ 78748 w 133003"/>
                <a:gd name="connsiteY6" fmla="*/ 84 h 186751"/>
                <a:gd name="connsiteX7" fmla="*/ 30452 w 133003"/>
                <a:gd name="connsiteY7" fmla="*/ 40066 h 186751"/>
                <a:gd name="connsiteX8" fmla="*/ 40061 w 133003"/>
                <a:gd name="connsiteY8" fmla="*/ 48923 h 186751"/>
                <a:gd name="connsiteX9" fmla="*/ 53715 w 133003"/>
                <a:gd name="connsiteY9" fmla="*/ 35512 h 186751"/>
                <a:gd name="connsiteX10" fmla="*/ 41831 w 133003"/>
                <a:gd name="connsiteY10" fmla="*/ 26655 h 186751"/>
                <a:gd name="connsiteX11" fmla="*/ 78243 w 133003"/>
                <a:gd name="connsiteY11" fmla="*/ 6411 h 186751"/>
                <a:gd name="connsiteX12" fmla="*/ 114401 w 133003"/>
                <a:gd name="connsiteY12" fmla="*/ 52213 h 186751"/>
                <a:gd name="connsiteX13" fmla="*/ 107574 w 133003"/>
                <a:gd name="connsiteY13" fmla="*/ 95485 h 186751"/>
                <a:gd name="connsiteX14" fmla="*/ 107321 w 133003"/>
                <a:gd name="connsiteY14" fmla="*/ 95485 h 186751"/>
                <a:gd name="connsiteX15" fmla="*/ 47647 w 133003"/>
                <a:gd name="connsiteY15" fmla="*/ 179751 h 186751"/>
                <a:gd name="connsiteX16" fmla="*/ 19832 w 133003"/>
                <a:gd name="connsiteY16" fmla="*/ 151156 h 186751"/>
                <a:gd name="connsiteX17" fmla="*/ 36521 w 133003"/>
                <a:gd name="connsiteY17" fmla="*/ 93713 h 186751"/>
                <a:gd name="connsiteX18" fmla="*/ 74703 w 133003"/>
                <a:gd name="connsiteY18" fmla="*/ 71192 h 186751"/>
                <a:gd name="connsiteX19" fmla="*/ 102770 w 133003"/>
                <a:gd name="connsiteY19" fmla="*/ 104595 h 186751"/>
                <a:gd name="connsiteX20" fmla="*/ 47647 w 133003"/>
                <a:gd name="connsiteY20" fmla="*/ 179751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321" y="95485"/>
                  </a:moveTo>
                  <a:cubicBezTo>
                    <a:pt x="104793" y="79795"/>
                    <a:pt x="94426" y="65625"/>
                    <a:pt x="74703" y="65625"/>
                  </a:cubicBezTo>
                  <a:cubicBezTo>
                    <a:pt x="59278" y="65625"/>
                    <a:pt x="42843" y="69673"/>
                    <a:pt x="23120" y="89411"/>
                  </a:cubicBezTo>
                  <a:cubicBezTo>
                    <a:pt x="2132" y="110415"/>
                    <a:pt x="362" y="133948"/>
                    <a:pt x="362" y="141793"/>
                  </a:cubicBezTo>
                  <a:cubicBezTo>
                    <a:pt x="362" y="157482"/>
                    <a:pt x="11488" y="186836"/>
                    <a:pt x="46888" y="186836"/>
                  </a:cubicBezTo>
                  <a:cubicBezTo>
                    <a:pt x="107068" y="186836"/>
                    <a:pt x="133366" y="101811"/>
                    <a:pt x="133366" y="65625"/>
                  </a:cubicBezTo>
                  <a:cubicBezTo>
                    <a:pt x="133366" y="25390"/>
                    <a:pt x="109850" y="84"/>
                    <a:pt x="78748" y="84"/>
                  </a:cubicBezTo>
                  <a:cubicBezTo>
                    <a:pt x="42084" y="84"/>
                    <a:pt x="30452" y="32981"/>
                    <a:pt x="30452" y="40066"/>
                  </a:cubicBezTo>
                  <a:cubicBezTo>
                    <a:pt x="30452" y="43609"/>
                    <a:pt x="32475" y="48923"/>
                    <a:pt x="40061" y="48923"/>
                  </a:cubicBezTo>
                  <a:cubicBezTo>
                    <a:pt x="48405" y="48923"/>
                    <a:pt x="53715" y="41332"/>
                    <a:pt x="53715" y="35512"/>
                  </a:cubicBezTo>
                  <a:cubicBezTo>
                    <a:pt x="53715" y="26655"/>
                    <a:pt x="45877" y="26655"/>
                    <a:pt x="41831" y="26655"/>
                  </a:cubicBezTo>
                  <a:cubicBezTo>
                    <a:pt x="52957" y="7929"/>
                    <a:pt x="70910" y="6411"/>
                    <a:pt x="78243" y="6411"/>
                  </a:cubicBezTo>
                  <a:cubicBezTo>
                    <a:pt x="96701" y="6411"/>
                    <a:pt x="114401" y="19569"/>
                    <a:pt x="114401" y="52213"/>
                  </a:cubicBezTo>
                  <a:cubicBezTo>
                    <a:pt x="114401" y="62082"/>
                    <a:pt x="112884" y="74988"/>
                    <a:pt x="107574" y="95485"/>
                  </a:cubicBezTo>
                  <a:lnTo>
                    <a:pt x="107321" y="95485"/>
                  </a:lnTo>
                  <a:close/>
                  <a:moveTo>
                    <a:pt x="47647" y="179751"/>
                  </a:moveTo>
                  <a:cubicBezTo>
                    <a:pt x="19832" y="179751"/>
                    <a:pt x="19832" y="153686"/>
                    <a:pt x="19832" y="151156"/>
                  </a:cubicBezTo>
                  <a:cubicBezTo>
                    <a:pt x="19832" y="144324"/>
                    <a:pt x="26154" y="108896"/>
                    <a:pt x="36521" y="93713"/>
                  </a:cubicBezTo>
                  <a:cubicBezTo>
                    <a:pt x="46635" y="79289"/>
                    <a:pt x="59025" y="71192"/>
                    <a:pt x="74703" y="71192"/>
                  </a:cubicBezTo>
                  <a:cubicBezTo>
                    <a:pt x="102264" y="71192"/>
                    <a:pt x="102770" y="99533"/>
                    <a:pt x="102770" y="104595"/>
                  </a:cubicBezTo>
                  <a:cubicBezTo>
                    <a:pt x="102770" y="122814"/>
                    <a:pt x="86587" y="179751"/>
                    <a:pt x="47647" y="179751"/>
                  </a:cubicBezTo>
                  <a:close/>
                </a:path>
              </a:pathLst>
            </a:custGeom>
            <a:solidFill>
              <a:srgbClr val="000000"/>
            </a:solidFill>
            <a:ln w="25381"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03792150-4541-B3DC-901B-6C59619A6D20}"/>
                </a:ext>
              </a:extLst>
            </p:cNvPr>
            <p:cNvSpPr/>
            <p:nvPr>
              <p:custDataLst>
                <p:tags r:id="rId87"/>
              </p:custDataLst>
            </p:nvPr>
          </p:nvSpPr>
          <p:spPr>
            <a:xfrm>
              <a:off x="11311121" y="5314386"/>
              <a:ext cx="144129" cy="175617"/>
            </a:xfrm>
            <a:custGeom>
              <a:avLst/>
              <a:gdLst>
                <a:gd name="connsiteX0" fmla="*/ 17815 w 144129"/>
                <a:gd name="connsiteY0" fmla="*/ 163808 h 175617"/>
                <a:gd name="connsiteX1" fmla="*/ 368 w 144129"/>
                <a:gd name="connsiteY1" fmla="*/ 163808 h 175617"/>
                <a:gd name="connsiteX2" fmla="*/ 368 w 144129"/>
                <a:gd name="connsiteY2" fmla="*/ 175702 h 175617"/>
                <a:gd name="connsiteX3" fmla="*/ 32228 w 144129"/>
                <a:gd name="connsiteY3" fmla="*/ 174943 h 175617"/>
                <a:gd name="connsiteX4" fmla="*/ 64088 w 144129"/>
                <a:gd name="connsiteY4" fmla="*/ 175702 h 175617"/>
                <a:gd name="connsiteX5" fmla="*/ 64088 w 144129"/>
                <a:gd name="connsiteY5" fmla="*/ 163808 h 175617"/>
                <a:gd name="connsiteX6" fmla="*/ 46641 w 144129"/>
                <a:gd name="connsiteY6" fmla="*/ 163808 h 175617"/>
                <a:gd name="connsiteX7" fmla="*/ 46641 w 144129"/>
                <a:gd name="connsiteY7" fmla="*/ 110921 h 175617"/>
                <a:gd name="connsiteX8" fmla="*/ 84317 w 144129"/>
                <a:gd name="connsiteY8" fmla="*/ 70939 h 175617"/>
                <a:gd name="connsiteX9" fmla="*/ 98224 w 144129"/>
                <a:gd name="connsiteY9" fmla="*/ 95485 h 175617"/>
                <a:gd name="connsiteX10" fmla="*/ 98224 w 144129"/>
                <a:gd name="connsiteY10" fmla="*/ 163808 h 175617"/>
                <a:gd name="connsiteX11" fmla="*/ 80777 w 144129"/>
                <a:gd name="connsiteY11" fmla="*/ 163808 h 175617"/>
                <a:gd name="connsiteX12" fmla="*/ 80777 w 144129"/>
                <a:gd name="connsiteY12" fmla="*/ 175702 h 175617"/>
                <a:gd name="connsiteX13" fmla="*/ 112637 w 144129"/>
                <a:gd name="connsiteY13" fmla="*/ 174943 h 175617"/>
                <a:gd name="connsiteX14" fmla="*/ 144497 w 144129"/>
                <a:gd name="connsiteY14" fmla="*/ 175702 h 175617"/>
                <a:gd name="connsiteX15" fmla="*/ 144497 w 144129"/>
                <a:gd name="connsiteY15" fmla="*/ 163808 h 175617"/>
                <a:gd name="connsiteX16" fmla="*/ 127050 w 144129"/>
                <a:gd name="connsiteY16" fmla="*/ 163808 h 175617"/>
                <a:gd name="connsiteX17" fmla="*/ 127050 w 144129"/>
                <a:gd name="connsiteY17" fmla="*/ 98268 h 175617"/>
                <a:gd name="connsiteX18" fmla="*/ 88110 w 144129"/>
                <a:gd name="connsiteY18" fmla="*/ 61829 h 175617"/>
                <a:gd name="connsiteX19" fmla="*/ 45124 w 144129"/>
                <a:gd name="connsiteY19" fmla="*/ 86628 h 175617"/>
                <a:gd name="connsiteX20" fmla="*/ 45124 w 144129"/>
                <a:gd name="connsiteY20" fmla="*/ 84 h 175617"/>
                <a:gd name="connsiteX21" fmla="*/ 368 w 144129"/>
                <a:gd name="connsiteY21" fmla="*/ 2109 h 175617"/>
                <a:gd name="connsiteX22" fmla="*/ 368 w 144129"/>
                <a:gd name="connsiteY22" fmla="*/ 14002 h 175617"/>
                <a:gd name="connsiteX23" fmla="*/ 17815 w 144129"/>
                <a:gd name="connsiteY23" fmla="*/ 23871 h 175617"/>
                <a:gd name="connsiteX24" fmla="*/ 17815 w 144129"/>
                <a:gd name="connsiteY24" fmla="*/ 163808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815" y="163808"/>
                  </a:moveTo>
                  <a:lnTo>
                    <a:pt x="368" y="163808"/>
                  </a:lnTo>
                  <a:lnTo>
                    <a:pt x="368" y="175702"/>
                  </a:lnTo>
                  <a:cubicBezTo>
                    <a:pt x="7448" y="175449"/>
                    <a:pt x="22620" y="174943"/>
                    <a:pt x="32228" y="174943"/>
                  </a:cubicBezTo>
                  <a:cubicBezTo>
                    <a:pt x="42090" y="174943"/>
                    <a:pt x="57008" y="175449"/>
                    <a:pt x="64088" y="175702"/>
                  </a:cubicBezTo>
                  <a:lnTo>
                    <a:pt x="64088" y="163808"/>
                  </a:lnTo>
                  <a:lnTo>
                    <a:pt x="46641" y="163808"/>
                  </a:lnTo>
                  <a:lnTo>
                    <a:pt x="46641" y="110921"/>
                  </a:lnTo>
                  <a:cubicBezTo>
                    <a:pt x="46641" y="83338"/>
                    <a:pt x="68387" y="70939"/>
                    <a:pt x="84317" y="70939"/>
                  </a:cubicBezTo>
                  <a:cubicBezTo>
                    <a:pt x="92914" y="70939"/>
                    <a:pt x="98224" y="76253"/>
                    <a:pt x="98224" y="95485"/>
                  </a:cubicBezTo>
                  <a:lnTo>
                    <a:pt x="98224" y="163808"/>
                  </a:lnTo>
                  <a:lnTo>
                    <a:pt x="80777" y="163808"/>
                  </a:lnTo>
                  <a:lnTo>
                    <a:pt x="80777" y="175702"/>
                  </a:lnTo>
                  <a:cubicBezTo>
                    <a:pt x="87857" y="175449"/>
                    <a:pt x="103029" y="174943"/>
                    <a:pt x="112637" y="174943"/>
                  </a:cubicBezTo>
                  <a:cubicBezTo>
                    <a:pt x="122499" y="174943"/>
                    <a:pt x="137417" y="175449"/>
                    <a:pt x="144497" y="175702"/>
                  </a:cubicBezTo>
                  <a:lnTo>
                    <a:pt x="144497" y="163808"/>
                  </a:lnTo>
                  <a:lnTo>
                    <a:pt x="127050" y="163808"/>
                  </a:lnTo>
                  <a:lnTo>
                    <a:pt x="127050" y="98268"/>
                  </a:lnTo>
                  <a:cubicBezTo>
                    <a:pt x="127050" y="71698"/>
                    <a:pt x="113396" y="61829"/>
                    <a:pt x="88110" y="61829"/>
                  </a:cubicBezTo>
                  <a:cubicBezTo>
                    <a:pt x="63836" y="61829"/>
                    <a:pt x="50940" y="76506"/>
                    <a:pt x="45124" y="86628"/>
                  </a:cubicBezTo>
                  <a:lnTo>
                    <a:pt x="45124" y="84"/>
                  </a:lnTo>
                  <a:lnTo>
                    <a:pt x="368" y="2109"/>
                  </a:lnTo>
                  <a:lnTo>
                    <a:pt x="368" y="14002"/>
                  </a:lnTo>
                  <a:cubicBezTo>
                    <a:pt x="16045" y="14002"/>
                    <a:pt x="17815" y="14002"/>
                    <a:pt x="17815" y="23871"/>
                  </a:cubicBezTo>
                  <a:lnTo>
                    <a:pt x="17815" y="163808"/>
                  </a:lnTo>
                  <a:close/>
                </a:path>
              </a:pathLst>
            </a:custGeom>
            <a:solidFill>
              <a:schemeClr val="accent5"/>
            </a:solidFill>
            <a:ln w="25381"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ADE8EC6C-7F78-2C39-B352-266DB2C723F1}"/>
                </a:ext>
              </a:extLst>
            </p:cNvPr>
            <p:cNvSpPr/>
            <p:nvPr>
              <p:custDataLst>
                <p:tags r:id="rId88"/>
              </p:custDataLst>
            </p:nvPr>
          </p:nvSpPr>
          <p:spPr>
            <a:xfrm>
              <a:off x="11481645" y="5225706"/>
              <a:ext cx="46020" cy="176958"/>
            </a:xfrm>
            <a:custGeom>
              <a:avLst/>
              <a:gdLst>
                <a:gd name="connsiteX0" fmla="*/ 42855 w 46020"/>
                <a:gd name="connsiteY0" fmla="*/ 79 h 176958"/>
                <a:gd name="connsiteX1" fmla="*/ 375 w 46020"/>
                <a:gd name="connsiteY1" fmla="*/ 88470 h 176958"/>
                <a:gd name="connsiteX2" fmla="*/ 42855 w 46020"/>
                <a:gd name="connsiteY2" fmla="*/ 177038 h 176958"/>
                <a:gd name="connsiteX3" fmla="*/ 46395 w 46020"/>
                <a:gd name="connsiteY3" fmla="*/ 174912 h 176958"/>
                <a:gd name="connsiteX4" fmla="*/ 44625 w 46020"/>
                <a:gd name="connsiteY4" fmla="*/ 172255 h 176958"/>
                <a:gd name="connsiteX5" fmla="*/ 12411 w 46020"/>
                <a:gd name="connsiteY5" fmla="*/ 88647 h 176958"/>
                <a:gd name="connsiteX6" fmla="*/ 45156 w 46020"/>
                <a:gd name="connsiteY6" fmla="*/ 4330 h 176958"/>
                <a:gd name="connsiteX7" fmla="*/ 46395 w 46020"/>
                <a:gd name="connsiteY7" fmla="*/ 2205 h 176958"/>
                <a:gd name="connsiteX8" fmla="*/ 42855 w 46020"/>
                <a:gd name="connsiteY8"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855" y="79"/>
                  </a:moveTo>
                  <a:cubicBezTo>
                    <a:pt x="9225" y="23815"/>
                    <a:pt x="375" y="61368"/>
                    <a:pt x="375" y="88470"/>
                  </a:cubicBezTo>
                  <a:cubicBezTo>
                    <a:pt x="375" y="113446"/>
                    <a:pt x="7809" y="152239"/>
                    <a:pt x="42855" y="177038"/>
                  </a:cubicBezTo>
                  <a:cubicBezTo>
                    <a:pt x="44271" y="177038"/>
                    <a:pt x="46395" y="177038"/>
                    <a:pt x="46395" y="174912"/>
                  </a:cubicBezTo>
                  <a:cubicBezTo>
                    <a:pt x="46395" y="173849"/>
                    <a:pt x="45864" y="173495"/>
                    <a:pt x="44625" y="172255"/>
                  </a:cubicBezTo>
                  <a:cubicBezTo>
                    <a:pt x="21084" y="150999"/>
                    <a:pt x="12411" y="120886"/>
                    <a:pt x="12411" y="88647"/>
                  </a:cubicBezTo>
                  <a:cubicBezTo>
                    <a:pt x="12411" y="40820"/>
                    <a:pt x="30642" y="17439"/>
                    <a:pt x="45156" y="4330"/>
                  </a:cubicBezTo>
                  <a:cubicBezTo>
                    <a:pt x="45864" y="3622"/>
                    <a:pt x="46395" y="3091"/>
                    <a:pt x="46395" y="2205"/>
                  </a:cubicBezTo>
                  <a:cubicBezTo>
                    <a:pt x="46395" y="79"/>
                    <a:pt x="44271" y="79"/>
                    <a:pt x="42855" y="79"/>
                  </a:cubicBezTo>
                  <a:close/>
                </a:path>
              </a:pathLst>
            </a:custGeom>
            <a:solidFill>
              <a:srgbClr val="000000"/>
            </a:solidFill>
            <a:ln w="25381"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91E8B3B9-BF14-F9C1-2CB6-3ABF34CD9A42}"/>
                </a:ext>
              </a:extLst>
            </p:cNvPr>
            <p:cNvSpPr/>
            <p:nvPr>
              <p:custDataLst>
                <p:tags r:id="rId89"/>
              </p:custDataLst>
            </p:nvPr>
          </p:nvSpPr>
          <p:spPr>
            <a:xfrm>
              <a:off x="11548627" y="5280441"/>
              <a:ext cx="162486" cy="79888"/>
            </a:xfrm>
            <a:custGeom>
              <a:avLst/>
              <a:gdLst>
                <a:gd name="connsiteX0" fmla="*/ 68877 w 162486"/>
                <a:gd name="connsiteY0" fmla="*/ 63848 h 79888"/>
                <a:gd name="connsiteX1" fmla="*/ 66399 w 162486"/>
                <a:gd name="connsiteY1" fmla="*/ 74299 h 79888"/>
                <a:gd name="connsiteX2" fmla="*/ 72417 w 162486"/>
                <a:gd name="connsiteY2" fmla="*/ 79967 h 79888"/>
                <a:gd name="connsiteX3" fmla="*/ 79320 w 162486"/>
                <a:gd name="connsiteY3" fmla="*/ 76070 h 79888"/>
                <a:gd name="connsiteX4" fmla="*/ 82506 w 162486"/>
                <a:gd name="connsiteY4" fmla="*/ 65088 h 79888"/>
                <a:gd name="connsiteX5" fmla="*/ 86400 w 162486"/>
                <a:gd name="connsiteY5" fmla="*/ 49146 h 79888"/>
                <a:gd name="connsiteX6" fmla="*/ 89409 w 162486"/>
                <a:gd name="connsiteY6" fmla="*/ 37278 h 79888"/>
                <a:gd name="connsiteX7" fmla="*/ 94896 w 162486"/>
                <a:gd name="connsiteY7" fmla="*/ 23815 h 79888"/>
                <a:gd name="connsiteX8" fmla="*/ 123216 w 162486"/>
                <a:gd name="connsiteY8" fmla="*/ 5039 h 79888"/>
                <a:gd name="connsiteX9" fmla="*/ 133659 w 162486"/>
                <a:gd name="connsiteY9" fmla="*/ 17439 h 79888"/>
                <a:gd name="connsiteX10" fmla="*/ 123216 w 162486"/>
                <a:gd name="connsiteY10" fmla="*/ 55168 h 79888"/>
                <a:gd name="connsiteX11" fmla="*/ 120561 w 162486"/>
                <a:gd name="connsiteY11" fmla="*/ 64734 h 79888"/>
                <a:gd name="connsiteX12" fmla="*/ 137376 w 162486"/>
                <a:gd name="connsiteY12" fmla="*/ 79967 h 79888"/>
                <a:gd name="connsiteX13" fmla="*/ 162864 w 162486"/>
                <a:gd name="connsiteY13" fmla="*/ 52866 h 79888"/>
                <a:gd name="connsiteX14" fmla="*/ 160032 w 162486"/>
                <a:gd name="connsiteY14" fmla="*/ 50563 h 79888"/>
                <a:gd name="connsiteX15" fmla="*/ 156669 w 162486"/>
                <a:gd name="connsiteY15" fmla="*/ 53574 h 79888"/>
                <a:gd name="connsiteX16" fmla="*/ 137907 w 162486"/>
                <a:gd name="connsiteY16" fmla="*/ 75008 h 79888"/>
                <a:gd name="connsiteX17" fmla="*/ 133482 w 162486"/>
                <a:gd name="connsiteY17" fmla="*/ 68808 h 79888"/>
                <a:gd name="connsiteX18" fmla="*/ 137553 w 162486"/>
                <a:gd name="connsiteY18" fmla="*/ 54460 h 79888"/>
                <a:gd name="connsiteX19" fmla="*/ 146934 w 162486"/>
                <a:gd name="connsiteY19" fmla="*/ 20273 h 79888"/>
                <a:gd name="connsiteX20" fmla="*/ 140385 w 162486"/>
                <a:gd name="connsiteY20" fmla="*/ 4862 h 79888"/>
                <a:gd name="connsiteX21" fmla="*/ 123924 w 162486"/>
                <a:gd name="connsiteY21" fmla="*/ 79 h 79888"/>
                <a:gd name="connsiteX22" fmla="*/ 92595 w 162486"/>
                <a:gd name="connsiteY22" fmla="*/ 17970 h 79888"/>
                <a:gd name="connsiteX23" fmla="*/ 69585 w 162486"/>
                <a:gd name="connsiteY23" fmla="*/ 79 h 79888"/>
                <a:gd name="connsiteX24" fmla="*/ 39672 w 162486"/>
                <a:gd name="connsiteY24" fmla="*/ 16199 h 79888"/>
                <a:gd name="connsiteX25" fmla="*/ 20733 w 162486"/>
                <a:gd name="connsiteY25" fmla="*/ 79 h 79888"/>
                <a:gd name="connsiteX26" fmla="*/ 6750 w 162486"/>
                <a:gd name="connsiteY26" fmla="*/ 9645 h 79888"/>
                <a:gd name="connsiteX27" fmla="*/ 378 w 162486"/>
                <a:gd name="connsiteY27" fmla="*/ 27181 h 79888"/>
                <a:gd name="connsiteX28" fmla="*/ 3387 w 162486"/>
                <a:gd name="connsiteY28" fmla="*/ 29484 h 79888"/>
                <a:gd name="connsiteX29" fmla="*/ 7281 w 162486"/>
                <a:gd name="connsiteY29" fmla="*/ 24170 h 79888"/>
                <a:gd name="connsiteX30" fmla="*/ 20202 w 162486"/>
                <a:gd name="connsiteY30" fmla="*/ 5039 h 79888"/>
                <a:gd name="connsiteX31" fmla="*/ 26043 w 162486"/>
                <a:gd name="connsiteY31" fmla="*/ 13719 h 79888"/>
                <a:gd name="connsiteX32" fmla="*/ 23211 w 162486"/>
                <a:gd name="connsiteY32" fmla="*/ 28421 h 79888"/>
                <a:gd name="connsiteX33" fmla="*/ 19317 w 162486"/>
                <a:gd name="connsiteY33" fmla="*/ 44363 h 79888"/>
                <a:gd name="connsiteX34" fmla="*/ 13653 w 162486"/>
                <a:gd name="connsiteY34" fmla="*/ 67037 h 79888"/>
                <a:gd name="connsiteX35" fmla="*/ 11883 w 162486"/>
                <a:gd name="connsiteY35" fmla="*/ 74299 h 79888"/>
                <a:gd name="connsiteX36" fmla="*/ 17901 w 162486"/>
                <a:gd name="connsiteY36" fmla="*/ 79967 h 79888"/>
                <a:gd name="connsiteX37" fmla="*/ 24804 w 162486"/>
                <a:gd name="connsiteY37" fmla="*/ 76070 h 79888"/>
                <a:gd name="connsiteX38" fmla="*/ 27990 w 162486"/>
                <a:gd name="connsiteY38" fmla="*/ 65088 h 79888"/>
                <a:gd name="connsiteX39" fmla="*/ 31884 w 162486"/>
                <a:gd name="connsiteY39" fmla="*/ 49146 h 79888"/>
                <a:gd name="connsiteX40" fmla="*/ 34893 w 162486"/>
                <a:gd name="connsiteY40" fmla="*/ 37278 h 79888"/>
                <a:gd name="connsiteX41" fmla="*/ 42327 w 162486"/>
                <a:gd name="connsiteY41" fmla="*/ 21336 h 79888"/>
                <a:gd name="connsiteX42" fmla="*/ 68877 w 162486"/>
                <a:gd name="connsiteY42" fmla="*/ 5039 h 79888"/>
                <a:gd name="connsiteX43" fmla="*/ 79320 w 162486"/>
                <a:gd name="connsiteY43" fmla="*/ 17439 h 79888"/>
                <a:gd name="connsiteX44" fmla="*/ 76311 w 162486"/>
                <a:gd name="connsiteY44" fmla="*/ 34089 h 79888"/>
                <a:gd name="connsiteX45" fmla="*/ 68877 w 162486"/>
                <a:gd name="connsiteY45" fmla="*/ 6384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486" h="79888">
                  <a:moveTo>
                    <a:pt x="68877" y="63848"/>
                  </a:moveTo>
                  <a:cubicBezTo>
                    <a:pt x="67992" y="67391"/>
                    <a:pt x="66399" y="73413"/>
                    <a:pt x="66399" y="74299"/>
                  </a:cubicBezTo>
                  <a:cubicBezTo>
                    <a:pt x="66399" y="78196"/>
                    <a:pt x="69585" y="79967"/>
                    <a:pt x="72417" y="79967"/>
                  </a:cubicBezTo>
                  <a:cubicBezTo>
                    <a:pt x="75603" y="79967"/>
                    <a:pt x="78435" y="77665"/>
                    <a:pt x="79320" y="76070"/>
                  </a:cubicBezTo>
                  <a:cubicBezTo>
                    <a:pt x="80205" y="74476"/>
                    <a:pt x="81621" y="68808"/>
                    <a:pt x="82506" y="65088"/>
                  </a:cubicBezTo>
                  <a:cubicBezTo>
                    <a:pt x="83391" y="61722"/>
                    <a:pt x="85338" y="53574"/>
                    <a:pt x="86400" y="49146"/>
                  </a:cubicBezTo>
                  <a:cubicBezTo>
                    <a:pt x="87462" y="45249"/>
                    <a:pt x="88524" y="41352"/>
                    <a:pt x="89409" y="37278"/>
                  </a:cubicBezTo>
                  <a:cubicBezTo>
                    <a:pt x="91356" y="29661"/>
                    <a:pt x="91356" y="29307"/>
                    <a:pt x="94896" y="23815"/>
                  </a:cubicBezTo>
                  <a:cubicBezTo>
                    <a:pt x="100560" y="15136"/>
                    <a:pt x="109410" y="5039"/>
                    <a:pt x="123216" y="5039"/>
                  </a:cubicBezTo>
                  <a:cubicBezTo>
                    <a:pt x="133128" y="5039"/>
                    <a:pt x="133659" y="13187"/>
                    <a:pt x="133659" y="17439"/>
                  </a:cubicBezTo>
                  <a:cubicBezTo>
                    <a:pt x="133659" y="28067"/>
                    <a:pt x="126048" y="47729"/>
                    <a:pt x="123216" y="55168"/>
                  </a:cubicBezTo>
                  <a:cubicBezTo>
                    <a:pt x="121269" y="60128"/>
                    <a:pt x="120561" y="61722"/>
                    <a:pt x="120561" y="64734"/>
                  </a:cubicBezTo>
                  <a:cubicBezTo>
                    <a:pt x="120561" y="74122"/>
                    <a:pt x="128349" y="79967"/>
                    <a:pt x="137376" y="79967"/>
                  </a:cubicBezTo>
                  <a:cubicBezTo>
                    <a:pt x="155076" y="79967"/>
                    <a:pt x="162864" y="55523"/>
                    <a:pt x="162864" y="52866"/>
                  </a:cubicBezTo>
                  <a:cubicBezTo>
                    <a:pt x="162864" y="50563"/>
                    <a:pt x="160563" y="50563"/>
                    <a:pt x="160032" y="50563"/>
                  </a:cubicBezTo>
                  <a:cubicBezTo>
                    <a:pt x="157554" y="50563"/>
                    <a:pt x="157377" y="51626"/>
                    <a:pt x="156669" y="53574"/>
                  </a:cubicBezTo>
                  <a:cubicBezTo>
                    <a:pt x="152598" y="67745"/>
                    <a:pt x="144987" y="75008"/>
                    <a:pt x="137907" y="75008"/>
                  </a:cubicBezTo>
                  <a:cubicBezTo>
                    <a:pt x="134190" y="75008"/>
                    <a:pt x="133482" y="72528"/>
                    <a:pt x="133482" y="68808"/>
                  </a:cubicBezTo>
                  <a:cubicBezTo>
                    <a:pt x="133482" y="64734"/>
                    <a:pt x="134367" y="62431"/>
                    <a:pt x="137553" y="54460"/>
                  </a:cubicBezTo>
                  <a:cubicBezTo>
                    <a:pt x="139677" y="48969"/>
                    <a:pt x="146934" y="30192"/>
                    <a:pt x="146934" y="20273"/>
                  </a:cubicBezTo>
                  <a:cubicBezTo>
                    <a:pt x="146934" y="17439"/>
                    <a:pt x="146934" y="9999"/>
                    <a:pt x="140385" y="4862"/>
                  </a:cubicBezTo>
                  <a:cubicBezTo>
                    <a:pt x="137376" y="2559"/>
                    <a:pt x="132243" y="79"/>
                    <a:pt x="123924" y="79"/>
                  </a:cubicBezTo>
                  <a:cubicBezTo>
                    <a:pt x="107994" y="79"/>
                    <a:pt x="98259" y="10530"/>
                    <a:pt x="92595" y="17970"/>
                  </a:cubicBezTo>
                  <a:cubicBezTo>
                    <a:pt x="91179" y="2913"/>
                    <a:pt x="78612" y="79"/>
                    <a:pt x="69585" y="79"/>
                  </a:cubicBezTo>
                  <a:cubicBezTo>
                    <a:pt x="54894" y="79"/>
                    <a:pt x="44982" y="9113"/>
                    <a:pt x="39672" y="16199"/>
                  </a:cubicBezTo>
                  <a:cubicBezTo>
                    <a:pt x="38433" y="3976"/>
                    <a:pt x="27990" y="79"/>
                    <a:pt x="20733" y="79"/>
                  </a:cubicBezTo>
                  <a:cubicBezTo>
                    <a:pt x="13122" y="79"/>
                    <a:pt x="9051" y="5570"/>
                    <a:pt x="6750" y="9645"/>
                  </a:cubicBezTo>
                  <a:cubicBezTo>
                    <a:pt x="2856" y="16199"/>
                    <a:pt x="378" y="26295"/>
                    <a:pt x="378" y="27181"/>
                  </a:cubicBezTo>
                  <a:cubicBezTo>
                    <a:pt x="378" y="29484"/>
                    <a:pt x="2856" y="29484"/>
                    <a:pt x="3387" y="29484"/>
                  </a:cubicBezTo>
                  <a:cubicBezTo>
                    <a:pt x="5865" y="29484"/>
                    <a:pt x="6042" y="28952"/>
                    <a:pt x="7281" y="24170"/>
                  </a:cubicBezTo>
                  <a:cubicBezTo>
                    <a:pt x="9936" y="13719"/>
                    <a:pt x="13299" y="5039"/>
                    <a:pt x="20202" y="5039"/>
                  </a:cubicBezTo>
                  <a:cubicBezTo>
                    <a:pt x="24804" y="5039"/>
                    <a:pt x="26043" y="8936"/>
                    <a:pt x="26043" y="13719"/>
                  </a:cubicBezTo>
                  <a:cubicBezTo>
                    <a:pt x="26043" y="17084"/>
                    <a:pt x="24450" y="23638"/>
                    <a:pt x="23211" y="28421"/>
                  </a:cubicBezTo>
                  <a:cubicBezTo>
                    <a:pt x="21972" y="33204"/>
                    <a:pt x="20202" y="40466"/>
                    <a:pt x="19317" y="44363"/>
                  </a:cubicBezTo>
                  <a:lnTo>
                    <a:pt x="13653" y="67037"/>
                  </a:lnTo>
                  <a:cubicBezTo>
                    <a:pt x="12945" y="69339"/>
                    <a:pt x="11883" y="73768"/>
                    <a:pt x="11883" y="74299"/>
                  </a:cubicBezTo>
                  <a:cubicBezTo>
                    <a:pt x="11883" y="78196"/>
                    <a:pt x="15069" y="79967"/>
                    <a:pt x="17901" y="79967"/>
                  </a:cubicBezTo>
                  <a:cubicBezTo>
                    <a:pt x="21087" y="79967"/>
                    <a:pt x="23919" y="77665"/>
                    <a:pt x="24804" y="76070"/>
                  </a:cubicBezTo>
                  <a:cubicBezTo>
                    <a:pt x="25689" y="74476"/>
                    <a:pt x="27105" y="68808"/>
                    <a:pt x="27990" y="65088"/>
                  </a:cubicBezTo>
                  <a:cubicBezTo>
                    <a:pt x="28875" y="61722"/>
                    <a:pt x="30822" y="53574"/>
                    <a:pt x="31884" y="49146"/>
                  </a:cubicBezTo>
                  <a:cubicBezTo>
                    <a:pt x="32946" y="45249"/>
                    <a:pt x="34008" y="41352"/>
                    <a:pt x="34893" y="37278"/>
                  </a:cubicBezTo>
                  <a:cubicBezTo>
                    <a:pt x="36840" y="30015"/>
                    <a:pt x="37194" y="28598"/>
                    <a:pt x="42327" y="21336"/>
                  </a:cubicBezTo>
                  <a:cubicBezTo>
                    <a:pt x="47283" y="14250"/>
                    <a:pt x="55602" y="5039"/>
                    <a:pt x="68877" y="5039"/>
                  </a:cubicBezTo>
                  <a:cubicBezTo>
                    <a:pt x="79143" y="5039"/>
                    <a:pt x="79320" y="14073"/>
                    <a:pt x="79320" y="17439"/>
                  </a:cubicBezTo>
                  <a:cubicBezTo>
                    <a:pt x="79320" y="21867"/>
                    <a:pt x="78789" y="24170"/>
                    <a:pt x="76311" y="34089"/>
                  </a:cubicBezTo>
                  <a:lnTo>
                    <a:pt x="68877" y="63848"/>
                  </a:lnTo>
                  <a:close/>
                </a:path>
              </a:pathLst>
            </a:custGeom>
            <a:solidFill>
              <a:srgbClr val="000000"/>
            </a:solidFill>
            <a:ln w="25381"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494A2C7-5731-DD20-DF7D-7E1240085D61}"/>
                </a:ext>
              </a:extLst>
            </p:cNvPr>
            <p:cNvSpPr/>
            <p:nvPr>
              <p:custDataLst>
                <p:tags r:id="rId90"/>
              </p:custDataLst>
            </p:nvPr>
          </p:nvSpPr>
          <p:spPr>
            <a:xfrm>
              <a:off x="11732306" y="5225706"/>
              <a:ext cx="45843" cy="176958"/>
            </a:xfrm>
            <a:custGeom>
              <a:avLst/>
              <a:gdLst>
                <a:gd name="connsiteX0" fmla="*/ 3748 w 45843"/>
                <a:gd name="connsiteY0" fmla="*/ 79 h 176958"/>
                <a:gd name="connsiteX1" fmla="*/ 385 w 45843"/>
                <a:gd name="connsiteY1" fmla="*/ 2205 h 176958"/>
                <a:gd name="connsiteX2" fmla="*/ 1978 w 45843"/>
                <a:gd name="connsiteY2" fmla="*/ 4862 h 176958"/>
                <a:gd name="connsiteX3" fmla="*/ 34192 w 45843"/>
                <a:gd name="connsiteY3" fmla="*/ 88470 h 176958"/>
                <a:gd name="connsiteX4" fmla="*/ 3571 w 45843"/>
                <a:gd name="connsiteY4" fmla="*/ 170838 h 176958"/>
                <a:gd name="connsiteX5" fmla="*/ 385 w 45843"/>
                <a:gd name="connsiteY5" fmla="*/ 174912 h 176958"/>
                <a:gd name="connsiteX6" fmla="*/ 2686 w 45843"/>
                <a:gd name="connsiteY6" fmla="*/ 177038 h 176958"/>
                <a:gd name="connsiteX7" fmla="*/ 33307 w 45843"/>
                <a:gd name="connsiteY7" fmla="*/ 143205 h 176958"/>
                <a:gd name="connsiteX8" fmla="*/ 46228 w 45843"/>
                <a:gd name="connsiteY8" fmla="*/ 88647 h 176958"/>
                <a:gd name="connsiteX9" fmla="*/ 3748 w 45843"/>
                <a:gd name="connsiteY9" fmla="*/ 79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748" y="79"/>
                  </a:moveTo>
                  <a:cubicBezTo>
                    <a:pt x="2509" y="79"/>
                    <a:pt x="385" y="79"/>
                    <a:pt x="385" y="2205"/>
                  </a:cubicBezTo>
                  <a:cubicBezTo>
                    <a:pt x="385" y="3091"/>
                    <a:pt x="916" y="3622"/>
                    <a:pt x="1978" y="4862"/>
                  </a:cubicBezTo>
                  <a:cubicBezTo>
                    <a:pt x="17200" y="18856"/>
                    <a:pt x="34192" y="42769"/>
                    <a:pt x="34192" y="88470"/>
                  </a:cubicBezTo>
                  <a:cubicBezTo>
                    <a:pt x="34192" y="125491"/>
                    <a:pt x="22687" y="153479"/>
                    <a:pt x="3571" y="170838"/>
                  </a:cubicBezTo>
                  <a:cubicBezTo>
                    <a:pt x="562" y="173849"/>
                    <a:pt x="385" y="174027"/>
                    <a:pt x="385" y="174912"/>
                  </a:cubicBezTo>
                  <a:cubicBezTo>
                    <a:pt x="385" y="175798"/>
                    <a:pt x="916" y="177038"/>
                    <a:pt x="2686" y="177038"/>
                  </a:cubicBezTo>
                  <a:cubicBezTo>
                    <a:pt x="4810" y="177038"/>
                    <a:pt x="21625" y="165347"/>
                    <a:pt x="33307" y="143205"/>
                  </a:cubicBezTo>
                  <a:cubicBezTo>
                    <a:pt x="41095" y="128503"/>
                    <a:pt x="46228" y="109372"/>
                    <a:pt x="46228" y="88647"/>
                  </a:cubicBezTo>
                  <a:cubicBezTo>
                    <a:pt x="46228" y="63671"/>
                    <a:pt x="38794" y="24878"/>
                    <a:pt x="3748" y="79"/>
                  </a:cubicBezTo>
                  <a:close/>
                </a:path>
              </a:pathLst>
            </a:custGeom>
            <a:solidFill>
              <a:srgbClr val="000000"/>
            </a:solidFill>
            <a:ln w="25381"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F4AF1242-B908-BE4B-BAD0-C5D60E9F4985}"/>
                </a:ext>
              </a:extLst>
            </p:cNvPr>
            <p:cNvSpPr/>
            <p:nvPr>
              <p:custDataLst>
                <p:tags r:id="rId91"/>
              </p:custDataLst>
            </p:nvPr>
          </p:nvSpPr>
          <p:spPr>
            <a:xfrm>
              <a:off x="11469609" y="5441477"/>
              <a:ext cx="102837" cy="79888"/>
            </a:xfrm>
            <a:custGeom>
              <a:avLst/>
              <a:gdLst>
                <a:gd name="connsiteX0" fmla="*/ 66927 w 102837"/>
                <a:gd name="connsiteY0" fmla="*/ 49506 h 79888"/>
                <a:gd name="connsiteX1" fmla="*/ 64095 w 102837"/>
                <a:gd name="connsiteY1" fmla="*/ 59957 h 79888"/>
                <a:gd name="connsiteX2" fmla="*/ 42678 w 102837"/>
                <a:gd name="connsiteY2" fmla="*/ 75014 h 79888"/>
                <a:gd name="connsiteX3" fmla="*/ 30465 w 102837"/>
                <a:gd name="connsiteY3" fmla="*/ 60312 h 79888"/>
                <a:gd name="connsiteX4" fmla="*/ 40377 w 102837"/>
                <a:gd name="connsiteY4" fmla="*/ 24353 h 79888"/>
                <a:gd name="connsiteX5" fmla="*/ 42855 w 102837"/>
                <a:gd name="connsiteY5" fmla="*/ 15319 h 79888"/>
                <a:gd name="connsiteX6" fmla="*/ 26040 w 102837"/>
                <a:gd name="connsiteY6" fmla="*/ 86 h 79888"/>
                <a:gd name="connsiteX7" fmla="*/ 375 w 102837"/>
                <a:gd name="connsiteY7" fmla="*/ 27187 h 79888"/>
                <a:gd name="connsiteX8" fmla="*/ 3384 w 102837"/>
                <a:gd name="connsiteY8" fmla="*/ 29490 h 79888"/>
                <a:gd name="connsiteX9" fmla="*/ 6570 w 102837"/>
                <a:gd name="connsiteY9" fmla="*/ 26656 h 79888"/>
                <a:gd name="connsiteX10" fmla="*/ 25509 w 102837"/>
                <a:gd name="connsiteY10" fmla="*/ 5045 h 79888"/>
                <a:gd name="connsiteX11" fmla="*/ 29934 w 102837"/>
                <a:gd name="connsiteY11" fmla="*/ 11245 h 79888"/>
                <a:gd name="connsiteX12" fmla="*/ 26748 w 102837"/>
                <a:gd name="connsiteY12" fmla="*/ 23113 h 79888"/>
                <a:gd name="connsiteX13" fmla="*/ 17190 w 102837"/>
                <a:gd name="connsiteY13" fmla="*/ 57478 h 79888"/>
                <a:gd name="connsiteX14" fmla="*/ 23739 w 102837"/>
                <a:gd name="connsiteY14" fmla="*/ 74305 h 79888"/>
                <a:gd name="connsiteX15" fmla="*/ 41970 w 102837"/>
                <a:gd name="connsiteY15" fmla="*/ 79974 h 79888"/>
                <a:gd name="connsiteX16" fmla="*/ 64980 w 102837"/>
                <a:gd name="connsiteY16" fmla="*/ 68283 h 79888"/>
                <a:gd name="connsiteX17" fmla="*/ 82857 w 102837"/>
                <a:gd name="connsiteY17" fmla="*/ 79974 h 79888"/>
                <a:gd name="connsiteX18" fmla="*/ 96840 w 102837"/>
                <a:gd name="connsiteY18" fmla="*/ 70586 h 79888"/>
                <a:gd name="connsiteX19" fmla="*/ 103212 w 102837"/>
                <a:gd name="connsiteY19" fmla="*/ 52872 h 79888"/>
                <a:gd name="connsiteX20" fmla="*/ 100203 w 102837"/>
                <a:gd name="connsiteY20" fmla="*/ 50569 h 79888"/>
                <a:gd name="connsiteX21" fmla="*/ 96309 w 102837"/>
                <a:gd name="connsiteY21" fmla="*/ 56060 h 79888"/>
                <a:gd name="connsiteX22" fmla="*/ 83388 w 102837"/>
                <a:gd name="connsiteY22" fmla="*/ 75014 h 79888"/>
                <a:gd name="connsiteX23" fmla="*/ 77547 w 102837"/>
                <a:gd name="connsiteY23" fmla="*/ 66334 h 79888"/>
                <a:gd name="connsiteX24" fmla="*/ 80202 w 102837"/>
                <a:gd name="connsiteY24" fmla="*/ 52341 h 79888"/>
                <a:gd name="connsiteX25" fmla="*/ 84096 w 102837"/>
                <a:gd name="connsiteY25" fmla="*/ 36398 h 79888"/>
                <a:gd name="connsiteX26" fmla="*/ 88167 w 102837"/>
                <a:gd name="connsiteY26" fmla="*/ 20633 h 79888"/>
                <a:gd name="connsiteX27" fmla="*/ 91176 w 102837"/>
                <a:gd name="connsiteY27" fmla="*/ 7525 h 79888"/>
                <a:gd name="connsiteX28" fmla="*/ 85335 w 102837"/>
                <a:gd name="connsiteY28" fmla="*/ 1857 h 79888"/>
                <a:gd name="connsiteX29" fmla="*/ 76131 w 102837"/>
                <a:gd name="connsiteY29" fmla="*/ 12662 h 79888"/>
                <a:gd name="connsiteX30" fmla="*/ 66927 w 102837"/>
                <a:gd name="connsiteY30" fmla="*/ 49506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37" h="79888">
                  <a:moveTo>
                    <a:pt x="66927" y="49506"/>
                  </a:moveTo>
                  <a:cubicBezTo>
                    <a:pt x="66042" y="53049"/>
                    <a:pt x="64449" y="59780"/>
                    <a:pt x="64095" y="59957"/>
                  </a:cubicBezTo>
                  <a:cubicBezTo>
                    <a:pt x="60732" y="65449"/>
                    <a:pt x="53652" y="75014"/>
                    <a:pt x="42678" y="75014"/>
                  </a:cubicBezTo>
                  <a:cubicBezTo>
                    <a:pt x="30465" y="75014"/>
                    <a:pt x="30465" y="63500"/>
                    <a:pt x="30465" y="60312"/>
                  </a:cubicBezTo>
                  <a:cubicBezTo>
                    <a:pt x="30465" y="49861"/>
                    <a:pt x="35421" y="37284"/>
                    <a:pt x="40377" y="24353"/>
                  </a:cubicBezTo>
                  <a:cubicBezTo>
                    <a:pt x="41793" y="20810"/>
                    <a:pt x="42855" y="18153"/>
                    <a:pt x="42855" y="15319"/>
                  </a:cubicBezTo>
                  <a:cubicBezTo>
                    <a:pt x="42855" y="6108"/>
                    <a:pt x="35067" y="86"/>
                    <a:pt x="26040" y="86"/>
                  </a:cubicBezTo>
                  <a:cubicBezTo>
                    <a:pt x="8340" y="86"/>
                    <a:pt x="375" y="24353"/>
                    <a:pt x="375" y="27187"/>
                  </a:cubicBezTo>
                  <a:cubicBezTo>
                    <a:pt x="375" y="29490"/>
                    <a:pt x="2853" y="29490"/>
                    <a:pt x="3384" y="29490"/>
                  </a:cubicBezTo>
                  <a:cubicBezTo>
                    <a:pt x="5862" y="29490"/>
                    <a:pt x="6039" y="28604"/>
                    <a:pt x="6570" y="26656"/>
                  </a:cubicBezTo>
                  <a:cubicBezTo>
                    <a:pt x="10818" y="12131"/>
                    <a:pt x="18606" y="5045"/>
                    <a:pt x="25509" y="5045"/>
                  </a:cubicBezTo>
                  <a:cubicBezTo>
                    <a:pt x="28518" y="5045"/>
                    <a:pt x="29934" y="6994"/>
                    <a:pt x="29934" y="11245"/>
                  </a:cubicBezTo>
                  <a:cubicBezTo>
                    <a:pt x="29934" y="15319"/>
                    <a:pt x="28518" y="19039"/>
                    <a:pt x="26748" y="23113"/>
                  </a:cubicBezTo>
                  <a:cubicBezTo>
                    <a:pt x="17190" y="47558"/>
                    <a:pt x="17190" y="52695"/>
                    <a:pt x="17190" y="57478"/>
                  </a:cubicBezTo>
                  <a:cubicBezTo>
                    <a:pt x="17190" y="60489"/>
                    <a:pt x="17190" y="68637"/>
                    <a:pt x="23739" y="74305"/>
                  </a:cubicBezTo>
                  <a:cubicBezTo>
                    <a:pt x="28872" y="78557"/>
                    <a:pt x="35775" y="79974"/>
                    <a:pt x="41970" y="79974"/>
                  </a:cubicBezTo>
                  <a:cubicBezTo>
                    <a:pt x="53121" y="79974"/>
                    <a:pt x="59139" y="73951"/>
                    <a:pt x="64980" y="68283"/>
                  </a:cubicBezTo>
                  <a:cubicBezTo>
                    <a:pt x="68874" y="79620"/>
                    <a:pt x="80733" y="79974"/>
                    <a:pt x="82857" y="79974"/>
                  </a:cubicBezTo>
                  <a:cubicBezTo>
                    <a:pt x="88875" y="79974"/>
                    <a:pt x="93477" y="76431"/>
                    <a:pt x="96840" y="70586"/>
                  </a:cubicBezTo>
                  <a:cubicBezTo>
                    <a:pt x="100734" y="63677"/>
                    <a:pt x="103212" y="53403"/>
                    <a:pt x="103212" y="52872"/>
                  </a:cubicBezTo>
                  <a:cubicBezTo>
                    <a:pt x="103212" y="50569"/>
                    <a:pt x="100734" y="50569"/>
                    <a:pt x="100203" y="50569"/>
                  </a:cubicBezTo>
                  <a:cubicBezTo>
                    <a:pt x="97725" y="50569"/>
                    <a:pt x="97548" y="51278"/>
                    <a:pt x="96309" y="56060"/>
                  </a:cubicBezTo>
                  <a:cubicBezTo>
                    <a:pt x="94185" y="64386"/>
                    <a:pt x="90822" y="75014"/>
                    <a:pt x="83388" y="75014"/>
                  </a:cubicBezTo>
                  <a:cubicBezTo>
                    <a:pt x="78786" y="75014"/>
                    <a:pt x="77547" y="70940"/>
                    <a:pt x="77547" y="66334"/>
                  </a:cubicBezTo>
                  <a:cubicBezTo>
                    <a:pt x="77547" y="63323"/>
                    <a:pt x="78963" y="56946"/>
                    <a:pt x="80202" y="52341"/>
                  </a:cubicBezTo>
                  <a:cubicBezTo>
                    <a:pt x="81441" y="47558"/>
                    <a:pt x="83211" y="40295"/>
                    <a:pt x="84096" y="36398"/>
                  </a:cubicBezTo>
                  <a:lnTo>
                    <a:pt x="88167" y="20633"/>
                  </a:lnTo>
                  <a:cubicBezTo>
                    <a:pt x="89229" y="16205"/>
                    <a:pt x="91176" y="8411"/>
                    <a:pt x="91176" y="7525"/>
                  </a:cubicBezTo>
                  <a:cubicBezTo>
                    <a:pt x="91176" y="3983"/>
                    <a:pt x="88344" y="1857"/>
                    <a:pt x="85335" y="1857"/>
                  </a:cubicBezTo>
                  <a:cubicBezTo>
                    <a:pt x="78786" y="1857"/>
                    <a:pt x="77547" y="6994"/>
                    <a:pt x="76131" y="12662"/>
                  </a:cubicBezTo>
                  <a:lnTo>
                    <a:pt x="66927" y="49506"/>
                  </a:lnTo>
                  <a:close/>
                </a:path>
              </a:pathLst>
            </a:custGeom>
            <a:solidFill>
              <a:schemeClr val="accent5"/>
            </a:solidFill>
            <a:ln w="25381"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B20EEF5E-379D-7AE0-9030-CD7E45CA5F00}"/>
                </a:ext>
              </a:extLst>
            </p:cNvPr>
            <p:cNvSpPr/>
            <p:nvPr>
              <p:custDataLst>
                <p:tags r:id="rId92"/>
              </p:custDataLst>
            </p:nvPr>
          </p:nvSpPr>
          <p:spPr>
            <a:xfrm>
              <a:off x="11151451" y="5592870"/>
              <a:ext cx="659949" cy="10121"/>
            </a:xfrm>
            <a:custGeom>
              <a:avLst/>
              <a:gdLst>
                <a:gd name="connsiteX0" fmla="*/ 0 w 659949"/>
                <a:gd name="connsiteY0" fmla="*/ 0 h 10121"/>
                <a:gd name="connsiteX1" fmla="*/ 659950 w 659949"/>
                <a:gd name="connsiteY1" fmla="*/ 0 h 10121"/>
                <a:gd name="connsiteX2" fmla="*/ 659950 w 659949"/>
                <a:gd name="connsiteY2" fmla="*/ 10121 h 10121"/>
                <a:gd name="connsiteX3" fmla="*/ 0 w 659949"/>
                <a:gd name="connsiteY3" fmla="*/ 10121 h 10121"/>
              </a:gdLst>
              <a:ahLst/>
              <a:cxnLst>
                <a:cxn ang="0">
                  <a:pos x="connsiteX0" y="connsiteY0"/>
                </a:cxn>
                <a:cxn ang="0">
                  <a:pos x="connsiteX1" y="connsiteY1"/>
                </a:cxn>
                <a:cxn ang="0">
                  <a:pos x="connsiteX2" y="connsiteY2"/>
                </a:cxn>
                <a:cxn ang="0">
                  <a:pos x="connsiteX3" y="connsiteY3"/>
                </a:cxn>
              </a:cxnLst>
              <a:rect l="l" t="t" r="r" b="b"/>
              <a:pathLst>
                <a:path w="659949" h="10121">
                  <a:moveTo>
                    <a:pt x="0" y="0"/>
                  </a:moveTo>
                  <a:lnTo>
                    <a:pt x="659950" y="0"/>
                  </a:lnTo>
                  <a:lnTo>
                    <a:pt x="659950" y="10121"/>
                  </a:lnTo>
                  <a:lnTo>
                    <a:pt x="0" y="10121"/>
                  </a:lnTo>
                  <a:close/>
                </a:path>
              </a:pathLst>
            </a:custGeom>
            <a:solidFill>
              <a:srgbClr val="000000"/>
            </a:solidFill>
            <a:ln w="25381"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A6EA2B47-001C-9609-220D-AE6CA04D9D20}"/>
                </a:ext>
              </a:extLst>
            </p:cNvPr>
            <p:cNvSpPr/>
            <p:nvPr>
              <p:custDataLst>
                <p:tags r:id="rId93"/>
              </p:custDataLst>
            </p:nvPr>
          </p:nvSpPr>
          <p:spPr>
            <a:xfrm>
              <a:off x="11195398" y="5716469"/>
              <a:ext cx="133003" cy="186751"/>
            </a:xfrm>
            <a:custGeom>
              <a:avLst/>
              <a:gdLst>
                <a:gd name="connsiteX0" fmla="*/ 107323 w 133003"/>
                <a:gd name="connsiteY0" fmla="*/ 95501 h 186751"/>
                <a:gd name="connsiteX1" fmla="*/ 74704 w 133003"/>
                <a:gd name="connsiteY1" fmla="*/ 65641 h 186751"/>
                <a:gd name="connsiteX2" fmla="*/ 23121 w 133003"/>
                <a:gd name="connsiteY2" fmla="*/ 89428 h 186751"/>
                <a:gd name="connsiteX3" fmla="*/ 364 w 133003"/>
                <a:gd name="connsiteY3" fmla="*/ 141809 h 186751"/>
                <a:gd name="connsiteX4" fmla="*/ 46890 w 133003"/>
                <a:gd name="connsiteY4" fmla="*/ 186852 h 186751"/>
                <a:gd name="connsiteX5" fmla="*/ 133367 w 133003"/>
                <a:gd name="connsiteY5" fmla="*/ 65641 h 186751"/>
                <a:gd name="connsiteX6" fmla="*/ 78750 w 133003"/>
                <a:gd name="connsiteY6" fmla="*/ 100 h 186751"/>
                <a:gd name="connsiteX7" fmla="*/ 30454 w 133003"/>
                <a:gd name="connsiteY7" fmla="*/ 40083 h 186751"/>
                <a:gd name="connsiteX8" fmla="*/ 40062 w 133003"/>
                <a:gd name="connsiteY8" fmla="*/ 48939 h 186751"/>
                <a:gd name="connsiteX9" fmla="*/ 53717 w 133003"/>
                <a:gd name="connsiteY9" fmla="*/ 35528 h 186751"/>
                <a:gd name="connsiteX10" fmla="*/ 41832 w 133003"/>
                <a:gd name="connsiteY10" fmla="*/ 26671 h 186751"/>
                <a:gd name="connsiteX11" fmla="*/ 78244 w 133003"/>
                <a:gd name="connsiteY11" fmla="*/ 6427 h 186751"/>
                <a:gd name="connsiteX12" fmla="*/ 114403 w 133003"/>
                <a:gd name="connsiteY12" fmla="*/ 52229 h 186751"/>
                <a:gd name="connsiteX13" fmla="*/ 107576 w 133003"/>
                <a:gd name="connsiteY13" fmla="*/ 95501 h 186751"/>
                <a:gd name="connsiteX14" fmla="*/ 107323 w 133003"/>
                <a:gd name="connsiteY14" fmla="*/ 95501 h 186751"/>
                <a:gd name="connsiteX15" fmla="*/ 47648 w 133003"/>
                <a:gd name="connsiteY15" fmla="*/ 179767 h 186751"/>
                <a:gd name="connsiteX16" fmla="*/ 19834 w 133003"/>
                <a:gd name="connsiteY16" fmla="*/ 151172 h 186751"/>
                <a:gd name="connsiteX17" fmla="*/ 36522 w 133003"/>
                <a:gd name="connsiteY17" fmla="*/ 93729 h 186751"/>
                <a:gd name="connsiteX18" fmla="*/ 74704 w 133003"/>
                <a:gd name="connsiteY18" fmla="*/ 71208 h 186751"/>
                <a:gd name="connsiteX19" fmla="*/ 102771 w 133003"/>
                <a:gd name="connsiteY19" fmla="*/ 104611 h 186751"/>
                <a:gd name="connsiteX20" fmla="*/ 47648 w 133003"/>
                <a:gd name="connsiteY20" fmla="*/ 179767 h 18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003" h="186751">
                  <a:moveTo>
                    <a:pt x="107323" y="95501"/>
                  </a:moveTo>
                  <a:cubicBezTo>
                    <a:pt x="104794" y="79812"/>
                    <a:pt x="94427" y="65641"/>
                    <a:pt x="74704" y="65641"/>
                  </a:cubicBezTo>
                  <a:cubicBezTo>
                    <a:pt x="59280" y="65641"/>
                    <a:pt x="42844" y="69690"/>
                    <a:pt x="23121" y="89428"/>
                  </a:cubicBezTo>
                  <a:cubicBezTo>
                    <a:pt x="2134" y="110431"/>
                    <a:pt x="364" y="133964"/>
                    <a:pt x="364" y="141809"/>
                  </a:cubicBezTo>
                  <a:cubicBezTo>
                    <a:pt x="364" y="157498"/>
                    <a:pt x="11489" y="186852"/>
                    <a:pt x="46890" y="186852"/>
                  </a:cubicBezTo>
                  <a:cubicBezTo>
                    <a:pt x="107070" y="186852"/>
                    <a:pt x="133367" y="101827"/>
                    <a:pt x="133367" y="65641"/>
                  </a:cubicBezTo>
                  <a:cubicBezTo>
                    <a:pt x="133367" y="25406"/>
                    <a:pt x="109851" y="100"/>
                    <a:pt x="78750" y="100"/>
                  </a:cubicBezTo>
                  <a:cubicBezTo>
                    <a:pt x="42085" y="100"/>
                    <a:pt x="30454" y="32997"/>
                    <a:pt x="30454" y="40083"/>
                  </a:cubicBezTo>
                  <a:cubicBezTo>
                    <a:pt x="30454" y="43625"/>
                    <a:pt x="32477" y="48939"/>
                    <a:pt x="40062" y="48939"/>
                  </a:cubicBezTo>
                  <a:cubicBezTo>
                    <a:pt x="48407" y="48939"/>
                    <a:pt x="53717" y="41348"/>
                    <a:pt x="53717" y="35528"/>
                  </a:cubicBezTo>
                  <a:cubicBezTo>
                    <a:pt x="53717" y="26671"/>
                    <a:pt x="45878" y="26671"/>
                    <a:pt x="41832" y="26671"/>
                  </a:cubicBezTo>
                  <a:cubicBezTo>
                    <a:pt x="52958" y="7945"/>
                    <a:pt x="70911" y="6427"/>
                    <a:pt x="78244" y="6427"/>
                  </a:cubicBezTo>
                  <a:cubicBezTo>
                    <a:pt x="96703" y="6427"/>
                    <a:pt x="114403" y="19585"/>
                    <a:pt x="114403" y="52229"/>
                  </a:cubicBezTo>
                  <a:cubicBezTo>
                    <a:pt x="114403" y="62098"/>
                    <a:pt x="112886" y="75004"/>
                    <a:pt x="107576" y="95501"/>
                  </a:cubicBezTo>
                  <a:lnTo>
                    <a:pt x="107323" y="95501"/>
                  </a:lnTo>
                  <a:close/>
                  <a:moveTo>
                    <a:pt x="47648" y="179767"/>
                  </a:moveTo>
                  <a:cubicBezTo>
                    <a:pt x="19834" y="179767"/>
                    <a:pt x="19834" y="153702"/>
                    <a:pt x="19834" y="151172"/>
                  </a:cubicBezTo>
                  <a:cubicBezTo>
                    <a:pt x="19834" y="144340"/>
                    <a:pt x="26155" y="108912"/>
                    <a:pt x="36522" y="93729"/>
                  </a:cubicBezTo>
                  <a:cubicBezTo>
                    <a:pt x="46637" y="79305"/>
                    <a:pt x="59027" y="71208"/>
                    <a:pt x="74704" y="71208"/>
                  </a:cubicBezTo>
                  <a:cubicBezTo>
                    <a:pt x="102266" y="71208"/>
                    <a:pt x="102771" y="99550"/>
                    <a:pt x="102771" y="104611"/>
                  </a:cubicBezTo>
                  <a:cubicBezTo>
                    <a:pt x="102771" y="122830"/>
                    <a:pt x="86588" y="179767"/>
                    <a:pt x="47648" y="179767"/>
                  </a:cubicBezTo>
                  <a:close/>
                </a:path>
              </a:pathLst>
            </a:custGeom>
            <a:solidFill>
              <a:srgbClr val="000000"/>
            </a:solidFill>
            <a:ln w="25381"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3428B010-1843-F812-7169-CD0C9CA9A770}"/>
                </a:ext>
              </a:extLst>
            </p:cNvPr>
            <p:cNvSpPr/>
            <p:nvPr>
              <p:custDataLst>
                <p:tags r:id="rId94"/>
              </p:custDataLst>
            </p:nvPr>
          </p:nvSpPr>
          <p:spPr>
            <a:xfrm>
              <a:off x="11344953" y="5722036"/>
              <a:ext cx="144129" cy="175617"/>
            </a:xfrm>
            <a:custGeom>
              <a:avLst/>
              <a:gdLst>
                <a:gd name="connsiteX0" fmla="*/ 17817 w 144129"/>
                <a:gd name="connsiteY0" fmla="*/ 163825 h 175617"/>
                <a:gd name="connsiteX1" fmla="*/ 370 w 144129"/>
                <a:gd name="connsiteY1" fmla="*/ 163825 h 175617"/>
                <a:gd name="connsiteX2" fmla="*/ 370 w 144129"/>
                <a:gd name="connsiteY2" fmla="*/ 175718 h 175617"/>
                <a:gd name="connsiteX3" fmla="*/ 32230 w 144129"/>
                <a:gd name="connsiteY3" fmla="*/ 174959 h 175617"/>
                <a:gd name="connsiteX4" fmla="*/ 64090 w 144129"/>
                <a:gd name="connsiteY4" fmla="*/ 175718 h 175617"/>
                <a:gd name="connsiteX5" fmla="*/ 64090 w 144129"/>
                <a:gd name="connsiteY5" fmla="*/ 163825 h 175617"/>
                <a:gd name="connsiteX6" fmla="*/ 46643 w 144129"/>
                <a:gd name="connsiteY6" fmla="*/ 163825 h 175617"/>
                <a:gd name="connsiteX7" fmla="*/ 46643 w 144129"/>
                <a:gd name="connsiteY7" fmla="*/ 110937 h 175617"/>
                <a:gd name="connsiteX8" fmla="*/ 84318 w 144129"/>
                <a:gd name="connsiteY8" fmla="*/ 70955 h 175617"/>
                <a:gd name="connsiteX9" fmla="*/ 98226 w 144129"/>
                <a:gd name="connsiteY9" fmla="*/ 95501 h 175617"/>
                <a:gd name="connsiteX10" fmla="*/ 98226 w 144129"/>
                <a:gd name="connsiteY10" fmla="*/ 163825 h 175617"/>
                <a:gd name="connsiteX11" fmla="*/ 80778 w 144129"/>
                <a:gd name="connsiteY11" fmla="*/ 163825 h 175617"/>
                <a:gd name="connsiteX12" fmla="*/ 80778 w 144129"/>
                <a:gd name="connsiteY12" fmla="*/ 175718 h 175617"/>
                <a:gd name="connsiteX13" fmla="*/ 112639 w 144129"/>
                <a:gd name="connsiteY13" fmla="*/ 174959 h 175617"/>
                <a:gd name="connsiteX14" fmla="*/ 144499 w 144129"/>
                <a:gd name="connsiteY14" fmla="*/ 175718 h 175617"/>
                <a:gd name="connsiteX15" fmla="*/ 144499 w 144129"/>
                <a:gd name="connsiteY15" fmla="*/ 163825 h 175617"/>
                <a:gd name="connsiteX16" fmla="*/ 127051 w 144129"/>
                <a:gd name="connsiteY16" fmla="*/ 163825 h 175617"/>
                <a:gd name="connsiteX17" fmla="*/ 127051 w 144129"/>
                <a:gd name="connsiteY17" fmla="*/ 98284 h 175617"/>
                <a:gd name="connsiteX18" fmla="*/ 88111 w 144129"/>
                <a:gd name="connsiteY18" fmla="*/ 61845 h 175617"/>
                <a:gd name="connsiteX19" fmla="*/ 45125 w 144129"/>
                <a:gd name="connsiteY19" fmla="*/ 86644 h 175617"/>
                <a:gd name="connsiteX20" fmla="*/ 45125 w 144129"/>
                <a:gd name="connsiteY20" fmla="*/ 100 h 175617"/>
                <a:gd name="connsiteX21" fmla="*/ 370 w 144129"/>
                <a:gd name="connsiteY21" fmla="*/ 2125 h 175617"/>
                <a:gd name="connsiteX22" fmla="*/ 370 w 144129"/>
                <a:gd name="connsiteY22" fmla="*/ 14018 h 175617"/>
                <a:gd name="connsiteX23" fmla="*/ 17817 w 144129"/>
                <a:gd name="connsiteY23" fmla="*/ 23887 h 175617"/>
                <a:gd name="connsiteX24" fmla="*/ 17817 w 144129"/>
                <a:gd name="connsiteY24" fmla="*/ 163825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4129" h="175617">
                  <a:moveTo>
                    <a:pt x="17817" y="163825"/>
                  </a:moveTo>
                  <a:lnTo>
                    <a:pt x="370" y="163825"/>
                  </a:lnTo>
                  <a:lnTo>
                    <a:pt x="370" y="175718"/>
                  </a:lnTo>
                  <a:cubicBezTo>
                    <a:pt x="7450" y="175465"/>
                    <a:pt x="22621" y="174959"/>
                    <a:pt x="32230" y="174959"/>
                  </a:cubicBezTo>
                  <a:cubicBezTo>
                    <a:pt x="42091" y="174959"/>
                    <a:pt x="57010" y="175465"/>
                    <a:pt x="64090" y="175718"/>
                  </a:cubicBezTo>
                  <a:lnTo>
                    <a:pt x="64090" y="163825"/>
                  </a:lnTo>
                  <a:lnTo>
                    <a:pt x="46643" y="163825"/>
                  </a:lnTo>
                  <a:lnTo>
                    <a:pt x="46643" y="110937"/>
                  </a:lnTo>
                  <a:cubicBezTo>
                    <a:pt x="46643" y="83354"/>
                    <a:pt x="68388" y="70955"/>
                    <a:pt x="84318" y="70955"/>
                  </a:cubicBezTo>
                  <a:cubicBezTo>
                    <a:pt x="92916" y="70955"/>
                    <a:pt x="98226" y="76269"/>
                    <a:pt x="98226" y="95501"/>
                  </a:cubicBezTo>
                  <a:lnTo>
                    <a:pt x="98226" y="163825"/>
                  </a:lnTo>
                  <a:lnTo>
                    <a:pt x="80778" y="163825"/>
                  </a:lnTo>
                  <a:lnTo>
                    <a:pt x="80778" y="175718"/>
                  </a:lnTo>
                  <a:cubicBezTo>
                    <a:pt x="87858" y="175465"/>
                    <a:pt x="103030" y="174959"/>
                    <a:pt x="112639" y="174959"/>
                  </a:cubicBezTo>
                  <a:cubicBezTo>
                    <a:pt x="122500" y="174959"/>
                    <a:pt x="137419" y="175465"/>
                    <a:pt x="144499" y="175718"/>
                  </a:cubicBezTo>
                  <a:lnTo>
                    <a:pt x="144499" y="163825"/>
                  </a:lnTo>
                  <a:lnTo>
                    <a:pt x="127051" y="163825"/>
                  </a:lnTo>
                  <a:lnTo>
                    <a:pt x="127051" y="98284"/>
                  </a:lnTo>
                  <a:cubicBezTo>
                    <a:pt x="127051" y="71714"/>
                    <a:pt x="113397" y="61845"/>
                    <a:pt x="88111" y="61845"/>
                  </a:cubicBezTo>
                  <a:cubicBezTo>
                    <a:pt x="63837" y="61845"/>
                    <a:pt x="50941" y="76522"/>
                    <a:pt x="45125" y="86644"/>
                  </a:cubicBezTo>
                  <a:lnTo>
                    <a:pt x="45125" y="100"/>
                  </a:lnTo>
                  <a:lnTo>
                    <a:pt x="370" y="2125"/>
                  </a:lnTo>
                  <a:lnTo>
                    <a:pt x="370" y="14018"/>
                  </a:lnTo>
                  <a:cubicBezTo>
                    <a:pt x="16047" y="14018"/>
                    <a:pt x="17817" y="14018"/>
                    <a:pt x="17817" y="23887"/>
                  </a:cubicBezTo>
                  <a:lnTo>
                    <a:pt x="17817" y="163825"/>
                  </a:lnTo>
                  <a:close/>
                </a:path>
              </a:pathLst>
            </a:custGeom>
            <a:solidFill>
              <a:schemeClr val="accent6"/>
            </a:solidFill>
            <a:ln w="25381"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4E242E79-BE32-07E5-636E-875E7C464DCA}"/>
                </a:ext>
              </a:extLst>
            </p:cNvPr>
            <p:cNvSpPr/>
            <p:nvPr>
              <p:custDataLst>
                <p:tags r:id="rId95"/>
              </p:custDataLst>
            </p:nvPr>
          </p:nvSpPr>
          <p:spPr>
            <a:xfrm>
              <a:off x="11515477" y="5633356"/>
              <a:ext cx="46020" cy="176958"/>
            </a:xfrm>
            <a:custGeom>
              <a:avLst/>
              <a:gdLst>
                <a:gd name="connsiteX0" fmla="*/ 42856 w 46020"/>
                <a:gd name="connsiteY0" fmla="*/ 95 h 176958"/>
                <a:gd name="connsiteX1" fmla="*/ 376 w 46020"/>
                <a:gd name="connsiteY1" fmla="*/ 88486 h 176958"/>
                <a:gd name="connsiteX2" fmla="*/ 42856 w 46020"/>
                <a:gd name="connsiteY2" fmla="*/ 177054 h 176958"/>
                <a:gd name="connsiteX3" fmla="*/ 46396 w 46020"/>
                <a:gd name="connsiteY3" fmla="*/ 174928 h 176958"/>
                <a:gd name="connsiteX4" fmla="*/ 44626 w 46020"/>
                <a:gd name="connsiteY4" fmla="*/ 172271 h 176958"/>
                <a:gd name="connsiteX5" fmla="*/ 12412 w 46020"/>
                <a:gd name="connsiteY5" fmla="*/ 88663 h 176958"/>
                <a:gd name="connsiteX6" fmla="*/ 45157 w 46020"/>
                <a:gd name="connsiteY6" fmla="*/ 4347 h 176958"/>
                <a:gd name="connsiteX7" fmla="*/ 46396 w 46020"/>
                <a:gd name="connsiteY7" fmla="*/ 2221 h 176958"/>
                <a:gd name="connsiteX8" fmla="*/ 42856 w 46020"/>
                <a:gd name="connsiteY8"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176958">
                  <a:moveTo>
                    <a:pt x="42856" y="95"/>
                  </a:moveTo>
                  <a:cubicBezTo>
                    <a:pt x="9226" y="23831"/>
                    <a:pt x="376" y="61384"/>
                    <a:pt x="376" y="88486"/>
                  </a:cubicBezTo>
                  <a:cubicBezTo>
                    <a:pt x="376" y="113462"/>
                    <a:pt x="7810" y="152255"/>
                    <a:pt x="42856" y="177054"/>
                  </a:cubicBezTo>
                  <a:cubicBezTo>
                    <a:pt x="44272" y="177054"/>
                    <a:pt x="46396" y="177054"/>
                    <a:pt x="46396" y="174928"/>
                  </a:cubicBezTo>
                  <a:cubicBezTo>
                    <a:pt x="46396" y="173865"/>
                    <a:pt x="45865" y="173511"/>
                    <a:pt x="44626" y="172271"/>
                  </a:cubicBezTo>
                  <a:cubicBezTo>
                    <a:pt x="21085" y="151015"/>
                    <a:pt x="12412" y="120902"/>
                    <a:pt x="12412" y="88663"/>
                  </a:cubicBezTo>
                  <a:cubicBezTo>
                    <a:pt x="12412" y="40837"/>
                    <a:pt x="30643" y="17455"/>
                    <a:pt x="45157" y="4347"/>
                  </a:cubicBezTo>
                  <a:cubicBezTo>
                    <a:pt x="45865" y="3638"/>
                    <a:pt x="46396" y="3107"/>
                    <a:pt x="46396" y="2221"/>
                  </a:cubicBezTo>
                  <a:cubicBezTo>
                    <a:pt x="46396" y="95"/>
                    <a:pt x="44272" y="95"/>
                    <a:pt x="42856" y="95"/>
                  </a:cubicBezTo>
                  <a:close/>
                </a:path>
              </a:pathLst>
            </a:custGeom>
            <a:solidFill>
              <a:srgbClr val="000000"/>
            </a:solidFill>
            <a:ln w="25381"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0C2D5D9-6030-1B81-A504-71078424153B}"/>
                </a:ext>
              </a:extLst>
            </p:cNvPr>
            <p:cNvSpPr/>
            <p:nvPr>
              <p:custDataLst>
                <p:tags r:id="rId96"/>
              </p:custDataLst>
            </p:nvPr>
          </p:nvSpPr>
          <p:spPr>
            <a:xfrm>
              <a:off x="11587415" y="5643276"/>
              <a:ext cx="87084" cy="124703"/>
            </a:xfrm>
            <a:custGeom>
              <a:avLst/>
              <a:gdLst>
                <a:gd name="connsiteX0" fmla="*/ 42505 w 87084"/>
                <a:gd name="connsiteY0" fmla="*/ 5409 h 124703"/>
                <a:gd name="connsiteX1" fmla="*/ 43213 w 87084"/>
                <a:gd name="connsiteY1" fmla="*/ 2575 h 124703"/>
                <a:gd name="connsiteX2" fmla="*/ 40381 w 87084"/>
                <a:gd name="connsiteY2" fmla="*/ 95 h 124703"/>
                <a:gd name="connsiteX3" fmla="*/ 17725 w 87084"/>
                <a:gd name="connsiteY3" fmla="*/ 1867 h 124703"/>
                <a:gd name="connsiteX4" fmla="*/ 13831 w 87084"/>
                <a:gd name="connsiteY4" fmla="*/ 5941 h 124703"/>
                <a:gd name="connsiteX5" fmla="*/ 18433 w 87084"/>
                <a:gd name="connsiteY5" fmla="*/ 8421 h 124703"/>
                <a:gd name="connsiteX6" fmla="*/ 26929 w 87084"/>
                <a:gd name="connsiteY6" fmla="*/ 11078 h 124703"/>
                <a:gd name="connsiteX7" fmla="*/ 26221 w 87084"/>
                <a:gd name="connsiteY7" fmla="*/ 14975 h 124703"/>
                <a:gd name="connsiteX8" fmla="*/ 1264 w 87084"/>
                <a:gd name="connsiteY8" fmla="*/ 115234 h 124703"/>
                <a:gd name="connsiteX9" fmla="*/ 379 w 87084"/>
                <a:gd name="connsiteY9" fmla="*/ 119131 h 124703"/>
                <a:gd name="connsiteX10" fmla="*/ 6397 w 87084"/>
                <a:gd name="connsiteY10" fmla="*/ 124799 h 124703"/>
                <a:gd name="connsiteX11" fmla="*/ 14539 w 87084"/>
                <a:gd name="connsiteY11" fmla="*/ 117359 h 124703"/>
                <a:gd name="connsiteX12" fmla="*/ 23212 w 87084"/>
                <a:gd name="connsiteY12" fmla="*/ 82995 h 124703"/>
                <a:gd name="connsiteX13" fmla="*/ 45868 w 87084"/>
                <a:gd name="connsiteY13" fmla="*/ 97520 h 124703"/>
                <a:gd name="connsiteX14" fmla="*/ 45514 w 87084"/>
                <a:gd name="connsiteY14" fmla="*/ 101063 h 124703"/>
                <a:gd name="connsiteX15" fmla="*/ 44806 w 87084"/>
                <a:gd name="connsiteY15" fmla="*/ 106554 h 124703"/>
                <a:gd name="connsiteX16" fmla="*/ 63568 w 87084"/>
                <a:gd name="connsiteY16" fmla="*/ 124799 h 124703"/>
                <a:gd name="connsiteX17" fmla="*/ 86047 w 87084"/>
                <a:gd name="connsiteY17" fmla="*/ 97697 h 124703"/>
                <a:gd name="connsiteX18" fmla="*/ 83215 w 87084"/>
                <a:gd name="connsiteY18" fmla="*/ 95394 h 124703"/>
                <a:gd name="connsiteX19" fmla="*/ 79675 w 87084"/>
                <a:gd name="connsiteY19" fmla="*/ 99646 h 124703"/>
                <a:gd name="connsiteX20" fmla="*/ 64099 w 87084"/>
                <a:gd name="connsiteY20" fmla="*/ 119839 h 124703"/>
                <a:gd name="connsiteX21" fmla="*/ 57904 w 87084"/>
                <a:gd name="connsiteY21" fmla="*/ 110628 h 124703"/>
                <a:gd name="connsiteX22" fmla="*/ 58966 w 87084"/>
                <a:gd name="connsiteY22" fmla="*/ 102657 h 124703"/>
                <a:gd name="connsiteX23" fmla="*/ 59851 w 87084"/>
                <a:gd name="connsiteY23" fmla="*/ 97166 h 124703"/>
                <a:gd name="connsiteX24" fmla="*/ 31177 w 87084"/>
                <a:gd name="connsiteY24" fmla="*/ 78389 h 124703"/>
                <a:gd name="connsiteX25" fmla="*/ 45868 w 87084"/>
                <a:gd name="connsiteY25" fmla="*/ 66698 h 124703"/>
                <a:gd name="connsiteX26" fmla="*/ 73657 w 87084"/>
                <a:gd name="connsiteY26" fmla="*/ 49870 h 124703"/>
                <a:gd name="connsiteX27" fmla="*/ 79498 w 87084"/>
                <a:gd name="connsiteY27" fmla="*/ 52173 h 124703"/>
                <a:gd name="connsiteX28" fmla="*/ 70294 w 87084"/>
                <a:gd name="connsiteY28" fmla="*/ 62093 h 124703"/>
                <a:gd name="connsiteX29" fmla="*/ 77374 w 87084"/>
                <a:gd name="connsiteY29" fmla="*/ 68647 h 124703"/>
                <a:gd name="connsiteX30" fmla="*/ 87463 w 87084"/>
                <a:gd name="connsiteY30" fmla="*/ 57310 h 124703"/>
                <a:gd name="connsiteX31" fmla="*/ 73834 w 87084"/>
                <a:gd name="connsiteY31" fmla="*/ 44911 h 124703"/>
                <a:gd name="connsiteX32" fmla="*/ 45514 w 87084"/>
                <a:gd name="connsiteY32" fmla="*/ 60499 h 124703"/>
                <a:gd name="connsiteX33" fmla="*/ 24982 w 87084"/>
                <a:gd name="connsiteY33" fmla="*/ 76087 h 124703"/>
                <a:gd name="connsiteX34" fmla="*/ 42505 w 87084"/>
                <a:gd name="connsiteY34" fmla="*/ 5409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084" h="124703">
                  <a:moveTo>
                    <a:pt x="42505" y="5409"/>
                  </a:moveTo>
                  <a:cubicBezTo>
                    <a:pt x="42682" y="5055"/>
                    <a:pt x="43213" y="2752"/>
                    <a:pt x="43213" y="2575"/>
                  </a:cubicBezTo>
                  <a:cubicBezTo>
                    <a:pt x="43213" y="1690"/>
                    <a:pt x="42505" y="95"/>
                    <a:pt x="40381" y="95"/>
                  </a:cubicBezTo>
                  <a:cubicBezTo>
                    <a:pt x="36841" y="95"/>
                    <a:pt x="22150" y="1512"/>
                    <a:pt x="17725" y="1867"/>
                  </a:cubicBezTo>
                  <a:cubicBezTo>
                    <a:pt x="16309" y="2044"/>
                    <a:pt x="13831" y="2221"/>
                    <a:pt x="13831" y="5941"/>
                  </a:cubicBezTo>
                  <a:cubicBezTo>
                    <a:pt x="13831" y="8421"/>
                    <a:pt x="16309" y="8421"/>
                    <a:pt x="18433" y="8421"/>
                  </a:cubicBezTo>
                  <a:cubicBezTo>
                    <a:pt x="26929" y="8421"/>
                    <a:pt x="26929" y="9661"/>
                    <a:pt x="26929" y="11078"/>
                  </a:cubicBezTo>
                  <a:cubicBezTo>
                    <a:pt x="26929" y="12318"/>
                    <a:pt x="26575" y="13380"/>
                    <a:pt x="26221" y="14975"/>
                  </a:cubicBezTo>
                  <a:lnTo>
                    <a:pt x="1264" y="115234"/>
                  </a:lnTo>
                  <a:cubicBezTo>
                    <a:pt x="379" y="118422"/>
                    <a:pt x="379" y="118776"/>
                    <a:pt x="379" y="119131"/>
                  </a:cubicBezTo>
                  <a:cubicBezTo>
                    <a:pt x="379" y="121788"/>
                    <a:pt x="2503" y="124799"/>
                    <a:pt x="6397" y="124799"/>
                  </a:cubicBezTo>
                  <a:cubicBezTo>
                    <a:pt x="11176" y="124799"/>
                    <a:pt x="13477" y="121256"/>
                    <a:pt x="14539" y="117359"/>
                  </a:cubicBezTo>
                  <a:cubicBezTo>
                    <a:pt x="14893" y="116651"/>
                    <a:pt x="22504" y="85475"/>
                    <a:pt x="23212" y="82995"/>
                  </a:cubicBezTo>
                  <a:cubicBezTo>
                    <a:pt x="35779" y="84235"/>
                    <a:pt x="45868" y="88309"/>
                    <a:pt x="45868" y="97520"/>
                  </a:cubicBezTo>
                  <a:cubicBezTo>
                    <a:pt x="45868" y="98406"/>
                    <a:pt x="45868" y="99291"/>
                    <a:pt x="45514" y="101063"/>
                  </a:cubicBezTo>
                  <a:cubicBezTo>
                    <a:pt x="44806" y="103720"/>
                    <a:pt x="44806" y="104605"/>
                    <a:pt x="44806" y="106554"/>
                  </a:cubicBezTo>
                  <a:cubicBezTo>
                    <a:pt x="44806" y="119131"/>
                    <a:pt x="55072" y="124799"/>
                    <a:pt x="63568" y="124799"/>
                  </a:cubicBezTo>
                  <a:cubicBezTo>
                    <a:pt x="80737" y="124799"/>
                    <a:pt x="86047" y="97874"/>
                    <a:pt x="86047" y="97697"/>
                  </a:cubicBezTo>
                  <a:cubicBezTo>
                    <a:pt x="86047" y="95394"/>
                    <a:pt x="83746" y="95394"/>
                    <a:pt x="83215" y="95394"/>
                  </a:cubicBezTo>
                  <a:cubicBezTo>
                    <a:pt x="80737" y="95394"/>
                    <a:pt x="80560" y="96280"/>
                    <a:pt x="79675" y="99646"/>
                  </a:cubicBezTo>
                  <a:cubicBezTo>
                    <a:pt x="77551" y="107262"/>
                    <a:pt x="72772" y="119839"/>
                    <a:pt x="64099" y="119839"/>
                  </a:cubicBezTo>
                  <a:cubicBezTo>
                    <a:pt x="59320" y="119839"/>
                    <a:pt x="57904" y="115411"/>
                    <a:pt x="57904" y="110628"/>
                  </a:cubicBezTo>
                  <a:cubicBezTo>
                    <a:pt x="57904" y="107617"/>
                    <a:pt x="57904" y="107262"/>
                    <a:pt x="58966" y="102657"/>
                  </a:cubicBezTo>
                  <a:cubicBezTo>
                    <a:pt x="59143" y="102125"/>
                    <a:pt x="59851" y="99114"/>
                    <a:pt x="59851" y="97166"/>
                  </a:cubicBezTo>
                  <a:cubicBezTo>
                    <a:pt x="59851" y="81401"/>
                    <a:pt x="38611" y="78921"/>
                    <a:pt x="31177" y="78389"/>
                  </a:cubicBezTo>
                  <a:cubicBezTo>
                    <a:pt x="36310" y="75201"/>
                    <a:pt x="42859" y="69355"/>
                    <a:pt x="45868" y="66698"/>
                  </a:cubicBezTo>
                  <a:cubicBezTo>
                    <a:pt x="54895" y="58196"/>
                    <a:pt x="63745" y="49870"/>
                    <a:pt x="73657" y="49870"/>
                  </a:cubicBezTo>
                  <a:cubicBezTo>
                    <a:pt x="75781" y="49870"/>
                    <a:pt x="78082" y="50402"/>
                    <a:pt x="79498" y="52173"/>
                  </a:cubicBezTo>
                  <a:cubicBezTo>
                    <a:pt x="71887" y="53413"/>
                    <a:pt x="70294" y="59436"/>
                    <a:pt x="70294" y="62093"/>
                  </a:cubicBezTo>
                  <a:cubicBezTo>
                    <a:pt x="70294" y="65990"/>
                    <a:pt x="73303" y="68647"/>
                    <a:pt x="77374" y="68647"/>
                  </a:cubicBezTo>
                  <a:cubicBezTo>
                    <a:pt x="82153" y="68647"/>
                    <a:pt x="87463" y="64750"/>
                    <a:pt x="87463" y="57310"/>
                  </a:cubicBezTo>
                  <a:cubicBezTo>
                    <a:pt x="87463" y="51465"/>
                    <a:pt x="83215" y="44911"/>
                    <a:pt x="73834" y="44911"/>
                  </a:cubicBezTo>
                  <a:cubicBezTo>
                    <a:pt x="63745" y="44911"/>
                    <a:pt x="54541" y="52173"/>
                    <a:pt x="45514" y="60499"/>
                  </a:cubicBezTo>
                  <a:cubicBezTo>
                    <a:pt x="38080" y="67584"/>
                    <a:pt x="32239" y="73075"/>
                    <a:pt x="24982" y="76087"/>
                  </a:cubicBezTo>
                  <a:lnTo>
                    <a:pt x="42505" y="5409"/>
                  </a:lnTo>
                  <a:close/>
                </a:path>
              </a:pathLst>
            </a:custGeom>
            <a:solidFill>
              <a:srgbClr val="000000"/>
            </a:solidFill>
            <a:ln w="25381"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8646CDD-1629-FD8E-3DCD-C0DAF6531742}"/>
                </a:ext>
              </a:extLst>
            </p:cNvPr>
            <p:cNvSpPr/>
            <p:nvPr>
              <p:custDataLst>
                <p:tags r:id="rId97"/>
              </p:custDataLst>
            </p:nvPr>
          </p:nvSpPr>
          <p:spPr>
            <a:xfrm>
              <a:off x="11698475" y="5633356"/>
              <a:ext cx="45843" cy="176958"/>
            </a:xfrm>
            <a:custGeom>
              <a:avLst/>
              <a:gdLst>
                <a:gd name="connsiteX0" fmla="*/ 3746 w 45843"/>
                <a:gd name="connsiteY0" fmla="*/ 95 h 176958"/>
                <a:gd name="connsiteX1" fmla="*/ 383 w 45843"/>
                <a:gd name="connsiteY1" fmla="*/ 2221 h 176958"/>
                <a:gd name="connsiteX2" fmla="*/ 1976 w 45843"/>
                <a:gd name="connsiteY2" fmla="*/ 4878 h 176958"/>
                <a:gd name="connsiteX3" fmla="*/ 34191 w 45843"/>
                <a:gd name="connsiteY3" fmla="*/ 88486 h 176958"/>
                <a:gd name="connsiteX4" fmla="*/ 3569 w 45843"/>
                <a:gd name="connsiteY4" fmla="*/ 170854 h 176958"/>
                <a:gd name="connsiteX5" fmla="*/ 383 w 45843"/>
                <a:gd name="connsiteY5" fmla="*/ 174928 h 176958"/>
                <a:gd name="connsiteX6" fmla="*/ 2684 w 45843"/>
                <a:gd name="connsiteY6" fmla="*/ 177054 h 176958"/>
                <a:gd name="connsiteX7" fmla="*/ 33306 w 45843"/>
                <a:gd name="connsiteY7" fmla="*/ 143221 h 176958"/>
                <a:gd name="connsiteX8" fmla="*/ 46227 w 45843"/>
                <a:gd name="connsiteY8" fmla="*/ 88663 h 176958"/>
                <a:gd name="connsiteX9" fmla="*/ 3746 w 45843"/>
                <a:gd name="connsiteY9" fmla="*/ 95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43" h="176958">
                  <a:moveTo>
                    <a:pt x="3746" y="95"/>
                  </a:moveTo>
                  <a:cubicBezTo>
                    <a:pt x="2507" y="95"/>
                    <a:pt x="383" y="95"/>
                    <a:pt x="383" y="2221"/>
                  </a:cubicBezTo>
                  <a:cubicBezTo>
                    <a:pt x="383" y="3107"/>
                    <a:pt x="914" y="3638"/>
                    <a:pt x="1976" y="4878"/>
                  </a:cubicBezTo>
                  <a:cubicBezTo>
                    <a:pt x="17198" y="18872"/>
                    <a:pt x="34191" y="42785"/>
                    <a:pt x="34191" y="88486"/>
                  </a:cubicBezTo>
                  <a:cubicBezTo>
                    <a:pt x="34191" y="125507"/>
                    <a:pt x="22685" y="153495"/>
                    <a:pt x="3569" y="170854"/>
                  </a:cubicBezTo>
                  <a:cubicBezTo>
                    <a:pt x="560" y="173865"/>
                    <a:pt x="383" y="174043"/>
                    <a:pt x="383" y="174928"/>
                  </a:cubicBezTo>
                  <a:cubicBezTo>
                    <a:pt x="383" y="175814"/>
                    <a:pt x="914" y="177054"/>
                    <a:pt x="2684" y="177054"/>
                  </a:cubicBezTo>
                  <a:cubicBezTo>
                    <a:pt x="4808" y="177054"/>
                    <a:pt x="21623" y="165363"/>
                    <a:pt x="33306" y="143221"/>
                  </a:cubicBezTo>
                  <a:cubicBezTo>
                    <a:pt x="41094" y="128519"/>
                    <a:pt x="46227" y="109388"/>
                    <a:pt x="46227" y="88663"/>
                  </a:cubicBezTo>
                  <a:cubicBezTo>
                    <a:pt x="46227" y="63687"/>
                    <a:pt x="38793" y="24894"/>
                    <a:pt x="3746" y="95"/>
                  </a:cubicBezTo>
                  <a:close/>
                </a:path>
              </a:pathLst>
            </a:custGeom>
            <a:solidFill>
              <a:srgbClr val="000000"/>
            </a:solidFill>
            <a:ln w="25381"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034EBB46-1B60-2F25-EBF3-398688B3D455}"/>
                </a:ext>
              </a:extLst>
            </p:cNvPr>
            <p:cNvSpPr/>
            <p:nvPr>
              <p:custDataLst>
                <p:tags r:id="rId98"/>
              </p:custDataLst>
            </p:nvPr>
          </p:nvSpPr>
          <p:spPr>
            <a:xfrm>
              <a:off x="11503441" y="5848951"/>
              <a:ext cx="86199" cy="80065"/>
            </a:xfrm>
            <a:custGeom>
              <a:avLst/>
              <a:gdLst>
                <a:gd name="connsiteX0" fmla="*/ 86575 w 86199"/>
                <a:gd name="connsiteY0" fmla="*/ 14095 h 80065"/>
                <a:gd name="connsiteX1" fmla="*/ 77725 w 86199"/>
                <a:gd name="connsiteY1" fmla="*/ 102 h 80065"/>
                <a:gd name="connsiteX2" fmla="*/ 68167 w 86199"/>
                <a:gd name="connsiteY2" fmla="*/ 9490 h 80065"/>
                <a:gd name="connsiteX3" fmla="*/ 71176 w 86199"/>
                <a:gd name="connsiteY3" fmla="*/ 14981 h 80065"/>
                <a:gd name="connsiteX4" fmla="*/ 77725 w 86199"/>
                <a:gd name="connsiteY4" fmla="*/ 29152 h 80065"/>
                <a:gd name="connsiteX5" fmla="*/ 44980 w 86199"/>
                <a:gd name="connsiteY5" fmla="*/ 75207 h 80065"/>
                <a:gd name="connsiteX6" fmla="*/ 30643 w 86199"/>
                <a:gd name="connsiteY6" fmla="*/ 59442 h 80065"/>
                <a:gd name="connsiteX7" fmla="*/ 40378 w 86199"/>
                <a:gd name="connsiteY7" fmla="*/ 24901 h 80065"/>
                <a:gd name="connsiteX8" fmla="*/ 42856 w 86199"/>
                <a:gd name="connsiteY8" fmla="*/ 15512 h 80065"/>
                <a:gd name="connsiteX9" fmla="*/ 26041 w 86199"/>
                <a:gd name="connsiteY9" fmla="*/ 279 h 80065"/>
                <a:gd name="connsiteX10" fmla="*/ 376 w 86199"/>
                <a:gd name="connsiteY10" fmla="*/ 27381 h 80065"/>
                <a:gd name="connsiteX11" fmla="*/ 3385 w 86199"/>
                <a:gd name="connsiteY11" fmla="*/ 29683 h 80065"/>
                <a:gd name="connsiteX12" fmla="*/ 6571 w 86199"/>
                <a:gd name="connsiteY12" fmla="*/ 26849 h 80065"/>
                <a:gd name="connsiteX13" fmla="*/ 25510 w 86199"/>
                <a:gd name="connsiteY13" fmla="*/ 5239 h 80065"/>
                <a:gd name="connsiteX14" fmla="*/ 29935 w 86199"/>
                <a:gd name="connsiteY14" fmla="*/ 11438 h 80065"/>
                <a:gd name="connsiteX15" fmla="*/ 26749 w 86199"/>
                <a:gd name="connsiteY15" fmla="*/ 23306 h 80065"/>
                <a:gd name="connsiteX16" fmla="*/ 17191 w 86199"/>
                <a:gd name="connsiteY16" fmla="*/ 56962 h 80065"/>
                <a:gd name="connsiteX17" fmla="*/ 44449 w 86199"/>
                <a:gd name="connsiteY17" fmla="*/ 80167 h 80065"/>
                <a:gd name="connsiteX18" fmla="*/ 86575 w 86199"/>
                <a:gd name="connsiteY18" fmla="*/ 14095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99" h="80065">
                  <a:moveTo>
                    <a:pt x="86575" y="14095"/>
                  </a:moveTo>
                  <a:cubicBezTo>
                    <a:pt x="86575" y="279"/>
                    <a:pt x="78256" y="102"/>
                    <a:pt x="77725" y="102"/>
                  </a:cubicBezTo>
                  <a:cubicBezTo>
                    <a:pt x="73123" y="102"/>
                    <a:pt x="68167" y="4884"/>
                    <a:pt x="68167" y="9490"/>
                  </a:cubicBezTo>
                  <a:cubicBezTo>
                    <a:pt x="68167" y="12501"/>
                    <a:pt x="69937" y="13918"/>
                    <a:pt x="71176" y="14981"/>
                  </a:cubicBezTo>
                  <a:cubicBezTo>
                    <a:pt x="74185" y="17461"/>
                    <a:pt x="77725" y="22066"/>
                    <a:pt x="77725" y="29152"/>
                  </a:cubicBezTo>
                  <a:cubicBezTo>
                    <a:pt x="77725" y="37123"/>
                    <a:pt x="66043" y="75207"/>
                    <a:pt x="44980" y="75207"/>
                  </a:cubicBezTo>
                  <a:cubicBezTo>
                    <a:pt x="30643" y="75207"/>
                    <a:pt x="30643" y="62453"/>
                    <a:pt x="30643" y="59442"/>
                  </a:cubicBezTo>
                  <a:cubicBezTo>
                    <a:pt x="30643" y="51294"/>
                    <a:pt x="33829" y="41374"/>
                    <a:pt x="40378" y="24901"/>
                  </a:cubicBezTo>
                  <a:cubicBezTo>
                    <a:pt x="41794" y="21181"/>
                    <a:pt x="42856" y="18524"/>
                    <a:pt x="42856" y="15512"/>
                  </a:cubicBezTo>
                  <a:cubicBezTo>
                    <a:pt x="42856" y="6301"/>
                    <a:pt x="35068" y="279"/>
                    <a:pt x="26041" y="279"/>
                  </a:cubicBezTo>
                  <a:cubicBezTo>
                    <a:pt x="8341" y="279"/>
                    <a:pt x="376" y="24546"/>
                    <a:pt x="376" y="27381"/>
                  </a:cubicBezTo>
                  <a:cubicBezTo>
                    <a:pt x="376" y="29683"/>
                    <a:pt x="2854" y="29683"/>
                    <a:pt x="3385" y="29683"/>
                  </a:cubicBezTo>
                  <a:cubicBezTo>
                    <a:pt x="5863" y="29683"/>
                    <a:pt x="6040" y="28798"/>
                    <a:pt x="6571" y="26849"/>
                  </a:cubicBezTo>
                  <a:cubicBezTo>
                    <a:pt x="10819" y="12324"/>
                    <a:pt x="18430" y="5239"/>
                    <a:pt x="25510" y="5239"/>
                  </a:cubicBezTo>
                  <a:cubicBezTo>
                    <a:pt x="28519" y="5239"/>
                    <a:pt x="29935" y="7187"/>
                    <a:pt x="29935" y="11438"/>
                  </a:cubicBezTo>
                  <a:cubicBezTo>
                    <a:pt x="29935" y="15512"/>
                    <a:pt x="28519" y="19232"/>
                    <a:pt x="26749" y="23306"/>
                  </a:cubicBezTo>
                  <a:cubicBezTo>
                    <a:pt x="19138" y="42968"/>
                    <a:pt x="17191" y="50585"/>
                    <a:pt x="17191" y="56962"/>
                  </a:cubicBezTo>
                  <a:cubicBezTo>
                    <a:pt x="17191" y="74499"/>
                    <a:pt x="30997" y="80167"/>
                    <a:pt x="44449" y="80167"/>
                  </a:cubicBezTo>
                  <a:cubicBezTo>
                    <a:pt x="74185" y="80167"/>
                    <a:pt x="86575" y="28621"/>
                    <a:pt x="86575" y="14095"/>
                  </a:cubicBezTo>
                  <a:close/>
                </a:path>
              </a:pathLst>
            </a:custGeom>
            <a:solidFill>
              <a:schemeClr val="accent6"/>
            </a:solidFill>
            <a:ln w="25381"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875B2BAE-09C2-AA83-0CBC-0680131C25F2}"/>
                </a:ext>
              </a:extLst>
            </p:cNvPr>
            <p:cNvSpPr/>
            <p:nvPr>
              <p:custDataLst>
                <p:tags r:id="rId99"/>
              </p:custDataLst>
            </p:nvPr>
          </p:nvSpPr>
          <p:spPr>
            <a:xfrm>
              <a:off x="11850341" y="5218351"/>
              <a:ext cx="131739" cy="758900"/>
            </a:xfrm>
            <a:custGeom>
              <a:avLst/>
              <a:gdLst>
                <a:gd name="connsiteX0" fmla="*/ 132129 w 131739"/>
                <a:gd name="connsiteY0" fmla="*/ 379651 h 758900"/>
                <a:gd name="connsiteX1" fmla="*/ 79787 w 131739"/>
                <a:gd name="connsiteY1" fmla="*/ 101801 h 758900"/>
                <a:gd name="connsiteX2" fmla="*/ 12780 w 131739"/>
                <a:gd name="connsiteY2" fmla="*/ 2352 h 758900"/>
                <a:gd name="connsiteX3" fmla="*/ 5952 w 131739"/>
                <a:gd name="connsiteY3" fmla="*/ 74 h 758900"/>
                <a:gd name="connsiteX4" fmla="*/ 390 w 131739"/>
                <a:gd name="connsiteY4" fmla="*/ 2605 h 758900"/>
                <a:gd name="connsiteX5" fmla="*/ 1907 w 131739"/>
                <a:gd name="connsiteY5" fmla="*/ 5641 h 758900"/>
                <a:gd name="connsiteX6" fmla="*/ 61328 w 131739"/>
                <a:gd name="connsiteY6" fmla="*/ 102560 h 758900"/>
                <a:gd name="connsiteX7" fmla="*/ 107601 w 131739"/>
                <a:gd name="connsiteY7" fmla="*/ 379398 h 758900"/>
                <a:gd name="connsiteX8" fmla="*/ 57788 w 131739"/>
                <a:gd name="connsiteY8" fmla="*/ 664839 h 758900"/>
                <a:gd name="connsiteX9" fmla="*/ 1401 w 131739"/>
                <a:gd name="connsiteY9" fmla="*/ 754166 h 758900"/>
                <a:gd name="connsiteX10" fmla="*/ 390 w 131739"/>
                <a:gd name="connsiteY10" fmla="*/ 756444 h 758900"/>
                <a:gd name="connsiteX11" fmla="*/ 5952 w 131739"/>
                <a:gd name="connsiteY11" fmla="*/ 758974 h 758900"/>
                <a:gd name="connsiteX12" fmla="*/ 10757 w 131739"/>
                <a:gd name="connsiteY12" fmla="*/ 758468 h 758900"/>
                <a:gd name="connsiteX13" fmla="*/ 46410 w 131739"/>
                <a:gd name="connsiteY13" fmla="*/ 715196 h 758900"/>
                <a:gd name="connsiteX14" fmla="*/ 124037 w 131739"/>
                <a:gd name="connsiteY14" fmla="*/ 503140 h 758900"/>
                <a:gd name="connsiteX15" fmla="*/ 132129 w 131739"/>
                <a:gd name="connsiteY15" fmla="*/ 379651 h 7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739" h="758900">
                  <a:moveTo>
                    <a:pt x="132129" y="379651"/>
                  </a:moveTo>
                  <a:cubicBezTo>
                    <a:pt x="132129" y="285010"/>
                    <a:pt x="120244" y="188344"/>
                    <a:pt x="79787" y="101801"/>
                  </a:cubicBezTo>
                  <a:cubicBezTo>
                    <a:pt x="61834" y="63337"/>
                    <a:pt x="37813" y="28669"/>
                    <a:pt x="12780" y="2352"/>
                  </a:cubicBezTo>
                  <a:cubicBezTo>
                    <a:pt x="10504" y="327"/>
                    <a:pt x="10251" y="74"/>
                    <a:pt x="5952" y="74"/>
                  </a:cubicBezTo>
                  <a:cubicBezTo>
                    <a:pt x="2412" y="74"/>
                    <a:pt x="390" y="74"/>
                    <a:pt x="390" y="2605"/>
                  </a:cubicBezTo>
                  <a:cubicBezTo>
                    <a:pt x="390" y="3617"/>
                    <a:pt x="1401" y="4882"/>
                    <a:pt x="1907" y="5641"/>
                  </a:cubicBezTo>
                  <a:cubicBezTo>
                    <a:pt x="26181" y="34995"/>
                    <a:pt x="46410" y="67386"/>
                    <a:pt x="61328" y="102560"/>
                  </a:cubicBezTo>
                  <a:cubicBezTo>
                    <a:pt x="94453" y="179993"/>
                    <a:pt x="107601" y="270586"/>
                    <a:pt x="107601" y="379398"/>
                  </a:cubicBezTo>
                  <a:cubicBezTo>
                    <a:pt x="107601" y="487197"/>
                    <a:pt x="95211" y="581839"/>
                    <a:pt x="57788" y="664839"/>
                  </a:cubicBezTo>
                  <a:cubicBezTo>
                    <a:pt x="43123" y="696977"/>
                    <a:pt x="23905" y="726837"/>
                    <a:pt x="1401" y="754166"/>
                  </a:cubicBezTo>
                  <a:cubicBezTo>
                    <a:pt x="1148" y="754672"/>
                    <a:pt x="390" y="755685"/>
                    <a:pt x="390" y="756444"/>
                  </a:cubicBezTo>
                  <a:cubicBezTo>
                    <a:pt x="390" y="758974"/>
                    <a:pt x="2412" y="758974"/>
                    <a:pt x="5952" y="758974"/>
                  </a:cubicBezTo>
                  <a:cubicBezTo>
                    <a:pt x="9745" y="758974"/>
                    <a:pt x="10251" y="758974"/>
                    <a:pt x="10757" y="758468"/>
                  </a:cubicBezTo>
                  <a:cubicBezTo>
                    <a:pt x="11010" y="758215"/>
                    <a:pt x="26687" y="743032"/>
                    <a:pt x="46410" y="715196"/>
                  </a:cubicBezTo>
                  <a:cubicBezTo>
                    <a:pt x="90407" y="652946"/>
                    <a:pt x="112659" y="578549"/>
                    <a:pt x="124037" y="503140"/>
                  </a:cubicBezTo>
                  <a:cubicBezTo>
                    <a:pt x="130106" y="462398"/>
                    <a:pt x="132129" y="420898"/>
                    <a:pt x="132129" y="379651"/>
                  </a:cubicBezTo>
                  <a:close/>
                </a:path>
              </a:pathLst>
            </a:custGeom>
            <a:solidFill>
              <a:srgbClr val="000000"/>
            </a:solidFill>
            <a:ln w="25381" cap="flat">
              <a:noFill/>
              <a:prstDash val="solid"/>
              <a:miter/>
            </a:ln>
          </p:spPr>
          <p:txBody>
            <a:bodyPr rtlCol="0" anchor="ctr"/>
            <a:lstStyle/>
            <a:p>
              <a:endParaRPr lang="en-US"/>
            </a:p>
          </p:txBody>
        </p:sp>
      </p:grpSp>
      <p:sp>
        <p:nvSpPr>
          <p:cNvPr id="5" name="Slide Number Placeholder 4">
            <a:extLst>
              <a:ext uri="{FF2B5EF4-FFF2-40B4-BE49-F238E27FC236}">
                <a16:creationId xmlns:a16="http://schemas.microsoft.com/office/drawing/2014/main" id="{16996B26-4B8C-F9D8-D81D-F7A644D1BF38}"/>
              </a:ext>
            </a:extLst>
          </p:cNvPr>
          <p:cNvSpPr>
            <a:spLocks noGrp="1"/>
          </p:cNvSpPr>
          <p:nvPr>
            <p:ph type="sldNum" sz="quarter" idx="12"/>
          </p:nvPr>
        </p:nvSpPr>
        <p:spPr/>
        <p:txBody>
          <a:bodyPr/>
          <a:lstStyle/>
          <a:p>
            <a:fld id="{33471E03-3868-4372-A232-81B06EBB10D4}" type="slidenum">
              <a:rPr lang="es-ES" smtClean="0"/>
              <a:t>170</a:t>
            </a:fld>
            <a:endParaRPr lang="es-ES"/>
          </a:p>
        </p:txBody>
      </p:sp>
    </p:spTree>
    <p:extLst>
      <p:ext uri="{BB962C8B-B14F-4D97-AF65-F5344CB8AC3E}">
        <p14:creationId xmlns:p14="http://schemas.microsoft.com/office/powerpoint/2010/main" val="242542292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 Over-squashing</a:t>
            </a:r>
          </a:p>
        </p:txBody>
      </p:sp>
      <p:sp>
        <p:nvSpPr>
          <p:cNvPr id="3" name="Content Placeholder 2">
            <a:extLst>
              <a:ext uri="{FF2B5EF4-FFF2-40B4-BE49-F238E27FC236}">
                <a16:creationId xmlns:a16="http://schemas.microsoft.com/office/drawing/2014/main" id="{80AA2D06-A011-944E-8030-8AB601DA8844}"/>
              </a:ext>
            </a:extLst>
          </p:cNvPr>
          <p:cNvSpPr>
            <a:spLocks noGrp="1"/>
          </p:cNvSpPr>
          <p:nvPr>
            <p:ph idx="1"/>
          </p:nvPr>
        </p:nvSpPr>
        <p:spPr/>
        <p:txBody>
          <a:bodyPr>
            <a:normAutofit/>
          </a:bodyPr>
          <a:lstStyle/>
          <a:p>
            <a:r>
              <a:rPr lang="en-US" dirty="0"/>
              <a:t>How much do the original features of the </a:t>
            </a:r>
            <a:r>
              <a:rPr lang="en-US" b="1" i="1" dirty="0"/>
              <a:t>u</a:t>
            </a:r>
            <a:r>
              <a:rPr lang="en-US" dirty="0"/>
              <a:t> node affects the features of node </a:t>
            </a:r>
            <a:r>
              <a:rPr lang="en-US" b="1" i="1" dirty="0"/>
              <a:t>v</a:t>
            </a:r>
            <a:r>
              <a:rPr lang="en-US" dirty="0"/>
              <a:t> after </a:t>
            </a:r>
            <a:r>
              <a:rPr lang="en-US" b="1" i="1" dirty="0"/>
              <a:t>m</a:t>
            </a:r>
            <a:r>
              <a:rPr lang="en-US" dirty="0"/>
              <a:t> layers? </a:t>
            </a:r>
            <a:br>
              <a:rPr lang="en-US" dirty="0"/>
            </a:br>
            <a:r>
              <a:rPr lang="en-US" sz="1800" dirty="0">
                <a:solidFill>
                  <a:schemeClr val="accent2">
                    <a:lumMod val="50000"/>
                  </a:schemeClr>
                </a:solidFill>
                <a:latin typeface="Times New Roman" panose="02020603050405020304" pitchFamily="18" charset="0"/>
                <a:cs typeface="Times New Roman" panose="02020603050405020304" pitchFamily="18" charset="0"/>
              </a:rPr>
              <a:t>[Di Giovanni et al 2023; Black et al 2023] </a:t>
            </a:r>
            <a:r>
              <a:rPr lang="en-US" sz="1800" dirty="0">
                <a:latin typeface="Times New Roman" panose="02020603050405020304" pitchFamily="18" charset="0"/>
                <a:cs typeface="Times New Roman" panose="02020603050405020304" pitchFamily="18" charset="0"/>
                <a:sym typeface="Wingdings" panose="05000000000000000000" pitchFamily="2" charset="2"/>
              </a:rPr>
              <a:t></a:t>
            </a:r>
            <a:r>
              <a:rPr lang="en-US" sz="18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a:t>Bounded by topology</a:t>
            </a:r>
          </a:p>
          <a:p>
            <a:pPr lvl="1"/>
            <a:endParaRPr lang="en-US" dirty="0"/>
          </a:p>
          <a:p>
            <a:pPr lvl="1"/>
            <a:endParaRPr lang="en-US" dirty="0"/>
          </a:p>
          <a:p>
            <a:pPr lvl="1"/>
            <a:endParaRPr lang="en-US" dirty="0"/>
          </a:p>
          <a:p>
            <a:pPr marL="0" indent="0">
              <a:buNone/>
            </a:pPr>
            <a:endParaRPr lang="en-US" dirty="0"/>
          </a:p>
          <a:p>
            <a:pPr lvl="1"/>
            <a:endParaRPr lang="en-US" dirty="0"/>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Sensitivity between node embeddings </a:t>
            </a:r>
            <a:r>
              <a:rPr lang="es-ES" dirty="0"/>
              <a:t>– </a:t>
            </a:r>
            <a:r>
              <a:rPr lang="es-ES" dirty="0" err="1"/>
              <a:t>Bounds</a:t>
            </a:r>
            <a:endParaRPr lang="en-US" dirty="0"/>
          </a:p>
        </p:txBody>
      </p:sp>
      <p:pic>
        <p:nvPicPr>
          <p:cNvPr id="11" name="Picture 10" descr="\documentclass{article}&#10;\usepackage{amsmath,amsfonts,bm}&#10;\pagestyle{empty}&#10;\DeclareMathOperator{\tr}{Tr}&#10;\begin{document}&#10;&#10;\begin{equation*}&#10;\left\lVert\frac{\partial \mathbf{h}_u^{(r)}}{\partial \mathbf{h}_v^{(0)}}\right\rVert \leq c \ (\mathbf{\hat{A}^r})_{uv}&#10;\end{equation*}&#10;&#10;\end{document}&#10;&#10;" title="IguanaTex Picture Display">
            <a:extLst>
              <a:ext uri="{FF2B5EF4-FFF2-40B4-BE49-F238E27FC236}">
                <a16:creationId xmlns:a16="http://schemas.microsoft.com/office/drawing/2014/main" id="{60C0F1EA-9E2C-A1CD-7327-D342E2F378E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6852938" y="2474535"/>
            <a:ext cx="1904617" cy="680604"/>
          </a:xfrm>
          <a:prstGeom prst="rect">
            <a:avLst/>
          </a:prstGeom>
        </p:spPr>
      </p:pic>
      <p:pic>
        <p:nvPicPr>
          <p:cNvPr id="9" name="Picture 8" descr="\documentclass{article}&#10;\usepackage{amsmath,amsfonts,bm}&#10;\pagestyle{empty}&#10;\DeclareMathOperator{\tr}{Tr}&#10;\newcommand\norm[1]{\left\lVert#1\right\rVert}&#10;\begin{document}&#10;&#10;\begin{equation*}&#10;\left\lVert\frac{\partial \mathbf{h}_v^{(r)}}{\partial \mathbf{h}_u^{(0)}}\right\rVert \leq \left(\prod_{k=1}^r \norm{\phi_k}\norm{\psi_k}\right)  (\mathbf{\hat{A}^r})_{uv}&#10;\end{equation*}&#10;&#10;\end{document}&#10;&#10;" title="IguanaTex Picture Display">
            <a:extLst>
              <a:ext uri="{FF2B5EF4-FFF2-40B4-BE49-F238E27FC236}">
                <a16:creationId xmlns:a16="http://schemas.microsoft.com/office/drawing/2014/main" id="{F25DC3DB-EAC2-EDEF-AD12-BDFA36BA9F7F}"/>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614821" y="2474535"/>
            <a:ext cx="3467580" cy="680604"/>
          </a:xfrm>
          <a:prstGeom prst="rect">
            <a:avLst/>
          </a:prstGeom>
        </p:spPr>
      </p:pic>
      <p:sp>
        <p:nvSpPr>
          <p:cNvPr id="22" name="Freeform: Shape 21">
            <a:extLst>
              <a:ext uri="{FF2B5EF4-FFF2-40B4-BE49-F238E27FC236}">
                <a16:creationId xmlns:a16="http://schemas.microsoft.com/office/drawing/2014/main" id="{248ABF9B-EB78-D240-F810-27D94059E1FC}"/>
              </a:ext>
            </a:extLst>
          </p:cNvPr>
          <p:cNvSpPr/>
          <p:nvPr/>
        </p:nvSpPr>
        <p:spPr>
          <a:xfrm>
            <a:off x="8313420" y="2125980"/>
            <a:ext cx="2263140" cy="449580"/>
          </a:xfrm>
          <a:custGeom>
            <a:avLst/>
            <a:gdLst>
              <a:gd name="connsiteX0" fmla="*/ 0 w 2263140"/>
              <a:gd name="connsiteY0" fmla="*/ 449580 h 449580"/>
              <a:gd name="connsiteX1" fmla="*/ 624840 w 2263140"/>
              <a:gd name="connsiteY1" fmla="*/ 0 h 449580"/>
              <a:gd name="connsiteX2" fmla="*/ 2263140 w 2263140"/>
              <a:gd name="connsiteY2" fmla="*/ 449580 h 449580"/>
            </a:gdLst>
            <a:ahLst/>
            <a:cxnLst>
              <a:cxn ang="0">
                <a:pos x="connsiteX0" y="connsiteY0"/>
              </a:cxn>
              <a:cxn ang="0">
                <a:pos x="connsiteX1" y="connsiteY1"/>
              </a:cxn>
              <a:cxn ang="0">
                <a:pos x="connsiteX2" y="connsiteY2"/>
              </a:cxn>
            </a:cxnLst>
            <a:rect l="l" t="t" r="r" b="b"/>
            <a:pathLst>
              <a:path w="2263140" h="449580">
                <a:moveTo>
                  <a:pt x="0" y="449580"/>
                </a:moveTo>
                <a:cubicBezTo>
                  <a:pt x="123825" y="224790"/>
                  <a:pt x="247650" y="0"/>
                  <a:pt x="624840" y="0"/>
                </a:cubicBezTo>
                <a:cubicBezTo>
                  <a:pt x="1002030" y="0"/>
                  <a:pt x="1632585" y="224790"/>
                  <a:pt x="2263140" y="44958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F9075B-0295-8C33-5653-F3FB51FB69F4}"/>
              </a:ext>
            </a:extLst>
          </p:cNvPr>
          <p:cNvSpPr txBox="1"/>
          <p:nvPr/>
        </p:nvSpPr>
        <p:spPr>
          <a:xfrm>
            <a:off x="9296552" y="2570365"/>
            <a:ext cx="2263140" cy="584775"/>
          </a:xfrm>
          <a:prstGeom prst="rect">
            <a:avLst/>
          </a:prstGeom>
          <a:solidFill>
            <a:schemeClr val="accent1"/>
          </a:solidFill>
        </p:spPr>
        <p:txBody>
          <a:bodyPr wrap="square" rtlCol="0">
            <a:spAutoFit/>
          </a:bodyPr>
          <a:lstStyle/>
          <a:p>
            <a:r>
              <a:rPr lang="en-US" sz="1600" dirty="0">
                <a:solidFill>
                  <a:schemeClr val="bg1"/>
                </a:solidFill>
                <a:sym typeface="Wingdings" panose="05000000000000000000" pitchFamily="2" charset="2"/>
              </a:rPr>
              <a:t>Normalized # paths of length </a:t>
            </a:r>
            <a:r>
              <a:rPr lang="en-US" sz="1600" b="1" i="1" dirty="0">
                <a:solidFill>
                  <a:schemeClr val="bg1"/>
                </a:solidFill>
                <a:sym typeface="Wingdings" panose="05000000000000000000" pitchFamily="2" charset="2"/>
              </a:rPr>
              <a:t>r</a:t>
            </a:r>
            <a:r>
              <a:rPr lang="en-US" sz="1600" dirty="0">
                <a:solidFill>
                  <a:schemeClr val="bg1"/>
                </a:solidFill>
                <a:sym typeface="Wingdings" panose="05000000000000000000" pitchFamily="2" charset="2"/>
              </a:rPr>
              <a:t> between </a:t>
            </a:r>
            <a:r>
              <a:rPr lang="en-US" sz="1600" b="1" i="1" dirty="0">
                <a:solidFill>
                  <a:schemeClr val="bg1"/>
                </a:solidFill>
                <a:sym typeface="Wingdings" panose="05000000000000000000" pitchFamily="2" charset="2"/>
              </a:rPr>
              <a:t>u</a:t>
            </a:r>
            <a:r>
              <a:rPr lang="en-US" sz="1600" dirty="0">
                <a:solidFill>
                  <a:schemeClr val="bg1"/>
                </a:solidFill>
                <a:sym typeface="Wingdings" panose="05000000000000000000" pitchFamily="2" charset="2"/>
              </a:rPr>
              <a:t> and </a:t>
            </a:r>
            <a:r>
              <a:rPr lang="en-US" sz="1600" b="1" i="1" dirty="0">
                <a:solidFill>
                  <a:schemeClr val="bg1"/>
                </a:solidFill>
                <a:sym typeface="Wingdings" panose="05000000000000000000" pitchFamily="2" charset="2"/>
              </a:rPr>
              <a:t>v</a:t>
            </a:r>
          </a:p>
        </p:txBody>
      </p:sp>
      <p:sp>
        <p:nvSpPr>
          <p:cNvPr id="6" name="Slide Number Placeholder 5">
            <a:extLst>
              <a:ext uri="{FF2B5EF4-FFF2-40B4-BE49-F238E27FC236}">
                <a16:creationId xmlns:a16="http://schemas.microsoft.com/office/drawing/2014/main" id="{F5E40D00-C419-6A30-3B5E-1B68A8FCC0E8}"/>
              </a:ext>
            </a:extLst>
          </p:cNvPr>
          <p:cNvSpPr>
            <a:spLocks noGrp="1"/>
          </p:cNvSpPr>
          <p:nvPr>
            <p:ph type="sldNum" sz="quarter" idx="12"/>
          </p:nvPr>
        </p:nvSpPr>
        <p:spPr/>
        <p:txBody>
          <a:bodyPr/>
          <a:lstStyle/>
          <a:p>
            <a:fld id="{33471E03-3868-4372-A232-81B06EBB10D4}" type="slidenum">
              <a:rPr lang="es-ES" smtClean="0"/>
              <a:t>171</a:t>
            </a:fld>
            <a:endParaRPr lang="es-ES"/>
          </a:p>
        </p:txBody>
      </p:sp>
    </p:spTree>
    <p:extLst>
      <p:ext uri="{BB962C8B-B14F-4D97-AF65-F5344CB8AC3E}">
        <p14:creationId xmlns:p14="http://schemas.microsoft.com/office/powerpoint/2010/main" val="41078962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7EDF-03BC-4B25-A6D8-39E4A9DBC588}"/>
              </a:ext>
            </a:extLst>
          </p:cNvPr>
          <p:cNvSpPr>
            <a:spLocks noGrp="1"/>
          </p:cNvSpPr>
          <p:nvPr>
            <p:ph type="title"/>
          </p:nvPr>
        </p:nvSpPr>
        <p:spPr/>
        <p:txBody>
          <a:bodyPr/>
          <a:lstStyle/>
          <a:p>
            <a:r>
              <a:rPr lang="en-US" dirty="0"/>
              <a:t>Measure Over-squashing</a:t>
            </a:r>
          </a:p>
        </p:txBody>
      </p:sp>
      <p:sp>
        <p:nvSpPr>
          <p:cNvPr id="3" name="Content Placeholder 2">
            <a:extLst>
              <a:ext uri="{FF2B5EF4-FFF2-40B4-BE49-F238E27FC236}">
                <a16:creationId xmlns:a16="http://schemas.microsoft.com/office/drawing/2014/main" id="{80AA2D06-A011-944E-8030-8AB601DA8844}"/>
              </a:ext>
            </a:extLst>
          </p:cNvPr>
          <p:cNvSpPr>
            <a:spLocks noGrp="1"/>
          </p:cNvSpPr>
          <p:nvPr>
            <p:ph idx="1"/>
          </p:nvPr>
        </p:nvSpPr>
        <p:spPr/>
        <p:txBody>
          <a:bodyPr>
            <a:normAutofit/>
          </a:bodyPr>
          <a:lstStyle/>
          <a:p>
            <a:r>
              <a:rPr lang="en-US" dirty="0"/>
              <a:t>How much do the original features of the </a:t>
            </a:r>
            <a:r>
              <a:rPr lang="en-US" b="1" i="1" dirty="0"/>
              <a:t>u</a:t>
            </a:r>
            <a:r>
              <a:rPr lang="en-US" dirty="0"/>
              <a:t> node affects the features of node </a:t>
            </a:r>
            <a:r>
              <a:rPr lang="en-US" b="1" i="1" dirty="0"/>
              <a:t>v</a:t>
            </a:r>
            <a:r>
              <a:rPr lang="en-US" dirty="0"/>
              <a:t> after </a:t>
            </a:r>
            <a:r>
              <a:rPr lang="en-US" b="1" i="1" dirty="0"/>
              <a:t>m</a:t>
            </a:r>
            <a:r>
              <a:rPr lang="en-US" dirty="0"/>
              <a:t> layers? </a:t>
            </a:r>
            <a:br>
              <a:rPr lang="en-US" dirty="0"/>
            </a:br>
            <a:r>
              <a:rPr lang="en-US" sz="1800" dirty="0">
                <a:solidFill>
                  <a:schemeClr val="accent2">
                    <a:lumMod val="50000"/>
                  </a:schemeClr>
                </a:solidFill>
                <a:latin typeface="Times New Roman" panose="02020603050405020304" pitchFamily="18" charset="0"/>
                <a:cs typeface="Times New Roman" panose="02020603050405020304" pitchFamily="18" charset="0"/>
              </a:rPr>
              <a:t>[Di Giovanni et al 2023; Black et al 2023] </a:t>
            </a:r>
            <a:r>
              <a:rPr lang="en-US" sz="1800" dirty="0">
                <a:latin typeface="Times New Roman" panose="02020603050405020304" pitchFamily="18" charset="0"/>
                <a:cs typeface="Times New Roman" panose="02020603050405020304" pitchFamily="18" charset="0"/>
                <a:sym typeface="Wingdings" panose="05000000000000000000" pitchFamily="2" charset="2"/>
              </a:rPr>
              <a:t></a:t>
            </a:r>
            <a:r>
              <a:rPr lang="en-US" sz="18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a:t>Bounded by topology</a:t>
            </a:r>
          </a:p>
          <a:p>
            <a:pPr lvl="1"/>
            <a:endParaRPr lang="en-US" dirty="0"/>
          </a:p>
          <a:p>
            <a:pPr lvl="1"/>
            <a:endParaRPr lang="en-US" dirty="0"/>
          </a:p>
          <a:p>
            <a:pPr lvl="1"/>
            <a:endParaRPr lang="en-US" dirty="0"/>
          </a:p>
          <a:p>
            <a:pPr marL="0" indent="0">
              <a:buNone/>
            </a:pPr>
            <a:endParaRPr lang="en-US" dirty="0"/>
          </a:p>
          <a:p>
            <a:r>
              <a:rPr lang="en-US" b="1" dirty="0"/>
              <a:t>Jacobian obstruction and sum of pairwise </a:t>
            </a:r>
            <a:r>
              <a:rPr lang="en-US" b="1" dirty="0" err="1"/>
              <a:t>jacobians</a:t>
            </a:r>
            <a:r>
              <a:rPr lang="en-US" b="1" dirty="0"/>
              <a:t> </a:t>
            </a:r>
            <a:r>
              <a:rPr lang="en-US" b="1" dirty="0">
                <a:sym typeface="Wingdings" panose="05000000000000000000" pitchFamily="2" charset="2"/>
              </a:rPr>
              <a:t> </a:t>
            </a:r>
            <a:r>
              <a:rPr lang="en-US" dirty="0"/>
              <a:t>Bounded by ER</a:t>
            </a:r>
          </a:p>
          <a:p>
            <a:pPr lvl="1"/>
            <a:endParaRPr lang="en-US" dirty="0"/>
          </a:p>
        </p:txBody>
      </p:sp>
      <p:sp>
        <p:nvSpPr>
          <p:cNvPr id="4" name="Text Placeholder 3">
            <a:extLst>
              <a:ext uri="{FF2B5EF4-FFF2-40B4-BE49-F238E27FC236}">
                <a16:creationId xmlns:a16="http://schemas.microsoft.com/office/drawing/2014/main" id="{E920B038-B1D7-AD3E-D4F8-B5A103252E7C}"/>
              </a:ext>
            </a:extLst>
          </p:cNvPr>
          <p:cNvSpPr>
            <a:spLocks noGrp="1"/>
          </p:cNvSpPr>
          <p:nvPr>
            <p:ph type="body" sz="quarter" idx="13"/>
          </p:nvPr>
        </p:nvSpPr>
        <p:spPr/>
        <p:txBody>
          <a:bodyPr>
            <a:normAutofit/>
          </a:bodyPr>
          <a:lstStyle/>
          <a:p>
            <a:r>
              <a:rPr lang="en-US" dirty="0"/>
              <a:t>Sensitivity between node embeddings </a:t>
            </a:r>
            <a:r>
              <a:rPr lang="es-ES" dirty="0"/>
              <a:t>– </a:t>
            </a:r>
            <a:r>
              <a:rPr lang="es-ES" dirty="0" err="1"/>
              <a:t>Bounds</a:t>
            </a:r>
            <a:endParaRPr lang="en-US" dirty="0"/>
          </a:p>
        </p:txBody>
      </p:sp>
      <p:pic>
        <p:nvPicPr>
          <p:cNvPr id="18" name="Picture 17" descr="\documentclass{article}&#10;\usepackage{amsmath,amsfonts,bm}&#10;\pagestyle{empty}&#10;\DeclareMathOperator{\tr}{Tr}&#10;\begin{document}&#10;&#10;\begin{equation*}&#10;\tilde{\mathsf{O}}^m(u,v)=\sum_{k=0}^m \left\lVert\tilde{\mathbf{J}}_{k}^{(m)}(v,u)\right\rVert \leq c\  R_{u,v}&#10;\end{equation*}&#10;&#10;\end{document}&#10;&#10;" title="IguanaTex Picture Display">
            <a:extLst>
              <a:ext uri="{FF2B5EF4-FFF2-40B4-BE49-F238E27FC236}">
                <a16:creationId xmlns:a16="http://schemas.microsoft.com/office/drawing/2014/main" id="{DEE6728B-7548-0E4D-AD44-DAE791C5681C}"/>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608262" y="4268575"/>
            <a:ext cx="4062481" cy="700952"/>
          </a:xfrm>
          <a:prstGeom prst="rect">
            <a:avLst/>
          </a:prstGeom>
        </p:spPr>
      </p:pic>
      <p:pic>
        <p:nvPicPr>
          <p:cNvPr id="8" name="Picture 7" descr="\documentclass{article}&#10;\usepackage{amsmath,amsfonts,bm}&#10;\pagestyle{empty}&#10;\DeclareMathOperator{\tr}{Tr}&#10;\begin{document}&#10;&#10;\begin{equation*}&#10; \sum_{u,v \in V\times V}\left\lVert\frac{\partial h_v^{(r)}}{\partial h_u^{(0)}}\right\rVert \leq c (b-R_{tot})&#10;\end{equation*}&#10;&#10;\end{document}&#10;&#10;" title="IguanaTex Picture Display">
            <a:extLst>
              <a:ext uri="{FF2B5EF4-FFF2-40B4-BE49-F238E27FC236}">
                <a16:creationId xmlns:a16="http://schemas.microsoft.com/office/drawing/2014/main" id="{05206F83-B1AE-635B-CA0D-D53677B907BF}"/>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7108279" y="4191183"/>
            <a:ext cx="3343237" cy="786286"/>
          </a:xfrm>
          <a:prstGeom prst="rect">
            <a:avLst/>
          </a:prstGeom>
        </p:spPr>
      </p:pic>
      <p:pic>
        <p:nvPicPr>
          <p:cNvPr id="11" name="Picture 10" descr="\documentclass{article}&#10;\usepackage{amsmath,amsfonts,bm}&#10;\pagestyle{empty}&#10;\begin{document}&#10;&#10;\begin{equation*}&#10;R_{u,v} = \sum_{j=0}^{\infty}\left(\frac{(\hat{A}^i)_{uu}}{d_u} +  \frac{(\hat{A}^i)_{vv}}{d_v} - \frac{2}{\sqrt{d_u d_v}}(\hat{A}^i)_{uv}\right)&#10;\end{equation*}&#10;&#10;&#10;\end{document}&#10;" title="IguanaTex Picture Display">
            <a:extLst>
              <a:ext uri="{FF2B5EF4-FFF2-40B4-BE49-F238E27FC236}">
                <a16:creationId xmlns:a16="http://schemas.microsoft.com/office/drawing/2014/main" id="{5B90DC55-652F-21BB-CE30-813D32604845}"/>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7926706" y="480889"/>
            <a:ext cx="3923779" cy="584393"/>
          </a:xfrm>
          <a:prstGeom prst="rect">
            <a:avLst/>
          </a:prstGeom>
        </p:spPr>
      </p:pic>
      <p:sp>
        <p:nvSpPr>
          <p:cNvPr id="21" name="TextBox 20">
            <a:extLst>
              <a:ext uri="{FF2B5EF4-FFF2-40B4-BE49-F238E27FC236}">
                <a16:creationId xmlns:a16="http://schemas.microsoft.com/office/drawing/2014/main" id="{F65EDC76-3124-8231-83FB-9D7A23EFF0F1}"/>
              </a:ext>
            </a:extLst>
          </p:cNvPr>
          <p:cNvSpPr txBox="1"/>
          <p:nvPr/>
        </p:nvSpPr>
        <p:spPr>
          <a:xfrm>
            <a:off x="9296552" y="2570365"/>
            <a:ext cx="2263140" cy="584775"/>
          </a:xfrm>
          <a:prstGeom prst="rect">
            <a:avLst/>
          </a:prstGeom>
          <a:solidFill>
            <a:schemeClr val="accent1"/>
          </a:solidFill>
        </p:spPr>
        <p:txBody>
          <a:bodyPr wrap="square" rtlCol="0">
            <a:spAutoFit/>
          </a:bodyPr>
          <a:lstStyle/>
          <a:p>
            <a:r>
              <a:rPr lang="en-US" sz="1600" dirty="0">
                <a:solidFill>
                  <a:schemeClr val="bg1"/>
                </a:solidFill>
                <a:sym typeface="Wingdings" panose="05000000000000000000" pitchFamily="2" charset="2"/>
              </a:rPr>
              <a:t>Normalized # paths of length </a:t>
            </a:r>
            <a:r>
              <a:rPr lang="en-US" sz="1600" b="1" i="1" dirty="0">
                <a:solidFill>
                  <a:schemeClr val="bg1"/>
                </a:solidFill>
                <a:sym typeface="Wingdings" panose="05000000000000000000" pitchFamily="2" charset="2"/>
              </a:rPr>
              <a:t>r</a:t>
            </a:r>
            <a:r>
              <a:rPr lang="en-US" sz="1600" dirty="0">
                <a:solidFill>
                  <a:schemeClr val="bg1"/>
                </a:solidFill>
                <a:sym typeface="Wingdings" panose="05000000000000000000" pitchFamily="2" charset="2"/>
              </a:rPr>
              <a:t> between </a:t>
            </a:r>
            <a:r>
              <a:rPr lang="en-US" sz="1600" b="1" i="1" dirty="0">
                <a:solidFill>
                  <a:schemeClr val="bg1"/>
                </a:solidFill>
                <a:sym typeface="Wingdings" panose="05000000000000000000" pitchFamily="2" charset="2"/>
              </a:rPr>
              <a:t>u</a:t>
            </a:r>
            <a:r>
              <a:rPr lang="en-US" sz="1600" dirty="0">
                <a:solidFill>
                  <a:schemeClr val="bg1"/>
                </a:solidFill>
                <a:sym typeface="Wingdings" panose="05000000000000000000" pitchFamily="2" charset="2"/>
              </a:rPr>
              <a:t> and </a:t>
            </a:r>
            <a:r>
              <a:rPr lang="en-US" sz="1600" b="1" i="1" dirty="0">
                <a:solidFill>
                  <a:schemeClr val="bg1"/>
                </a:solidFill>
                <a:sym typeface="Wingdings" panose="05000000000000000000" pitchFamily="2" charset="2"/>
              </a:rPr>
              <a:t>v</a:t>
            </a:r>
          </a:p>
        </p:txBody>
      </p:sp>
      <p:sp>
        <p:nvSpPr>
          <p:cNvPr id="22" name="Freeform: Shape 21">
            <a:extLst>
              <a:ext uri="{FF2B5EF4-FFF2-40B4-BE49-F238E27FC236}">
                <a16:creationId xmlns:a16="http://schemas.microsoft.com/office/drawing/2014/main" id="{248ABF9B-EB78-D240-F810-27D94059E1FC}"/>
              </a:ext>
            </a:extLst>
          </p:cNvPr>
          <p:cNvSpPr/>
          <p:nvPr/>
        </p:nvSpPr>
        <p:spPr>
          <a:xfrm>
            <a:off x="8313420" y="2125980"/>
            <a:ext cx="2263140" cy="449580"/>
          </a:xfrm>
          <a:custGeom>
            <a:avLst/>
            <a:gdLst>
              <a:gd name="connsiteX0" fmla="*/ 0 w 2263140"/>
              <a:gd name="connsiteY0" fmla="*/ 449580 h 449580"/>
              <a:gd name="connsiteX1" fmla="*/ 624840 w 2263140"/>
              <a:gd name="connsiteY1" fmla="*/ 0 h 449580"/>
              <a:gd name="connsiteX2" fmla="*/ 2263140 w 2263140"/>
              <a:gd name="connsiteY2" fmla="*/ 449580 h 449580"/>
            </a:gdLst>
            <a:ahLst/>
            <a:cxnLst>
              <a:cxn ang="0">
                <a:pos x="connsiteX0" y="connsiteY0"/>
              </a:cxn>
              <a:cxn ang="0">
                <a:pos x="connsiteX1" y="connsiteY1"/>
              </a:cxn>
              <a:cxn ang="0">
                <a:pos x="connsiteX2" y="connsiteY2"/>
              </a:cxn>
            </a:cxnLst>
            <a:rect l="l" t="t" r="r" b="b"/>
            <a:pathLst>
              <a:path w="2263140" h="449580">
                <a:moveTo>
                  <a:pt x="0" y="449580"/>
                </a:moveTo>
                <a:cubicBezTo>
                  <a:pt x="123825" y="224790"/>
                  <a:pt x="247650" y="0"/>
                  <a:pt x="624840" y="0"/>
                </a:cubicBezTo>
                <a:cubicBezTo>
                  <a:pt x="1002030" y="0"/>
                  <a:pt x="1632585" y="224790"/>
                  <a:pt x="2263140" y="44958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B19385A-F9CA-FFE3-4ECA-8BDF49A839A8}"/>
              </a:ext>
            </a:extLst>
          </p:cNvPr>
          <p:cNvSpPr txBox="1"/>
          <p:nvPr/>
        </p:nvSpPr>
        <p:spPr>
          <a:xfrm>
            <a:off x="1341755" y="5276379"/>
            <a:ext cx="4595495" cy="830997"/>
          </a:xfrm>
          <a:prstGeom prst="rect">
            <a:avLst/>
          </a:prstGeom>
          <a:noFill/>
        </p:spPr>
        <p:txBody>
          <a:bodyPr wrap="square" rtlCol="0">
            <a:spAutoFit/>
          </a:bodyPr>
          <a:lstStyle/>
          <a:p>
            <a:pPr algn="ctr"/>
            <a:r>
              <a:rPr lang="en-US" sz="1600" b="1" dirty="0">
                <a:solidFill>
                  <a:schemeClr val="accent1"/>
                </a:solidFill>
                <a:sym typeface="Wingdings" panose="05000000000000000000" pitchFamily="2" charset="2"/>
              </a:rPr>
              <a:t>The larger </a:t>
            </a:r>
            <a:r>
              <a:rPr lang="en-US" sz="1600" b="1" dirty="0">
                <a:sym typeface="Wingdings" panose="05000000000000000000" pitchFamily="2" charset="2"/>
              </a:rPr>
              <a:t>Effective Resistance </a:t>
            </a:r>
            <a:r>
              <a:rPr lang="en-US" sz="1600" b="1" dirty="0">
                <a:solidFill>
                  <a:schemeClr val="accent1"/>
                </a:solidFill>
                <a:sym typeface="Wingdings" panose="05000000000000000000" pitchFamily="2" charset="2"/>
              </a:rPr>
              <a:t>is, </a:t>
            </a:r>
            <a:br>
              <a:rPr lang="en-US" sz="1600" b="1" dirty="0">
                <a:solidFill>
                  <a:schemeClr val="accent1"/>
                </a:solidFill>
                <a:sym typeface="Wingdings" panose="05000000000000000000" pitchFamily="2" charset="2"/>
              </a:rPr>
            </a:br>
            <a:r>
              <a:rPr lang="en-US" sz="1600" b="1" dirty="0">
                <a:solidFill>
                  <a:schemeClr val="accent1"/>
                </a:solidFill>
                <a:sym typeface="Wingdings" panose="05000000000000000000" pitchFamily="2" charset="2"/>
              </a:rPr>
              <a:t>the </a:t>
            </a:r>
            <a:r>
              <a:rPr lang="en-US" sz="1600" b="1" u="sng" dirty="0">
                <a:solidFill>
                  <a:schemeClr val="accent1"/>
                </a:solidFill>
                <a:sym typeface="Wingdings" panose="05000000000000000000" pitchFamily="2" charset="2"/>
              </a:rPr>
              <a:t>higher</a:t>
            </a:r>
            <a:r>
              <a:rPr lang="en-US" sz="1600" b="1" dirty="0">
                <a:solidFill>
                  <a:schemeClr val="accent1"/>
                </a:solidFill>
                <a:sym typeface="Wingdings" panose="05000000000000000000" pitchFamily="2" charset="2"/>
              </a:rPr>
              <a:t> the </a:t>
            </a:r>
            <a:r>
              <a:rPr lang="en-US" sz="1600" b="1" dirty="0">
                <a:sym typeface="Wingdings" panose="05000000000000000000" pitchFamily="2" charset="2"/>
              </a:rPr>
              <a:t>Symmetric Jacobian Obstruction</a:t>
            </a:r>
            <a:br>
              <a:rPr lang="en-US" sz="1600" b="1" dirty="0">
                <a:sym typeface="Wingdings" panose="05000000000000000000" pitchFamily="2" charset="2"/>
              </a:rPr>
            </a:br>
            <a:r>
              <a:rPr lang="en-US" sz="1600" dirty="0">
                <a:solidFill>
                  <a:schemeClr val="accent2">
                    <a:lumMod val="50000"/>
                  </a:schemeClr>
                </a:solidFill>
                <a:latin typeface="Times New Roman" panose="02020603050405020304" pitchFamily="18" charset="0"/>
                <a:cs typeface="Times New Roman" panose="02020603050405020304" pitchFamily="18" charset="0"/>
              </a:rPr>
              <a:t>[Di Giovanni et al 2023] </a:t>
            </a:r>
            <a:endParaRPr lang="en-US" sz="1600" dirty="0"/>
          </a:p>
        </p:txBody>
      </p:sp>
      <p:sp>
        <p:nvSpPr>
          <p:cNvPr id="12" name="TextBox 11">
            <a:extLst>
              <a:ext uri="{FF2B5EF4-FFF2-40B4-BE49-F238E27FC236}">
                <a16:creationId xmlns:a16="http://schemas.microsoft.com/office/drawing/2014/main" id="{239EAEBB-380A-6B4E-5E41-2CEFE6E0DB4E}"/>
              </a:ext>
            </a:extLst>
          </p:cNvPr>
          <p:cNvSpPr txBox="1"/>
          <p:nvPr/>
        </p:nvSpPr>
        <p:spPr>
          <a:xfrm>
            <a:off x="6916560" y="5260990"/>
            <a:ext cx="3726675"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56082"/>
                </a:solidFill>
                <a:effectLst/>
                <a:uLnTx/>
                <a:uFillTx/>
                <a:latin typeface="Calibri" panose="020F0502020204030204"/>
                <a:ea typeface="+mn-ea"/>
                <a:cs typeface="+mn-cs"/>
                <a:sym typeface="Wingdings" panose="05000000000000000000" pitchFamily="2" charset="2"/>
              </a:rPr>
              <a:t>The larger </a:t>
            </a:r>
            <a:r>
              <a:rPr kumimoji="0" lang="en-US" sz="1600" b="1" i="0" u="none" strike="noStrike" kern="1200" cap="none" spc="0" normalizeH="0" baseline="0" noProof="0" dirty="0">
                <a:ln>
                  <a:noFill/>
                </a:ln>
                <a:effectLst/>
                <a:uLnTx/>
                <a:uFillTx/>
                <a:latin typeface="Calibri" panose="020F0502020204030204"/>
                <a:ea typeface="+mn-ea"/>
                <a:cs typeface="+mn-cs"/>
                <a:sym typeface="Wingdings" panose="05000000000000000000" pitchFamily="2" charset="2"/>
              </a:rPr>
              <a:t>Total Effective Resistance </a:t>
            </a:r>
            <a:r>
              <a:rPr kumimoji="0" lang="en-US" sz="1600" b="1" i="0" u="none" strike="noStrike" kern="1200" cap="none" spc="0" normalizeH="0" baseline="0" noProof="0" dirty="0">
                <a:ln>
                  <a:noFill/>
                </a:ln>
                <a:solidFill>
                  <a:srgbClr val="156082"/>
                </a:solidFill>
                <a:effectLst/>
                <a:uLnTx/>
                <a:uFillTx/>
                <a:latin typeface="Calibri" panose="020F0502020204030204"/>
                <a:ea typeface="+mn-ea"/>
                <a:cs typeface="+mn-cs"/>
                <a:sym typeface="Wingdings" panose="05000000000000000000" pitchFamily="2" charset="2"/>
              </a:rPr>
              <a:t>is, </a:t>
            </a:r>
            <a:br>
              <a:rPr kumimoji="0" lang="en-US" sz="1600" b="1" i="0" u="none" strike="noStrike" kern="1200" cap="none" spc="0" normalizeH="0" baseline="0" noProof="0" dirty="0">
                <a:ln>
                  <a:noFill/>
                </a:ln>
                <a:solidFill>
                  <a:srgbClr val="156082"/>
                </a:solidFill>
                <a:effectLst/>
                <a:uLnTx/>
                <a:uFillTx/>
                <a:latin typeface="Calibri" panose="020F0502020204030204"/>
                <a:ea typeface="+mn-ea"/>
                <a:cs typeface="+mn-cs"/>
                <a:sym typeface="Wingdings" panose="05000000000000000000" pitchFamily="2" charset="2"/>
              </a:rPr>
            </a:br>
            <a:r>
              <a:rPr kumimoji="0" lang="en-US" sz="1600" b="1" i="0" u="none" strike="noStrike" kern="1200" cap="none" spc="0" normalizeH="0" baseline="0" noProof="0" dirty="0">
                <a:ln>
                  <a:noFill/>
                </a:ln>
                <a:solidFill>
                  <a:srgbClr val="156082"/>
                </a:solidFill>
                <a:effectLst/>
                <a:uLnTx/>
                <a:uFillTx/>
                <a:latin typeface="Calibri" panose="020F0502020204030204"/>
                <a:ea typeface="+mn-ea"/>
                <a:cs typeface="+mn-cs"/>
                <a:sym typeface="Wingdings" panose="05000000000000000000" pitchFamily="2" charset="2"/>
              </a:rPr>
              <a:t>the </a:t>
            </a:r>
            <a:r>
              <a:rPr kumimoji="0" lang="en-US" sz="1600" b="1" i="0" u="sng" strike="noStrike" kern="1200" cap="none" spc="0" normalizeH="0" baseline="0" noProof="0" dirty="0">
                <a:ln>
                  <a:noFill/>
                </a:ln>
                <a:solidFill>
                  <a:srgbClr val="156082"/>
                </a:solidFill>
                <a:effectLst/>
                <a:uLnTx/>
                <a:uFillTx/>
                <a:latin typeface="Calibri" panose="020F0502020204030204"/>
                <a:ea typeface="+mn-ea"/>
                <a:cs typeface="+mn-cs"/>
                <a:sym typeface="Wingdings" panose="05000000000000000000" pitchFamily="2" charset="2"/>
              </a:rPr>
              <a:t>lower</a:t>
            </a:r>
            <a:r>
              <a:rPr kumimoji="0" lang="en-US" sz="1600" b="1" i="0" u="none" strike="noStrike" kern="1200" cap="none" spc="0" normalizeH="0" baseline="0" noProof="0" dirty="0">
                <a:ln>
                  <a:noFill/>
                </a:ln>
                <a:solidFill>
                  <a:srgbClr val="156082"/>
                </a:solidFill>
                <a:effectLst/>
                <a:uLnTx/>
                <a:uFillTx/>
                <a:latin typeface="Calibri" panose="020F0502020204030204"/>
                <a:ea typeface="+mn-ea"/>
                <a:cs typeface="+mn-cs"/>
                <a:sym typeface="Wingdings" panose="05000000000000000000" pitchFamily="2" charset="2"/>
              </a:rPr>
              <a:t> the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sum of pairwise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jacobians</a:t>
            </a:r>
            <a:endParaRPr kumimoji="0" lang="en-US" sz="1600" b="1" i="1" u="none" strike="noStrike" kern="1200" cap="none" spc="0" normalizeH="0" baseline="0" noProof="0" dirty="0">
              <a:ln>
                <a:noFill/>
              </a:ln>
              <a:solidFill>
                <a:srgbClr val="156082"/>
              </a:solidFill>
              <a:effectLst/>
              <a:uLnTx/>
              <a:uFillTx/>
              <a:latin typeface="Calibri" panose="020F0502020204030204"/>
              <a:ea typeface="+mn-ea"/>
              <a:cs typeface="+mn-cs"/>
              <a:sym typeface="Wingdings" panose="05000000000000000000" pitchFamily="2" charset="2"/>
            </a:endParaRPr>
          </a:p>
          <a:p>
            <a:pPr algn="ctr"/>
            <a:r>
              <a:rPr lang="en-US" sz="1600" dirty="0">
                <a:solidFill>
                  <a:schemeClr val="accent2">
                    <a:lumMod val="50000"/>
                  </a:schemeClr>
                </a:solidFill>
                <a:latin typeface="Times New Roman" panose="02020603050405020304" pitchFamily="18" charset="0"/>
                <a:cs typeface="Times New Roman" panose="02020603050405020304" pitchFamily="18" charset="0"/>
              </a:rPr>
              <a:t>[Black et al 2023] </a:t>
            </a:r>
            <a:endParaRPr lang="en-US" sz="1600" dirty="0"/>
          </a:p>
        </p:txBody>
      </p:sp>
      <p:pic>
        <p:nvPicPr>
          <p:cNvPr id="6" name="Picture 5" descr="\documentclass{article}&#10;\usepackage{amsmath,amsfonts,bm}&#10;\pagestyle{empty}&#10;\DeclareMathOperator{\tr}{Tr}&#10;\begin{document}&#10;&#10;\begin{equation*}&#10;\left\lVert\frac{\partial \mathbf{h}_u^{(r)}}{\partial \mathbf{h}_v^{(0)}}\right\rVert \leq c \ (\mathbf{\hat{A}^r})_{uv}&#10;\end{equation*}&#10;&#10;\end{document}&#10;&#10;" title="IguanaTex Picture Display">
            <a:extLst>
              <a:ext uri="{FF2B5EF4-FFF2-40B4-BE49-F238E27FC236}">
                <a16:creationId xmlns:a16="http://schemas.microsoft.com/office/drawing/2014/main" id="{B6F6B334-7E81-7F93-B13A-9CCA0AF06D30}"/>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6852938" y="2474535"/>
            <a:ext cx="1904617" cy="680604"/>
          </a:xfrm>
          <a:prstGeom prst="rect">
            <a:avLst/>
          </a:prstGeom>
        </p:spPr>
      </p:pic>
      <p:pic>
        <p:nvPicPr>
          <p:cNvPr id="9" name="Picture 8" descr="\documentclass{article}&#10;\usepackage{amsmath,amsfonts,bm}&#10;\pagestyle{empty}&#10;\DeclareMathOperator{\tr}{Tr}&#10;\newcommand\norm[1]{\left\lVert#1\right\rVert}&#10;\begin{document}&#10;&#10;\begin{equation*}&#10;\left\lVert\frac{\partial \mathbf{h}_v^{(r)}}{\partial \mathbf{h}_u^{(0)}}\right\rVert \leq \left(\prod_{k=1}^r \norm{\phi_k}\norm{\psi_k}\right)  (\mathbf{\hat{A}^r})_{uv}&#10;\end{equation*}&#10;&#10;\end{document}&#10;&#10;" title="IguanaTex Picture Display">
            <a:extLst>
              <a:ext uri="{FF2B5EF4-FFF2-40B4-BE49-F238E27FC236}">
                <a16:creationId xmlns:a16="http://schemas.microsoft.com/office/drawing/2014/main" id="{6A5B49C5-F22E-A42A-748E-39695F0B423A}"/>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2614821" y="2474535"/>
            <a:ext cx="3467580" cy="680604"/>
          </a:xfrm>
          <a:prstGeom prst="rect">
            <a:avLst/>
          </a:prstGeom>
        </p:spPr>
      </p:pic>
      <p:sp>
        <p:nvSpPr>
          <p:cNvPr id="13" name="TextBox 12">
            <a:extLst>
              <a:ext uri="{FF2B5EF4-FFF2-40B4-BE49-F238E27FC236}">
                <a16:creationId xmlns:a16="http://schemas.microsoft.com/office/drawing/2014/main" id="{3EA6CD79-7A4D-0AF3-4ACC-ED5E9CC1E821}"/>
              </a:ext>
            </a:extLst>
          </p:cNvPr>
          <p:cNvSpPr txBox="1"/>
          <p:nvPr/>
        </p:nvSpPr>
        <p:spPr>
          <a:xfrm>
            <a:off x="1991689" y="6371105"/>
            <a:ext cx="8230555" cy="307777"/>
          </a:xfrm>
          <a:prstGeom prst="rect">
            <a:avLst/>
          </a:prstGeom>
          <a:noFill/>
        </p:spPr>
        <p:txBody>
          <a:bodyPr wrap="square">
            <a:spAutoFit/>
          </a:bodyPr>
          <a:lstStyle/>
          <a:p>
            <a:pPr algn="ctr"/>
            <a:r>
              <a:rPr lang="en-US" sz="1400" dirty="0">
                <a:cs typeface="Times New Roman" panose="02020603050405020304" pitchFamily="18" charset="0"/>
              </a:rPr>
              <a:t>Connection to what functions can be learned by a MPNN in </a:t>
            </a:r>
            <a:r>
              <a:rPr lang="en-US" sz="1400" dirty="0">
                <a:solidFill>
                  <a:schemeClr val="accent2">
                    <a:lumMod val="50000"/>
                  </a:schemeClr>
                </a:solidFill>
                <a:latin typeface="Times New Roman" panose="02020603050405020304" pitchFamily="18" charset="0"/>
                <a:cs typeface="Times New Roman" panose="02020603050405020304" pitchFamily="18" charset="0"/>
              </a:rPr>
              <a:t>[Di Giovanni et al 2024] </a:t>
            </a:r>
            <a:endParaRPr lang="en-US" sz="1600" dirty="0"/>
          </a:p>
        </p:txBody>
      </p:sp>
      <p:sp>
        <p:nvSpPr>
          <p:cNvPr id="7" name="Slide Number Placeholder 6">
            <a:extLst>
              <a:ext uri="{FF2B5EF4-FFF2-40B4-BE49-F238E27FC236}">
                <a16:creationId xmlns:a16="http://schemas.microsoft.com/office/drawing/2014/main" id="{B9D053C1-8AE6-4B26-E402-F8C4F7ADAC6A}"/>
              </a:ext>
            </a:extLst>
          </p:cNvPr>
          <p:cNvSpPr>
            <a:spLocks noGrp="1"/>
          </p:cNvSpPr>
          <p:nvPr>
            <p:ph type="sldNum" sz="quarter" idx="12"/>
          </p:nvPr>
        </p:nvSpPr>
        <p:spPr/>
        <p:txBody>
          <a:bodyPr/>
          <a:lstStyle/>
          <a:p>
            <a:fld id="{33471E03-3868-4372-A232-81B06EBB10D4}" type="slidenum">
              <a:rPr lang="es-ES" smtClean="0"/>
              <a:t>172</a:t>
            </a:fld>
            <a:endParaRPr lang="es-ES"/>
          </a:p>
        </p:txBody>
      </p:sp>
    </p:spTree>
    <p:extLst>
      <p:ext uri="{BB962C8B-B14F-4D97-AF65-F5344CB8AC3E}">
        <p14:creationId xmlns:p14="http://schemas.microsoft.com/office/powerpoint/2010/main" val="31572186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0173-FCD3-CEE0-69DC-977EA95C5C42}"/>
              </a:ext>
            </a:extLst>
          </p:cNvPr>
          <p:cNvSpPr>
            <a:spLocks noGrp="1"/>
          </p:cNvSpPr>
          <p:nvPr>
            <p:ph type="title"/>
          </p:nvPr>
        </p:nvSpPr>
        <p:spPr/>
        <p:txBody>
          <a:bodyPr/>
          <a:lstStyle/>
          <a:p>
            <a:r>
              <a:rPr lang="en-US" dirty="0"/>
              <a:t>Solutions</a:t>
            </a:r>
            <a:endParaRPr lang="es-ES" dirty="0"/>
          </a:p>
        </p:txBody>
      </p:sp>
      <p:sp>
        <p:nvSpPr>
          <p:cNvPr id="3" name="Content Placeholder 2">
            <a:extLst>
              <a:ext uri="{FF2B5EF4-FFF2-40B4-BE49-F238E27FC236}">
                <a16:creationId xmlns:a16="http://schemas.microsoft.com/office/drawing/2014/main" id="{C8585D62-4BCD-FDD3-0F8F-89EBDC603ED8}"/>
              </a:ext>
            </a:extLst>
          </p:cNvPr>
          <p:cNvSpPr>
            <a:spLocks noGrp="1"/>
          </p:cNvSpPr>
          <p:nvPr>
            <p:ph idx="1"/>
          </p:nvPr>
        </p:nvSpPr>
        <p:spPr>
          <a:xfrm>
            <a:off x="838200" y="1278384"/>
            <a:ext cx="10515600" cy="5214491"/>
          </a:xfrm>
        </p:spPr>
        <p:txBody>
          <a:bodyPr>
            <a:normAutofit fontScale="92500" lnSpcReduction="20000"/>
          </a:bodyPr>
          <a:lstStyle/>
          <a:p>
            <a:r>
              <a:rPr lang="es-ES" dirty="0" err="1"/>
              <a:t>Rewiring</a:t>
            </a:r>
            <a:endParaRPr lang="es-ES" dirty="0"/>
          </a:p>
          <a:p>
            <a:r>
              <a:rPr lang="es-ES" dirty="0"/>
              <a:t>Virtual </a:t>
            </a:r>
            <a:r>
              <a:rPr lang="es-ES" dirty="0" err="1"/>
              <a:t>Nodes</a:t>
            </a:r>
            <a:endParaRPr lang="es-ES" dirty="0"/>
          </a:p>
          <a:p>
            <a:pPr lvl="1"/>
            <a:r>
              <a:rPr lang="es-ES" dirty="0"/>
              <a:t>Josh, </a:t>
            </a:r>
            <a:r>
              <a:rPr lang="en-US" b="1" i="0" dirty="0">
                <a:effectLst/>
                <a:latin typeface="-apple-system"/>
              </a:rPr>
              <a:t>Hierarchical Message-Passing Graph Neural Networks, </a:t>
            </a:r>
            <a:r>
              <a:rPr lang="en-US" dirty="0" err="1"/>
              <a:t>Scarselli</a:t>
            </a:r>
            <a:r>
              <a:rPr lang="en-US" dirty="0"/>
              <a:t> et al. (2008) </a:t>
            </a:r>
            <a:r>
              <a:rPr lang="en-US" dirty="0" err="1"/>
              <a:t>add“supersource</a:t>
            </a:r>
            <a:r>
              <a:rPr lang="en-US" dirty="0"/>
              <a:t> nodes”;</a:t>
            </a:r>
            <a:endParaRPr lang="es-ES" dirty="0"/>
          </a:p>
          <a:p>
            <a:r>
              <a:rPr lang="es-ES" dirty="0" err="1"/>
              <a:t>Architecture</a:t>
            </a:r>
            <a:endParaRPr lang="es-ES" dirty="0"/>
          </a:p>
          <a:p>
            <a:pPr lvl="1"/>
            <a:r>
              <a:rPr lang="es-ES" dirty="0"/>
              <a:t>GAT, </a:t>
            </a:r>
            <a:r>
              <a:rPr lang="es-ES" dirty="0" err="1"/>
              <a:t>GraphSage</a:t>
            </a:r>
            <a:endParaRPr lang="es-ES" dirty="0"/>
          </a:p>
          <a:p>
            <a:pPr lvl="1"/>
            <a:r>
              <a:rPr lang="es-ES" dirty="0"/>
              <a:t>High </a:t>
            </a:r>
            <a:r>
              <a:rPr lang="es-ES" dirty="0" err="1"/>
              <a:t>Order</a:t>
            </a:r>
            <a:r>
              <a:rPr lang="es-ES" dirty="0"/>
              <a:t> (</a:t>
            </a:r>
            <a:r>
              <a:rPr lang="es-ES" dirty="0" err="1"/>
              <a:t>Mixhop</a:t>
            </a:r>
            <a:r>
              <a:rPr lang="es-ES" dirty="0"/>
              <a:t>, MHGB…)</a:t>
            </a:r>
          </a:p>
          <a:p>
            <a:pPr lvl="2"/>
            <a:r>
              <a:rPr lang="en-US" b="0" i="0" dirty="0">
                <a:effectLst/>
                <a:highlight>
                  <a:srgbClr val="FFFFFF"/>
                </a:highlight>
                <a:latin typeface="Arial" panose="020B0604020202020204" pitchFamily="34" charset="0"/>
              </a:rPr>
              <a:t>Infinity of methods using k-hops matrices and MLPs for learning:</a:t>
            </a:r>
            <a:br>
              <a:rPr lang="en-US" dirty="0"/>
            </a:br>
            <a:r>
              <a:rPr lang="en-US" b="0" i="0" dirty="0">
                <a:effectLst/>
                <a:highlight>
                  <a:srgbClr val="FFFFFF"/>
                </a:highlight>
                <a:latin typeface="Arial" panose="020B0604020202020204" pitchFamily="34" charset="0"/>
              </a:rPr>
              <a:t>Liu et al. (2022); </a:t>
            </a:r>
            <a:r>
              <a:rPr lang="es-ES" dirty="0"/>
              <a:t>explore </a:t>
            </a:r>
            <a:r>
              <a:rPr lang="es-ES" dirty="0" err="1"/>
              <a:t>multi-hop</a:t>
            </a:r>
            <a:r>
              <a:rPr lang="es-ES" dirty="0"/>
              <a:t> </a:t>
            </a:r>
            <a:r>
              <a:rPr lang="es-ES" dirty="0" err="1"/>
              <a:t>aggregations</a:t>
            </a:r>
            <a:r>
              <a:rPr lang="es-ES" dirty="0"/>
              <a:t> (Ma et al., 2020; Wang et al., 2020; </a:t>
            </a:r>
            <a:r>
              <a:rPr lang="es-ES" dirty="0" err="1"/>
              <a:t>Nikolentzoset</a:t>
            </a:r>
            <a:r>
              <a:rPr lang="es-ES" dirty="0"/>
              <a:t> al., 2020). </a:t>
            </a:r>
            <a:r>
              <a:rPr lang="es-ES" dirty="0" err="1"/>
              <a:t>Ever</a:t>
            </a:r>
            <a:r>
              <a:rPr lang="es-ES" dirty="0"/>
              <a:t> </a:t>
            </a:r>
            <a:r>
              <a:rPr lang="es-ES" dirty="0" err="1"/>
              <a:t>since</a:t>
            </a:r>
            <a:r>
              <a:rPr lang="es-ES" dirty="0"/>
              <a:t> </a:t>
            </a:r>
            <a:r>
              <a:rPr lang="es-ES" dirty="0" err="1"/>
              <a:t>over-squashing</a:t>
            </a:r>
            <a:r>
              <a:rPr lang="es-ES" dirty="0"/>
              <a:t> </a:t>
            </a:r>
            <a:r>
              <a:rPr lang="es-ES" dirty="0" err="1"/>
              <a:t>was</a:t>
            </a:r>
            <a:r>
              <a:rPr lang="es-ES" dirty="0"/>
              <a:t> </a:t>
            </a:r>
            <a:r>
              <a:rPr lang="es-ES" dirty="0" err="1"/>
              <a:t>identified</a:t>
            </a:r>
            <a:r>
              <a:rPr lang="es-ES" dirty="0"/>
              <a:t> as </a:t>
            </a:r>
            <a:r>
              <a:rPr lang="es-ES" dirty="0" err="1"/>
              <a:t>an</a:t>
            </a:r>
            <a:r>
              <a:rPr lang="es-ES" dirty="0"/>
              <a:t> </a:t>
            </a:r>
            <a:r>
              <a:rPr lang="es-ES" dirty="0" err="1"/>
              <a:t>issue</a:t>
            </a:r>
            <a:r>
              <a:rPr lang="es-ES" dirty="0"/>
              <a:t> in </a:t>
            </a:r>
            <a:r>
              <a:rPr lang="es-ES" dirty="0" err="1"/>
              <a:t>MPNNs</a:t>
            </a:r>
            <a:r>
              <a:rPr lang="es-ES" dirty="0"/>
              <a:t> (</a:t>
            </a:r>
            <a:r>
              <a:rPr lang="es-ES" dirty="0" err="1"/>
              <a:t>Alon</a:t>
            </a:r>
            <a:r>
              <a:rPr lang="es-ES" dirty="0"/>
              <a:t> &amp; </a:t>
            </a:r>
            <a:r>
              <a:rPr lang="es-ES" dirty="0" err="1"/>
              <a:t>Yahav</a:t>
            </a:r>
            <a:r>
              <a:rPr lang="es-ES" dirty="0"/>
              <a:t>, 2021),</a:t>
            </a:r>
            <a:r>
              <a:rPr lang="en-US" dirty="0">
                <a:highlight>
                  <a:srgbClr val="FFFFFF"/>
                </a:highlight>
                <a:latin typeface="Arial" panose="020B0604020202020204" pitchFamily="34" charset="0"/>
              </a:rPr>
              <a:t> (EN LASER)</a:t>
            </a:r>
            <a:endParaRPr lang="es-ES" dirty="0"/>
          </a:p>
          <a:p>
            <a:pPr lvl="1"/>
            <a:r>
              <a:rPr lang="es-ES" dirty="0"/>
              <a:t>Adaptative</a:t>
            </a:r>
          </a:p>
          <a:p>
            <a:pPr lvl="1"/>
            <a:r>
              <a:rPr lang="es-ES" dirty="0" err="1"/>
              <a:t>Physics</a:t>
            </a:r>
            <a:r>
              <a:rPr lang="es-ES" dirty="0"/>
              <a:t> </a:t>
            </a:r>
            <a:r>
              <a:rPr lang="es-ES" dirty="0" err="1"/>
              <a:t>informed</a:t>
            </a:r>
            <a:endParaRPr lang="es-ES" dirty="0"/>
          </a:p>
          <a:p>
            <a:pPr lvl="1"/>
            <a:r>
              <a:rPr lang="es-ES" dirty="0"/>
              <a:t>Transformers and PE</a:t>
            </a:r>
          </a:p>
          <a:p>
            <a:pPr lvl="2"/>
            <a:r>
              <a:rPr lang="en-US" dirty="0"/>
              <a:t>We should mention that aside from rewiring the </a:t>
            </a:r>
            <a:r>
              <a:rPr lang="en-US" dirty="0" err="1"/>
              <a:t>inputgraph</a:t>
            </a:r>
            <a:r>
              <a:rPr lang="en-US" dirty="0"/>
              <a:t>, some works pursue different approaches to solve </a:t>
            </a:r>
            <a:r>
              <a:rPr lang="en-US" dirty="0" err="1"/>
              <a:t>oversquashing</a:t>
            </a:r>
            <a:r>
              <a:rPr lang="en-US" dirty="0"/>
              <a:t>, such as creating </a:t>
            </a:r>
            <a:r>
              <a:rPr lang="en-US" dirty="0" err="1"/>
              <a:t>positionalembeddings</a:t>
            </a:r>
            <a:r>
              <a:rPr lang="en-US" dirty="0"/>
              <a:t> for the nodes or edges inspired by the transformer architecture (Vaswani et al., 2017).The most direct generalization of this approach to graphs is using Laplacian embeddings (</a:t>
            </a:r>
            <a:r>
              <a:rPr lang="en-US" dirty="0" err="1"/>
              <a:t>Kreuzeret</a:t>
            </a:r>
            <a:r>
              <a:rPr lang="en-US" dirty="0"/>
              <a:t> al., 2021; Dwivedi and Bresson, 2020). </a:t>
            </a:r>
            <a:r>
              <a:rPr lang="en-US" dirty="0" err="1"/>
              <a:t>Brüel-Gabrielsson</a:t>
            </a:r>
            <a:r>
              <a:rPr lang="en-US" dirty="0"/>
              <a:t> et al. (2022) combine this with </a:t>
            </a:r>
            <a:r>
              <a:rPr lang="en-US" dirty="0" err="1"/>
              <a:t>addingneighbors</a:t>
            </a:r>
            <a:r>
              <a:rPr lang="en-US" dirty="0"/>
              <a:t> to encode the edges which are the result of multiple hops.</a:t>
            </a:r>
            <a:r>
              <a:rPr lang="es-ES" dirty="0"/>
              <a:t> [</a:t>
            </a:r>
            <a:r>
              <a:rPr lang="es-ES" dirty="0" err="1"/>
              <a:t>from</a:t>
            </a:r>
            <a:r>
              <a:rPr lang="es-ES" dirty="0"/>
              <a:t> FOSR]</a:t>
            </a:r>
          </a:p>
          <a:p>
            <a:pPr lvl="2"/>
            <a:r>
              <a:rPr lang="es-ES" dirty="0" err="1"/>
              <a:t>Rethinking</a:t>
            </a:r>
            <a:r>
              <a:rPr lang="es-ES" dirty="0"/>
              <a:t> </a:t>
            </a:r>
            <a:r>
              <a:rPr lang="es-ES" dirty="0" err="1"/>
              <a:t>graph</a:t>
            </a:r>
            <a:r>
              <a:rPr lang="es-ES" dirty="0"/>
              <a:t> </a:t>
            </a:r>
            <a:r>
              <a:rPr lang="es-ES" dirty="0" err="1"/>
              <a:t>transformers</a:t>
            </a:r>
            <a:r>
              <a:rPr lang="es-ES" dirty="0"/>
              <a:t> </a:t>
            </a:r>
            <a:r>
              <a:rPr lang="es-ES" dirty="0" err="1"/>
              <a:t>with</a:t>
            </a:r>
            <a:r>
              <a:rPr lang="es-ES" dirty="0"/>
              <a:t> </a:t>
            </a:r>
            <a:r>
              <a:rPr lang="es-ES" dirty="0" err="1"/>
              <a:t>spectral</a:t>
            </a:r>
            <a:r>
              <a:rPr lang="es-ES" dirty="0"/>
              <a:t> </a:t>
            </a:r>
            <a:r>
              <a:rPr lang="es-ES" dirty="0" err="1"/>
              <a:t>attentionD</a:t>
            </a:r>
            <a:r>
              <a:rPr lang="es-ES" dirty="0"/>
              <a:t> </a:t>
            </a:r>
            <a:r>
              <a:rPr lang="es-ES" dirty="0" err="1"/>
              <a:t>Kreuzer</a:t>
            </a:r>
            <a:r>
              <a:rPr lang="es-ES" dirty="0"/>
              <a:t>, D </a:t>
            </a:r>
            <a:r>
              <a:rPr lang="es-ES" dirty="0" err="1"/>
              <a:t>Beaini</a:t>
            </a:r>
            <a:r>
              <a:rPr lang="es-ES" dirty="0"/>
              <a:t>, W Hamilton, V </a:t>
            </a:r>
            <a:r>
              <a:rPr lang="es-ES" dirty="0" err="1"/>
              <a:t>Létourneau</a:t>
            </a:r>
            <a:r>
              <a:rPr lang="es-ES" dirty="0"/>
              <a:t>… - </a:t>
            </a:r>
            <a:r>
              <a:rPr lang="es-ES" dirty="0" err="1"/>
              <a:t>Advances</a:t>
            </a:r>
            <a:r>
              <a:rPr lang="es-ES" dirty="0"/>
              <a:t> in Neural …, 2021</a:t>
            </a:r>
          </a:p>
          <a:p>
            <a:pPr lvl="2"/>
            <a:r>
              <a:rPr lang="es-ES" dirty="0" err="1"/>
              <a:t>Most</a:t>
            </a:r>
            <a:r>
              <a:rPr lang="es-ES" dirty="0"/>
              <a:t> </a:t>
            </a:r>
            <a:r>
              <a:rPr lang="es-ES" dirty="0" err="1"/>
              <a:t>spatial</a:t>
            </a:r>
            <a:r>
              <a:rPr lang="es-ES" dirty="0"/>
              <a:t> </a:t>
            </a:r>
            <a:r>
              <a:rPr lang="es-ES" dirty="0" err="1"/>
              <a:t>rewiring</a:t>
            </a:r>
            <a:r>
              <a:rPr lang="es-ES" dirty="0"/>
              <a:t> </a:t>
            </a:r>
            <a:r>
              <a:rPr lang="es-ES" dirty="0" err="1"/>
              <a:t>models</a:t>
            </a:r>
            <a:r>
              <a:rPr lang="es-ES" dirty="0"/>
              <a:t> </a:t>
            </a:r>
            <a:r>
              <a:rPr lang="es-ES" dirty="0" err="1"/>
              <a:t>attempt</a:t>
            </a:r>
            <a:r>
              <a:rPr lang="es-ES" dirty="0"/>
              <a:t> </a:t>
            </a:r>
            <a:r>
              <a:rPr lang="es-ES" dirty="0" err="1"/>
              <a:t>to</a:t>
            </a:r>
            <a:r>
              <a:rPr lang="es-ES" dirty="0"/>
              <a:t> </a:t>
            </a:r>
            <a:r>
              <a:rPr lang="es-ES" dirty="0" err="1"/>
              <a:t>alleviate</a:t>
            </a:r>
            <a:r>
              <a:rPr lang="es-ES" dirty="0"/>
              <a:t> </a:t>
            </a:r>
            <a:r>
              <a:rPr lang="es-ES" dirty="0" err="1"/>
              <a:t>over-squashingby</a:t>
            </a:r>
            <a:r>
              <a:rPr lang="es-ES" dirty="0"/>
              <a:t> </a:t>
            </a:r>
            <a:r>
              <a:rPr lang="es-ES" dirty="0" err="1"/>
              <a:t>adding</a:t>
            </a:r>
            <a:r>
              <a:rPr lang="es-ES" dirty="0"/>
              <a:t> </a:t>
            </a:r>
            <a:r>
              <a:rPr lang="es-ES" dirty="0" err="1"/>
              <a:t>direct</a:t>
            </a:r>
            <a:r>
              <a:rPr lang="es-ES" dirty="0"/>
              <a:t> </a:t>
            </a:r>
            <a:r>
              <a:rPr lang="es-ES" dirty="0" err="1"/>
              <a:t>connections</a:t>
            </a:r>
            <a:r>
              <a:rPr lang="es-ES" dirty="0"/>
              <a:t> </a:t>
            </a:r>
            <a:r>
              <a:rPr lang="es-ES" dirty="0" err="1"/>
              <a:t>between</a:t>
            </a:r>
            <a:r>
              <a:rPr lang="es-ES" dirty="0"/>
              <a:t> a </a:t>
            </a:r>
            <a:r>
              <a:rPr lang="es-ES" dirty="0" err="1"/>
              <a:t>node</a:t>
            </a:r>
            <a:r>
              <a:rPr lang="es-ES" dirty="0"/>
              <a:t> and </a:t>
            </a:r>
            <a:r>
              <a:rPr lang="es-ES" dirty="0" err="1"/>
              <a:t>every</a:t>
            </a:r>
            <a:r>
              <a:rPr lang="es-ES" dirty="0"/>
              <a:t> </a:t>
            </a:r>
            <a:r>
              <a:rPr lang="es-ES" dirty="0" err="1"/>
              <a:t>other</a:t>
            </a:r>
            <a:r>
              <a:rPr lang="es-ES" dirty="0"/>
              <a:t> </a:t>
            </a:r>
            <a:r>
              <a:rPr lang="es-ES" dirty="0" err="1"/>
              <a:t>node</a:t>
            </a:r>
            <a:r>
              <a:rPr lang="es-ES" dirty="0"/>
              <a:t> </a:t>
            </a:r>
            <a:r>
              <a:rPr lang="es-ES" dirty="0" err="1"/>
              <a:t>within</a:t>
            </a:r>
            <a:r>
              <a:rPr lang="es-ES" dirty="0"/>
              <a:t> a </a:t>
            </a:r>
            <a:r>
              <a:rPr lang="es-ES" dirty="0" err="1"/>
              <a:t>certain</a:t>
            </a:r>
            <a:r>
              <a:rPr lang="es-ES" dirty="0"/>
              <a:t> </a:t>
            </a:r>
            <a:r>
              <a:rPr lang="es-ES" dirty="0" err="1"/>
              <a:t>distance</a:t>
            </a:r>
            <a:r>
              <a:rPr lang="es-ES" dirty="0"/>
              <a:t> (</a:t>
            </a:r>
            <a:r>
              <a:rPr lang="es-ES" dirty="0" err="1"/>
              <a:t>BrüelGabrielsson</a:t>
            </a:r>
            <a:r>
              <a:rPr lang="es-ES" dirty="0"/>
              <a:t> et al., 2022; </a:t>
            </a:r>
            <a:r>
              <a:rPr lang="es-ES" dirty="0" err="1"/>
              <a:t>Abboud</a:t>
            </a:r>
            <a:r>
              <a:rPr lang="es-ES" dirty="0"/>
              <a:t> et al., 2022) — </a:t>
            </a:r>
            <a:r>
              <a:rPr lang="es-ES" dirty="0" err="1"/>
              <a:t>with</a:t>
            </a:r>
            <a:r>
              <a:rPr lang="es-ES" dirty="0"/>
              <a:t> (dense) </a:t>
            </a:r>
            <a:r>
              <a:rPr lang="es-ES" dirty="0" err="1"/>
              <a:t>Graph</a:t>
            </a:r>
            <a:r>
              <a:rPr lang="es-ES" dirty="0"/>
              <a:t> Transformers </a:t>
            </a:r>
            <a:r>
              <a:rPr lang="es-ES" dirty="0" err="1"/>
              <a:t>being</a:t>
            </a:r>
            <a:r>
              <a:rPr lang="es-ES" dirty="0"/>
              <a:t> </a:t>
            </a:r>
            <a:r>
              <a:rPr lang="es-ES" dirty="0" err="1"/>
              <a:t>the</a:t>
            </a:r>
            <a:r>
              <a:rPr lang="es-ES" dirty="0"/>
              <a:t> </a:t>
            </a:r>
            <a:r>
              <a:rPr lang="es-ES" dirty="0" err="1"/>
              <a:t>extremecase</a:t>
            </a:r>
            <a:r>
              <a:rPr lang="es-ES" dirty="0"/>
              <a:t> (Ying et al., 2021; </a:t>
            </a:r>
            <a:r>
              <a:rPr lang="es-ES" dirty="0" err="1"/>
              <a:t>Mialon</a:t>
            </a:r>
            <a:r>
              <a:rPr lang="es-ES" dirty="0"/>
              <a:t> et al., 2021; </a:t>
            </a:r>
            <a:r>
              <a:rPr lang="es-ES" dirty="0" err="1"/>
              <a:t>Kreuzer</a:t>
            </a:r>
            <a:r>
              <a:rPr lang="es-ES" dirty="0"/>
              <a:t> et al., 2021; </a:t>
            </a:r>
            <a:r>
              <a:rPr lang="es-ES" dirty="0" err="1"/>
              <a:t>Rampasek</a:t>
            </a:r>
            <a:r>
              <a:rPr lang="es-ES" dirty="0"/>
              <a:t> et al., 2022)</a:t>
            </a:r>
          </a:p>
          <a:p>
            <a:pPr lvl="1"/>
            <a:endParaRPr lang="es-ES" dirty="0"/>
          </a:p>
          <a:p>
            <a:endParaRPr lang="es-ES" dirty="0"/>
          </a:p>
        </p:txBody>
      </p:sp>
      <p:sp>
        <p:nvSpPr>
          <p:cNvPr id="4" name="Rectangle 3">
            <a:extLst>
              <a:ext uri="{FF2B5EF4-FFF2-40B4-BE49-F238E27FC236}">
                <a16:creationId xmlns:a16="http://schemas.microsoft.com/office/drawing/2014/main" id="{542F2640-5105-9BBC-FC45-28B53A916755}"/>
              </a:ext>
            </a:extLst>
          </p:cNvPr>
          <p:cNvSpPr/>
          <p:nvPr/>
        </p:nvSpPr>
        <p:spPr>
          <a:xfrm rot="1913968">
            <a:off x="7924800" y="749300"/>
            <a:ext cx="5765800" cy="76200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HIDDEN SLIDE</a:t>
            </a:r>
          </a:p>
        </p:txBody>
      </p:sp>
      <p:sp>
        <p:nvSpPr>
          <p:cNvPr id="5" name="Slide Number Placeholder 4">
            <a:extLst>
              <a:ext uri="{FF2B5EF4-FFF2-40B4-BE49-F238E27FC236}">
                <a16:creationId xmlns:a16="http://schemas.microsoft.com/office/drawing/2014/main" id="{FA03B394-109B-0C40-3C85-0634CC60AF73}"/>
              </a:ext>
            </a:extLst>
          </p:cNvPr>
          <p:cNvSpPr>
            <a:spLocks noGrp="1"/>
          </p:cNvSpPr>
          <p:nvPr>
            <p:ph type="sldNum" sz="quarter" idx="12"/>
          </p:nvPr>
        </p:nvSpPr>
        <p:spPr/>
        <p:txBody>
          <a:bodyPr/>
          <a:lstStyle/>
          <a:p>
            <a:fld id="{33471E03-3868-4372-A232-81B06EBB10D4}" type="slidenum">
              <a:rPr lang="es-ES" smtClean="0"/>
              <a:t>173</a:t>
            </a:fld>
            <a:endParaRPr lang="es-ES"/>
          </a:p>
        </p:txBody>
      </p:sp>
    </p:spTree>
    <p:extLst>
      <p:ext uri="{BB962C8B-B14F-4D97-AF65-F5344CB8AC3E}">
        <p14:creationId xmlns:p14="http://schemas.microsoft.com/office/powerpoint/2010/main" val="288967522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0173-FCD3-CEE0-69DC-977EA95C5C42}"/>
              </a:ext>
            </a:extLst>
          </p:cNvPr>
          <p:cNvSpPr>
            <a:spLocks noGrp="1"/>
          </p:cNvSpPr>
          <p:nvPr>
            <p:ph type="title"/>
          </p:nvPr>
        </p:nvSpPr>
        <p:spPr/>
        <p:txBody>
          <a:bodyPr/>
          <a:lstStyle/>
          <a:p>
            <a:r>
              <a:rPr lang="en-US" dirty="0"/>
              <a:t>Solutions</a:t>
            </a:r>
            <a:endParaRPr lang="es-ES" dirty="0"/>
          </a:p>
        </p:txBody>
      </p:sp>
      <p:sp>
        <p:nvSpPr>
          <p:cNvPr id="6" name="Rectangle: Rounded Corners 5">
            <a:extLst>
              <a:ext uri="{FF2B5EF4-FFF2-40B4-BE49-F238E27FC236}">
                <a16:creationId xmlns:a16="http://schemas.microsoft.com/office/drawing/2014/main" id="{08B4B544-DA1E-840D-5E94-D074B19F2C06}"/>
              </a:ext>
            </a:extLst>
          </p:cNvPr>
          <p:cNvSpPr/>
          <p:nvPr/>
        </p:nvSpPr>
        <p:spPr>
          <a:xfrm>
            <a:off x="859101" y="1330253"/>
            <a:ext cx="3146425" cy="5064125"/>
          </a:xfrm>
          <a:prstGeom prst="roundRect">
            <a:avLst/>
          </a:prstGeom>
          <a:solidFill>
            <a:schemeClr val="tx2">
              <a:lumMod val="10000"/>
              <a:lumOff val="90000"/>
            </a:schemeClr>
          </a:solidFill>
          <a:ln w="19050">
            <a:solidFill>
              <a:schemeClr val="bg1">
                <a:lumMod val="50000"/>
              </a:schemeClr>
            </a:solidFill>
          </a:ln>
          <a:effectLst>
            <a:outerShdw blurRad="50800" dist="38100" dir="5400000" algn="t"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t"/>
          <a:lstStyle/>
          <a:p>
            <a:pPr algn="ctr"/>
            <a:r>
              <a:rPr lang="en-US" b="1" dirty="0">
                <a:solidFill>
                  <a:schemeClr val="tx1"/>
                </a:solidFill>
              </a:rPr>
              <a:t>GRAPH REWIRING</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r>
              <a:rPr lang="en-US" sz="1400" b="1" dirty="0">
                <a:solidFill>
                  <a:schemeClr val="tx1"/>
                </a:solidFill>
              </a:rPr>
              <a:t>More:</a:t>
            </a:r>
            <a:br>
              <a:rPr lang="en-US" sz="1600" dirty="0">
                <a:solidFill>
                  <a:schemeClr val="tx1"/>
                </a:solidFill>
              </a:rPr>
            </a:br>
            <a:r>
              <a:rPr lang="en-US" sz="1400" b="1" dirty="0">
                <a:solidFill>
                  <a:schemeClr val="tx1"/>
                </a:solidFill>
              </a:rPr>
              <a:t>- Multi-hop architectures </a:t>
            </a:r>
            <a:br>
              <a:rPr lang="en-US" sz="1400" b="1" dirty="0">
                <a:solidFill>
                  <a:schemeClr val="tx1"/>
                </a:solidFill>
              </a:rPr>
            </a:br>
            <a:r>
              <a:rPr lang="en-US" sz="1400" b="1" dirty="0">
                <a:solidFill>
                  <a:schemeClr val="tx1"/>
                </a:solidFill>
              </a:rPr>
              <a:t>- Transformers</a:t>
            </a:r>
          </a:p>
        </p:txBody>
      </p:sp>
      <p:sp>
        <p:nvSpPr>
          <p:cNvPr id="9" name="Rectangle: Rounded Corners 8">
            <a:extLst>
              <a:ext uri="{FF2B5EF4-FFF2-40B4-BE49-F238E27FC236}">
                <a16:creationId xmlns:a16="http://schemas.microsoft.com/office/drawing/2014/main" id="{99D4BBC2-2C71-2DF7-79A3-4BB65C7DD0DE}"/>
              </a:ext>
            </a:extLst>
          </p:cNvPr>
          <p:cNvSpPr/>
          <p:nvPr/>
        </p:nvSpPr>
        <p:spPr>
          <a:xfrm>
            <a:off x="8195019" y="1330253"/>
            <a:ext cx="3146425" cy="5064125"/>
          </a:xfrm>
          <a:prstGeom prst="roundRect">
            <a:avLst/>
          </a:prstGeom>
          <a:solidFill>
            <a:schemeClr val="tx2">
              <a:lumMod val="10000"/>
              <a:lumOff val="90000"/>
            </a:schemeClr>
          </a:solidFill>
          <a:ln w="19050">
            <a:solidFill>
              <a:schemeClr val="bg1">
                <a:lumMod val="50000"/>
              </a:schemeClr>
            </a:solidFill>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t"/>
          <a:lstStyle/>
          <a:p>
            <a:pPr algn="ctr"/>
            <a:r>
              <a:rPr lang="en-US" b="1" dirty="0">
                <a:solidFill>
                  <a:schemeClr val="tx1"/>
                </a:solidFill>
              </a:rPr>
              <a:t>Advanced GNN Architectures</a:t>
            </a:r>
          </a:p>
        </p:txBody>
      </p:sp>
      <p:pic>
        <p:nvPicPr>
          <p:cNvPr id="12" name="Picture 11">
            <a:extLst>
              <a:ext uri="{FF2B5EF4-FFF2-40B4-BE49-F238E27FC236}">
                <a16:creationId xmlns:a16="http://schemas.microsoft.com/office/drawing/2014/main" id="{5B18F32E-3D47-00E6-3284-059E9510ED5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3748" y="2143590"/>
            <a:ext cx="2698750" cy="999915"/>
          </a:xfrm>
          <a:prstGeom prst="rect">
            <a:avLst/>
          </a:prstGeom>
        </p:spPr>
      </p:pic>
      <p:pic>
        <p:nvPicPr>
          <p:cNvPr id="14" name="Picture 13">
            <a:extLst>
              <a:ext uri="{FF2B5EF4-FFF2-40B4-BE49-F238E27FC236}">
                <a16:creationId xmlns:a16="http://schemas.microsoft.com/office/drawing/2014/main" id="{56E24A84-E2BE-4BFA-050F-4D2461659AB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74009" y="3319510"/>
            <a:ext cx="2512279" cy="1563690"/>
          </a:xfrm>
          <a:prstGeom prst="rect">
            <a:avLst/>
          </a:prstGeom>
        </p:spPr>
      </p:pic>
      <p:sp>
        <p:nvSpPr>
          <p:cNvPr id="15" name="TextBox 14">
            <a:extLst>
              <a:ext uri="{FF2B5EF4-FFF2-40B4-BE49-F238E27FC236}">
                <a16:creationId xmlns:a16="http://schemas.microsoft.com/office/drawing/2014/main" id="{4A8FCBC6-1882-9371-97FD-42796F153966}"/>
              </a:ext>
            </a:extLst>
          </p:cNvPr>
          <p:cNvSpPr txBox="1"/>
          <p:nvPr/>
        </p:nvSpPr>
        <p:spPr>
          <a:xfrm>
            <a:off x="2953947" y="6569354"/>
            <a:ext cx="6278827" cy="276999"/>
          </a:xfrm>
          <a:prstGeom prst="rect">
            <a:avLst/>
          </a:prstGeom>
          <a:noFill/>
        </p:spPr>
        <p:txBody>
          <a:bodyPr wrap="square" rtlCol="0">
            <a:spAutoFit/>
          </a:bodyPr>
          <a:lstStyle/>
          <a:p>
            <a:pPr algn="ctr"/>
            <a:r>
              <a:rPr lang="en-US" sz="1200" dirty="0">
                <a:solidFill>
                  <a:schemeClr val="bg1">
                    <a:lumMod val="50000"/>
                  </a:schemeClr>
                </a:solidFill>
              </a:rPr>
              <a:t>Figures from Topping et al 2022, Arnaiz</a:t>
            </a:r>
            <a:r>
              <a:rPr lang="es-ES" sz="1200" dirty="0">
                <a:solidFill>
                  <a:schemeClr val="bg1">
                    <a:lumMod val="50000"/>
                  </a:schemeClr>
                </a:solidFill>
              </a:rPr>
              <a:t>-</a:t>
            </a:r>
            <a:r>
              <a:rPr lang="en-US" sz="1200" dirty="0">
                <a:solidFill>
                  <a:schemeClr val="bg1">
                    <a:lumMod val="50000"/>
                  </a:schemeClr>
                </a:solidFill>
              </a:rPr>
              <a:t>Rodriguez et al 2022, </a:t>
            </a:r>
            <a:r>
              <a:rPr lang="en-US" sz="1200" dirty="0" err="1">
                <a:solidFill>
                  <a:schemeClr val="bg1">
                    <a:lumMod val="50000"/>
                  </a:schemeClr>
                </a:solidFill>
              </a:rPr>
              <a:t>Errica</a:t>
            </a:r>
            <a:r>
              <a:rPr lang="en-US" sz="1200" dirty="0">
                <a:solidFill>
                  <a:schemeClr val="bg1">
                    <a:lumMod val="50000"/>
                  </a:schemeClr>
                </a:solidFill>
              </a:rPr>
              <a:t> et al 2023, Geisler et al 2024 </a:t>
            </a:r>
          </a:p>
        </p:txBody>
      </p:sp>
      <p:sp>
        <p:nvSpPr>
          <p:cNvPr id="10" name="Rectangle: Rounded Corners 9">
            <a:extLst>
              <a:ext uri="{FF2B5EF4-FFF2-40B4-BE49-F238E27FC236}">
                <a16:creationId xmlns:a16="http://schemas.microsoft.com/office/drawing/2014/main" id="{EF919928-AC24-3BA1-5D77-99D9592DFAB2}"/>
              </a:ext>
            </a:extLst>
          </p:cNvPr>
          <p:cNvSpPr/>
          <p:nvPr/>
        </p:nvSpPr>
        <p:spPr>
          <a:xfrm>
            <a:off x="4522787" y="1330253"/>
            <a:ext cx="3146425" cy="5064125"/>
          </a:xfrm>
          <a:prstGeom prst="roundRect">
            <a:avLst/>
          </a:prstGeom>
          <a:solidFill>
            <a:schemeClr val="tx2">
              <a:lumMod val="10000"/>
              <a:lumOff val="90000"/>
            </a:schemeClr>
          </a:solidFill>
          <a:ln w="19050">
            <a:solidFill>
              <a:schemeClr val="bg1">
                <a:lumMod val="50000"/>
              </a:schemeClr>
            </a:solidFill>
          </a:ln>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rtlCol="0" anchor="t"/>
          <a:lstStyle/>
          <a:p>
            <a:pPr algn="ctr"/>
            <a:r>
              <a:rPr lang="en-US" b="1" dirty="0">
                <a:solidFill>
                  <a:schemeClr val="tx1"/>
                </a:solidFill>
              </a:rPr>
              <a:t>Virtual Nodes</a:t>
            </a:r>
          </a:p>
        </p:txBody>
      </p:sp>
      <p:grpSp>
        <p:nvGrpSpPr>
          <p:cNvPr id="72" name="Group 71">
            <a:extLst>
              <a:ext uri="{FF2B5EF4-FFF2-40B4-BE49-F238E27FC236}">
                <a16:creationId xmlns:a16="http://schemas.microsoft.com/office/drawing/2014/main" id="{A1A0CAA2-F14B-6B80-CC38-82D5B55E0842}"/>
              </a:ext>
            </a:extLst>
          </p:cNvPr>
          <p:cNvGrpSpPr/>
          <p:nvPr/>
        </p:nvGrpSpPr>
        <p:grpSpPr>
          <a:xfrm>
            <a:off x="4850534" y="2581275"/>
            <a:ext cx="2481850" cy="2370385"/>
            <a:chOff x="5151683" y="3333032"/>
            <a:chExt cx="2047192" cy="1955248"/>
          </a:xfrm>
        </p:grpSpPr>
        <p:sp>
          <p:nvSpPr>
            <p:cNvPr id="40" name="Oval 39">
              <a:extLst>
                <a:ext uri="{FF2B5EF4-FFF2-40B4-BE49-F238E27FC236}">
                  <a16:creationId xmlns:a16="http://schemas.microsoft.com/office/drawing/2014/main" id="{2AA85E8B-5E34-6490-2FEF-73D33AC09012}"/>
                </a:ext>
              </a:extLst>
            </p:cNvPr>
            <p:cNvSpPr/>
            <p:nvPr/>
          </p:nvSpPr>
          <p:spPr>
            <a:xfrm>
              <a:off x="5994388" y="3333032"/>
              <a:ext cx="319088" cy="3190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 name="Group 70">
              <a:extLst>
                <a:ext uri="{FF2B5EF4-FFF2-40B4-BE49-F238E27FC236}">
                  <a16:creationId xmlns:a16="http://schemas.microsoft.com/office/drawing/2014/main" id="{FA6D7C7C-475A-4B63-937D-B9506DBA1D8F}"/>
                </a:ext>
              </a:extLst>
            </p:cNvPr>
            <p:cNvGrpSpPr/>
            <p:nvPr/>
          </p:nvGrpSpPr>
          <p:grpSpPr>
            <a:xfrm>
              <a:off x="5151683" y="3652120"/>
              <a:ext cx="2047192" cy="1636160"/>
              <a:chOff x="5151683" y="3652120"/>
              <a:chExt cx="2047192" cy="1636160"/>
            </a:xfrm>
            <a:effectLst>
              <a:outerShdw blurRad="50800" dist="38100" dir="5400000" algn="t" rotWithShape="0">
                <a:prstClr val="black">
                  <a:alpha val="40000"/>
                </a:prstClr>
              </a:outerShdw>
            </a:effectLst>
          </p:grpSpPr>
          <p:sp>
            <p:nvSpPr>
              <p:cNvPr id="23" name="Oval 22">
                <a:extLst>
                  <a:ext uri="{FF2B5EF4-FFF2-40B4-BE49-F238E27FC236}">
                    <a16:creationId xmlns:a16="http://schemas.microsoft.com/office/drawing/2014/main" id="{295D5F52-4DC9-2244-D790-2AB6B5BAB7EB}"/>
                  </a:ext>
                </a:extLst>
              </p:cNvPr>
              <p:cNvSpPr/>
              <p:nvPr/>
            </p:nvSpPr>
            <p:spPr>
              <a:xfrm>
                <a:off x="6024145" y="4823956"/>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Oval 23">
                <a:extLst>
                  <a:ext uri="{FF2B5EF4-FFF2-40B4-BE49-F238E27FC236}">
                    <a16:creationId xmlns:a16="http://schemas.microsoft.com/office/drawing/2014/main" id="{7CD0883E-BBF2-3D0D-BB85-729C50C85E24}"/>
                  </a:ext>
                </a:extLst>
              </p:cNvPr>
              <p:cNvSpPr/>
              <p:nvPr/>
            </p:nvSpPr>
            <p:spPr>
              <a:xfrm>
                <a:off x="5574367" y="4290886"/>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5" name="Oval 24">
                <a:extLst>
                  <a:ext uri="{FF2B5EF4-FFF2-40B4-BE49-F238E27FC236}">
                    <a16:creationId xmlns:a16="http://schemas.microsoft.com/office/drawing/2014/main" id="{DF5A0771-7403-5B56-2A89-4C6C00A0BD7B}"/>
                  </a:ext>
                </a:extLst>
              </p:cNvPr>
              <p:cNvSpPr/>
              <p:nvPr/>
            </p:nvSpPr>
            <p:spPr>
              <a:xfrm>
                <a:off x="5576144" y="5028704"/>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26" name="Oval 25">
                <a:extLst>
                  <a:ext uri="{FF2B5EF4-FFF2-40B4-BE49-F238E27FC236}">
                    <a16:creationId xmlns:a16="http://schemas.microsoft.com/office/drawing/2014/main" id="{1CF8E0DE-DE5E-7152-9B11-4C33D8420FCC}"/>
                  </a:ext>
                </a:extLst>
              </p:cNvPr>
              <p:cNvSpPr/>
              <p:nvPr/>
            </p:nvSpPr>
            <p:spPr>
              <a:xfrm>
                <a:off x="6030457" y="4491182"/>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27" name="Oval 26">
                <a:extLst>
                  <a:ext uri="{FF2B5EF4-FFF2-40B4-BE49-F238E27FC236}">
                    <a16:creationId xmlns:a16="http://schemas.microsoft.com/office/drawing/2014/main" id="{6B1BC9AA-389D-9333-8240-E04B103D3753}"/>
                  </a:ext>
                </a:extLst>
              </p:cNvPr>
              <p:cNvSpPr/>
              <p:nvPr/>
            </p:nvSpPr>
            <p:spPr>
              <a:xfrm>
                <a:off x="6531544" y="4290886"/>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8" name="Oval 27">
                <a:extLst>
                  <a:ext uri="{FF2B5EF4-FFF2-40B4-BE49-F238E27FC236}">
                    <a16:creationId xmlns:a16="http://schemas.microsoft.com/office/drawing/2014/main" id="{A5753A25-E53F-02E6-7FA1-BEA9E8B362D1}"/>
                  </a:ext>
                </a:extLst>
              </p:cNvPr>
              <p:cNvSpPr/>
              <p:nvPr/>
            </p:nvSpPr>
            <p:spPr>
              <a:xfrm>
                <a:off x="6531544" y="5028704"/>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29" name="Straight Arrow Connector 28">
                <a:extLst>
                  <a:ext uri="{FF2B5EF4-FFF2-40B4-BE49-F238E27FC236}">
                    <a16:creationId xmlns:a16="http://schemas.microsoft.com/office/drawing/2014/main" id="{86D97B3B-5EB4-DCE8-11A7-EE897FE6FF5B}"/>
                  </a:ext>
                </a:extLst>
              </p:cNvPr>
              <p:cNvCxnSpPr>
                <a:cxnSpLocks/>
                <a:stCxn id="24" idx="5"/>
                <a:endCxn id="26" idx="2"/>
              </p:cNvCxnSpPr>
              <p:nvPr/>
            </p:nvCxnSpPr>
            <p:spPr>
              <a:xfrm>
                <a:off x="5795929" y="4512448"/>
                <a:ext cx="234528" cy="108523"/>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35A9D4-EA4F-D3A4-9B07-052839C53B0B}"/>
                  </a:ext>
                </a:extLst>
              </p:cNvPr>
              <p:cNvCxnSpPr>
                <a:cxnSpLocks/>
                <a:stCxn id="25" idx="7"/>
                <a:endCxn id="23" idx="2"/>
              </p:cNvCxnSpPr>
              <p:nvPr/>
            </p:nvCxnSpPr>
            <p:spPr>
              <a:xfrm flipV="1">
                <a:off x="5797705" y="4953744"/>
                <a:ext cx="226440" cy="112974"/>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2140BED-258F-3219-82F1-FC747F953C49}"/>
                  </a:ext>
                </a:extLst>
              </p:cNvPr>
              <p:cNvCxnSpPr>
                <a:cxnSpLocks/>
                <a:stCxn id="26" idx="6"/>
                <a:endCxn id="27" idx="3"/>
              </p:cNvCxnSpPr>
              <p:nvPr/>
            </p:nvCxnSpPr>
            <p:spPr>
              <a:xfrm flipV="1">
                <a:off x="6290032" y="4512448"/>
                <a:ext cx="279526" cy="108523"/>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726F65F-E184-B3CD-0783-F9E55BB0DFDE}"/>
                  </a:ext>
                </a:extLst>
              </p:cNvPr>
              <p:cNvCxnSpPr>
                <a:cxnSpLocks/>
                <a:stCxn id="28" idx="2"/>
                <a:endCxn id="23" idx="6"/>
              </p:cNvCxnSpPr>
              <p:nvPr/>
            </p:nvCxnSpPr>
            <p:spPr>
              <a:xfrm flipH="1" flipV="1">
                <a:off x="6283720" y="4953744"/>
                <a:ext cx="247824" cy="204748"/>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00533D5-4DA1-A6CB-42B4-63EB763F84D2}"/>
                  </a:ext>
                </a:extLst>
              </p:cNvPr>
              <p:cNvCxnSpPr>
                <a:cxnSpLocks/>
                <a:stCxn id="23" idx="0"/>
                <a:endCxn id="26" idx="4"/>
              </p:cNvCxnSpPr>
              <p:nvPr/>
            </p:nvCxnSpPr>
            <p:spPr>
              <a:xfrm flipV="1">
                <a:off x="6153933" y="4750758"/>
                <a:ext cx="6312" cy="73198"/>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6F218FF0-2011-5AAD-F7AB-F83B07AA9B97}"/>
                  </a:ext>
                </a:extLst>
              </p:cNvPr>
              <p:cNvSpPr/>
              <p:nvPr/>
            </p:nvSpPr>
            <p:spPr>
              <a:xfrm>
                <a:off x="5151683" y="4700817"/>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35" name="Oval 34">
                <a:extLst>
                  <a:ext uri="{FF2B5EF4-FFF2-40B4-BE49-F238E27FC236}">
                    <a16:creationId xmlns:a16="http://schemas.microsoft.com/office/drawing/2014/main" id="{4EEBEC73-3BCF-244B-C72D-36121695A7EB}"/>
                  </a:ext>
                </a:extLst>
              </p:cNvPr>
              <p:cNvSpPr/>
              <p:nvPr/>
            </p:nvSpPr>
            <p:spPr>
              <a:xfrm>
                <a:off x="6939300" y="4723454"/>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36" name="Straight Arrow Connector 35">
                <a:extLst>
                  <a:ext uri="{FF2B5EF4-FFF2-40B4-BE49-F238E27FC236}">
                    <a16:creationId xmlns:a16="http://schemas.microsoft.com/office/drawing/2014/main" id="{89D6F78A-4B9E-8618-0F84-106D58861A1B}"/>
                  </a:ext>
                </a:extLst>
              </p:cNvPr>
              <p:cNvCxnSpPr>
                <a:cxnSpLocks/>
                <a:stCxn id="24" idx="3"/>
                <a:endCxn id="34" idx="7"/>
              </p:cNvCxnSpPr>
              <p:nvPr/>
            </p:nvCxnSpPr>
            <p:spPr>
              <a:xfrm flipH="1">
                <a:off x="5373244" y="4512448"/>
                <a:ext cx="239137" cy="226384"/>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7B5D2AA-5A33-D01B-D441-7781224DE20D}"/>
                  </a:ext>
                </a:extLst>
              </p:cNvPr>
              <p:cNvCxnSpPr>
                <a:cxnSpLocks/>
                <a:stCxn id="25" idx="1"/>
                <a:endCxn id="34" idx="5"/>
              </p:cNvCxnSpPr>
              <p:nvPr/>
            </p:nvCxnSpPr>
            <p:spPr>
              <a:xfrm flipH="1" flipV="1">
                <a:off x="5373244" y="4922379"/>
                <a:ext cx="240914" cy="144339"/>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70555D3-E81F-2161-A612-D745BC290D1F}"/>
                  </a:ext>
                </a:extLst>
              </p:cNvPr>
              <p:cNvCxnSpPr>
                <a:cxnSpLocks/>
                <a:stCxn id="35" idx="1"/>
                <a:endCxn id="27" idx="5"/>
              </p:cNvCxnSpPr>
              <p:nvPr/>
            </p:nvCxnSpPr>
            <p:spPr>
              <a:xfrm flipH="1" flipV="1">
                <a:off x="6753105" y="4512448"/>
                <a:ext cx="224208" cy="249021"/>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B9F3BA5-0E9C-6322-1942-1C1CD3CD3CB9}"/>
                  </a:ext>
                </a:extLst>
              </p:cNvPr>
              <p:cNvCxnSpPr>
                <a:cxnSpLocks/>
                <a:stCxn id="35" idx="3"/>
                <a:endCxn id="28" idx="7"/>
              </p:cNvCxnSpPr>
              <p:nvPr/>
            </p:nvCxnSpPr>
            <p:spPr>
              <a:xfrm flipH="1">
                <a:off x="6753105" y="4945016"/>
                <a:ext cx="224209" cy="121702"/>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B984A6-FA7A-9D16-B65E-CBAA8C2FFAAC}"/>
                  </a:ext>
                </a:extLst>
              </p:cNvPr>
              <p:cNvCxnSpPr>
                <a:cxnSpLocks/>
                <a:stCxn id="34" idx="0"/>
                <a:endCxn id="40" idx="4"/>
              </p:cNvCxnSpPr>
              <p:nvPr/>
            </p:nvCxnSpPr>
            <p:spPr>
              <a:xfrm flipV="1">
                <a:off x="5281471" y="3652120"/>
                <a:ext cx="872461" cy="1048697"/>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BB3CD7F-559A-D187-50DC-0AC75F433D98}"/>
                  </a:ext>
                </a:extLst>
              </p:cNvPr>
              <p:cNvCxnSpPr>
                <a:cxnSpLocks/>
                <a:stCxn id="24" idx="0"/>
                <a:endCxn id="40" idx="4"/>
              </p:cNvCxnSpPr>
              <p:nvPr/>
            </p:nvCxnSpPr>
            <p:spPr>
              <a:xfrm flipV="1">
                <a:off x="5704155" y="3652120"/>
                <a:ext cx="449777" cy="638766"/>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DE7AE61-B65F-0B50-B0D6-92EDEFD50F63}"/>
                  </a:ext>
                </a:extLst>
              </p:cNvPr>
              <p:cNvCxnSpPr>
                <a:cxnSpLocks/>
                <a:stCxn id="25" idx="0"/>
                <a:endCxn id="40" idx="4"/>
              </p:cNvCxnSpPr>
              <p:nvPr/>
            </p:nvCxnSpPr>
            <p:spPr>
              <a:xfrm flipV="1">
                <a:off x="5705932" y="3652120"/>
                <a:ext cx="448000" cy="1376584"/>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FE7E1B0B-CDE0-5E23-58F6-718B400E90E2}"/>
                  </a:ext>
                </a:extLst>
              </p:cNvPr>
              <p:cNvCxnSpPr>
                <a:cxnSpLocks/>
                <a:stCxn id="28" idx="0"/>
                <a:endCxn id="40" idx="4"/>
              </p:cNvCxnSpPr>
              <p:nvPr/>
            </p:nvCxnSpPr>
            <p:spPr>
              <a:xfrm flipH="1" flipV="1">
                <a:off x="6153932" y="3652120"/>
                <a:ext cx="507400" cy="1376584"/>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93CE4FA4-60AD-2F9C-2C71-C68CCEFFC38B}"/>
                  </a:ext>
                </a:extLst>
              </p:cNvPr>
              <p:cNvCxnSpPr>
                <a:cxnSpLocks/>
                <a:stCxn id="35" idx="1"/>
                <a:endCxn id="40" idx="4"/>
              </p:cNvCxnSpPr>
              <p:nvPr/>
            </p:nvCxnSpPr>
            <p:spPr>
              <a:xfrm flipH="1" flipV="1">
                <a:off x="6153932" y="3652120"/>
                <a:ext cx="823382" cy="1109348"/>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1B655589-1A73-14B4-AF1B-BB4420ED5D30}"/>
                  </a:ext>
                </a:extLst>
              </p:cNvPr>
              <p:cNvCxnSpPr>
                <a:cxnSpLocks/>
                <a:stCxn id="27" idx="0"/>
                <a:endCxn id="40" idx="4"/>
              </p:cNvCxnSpPr>
              <p:nvPr/>
            </p:nvCxnSpPr>
            <p:spPr>
              <a:xfrm flipH="1" flipV="1">
                <a:off x="6153932" y="3652120"/>
                <a:ext cx="507400" cy="638766"/>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F784B567-5C0E-6D7F-2CAB-8CD37CF8A7C1}"/>
                  </a:ext>
                </a:extLst>
              </p:cNvPr>
              <p:cNvCxnSpPr>
                <a:cxnSpLocks/>
                <a:stCxn id="26" idx="1"/>
                <a:endCxn id="40" idx="4"/>
              </p:cNvCxnSpPr>
              <p:nvPr/>
            </p:nvCxnSpPr>
            <p:spPr>
              <a:xfrm flipV="1">
                <a:off x="6068471" y="3652120"/>
                <a:ext cx="85461" cy="877076"/>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72ACD201-41F4-C4F3-C759-A48DFB92BFE6}"/>
                  </a:ext>
                </a:extLst>
              </p:cNvPr>
              <p:cNvCxnSpPr>
                <a:cxnSpLocks/>
                <a:stCxn id="23" idx="7"/>
                <a:endCxn id="40" idx="4"/>
              </p:cNvCxnSpPr>
              <p:nvPr/>
            </p:nvCxnSpPr>
            <p:spPr>
              <a:xfrm flipH="1" flipV="1">
                <a:off x="6153932" y="3652120"/>
                <a:ext cx="91774" cy="1209850"/>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grpSp>
      </p:grpSp>
      <p:sp>
        <p:nvSpPr>
          <p:cNvPr id="11" name="TextBox 10">
            <a:extLst>
              <a:ext uri="{FF2B5EF4-FFF2-40B4-BE49-F238E27FC236}">
                <a16:creationId xmlns:a16="http://schemas.microsoft.com/office/drawing/2014/main" id="{52645E27-3960-5F9F-1D14-4A8ADA9DCD3B}"/>
              </a:ext>
            </a:extLst>
          </p:cNvPr>
          <p:cNvSpPr txBox="1"/>
          <p:nvPr/>
        </p:nvSpPr>
        <p:spPr>
          <a:xfrm>
            <a:off x="8464068" y="5050706"/>
            <a:ext cx="2608326" cy="954107"/>
          </a:xfrm>
          <a:prstGeom prst="rect">
            <a:avLst/>
          </a:prstGeom>
          <a:noFill/>
        </p:spPr>
        <p:txBody>
          <a:bodyPr wrap="square" rtlCol="0">
            <a:spAutoFit/>
          </a:bodyPr>
          <a:lstStyle/>
          <a:p>
            <a:r>
              <a:rPr lang="en-US" sz="1400" b="1" dirty="0"/>
              <a:t>- Adaptative</a:t>
            </a:r>
          </a:p>
          <a:p>
            <a:r>
              <a:rPr lang="en-US" sz="1400" b="1" dirty="0"/>
              <a:t>- Transformers</a:t>
            </a:r>
          </a:p>
          <a:p>
            <a:r>
              <a:rPr lang="en-US" sz="1400" b="1" dirty="0"/>
              <a:t>- Advanced Spectral Filters</a:t>
            </a:r>
          </a:p>
          <a:p>
            <a:r>
              <a:rPr lang="en-US" sz="1400" b="1" dirty="0"/>
              <a:t>- Physics-Informed Methods</a:t>
            </a:r>
          </a:p>
        </p:txBody>
      </p:sp>
      <p:pic>
        <p:nvPicPr>
          <p:cNvPr id="16" name="Picture 2">
            <a:extLst>
              <a:ext uri="{FF2B5EF4-FFF2-40B4-BE49-F238E27FC236}">
                <a16:creationId xmlns:a16="http://schemas.microsoft.com/office/drawing/2014/main" id="{330086AF-C329-2799-B198-DABAA36CBC21}"/>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8523" t="51993" r="6343" b="7609"/>
          <a:stretch/>
        </p:blipFill>
        <p:spPr bwMode="auto">
          <a:xfrm>
            <a:off x="8291868" y="2484852"/>
            <a:ext cx="2726123" cy="1260155"/>
          </a:xfrm>
          <a:prstGeom prst="rect">
            <a:avLst/>
          </a:prstGeom>
          <a:noFill/>
          <a:extLst>
            <a:ext uri="{909E8E84-426E-40DD-AFC4-6F175D3DCCD1}">
              <a14:hiddenFill xmlns:a14="http://schemas.microsoft.com/office/drawing/2010/main">
                <a:solidFill>
                  <a:srgbClr val="FFFFFF"/>
                </a:solidFill>
              </a14:hiddenFill>
            </a:ext>
          </a:extLst>
        </p:spPr>
      </p:pic>
      <p:pic>
        <p:nvPicPr>
          <p:cNvPr id="17" name="Content Placeholder 8">
            <a:extLst>
              <a:ext uri="{FF2B5EF4-FFF2-40B4-BE49-F238E27FC236}">
                <a16:creationId xmlns:a16="http://schemas.microsoft.com/office/drawing/2014/main" id="{71176DE4-BCF3-AF40-3138-95B96A95AFE1}"/>
              </a:ext>
            </a:extLst>
          </p:cNvPr>
          <p:cNvPicPr>
            <a:picLocks noGrp="1" noChangeAspect="1"/>
          </p:cNvPicPr>
          <p:nvPr>
            <p:ph idx="1"/>
          </p:nvPr>
        </p:nvPicPr>
        <p:blipFill rotWithShape="1">
          <a:blip r:embed="rId6">
            <a:clrChange>
              <a:clrFrom>
                <a:srgbClr val="FFFFFF"/>
              </a:clrFrom>
              <a:clrTo>
                <a:srgbClr val="FFFFFF">
                  <a:alpha val="0"/>
                </a:srgbClr>
              </a:clrTo>
            </a:clrChange>
          </a:blip>
          <a:srcRect l="50501" t="46809"/>
          <a:stretch/>
        </p:blipFill>
        <p:spPr>
          <a:xfrm>
            <a:off x="8445018" y="3935860"/>
            <a:ext cx="2726123" cy="905782"/>
          </a:xfrm>
        </p:spPr>
      </p:pic>
      <p:sp>
        <p:nvSpPr>
          <p:cNvPr id="3" name="Slide Number Placeholder 2">
            <a:extLst>
              <a:ext uri="{FF2B5EF4-FFF2-40B4-BE49-F238E27FC236}">
                <a16:creationId xmlns:a16="http://schemas.microsoft.com/office/drawing/2014/main" id="{2D73C23D-A855-DB56-6DAF-569575A25EE3}"/>
              </a:ext>
            </a:extLst>
          </p:cNvPr>
          <p:cNvSpPr>
            <a:spLocks noGrp="1"/>
          </p:cNvSpPr>
          <p:nvPr>
            <p:ph type="sldNum" sz="quarter" idx="12"/>
          </p:nvPr>
        </p:nvSpPr>
        <p:spPr/>
        <p:txBody>
          <a:bodyPr/>
          <a:lstStyle/>
          <a:p>
            <a:fld id="{33471E03-3868-4372-A232-81B06EBB10D4}" type="slidenum">
              <a:rPr lang="es-ES" smtClean="0"/>
              <a:t>174</a:t>
            </a:fld>
            <a:endParaRPr lang="es-ES"/>
          </a:p>
        </p:txBody>
      </p:sp>
    </p:spTree>
    <p:extLst>
      <p:ext uri="{BB962C8B-B14F-4D97-AF65-F5344CB8AC3E}">
        <p14:creationId xmlns:p14="http://schemas.microsoft.com/office/powerpoint/2010/main" val="15827072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2138-F3F1-BC8A-A0B2-112258A14078}"/>
              </a:ext>
            </a:extLst>
          </p:cNvPr>
          <p:cNvSpPr>
            <a:spLocks noGrp="1"/>
          </p:cNvSpPr>
          <p:nvPr>
            <p:ph type="title"/>
          </p:nvPr>
        </p:nvSpPr>
        <p:spPr/>
        <p:txBody>
          <a:bodyPr/>
          <a:lstStyle/>
          <a:p>
            <a:r>
              <a:rPr lang="en-US" dirty="0"/>
              <a:t>Graph Rewiring</a:t>
            </a:r>
          </a:p>
        </p:txBody>
      </p:sp>
      <p:sp>
        <p:nvSpPr>
          <p:cNvPr id="3" name="Content Placeholder 2">
            <a:extLst>
              <a:ext uri="{FF2B5EF4-FFF2-40B4-BE49-F238E27FC236}">
                <a16:creationId xmlns:a16="http://schemas.microsoft.com/office/drawing/2014/main" id="{21F66BD5-ACD7-B647-6CD4-A780FC0F4AD1}"/>
              </a:ext>
            </a:extLst>
          </p:cNvPr>
          <p:cNvSpPr>
            <a:spLocks noGrp="1"/>
          </p:cNvSpPr>
          <p:nvPr>
            <p:ph idx="1"/>
          </p:nvPr>
        </p:nvSpPr>
        <p:spPr>
          <a:xfrm>
            <a:off x="838200" y="1278384"/>
            <a:ext cx="10515600" cy="4898579"/>
          </a:xfrm>
        </p:spPr>
        <p:txBody>
          <a:bodyPr>
            <a:normAutofit/>
          </a:bodyPr>
          <a:lstStyle/>
          <a:p>
            <a:r>
              <a:rPr lang="en-US" sz="1600" dirty="0"/>
              <a:t>Change the edges of the graph such that message passing mechanism is affected</a:t>
            </a:r>
          </a:p>
          <a:p>
            <a:endParaRPr lang="en-US" sz="1600" dirty="0"/>
          </a:p>
          <a:p>
            <a:endParaRPr lang="en-US" sz="1600" dirty="0"/>
          </a:p>
          <a:p>
            <a:endParaRPr lang="en-US" sz="1600" dirty="0"/>
          </a:p>
          <a:p>
            <a:endParaRPr lang="en-US" sz="1600" dirty="0"/>
          </a:p>
          <a:p>
            <a:endParaRPr lang="en-US" sz="1600" dirty="0"/>
          </a:p>
          <a:p>
            <a:pPr marL="457200" lvl="1" indent="0">
              <a:buNone/>
            </a:pPr>
            <a:endParaRPr lang="en-US" sz="1600" dirty="0">
              <a:sym typeface="Wingdings" panose="05000000000000000000" pitchFamily="2" charset="2"/>
            </a:endParaRPr>
          </a:p>
          <a:p>
            <a:pPr lvl="1"/>
            <a:endParaRPr lang="en-US" sz="1600" dirty="0">
              <a:sym typeface="Wingdings" panose="05000000000000000000" pitchFamily="2" charset="2"/>
            </a:endParaRPr>
          </a:p>
          <a:p>
            <a:pPr marL="457200" lvl="1" indent="0">
              <a:buNone/>
            </a:pPr>
            <a:endParaRPr lang="en-US" sz="1600" dirty="0">
              <a:sym typeface="Wingdings" panose="05000000000000000000" pitchFamily="2" charset="2"/>
            </a:endParaRPr>
          </a:p>
        </p:txBody>
      </p:sp>
      <p:pic>
        <p:nvPicPr>
          <p:cNvPr id="6" name="Picture 5" descr="\documentclass{article}&#10;\usepackage{amsmath,amsfonts,bm}&#10;\pagestyle{empty}&#10;\DeclareMathOperator{\tr}{Tr}&#10;\begin{document}&#10;&#10;\begin{equation*}&#10;\mathcal{R}(G) = (V, \mathcal{R}(E))&#10;\end{equation*}&#10;&#10;\end{document}&#10;&#10;" title="IguanaTex Picture Display">
            <a:extLst>
              <a:ext uri="{FF2B5EF4-FFF2-40B4-BE49-F238E27FC236}">
                <a16:creationId xmlns:a16="http://schemas.microsoft.com/office/drawing/2014/main" id="{33EB76D2-FA0A-0A89-F7FC-E9B92266B5C8}"/>
              </a:ext>
            </a:extLst>
          </p:cNvPr>
          <p:cNvPicPr>
            <a:picLocks noChangeAspect="1"/>
          </p:cNvPicPr>
          <p:nvPr>
            <p:custDataLst>
              <p:tags r:id="rId1"/>
            </p:custDataLst>
          </p:nvPr>
        </p:nvPicPr>
        <p:blipFill>
          <a:blip r:embed="rId43">
            <a:extLst>
              <a:ext uri="{28A0092B-C50C-407E-A947-70E740481C1C}">
                <a14:useLocalDpi xmlns:a14="http://schemas.microsoft.com/office/drawing/2010/main" val="0"/>
              </a:ext>
            </a:extLst>
          </a:blip>
          <a:stretch>
            <a:fillRect/>
          </a:stretch>
        </p:blipFill>
        <p:spPr>
          <a:xfrm>
            <a:off x="2893148" y="1798472"/>
            <a:ext cx="2002286" cy="254476"/>
          </a:xfrm>
          <a:prstGeom prst="rect">
            <a:avLst/>
          </a:prstGeom>
        </p:spPr>
      </p:pic>
      <p:pic>
        <p:nvPicPr>
          <p:cNvPr id="8" name="Picture 7" descr="\documentclass{article}&#10;\usepackage{amsmath,amsfonts,bm}&#10;\pagestyle{empty}&#10;\DeclareMathOperator{\tr}{Tr}&#10;\begin{document}&#10;&#10;\begin{equation*}&#10;Y= \text{GNN}(\mathcal{R}(G))&#10;\end{equation*}&#10;&#10;\end{document}&#10;&#10;" title="IguanaTex Picture Display">
            <a:extLst>
              <a:ext uri="{FF2B5EF4-FFF2-40B4-BE49-F238E27FC236}">
                <a16:creationId xmlns:a16="http://schemas.microsoft.com/office/drawing/2014/main" id="{E7EE6F54-C5E2-506F-BB23-FA760F39FE43}"/>
              </a:ext>
            </a:extLst>
          </p:cNvPr>
          <p:cNvPicPr>
            <a:picLocks noChangeAspect="1"/>
          </p:cNvPicPr>
          <p:nvPr>
            <p:custDataLst>
              <p:tags r:id="rId2"/>
            </p:custDataLst>
          </p:nvPr>
        </p:nvPicPr>
        <p:blipFill>
          <a:blip r:embed="rId44">
            <a:extLst>
              <a:ext uri="{28A0092B-C50C-407E-A947-70E740481C1C}">
                <a14:useLocalDpi xmlns:a14="http://schemas.microsoft.com/office/drawing/2010/main" val="0"/>
              </a:ext>
            </a:extLst>
          </a:blip>
          <a:stretch>
            <a:fillRect/>
          </a:stretch>
        </p:blipFill>
        <p:spPr>
          <a:xfrm>
            <a:off x="2919617" y="2270634"/>
            <a:ext cx="1894095" cy="254476"/>
          </a:xfrm>
          <a:prstGeom prst="rect">
            <a:avLst/>
          </a:prstGeom>
        </p:spPr>
      </p:pic>
      <p:grpSp>
        <p:nvGrpSpPr>
          <p:cNvPr id="118" name="Group 117">
            <a:extLst>
              <a:ext uri="{FF2B5EF4-FFF2-40B4-BE49-F238E27FC236}">
                <a16:creationId xmlns:a16="http://schemas.microsoft.com/office/drawing/2014/main" id="{B1870CDA-5A83-F3DB-DACF-E940D1973274}"/>
              </a:ext>
            </a:extLst>
          </p:cNvPr>
          <p:cNvGrpSpPr/>
          <p:nvPr/>
        </p:nvGrpSpPr>
        <p:grpSpPr>
          <a:xfrm>
            <a:off x="6370250" y="1677128"/>
            <a:ext cx="4272525" cy="932904"/>
            <a:chOff x="6627614" y="2371325"/>
            <a:chExt cx="4272525" cy="932904"/>
          </a:xfrm>
        </p:grpSpPr>
        <p:sp>
          <p:nvSpPr>
            <p:cNvPr id="117" name="Rectangle 116">
              <a:extLst>
                <a:ext uri="{FF2B5EF4-FFF2-40B4-BE49-F238E27FC236}">
                  <a16:creationId xmlns:a16="http://schemas.microsoft.com/office/drawing/2014/main" id="{76E2DB48-3BF6-C57E-BF8D-02E57B8985F5}"/>
                </a:ext>
              </a:extLst>
            </p:cNvPr>
            <p:cNvSpPr/>
            <p:nvPr/>
          </p:nvSpPr>
          <p:spPr>
            <a:xfrm>
              <a:off x="8415058" y="3063876"/>
              <a:ext cx="1173355" cy="22491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43DE73C-0AFB-AE40-D487-29AF8986C1B4}"/>
                </a:ext>
              </a:extLst>
            </p:cNvPr>
            <p:cNvSpPr/>
            <p:nvPr>
              <p:custDataLst>
                <p:tags r:id="rId3"/>
              </p:custDataLst>
            </p:nvPr>
          </p:nvSpPr>
          <p:spPr>
            <a:xfrm>
              <a:off x="6627614" y="2722658"/>
              <a:ext cx="146775" cy="179942"/>
            </a:xfrm>
            <a:custGeom>
              <a:avLst/>
              <a:gdLst>
                <a:gd name="connsiteX0" fmla="*/ 17917 w 146775"/>
                <a:gd name="connsiteY0" fmla="*/ 167840 h 179942"/>
                <a:gd name="connsiteX1" fmla="*/ 149 w 146775"/>
                <a:gd name="connsiteY1" fmla="*/ 167840 h 179942"/>
                <a:gd name="connsiteX2" fmla="*/ 149 w 146775"/>
                <a:gd name="connsiteY2" fmla="*/ 180026 h 179942"/>
                <a:gd name="connsiteX3" fmla="*/ 32594 w 146775"/>
                <a:gd name="connsiteY3" fmla="*/ 179249 h 179942"/>
                <a:gd name="connsiteX4" fmla="*/ 65039 w 146775"/>
                <a:gd name="connsiteY4" fmla="*/ 180026 h 179942"/>
                <a:gd name="connsiteX5" fmla="*/ 65039 w 146775"/>
                <a:gd name="connsiteY5" fmla="*/ 167840 h 179942"/>
                <a:gd name="connsiteX6" fmla="*/ 47272 w 146775"/>
                <a:gd name="connsiteY6" fmla="*/ 167840 h 179942"/>
                <a:gd name="connsiteX7" fmla="*/ 47272 w 146775"/>
                <a:gd name="connsiteY7" fmla="*/ 113650 h 179942"/>
                <a:gd name="connsiteX8" fmla="*/ 85639 w 146775"/>
                <a:gd name="connsiteY8" fmla="*/ 72683 h 179942"/>
                <a:gd name="connsiteX9" fmla="*/ 99802 w 146775"/>
                <a:gd name="connsiteY9" fmla="*/ 97834 h 179942"/>
                <a:gd name="connsiteX10" fmla="*/ 99802 w 146775"/>
                <a:gd name="connsiteY10" fmla="*/ 167840 h 179942"/>
                <a:gd name="connsiteX11" fmla="*/ 82034 w 146775"/>
                <a:gd name="connsiteY11" fmla="*/ 167840 h 179942"/>
                <a:gd name="connsiteX12" fmla="*/ 82034 w 146775"/>
                <a:gd name="connsiteY12" fmla="*/ 180026 h 179942"/>
                <a:gd name="connsiteX13" fmla="*/ 114480 w 146775"/>
                <a:gd name="connsiteY13" fmla="*/ 179249 h 179942"/>
                <a:gd name="connsiteX14" fmla="*/ 146925 w 146775"/>
                <a:gd name="connsiteY14" fmla="*/ 180026 h 179942"/>
                <a:gd name="connsiteX15" fmla="*/ 146925 w 146775"/>
                <a:gd name="connsiteY15" fmla="*/ 167840 h 179942"/>
                <a:gd name="connsiteX16" fmla="*/ 129157 w 146775"/>
                <a:gd name="connsiteY16" fmla="*/ 167840 h 179942"/>
                <a:gd name="connsiteX17" fmla="*/ 129157 w 146775"/>
                <a:gd name="connsiteY17" fmla="*/ 100686 h 179942"/>
                <a:gd name="connsiteX18" fmla="*/ 89502 w 146775"/>
                <a:gd name="connsiteY18" fmla="*/ 63349 h 179942"/>
                <a:gd name="connsiteX19" fmla="*/ 45727 w 146775"/>
                <a:gd name="connsiteY19" fmla="*/ 88759 h 179942"/>
                <a:gd name="connsiteX20" fmla="*/ 45727 w 146775"/>
                <a:gd name="connsiteY20" fmla="*/ 84 h 179942"/>
                <a:gd name="connsiteX21" fmla="*/ 149 w 146775"/>
                <a:gd name="connsiteY21" fmla="*/ 2158 h 179942"/>
                <a:gd name="connsiteX22" fmla="*/ 149 w 146775"/>
                <a:gd name="connsiteY22" fmla="*/ 14345 h 179942"/>
                <a:gd name="connsiteX23" fmla="*/ 17917 w 146775"/>
                <a:gd name="connsiteY23" fmla="*/ 24457 h 179942"/>
                <a:gd name="connsiteX24" fmla="*/ 17917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7917" y="167840"/>
                  </a:moveTo>
                  <a:lnTo>
                    <a:pt x="149" y="167840"/>
                  </a:lnTo>
                  <a:lnTo>
                    <a:pt x="149" y="180026"/>
                  </a:lnTo>
                  <a:cubicBezTo>
                    <a:pt x="7359" y="179767"/>
                    <a:pt x="22809" y="179249"/>
                    <a:pt x="32594" y="179249"/>
                  </a:cubicBezTo>
                  <a:cubicBezTo>
                    <a:pt x="42637" y="179249"/>
                    <a:pt x="57829" y="179767"/>
                    <a:pt x="65039" y="180026"/>
                  </a:cubicBezTo>
                  <a:lnTo>
                    <a:pt x="65039" y="167840"/>
                  </a:lnTo>
                  <a:lnTo>
                    <a:pt x="47272" y="167840"/>
                  </a:lnTo>
                  <a:lnTo>
                    <a:pt x="47272" y="113650"/>
                  </a:lnTo>
                  <a:cubicBezTo>
                    <a:pt x="47272" y="85388"/>
                    <a:pt x="69417" y="72683"/>
                    <a:pt x="85639" y="72683"/>
                  </a:cubicBezTo>
                  <a:cubicBezTo>
                    <a:pt x="94395" y="72683"/>
                    <a:pt x="99802" y="78128"/>
                    <a:pt x="99802" y="97834"/>
                  </a:cubicBezTo>
                  <a:lnTo>
                    <a:pt x="99802" y="167840"/>
                  </a:lnTo>
                  <a:lnTo>
                    <a:pt x="82034" y="167840"/>
                  </a:lnTo>
                  <a:lnTo>
                    <a:pt x="82034" y="180026"/>
                  </a:lnTo>
                  <a:cubicBezTo>
                    <a:pt x="89244" y="179767"/>
                    <a:pt x="104695" y="179249"/>
                    <a:pt x="114480" y="179249"/>
                  </a:cubicBezTo>
                  <a:cubicBezTo>
                    <a:pt x="124522" y="179249"/>
                    <a:pt x="139715" y="179767"/>
                    <a:pt x="146925" y="180026"/>
                  </a:cubicBezTo>
                  <a:lnTo>
                    <a:pt x="146925" y="167840"/>
                  </a:lnTo>
                  <a:lnTo>
                    <a:pt x="129157" y="167840"/>
                  </a:lnTo>
                  <a:lnTo>
                    <a:pt x="129157" y="100686"/>
                  </a:lnTo>
                  <a:cubicBezTo>
                    <a:pt x="129157" y="73461"/>
                    <a:pt x="115252" y="63349"/>
                    <a:pt x="89502" y="63349"/>
                  </a:cubicBezTo>
                  <a:cubicBezTo>
                    <a:pt x="64782" y="63349"/>
                    <a:pt x="51649" y="78388"/>
                    <a:pt x="45727" y="88759"/>
                  </a:cubicBezTo>
                  <a:lnTo>
                    <a:pt x="45727" y="84"/>
                  </a:lnTo>
                  <a:lnTo>
                    <a:pt x="149" y="2158"/>
                  </a:lnTo>
                  <a:lnTo>
                    <a:pt x="149" y="14345"/>
                  </a:lnTo>
                  <a:cubicBezTo>
                    <a:pt x="16114" y="14345"/>
                    <a:pt x="17917" y="14345"/>
                    <a:pt x="17917" y="24457"/>
                  </a:cubicBezTo>
                  <a:lnTo>
                    <a:pt x="17917" y="167840"/>
                  </a:lnTo>
                  <a:close/>
                </a:path>
              </a:pathLst>
            </a:custGeom>
            <a:solidFill>
              <a:srgbClr val="000000"/>
            </a:solidFill>
            <a:ln w="22769"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8FA8825-4E41-6C33-693A-AB684A6E989D}"/>
                </a:ext>
              </a:extLst>
            </p:cNvPr>
            <p:cNvSpPr/>
            <p:nvPr>
              <p:custDataLst>
                <p:tags r:id="rId4"/>
              </p:custDataLst>
            </p:nvPr>
          </p:nvSpPr>
          <p:spPr>
            <a:xfrm>
              <a:off x="6801269" y="2659421"/>
              <a:ext cx="46865" cy="181316"/>
            </a:xfrm>
            <a:custGeom>
              <a:avLst/>
              <a:gdLst>
                <a:gd name="connsiteX0" fmla="*/ 43416 w 46865"/>
                <a:gd name="connsiteY0" fmla="*/ 80 h 181316"/>
                <a:gd name="connsiteX1" fmla="*/ 156 w 46865"/>
                <a:gd name="connsiteY1" fmla="*/ 90648 h 181316"/>
                <a:gd name="connsiteX2" fmla="*/ 43416 w 46865"/>
                <a:gd name="connsiteY2" fmla="*/ 181396 h 181316"/>
                <a:gd name="connsiteX3" fmla="*/ 47021 w 46865"/>
                <a:gd name="connsiteY3" fmla="*/ 179218 h 181316"/>
                <a:gd name="connsiteX4" fmla="*/ 45218 w 46865"/>
                <a:gd name="connsiteY4" fmla="*/ 176496 h 181316"/>
                <a:gd name="connsiteX5" fmla="*/ 12413 w 46865"/>
                <a:gd name="connsiteY5" fmla="*/ 90829 h 181316"/>
                <a:gd name="connsiteX6" fmla="*/ 45759 w 46865"/>
                <a:gd name="connsiteY6" fmla="*/ 4436 h 181316"/>
                <a:gd name="connsiteX7" fmla="*/ 47021 w 46865"/>
                <a:gd name="connsiteY7" fmla="*/ 2258 h 181316"/>
                <a:gd name="connsiteX8" fmla="*/ 43416 w 46865"/>
                <a:gd name="connsiteY8" fmla="*/ 80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416" y="80"/>
                  </a:moveTo>
                  <a:cubicBezTo>
                    <a:pt x="9168" y="24401"/>
                    <a:pt x="156" y="62878"/>
                    <a:pt x="156" y="90648"/>
                  </a:cubicBezTo>
                  <a:cubicBezTo>
                    <a:pt x="156" y="116239"/>
                    <a:pt x="7726" y="155987"/>
                    <a:pt x="43416" y="181396"/>
                  </a:cubicBezTo>
                  <a:cubicBezTo>
                    <a:pt x="44858" y="181396"/>
                    <a:pt x="47021" y="181396"/>
                    <a:pt x="47021" y="179218"/>
                  </a:cubicBezTo>
                  <a:cubicBezTo>
                    <a:pt x="47021" y="178129"/>
                    <a:pt x="46480" y="177766"/>
                    <a:pt x="45218" y="176496"/>
                  </a:cubicBezTo>
                  <a:cubicBezTo>
                    <a:pt x="21245" y="154716"/>
                    <a:pt x="12413" y="123862"/>
                    <a:pt x="12413" y="90829"/>
                  </a:cubicBezTo>
                  <a:cubicBezTo>
                    <a:pt x="12413" y="41825"/>
                    <a:pt x="30978" y="17867"/>
                    <a:pt x="45759" y="4436"/>
                  </a:cubicBezTo>
                  <a:cubicBezTo>
                    <a:pt x="46480" y="3710"/>
                    <a:pt x="47021" y="3166"/>
                    <a:pt x="47021" y="2258"/>
                  </a:cubicBezTo>
                  <a:cubicBezTo>
                    <a:pt x="47021" y="80"/>
                    <a:pt x="44858" y="80"/>
                    <a:pt x="43416" y="80"/>
                  </a:cubicBezTo>
                  <a:close/>
                </a:path>
              </a:pathLst>
            </a:custGeom>
            <a:solidFill>
              <a:srgbClr val="000000"/>
            </a:solidFill>
            <a:ln w="2276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37ED062-7736-B708-11D3-7791836E59E4}"/>
                </a:ext>
              </a:extLst>
            </p:cNvPr>
            <p:cNvSpPr/>
            <p:nvPr>
              <p:custDataLst>
                <p:tags r:id="rId5"/>
              </p:custDataLst>
            </p:nvPr>
          </p:nvSpPr>
          <p:spPr>
            <a:xfrm>
              <a:off x="6872185" y="2669585"/>
              <a:ext cx="40376" cy="127774"/>
            </a:xfrm>
            <a:custGeom>
              <a:avLst/>
              <a:gdLst>
                <a:gd name="connsiteX0" fmla="*/ 39814 w 40376"/>
                <a:gd name="connsiteY0" fmla="*/ 5525 h 127774"/>
                <a:gd name="connsiteX1" fmla="*/ 40535 w 40376"/>
                <a:gd name="connsiteY1" fmla="*/ 2621 h 127774"/>
                <a:gd name="connsiteX2" fmla="*/ 37651 w 40376"/>
                <a:gd name="connsiteY2" fmla="*/ 80 h 127774"/>
                <a:gd name="connsiteX3" fmla="*/ 14579 w 40376"/>
                <a:gd name="connsiteY3" fmla="*/ 1895 h 127774"/>
                <a:gd name="connsiteX4" fmla="*/ 10794 w 40376"/>
                <a:gd name="connsiteY4" fmla="*/ 6069 h 127774"/>
                <a:gd name="connsiteX5" fmla="*/ 15300 w 40376"/>
                <a:gd name="connsiteY5" fmla="*/ 8610 h 127774"/>
                <a:gd name="connsiteX6" fmla="*/ 23952 w 40376"/>
                <a:gd name="connsiteY6" fmla="*/ 11333 h 127774"/>
                <a:gd name="connsiteX7" fmla="*/ 23231 w 40376"/>
                <a:gd name="connsiteY7" fmla="*/ 15326 h 127774"/>
                <a:gd name="connsiteX8" fmla="*/ 880 w 40376"/>
                <a:gd name="connsiteY8" fmla="*/ 104986 h 127774"/>
                <a:gd name="connsiteX9" fmla="*/ 159 w 40376"/>
                <a:gd name="connsiteY9" fmla="*/ 110612 h 127774"/>
                <a:gd name="connsiteX10" fmla="*/ 19085 w 40376"/>
                <a:gd name="connsiteY10" fmla="*/ 127855 h 127774"/>
                <a:gd name="connsiteX11" fmla="*/ 33505 w 40376"/>
                <a:gd name="connsiteY11" fmla="*/ 118235 h 127774"/>
                <a:gd name="connsiteX12" fmla="*/ 39814 w 40376"/>
                <a:gd name="connsiteY12" fmla="*/ 100085 h 127774"/>
                <a:gd name="connsiteX13" fmla="*/ 36930 w 40376"/>
                <a:gd name="connsiteY13" fmla="*/ 97726 h 127774"/>
                <a:gd name="connsiteX14" fmla="*/ 33325 w 40376"/>
                <a:gd name="connsiteY14" fmla="*/ 102082 h 127774"/>
                <a:gd name="connsiteX15" fmla="*/ 19806 w 40376"/>
                <a:gd name="connsiteY15" fmla="*/ 122773 h 127774"/>
                <a:gd name="connsiteX16" fmla="*/ 13678 w 40376"/>
                <a:gd name="connsiteY16" fmla="*/ 113879 h 127774"/>
                <a:gd name="connsiteX17" fmla="*/ 14759 w 40376"/>
                <a:gd name="connsiteY17" fmla="*/ 106438 h 127774"/>
                <a:gd name="connsiteX18" fmla="*/ 39814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814" y="5525"/>
                  </a:moveTo>
                  <a:cubicBezTo>
                    <a:pt x="39994" y="5162"/>
                    <a:pt x="40535" y="2803"/>
                    <a:pt x="40535" y="2621"/>
                  </a:cubicBezTo>
                  <a:cubicBezTo>
                    <a:pt x="40535" y="1714"/>
                    <a:pt x="39814" y="80"/>
                    <a:pt x="37651" y="80"/>
                  </a:cubicBezTo>
                  <a:cubicBezTo>
                    <a:pt x="34046" y="80"/>
                    <a:pt x="19085" y="1532"/>
                    <a:pt x="14579" y="1895"/>
                  </a:cubicBezTo>
                  <a:cubicBezTo>
                    <a:pt x="13317" y="2077"/>
                    <a:pt x="10794" y="2258"/>
                    <a:pt x="10794" y="6069"/>
                  </a:cubicBezTo>
                  <a:cubicBezTo>
                    <a:pt x="10794" y="8610"/>
                    <a:pt x="13317" y="8610"/>
                    <a:pt x="15300" y="8610"/>
                  </a:cubicBezTo>
                  <a:cubicBezTo>
                    <a:pt x="23952" y="8610"/>
                    <a:pt x="23952" y="9881"/>
                    <a:pt x="23952" y="11333"/>
                  </a:cubicBezTo>
                  <a:cubicBezTo>
                    <a:pt x="23952" y="12603"/>
                    <a:pt x="23591" y="13692"/>
                    <a:pt x="23231" y="15326"/>
                  </a:cubicBezTo>
                  <a:lnTo>
                    <a:pt x="880" y="104986"/>
                  </a:lnTo>
                  <a:cubicBezTo>
                    <a:pt x="339" y="106801"/>
                    <a:pt x="159" y="108797"/>
                    <a:pt x="159" y="110612"/>
                  </a:cubicBezTo>
                  <a:cubicBezTo>
                    <a:pt x="159" y="122228"/>
                    <a:pt x="10433" y="127855"/>
                    <a:pt x="19085" y="127855"/>
                  </a:cubicBezTo>
                  <a:cubicBezTo>
                    <a:pt x="23411" y="127855"/>
                    <a:pt x="28819" y="126403"/>
                    <a:pt x="33505" y="118235"/>
                  </a:cubicBezTo>
                  <a:cubicBezTo>
                    <a:pt x="37290" y="111520"/>
                    <a:pt x="39814" y="100811"/>
                    <a:pt x="39814" y="100085"/>
                  </a:cubicBezTo>
                  <a:cubicBezTo>
                    <a:pt x="39814" y="97726"/>
                    <a:pt x="37471" y="97726"/>
                    <a:pt x="36930" y="97726"/>
                  </a:cubicBezTo>
                  <a:cubicBezTo>
                    <a:pt x="34406" y="97726"/>
                    <a:pt x="34046" y="98815"/>
                    <a:pt x="33325" y="102082"/>
                  </a:cubicBezTo>
                  <a:cubicBezTo>
                    <a:pt x="30982" y="111157"/>
                    <a:pt x="27557" y="122773"/>
                    <a:pt x="19806" y="122773"/>
                  </a:cubicBezTo>
                  <a:cubicBezTo>
                    <a:pt x="14939" y="122773"/>
                    <a:pt x="13678" y="118235"/>
                    <a:pt x="13678" y="113879"/>
                  </a:cubicBezTo>
                  <a:cubicBezTo>
                    <a:pt x="13678" y="111883"/>
                    <a:pt x="14218" y="108434"/>
                    <a:pt x="14759" y="106438"/>
                  </a:cubicBezTo>
                  <a:lnTo>
                    <a:pt x="39814" y="5525"/>
                  </a:lnTo>
                  <a:close/>
                </a:path>
              </a:pathLst>
            </a:custGeom>
            <a:solidFill>
              <a:srgbClr val="000000"/>
            </a:solidFill>
            <a:ln w="2276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B8CBCB3-35E4-56C3-31BC-9775C718C44D}"/>
                </a:ext>
              </a:extLst>
            </p:cNvPr>
            <p:cNvSpPr/>
            <p:nvPr>
              <p:custDataLst>
                <p:tags r:id="rId6"/>
              </p:custDataLst>
            </p:nvPr>
          </p:nvSpPr>
          <p:spPr>
            <a:xfrm>
              <a:off x="6939791" y="2683198"/>
              <a:ext cx="132664" cy="133763"/>
            </a:xfrm>
            <a:custGeom>
              <a:avLst/>
              <a:gdLst>
                <a:gd name="connsiteX0" fmla="*/ 71000 w 132664"/>
                <a:gd name="connsiteY0" fmla="*/ 71409 h 133763"/>
                <a:gd name="connsiteX1" fmla="*/ 126156 w 132664"/>
                <a:gd name="connsiteY1" fmla="*/ 71409 h 133763"/>
                <a:gd name="connsiteX2" fmla="*/ 132826 w 132664"/>
                <a:gd name="connsiteY2" fmla="*/ 67053 h 133763"/>
                <a:gd name="connsiteX3" fmla="*/ 126156 w 132664"/>
                <a:gd name="connsiteY3" fmla="*/ 62515 h 133763"/>
                <a:gd name="connsiteX4" fmla="*/ 71000 w 132664"/>
                <a:gd name="connsiteY4" fmla="*/ 62515 h 133763"/>
                <a:gd name="connsiteX5" fmla="*/ 71000 w 132664"/>
                <a:gd name="connsiteY5" fmla="*/ 6795 h 133763"/>
                <a:gd name="connsiteX6" fmla="*/ 66674 w 132664"/>
                <a:gd name="connsiteY6" fmla="*/ 80 h 133763"/>
                <a:gd name="connsiteX7" fmla="*/ 62167 w 132664"/>
                <a:gd name="connsiteY7" fmla="*/ 6795 h 133763"/>
                <a:gd name="connsiteX8" fmla="*/ 62167 w 132664"/>
                <a:gd name="connsiteY8" fmla="*/ 62515 h 133763"/>
                <a:gd name="connsiteX9" fmla="*/ 6831 w 132664"/>
                <a:gd name="connsiteY9" fmla="*/ 62515 h 133763"/>
                <a:gd name="connsiteX10" fmla="*/ 161 w 132664"/>
                <a:gd name="connsiteY10" fmla="*/ 66871 h 133763"/>
                <a:gd name="connsiteX11" fmla="*/ 6831 w 132664"/>
                <a:gd name="connsiteY11" fmla="*/ 71409 h 133763"/>
                <a:gd name="connsiteX12" fmla="*/ 62167 w 132664"/>
                <a:gd name="connsiteY12" fmla="*/ 71409 h 133763"/>
                <a:gd name="connsiteX13" fmla="*/ 62167 w 132664"/>
                <a:gd name="connsiteY13" fmla="*/ 127129 h 133763"/>
                <a:gd name="connsiteX14" fmla="*/ 66493 w 132664"/>
                <a:gd name="connsiteY14" fmla="*/ 133844 h 133763"/>
                <a:gd name="connsiteX15" fmla="*/ 71000 w 132664"/>
                <a:gd name="connsiteY15" fmla="*/ 127129 h 133763"/>
                <a:gd name="connsiteX16" fmla="*/ 71000 w 132664"/>
                <a:gd name="connsiteY16" fmla="*/ 71409 h 13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664" h="133763">
                  <a:moveTo>
                    <a:pt x="71000" y="71409"/>
                  </a:moveTo>
                  <a:lnTo>
                    <a:pt x="126156" y="71409"/>
                  </a:lnTo>
                  <a:cubicBezTo>
                    <a:pt x="128500" y="71409"/>
                    <a:pt x="132826" y="71409"/>
                    <a:pt x="132826" y="67053"/>
                  </a:cubicBezTo>
                  <a:cubicBezTo>
                    <a:pt x="132826" y="62515"/>
                    <a:pt x="128680" y="62515"/>
                    <a:pt x="126156" y="62515"/>
                  </a:cubicBezTo>
                  <a:lnTo>
                    <a:pt x="71000" y="62515"/>
                  </a:lnTo>
                  <a:lnTo>
                    <a:pt x="71000" y="6795"/>
                  </a:lnTo>
                  <a:cubicBezTo>
                    <a:pt x="71000" y="4436"/>
                    <a:pt x="71000" y="80"/>
                    <a:pt x="66674" y="80"/>
                  </a:cubicBezTo>
                  <a:cubicBezTo>
                    <a:pt x="62167" y="80"/>
                    <a:pt x="62167" y="4255"/>
                    <a:pt x="62167" y="6795"/>
                  </a:cubicBezTo>
                  <a:lnTo>
                    <a:pt x="62167" y="62515"/>
                  </a:lnTo>
                  <a:lnTo>
                    <a:pt x="6831" y="62515"/>
                  </a:lnTo>
                  <a:cubicBezTo>
                    <a:pt x="4487" y="62515"/>
                    <a:pt x="161" y="62515"/>
                    <a:pt x="161" y="66871"/>
                  </a:cubicBezTo>
                  <a:cubicBezTo>
                    <a:pt x="161" y="71409"/>
                    <a:pt x="4307" y="71409"/>
                    <a:pt x="6831" y="71409"/>
                  </a:cubicBezTo>
                  <a:lnTo>
                    <a:pt x="62167" y="71409"/>
                  </a:lnTo>
                  <a:lnTo>
                    <a:pt x="62167" y="127129"/>
                  </a:lnTo>
                  <a:cubicBezTo>
                    <a:pt x="62167" y="129488"/>
                    <a:pt x="62167" y="133844"/>
                    <a:pt x="66493" y="133844"/>
                  </a:cubicBezTo>
                  <a:cubicBezTo>
                    <a:pt x="71000" y="133844"/>
                    <a:pt x="71000" y="129670"/>
                    <a:pt x="71000" y="127129"/>
                  </a:cubicBezTo>
                  <a:lnTo>
                    <a:pt x="71000" y="71409"/>
                  </a:lnTo>
                  <a:close/>
                </a:path>
              </a:pathLst>
            </a:custGeom>
            <a:solidFill>
              <a:srgbClr val="000000"/>
            </a:solidFill>
            <a:ln w="2276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6756989-3D29-215D-7618-2F6D49987C3A}"/>
                </a:ext>
              </a:extLst>
            </p:cNvPr>
            <p:cNvSpPr/>
            <p:nvPr>
              <p:custDataLst>
                <p:tags r:id="rId7"/>
              </p:custDataLst>
            </p:nvPr>
          </p:nvSpPr>
          <p:spPr>
            <a:xfrm>
              <a:off x="7104898" y="2675030"/>
              <a:ext cx="65611" cy="120514"/>
            </a:xfrm>
            <a:custGeom>
              <a:avLst/>
              <a:gdLst>
                <a:gd name="connsiteX0" fmla="*/ 40904 w 65611"/>
                <a:gd name="connsiteY0" fmla="*/ 5162 h 120514"/>
                <a:gd name="connsiteX1" fmla="*/ 35497 w 65611"/>
                <a:gd name="connsiteY1" fmla="*/ 80 h 120514"/>
                <a:gd name="connsiteX2" fmla="*/ 167 w 65611"/>
                <a:gd name="connsiteY2" fmla="*/ 11696 h 120514"/>
                <a:gd name="connsiteX3" fmla="*/ 167 w 65611"/>
                <a:gd name="connsiteY3" fmla="*/ 18230 h 120514"/>
                <a:gd name="connsiteX4" fmla="*/ 26304 w 65611"/>
                <a:gd name="connsiteY4" fmla="*/ 13148 h 120514"/>
                <a:gd name="connsiteX5" fmla="*/ 26304 w 65611"/>
                <a:gd name="connsiteY5" fmla="*/ 105712 h 120514"/>
                <a:gd name="connsiteX6" fmla="*/ 8279 w 65611"/>
                <a:gd name="connsiteY6" fmla="*/ 114061 h 120514"/>
                <a:gd name="connsiteX7" fmla="*/ 1429 w 65611"/>
                <a:gd name="connsiteY7" fmla="*/ 114061 h 120514"/>
                <a:gd name="connsiteX8" fmla="*/ 1429 w 65611"/>
                <a:gd name="connsiteY8" fmla="*/ 120595 h 120514"/>
                <a:gd name="connsiteX9" fmla="*/ 33514 w 65611"/>
                <a:gd name="connsiteY9" fmla="*/ 119869 h 120514"/>
                <a:gd name="connsiteX10" fmla="*/ 65779 w 65611"/>
                <a:gd name="connsiteY10" fmla="*/ 120595 h 120514"/>
                <a:gd name="connsiteX11" fmla="*/ 65779 w 65611"/>
                <a:gd name="connsiteY11" fmla="*/ 114061 h 120514"/>
                <a:gd name="connsiteX12" fmla="*/ 58929 w 65611"/>
                <a:gd name="connsiteY12" fmla="*/ 114061 h 120514"/>
                <a:gd name="connsiteX13" fmla="*/ 40904 w 65611"/>
                <a:gd name="connsiteY13" fmla="*/ 105712 h 120514"/>
                <a:gd name="connsiteX14" fmla="*/ 40904 w 65611"/>
                <a:gd name="connsiteY14" fmla="*/ 5162 h 12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611" h="120514">
                  <a:moveTo>
                    <a:pt x="40904" y="5162"/>
                  </a:moveTo>
                  <a:cubicBezTo>
                    <a:pt x="40904" y="262"/>
                    <a:pt x="40544" y="80"/>
                    <a:pt x="35497" y="80"/>
                  </a:cubicBezTo>
                  <a:cubicBezTo>
                    <a:pt x="23961" y="11514"/>
                    <a:pt x="7558" y="11696"/>
                    <a:pt x="167" y="11696"/>
                  </a:cubicBezTo>
                  <a:lnTo>
                    <a:pt x="167" y="18230"/>
                  </a:lnTo>
                  <a:cubicBezTo>
                    <a:pt x="4493" y="18230"/>
                    <a:pt x="16390" y="18230"/>
                    <a:pt x="26304" y="13148"/>
                  </a:cubicBezTo>
                  <a:lnTo>
                    <a:pt x="26304" y="105712"/>
                  </a:lnTo>
                  <a:cubicBezTo>
                    <a:pt x="26304" y="111701"/>
                    <a:pt x="26304" y="114061"/>
                    <a:pt x="8279" y="114061"/>
                  </a:cubicBezTo>
                  <a:lnTo>
                    <a:pt x="1429" y="114061"/>
                  </a:lnTo>
                  <a:lnTo>
                    <a:pt x="1429" y="120595"/>
                  </a:lnTo>
                  <a:cubicBezTo>
                    <a:pt x="4674" y="120413"/>
                    <a:pt x="26845" y="119869"/>
                    <a:pt x="33514" y="119869"/>
                  </a:cubicBezTo>
                  <a:cubicBezTo>
                    <a:pt x="39102" y="119869"/>
                    <a:pt x="61813" y="120413"/>
                    <a:pt x="65779" y="120595"/>
                  </a:cubicBezTo>
                  <a:lnTo>
                    <a:pt x="65779" y="114061"/>
                  </a:lnTo>
                  <a:lnTo>
                    <a:pt x="58929" y="114061"/>
                  </a:lnTo>
                  <a:cubicBezTo>
                    <a:pt x="40904" y="114061"/>
                    <a:pt x="40904" y="111701"/>
                    <a:pt x="40904" y="105712"/>
                  </a:cubicBezTo>
                  <a:lnTo>
                    <a:pt x="40904" y="5162"/>
                  </a:lnTo>
                  <a:close/>
                </a:path>
              </a:pathLst>
            </a:custGeom>
            <a:solidFill>
              <a:srgbClr val="000000"/>
            </a:solidFill>
            <a:ln w="2276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1935E68-5CAC-93D4-72F5-7C5AB4E8E2A5}"/>
                </a:ext>
              </a:extLst>
            </p:cNvPr>
            <p:cNvSpPr/>
            <p:nvPr>
              <p:custDataLst>
                <p:tags r:id="rId8"/>
              </p:custDataLst>
            </p:nvPr>
          </p:nvSpPr>
          <p:spPr>
            <a:xfrm>
              <a:off x="7200692" y="2659421"/>
              <a:ext cx="46684" cy="181316"/>
            </a:xfrm>
            <a:custGeom>
              <a:avLst/>
              <a:gdLst>
                <a:gd name="connsiteX0" fmla="*/ 3596 w 46684"/>
                <a:gd name="connsiteY0" fmla="*/ 80 h 181316"/>
                <a:gd name="connsiteX1" fmla="*/ 171 w 46684"/>
                <a:gd name="connsiteY1" fmla="*/ 2258 h 181316"/>
                <a:gd name="connsiteX2" fmla="*/ 1794 w 46684"/>
                <a:gd name="connsiteY2" fmla="*/ 4981 h 181316"/>
                <a:gd name="connsiteX3" fmla="*/ 34599 w 46684"/>
                <a:gd name="connsiteY3" fmla="*/ 90648 h 181316"/>
                <a:gd name="connsiteX4" fmla="*/ 3416 w 46684"/>
                <a:gd name="connsiteY4" fmla="*/ 175044 h 181316"/>
                <a:gd name="connsiteX5" fmla="*/ 171 w 46684"/>
                <a:gd name="connsiteY5" fmla="*/ 179218 h 181316"/>
                <a:gd name="connsiteX6" fmla="*/ 2515 w 46684"/>
                <a:gd name="connsiteY6" fmla="*/ 181396 h 181316"/>
                <a:gd name="connsiteX7" fmla="*/ 33698 w 46684"/>
                <a:gd name="connsiteY7" fmla="*/ 146730 h 181316"/>
                <a:gd name="connsiteX8" fmla="*/ 46856 w 46684"/>
                <a:gd name="connsiteY8" fmla="*/ 90829 h 181316"/>
                <a:gd name="connsiteX9" fmla="*/ 3596 w 46684"/>
                <a:gd name="connsiteY9" fmla="*/ 80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596" y="80"/>
                  </a:moveTo>
                  <a:cubicBezTo>
                    <a:pt x="2334" y="80"/>
                    <a:pt x="171" y="80"/>
                    <a:pt x="171" y="2258"/>
                  </a:cubicBezTo>
                  <a:cubicBezTo>
                    <a:pt x="171" y="3166"/>
                    <a:pt x="712" y="3710"/>
                    <a:pt x="1794" y="4981"/>
                  </a:cubicBezTo>
                  <a:cubicBezTo>
                    <a:pt x="17295" y="19319"/>
                    <a:pt x="34599" y="43821"/>
                    <a:pt x="34599" y="90648"/>
                  </a:cubicBezTo>
                  <a:cubicBezTo>
                    <a:pt x="34599" y="128581"/>
                    <a:pt x="22883" y="157257"/>
                    <a:pt x="3416" y="175044"/>
                  </a:cubicBezTo>
                  <a:cubicBezTo>
                    <a:pt x="352" y="178129"/>
                    <a:pt x="171" y="178311"/>
                    <a:pt x="171" y="179218"/>
                  </a:cubicBezTo>
                  <a:cubicBezTo>
                    <a:pt x="171" y="180126"/>
                    <a:pt x="712" y="181396"/>
                    <a:pt x="2515" y="181396"/>
                  </a:cubicBezTo>
                  <a:cubicBezTo>
                    <a:pt x="4678" y="181396"/>
                    <a:pt x="21801" y="169418"/>
                    <a:pt x="33698" y="146730"/>
                  </a:cubicBezTo>
                  <a:cubicBezTo>
                    <a:pt x="41629" y="131666"/>
                    <a:pt x="46856" y="112064"/>
                    <a:pt x="46856" y="90829"/>
                  </a:cubicBezTo>
                  <a:cubicBezTo>
                    <a:pt x="46856" y="65238"/>
                    <a:pt x="39286" y="25490"/>
                    <a:pt x="3596" y="80"/>
                  </a:cubicBezTo>
                  <a:close/>
                </a:path>
              </a:pathLst>
            </a:custGeom>
            <a:solidFill>
              <a:srgbClr val="000000"/>
            </a:solidFill>
            <a:ln w="2276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D293CBF-ADD2-4674-5FA1-C221CCA40E27}"/>
                </a:ext>
              </a:extLst>
            </p:cNvPr>
            <p:cNvSpPr/>
            <p:nvPr>
              <p:custDataLst>
                <p:tags r:id="rId9"/>
              </p:custDataLst>
            </p:nvPr>
          </p:nvSpPr>
          <p:spPr>
            <a:xfrm>
              <a:off x="6789011" y="2886659"/>
              <a:ext cx="104725" cy="81855"/>
            </a:xfrm>
            <a:custGeom>
              <a:avLst/>
              <a:gdLst>
                <a:gd name="connsiteX0" fmla="*/ 67930 w 104725"/>
                <a:gd name="connsiteY0" fmla="*/ 50725 h 81855"/>
                <a:gd name="connsiteX1" fmla="*/ 65046 w 104725"/>
                <a:gd name="connsiteY1" fmla="*/ 61433 h 81855"/>
                <a:gd name="connsiteX2" fmla="*/ 43236 w 104725"/>
                <a:gd name="connsiteY2" fmla="*/ 76860 h 81855"/>
                <a:gd name="connsiteX3" fmla="*/ 30798 w 104725"/>
                <a:gd name="connsiteY3" fmla="*/ 61796 h 81855"/>
                <a:gd name="connsiteX4" fmla="*/ 40892 w 104725"/>
                <a:gd name="connsiteY4" fmla="*/ 24952 h 81855"/>
                <a:gd name="connsiteX5" fmla="*/ 43416 w 104725"/>
                <a:gd name="connsiteY5" fmla="*/ 15695 h 81855"/>
                <a:gd name="connsiteX6" fmla="*/ 26292 w 104725"/>
                <a:gd name="connsiteY6" fmla="*/ 87 h 81855"/>
                <a:gd name="connsiteX7" fmla="*/ 156 w 104725"/>
                <a:gd name="connsiteY7" fmla="*/ 27856 h 81855"/>
                <a:gd name="connsiteX8" fmla="*/ 3220 w 104725"/>
                <a:gd name="connsiteY8" fmla="*/ 30215 h 81855"/>
                <a:gd name="connsiteX9" fmla="*/ 6464 w 104725"/>
                <a:gd name="connsiteY9" fmla="*/ 27311 h 81855"/>
                <a:gd name="connsiteX10" fmla="*/ 25751 w 104725"/>
                <a:gd name="connsiteY10" fmla="*/ 5169 h 81855"/>
                <a:gd name="connsiteX11" fmla="*/ 30257 w 104725"/>
                <a:gd name="connsiteY11" fmla="*/ 11521 h 81855"/>
                <a:gd name="connsiteX12" fmla="*/ 27013 w 104725"/>
                <a:gd name="connsiteY12" fmla="*/ 23681 h 81855"/>
                <a:gd name="connsiteX13" fmla="*/ 17279 w 104725"/>
                <a:gd name="connsiteY13" fmla="*/ 58892 h 81855"/>
                <a:gd name="connsiteX14" fmla="*/ 23949 w 104725"/>
                <a:gd name="connsiteY14" fmla="*/ 76134 h 81855"/>
                <a:gd name="connsiteX15" fmla="*/ 42514 w 104725"/>
                <a:gd name="connsiteY15" fmla="*/ 81942 h 81855"/>
                <a:gd name="connsiteX16" fmla="*/ 65947 w 104725"/>
                <a:gd name="connsiteY16" fmla="*/ 69963 h 81855"/>
                <a:gd name="connsiteX17" fmla="*/ 84152 w 104725"/>
                <a:gd name="connsiteY17" fmla="*/ 81942 h 81855"/>
                <a:gd name="connsiteX18" fmla="*/ 98392 w 104725"/>
                <a:gd name="connsiteY18" fmla="*/ 72323 h 81855"/>
                <a:gd name="connsiteX19" fmla="*/ 104881 w 104725"/>
                <a:gd name="connsiteY19" fmla="*/ 54173 h 81855"/>
                <a:gd name="connsiteX20" fmla="*/ 101817 w 104725"/>
                <a:gd name="connsiteY20" fmla="*/ 51814 h 81855"/>
                <a:gd name="connsiteX21" fmla="*/ 97851 w 104725"/>
                <a:gd name="connsiteY21" fmla="*/ 57440 h 81855"/>
                <a:gd name="connsiteX22" fmla="*/ 84693 w 104725"/>
                <a:gd name="connsiteY22" fmla="*/ 76860 h 81855"/>
                <a:gd name="connsiteX23" fmla="*/ 78745 w 104725"/>
                <a:gd name="connsiteY23" fmla="*/ 67967 h 81855"/>
                <a:gd name="connsiteX24" fmla="*/ 81449 w 104725"/>
                <a:gd name="connsiteY24" fmla="*/ 53629 h 81855"/>
                <a:gd name="connsiteX25" fmla="*/ 85414 w 104725"/>
                <a:gd name="connsiteY25" fmla="*/ 37294 h 81855"/>
                <a:gd name="connsiteX26" fmla="*/ 89560 w 104725"/>
                <a:gd name="connsiteY26" fmla="*/ 21140 h 81855"/>
                <a:gd name="connsiteX27" fmla="*/ 92624 w 104725"/>
                <a:gd name="connsiteY27" fmla="*/ 7710 h 81855"/>
                <a:gd name="connsiteX28" fmla="*/ 86676 w 104725"/>
                <a:gd name="connsiteY28" fmla="*/ 1902 h 81855"/>
                <a:gd name="connsiteX29" fmla="*/ 77303 w 104725"/>
                <a:gd name="connsiteY29" fmla="*/ 12973 h 81855"/>
                <a:gd name="connsiteX30" fmla="*/ 67930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30" y="50725"/>
                  </a:moveTo>
                  <a:cubicBezTo>
                    <a:pt x="67029" y="54355"/>
                    <a:pt x="65406" y="61251"/>
                    <a:pt x="65046" y="61433"/>
                  </a:cubicBezTo>
                  <a:cubicBezTo>
                    <a:pt x="61621" y="67059"/>
                    <a:pt x="54411" y="76860"/>
                    <a:pt x="43236" y="76860"/>
                  </a:cubicBezTo>
                  <a:cubicBezTo>
                    <a:pt x="30798" y="76860"/>
                    <a:pt x="30798" y="65063"/>
                    <a:pt x="30798" y="61796"/>
                  </a:cubicBezTo>
                  <a:cubicBezTo>
                    <a:pt x="30798" y="51088"/>
                    <a:pt x="35845" y="38201"/>
                    <a:pt x="40892" y="24952"/>
                  </a:cubicBezTo>
                  <a:cubicBezTo>
                    <a:pt x="42334" y="21322"/>
                    <a:pt x="43416" y="18599"/>
                    <a:pt x="43416" y="15695"/>
                  </a:cubicBezTo>
                  <a:cubicBezTo>
                    <a:pt x="43416" y="6258"/>
                    <a:pt x="35485" y="87"/>
                    <a:pt x="26292" y="87"/>
                  </a:cubicBezTo>
                  <a:cubicBezTo>
                    <a:pt x="8267" y="87"/>
                    <a:pt x="156" y="24952"/>
                    <a:pt x="156" y="27856"/>
                  </a:cubicBezTo>
                  <a:cubicBezTo>
                    <a:pt x="156" y="30215"/>
                    <a:pt x="2679" y="30215"/>
                    <a:pt x="3220" y="30215"/>
                  </a:cubicBezTo>
                  <a:cubicBezTo>
                    <a:pt x="5743" y="30215"/>
                    <a:pt x="5924" y="29308"/>
                    <a:pt x="6464" y="27311"/>
                  </a:cubicBezTo>
                  <a:cubicBezTo>
                    <a:pt x="10790" y="12429"/>
                    <a:pt x="18721" y="5169"/>
                    <a:pt x="25751" y="5169"/>
                  </a:cubicBezTo>
                  <a:cubicBezTo>
                    <a:pt x="28815" y="5169"/>
                    <a:pt x="30257" y="7165"/>
                    <a:pt x="30257" y="11521"/>
                  </a:cubicBezTo>
                  <a:cubicBezTo>
                    <a:pt x="30257" y="15695"/>
                    <a:pt x="28815" y="19507"/>
                    <a:pt x="27013" y="23681"/>
                  </a:cubicBezTo>
                  <a:cubicBezTo>
                    <a:pt x="17279" y="48728"/>
                    <a:pt x="17279" y="53992"/>
                    <a:pt x="17279" y="58892"/>
                  </a:cubicBezTo>
                  <a:cubicBezTo>
                    <a:pt x="17279" y="61977"/>
                    <a:pt x="17279" y="70326"/>
                    <a:pt x="23949" y="76134"/>
                  </a:cubicBezTo>
                  <a:cubicBezTo>
                    <a:pt x="29176" y="80490"/>
                    <a:pt x="36206" y="81942"/>
                    <a:pt x="42514" y="81942"/>
                  </a:cubicBezTo>
                  <a:cubicBezTo>
                    <a:pt x="53870" y="81942"/>
                    <a:pt x="59999" y="75771"/>
                    <a:pt x="65947" y="69963"/>
                  </a:cubicBezTo>
                  <a:cubicBezTo>
                    <a:pt x="69913" y="81579"/>
                    <a:pt x="81989" y="81942"/>
                    <a:pt x="84152" y="81942"/>
                  </a:cubicBezTo>
                  <a:cubicBezTo>
                    <a:pt x="90281" y="81942"/>
                    <a:pt x="94967" y="78312"/>
                    <a:pt x="98392" y="72323"/>
                  </a:cubicBezTo>
                  <a:cubicBezTo>
                    <a:pt x="102358" y="65244"/>
                    <a:pt x="104881" y="54718"/>
                    <a:pt x="104881" y="54173"/>
                  </a:cubicBezTo>
                  <a:cubicBezTo>
                    <a:pt x="104881" y="51814"/>
                    <a:pt x="102358" y="51814"/>
                    <a:pt x="101817" y="51814"/>
                  </a:cubicBezTo>
                  <a:cubicBezTo>
                    <a:pt x="99293" y="51814"/>
                    <a:pt x="99113" y="52540"/>
                    <a:pt x="97851" y="57440"/>
                  </a:cubicBezTo>
                  <a:cubicBezTo>
                    <a:pt x="95688" y="65970"/>
                    <a:pt x="92264" y="76860"/>
                    <a:pt x="84693" y="76860"/>
                  </a:cubicBezTo>
                  <a:cubicBezTo>
                    <a:pt x="80007" y="76860"/>
                    <a:pt x="78745" y="72686"/>
                    <a:pt x="78745" y="67967"/>
                  </a:cubicBezTo>
                  <a:cubicBezTo>
                    <a:pt x="78745" y="64881"/>
                    <a:pt x="80187" y="58347"/>
                    <a:pt x="81449" y="53629"/>
                  </a:cubicBezTo>
                  <a:cubicBezTo>
                    <a:pt x="82710" y="48728"/>
                    <a:pt x="84513" y="41287"/>
                    <a:pt x="85414" y="37294"/>
                  </a:cubicBezTo>
                  <a:lnTo>
                    <a:pt x="89560" y="21140"/>
                  </a:lnTo>
                  <a:cubicBezTo>
                    <a:pt x="90641" y="16603"/>
                    <a:pt x="92624" y="8617"/>
                    <a:pt x="92624" y="7710"/>
                  </a:cubicBezTo>
                  <a:cubicBezTo>
                    <a:pt x="92624" y="4080"/>
                    <a:pt x="89740" y="1902"/>
                    <a:pt x="86676" y="1902"/>
                  </a:cubicBezTo>
                  <a:cubicBezTo>
                    <a:pt x="80007" y="1902"/>
                    <a:pt x="78745" y="7165"/>
                    <a:pt x="77303" y="12973"/>
                  </a:cubicBezTo>
                  <a:lnTo>
                    <a:pt x="67930" y="50725"/>
                  </a:lnTo>
                  <a:close/>
                </a:path>
              </a:pathLst>
            </a:custGeom>
            <a:solidFill>
              <a:srgbClr val="000000"/>
            </a:solidFill>
            <a:ln w="2276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67A16EB-0EA2-A14D-F376-D0E1EDE73EAB}"/>
                </a:ext>
              </a:extLst>
            </p:cNvPr>
            <p:cNvSpPr/>
            <p:nvPr>
              <p:custDataLst>
                <p:tags r:id="rId10"/>
              </p:custDataLst>
            </p:nvPr>
          </p:nvSpPr>
          <p:spPr>
            <a:xfrm>
              <a:off x="7367184" y="2807444"/>
              <a:ext cx="171237" cy="60672"/>
            </a:xfrm>
            <a:custGeom>
              <a:avLst/>
              <a:gdLst>
                <a:gd name="connsiteX0" fmla="*/ 162661 w 171237"/>
                <a:gd name="connsiteY0" fmla="*/ 10456 h 60672"/>
                <a:gd name="connsiteX1" fmla="*/ 171416 w 171237"/>
                <a:gd name="connsiteY1" fmla="*/ 5270 h 60672"/>
                <a:gd name="connsiteX2" fmla="*/ 162918 w 171237"/>
                <a:gd name="connsiteY2" fmla="*/ 84 h 60672"/>
                <a:gd name="connsiteX3" fmla="*/ 8675 w 171237"/>
                <a:gd name="connsiteY3" fmla="*/ 84 h 60672"/>
                <a:gd name="connsiteX4" fmla="*/ 178 w 171237"/>
                <a:gd name="connsiteY4" fmla="*/ 5270 h 60672"/>
                <a:gd name="connsiteX5" fmla="*/ 8933 w 171237"/>
                <a:gd name="connsiteY5" fmla="*/ 10456 h 60672"/>
                <a:gd name="connsiteX6" fmla="*/ 162661 w 171237"/>
                <a:gd name="connsiteY6" fmla="*/ 10456 h 60672"/>
                <a:gd name="connsiteX7" fmla="*/ 162918 w 171237"/>
                <a:gd name="connsiteY7" fmla="*/ 60756 h 60672"/>
                <a:gd name="connsiteX8" fmla="*/ 171416 w 171237"/>
                <a:gd name="connsiteY8" fmla="*/ 55571 h 60672"/>
                <a:gd name="connsiteX9" fmla="*/ 162661 w 171237"/>
                <a:gd name="connsiteY9" fmla="*/ 50385 h 60672"/>
                <a:gd name="connsiteX10" fmla="*/ 8933 w 171237"/>
                <a:gd name="connsiteY10" fmla="*/ 50385 h 60672"/>
                <a:gd name="connsiteX11" fmla="*/ 178 w 171237"/>
                <a:gd name="connsiteY11" fmla="*/ 55571 h 60672"/>
                <a:gd name="connsiteX12" fmla="*/ 8675 w 171237"/>
                <a:gd name="connsiteY12" fmla="*/ 60756 h 60672"/>
                <a:gd name="connsiteX13" fmla="*/ 162918 w 171237"/>
                <a:gd name="connsiteY13" fmla="*/ 60756 h 6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237" h="60672">
                  <a:moveTo>
                    <a:pt x="162661" y="10456"/>
                  </a:moveTo>
                  <a:cubicBezTo>
                    <a:pt x="166523" y="10456"/>
                    <a:pt x="171416" y="10456"/>
                    <a:pt x="171416" y="5270"/>
                  </a:cubicBezTo>
                  <a:cubicBezTo>
                    <a:pt x="171416" y="84"/>
                    <a:pt x="166523" y="84"/>
                    <a:pt x="162918" y="84"/>
                  </a:cubicBezTo>
                  <a:lnTo>
                    <a:pt x="8675" y="84"/>
                  </a:lnTo>
                  <a:cubicBezTo>
                    <a:pt x="5070" y="84"/>
                    <a:pt x="178" y="84"/>
                    <a:pt x="178" y="5270"/>
                  </a:cubicBezTo>
                  <a:cubicBezTo>
                    <a:pt x="178" y="10456"/>
                    <a:pt x="5070" y="10456"/>
                    <a:pt x="8933" y="10456"/>
                  </a:cubicBezTo>
                  <a:lnTo>
                    <a:pt x="162661" y="10456"/>
                  </a:lnTo>
                  <a:close/>
                  <a:moveTo>
                    <a:pt x="162918" y="60756"/>
                  </a:moveTo>
                  <a:cubicBezTo>
                    <a:pt x="166523" y="60756"/>
                    <a:pt x="171416" y="60756"/>
                    <a:pt x="171416" y="55571"/>
                  </a:cubicBezTo>
                  <a:cubicBezTo>
                    <a:pt x="171416" y="50385"/>
                    <a:pt x="166523" y="50385"/>
                    <a:pt x="162661" y="50385"/>
                  </a:cubicBezTo>
                  <a:lnTo>
                    <a:pt x="8933" y="50385"/>
                  </a:lnTo>
                  <a:cubicBezTo>
                    <a:pt x="5070" y="50385"/>
                    <a:pt x="178" y="50385"/>
                    <a:pt x="178" y="55571"/>
                  </a:cubicBezTo>
                  <a:cubicBezTo>
                    <a:pt x="178" y="60756"/>
                    <a:pt x="5070" y="60756"/>
                    <a:pt x="8675" y="60756"/>
                  </a:cubicBezTo>
                  <a:lnTo>
                    <a:pt x="162918" y="60756"/>
                  </a:lnTo>
                  <a:close/>
                </a:path>
              </a:pathLst>
            </a:custGeom>
            <a:solidFill>
              <a:srgbClr val="000000"/>
            </a:solidFill>
            <a:ln w="2276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C1991DD-0B50-3DAD-52AB-4847F9E2859C}"/>
                </a:ext>
              </a:extLst>
            </p:cNvPr>
            <p:cNvSpPr/>
            <p:nvPr>
              <p:custDataLst>
                <p:tags r:id="rId11"/>
              </p:custDataLst>
            </p:nvPr>
          </p:nvSpPr>
          <p:spPr>
            <a:xfrm>
              <a:off x="7637186" y="2722658"/>
              <a:ext cx="134930" cy="233095"/>
            </a:xfrm>
            <a:custGeom>
              <a:avLst/>
              <a:gdLst>
                <a:gd name="connsiteX0" fmla="*/ 100099 w 134930"/>
                <a:gd name="connsiteY0" fmla="*/ 6307 h 233095"/>
                <a:gd name="connsiteX1" fmla="*/ 100871 w 134930"/>
                <a:gd name="connsiteY1" fmla="*/ 2677 h 233095"/>
                <a:gd name="connsiteX2" fmla="*/ 97781 w 134930"/>
                <a:gd name="connsiteY2" fmla="*/ 84 h 233095"/>
                <a:gd name="connsiteX3" fmla="*/ 93919 w 134930"/>
                <a:gd name="connsiteY3" fmla="*/ 5270 h 233095"/>
                <a:gd name="connsiteX4" fmla="*/ 78983 w 134930"/>
                <a:gd name="connsiteY4" fmla="*/ 65164 h 233095"/>
                <a:gd name="connsiteX5" fmla="*/ 188 w 134930"/>
                <a:gd name="connsiteY5" fmla="*/ 136208 h 233095"/>
                <a:gd name="connsiteX6" fmla="*/ 49628 w 134930"/>
                <a:gd name="connsiteY6" fmla="*/ 183138 h 233095"/>
                <a:gd name="connsiteX7" fmla="*/ 43706 w 134930"/>
                <a:gd name="connsiteY7" fmla="*/ 207510 h 233095"/>
                <a:gd name="connsiteX8" fmla="*/ 38041 w 134930"/>
                <a:gd name="connsiteY8" fmla="*/ 230327 h 233095"/>
                <a:gd name="connsiteX9" fmla="*/ 41131 w 134930"/>
                <a:gd name="connsiteY9" fmla="*/ 233179 h 233095"/>
                <a:gd name="connsiteX10" fmla="*/ 43706 w 134930"/>
                <a:gd name="connsiteY10" fmla="*/ 232142 h 233095"/>
                <a:gd name="connsiteX11" fmla="*/ 46538 w 134930"/>
                <a:gd name="connsiteY11" fmla="*/ 221771 h 233095"/>
                <a:gd name="connsiteX12" fmla="*/ 56323 w 134930"/>
                <a:gd name="connsiteY12" fmla="*/ 183138 h 233095"/>
                <a:gd name="connsiteX13" fmla="*/ 135119 w 134930"/>
                <a:gd name="connsiteY13" fmla="*/ 112094 h 233095"/>
                <a:gd name="connsiteX14" fmla="*/ 85679 w 134930"/>
                <a:gd name="connsiteY14" fmla="*/ 65164 h 233095"/>
                <a:gd name="connsiteX15" fmla="*/ 100099 w 134930"/>
                <a:gd name="connsiteY15" fmla="*/ 6307 h 233095"/>
                <a:gd name="connsiteX16" fmla="*/ 50916 w 134930"/>
                <a:gd name="connsiteY16" fmla="*/ 177434 h 233095"/>
                <a:gd name="connsiteX17" fmla="*/ 16926 w 134930"/>
                <a:gd name="connsiteY17" fmla="*/ 141653 h 233095"/>
                <a:gd name="connsiteX18" fmla="*/ 77438 w 134930"/>
                <a:gd name="connsiteY18" fmla="*/ 70868 h 233095"/>
                <a:gd name="connsiteX19" fmla="*/ 50916 w 134930"/>
                <a:gd name="connsiteY19" fmla="*/ 177434 h 233095"/>
                <a:gd name="connsiteX20" fmla="*/ 84134 w 134930"/>
                <a:gd name="connsiteY20" fmla="*/ 70868 h 233095"/>
                <a:gd name="connsiteX21" fmla="*/ 118381 w 134930"/>
                <a:gd name="connsiteY21" fmla="*/ 106649 h 233095"/>
                <a:gd name="connsiteX22" fmla="*/ 57611 w 134930"/>
                <a:gd name="connsiteY22" fmla="*/ 177434 h 233095"/>
                <a:gd name="connsiteX23" fmla="*/ 84134 w 134930"/>
                <a:gd name="connsiteY23" fmla="*/ 70868 h 23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930" h="233095">
                  <a:moveTo>
                    <a:pt x="100099" y="6307"/>
                  </a:moveTo>
                  <a:cubicBezTo>
                    <a:pt x="100099" y="5788"/>
                    <a:pt x="100871" y="2936"/>
                    <a:pt x="100871" y="2677"/>
                  </a:cubicBezTo>
                  <a:cubicBezTo>
                    <a:pt x="100871" y="2418"/>
                    <a:pt x="100871" y="84"/>
                    <a:pt x="97781" y="84"/>
                  </a:cubicBezTo>
                  <a:cubicBezTo>
                    <a:pt x="95206" y="84"/>
                    <a:pt x="94949" y="862"/>
                    <a:pt x="93919" y="5270"/>
                  </a:cubicBezTo>
                  <a:lnTo>
                    <a:pt x="78983" y="65164"/>
                  </a:lnTo>
                  <a:cubicBezTo>
                    <a:pt x="38041" y="66461"/>
                    <a:pt x="188" y="100945"/>
                    <a:pt x="188" y="136208"/>
                  </a:cubicBezTo>
                  <a:cubicBezTo>
                    <a:pt x="188" y="160839"/>
                    <a:pt x="18213" y="181323"/>
                    <a:pt x="49628" y="183138"/>
                  </a:cubicBezTo>
                  <a:cubicBezTo>
                    <a:pt x="47568" y="191176"/>
                    <a:pt x="45766" y="199473"/>
                    <a:pt x="43706" y="207510"/>
                  </a:cubicBezTo>
                  <a:cubicBezTo>
                    <a:pt x="40616" y="219697"/>
                    <a:pt x="38041" y="229549"/>
                    <a:pt x="38041" y="230327"/>
                  </a:cubicBezTo>
                  <a:cubicBezTo>
                    <a:pt x="38041" y="232920"/>
                    <a:pt x="39843" y="233179"/>
                    <a:pt x="41131" y="233179"/>
                  </a:cubicBezTo>
                  <a:cubicBezTo>
                    <a:pt x="42418" y="233179"/>
                    <a:pt x="42933" y="232920"/>
                    <a:pt x="43706" y="232142"/>
                  </a:cubicBezTo>
                  <a:cubicBezTo>
                    <a:pt x="44221" y="231624"/>
                    <a:pt x="45766" y="225401"/>
                    <a:pt x="46538" y="221771"/>
                  </a:cubicBezTo>
                  <a:lnTo>
                    <a:pt x="56323" y="183138"/>
                  </a:lnTo>
                  <a:cubicBezTo>
                    <a:pt x="97781" y="181841"/>
                    <a:pt x="135119" y="146838"/>
                    <a:pt x="135119" y="112094"/>
                  </a:cubicBezTo>
                  <a:cubicBezTo>
                    <a:pt x="135119" y="91611"/>
                    <a:pt x="121471" y="67757"/>
                    <a:pt x="85679" y="65164"/>
                  </a:cubicBezTo>
                  <a:lnTo>
                    <a:pt x="100099" y="6307"/>
                  </a:lnTo>
                  <a:close/>
                  <a:moveTo>
                    <a:pt x="50916" y="177434"/>
                  </a:moveTo>
                  <a:cubicBezTo>
                    <a:pt x="35466" y="176656"/>
                    <a:pt x="16926" y="167581"/>
                    <a:pt x="16926" y="141653"/>
                  </a:cubicBezTo>
                  <a:cubicBezTo>
                    <a:pt x="16926" y="110539"/>
                    <a:pt x="39071" y="74239"/>
                    <a:pt x="77438" y="70868"/>
                  </a:cubicBezTo>
                  <a:lnTo>
                    <a:pt x="50916" y="177434"/>
                  </a:lnTo>
                  <a:close/>
                  <a:moveTo>
                    <a:pt x="84134" y="70868"/>
                  </a:moveTo>
                  <a:cubicBezTo>
                    <a:pt x="103704" y="71905"/>
                    <a:pt x="118381" y="83833"/>
                    <a:pt x="118381" y="106649"/>
                  </a:cubicBezTo>
                  <a:cubicBezTo>
                    <a:pt x="118381" y="137245"/>
                    <a:pt x="96236" y="174322"/>
                    <a:pt x="57611" y="177434"/>
                  </a:cubicBezTo>
                  <a:lnTo>
                    <a:pt x="84134" y="70868"/>
                  </a:lnTo>
                  <a:close/>
                </a:path>
              </a:pathLst>
            </a:custGeom>
            <a:solidFill>
              <a:srgbClr val="000000"/>
            </a:solidFill>
            <a:ln w="2276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DA7A762-2317-46F0-177F-7B451E937A29}"/>
                </a:ext>
              </a:extLst>
            </p:cNvPr>
            <p:cNvSpPr/>
            <p:nvPr>
              <p:custDataLst>
                <p:tags r:id="rId12"/>
              </p:custDataLst>
            </p:nvPr>
          </p:nvSpPr>
          <p:spPr>
            <a:xfrm>
              <a:off x="7895845" y="2371325"/>
              <a:ext cx="141882" cy="469042"/>
            </a:xfrm>
            <a:custGeom>
              <a:avLst/>
              <a:gdLst>
                <a:gd name="connsiteX0" fmla="*/ 21568 w 141882"/>
                <a:gd name="connsiteY0" fmla="*/ 469107 h 469042"/>
                <a:gd name="connsiteX1" fmla="*/ 28778 w 141882"/>
                <a:gd name="connsiteY1" fmla="*/ 465477 h 469042"/>
                <a:gd name="connsiteX2" fmla="*/ 140276 w 141882"/>
                <a:gd name="connsiteY2" fmla="*/ 6028 h 469042"/>
                <a:gd name="connsiteX3" fmla="*/ 142079 w 141882"/>
                <a:gd name="connsiteY3" fmla="*/ 2657 h 469042"/>
                <a:gd name="connsiteX4" fmla="*/ 136156 w 141882"/>
                <a:gd name="connsiteY4" fmla="*/ 64 h 469042"/>
                <a:gd name="connsiteX5" fmla="*/ 131006 w 141882"/>
                <a:gd name="connsiteY5" fmla="*/ 583 h 469042"/>
                <a:gd name="connsiteX6" fmla="*/ 71266 w 141882"/>
                <a:gd name="connsiteY6" fmla="*/ 91332 h 469042"/>
                <a:gd name="connsiteX7" fmla="*/ 6376 w 141882"/>
                <a:gd name="connsiteY7" fmla="*/ 332724 h 469042"/>
                <a:gd name="connsiteX8" fmla="*/ 196 w 141882"/>
                <a:gd name="connsiteY8" fmla="*/ 456142 h 469042"/>
                <a:gd name="connsiteX9" fmla="*/ 196 w 141882"/>
                <a:gd name="connsiteY9" fmla="*/ 466254 h 469042"/>
                <a:gd name="connsiteX10" fmla="*/ 7406 w 141882"/>
                <a:gd name="connsiteY10" fmla="*/ 469107 h 469042"/>
                <a:gd name="connsiteX11" fmla="*/ 21568 w 141882"/>
                <a:gd name="connsiteY11" fmla="*/ 469107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21568" y="469107"/>
                  </a:moveTo>
                  <a:cubicBezTo>
                    <a:pt x="27233" y="469107"/>
                    <a:pt x="28778" y="469107"/>
                    <a:pt x="28778" y="465477"/>
                  </a:cubicBezTo>
                  <a:cubicBezTo>
                    <a:pt x="29293" y="283719"/>
                    <a:pt x="50151" y="132817"/>
                    <a:pt x="140276" y="6028"/>
                  </a:cubicBezTo>
                  <a:cubicBezTo>
                    <a:pt x="142079" y="3694"/>
                    <a:pt x="142079" y="3176"/>
                    <a:pt x="142079" y="2657"/>
                  </a:cubicBezTo>
                  <a:cubicBezTo>
                    <a:pt x="142079" y="64"/>
                    <a:pt x="140276" y="64"/>
                    <a:pt x="136156" y="64"/>
                  </a:cubicBezTo>
                  <a:cubicBezTo>
                    <a:pt x="132036" y="64"/>
                    <a:pt x="131521" y="64"/>
                    <a:pt x="131006" y="583"/>
                  </a:cubicBezTo>
                  <a:cubicBezTo>
                    <a:pt x="129976" y="1361"/>
                    <a:pt x="97274" y="39216"/>
                    <a:pt x="71266" y="91332"/>
                  </a:cubicBezTo>
                  <a:cubicBezTo>
                    <a:pt x="37276" y="159782"/>
                    <a:pt x="15903" y="238345"/>
                    <a:pt x="6376" y="332724"/>
                  </a:cubicBezTo>
                  <a:cubicBezTo>
                    <a:pt x="5603" y="340762"/>
                    <a:pt x="196" y="394692"/>
                    <a:pt x="196" y="456142"/>
                  </a:cubicBezTo>
                  <a:lnTo>
                    <a:pt x="196" y="466254"/>
                  </a:lnTo>
                  <a:cubicBezTo>
                    <a:pt x="453" y="469107"/>
                    <a:pt x="1998" y="469107"/>
                    <a:pt x="7406" y="469107"/>
                  </a:cubicBezTo>
                  <a:lnTo>
                    <a:pt x="21568" y="469107"/>
                  </a:lnTo>
                  <a:close/>
                </a:path>
              </a:pathLst>
            </a:custGeom>
            <a:solidFill>
              <a:srgbClr val="000000"/>
            </a:solidFill>
            <a:ln w="2276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C527D9B-CBC7-E87F-6DD1-3C585153B568}"/>
                </a:ext>
              </a:extLst>
            </p:cNvPr>
            <p:cNvSpPr/>
            <p:nvPr>
              <p:custDataLst>
                <p:tags r:id="rId13"/>
              </p:custDataLst>
            </p:nvPr>
          </p:nvSpPr>
          <p:spPr>
            <a:xfrm>
              <a:off x="7895845" y="2835187"/>
              <a:ext cx="141882" cy="469042"/>
            </a:xfrm>
            <a:custGeom>
              <a:avLst/>
              <a:gdLst>
                <a:gd name="connsiteX0" fmla="*/ 7406 w 141882"/>
                <a:gd name="connsiteY0" fmla="*/ 82 h 469042"/>
                <a:gd name="connsiteX1" fmla="*/ 196 w 141882"/>
                <a:gd name="connsiteY1" fmla="*/ 2934 h 469042"/>
                <a:gd name="connsiteX2" fmla="*/ 196 w 141882"/>
                <a:gd name="connsiteY2" fmla="*/ 13046 h 469042"/>
                <a:gd name="connsiteX3" fmla="*/ 36246 w 141882"/>
                <a:gd name="connsiteY3" fmla="*/ 290479 h 469042"/>
                <a:gd name="connsiteX4" fmla="*/ 125341 w 141882"/>
                <a:gd name="connsiteY4" fmla="*/ 462124 h 469042"/>
                <a:gd name="connsiteX5" fmla="*/ 131264 w 141882"/>
                <a:gd name="connsiteY5" fmla="*/ 468606 h 469042"/>
                <a:gd name="connsiteX6" fmla="*/ 136156 w 141882"/>
                <a:gd name="connsiteY6" fmla="*/ 469125 h 469042"/>
                <a:gd name="connsiteX7" fmla="*/ 142079 w 141882"/>
                <a:gd name="connsiteY7" fmla="*/ 466532 h 469042"/>
                <a:gd name="connsiteX8" fmla="*/ 140534 w 141882"/>
                <a:gd name="connsiteY8" fmla="*/ 463161 h 469042"/>
                <a:gd name="connsiteX9" fmla="*/ 28778 w 141882"/>
                <a:gd name="connsiteY9" fmla="*/ 3712 h 469042"/>
                <a:gd name="connsiteX10" fmla="*/ 21568 w 141882"/>
                <a:gd name="connsiteY10" fmla="*/ 82 h 469042"/>
                <a:gd name="connsiteX11" fmla="*/ 7406 w 141882"/>
                <a:gd name="connsiteY11" fmla="*/ 82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7406" y="82"/>
                  </a:moveTo>
                  <a:cubicBezTo>
                    <a:pt x="1998" y="82"/>
                    <a:pt x="453" y="82"/>
                    <a:pt x="196" y="2934"/>
                  </a:cubicBezTo>
                  <a:lnTo>
                    <a:pt x="196" y="13046"/>
                  </a:lnTo>
                  <a:cubicBezTo>
                    <a:pt x="196" y="171468"/>
                    <a:pt x="28263" y="264291"/>
                    <a:pt x="36246" y="290479"/>
                  </a:cubicBezTo>
                  <a:cubicBezTo>
                    <a:pt x="53756" y="348039"/>
                    <a:pt x="82339" y="408712"/>
                    <a:pt x="125341" y="462124"/>
                  </a:cubicBezTo>
                  <a:cubicBezTo>
                    <a:pt x="129204" y="466791"/>
                    <a:pt x="130234" y="468087"/>
                    <a:pt x="131264" y="468606"/>
                  </a:cubicBezTo>
                  <a:cubicBezTo>
                    <a:pt x="131779" y="468865"/>
                    <a:pt x="132036" y="469125"/>
                    <a:pt x="136156" y="469125"/>
                  </a:cubicBezTo>
                  <a:cubicBezTo>
                    <a:pt x="140276" y="469125"/>
                    <a:pt x="142079" y="469125"/>
                    <a:pt x="142079" y="466532"/>
                  </a:cubicBezTo>
                  <a:cubicBezTo>
                    <a:pt x="142079" y="466013"/>
                    <a:pt x="142079" y="465495"/>
                    <a:pt x="140534" y="463161"/>
                  </a:cubicBezTo>
                  <a:cubicBezTo>
                    <a:pt x="54786" y="343372"/>
                    <a:pt x="29036" y="199211"/>
                    <a:pt x="28778" y="3712"/>
                  </a:cubicBezTo>
                  <a:cubicBezTo>
                    <a:pt x="28778" y="82"/>
                    <a:pt x="27233" y="82"/>
                    <a:pt x="21568" y="82"/>
                  </a:cubicBezTo>
                  <a:lnTo>
                    <a:pt x="7406" y="82"/>
                  </a:lnTo>
                  <a:close/>
                </a:path>
              </a:pathLst>
            </a:custGeom>
            <a:solidFill>
              <a:srgbClr val="000000"/>
            </a:solidFill>
            <a:ln w="2276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3FA4BDD-4AE4-A8FB-4337-77F4C5A05B30}"/>
                </a:ext>
              </a:extLst>
            </p:cNvPr>
            <p:cNvSpPr/>
            <p:nvPr>
              <p:custDataLst>
                <p:tags r:id="rId14"/>
              </p:custDataLst>
            </p:nvPr>
          </p:nvSpPr>
          <p:spPr>
            <a:xfrm>
              <a:off x="8057813" y="2722658"/>
              <a:ext cx="146775" cy="179942"/>
            </a:xfrm>
            <a:custGeom>
              <a:avLst/>
              <a:gdLst>
                <a:gd name="connsiteX0" fmla="*/ 17972 w 146775"/>
                <a:gd name="connsiteY0" fmla="*/ 167840 h 179942"/>
                <a:gd name="connsiteX1" fmla="*/ 205 w 146775"/>
                <a:gd name="connsiteY1" fmla="*/ 167840 h 179942"/>
                <a:gd name="connsiteX2" fmla="*/ 205 w 146775"/>
                <a:gd name="connsiteY2" fmla="*/ 180026 h 179942"/>
                <a:gd name="connsiteX3" fmla="*/ 32650 w 146775"/>
                <a:gd name="connsiteY3" fmla="*/ 179249 h 179942"/>
                <a:gd name="connsiteX4" fmla="*/ 65095 w 146775"/>
                <a:gd name="connsiteY4" fmla="*/ 180026 h 179942"/>
                <a:gd name="connsiteX5" fmla="*/ 65095 w 146775"/>
                <a:gd name="connsiteY5" fmla="*/ 167840 h 179942"/>
                <a:gd name="connsiteX6" fmla="*/ 47327 w 146775"/>
                <a:gd name="connsiteY6" fmla="*/ 167840 h 179942"/>
                <a:gd name="connsiteX7" fmla="*/ 47327 w 146775"/>
                <a:gd name="connsiteY7" fmla="*/ 113650 h 179942"/>
                <a:gd name="connsiteX8" fmla="*/ 85695 w 146775"/>
                <a:gd name="connsiteY8" fmla="*/ 72683 h 179942"/>
                <a:gd name="connsiteX9" fmla="*/ 99857 w 146775"/>
                <a:gd name="connsiteY9" fmla="*/ 97834 h 179942"/>
                <a:gd name="connsiteX10" fmla="*/ 99857 w 146775"/>
                <a:gd name="connsiteY10" fmla="*/ 167840 h 179942"/>
                <a:gd name="connsiteX11" fmla="*/ 82090 w 146775"/>
                <a:gd name="connsiteY11" fmla="*/ 167840 h 179942"/>
                <a:gd name="connsiteX12" fmla="*/ 82090 w 146775"/>
                <a:gd name="connsiteY12" fmla="*/ 180026 h 179942"/>
                <a:gd name="connsiteX13" fmla="*/ 114535 w 146775"/>
                <a:gd name="connsiteY13" fmla="*/ 179249 h 179942"/>
                <a:gd name="connsiteX14" fmla="*/ 146980 w 146775"/>
                <a:gd name="connsiteY14" fmla="*/ 180026 h 179942"/>
                <a:gd name="connsiteX15" fmla="*/ 146980 w 146775"/>
                <a:gd name="connsiteY15" fmla="*/ 167840 h 179942"/>
                <a:gd name="connsiteX16" fmla="*/ 129212 w 146775"/>
                <a:gd name="connsiteY16" fmla="*/ 167840 h 179942"/>
                <a:gd name="connsiteX17" fmla="*/ 129212 w 146775"/>
                <a:gd name="connsiteY17" fmla="*/ 100686 h 179942"/>
                <a:gd name="connsiteX18" fmla="*/ 89557 w 146775"/>
                <a:gd name="connsiteY18" fmla="*/ 63349 h 179942"/>
                <a:gd name="connsiteX19" fmla="*/ 45782 w 146775"/>
                <a:gd name="connsiteY19" fmla="*/ 88759 h 179942"/>
                <a:gd name="connsiteX20" fmla="*/ 45782 w 146775"/>
                <a:gd name="connsiteY20" fmla="*/ 84 h 179942"/>
                <a:gd name="connsiteX21" fmla="*/ 205 w 146775"/>
                <a:gd name="connsiteY21" fmla="*/ 2158 h 179942"/>
                <a:gd name="connsiteX22" fmla="*/ 205 w 146775"/>
                <a:gd name="connsiteY22" fmla="*/ 14345 h 179942"/>
                <a:gd name="connsiteX23" fmla="*/ 17972 w 146775"/>
                <a:gd name="connsiteY23" fmla="*/ 24457 h 179942"/>
                <a:gd name="connsiteX24" fmla="*/ 17972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7972" y="167840"/>
                  </a:moveTo>
                  <a:lnTo>
                    <a:pt x="205" y="167840"/>
                  </a:lnTo>
                  <a:lnTo>
                    <a:pt x="205" y="180026"/>
                  </a:lnTo>
                  <a:cubicBezTo>
                    <a:pt x="7415" y="179767"/>
                    <a:pt x="22865" y="179249"/>
                    <a:pt x="32650" y="179249"/>
                  </a:cubicBezTo>
                  <a:cubicBezTo>
                    <a:pt x="42692" y="179249"/>
                    <a:pt x="57885" y="179767"/>
                    <a:pt x="65095" y="180026"/>
                  </a:cubicBezTo>
                  <a:lnTo>
                    <a:pt x="65095" y="167840"/>
                  </a:lnTo>
                  <a:lnTo>
                    <a:pt x="47327" y="167840"/>
                  </a:lnTo>
                  <a:lnTo>
                    <a:pt x="47327" y="113650"/>
                  </a:lnTo>
                  <a:cubicBezTo>
                    <a:pt x="47327" y="85388"/>
                    <a:pt x="69472" y="72683"/>
                    <a:pt x="85695" y="72683"/>
                  </a:cubicBezTo>
                  <a:cubicBezTo>
                    <a:pt x="94450" y="72683"/>
                    <a:pt x="99857" y="78128"/>
                    <a:pt x="99857" y="97834"/>
                  </a:cubicBezTo>
                  <a:lnTo>
                    <a:pt x="99857" y="167840"/>
                  </a:lnTo>
                  <a:lnTo>
                    <a:pt x="82090" y="167840"/>
                  </a:lnTo>
                  <a:lnTo>
                    <a:pt x="82090" y="180026"/>
                  </a:lnTo>
                  <a:cubicBezTo>
                    <a:pt x="89300" y="179767"/>
                    <a:pt x="104750" y="179249"/>
                    <a:pt x="114535" y="179249"/>
                  </a:cubicBezTo>
                  <a:cubicBezTo>
                    <a:pt x="124577" y="179249"/>
                    <a:pt x="139770" y="179767"/>
                    <a:pt x="146980" y="180026"/>
                  </a:cubicBezTo>
                  <a:lnTo>
                    <a:pt x="146980" y="167840"/>
                  </a:lnTo>
                  <a:lnTo>
                    <a:pt x="129212" y="167840"/>
                  </a:lnTo>
                  <a:lnTo>
                    <a:pt x="129212" y="100686"/>
                  </a:lnTo>
                  <a:cubicBezTo>
                    <a:pt x="129212" y="73461"/>
                    <a:pt x="115307" y="63349"/>
                    <a:pt x="89557" y="63349"/>
                  </a:cubicBezTo>
                  <a:cubicBezTo>
                    <a:pt x="64837" y="63349"/>
                    <a:pt x="51705" y="78388"/>
                    <a:pt x="45782" y="88759"/>
                  </a:cubicBezTo>
                  <a:lnTo>
                    <a:pt x="45782" y="84"/>
                  </a:lnTo>
                  <a:lnTo>
                    <a:pt x="205" y="2158"/>
                  </a:lnTo>
                  <a:lnTo>
                    <a:pt x="205" y="14345"/>
                  </a:lnTo>
                  <a:cubicBezTo>
                    <a:pt x="16170" y="14345"/>
                    <a:pt x="17972" y="14345"/>
                    <a:pt x="17972" y="24457"/>
                  </a:cubicBezTo>
                  <a:lnTo>
                    <a:pt x="17972" y="167840"/>
                  </a:lnTo>
                  <a:close/>
                </a:path>
              </a:pathLst>
            </a:custGeom>
            <a:solidFill>
              <a:srgbClr val="000000"/>
            </a:solidFill>
            <a:ln w="2276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D6F821A-BA3E-5EAC-4288-30D470CA71AF}"/>
                </a:ext>
              </a:extLst>
            </p:cNvPr>
            <p:cNvSpPr/>
            <p:nvPr>
              <p:custDataLst>
                <p:tags r:id="rId15"/>
              </p:custDataLst>
            </p:nvPr>
          </p:nvSpPr>
          <p:spPr>
            <a:xfrm>
              <a:off x="8221915" y="2669585"/>
              <a:ext cx="40376" cy="127774"/>
            </a:xfrm>
            <a:custGeom>
              <a:avLst/>
              <a:gdLst>
                <a:gd name="connsiteX0" fmla="*/ 39866 w 40376"/>
                <a:gd name="connsiteY0" fmla="*/ 5525 h 127774"/>
                <a:gd name="connsiteX1" fmla="*/ 40587 w 40376"/>
                <a:gd name="connsiteY1" fmla="*/ 2621 h 127774"/>
                <a:gd name="connsiteX2" fmla="*/ 37703 w 40376"/>
                <a:gd name="connsiteY2" fmla="*/ 80 h 127774"/>
                <a:gd name="connsiteX3" fmla="*/ 14631 w 40376"/>
                <a:gd name="connsiteY3" fmla="*/ 1895 h 127774"/>
                <a:gd name="connsiteX4" fmla="*/ 10846 w 40376"/>
                <a:gd name="connsiteY4" fmla="*/ 6069 h 127774"/>
                <a:gd name="connsiteX5" fmla="*/ 15352 w 40376"/>
                <a:gd name="connsiteY5" fmla="*/ 8610 h 127774"/>
                <a:gd name="connsiteX6" fmla="*/ 24004 w 40376"/>
                <a:gd name="connsiteY6" fmla="*/ 11333 h 127774"/>
                <a:gd name="connsiteX7" fmla="*/ 23283 w 40376"/>
                <a:gd name="connsiteY7" fmla="*/ 15326 h 127774"/>
                <a:gd name="connsiteX8" fmla="*/ 932 w 40376"/>
                <a:gd name="connsiteY8" fmla="*/ 104986 h 127774"/>
                <a:gd name="connsiteX9" fmla="*/ 211 w 40376"/>
                <a:gd name="connsiteY9" fmla="*/ 110612 h 127774"/>
                <a:gd name="connsiteX10" fmla="*/ 19137 w 40376"/>
                <a:gd name="connsiteY10" fmla="*/ 127855 h 127774"/>
                <a:gd name="connsiteX11" fmla="*/ 33557 w 40376"/>
                <a:gd name="connsiteY11" fmla="*/ 118235 h 127774"/>
                <a:gd name="connsiteX12" fmla="*/ 39866 w 40376"/>
                <a:gd name="connsiteY12" fmla="*/ 100085 h 127774"/>
                <a:gd name="connsiteX13" fmla="*/ 36982 w 40376"/>
                <a:gd name="connsiteY13" fmla="*/ 97726 h 127774"/>
                <a:gd name="connsiteX14" fmla="*/ 33377 w 40376"/>
                <a:gd name="connsiteY14" fmla="*/ 102082 h 127774"/>
                <a:gd name="connsiteX15" fmla="*/ 19858 w 40376"/>
                <a:gd name="connsiteY15" fmla="*/ 122773 h 127774"/>
                <a:gd name="connsiteX16" fmla="*/ 13730 w 40376"/>
                <a:gd name="connsiteY16" fmla="*/ 113879 h 127774"/>
                <a:gd name="connsiteX17" fmla="*/ 14811 w 40376"/>
                <a:gd name="connsiteY17" fmla="*/ 106438 h 127774"/>
                <a:gd name="connsiteX18" fmla="*/ 39866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866" y="5525"/>
                  </a:moveTo>
                  <a:cubicBezTo>
                    <a:pt x="40046" y="5162"/>
                    <a:pt x="40587" y="2803"/>
                    <a:pt x="40587" y="2621"/>
                  </a:cubicBezTo>
                  <a:cubicBezTo>
                    <a:pt x="40587" y="1714"/>
                    <a:pt x="39866" y="80"/>
                    <a:pt x="37703" y="80"/>
                  </a:cubicBezTo>
                  <a:cubicBezTo>
                    <a:pt x="34098" y="80"/>
                    <a:pt x="19137" y="1532"/>
                    <a:pt x="14631" y="1895"/>
                  </a:cubicBezTo>
                  <a:cubicBezTo>
                    <a:pt x="13369" y="2077"/>
                    <a:pt x="10846" y="2258"/>
                    <a:pt x="10846" y="6069"/>
                  </a:cubicBezTo>
                  <a:cubicBezTo>
                    <a:pt x="10846" y="8610"/>
                    <a:pt x="13369" y="8610"/>
                    <a:pt x="15352" y="8610"/>
                  </a:cubicBezTo>
                  <a:cubicBezTo>
                    <a:pt x="24004" y="8610"/>
                    <a:pt x="24004" y="9881"/>
                    <a:pt x="24004" y="11333"/>
                  </a:cubicBezTo>
                  <a:cubicBezTo>
                    <a:pt x="24004" y="12603"/>
                    <a:pt x="23644" y="13692"/>
                    <a:pt x="23283" y="15326"/>
                  </a:cubicBezTo>
                  <a:lnTo>
                    <a:pt x="932" y="104986"/>
                  </a:lnTo>
                  <a:cubicBezTo>
                    <a:pt x="391" y="106801"/>
                    <a:pt x="211" y="108797"/>
                    <a:pt x="211" y="110612"/>
                  </a:cubicBezTo>
                  <a:cubicBezTo>
                    <a:pt x="211" y="122228"/>
                    <a:pt x="10485" y="127855"/>
                    <a:pt x="19137" y="127855"/>
                  </a:cubicBezTo>
                  <a:cubicBezTo>
                    <a:pt x="23463" y="127855"/>
                    <a:pt x="28871" y="126403"/>
                    <a:pt x="33557" y="118235"/>
                  </a:cubicBezTo>
                  <a:cubicBezTo>
                    <a:pt x="37343" y="111520"/>
                    <a:pt x="39866" y="100811"/>
                    <a:pt x="39866" y="100085"/>
                  </a:cubicBezTo>
                  <a:cubicBezTo>
                    <a:pt x="39866" y="97726"/>
                    <a:pt x="37523" y="97726"/>
                    <a:pt x="36982" y="97726"/>
                  </a:cubicBezTo>
                  <a:cubicBezTo>
                    <a:pt x="34459" y="97726"/>
                    <a:pt x="34098" y="98815"/>
                    <a:pt x="33377" y="102082"/>
                  </a:cubicBezTo>
                  <a:cubicBezTo>
                    <a:pt x="31034" y="111157"/>
                    <a:pt x="27609" y="122773"/>
                    <a:pt x="19858" y="122773"/>
                  </a:cubicBezTo>
                  <a:cubicBezTo>
                    <a:pt x="14992" y="122773"/>
                    <a:pt x="13730" y="118235"/>
                    <a:pt x="13730" y="113879"/>
                  </a:cubicBezTo>
                  <a:cubicBezTo>
                    <a:pt x="13730" y="111883"/>
                    <a:pt x="14271" y="108434"/>
                    <a:pt x="14811" y="106438"/>
                  </a:cubicBezTo>
                  <a:lnTo>
                    <a:pt x="39866" y="5525"/>
                  </a:lnTo>
                  <a:close/>
                </a:path>
              </a:pathLst>
            </a:custGeom>
            <a:solidFill>
              <a:srgbClr val="000000"/>
            </a:solidFill>
            <a:ln w="2276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9E83EF-52ED-2C7E-4F65-65243303930F}"/>
                </a:ext>
              </a:extLst>
            </p:cNvPr>
            <p:cNvSpPr/>
            <p:nvPr>
              <p:custDataLst>
                <p:tags r:id="rId16"/>
              </p:custDataLst>
            </p:nvPr>
          </p:nvSpPr>
          <p:spPr>
            <a:xfrm>
              <a:off x="8219211" y="2886659"/>
              <a:ext cx="104725" cy="81855"/>
            </a:xfrm>
            <a:custGeom>
              <a:avLst/>
              <a:gdLst>
                <a:gd name="connsiteX0" fmla="*/ 67985 w 104725"/>
                <a:gd name="connsiteY0" fmla="*/ 50725 h 81855"/>
                <a:gd name="connsiteX1" fmla="*/ 65101 w 104725"/>
                <a:gd name="connsiteY1" fmla="*/ 61433 h 81855"/>
                <a:gd name="connsiteX2" fmla="*/ 43291 w 104725"/>
                <a:gd name="connsiteY2" fmla="*/ 76860 h 81855"/>
                <a:gd name="connsiteX3" fmla="*/ 30854 w 104725"/>
                <a:gd name="connsiteY3" fmla="*/ 61796 h 81855"/>
                <a:gd name="connsiteX4" fmla="*/ 40948 w 104725"/>
                <a:gd name="connsiteY4" fmla="*/ 24952 h 81855"/>
                <a:gd name="connsiteX5" fmla="*/ 43471 w 104725"/>
                <a:gd name="connsiteY5" fmla="*/ 15695 h 81855"/>
                <a:gd name="connsiteX6" fmla="*/ 26347 w 104725"/>
                <a:gd name="connsiteY6" fmla="*/ 87 h 81855"/>
                <a:gd name="connsiteX7" fmla="*/ 211 w 104725"/>
                <a:gd name="connsiteY7" fmla="*/ 27856 h 81855"/>
                <a:gd name="connsiteX8" fmla="*/ 3275 w 104725"/>
                <a:gd name="connsiteY8" fmla="*/ 30215 h 81855"/>
                <a:gd name="connsiteX9" fmla="*/ 6520 w 104725"/>
                <a:gd name="connsiteY9" fmla="*/ 27311 h 81855"/>
                <a:gd name="connsiteX10" fmla="*/ 25807 w 104725"/>
                <a:gd name="connsiteY10" fmla="*/ 5169 h 81855"/>
                <a:gd name="connsiteX11" fmla="*/ 30313 w 104725"/>
                <a:gd name="connsiteY11" fmla="*/ 11521 h 81855"/>
                <a:gd name="connsiteX12" fmla="*/ 27068 w 104725"/>
                <a:gd name="connsiteY12" fmla="*/ 23681 h 81855"/>
                <a:gd name="connsiteX13" fmla="*/ 17335 w 104725"/>
                <a:gd name="connsiteY13" fmla="*/ 58892 h 81855"/>
                <a:gd name="connsiteX14" fmla="*/ 24004 w 104725"/>
                <a:gd name="connsiteY14" fmla="*/ 76134 h 81855"/>
                <a:gd name="connsiteX15" fmla="*/ 42570 w 104725"/>
                <a:gd name="connsiteY15" fmla="*/ 81942 h 81855"/>
                <a:gd name="connsiteX16" fmla="*/ 66002 w 104725"/>
                <a:gd name="connsiteY16" fmla="*/ 69963 h 81855"/>
                <a:gd name="connsiteX17" fmla="*/ 84208 w 104725"/>
                <a:gd name="connsiteY17" fmla="*/ 81942 h 81855"/>
                <a:gd name="connsiteX18" fmla="*/ 98447 w 104725"/>
                <a:gd name="connsiteY18" fmla="*/ 72323 h 81855"/>
                <a:gd name="connsiteX19" fmla="*/ 104936 w 104725"/>
                <a:gd name="connsiteY19" fmla="*/ 54173 h 81855"/>
                <a:gd name="connsiteX20" fmla="*/ 101872 w 104725"/>
                <a:gd name="connsiteY20" fmla="*/ 51814 h 81855"/>
                <a:gd name="connsiteX21" fmla="*/ 97907 w 104725"/>
                <a:gd name="connsiteY21" fmla="*/ 57440 h 81855"/>
                <a:gd name="connsiteX22" fmla="*/ 84748 w 104725"/>
                <a:gd name="connsiteY22" fmla="*/ 76860 h 81855"/>
                <a:gd name="connsiteX23" fmla="*/ 78800 w 104725"/>
                <a:gd name="connsiteY23" fmla="*/ 67967 h 81855"/>
                <a:gd name="connsiteX24" fmla="*/ 81504 w 104725"/>
                <a:gd name="connsiteY24" fmla="*/ 53629 h 81855"/>
                <a:gd name="connsiteX25" fmla="*/ 85469 w 104725"/>
                <a:gd name="connsiteY25" fmla="*/ 37294 h 81855"/>
                <a:gd name="connsiteX26" fmla="*/ 89615 w 104725"/>
                <a:gd name="connsiteY26" fmla="*/ 21140 h 81855"/>
                <a:gd name="connsiteX27" fmla="*/ 92679 w 104725"/>
                <a:gd name="connsiteY27" fmla="*/ 7710 h 81855"/>
                <a:gd name="connsiteX28" fmla="*/ 86731 w 104725"/>
                <a:gd name="connsiteY28" fmla="*/ 1902 h 81855"/>
                <a:gd name="connsiteX29" fmla="*/ 77358 w 104725"/>
                <a:gd name="connsiteY29" fmla="*/ 12973 h 81855"/>
                <a:gd name="connsiteX30" fmla="*/ 67985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85" y="50725"/>
                  </a:moveTo>
                  <a:cubicBezTo>
                    <a:pt x="67084" y="54355"/>
                    <a:pt x="65462" y="61251"/>
                    <a:pt x="65101" y="61433"/>
                  </a:cubicBezTo>
                  <a:cubicBezTo>
                    <a:pt x="61676" y="67059"/>
                    <a:pt x="54466" y="76860"/>
                    <a:pt x="43291" y="76860"/>
                  </a:cubicBezTo>
                  <a:cubicBezTo>
                    <a:pt x="30854" y="76860"/>
                    <a:pt x="30854" y="65063"/>
                    <a:pt x="30854" y="61796"/>
                  </a:cubicBezTo>
                  <a:cubicBezTo>
                    <a:pt x="30854" y="51088"/>
                    <a:pt x="35901" y="38201"/>
                    <a:pt x="40948" y="24952"/>
                  </a:cubicBezTo>
                  <a:cubicBezTo>
                    <a:pt x="42390" y="21322"/>
                    <a:pt x="43471" y="18599"/>
                    <a:pt x="43471" y="15695"/>
                  </a:cubicBezTo>
                  <a:cubicBezTo>
                    <a:pt x="43471" y="6258"/>
                    <a:pt x="35540" y="87"/>
                    <a:pt x="26347" y="87"/>
                  </a:cubicBezTo>
                  <a:cubicBezTo>
                    <a:pt x="8322" y="87"/>
                    <a:pt x="211" y="24952"/>
                    <a:pt x="211" y="27856"/>
                  </a:cubicBezTo>
                  <a:cubicBezTo>
                    <a:pt x="211" y="30215"/>
                    <a:pt x="2735" y="30215"/>
                    <a:pt x="3275" y="30215"/>
                  </a:cubicBezTo>
                  <a:cubicBezTo>
                    <a:pt x="5799" y="30215"/>
                    <a:pt x="5979" y="29308"/>
                    <a:pt x="6520" y="27311"/>
                  </a:cubicBezTo>
                  <a:cubicBezTo>
                    <a:pt x="10846" y="12429"/>
                    <a:pt x="18777" y="5169"/>
                    <a:pt x="25807" y="5169"/>
                  </a:cubicBezTo>
                  <a:cubicBezTo>
                    <a:pt x="28871" y="5169"/>
                    <a:pt x="30313" y="7165"/>
                    <a:pt x="30313" y="11521"/>
                  </a:cubicBezTo>
                  <a:cubicBezTo>
                    <a:pt x="30313" y="15695"/>
                    <a:pt x="28871" y="19507"/>
                    <a:pt x="27068" y="23681"/>
                  </a:cubicBezTo>
                  <a:cubicBezTo>
                    <a:pt x="17335" y="48728"/>
                    <a:pt x="17335" y="53992"/>
                    <a:pt x="17335" y="58892"/>
                  </a:cubicBezTo>
                  <a:cubicBezTo>
                    <a:pt x="17335" y="61977"/>
                    <a:pt x="17335" y="70326"/>
                    <a:pt x="24004" y="76134"/>
                  </a:cubicBezTo>
                  <a:cubicBezTo>
                    <a:pt x="29231" y="80490"/>
                    <a:pt x="36261" y="81942"/>
                    <a:pt x="42570" y="81942"/>
                  </a:cubicBezTo>
                  <a:cubicBezTo>
                    <a:pt x="53926" y="81942"/>
                    <a:pt x="60054" y="75771"/>
                    <a:pt x="66002" y="69963"/>
                  </a:cubicBezTo>
                  <a:cubicBezTo>
                    <a:pt x="69968" y="81579"/>
                    <a:pt x="82045" y="81942"/>
                    <a:pt x="84208" y="81942"/>
                  </a:cubicBezTo>
                  <a:cubicBezTo>
                    <a:pt x="90336" y="81942"/>
                    <a:pt x="95023" y="78312"/>
                    <a:pt x="98447" y="72323"/>
                  </a:cubicBezTo>
                  <a:cubicBezTo>
                    <a:pt x="102413" y="65244"/>
                    <a:pt x="104936" y="54718"/>
                    <a:pt x="104936" y="54173"/>
                  </a:cubicBezTo>
                  <a:cubicBezTo>
                    <a:pt x="104936" y="51814"/>
                    <a:pt x="102413" y="51814"/>
                    <a:pt x="101872" y="51814"/>
                  </a:cubicBezTo>
                  <a:cubicBezTo>
                    <a:pt x="99349" y="51814"/>
                    <a:pt x="99168" y="52540"/>
                    <a:pt x="97907" y="57440"/>
                  </a:cubicBezTo>
                  <a:cubicBezTo>
                    <a:pt x="95744" y="65970"/>
                    <a:pt x="92319" y="76860"/>
                    <a:pt x="84748" y="76860"/>
                  </a:cubicBezTo>
                  <a:cubicBezTo>
                    <a:pt x="80062" y="76860"/>
                    <a:pt x="78800" y="72686"/>
                    <a:pt x="78800" y="67967"/>
                  </a:cubicBezTo>
                  <a:cubicBezTo>
                    <a:pt x="78800" y="64881"/>
                    <a:pt x="80242" y="58347"/>
                    <a:pt x="81504" y="53629"/>
                  </a:cubicBezTo>
                  <a:cubicBezTo>
                    <a:pt x="82766" y="48728"/>
                    <a:pt x="84568" y="41287"/>
                    <a:pt x="85469" y="37294"/>
                  </a:cubicBezTo>
                  <a:lnTo>
                    <a:pt x="89615" y="21140"/>
                  </a:lnTo>
                  <a:cubicBezTo>
                    <a:pt x="90697" y="16603"/>
                    <a:pt x="92679" y="8617"/>
                    <a:pt x="92679" y="7710"/>
                  </a:cubicBezTo>
                  <a:cubicBezTo>
                    <a:pt x="92679" y="4080"/>
                    <a:pt x="89795" y="1902"/>
                    <a:pt x="86731" y="1902"/>
                  </a:cubicBezTo>
                  <a:cubicBezTo>
                    <a:pt x="80062" y="1902"/>
                    <a:pt x="78800" y="7165"/>
                    <a:pt x="77358" y="12973"/>
                  </a:cubicBezTo>
                  <a:lnTo>
                    <a:pt x="67985" y="50725"/>
                  </a:lnTo>
                  <a:close/>
                </a:path>
              </a:pathLst>
            </a:custGeom>
            <a:solidFill>
              <a:srgbClr val="000000"/>
            </a:solidFill>
            <a:ln w="2276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0134CCF-6F6C-E8BB-D8D1-2E9448DDF170}"/>
                </a:ext>
              </a:extLst>
            </p:cNvPr>
            <p:cNvSpPr/>
            <p:nvPr>
              <p:custDataLst>
                <p:tags r:id="rId17"/>
              </p:custDataLst>
            </p:nvPr>
          </p:nvSpPr>
          <p:spPr>
            <a:xfrm>
              <a:off x="8367507" y="2875117"/>
              <a:ext cx="30127" cy="77525"/>
            </a:xfrm>
            <a:custGeom>
              <a:avLst/>
              <a:gdLst>
                <a:gd name="connsiteX0" fmla="*/ 30344 w 30127"/>
                <a:gd name="connsiteY0" fmla="*/ 27309 h 77525"/>
                <a:gd name="connsiteX1" fmla="*/ 13864 w 30127"/>
                <a:gd name="connsiteY1" fmla="*/ 84 h 77525"/>
                <a:gd name="connsiteX2" fmla="*/ 216 w 30127"/>
                <a:gd name="connsiteY2" fmla="*/ 13826 h 77525"/>
                <a:gd name="connsiteX3" fmla="*/ 13864 w 30127"/>
                <a:gd name="connsiteY3" fmla="*/ 27568 h 77525"/>
                <a:gd name="connsiteX4" fmla="*/ 22876 w 30127"/>
                <a:gd name="connsiteY4" fmla="*/ 24197 h 77525"/>
                <a:gd name="connsiteX5" fmla="*/ 24164 w 30127"/>
                <a:gd name="connsiteY5" fmla="*/ 23420 h 77525"/>
                <a:gd name="connsiteX6" fmla="*/ 24679 w 30127"/>
                <a:gd name="connsiteY6" fmla="*/ 27309 h 77525"/>
                <a:gd name="connsiteX7" fmla="*/ 7169 w 30127"/>
                <a:gd name="connsiteY7" fmla="*/ 70609 h 77525"/>
                <a:gd name="connsiteX8" fmla="*/ 4336 w 30127"/>
                <a:gd name="connsiteY8" fmla="*/ 74758 h 77525"/>
                <a:gd name="connsiteX9" fmla="*/ 6911 w 30127"/>
                <a:gd name="connsiteY9" fmla="*/ 77610 h 77525"/>
                <a:gd name="connsiteX10" fmla="*/ 30344 w 30127"/>
                <a:gd name="connsiteY10" fmla="*/ 27309 h 7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27" h="77525">
                  <a:moveTo>
                    <a:pt x="30344" y="27309"/>
                  </a:moveTo>
                  <a:cubicBezTo>
                    <a:pt x="30344" y="10196"/>
                    <a:pt x="23906" y="84"/>
                    <a:pt x="13864" y="84"/>
                  </a:cubicBezTo>
                  <a:cubicBezTo>
                    <a:pt x="5366" y="84"/>
                    <a:pt x="216" y="6566"/>
                    <a:pt x="216" y="13826"/>
                  </a:cubicBezTo>
                  <a:cubicBezTo>
                    <a:pt x="216" y="20827"/>
                    <a:pt x="5366" y="27568"/>
                    <a:pt x="13864" y="27568"/>
                  </a:cubicBezTo>
                  <a:cubicBezTo>
                    <a:pt x="16954" y="27568"/>
                    <a:pt x="20301" y="26531"/>
                    <a:pt x="22876" y="24197"/>
                  </a:cubicBezTo>
                  <a:cubicBezTo>
                    <a:pt x="23649" y="23679"/>
                    <a:pt x="23906" y="23420"/>
                    <a:pt x="24164" y="23420"/>
                  </a:cubicBezTo>
                  <a:cubicBezTo>
                    <a:pt x="24421" y="23420"/>
                    <a:pt x="24679" y="23679"/>
                    <a:pt x="24679" y="27309"/>
                  </a:cubicBezTo>
                  <a:cubicBezTo>
                    <a:pt x="24679" y="46496"/>
                    <a:pt x="15666" y="62053"/>
                    <a:pt x="7169" y="70609"/>
                  </a:cubicBezTo>
                  <a:cubicBezTo>
                    <a:pt x="4336" y="73461"/>
                    <a:pt x="4336" y="73980"/>
                    <a:pt x="4336" y="74758"/>
                  </a:cubicBezTo>
                  <a:cubicBezTo>
                    <a:pt x="4336" y="76573"/>
                    <a:pt x="5624" y="77610"/>
                    <a:pt x="6911" y="77610"/>
                  </a:cubicBezTo>
                  <a:cubicBezTo>
                    <a:pt x="9744" y="77610"/>
                    <a:pt x="30344" y="57645"/>
                    <a:pt x="30344" y="27309"/>
                  </a:cubicBezTo>
                  <a:close/>
                </a:path>
              </a:pathLst>
            </a:custGeom>
            <a:solidFill>
              <a:srgbClr val="000000"/>
            </a:solidFill>
            <a:ln w="2276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EEC2A88-8DEB-75F8-46A8-E47630AC4657}"/>
                </a:ext>
              </a:extLst>
            </p:cNvPr>
            <p:cNvSpPr/>
            <p:nvPr>
              <p:custDataLst>
                <p:tags r:id="rId18"/>
              </p:custDataLst>
            </p:nvPr>
          </p:nvSpPr>
          <p:spPr>
            <a:xfrm>
              <a:off x="8825133" y="2656280"/>
              <a:ext cx="359985" cy="362995"/>
            </a:xfrm>
            <a:custGeom>
              <a:avLst/>
              <a:gdLst>
                <a:gd name="connsiteX0" fmla="*/ 360220 w 359985"/>
                <a:gd name="connsiteY0" fmla="*/ 181573 h 362995"/>
                <a:gd name="connsiteX1" fmla="*/ 180227 w 359985"/>
                <a:gd name="connsiteY1" fmla="*/ 75 h 362995"/>
                <a:gd name="connsiteX2" fmla="*/ 234 w 359985"/>
                <a:gd name="connsiteY2" fmla="*/ 181573 h 362995"/>
                <a:gd name="connsiteX3" fmla="*/ 180227 w 359985"/>
                <a:gd name="connsiteY3" fmla="*/ 363070 h 362995"/>
                <a:gd name="connsiteX4" fmla="*/ 360220 w 359985"/>
                <a:gd name="connsiteY4" fmla="*/ 181573 h 362995"/>
                <a:gd name="connsiteX5" fmla="*/ 22122 w 359985"/>
                <a:gd name="connsiteY5" fmla="*/ 170683 h 362995"/>
                <a:gd name="connsiteX6" fmla="*/ 169670 w 359985"/>
                <a:gd name="connsiteY6" fmla="*/ 21854 h 362995"/>
                <a:gd name="connsiteX7" fmla="*/ 169670 w 359985"/>
                <a:gd name="connsiteY7" fmla="*/ 170683 h 362995"/>
                <a:gd name="connsiteX8" fmla="*/ 22122 w 359985"/>
                <a:gd name="connsiteY8" fmla="*/ 170683 h 362995"/>
                <a:gd name="connsiteX9" fmla="*/ 191042 w 359985"/>
                <a:gd name="connsiteY9" fmla="*/ 22114 h 362995"/>
                <a:gd name="connsiteX10" fmla="*/ 338332 w 359985"/>
                <a:gd name="connsiteY10" fmla="*/ 170683 h 362995"/>
                <a:gd name="connsiteX11" fmla="*/ 191042 w 359985"/>
                <a:gd name="connsiteY11" fmla="*/ 170683 h 362995"/>
                <a:gd name="connsiteX12" fmla="*/ 191042 w 359985"/>
                <a:gd name="connsiteY12" fmla="*/ 22114 h 362995"/>
                <a:gd name="connsiteX13" fmla="*/ 338590 w 359985"/>
                <a:gd name="connsiteY13" fmla="*/ 192203 h 362995"/>
                <a:gd name="connsiteX14" fmla="*/ 191042 w 359985"/>
                <a:gd name="connsiteY14" fmla="*/ 341031 h 362995"/>
                <a:gd name="connsiteX15" fmla="*/ 191042 w 359985"/>
                <a:gd name="connsiteY15" fmla="*/ 192203 h 362995"/>
                <a:gd name="connsiteX16" fmla="*/ 338590 w 359985"/>
                <a:gd name="connsiteY16" fmla="*/ 192203 h 362995"/>
                <a:gd name="connsiteX17" fmla="*/ 169670 w 359985"/>
                <a:gd name="connsiteY17" fmla="*/ 341291 h 362995"/>
                <a:gd name="connsiteX18" fmla="*/ 21864 w 359985"/>
                <a:gd name="connsiteY18" fmla="*/ 192203 h 362995"/>
                <a:gd name="connsiteX19" fmla="*/ 169670 w 359985"/>
                <a:gd name="connsiteY19" fmla="*/ 192203 h 362995"/>
                <a:gd name="connsiteX20" fmla="*/ 169670 w 359985"/>
                <a:gd name="connsiteY20" fmla="*/ 341291 h 3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985" h="362995">
                  <a:moveTo>
                    <a:pt x="360220" y="181573"/>
                  </a:moveTo>
                  <a:cubicBezTo>
                    <a:pt x="360220" y="81230"/>
                    <a:pt x="279622" y="75"/>
                    <a:pt x="180227" y="75"/>
                  </a:cubicBezTo>
                  <a:cubicBezTo>
                    <a:pt x="81089" y="75"/>
                    <a:pt x="234" y="81230"/>
                    <a:pt x="234" y="181573"/>
                  </a:cubicBezTo>
                  <a:cubicBezTo>
                    <a:pt x="234" y="281915"/>
                    <a:pt x="80832" y="363070"/>
                    <a:pt x="180227" y="363070"/>
                  </a:cubicBezTo>
                  <a:cubicBezTo>
                    <a:pt x="279365" y="363070"/>
                    <a:pt x="360220" y="281915"/>
                    <a:pt x="360220" y="181573"/>
                  </a:cubicBezTo>
                  <a:close/>
                  <a:moveTo>
                    <a:pt x="22122" y="170683"/>
                  </a:moveTo>
                  <a:cubicBezTo>
                    <a:pt x="26499" y="94194"/>
                    <a:pt x="87527" y="27818"/>
                    <a:pt x="169670" y="21854"/>
                  </a:cubicBezTo>
                  <a:lnTo>
                    <a:pt x="169670" y="170683"/>
                  </a:lnTo>
                  <a:lnTo>
                    <a:pt x="22122" y="170683"/>
                  </a:lnTo>
                  <a:close/>
                  <a:moveTo>
                    <a:pt x="191042" y="22114"/>
                  </a:moveTo>
                  <a:cubicBezTo>
                    <a:pt x="269065" y="26781"/>
                    <a:pt x="333697" y="91083"/>
                    <a:pt x="338332" y="170683"/>
                  </a:cubicBezTo>
                  <a:lnTo>
                    <a:pt x="191042" y="170683"/>
                  </a:lnTo>
                  <a:lnTo>
                    <a:pt x="191042" y="22114"/>
                  </a:lnTo>
                  <a:close/>
                  <a:moveTo>
                    <a:pt x="338590" y="192203"/>
                  </a:moveTo>
                  <a:cubicBezTo>
                    <a:pt x="332667" y="275692"/>
                    <a:pt x="266232" y="336624"/>
                    <a:pt x="191042" y="341031"/>
                  </a:cubicBezTo>
                  <a:lnTo>
                    <a:pt x="191042" y="192203"/>
                  </a:lnTo>
                  <a:lnTo>
                    <a:pt x="338590" y="192203"/>
                  </a:lnTo>
                  <a:close/>
                  <a:moveTo>
                    <a:pt x="169670" y="341291"/>
                  </a:moveTo>
                  <a:cubicBezTo>
                    <a:pt x="90617" y="335587"/>
                    <a:pt x="27529" y="272840"/>
                    <a:pt x="21864" y="192203"/>
                  </a:cubicBezTo>
                  <a:lnTo>
                    <a:pt x="169670" y="192203"/>
                  </a:lnTo>
                  <a:lnTo>
                    <a:pt x="169670" y="341291"/>
                  </a:lnTo>
                  <a:close/>
                </a:path>
              </a:pathLst>
            </a:custGeom>
            <a:solidFill>
              <a:srgbClr val="000000"/>
            </a:solidFill>
            <a:ln w="2276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B42731E-98D0-8F74-EB34-8281E1ACD8A7}"/>
                </a:ext>
              </a:extLst>
            </p:cNvPr>
            <p:cNvSpPr/>
            <p:nvPr>
              <p:custDataLst>
                <p:tags r:id="rId19"/>
              </p:custDataLst>
            </p:nvPr>
          </p:nvSpPr>
          <p:spPr>
            <a:xfrm>
              <a:off x="8480535" y="3088421"/>
              <a:ext cx="46865" cy="181316"/>
            </a:xfrm>
            <a:custGeom>
              <a:avLst/>
              <a:gdLst>
                <a:gd name="connsiteX0" fmla="*/ 43481 w 46865"/>
                <a:gd name="connsiteY0" fmla="*/ 97 h 181316"/>
                <a:gd name="connsiteX1" fmla="*/ 221 w 46865"/>
                <a:gd name="connsiteY1" fmla="*/ 90664 h 181316"/>
                <a:gd name="connsiteX2" fmla="*/ 43481 w 46865"/>
                <a:gd name="connsiteY2" fmla="*/ 181413 h 181316"/>
                <a:gd name="connsiteX3" fmla="*/ 47086 w 46865"/>
                <a:gd name="connsiteY3" fmla="*/ 179235 h 181316"/>
                <a:gd name="connsiteX4" fmla="*/ 45283 w 46865"/>
                <a:gd name="connsiteY4" fmla="*/ 176512 h 181316"/>
                <a:gd name="connsiteX5" fmla="*/ 12478 w 46865"/>
                <a:gd name="connsiteY5" fmla="*/ 90845 h 181316"/>
                <a:gd name="connsiteX6" fmla="*/ 45824 w 46865"/>
                <a:gd name="connsiteY6" fmla="*/ 4452 h 181316"/>
                <a:gd name="connsiteX7" fmla="*/ 47086 w 46865"/>
                <a:gd name="connsiteY7" fmla="*/ 2275 h 181316"/>
                <a:gd name="connsiteX8" fmla="*/ 43481 w 46865"/>
                <a:gd name="connsiteY8"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481" y="97"/>
                  </a:moveTo>
                  <a:cubicBezTo>
                    <a:pt x="9233" y="24417"/>
                    <a:pt x="221" y="62895"/>
                    <a:pt x="221" y="90664"/>
                  </a:cubicBezTo>
                  <a:cubicBezTo>
                    <a:pt x="221" y="116255"/>
                    <a:pt x="7791" y="156003"/>
                    <a:pt x="43481" y="181413"/>
                  </a:cubicBezTo>
                  <a:cubicBezTo>
                    <a:pt x="44923" y="181413"/>
                    <a:pt x="47086" y="181413"/>
                    <a:pt x="47086" y="179235"/>
                  </a:cubicBezTo>
                  <a:cubicBezTo>
                    <a:pt x="47086" y="178146"/>
                    <a:pt x="46545" y="177783"/>
                    <a:pt x="45283" y="176512"/>
                  </a:cubicBezTo>
                  <a:cubicBezTo>
                    <a:pt x="21310" y="154733"/>
                    <a:pt x="12478" y="123878"/>
                    <a:pt x="12478" y="90845"/>
                  </a:cubicBezTo>
                  <a:cubicBezTo>
                    <a:pt x="12478" y="41841"/>
                    <a:pt x="31043" y="17883"/>
                    <a:pt x="45824" y="4452"/>
                  </a:cubicBezTo>
                  <a:cubicBezTo>
                    <a:pt x="46545" y="3727"/>
                    <a:pt x="47086" y="3182"/>
                    <a:pt x="47086" y="2275"/>
                  </a:cubicBezTo>
                  <a:cubicBezTo>
                    <a:pt x="47086" y="97"/>
                    <a:pt x="44923" y="97"/>
                    <a:pt x="43481"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4" name="Freeform: Shape 63">
              <a:extLst>
                <a:ext uri="{FF2B5EF4-FFF2-40B4-BE49-F238E27FC236}">
                  <a16:creationId xmlns:a16="http://schemas.microsoft.com/office/drawing/2014/main" id="{3D3FD0E8-6C44-7FBC-CD25-A9AE98785666}"/>
                </a:ext>
              </a:extLst>
            </p:cNvPr>
            <p:cNvSpPr/>
            <p:nvPr>
              <p:custDataLst>
                <p:tags r:id="rId20"/>
              </p:custDataLst>
            </p:nvPr>
          </p:nvSpPr>
          <p:spPr>
            <a:xfrm>
              <a:off x="8548747" y="3144504"/>
              <a:ext cx="104725" cy="81855"/>
            </a:xfrm>
            <a:custGeom>
              <a:avLst/>
              <a:gdLst>
                <a:gd name="connsiteX0" fmla="*/ 67998 w 104725"/>
                <a:gd name="connsiteY0" fmla="*/ 50734 h 81855"/>
                <a:gd name="connsiteX1" fmla="*/ 65114 w 104725"/>
                <a:gd name="connsiteY1" fmla="*/ 61443 h 81855"/>
                <a:gd name="connsiteX2" fmla="*/ 43304 w 104725"/>
                <a:gd name="connsiteY2" fmla="*/ 76870 h 81855"/>
                <a:gd name="connsiteX3" fmla="*/ 30866 w 104725"/>
                <a:gd name="connsiteY3" fmla="*/ 61806 h 81855"/>
                <a:gd name="connsiteX4" fmla="*/ 40960 w 104725"/>
                <a:gd name="connsiteY4" fmla="*/ 24962 h 81855"/>
                <a:gd name="connsiteX5" fmla="*/ 43484 w 104725"/>
                <a:gd name="connsiteY5" fmla="*/ 15705 h 81855"/>
                <a:gd name="connsiteX6" fmla="*/ 26360 w 104725"/>
                <a:gd name="connsiteY6" fmla="*/ 97 h 81855"/>
                <a:gd name="connsiteX7" fmla="*/ 224 w 104725"/>
                <a:gd name="connsiteY7" fmla="*/ 27866 h 81855"/>
                <a:gd name="connsiteX8" fmla="*/ 3288 w 104725"/>
                <a:gd name="connsiteY8" fmla="*/ 30225 h 81855"/>
                <a:gd name="connsiteX9" fmla="*/ 6533 w 104725"/>
                <a:gd name="connsiteY9" fmla="*/ 27321 h 81855"/>
                <a:gd name="connsiteX10" fmla="*/ 25819 w 104725"/>
                <a:gd name="connsiteY10" fmla="*/ 5179 h 81855"/>
                <a:gd name="connsiteX11" fmla="*/ 30326 w 104725"/>
                <a:gd name="connsiteY11" fmla="*/ 11531 h 81855"/>
                <a:gd name="connsiteX12" fmla="*/ 27081 w 104725"/>
                <a:gd name="connsiteY12" fmla="*/ 23691 h 81855"/>
                <a:gd name="connsiteX13" fmla="*/ 17348 w 104725"/>
                <a:gd name="connsiteY13" fmla="*/ 58902 h 81855"/>
                <a:gd name="connsiteX14" fmla="*/ 24017 w 104725"/>
                <a:gd name="connsiteY14" fmla="*/ 76144 h 81855"/>
                <a:gd name="connsiteX15" fmla="*/ 42583 w 104725"/>
                <a:gd name="connsiteY15" fmla="*/ 81952 h 81855"/>
                <a:gd name="connsiteX16" fmla="*/ 66015 w 104725"/>
                <a:gd name="connsiteY16" fmla="*/ 69973 h 81855"/>
                <a:gd name="connsiteX17" fmla="*/ 84220 w 104725"/>
                <a:gd name="connsiteY17" fmla="*/ 81952 h 81855"/>
                <a:gd name="connsiteX18" fmla="*/ 98460 w 104725"/>
                <a:gd name="connsiteY18" fmla="*/ 72333 h 81855"/>
                <a:gd name="connsiteX19" fmla="*/ 104949 w 104725"/>
                <a:gd name="connsiteY19" fmla="*/ 54183 h 81855"/>
                <a:gd name="connsiteX20" fmla="*/ 101885 w 104725"/>
                <a:gd name="connsiteY20" fmla="*/ 51823 h 81855"/>
                <a:gd name="connsiteX21" fmla="*/ 97919 w 104725"/>
                <a:gd name="connsiteY21" fmla="*/ 57450 h 81855"/>
                <a:gd name="connsiteX22" fmla="*/ 84761 w 104725"/>
                <a:gd name="connsiteY22" fmla="*/ 76870 h 81855"/>
                <a:gd name="connsiteX23" fmla="*/ 78813 w 104725"/>
                <a:gd name="connsiteY23" fmla="*/ 67977 h 81855"/>
                <a:gd name="connsiteX24" fmla="*/ 81517 w 104725"/>
                <a:gd name="connsiteY24" fmla="*/ 53638 h 81855"/>
                <a:gd name="connsiteX25" fmla="*/ 85482 w 104725"/>
                <a:gd name="connsiteY25" fmla="*/ 37304 h 81855"/>
                <a:gd name="connsiteX26" fmla="*/ 89628 w 104725"/>
                <a:gd name="connsiteY26" fmla="*/ 21150 h 81855"/>
                <a:gd name="connsiteX27" fmla="*/ 92692 w 104725"/>
                <a:gd name="connsiteY27" fmla="*/ 7719 h 81855"/>
                <a:gd name="connsiteX28" fmla="*/ 86744 w 104725"/>
                <a:gd name="connsiteY28" fmla="*/ 1912 h 81855"/>
                <a:gd name="connsiteX29" fmla="*/ 77371 w 104725"/>
                <a:gd name="connsiteY29" fmla="*/ 12983 h 81855"/>
                <a:gd name="connsiteX30" fmla="*/ 67998 w 104725"/>
                <a:gd name="connsiteY30" fmla="*/ 50734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98" y="50734"/>
                  </a:moveTo>
                  <a:cubicBezTo>
                    <a:pt x="67097" y="54364"/>
                    <a:pt x="65474" y="61261"/>
                    <a:pt x="65114" y="61443"/>
                  </a:cubicBezTo>
                  <a:cubicBezTo>
                    <a:pt x="61689" y="67069"/>
                    <a:pt x="54479" y="76870"/>
                    <a:pt x="43304" y="76870"/>
                  </a:cubicBezTo>
                  <a:cubicBezTo>
                    <a:pt x="30866" y="76870"/>
                    <a:pt x="30866" y="65073"/>
                    <a:pt x="30866" y="61806"/>
                  </a:cubicBezTo>
                  <a:cubicBezTo>
                    <a:pt x="30866" y="51097"/>
                    <a:pt x="35913" y="38211"/>
                    <a:pt x="40960" y="24962"/>
                  </a:cubicBezTo>
                  <a:cubicBezTo>
                    <a:pt x="42402" y="21332"/>
                    <a:pt x="43484" y="18609"/>
                    <a:pt x="43484" y="15705"/>
                  </a:cubicBezTo>
                  <a:cubicBezTo>
                    <a:pt x="43484" y="6267"/>
                    <a:pt x="35553" y="97"/>
                    <a:pt x="26360" y="97"/>
                  </a:cubicBezTo>
                  <a:cubicBezTo>
                    <a:pt x="8335" y="97"/>
                    <a:pt x="224" y="24962"/>
                    <a:pt x="224" y="27866"/>
                  </a:cubicBezTo>
                  <a:cubicBezTo>
                    <a:pt x="224" y="30225"/>
                    <a:pt x="2747" y="30225"/>
                    <a:pt x="3288" y="30225"/>
                  </a:cubicBezTo>
                  <a:cubicBezTo>
                    <a:pt x="5811" y="30225"/>
                    <a:pt x="5992" y="29318"/>
                    <a:pt x="6533" y="27321"/>
                  </a:cubicBezTo>
                  <a:cubicBezTo>
                    <a:pt x="10859" y="12438"/>
                    <a:pt x="18790" y="5179"/>
                    <a:pt x="25819" y="5179"/>
                  </a:cubicBezTo>
                  <a:cubicBezTo>
                    <a:pt x="28884" y="5179"/>
                    <a:pt x="30326" y="7175"/>
                    <a:pt x="30326" y="11531"/>
                  </a:cubicBezTo>
                  <a:cubicBezTo>
                    <a:pt x="30326" y="15705"/>
                    <a:pt x="28884" y="19517"/>
                    <a:pt x="27081" y="23691"/>
                  </a:cubicBezTo>
                  <a:cubicBezTo>
                    <a:pt x="17348" y="48738"/>
                    <a:pt x="17348" y="54001"/>
                    <a:pt x="17348" y="58902"/>
                  </a:cubicBezTo>
                  <a:cubicBezTo>
                    <a:pt x="17348" y="61987"/>
                    <a:pt x="17348" y="70336"/>
                    <a:pt x="24017" y="76144"/>
                  </a:cubicBezTo>
                  <a:cubicBezTo>
                    <a:pt x="29244" y="80500"/>
                    <a:pt x="36274" y="81952"/>
                    <a:pt x="42583" y="81952"/>
                  </a:cubicBezTo>
                  <a:cubicBezTo>
                    <a:pt x="53938" y="81952"/>
                    <a:pt x="60067" y="75781"/>
                    <a:pt x="66015" y="69973"/>
                  </a:cubicBezTo>
                  <a:cubicBezTo>
                    <a:pt x="69981" y="81589"/>
                    <a:pt x="82057" y="81952"/>
                    <a:pt x="84220" y="81952"/>
                  </a:cubicBezTo>
                  <a:cubicBezTo>
                    <a:pt x="90349" y="81952"/>
                    <a:pt x="95035" y="78322"/>
                    <a:pt x="98460" y="72333"/>
                  </a:cubicBezTo>
                  <a:cubicBezTo>
                    <a:pt x="102426" y="65254"/>
                    <a:pt x="104949" y="54727"/>
                    <a:pt x="104949" y="54183"/>
                  </a:cubicBezTo>
                  <a:cubicBezTo>
                    <a:pt x="104949" y="51823"/>
                    <a:pt x="102426" y="51823"/>
                    <a:pt x="101885" y="51823"/>
                  </a:cubicBezTo>
                  <a:cubicBezTo>
                    <a:pt x="99361" y="51823"/>
                    <a:pt x="99181" y="52549"/>
                    <a:pt x="97919" y="57450"/>
                  </a:cubicBezTo>
                  <a:cubicBezTo>
                    <a:pt x="95756" y="65980"/>
                    <a:pt x="92332" y="76870"/>
                    <a:pt x="84761" y="76870"/>
                  </a:cubicBezTo>
                  <a:cubicBezTo>
                    <a:pt x="80075" y="76870"/>
                    <a:pt x="78813" y="72696"/>
                    <a:pt x="78813" y="67977"/>
                  </a:cubicBezTo>
                  <a:cubicBezTo>
                    <a:pt x="78813" y="64891"/>
                    <a:pt x="80255" y="58357"/>
                    <a:pt x="81517" y="53638"/>
                  </a:cubicBezTo>
                  <a:cubicBezTo>
                    <a:pt x="82778" y="48738"/>
                    <a:pt x="84581" y="41297"/>
                    <a:pt x="85482" y="37304"/>
                  </a:cubicBezTo>
                  <a:lnTo>
                    <a:pt x="89628" y="21150"/>
                  </a:lnTo>
                  <a:cubicBezTo>
                    <a:pt x="90709" y="16613"/>
                    <a:pt x="92692" y="8627"/>
                    <a:pt x="92692" y="7719"/>
                  </a:cubicBezTo>
                  <a:cubicBezTo>
                    <a:pt x="92692" y="4090"/>
                    <a:pt x="89808" y="1912"/>
                    <a:pt x="86744" y="1912"/>
                  </a:cubicBezTo>
                  <a:cubicBezTo>
                    <a:pt x="80075" y="1912"/>
                    <a:pt x="78813" y="7175"/>
                    <a:pt x="77371" y="12983"/>
                  </a:cubicBezTo>
                  <a:lnTo>
                    <a:pt x="67998" y="50734"/>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5" name="Freeform: Shape 64">
              <a:extLst>
                <a:ext uri="{FF2B5EF4-FFF2-40B4-BE49-F238E27FC236}">
                  <a16:creationId xmlns:a16="http://schemas.microsoft.com/office/drawing/2014/main" id="{70E4E3EA-B875-0BA8-E783-0E822287AB62}"/>
                </a:ext>
              </a:extLst>
            </p:cNvPr>
            <p:cNvSpPr/>
            <p:nvPr>
              <p:custDataLst>
                <p:tags r:id="rId21"/>
              </p:custDataLst>
            </p:nvPr>
          </p:nvSpPr>
          <p:spPr>
            <a:xfrm>
              <a:off x="8682211" y="3203672"/>
              <a:ext cx="22891" cy="55901"/>
            </a:xfrm>
            <a:custGeom>
              <a:avLst/>
              <a:gdLst>
                <a:gd name="connsiteX0" fmla="*/ 18073 w 22891"/>
                <a:gd name="connsiteY0" fmla="*/ 18065 h 55901"/>
                <a:gd name="connsiteX1" fmla="*/ 4014 w 22891"/>
                <a:gd name="connsiteY1" fmla="*/ 51279 h 55901"/>
                <a:gd name="connsiteX2" fmla="*/ 2752 w 22891"/>
                <a:gd name="connsiteY2" fmla="*/ 53457 h 55901"/>
                <a:gd name="connsiteX3" fmla="*/ 5275 w 22891"/>
                <a:gd name="connsiteY3" fmla="*/ 55998 h 55901"/>
                <a:gd name="connsiteX4" fmla="*/ 23120 w 22891"/>
                <a:gd name="connsiteY4" fmla="*/ 19880 h 55901"/>
                <a:gd name="connsiteX5" fmla="*/ 10503 w 22891"/>
                <a:gd name="connsiteY5" fmla="*/ 97 h 55901"/>
                <a:gd name="connsiteX6" fmla="*/ 228 w 22891"/>
                <a:gd name="connsiteY6" fmla="*/ 10442 h 55901"/>
                <a:gd name="connsiteX7" fmla="*/ 10683 w 22891"/>
                <a:gd name="connsiteY7" fmla="*/ 20969 h 55901"/>
                <a:gd name="connsiteX8" fmla="*/ 18073 w 22891"/>
                <a:gd name="connsiteY8" fmla="*/ 18065 h 5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 h="55901">
                  <a:moveTo>
                    <a:pt x="18073" y="18065"/>
                  </a:moveTo>
                  <a:cubicBezTo>
                    <a:pt x="18073" y="28047"/>
                    <a:pt x="16271" y="39663"/>
                    <a:pt x="4014" y="51279"/>
                  </a:cubicBezTo>
                  <a:cubicBezTo>
                    <a:pt x="3293" y="52005"/>
                    <a:pt x="2752" y="52549"/>
                    <a:pt x="2752" y="53457"/>
                  </a:cubicBezTo>
                  <a:cubicBezTo>
                    <a:pt x="2752" y="54727"/>
                    <a:pt x="4194" y="55998"/>
                    <a:pt x="5275" y="55998"/>
                  </a:cubicBezTo>
                  <a:cubicBezTo>
                    <a:pt x="7799" y="55998"/>
                    <a:pt x="23120" y="41478"/>
                    <a:pt x="23120" y="19880"/>
                  </a:cubicBezTo>
                  <a:cubicBezTo>
                    <a:pt x="23120" y="8627"/>
                    <a:pt x="18794" y="97"/>
                    <a:pt x="10503" y="97"/>
                  </a:cubicBezTo>
                  <a:cubicBezTo>
                    <a:pt x="4554" y="97"/>
                    <a:pt x="228" y="4816"/>
                    <a:pt x="228" y="10442"/>
                  </a:cubicBezTo>
                  <a:cubicBezTo>
                    <a:pt x="228" y="16250"/>
                    <a:pt x="4374" y="20969"/>
                    <a:pt x="10683" y="20969"/>
                  </a:cubicBezTo>
                  <a:cubicBezTo>
                    <a:pt x="15009" y="20969"/>
                    <a:pt x="17893" y="18065"/>
                    <a:pt x="18073" y="18065"/>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6" name="Freeform: Shape 65">
              <a:extLst>
                <a:ext uri="{FF2B5EF4-FFF2-40B4-BE49-F238E27FC236}">
                  <a16:creationId xmlns:a16="http://schemas.microsoft.com/office/drawing/2014/main" id="{626CDB1E-864C-F8BB-A84D-7C079993FE83}"/>
                </a:ext>
              </a:extLst>
            </p:cNvPr>
            <p:cNvSpPr/>
            <p:nvPr>
              <p:custDataLst>
                <p:tags r:id="rId22"/>
              </p:custDataLst>
            </p:nvPr>
          </p:nvSpPr>
          <p:spPr>
            <a:xfrm>
              <a:off x="8731652" y="3144323"/>
              <a:ext cx="87781" cy="82037"/>
            </a:xfrm>
            <a:custGeom>
              <a:avLst/>
              <a:gdLst>
                <a:gd name="connsiteX0" fmla="*/ 88013 w 87781"/>
                <a:gd name="connsiteY0" fmla="*/ 14435 h 82037"/>
                <a:gd name="connsiteX1" fmla="*/ 79000 w 87781"/>
                <a:gd name="connsiteY1" fmla="*/ 97 h 82037"/>
                <a:gd name="connsiteX2" fmla="*/ 69267 w 87781"/>
                <a:gd name="connsiteY2" fmla="*/ 9716 h 82037"/>
                <a:gd name="connsiteX3" fmla="*/ 72331 w 87781"/>
                <a:gd name="connsiteY3" fmla="*/ 15342 h 82037"/>
                <a:gd name="connsiteX4" fmla="*/ 79000 w 87781"/>
                <a:gd name="connsiteY4" fmla="*/ 29862 h 82037"/>
                <a:gd name="connsiteX5" fmla="*/ 45654 w 87781"/>
                <a:gd name="connsiteY5" fmla="*/ 77052 h 82037"/>
                <a:gd name="connsiteX6" fmla="*/ 31054 w 87781"/>
                <a:gd name="connsiteY6" fmla="*/ 60898 h 82037"/>
                <a:gd name="connsiteX7" fmla="*/ 40967 w 87781"/>
                <a:gd name="connsiteY7" fmla="*/ 25506 h 82037"/>
                <a:gd name="connsiteX8" fmla="*/ 43491 w 87781"/>
                <a:gd name="connsiteY8" fmla="*/ 15887 h 82037"/>
                <a:gd name="connsiteX9" fmla="*/ 26367 w 87781"/>
                <a:gd name="connsiteY9" fmla="*/ 278 h 82037"/>
                <a:gd name="connsiteX10" fmla="*/ 231 w 87781"/>
                <a:gd name="connsiteY10" fmla="*/ 28047 h 82037"/>
                <a:gd name="connsiteX11" fmla="*/ 3295 w 87781"/>
                <a:gd name="connsiteY11" fmla="*/ 30407 h 82037"/>
                <a:gd name="connsiteX12" fmla="*/ 6540 w 87781"/>
                <a:gd name="connsiteY12" fmla="*/ 27503 h 82037"/>
                <a:gd name="connsiteX13" fmla="*/ 25826 w 87781"/>
                <a:gd name="connsiteY13" fmla="*/ 5360 h 82037"/>
                <a:gd name="connsiteX14" fmla="*/ 30333 w 87781"/>
                <a:gd name="connsiteY14" fmla="*/ 11712 h 82037"/>
                <a:gd name="connsiteX15" fmla="*/ 27088 w 87781"/>
                <a:gd name="connsiteY15" fmla="*/ 23873 h 82037"/>
                <a:gd name="connsiteX16" fmla="*/ 17355 w 87781"/>
                <a:gd name="connsiteY16" fmla="*/ 58357 h 82037"/>
                <a:gd name="connsiteX17" fmla="*/ 45113 w 87781"/>
                <a:gd name="connsiteY17" fmla="*/ 82134 h 82037"/>
                <a:gd name="connsiteX18" fmla="*/ 88013 w 87781"/>
                <a:gd name="connsiteY18" fmla="*/ 14435 h 8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81" h="82037">
                  <a:moveTo>
                    <a:pt x="88013" y="14435"/>
                  </a:moveTo>
                  <a:cubicBezTo>
                    <a:pt x="88013" y="278"/>
                    <a:pt x="79541" y="97"/>
                    <a:pt x="79000" y="97"/>
                  </a:cubicBezTo>
                  <a:cubicBezTo>
                    <a:pt x="74314" y="97"/>
                    <a:pt x="69267" y="4997"/>
                    <a:pt x="69267" y="9716"/>
                  </a:cubicBezTo>
                  <a:cubicBezTo>
                    <a:pt x="69267" y="12801"/>
                    <a:pt x="71069" y="14253"/>
                    <a:pt x="72331" y="15342"/>
                  </a:cubicBezTo>
                  <a:cubicBezTo>
                    <a:pt x="75395" y="17883"/>
                    <a:pt x="79000" y="22602"/>
                    <a:pt x="79000" y="29862"/>
                  </a:cubicBezTo>
                  <a:cubicBezTo>
                    <a:pt x="79000" y="38030"/>
                    <a:pt x="67104" y="77052"/>
                    <a:pt x="45654" y="77052"/>
                  </a:cubicBezTo>
                  <a:cubicBezTo>
                    <a:pt x="31054" y="77052"/>
                    <a:pt x="31054" y="63984"/>
                    <a:pt x="31054" y="60898"/>
                  </a:cubicBezTo>
                  <a:cubicBezTo>
                    <a:pt x="31054" y="52549"/>
                    <a:pt x="34298" y="42386"/>
                    <a:pt x="40967" y="25506"/>
                  </a:cubicBezTo>
                  <a:cubicBezTo>
                    <a:pt x="42409" y="21695"/>
                    <a:pt x="43491" y="18972"/>
                    <a:pt x="43491" y="15887"/>
                  </a:cubicBezTo>
                  <a:cubicBezTo>
                    <a:pt x="43491" y="6449"/>
                    <a:pt x="35560" y="278"/>
                    <a:pt x="26367" y="278"/>
                  </a:cubicBezTo>
                  <a:cubicBezTo>
                    <a:pt x="8342" y="278"/>
                    <a:pt x="231" y="25143"/>
                    <a:pt x="231" y="28047"/>
                  </a:cubicBezTo>
                  <a:cubicBezTo>
                    <a:pt x="231" y="30407"/>
                    <a:pt x="2754" y="30407"/>
                    <a:pt x="3295" y="30407"/>
                  </a:cubicBezTo>
                  <a:cubicBezTo>
                    <a:pt x="5819" y="30407"/>
                    <a:pt x="5999" y="29499"/>
                    <a:pt x="6540" y="27503"/>
                  </a:cubicBezTo>
                  <a:cubicBezTo>
                    <a:pt x="10866" y="12620"/>
                    <a:pt x="18616" y="5360"/>
                    <a:pt x="25826" y="5360"/>
                  </a:cubicBezTo>
                  <a:cubicBezTo>
                    <a:pt x="28891" y="5360"/>
                    <a:pt x="30333" y="7356"/>
                    <a:pt x="30333" y="11712"/>
                  </a:cubicBezTo>
                  <a:cubicBezTo>
                    <a:pt x="30333" y="15887"/>
                    <a:pt x="28891" y="19698"/>
                    <a:pt x="27088" y="23873"/>
                  </a:cubicBezTo>
                  <a:cubicBezTo>
                    <a:pt x="19337" y="44019"/>
                    <a:pt x="17355" y="51823"/>
                    <a:pt x="17355" y="58357"/>
                  </a:cubicBezTo>
                  <a:cubicBezTo>
                    <a:pt x="17355" y="76326"/>
                    <a:pt x="31414" y="82134"/>
                    <a:pt x="45113" y="82134"/>
                  </a:cubicBezTo>
                  <a:cubicBezTo>
                    <a:pt x="75395" y="82134"/>
                    <a:pt x="88013" y="29318"/>
                    <a:pt x="88013" y="14435"/>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7" name="Freeform: Shape 66">
              <a:extLst>
                <a:ext uri="{FF2B5EF4-FFF2-40B4-BE49-F238E27FC236}">
                  <a16:creationId xmlns:a16="http://schemas.microsoft.com/office/drawing/2014/main" id="{3C60BBC6-341D-2D3B-A800-0226DBF46BDD}"/>
                </a:ext>
              </a:extLst>
            </p:cNvPr>
            <p:cNvSpPr/>
            <p:nvPr>
              <p:custDataLst>
                <p:tags r:id="rId23"/>
              </p:custDataLst>
            </p:nvPr>
          </p:nvSpPr>
          <p:spPr>
            <a:xfrm>
              <a:off x="8845446" y="3088421"/>
              <a:ext cx="46684" cy="181316"/>
            </a:xfrm>
            <a:custGeom>
              <a:avLst/>
              <a:gdLst>
                <a:gd name="connsiteX0" fmla="*/ 3660 w 46684"/>
                <a:gd name="connsiteY0" fmla="*/ 97 h 181316"/>
                <a:gd name="connsiteX1" fmla="*/ 235 w 46684"/>
                <a:gd name="connsiteY1" fmla="*/ 2275 h 181316"/>
                <a:gd name="connsiteX2" fmla="*/ 1857 w 46684"/>
                <a:gd name="connsiteY2" fmla="*/ 4997 h 181316"/>
                <a:gd name="connsiteX3" fmla="*/ 34663 w 46684"/>
                <a:gd name="connsiteY3" fmla="*/ 90664 h 181316"/>
                <a:gd name="connsiteX4" fmla="*/ 3480 w 46684"/>
                <a:gd name="connsiteY4" fmla="*/ 175061 h 181316"/>
                <a:gd name="connsiteX5" fmla="*/ 235 w 46684"/>
                <a:gd name="connsiteY5" fmla="*/ 179235 h 181316"/>
                <a:gd name="connsiteX6" fmla="*/ 2578 w 46684"/>
                <a:gd name="connsiteY6" fmla="*/ 181413 h 181316"/>
                <a:gd name="connsiteX7" fmla="*/ 33762 w 46684"/>
                <a:gd name="connsiteY7" fmla="*/ 146747 h 181316"/>
                <a:gd name="connsiteX8" fmla="*/ 46920 w 46684"/>
                <a:gd name="connsiteY8" fmla="*/ 90845 h 181316"/>
                <a:gd name="connsiteX9" fmla="*/ 3660 w 46684"/>
                <a:gd name="connsiteY9"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660" y="97"/>
                  </a:moveTo>
                  <a:cubicBezTo>
                    <a:pt x="2398" y="97"/>
                    <a:pt x="235" y="97"/>
                    <a:pt x="235" y="2275"/>
                  </a:cubicBezTo>
                  <a:cubicBezTo>
                    <a:pt x="235" y="3182"/>
                    <a:pt x="776" y="3727"/>
                    <a:pt x="1857" y="4997"/>
                  </a:cubicBezTo>
                  <a:cubicBezTo>
                    <a:pt x="17359" y="19335"/>
                    <a:pt x="34663" y="43838"/>
                    <a:pt x="34663" y="90664"/>
                  </a:cubicBezTo>
                  <a:cubicBezTo>
                    <a:pt x="34663" y="128597"/>
                    <a:pt x="22947" y="157274"/>
                    <a:pt x="3480" y="175061"/>
                  </a:cubicBezTo>
                  <a:cubicBezTo>
                    <a:pt x="415" y="178146"/>
                    <a:pt x="235" y="178327"/>
                    <a:pt x="235" y="179235"/>
                  </a:cubicBezTo>
                  <a:cubicBezTo>
                    <a:pt x="235" y="180142"/>
                    <a:pt x="776" y="181413"/>
                    <a:pt x="2578" y="181413"/>
                  </a:cubicBezTo>
                  <a:cubicBezTo>
                    <a:pt x="4741" y="181413"/>
                    <a:pt x="21865" y="169434"/>
                    <a:pt x="33762" y="146747"/>
                  </a:cubicBezTo>
                  <a:cubicBezTo>
                    <a:pt x="41693" y="131683"/>
                    <a:pt x="46920" y="112081"/>
                    <a:pt x="46920" y="90845"/>
                  </a:cubicBezTo>
                  <a:cubicBezTo>
                    <a:pt x="46920" y="65254"/>
                    <a:pt x="39349" y="25506"/>
                    <a:pt x="3660"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8" name="Freeform: Shape 67">
              <a:extLst>
                <a:ext uri="{FF2B5EF4-FFF2-40B4-BE49-F238E27FC236}">
                  <a16:creationId xmlns:a16="http://schemas.microsoft.com/office/drawing/2014/main" id="{7551B079-1497-B530-E989-CA8EA9EA410B}"/>
                </a:ext>
              </a:extLst>
            </p:cNvPr>
            <p:cNvSpPr/>
            <p:nvPr>
              <p:custDataLst>
                <p:tags r:id="rId24"/>
              </p:custDataLst>
            </p:nvPr>
          </p:nvSpPr>
          <p:spPr>
            <a:xfrm>
              <a:off x="8932585" y="3119820"/>
              <a:ext cx="99678" cy="118518"/>
            </a:xfrm>
            <a:custGeom>
              <a:avLst/>
              <a:gdLst>
                <a:gd name="connsiteX0" fmla="*/ 92707 w 99678"/>
                <a:gd name="connsiteY0" fmla="*/ 63802 h 118518"/>
                <a:gd name="connsiteX1" fmla="*/ 99917 w 99678"/>
                <a:gd name="connsiteY1" fmla="*/ 59446 h 118518"/>
                <a:gd name="connsiteX2" fmla="*/ 92707 w 99678"/>
                <a:gd name="connsiteY2" fmla="*/ 54909 h 118518"/>
                <a:gd name="connsiteX3" fmla="*/ 9251 w 99678"/>
                <a:gd name="connsiteY3" fmla="*/ 54909 h 118518"/>
                <a:gd name="connsiteX4" fmla="*/ 61884 w 99678"/>
                <a:gd name="connsiteY4" fmla="*/ 8990 h 118518"/>
                <a:gd name="connsiteX5" fmla="*/ 92707 w 99678"/>
                <a:gd name="connsiteY5" fmla="*/ 8990 h 118518"/>
                <a:gd name="connsiteX6" fmla="*/ 99917 w 99678"/>
                <a:gd name="connsiteY6" fmla="*/ 4634 h 118518"/>
                <a:gd name="connsiteX7" fmla="*/ 92707 w 99678"/>
                <a:gd name="connsiteY7" fmla="*/ 97 h 118518"/>
                <a:gd name="connsiteX8" fmla="*/ 61163 w 99678"/>
                <a:gd name="connsiteY8" fmla="*/ 97 h 118518"/>
                <a:gd name="connsiteX9" fmla="*/ 238 w 99678"/>
                <a:gd name="connsiteY9" fmla="*/ 59265 h 118518"/>
                <a:gd name="connsiteX10" fmla="*/ 61163 w 99678"/>
                <a:gd name="connsiteY10" fmla="*/ 118615 h 118518"/>
                <a:gd name="connsiteX11" fmla="*/ 92707 w 99678"/>
                <a:gd name="connsiteY11" fmla="*/ 118615 h 118518"/>
                <a:gd name="connsiteX12" fmla="*/ 99917 w 99678"/>
                <a:gd name="connsiteY12" fmla="*/ 114259 h 118518"/>
                <a:gd name="connsiteX13" fmla="*/ 92707 w 99678"/>
                <a:gd name="connsiteY13" fmla="*/ 109721 h 118518"/>
                <a:gd name="connsiteX14" fmla="*/ 61884 w 99678"/>
                <a:gd name="connsiteY14" fmla="*/ 109721 h 118518"/>
                <a:gd name="connsiteX15" fmla="*/ 9251 w 99678"/>
                <a:gd name="connsiteY15" fmla="*/ 63802 h 118518"/>
                <a:gd name="connsiteX16" fmla="*/ 92707 w 99678"/>
                <a:gd name="connsiteY16" fmla="*/ 63802 h 1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78" h="118518">
                  <a:moveTo>
                    <a:pt x="92707" y="63802"/>
                  </a:moveTo>
                  <a:cubicBezTo>
                    <a:pt x="95591" y="63802"/>
                    <a:pt x="99917" y="63802"/>
                    <a:pt x="99917" y="59446"/>
                  </a:cubicBezTo>
                  <a:cubicBezTo>
                    <a:pt x="99917" y="54909"/>
                    <a:pt x="95771" y="54909"/>
                    <a:pt x="92707" y="54909"/>
                  </a:cubicBezTo>
                  <a:lnTo>
                    <a:pt x="9251" y="54909"/>
                  </a:lnTo>
                  <a:cubicBezTo>
                    <a:pt x="11954" y="28592"/>
                    <a:pt x="33765" y="8990"/>
                    <a:pt x="61884" y="8990"/>
                  </a:cubicBezTo>
                  <a:lnTo>
                    <a:pt x="92707" y="8990"/>
                  </a:lnTo>
                  <a:cubicBezTo>
                    <a:pt x="95591" y="8990"/>
                    <a:pt x="99917" y="8990"/>
                    <a:pt x="99917" y="4634"/>
                  </a:cubicBezTo>
                  <a:cubicBezTo>
                    <a:pt x="99917" y="97"/>
                    <a:pt x="95771" y="97"/>
                    <a:pt x="92707" y="97"/>
                  </a:cubicBezTo>
                  <a:lnTo>
                    <a:pt x="61163" y="97"/>
                  </a:lnTo>
                  <a:cubicBezTo>
                    <a:pt x="27636" y="97"/>
                    <a:pt x="238" y="26595"/>
                    <a:pt x="238" y="59265"/>
                  </a:cubicBezTo>
                  <a:cubicBezTo>
                    <a:pt x="238" y="92660"/>
                    <a:pt x="27997" y="118615"/>
                    <a:pt x="61163" y="118615"/>
                  </a:cubicBezTo>
                  <a:lnTo>
                    <a:pt x="92707" y="118615"/>
                  </a:lnTo>
                  <a:cubicBezTo>
                    <a:pt x="95591" y="118615"/>
                    <a:pt x="99917" y="118615"/>
                    <a:pt x="99917" y="114259"/>
                  </a:cubicBezTo>
                  <a:cubicBezTo>
                    <a:pt x="99917" y="109721"/>
                    <a:pt x="95771" y="109721"/>
                    <a:pt x="92707" y="109721"/>
                  </a:cubicBezTo>
                  <a:lnTo>
                    <a:pt x="61884" y="109721"/>
                  </a:lnTo>
                  <a:cubicBezTo>
                    <a:pt x="33765" y="109721"/>
                    <a:pt x="11954" y="90119"/>
                    <a:pt x="9251" y="63802"/>
                  </a:cubicBezTo>
                  <a:lnTo>
                    <a:pt x="92707" y="63802"/>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9" name="Freeform: Shape 68">
              <a:extLst>
                <a:ext uri="{FF2B5EF4-FFF2-40B4-BE49-F238E27FC236}">
                  <a16:creationId xmlns:a16="http://schemas.microsoft.com/office/drawing/2014/main" id="{A09D8DB1-1DE1-A2BE-08FF-185830200EF9}"/>
                </a:ext>
              </a:extLst>
            </p:cNvPr>
            <p:cNvSpPr/>
            <p:nvPr>
              <p:custDataLst>
                <p:tags r:id="rId25"/>
              </p:custDataLst>
            </p:nvPr>
          </p:nvSpPr>
          <p:spPr>
            <a:xfrm>
              <a:off x="9058912" y="3100582"/>
              <a:ext cx="165109" cy="127593"/>
            </a:xfrm>
            <a:custGeom>
              <a:avLst/>
              <a:gdLst>
                <a:gd name="connsiteX0" fmla="*/ 80455 w 165109"/>
                <a:gd name="connsiteY0" fmla="*/ 11168 h 127593"/>
                <a:gd name="connsiteX1" fmla="*/ 125518 w 165109"/>
                <a:gd name="connsiteY1" fmla="*/ 30770 h 127593"/>
                <a:gd name="connsiteX2" fmla="*/ 84240 w 165109"/>
                <a:gd name="connsiteY2" fmla="*/ 63439 h 127593"/>
                <a:gd name="connsiteX3" fmla="*/ 73425 w 165109"/>
                <a:gd name="connsiteY3" fmla="*/ 66525 h 127593"/>
                <a:gd name="connsiteX4" fmla="*/ 67477 w 165109"/>
                <a:gd name="connsiteY4" fmla="*/ 72877 h 127593"/>
                <a:gd name="connsiteX5" fmla="*/ 69460 w 165109"/>
                <a:gd name="connsiteY5" fmla="*/ 74511 h 127593"/>
                <a:gd name="connsiteX6" fmla="*/ 92171 w 165109"/>
                <a:gd name="connsiteY6" fmla="*/ 100283 h 127593"/>
                <a:gd name="connsiteX7" fmla="*/ 119209 w 165109"/>
                <a:gd name="connsiteY7" fmla="*/ 127690 h 127593"/>
                <a:gd name="connsiteX8" fmla="*/ 165353 w 165109"/>
                <a:gd name="connsiteY8" fmla="*/ 101372 h 127593"/>
                <a:gd name="connsiteX9" fmla="*/ 163190 w 165109"/>
                <a:gd name="connsiteY9" fmla="*/ 99920 h 127593"/>
                <a:gd name="connsiteX10" fmla="*/ 149491 w 165109"/>
                <a:gd name="connsiteY10" fmla="*/ 107725 h 127593"/>
                <a:gd name="connsiteX11" fmla="*/ 132007 w 165109"/>
                <a:gd name="connsiteY11" fmla="*/ 116618 h 127593"/>
                <a:gd name="connsiteX12" fmla="*/ 108033 w 165109"/>
                <a:gd name="connsiteY12" fmla="*/ 89575 h 127593"/>
                <a:gd name="connsiteX13" fmla="*/ 95776 w 165109"/>
                <a:gd name="connsiteY13" fmla="*/ 70518 h 127593"/>
                <a:gd name="connsiteX14" fmla="*/ 142281 w 165109"/>
                <a:gd name="connsiteY14" fmla="*/ 22602 h 127593"/>
                <a:gd name="connsiteX15" fmla="*/ 79373 w 165109"/>
                <a:gd name="connsiteY15" fmla="*/ 97 h 127593"/>
                <a:gd name="connsiteX16" fmla="*/ 29624 w 165109"/>
                <a:gd name="connsiteY16" fmla="*/ 6449 h 127593"/>
                <a:gd name="connsiteX17" fmla="*/ 244 w 165109"/>
                <a:gd name="connsiteY17" fmla="*/ 34763 h 127593"/>
                <a:gd name="connsiteX18" fmla="*/ 2407 w 165109"/>
                <a:gd name="connsiteY18" fmla="*/ 36396 h 127593"/>
                <a:gd name="connsiteX19" fmla="*/ 17007 w 165109"/>
                <a:gd name="connsiteY19" fmla="*/ 26414 h 127593"/>
                <a:gd name="connsiteX20" fmla="*/ 50714 w 165109"/>
                <a:gd name="connsiteY20" fmla="*/ 11168 h 127593"/>
                <a:gd name="connsiteX21" fmla="*/ 23496 w 165109"/>
                <a:gd name="connsiteY21" fmla="*/ 122245 h 127593"/>
                <a:gd name="connsiteX22" fmla="*/ 22054 w 165109"/>
                <a:gd name="connsiteY22" fmla="*/ 126056 h 127593"/>
                <a:gd name="connsiteX23" fmla="*/ 24217 w 165109"/>
                <a:gd name="connsiteY23" fmla="*/ 127690 h 127593"/>
                <a:gd name="connsiteX24" fmla="*/ 37736 w 165109"/>
                <a:gd name="connsiteY24" fmla="*/ 120067 h 127593"/>
                <a:gd name="connsiteX25" fmla="*/ 66756 w 165109"/>
                <a:gd name="connsiteY25" fmla="*/ 11168 h 127593"/>
                <a:gd name="connsiteX26" fmla="*/ 80455 w 165109"/>
                <a:gd name="connsiteY26" fmla="*/ 11168 h 12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9" h="127593">
                  <a:moveTo>
                    <a:pt x="80455" y="11168"/>
                  </a:moveTo>
                  <a:cubicBezTo>
                    <a:pt x="117046" y="11168"/>
                    <a:pt x="125518" y="18791"/>
                    <a:pt x="125518" y="30770"/>
                  </a:cubicBezTo>
                  <a:cubicBezTo>
                    <a:pt x="125518" y="45290"/>
                    <a:pt x="114703" y="62532"/>
                    <a:pt x="84240" y="63439"/>
                  </a:cubicBezTo>
                  <a:cubicBezTo>
                    <a:pt x="80455" y="63621"/>
                    <a:pt x="78292" y="63621"/>
                    <a:pt x="73425" y="66525"/>
                  </a:cubicBezTo>
                  <a:cubicBezTo>
                    <a:pt x="70541" y="68340"/>
                    <a:pt x="67477" y="71062"/>
                    <a:pt x="67477" y="72877"/>
                  </a:cubicBezTo>
                  <a:cubicBezTo>
                    <a:pt x="67477" y="73966"/>
                    <a:pt x="68018" y="74329"/>
                    <a:pt x="69460" y="74511"/>
                  </a:cubicBezTo>
                  <a:cubicBezTo>
                    <a:pt x="77391" y="75781"/>
                    <a:pt x="81536" y="80682"/>
                    <a:pt x="92171" y="100283"/>
                  </a:cubicBezTo>
                  <a:cubicBezTo>
                    <a:pt x="101905" y="118433"/>
                    <a:pt x="107853" y="127690"/>
                    <a:pt x="119209" y="127690"/>
                  </a:cubicBezTo>
                  <a:cubicBezTo>
                    <a:pt x="142641" y="127690"/>
                    <a:pt x="165353" y="105184"/>
                    <a:pt x="165353" y="101372"/>
                  </a:cubicBezTo>
                  <a:cubicBezTo>
                    <a:pt x="165353" y="101191"/>
                    <a:pt x="165173" y="99920"/>
                    <a:pt x="163190" y="99920"/>
                  </a:cubicBezTo>
                  <a:cubicBezTo>
                    <a:pt x="161568" y="99920"/>
                    <a:pt x="154718" y="101554"/>
                    <a:pt x="149491" y="107725"/>
                  </a:cubicBezTo>
                  <a:cubicBezTo>
                    <a:pt x="147148" y="110447"/>
                    <a:pt x="141740" y="116618"/>
                    <a:pt x="132007" y="116618"/>
                  </a:cubicBezTo>
                  <a:cubicBezTo>
                    <a:pt x="122273" y="116618"/>
                    <a:pt x="115784" y="104276"/>
                    <a:pt x="108033" y="89575"/>
                  </a:cubicBezTo>
                  <a:cubicBezTo>
                    <a:pt x="101184" y="77052"/>
                    <a:pt x="98120" y="73059"/>
                    <a:pt x="95776" y="70518"/>
                  </a:cubicBezTo>
                  <a:cubicBezTo>
                    <a:pt x="127861" y="59265"/>
                    <a:pt x="142281" y="39300"/>
                    <a:pt x="142281" y="22602"/>
                  </a:cubicBezTo>
                  <a:cubicBezTo>
                    <a:pt x="142281" y="97"/>
                    <a:pt x="114162" y="97"/>
                    <a:pt x="79373" y="97"/>
                  </a:cubicBezTo>
                  <a:cubicBezTo>
                    <a:pt x="56662" y="97"/>
                    <a:pt x="45667" y="97"/>
                    <a:pt x="29624" y="6449"/>
                  </a:cubicBezTo>
                  <a:cubicBezTo>
                    <a:pt x="5651" y="16068"/>
                    <a:pt x="244" y="31859"/>
                    <a:pt x="244" y="34763"/>
                  </a:cubicBezTo>
                  <a:cubicBezTo>
                    <a:pt x="244" y="36215"/>
                    <a:pt x="1505" y="36396"/>
                    <a:pt x="2407" y="36396"/>
                  </a:cubicBezTo>
                  <a:cubicBezTo>
                    <a:pt x="5110" y="36396"/>
                    <a:pt x="14844" y="32766"/>
                    <a:pt x="17007" y="26414"/>
                  </a:cubicBezTo>
                  <a:cubicBezTo>
                    <a:pt x="19350" y="19154"/>
                    <a:pt x="21693" y="12620"/>
                    <a:pt x="50714" y="11168"/>
                  </a:cubicBezTo>
                  <a:cubicBezTo>
                    <a:pt x="47289" y="60535"/>
                    <a:pt x="33770" y="97561"/>
                    <a:pt x="23496" y="122245"/>
                  </a:cubicBezTo>
                  <a:cubicBezTo>
                    <a:pt x="22054" y="125512"/>
                    <a:pt x="22054" y="125875"/>
                    <a:pt x="22054" y="126056"/>
                  </a:cubicBezTo>
                  <a:cubicBezTo>
                    <a:pt x="22054" y="127327"/>
                    <a:pt x="22955" y="127690"/>
                    <a:pt x="24217" y="127690"/>
                  </a:cubicBezTo>
                  <a:cubicBezTo>
                    <a:pt x="28182" y="127690"/>
                    <a:pt x="35753" y="123152"/>
                    <a:pt x="37736" y="120067"/>
                  </a:cubicBezTo>
                  <a:cubicBezTo>
                    <a:pt x="38096" y="119522"/>
                    <a:pt x="61889" y="70336"/>
                    <a:pt x="66756" y="11168"/>
                  </a:cubicBezTo>
                  <a:lnTo>
                    <a:pt x="80455" y="11168"/>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0" name="Freeform: Shape 69">
              <a:extLst>
                <a:ext uri="{FF2B5EF4-FFF2-40B4-BE49-F238E27FC236}">
                  <a16:creationId xmlns:a16="http://schemas.microsoft.com/office/drawing/2014/main" id="{7C3E38B5-CCBD-CA3C-1482-C158E8D1D005}"/>
                </a:ext>
              </a:extLst>
            </p:cNvPr>
            <p:cNvSpPr/>
            <p:nvPr>
              <p:custDataLst>
                <p:tags r:id="rId26"/>
              </p:custDataLst>
            </p:nvPr>
          </p:nvSpPr>
          <p:spPr>
            <a:xfrm>
              <a:off x="9249443" y="3088421"/>
              <a:ext cx="46865" cy="181316"/>
            </a:xfrm>
            <a:custGeom>
              <a:avLst/>
              <a:gdLst>
                <a:gd name="connsiteX0" fmla="*/ 43510 w 46865"/>
                <a:gd name="connsiteY0" fmla="*/ 97 h 181316"/>
                <a:gd name="connsiteX1" fmla="*/ 250 w 46865"/>
                <a:gd name="connsiteY1" fmla="*/ 90664 h 181316"/>
                <a:gd name="connsiteX2" fmla="*/ 43510 w 46865"/>
                <a:gd name="connsiteY2" fmla="*/ 181413 h 181316"/>
                <a:gd name="connsiteX3" fmla="*/ 47115 w 46865"/>
                <a:gd name="connsiteY3" fmla="*/ 179235 h 181316"/>
                <a:gd name="connsiteX4" fmla="*/ 45313 w 46865"/>
                <a:gd name="connsiteY4" fmla="*/ 176512 h 181316"/>
                <a:gd name="connsiteX5" fmla="*/ 12507 w 46865"/>
                <a:gd name="connsiteY5" fmla="*/ 90845 h 181316"/>
                <a:gd name="connsiteX6" fmla="*/ 45854 w 46865"/>
                <a:gd name="connsiteY6" fmla="*/ 4452 h 181316"/>
                <a:gd name="connsiteX7" fmla="*/ 47115 w 46865"/>
                <a:gd name="connsiteY7" fmla="*/ 2275 h 181316"/>
                <a:gd name="connsiteX8" fmla="*/ 43510 w 46865"/>
                <a:gd name="connsiteY8"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510" y="97"/>
                  </a:moveTo>
                  <a:cubicBezTo>
                    <a:pt x="9263" y="24417"/>
                    <a:pt x="250" y="62895"/>
                    <a:pt x="250" y="90664"/>
                  </a:cubicBezTo>
                  <a:cubicBezTo>
                    <a:pt x="250" y="116255"/>
                    <a:pt x="7821" y="156003"/>
                    <a:pt x="43510" y="181413"/>
                  </a:cubicBezTo>
                  <a:cubicBezTo>
                    <a:pt x="44952" y="181413"/>
                    <a:pt x="47115" y="181413"/>
                    <a:pt x="47115" y="179235"/>
                  </a:cubicBezTo>
                  <a:cubicBezTo>
                    <a:pt x="47115" y="178146"/>
                    <a:pt x="46575" y="177783"/>
                    <a:pt x="45313" y="176512"/>
                  </a:cubicBezTo>
                  <a:cubicBezTo>
                    <a:pt x="21340" y="154733"/>
                    <a:pt x="12507" y="123878"/>
                    <a:pt x="12507" y="90845"/>
                  </a:cubicBezTo>
                  <a:cubicBezTo>
                    <a:pt x="12507" y="41841"/>
                    <a:pt x="31073" y="17883"/>
                    <a:pt x="45854" y="4452"/>
                  </a:cubicBezTo>
                  <a:cubicBezTo>
                    <a:pt x="46575" y="3727"/>
                    <a:pt x="47115" y="3182"/>
                    <a:pt x="47115" y="2275"/>
                  </a:cubicBezTo>
                  <a:cubicBezTo>
                    <a:pt x="47115" y="97"/>
                    <a:pt x="44952" y="97"/>
                    <a:pt x="43510"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1" name="Freeform: Shape 70">
              <a:extLst>
                <a:ext uri="{FF2B5EF4-FFF2-40B4-BE49-F238E27FC236}">
                  <a16:creationId xmlns:a16="http://schemas.microsoft.com/office/drawing/2014/main" id="{29224B60-23D6-0A15-CF79-91401E6F441E}"/>
                </a:ext>
              </a:extLst>
            </p:cNvPr>
            <p:cNvSpPr/>
            <p:nvPr>
              <p:custDataLst>
                <p:tags r:id="rId27"/>
              </p:custDataLst>
            </p:nvPr>
          </p:nvSpPr>
          <p:spPr>
            <a:xfrm>
              <a:off x="9321621" y="3101308"/>
              <a:ext cx="139270" cy="123237"/>
            </a:xfrm>
            <a:custGeom>
              <a:avLst/>
              <a:gdLst>
                <a:gd name="connsiteX0" fmla="*/ 130575 w 139270"/>
                <a:gd name="connsiteY0" fmla="*/ 81408 h 123237"/>
                <a:gd name="connsiteX1" fmla="*/ 131656 w 139270"/>
                <a:gd name="connsiteY1" fmla="*/ 78141 h 123237"/>
                <a:gd name="connsiteX2" fmla="*/ 128592 w 139270"/>
                <a:gd name="connsiteY2" fmla="*/ 75600 h 123237"/>
                <a:gd name="connsiteX3" fmla="*/ 126609 w 139270"/>
                <a:gd name="connsiteY3" fmla="*/ 76326 h 123237"/>
                <a:gd name="connsiteX4" fmla="*/ 123905 w 139270"/>
                <a:gd name="connsiteY4" fmla="*/ 81589 h 123237"/>
                <a:gd name="connsiteX5" fmla="*/ 73615 w 139270"/>
                <a:gd name="connsiteY5" fmla="*/ 116800 h 123237"/>
                <a:gd name="connsiteX6" fmla="*/ 42973 w 139270"/>
                <a:gd name="connsiteY6" fmla="*/ 116800 h 123237"/>
                <a:gd name="connsiteX7" fmla="*/ 37205 w 139270"/>
                <a:gd name="connsiteY7" fmla="*/ 114985 h 123237"/>
                <a:gd name="connsiteX8" fmla="*/ 37926 w 139270"/>
                <a:gd name="connsiteY8" fmla="*/ 111173 h 123237"/>
                <a:gd name="connsiteX9" fmla="*/ 50003 w 139270"/>
                <a:gd name="connsiteY9" fmla="*/ 62532 h 123237"/>
                <a:gd name="connsiteX10" fmla="*/ 70191 w 139270"/>
                <a:gd name="connsiteY10" fmla="*/ 62532 h 123237"/>
                <a:gd name="connsiteX11" fmla="*/ 86593 w 139270"/>
                <a:gd name="connsiteY11" fmla="*/ 70881 h 123237"/>
                <a:gd name="connsiteX12" fmla="*/ 85332 w 139270"/>
                <a:gd name="connsiteY12" fmla="*/ 79048 h 123237"/>
                <a:gd name="connsiteX13" fmla="*/ 84791 w 139270"/>
                <a:gd name="connsiteY13" fmla="*/ 81226 h 123237"/>
                <a:gd name="connsiteX14" fmla="*/ 87855 w 139270"/>
                <a:gd name="connsiteY14" fmla="*/ 83767 h 123237"/>
                <a:gd name="connsiteX15" fmla="*/ 91280 w 139270"/>
                <a:gd name="connsiteY15" fmla="*/ 79774 h 123237"/>
                <a:gd name="connsiteX16" fmla="*/ 101194 w 139270"/>
                <a:gd name="connsiteY16" fmla="*/ 40026 h 123237"/>
                <a:gd name="connsiteX17" fmla="*/ 101734 w 139270"/>
                <a:gd name="connsiteY17" fmla="*/ 37304 h 123237"/>
                <a:gd name="connsiteX18" fmla="*/ 98670 w 139270"/>
                <a:gd name="connsiteY18" fmla="*/ 34763 h 123237"/>
                <a:gd name="connsiteX19" fmla="*/ 95065 w 139270"/>
                <a:gd name="connsiteY19" fmla="*/ 39482 h 123237"/>
                <a:gd name="connsiteX20" fmla="*/ 70551 w 139270"/>
                <a:gd name="connsiteY20" fmla="*/ 55998 h 123237"/>
                <a:gd name="connsiteX21" fmla="*/ 51625 w 139270"/>
                <a:gd name="connsiteY21" fmla="*/ 55998 h 123237"/>
                <a:gd name="connsiteX22" fmla="*/ 62440 w 139270"/>
                <a:gd name="connsiteY22" fmla="*/ 12801 h 123237"/>
                <a:gd name="connsiteX23" fmla="*/ 71633 w 139270"/>
                <a:gd name="connsiteY23" fmla="*/ 6630 h 123237"/>
                <a:gd name="connsiteX24" fmla="*/ 101013 w 139270"/>
                <a:gd name="connsiteY24" fmla="*/ 6630 h 123237"/>
                <a:gd name="connsiteX25" fmla="*/ 130575 w 139270"/>
                <a:gd name="connsiteY25" fmla="*/ 27684 h 123237"/>
                <a:gd name="connsiteX26" fmla="*/ 129854 w 139270"/>
                <a:gd name="connsiteY26" fmla="*/ 38756 h 123237"/>
                <a:gd name="connsiteX27" fmla="*/ 132918 w 139270"/>
                <a:gd name="connsiteY27" fmla="*/ 41841 h 123237"/>
                <a:gd name="connsiteX28" fmla="*/ 136162 w 139270"/>
                <a:gd name="connsiteY28" fmla="*/ 37122 h 123237"/>
                <a:gd name="connsiteX29" fmla="*/ 139407 w 139270"/>
                <a:gd name="connsiteY29" fmla="*/ 5541 h 123237"/>
                <a:gd name="connsiteX30" fmla="*/ 134180 w 139270"/>
                <a:gd name="connsiteY30" fmla="*/ 97 h 123237"/>
                <a:gd name="connsiteX31" fmla="*/ 35042 w 139270"/>
                <a:gd name="connsiteY31" fmla="*/ 97 h 123237"/>
                <a:gd name="connsiteX32" fmla="*/ 29274 w 139270"/>
                <a:gd name="connsiteY32" fmla="*/ 4090 h 123237"/>
                <a:gd name="connsiteX33" fmla="*/ 35222 w 139270"/>
                <a:gd name="connsiteY33" fmla="*/ 6630 h 123237"/>
                <a:gd name="connsiteX34" fmla="*/ 42072 w 139270"/>
                <a:gd name="connsiteY34" fmla="*/ 6993 h 123237"/>
                <a:gd name="connsiteX35" fmla="*/ 46037 w 139270"/>
                <a:gd name="connsiteY35" fmla="*/ 9534 h 123237"/>
                <a:gd name="connsiteX36" fmla="*/ 45316 w 139270"/>
                <a:gd name="connsiteY36" fmla="*/ 13527 h 123237"/>
                <a:gd name="connsiteX37" fmla="*/ 21703 w 139270"/>
                <a:gd name="connsiteY37" fmla="*/ 108451 h 123237"/>
                <a:gd name="connsiteX38" fmla="*/ 5661 w 139270"/>
                <a:gd name="connsiteY38" fmla="*/ 116800 h 123237"/>
                <a:gd name="connsiteX39" fmla="*/ 253 w 139270"/>
                <a:gd name="connsiteY39" fmla="*/ 120793 h 123237"/>
                <a:gd name="connsiteX40" fmla="*/ 5661 w 139270"/>
                <a:gd name="connsiteY40" fmla="*/ 123334 h 123237"/>
                <a:gd name="connsiteX41" fmla="*/ 107502 w 139270"/>
                <a:gd name="connsiteY41" fmla="*/ 123334 h 123237"/>
                <a:gd name="connsiteX42" fmla="*/ 113631 w 139270"/>
                <a:gd name="connsiteY42" fmla="*/ 120067 h 123237"/>
                <a:gd name="connsiteX43" fmla="*/ 130575 w 139270"/>
                <a:gd name="connsiteY43" fmla="*/ 81408 h 12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270" h="123237">
                  <a:moveTo>
                    <a:pt x="130575" y="81408"/>
                  </a:moveTo>
                  <a:cubicBezTo>
                    <a:pt x="131656" y="79048"/>
                    <a:pt x="131656" y="78322"/>
                    <a:pt x="131656" y="78141"/>
                  </a:cubicBezTo>
                  <a:cubicBezTo>
                    <a:pt x="131656" y="77052"/>
                    <a:pt x="130935" y="75600"/>
                    <a:pt x="128592" y="75600"/>
                  </a:cubicBezTo>
                  <a:cubicBezTo>
                    <a:pt x="128231" y="75600"/>
                    <a:pt x="127330" y="75600"/>
                    <a:pt x="126609" y="76326"/>
                  </a:cubicBezTo>
                  <a:cubicBezTo>
                    <a:pt x="126249" y="76689"/>
                    <a:pt x="126068" y="76870"/>
                    <a:pt x="123905" y="81589"/>
                  </a:cubicBezTo>
                  <a:cubicBezTo>
                    <a:pt x="112189" y="107725"/>
                    <a:pt x="102996" y="116800"/>
                    <a:pt x="73615" y="116800"/>
                  </a:cubicBezTo>
                  <a:lnTo>
                    <a:pt x="42973" y="116800"/>
                  </a:lnTo>
                  <a:cubicBezTo>
                    <a:pt x="37385" y="116800"/>
                    <a:pt x="37205" y="116618"/>
                    <a:pt x="37205" y="114985"/>
                  </a:cubicBezTo>
                  <a:cubicBezTo>
                    <a:pt x="37205" y="114803"/>
                    <a:pt x="37205" y="113896"/>
                    <a:pt x="37926" y="111173"/>
                  </a:cubicBezTo>
                  <a:lnTo>
                    <a:pt x="50003" y="62532"/>
                  </a:lnTo>
                  <a:lnTo>
                    <a:pt x="70191" y="62532"/>
                  </a:lnTo>
                  <a:cubicBezTo>
                    <a:pt x="84430" y="62532"/>
                    <a:pt x="86593" y="64891"/>
                    <a:pt x="86593" y="70881"/>
                  </a:cubicBezTo>
                  <a:cubicBezTo>
                    <a:pt x="86593" y="72877"/>
                    <a:pt x="86053" y="75963"/>
                    <a:pt x="85332" y="79048"/>
                  </a:cubicBezTo>
                  <a:cubicBezTo>
                    <a:pt x="84791" y="80682"/>
                    <a:pt x="84791" y="80863"/>
                    <a:pt x="84791" y="81226"/>
                  </a:cubicBezTo>
                  <a:cubicBezTo>
                    <a:pt x="84791" y="81589"/>
                    <a:pt x="84971" y="83767"/>
                    <a:pt x="87855" y="83767"/>
                  </a:cubicBezTo>
                  <a:cubicBezTo>
                    <a:pt x="90379" y="83767"/>
                    <a:pt x="90559" y="82860"/>
                    <a:pt x="91280" y="79774"/>
                  </a:cubicBezTo>
                  <a:lnTo>
                    <a:pt x="101194" y="40026"/>
                  </a:lnTo>
                  <a:cubicBezTo>
                    <a:pt x="101734" y="37848"/>
                    <a:pt x="101734" y="37485"/>
                    <a:pt x="101734" y="37304"/>
                  </a:cubicBezTo>
                  <a:cubicBezTo>
                    <a:pt x="101734" y="35489"/>
                    <a:pt x="100292" y="34763"/>
                    <a:pt x="98670" y="34763"/>
                  </a:cubicBezTo>
                  <a:cubicBezTo>
                    <a:pt x="96327" y="34763"/>
                    <a:pt x="96147" y="35670"/>
                    <a:pt x="95065" y="39482"/>
                  </a:cubicBezTo>
                  <a:cubicBezTo>
                    <a:pt x="91280" y="53638"/>
                    <a:pt x="85872" y="55998"/>
                    <a:pt x="70551" y="55998"/>
                  </a:cubicBezTo>
                  <a:lnTo>
                    <a:pt x="51625" y="55998"/>
                  </a:lnTo>
                  <a:lnTo>
                    <a:pt x="62440" y="12801"/>
                  </a:lnTo>
                  <a:cubicBezTo>
                    <a:pt x="63882" y="7175"/>
                    <a:pt x="64062" y="6630"/>
                    <a:pt x="71633" y="6630"/>
                  </a:cubicBezTo>
                  <a:lnTo>
                    <a:pt x="101013" y="6630"/>
                  </a:lnTo>
                  <a:cubicBezTo>
                    <a:pt x="124626" y="6630"/>
                    <a:pt x="130575" y="11531"/>
                    <a:pt x="130575" y="27684"/>
                  </a:cubicBezTo>
                  <a:cubicBezTo>
                    <a:pt x="130575" y="32403"/>
                    <a:pt x="129854" y="37848"/>
                    <a:pt x="129854" y="38756"/>
                  </a:cubicBezTo>
                  <a:cubicBezTo>
                    <a:pt x="129854" y="40208"/>
                    <a:pt x="130394" y="41841"/>
                    <a:pt x="132918" y="41841"/>
                  </a:cubicBezTo>
                  <a:cubicBezTo>
                    <a:pt x="135622" y="41841"/>
                    <a:pt x="135802" y="40208"/>
                    <a:pt x="136162" y="37122"/>
                  </a:cubicBezTo>
                  <a:lnTo>
                    <a:pt x="139407" y="5541"/>
                  </a:lnTo>
                  <a:cubicBezTo>
                    <a:pt x="139948" y="97"/>
                    <a:pt x="138686" y="97"/>
                    <a:pt x="134180" y="97"/>
                  </a:cubicBezTo>
                  <a:lnTo>
                    <a:pt x="35042" y="97"/>
                  </a:lnTo>
                  <a:cubicBezTo>
                    <a:pt x="31437" y="97"/>
                    <a:pt x="29274" y="97"/>
                    <a:pt x="29274" y="4090"/>
                  </a:cubicBezTo>
                  <a:cubicBezTo>
                    <a:pt x="29274" y="6630"/>
                    <a:pt x="31257" y="6630"/>
                    <a:pt x="35222" y="6630"/>
                  </a:cubicBezTo>
                  <a:cubicBezTo>
                    <a:pt x="38106" y="6630"/>
                    <a:pt x="38827" y="6630"/>
                    <a:pt x="42072" y="6993"/>
                  </a:cubicBezTo>
                  <a:cubicBezTo>
                    <a:pt x="45677" y="7356"/>
                    <a:pt x="46037" y="7719"/>
                    <a:pt x="46037" y="9534"/>
                  </a:cubicBezTo>
                  <a:cubicBezTo>
                    <a:pt x="46037" y="10805"/>
                    <a:pt x="45496" y="12620"/>
                    <a:pt x="45316" y="13527"/>
                  </a:cubicBezTo>
                  <a:lnTo>
                    <a:pt x="21703" y="108451"/>
                  </a:lnTo>
                  <a:cubicBezTo>
                    <a:pt x="19901" y="115529"/>
                    <a:pt x="19721" y="116800"/>
                    <a:pt x="5661" y="116800"/>
                  </a:cubicBezTo>
                  <a:cubicBezTo>
                    <a:pt x="2416" y="116800"/>
                    <a:pt x="253" y="116800"/>
                    <a:pt x="253" y="120793"/>
                  </a:cubicBezTo>
                  <a:cubicBezTo>
                    <a:pt x="253" y="123334"/>
                    <a:pt x="2416" y="123334"/>
                    <a:pt x="5661" y="123334"/>
                  </a:cubicBezTo>
                  <a:lnTo>
                    <a:pt x="107502" y="123334"/>
                  </a:lnTo>
                  <a:cubicBezTo>
                    <a:pt x="112009" y="123334"/>
                    <a:pt x="112189" y="123334"/>
                    <a:pt x="113631" y="120067"/>
                  </a:cubicBezTo>
                  <a:lnTo>
                    <a:pt x="130575" y="81408"/>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2" name="Freeform: Shape 71">
              <a:extLst>
                <a:ext uri="{FF2B5EF4-FFF2-40B4-BE49-F238E27FC236}">
                  <a16:creationId xmlns:a16="http://schemas.microsoft.com/office/drawing/2014/main" id="{570F113C-F22B-59D7-B1C9-F18566EBADE0}"/>
                </a:ext>
              </a:extLst>
            </p:cNvPr>
            <p:cNvSpPr/>
            <p:nvPr>
              <p:custDataLst>
                <p:tags r:id="rId28"/>
              </p:custDataLst>
            </p:nvPr>
          </p:nvSpPr>
          <p:spPr>
            <a:xfrm>
              <a:off x="9483063" y="3088421"/>
              <a:ext cx="46684" cy="181316"/>
            </a:xfrm>
            <a:custGeom>
              <a:avLst/>
              <a:gdLst>
                <a:gd name="connsiteX0" fmla="*/ 3684 w 46684"/>
                <a:gd name="connsiteY0" fmla="*/ 97 h 181316"/>
                <a:gd name="connsiteX1" fmla="*/ 260 w 46684"/>
                <a:gd name="connsiteY1" fmla="*/ 2275 h 181316"/>
                <a:gd name="connsiteX2" fmla="*/ 1882 w 46684"/>
                <a:gd name="connsiteY2" fmla="*/ 4997 h 181316"/>
                <a:gd name="connsiteX3" fmla="*/ 34688 w 46684"/>
                <a:gd name="connsiteY3" fmla="*/ 90664 h 181316"/>
                <a:gd name="connsiteX4" fmla="*/ 3504 w 46684"/>
                <a:gd name="connsiteY4" fmla="*/ 175061 h 181316"/>
                <a:gd name="connsiteX5" fmla="*/ 260 w 46684"/>
                <a:gd name="connsiteY5" fmla="*/ 179235 h 181316"/>
                <a:gd name="connsiteX6" fmla="*/ 2603 w 46684"/>
                <a:gd name="connsiteY6" fmla="*/ 181413 h 181316"/>
                <a:gd name="connsiteX7" fmla="*/ 33786 w 46684"/>
                <a:gd name="connsiteY7" fmla="*/ 146747 h 181316"/>
                <a:gd name="connsiteX8" fmla="*/ 46945 w 46684"/>
                <a:gd name="connsiteY8" fmla="*/ 90845 h 181316"/>
                <a:gd name="connsiteX9" fmla="*/ 3684 w 46684"/>
                <a:gd name="connsiteY9"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684" y="97"/>
                  </a:moveTo>
                  <a:cubicBezTo>
                    <a:pt x="2423" y="97"/>
                    <a:pt x="260" y="97"/>
                    <a:pt x="260" y="2275"/>
                  </a:cubicBezTo>
                  <a:cubicBezTo>
                    <a:pt x="260" y="3182"/>
                    <a:pt x="800" y="3727"/>
                    <a:pt x="1882" y="4997"/>
                  </a:cubicBezTo>
                  <a:cubicBezTo>
                    <a:pt x="17384" y="19335"/>
                    <a:pt x="34688" y="43838"/>
                    <a:pt x="34688" y="90664"/>
                  </a:cubicBezTo>
                  <a:cubicBezTo>
                    <a:pt x="34688" y="128597"/>
                    <a:pt x="22971" y="157274"/>
                    <a:pt x="3504" y="175061"/>
                  </a:cubicBezTo>
                  <a:cubicBezTo>
                    <a:pt x="440" y="178146"/>
                    <a:pt x="260" y="178327"/>
                    <a:pt x="260" y="179235"/>
                  </a:cubicBezTo>
                  <a:cubicBezTo>
                    <a:pt x="260" y="180142"/>
                    <a:pt x="800" y="181413"/>
                    <a:pt x="2603" y="181413"/>
                  </a:cubicBezTo>
                  <a:cubicBezTo>
                    <a:pt x="4766" y="181413"/>
                    <a:pt x="21890" y="169434"/>
                    <a:pt x="33786" y="146747"/>
                  </a:cubicBezTo>
                  <a:cubicBezTo>
                    <a:pt x="41717" y="131683"/>
                    <a:pt x="46945" y="112081"/>
                    <a:pt x="46945" y="90845"/>
                  </a:cubicBezTo>
                  <a:cubicBezTo>
                    <a:pt x="46945" y="65254"/>
                    <a:pt x="39374" y="25506"/>
                    <a:pt x="3684"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3" name="Freeform: Shape 72">
              <a:extLst>
                <a:ext uri="{FF2B5EF4-FFF2-40B4-BE49-F238E27FC236}">
                  <a16:creationId xmlns:a16="http://schemas.microsoft.com/office/drawing/2014/main" id="{1C8A1AB1-419A-9117-E66D-A5607952DAE1}"/>
                </a:ext>
              </a:extLst>
            </p:cNvPr>
            <p:cNvSpPr/>
            <p:nvPr>
              <p:custDataLst>
                <p:tags r:id="rId29"/>
              </p:custDataLst>
            </p:nvPr>
          </p:nvSpPr>
          <p:spPr>
            <a:xfrm>
              <a:off x="9601116" y="2722658"/>
              <a:ext cx="156045" cy="233095"/>
            </a:xfrm>
            <a:custGeom>
              <a:avLst/>
              <a:gdLst>
                <a:gd name="connsiteX0" fmla="*/ 116912 w 156045"/>
                <a:gd name="connsiteY0" fmla="*/ 6826 h 233095"/>
                <a:gd name="connsiteX1" fmla="*/ 117685 w 156045"/>
                <a:gd name="connsiteY1" fmla="*/ 2936 h 233095"/>
                <a:gd name="connsiteX2" fmla="*/ 114595 w 156045"/>
                <a:gd name="connsiteY2" fmla="*/ 84 h 233095"/>
                <a:gd name="connsiteX3" fmla="*/ 110732 w 156045"/>
                <a:gd name="connsiteY3" fmla="*/ 5270 h 233095"/>
                <a:gd name="connsiteX4" fmla="*/ 67987 w 156045"/>
                <a:gd name="connsiteY4" fmla="*/ 176656 h 233095"/>
                <a:gd name="connsiteX5" fmla="*/ 38632 w 156045"/>
                <a:gd name="connsiteY5" fmla="*/ 147616 h 233095"/>
                <a:gd name="connsiteX6" fmla="*/ 52537 w 156045"/>
                <a:gd name="connsiteY6" fmla="*/ 99389 h 233095"/>
                <a:gd name="connsiteX7" fmla="*/ 55370 w 156045"/>
                <a:gd name="connsiteY7" fmla="*/ 86685 h 233095"/>
                <a:gd name="connsiteX8" fmla="*/ 34255 w 156045"/>
                <a:gd name="connsiteY8" fmla="*/ 65423 h 233095"/>
                <a:gd name="connsiteX9" fmla="*/ 264 w 156045"/>
                <a:gd name="connsiteY9" fmla="*/ 105353 h 233095"/>
                <a:gd name="connsiteX10" fmla="*/ 3354 w 156045"/>
                <a:gd name="connsiteY10" fmla="*/ 107946 h 233095"/>
                <a:gd name="connsiteX11" fmla="*/ 7474 w 156045"/>
                <a:gd name="connsiteY11" fmla="*/ 103279 h 233095"/>
                <a:gd name="connsiteX12" fmla="*/ 33482 w 156045"/>
                <a:gd name="connsiteY12" fmla="*/ 71128 h 233095"/>
                <a:gd name="connsiteX13" fmla="*/ 39920 w 156045"/>
                <a:gd name="connsiteY13" fmla="*/ 79425 h 233095"/>
                <a:gd name="connsiteX14" fmla="*/ 33997 w 156045"/>
                <a:gd name="connsiteY14" fmla="*/ 101723 h 233095"/>
                <a:gd name="connsiteX15" fmla="*/ 21637 w 156045"/>
                <a:gd name="connsiteY15" fmla="*/ 145542 h 233095"/>
                <a:gd name="connsiteX16" fmla="*/ 66442 w 156045"/>
                <a:gd name="connsiteY16" fmla="*/ 182360 h 233095"/>
                <a:gd name="connsiteX17" fmla="*/ 60777 w 156045"/>
                <a:gd name="connsiteY17" fmla="*/ 205955 h 233095"/>
                <a:gd name="connsiteX18" fmla="*/ 54855 w 156045"/>
                <a:gd name="connsiteY18" fmla="*/ 230587 h 233095"/>
                <a:gd name="connsiteX19" fmla="*/ 57945 w 156045"/>
                <a:gd name="connsiteY19" fmla="*/ 233179 h 233095"/>
                <a:gd name="connsiteX20" fmla="*/ 60262 w 156045"/>
                <a:gd name="connsiteY20" fmla="*/ 232142 h 233095"/>
                <a:gd name="connsiteX21" fmla="*/ 63352 w 156045"/>
                <a:gd name="connsiteY21" fmla="*/ 221512 h 233095"/>
                <a:gd name="connsiteX22" fmla="*/ 73137 w 156045"/>
                <a:gd name="connsiteY22" fmla="*/ 182878 h 233095"/>
                <a:gd name="connsiteX23" fmla="*/ 129530 w 156045"/>
                <a:gd name="connsiteY23" fmla="*/ 155135 h 233095"/>
                <a:gd name="connsiteX24" fmla="*/ 148327 w 156045"/>
                <a:gd name="connsiteY24" fmla="*/ 124021 h 233095"/>
                <a:gd name="connsiteX25" fmla="*/ 156310 w 156045"/>
                <a:gd name="connsiteY25" fmla="*/ 83573 h 233095"/>
                <a:gd name="connsiteX26" fmla="*/ 144980 w 156045"/>
                <a:gd name="connsiteY26" fmla="*/ 65423 h 233095"/>
                <a:gd name="connsiteX27" fmla="*/ 132105 w 156045"/>
                <a:gd name="connsiteY27" fmla="*/ 77869 h 233095"/>
                <a:gd name="connsiteX28" fmla="*/ 135967 w 156045"/>
                <a:gd name="connsiteY28" fmla="*/ 84870 h 233095"/>
                <a:gd name="connsiteX29" fmla="*/ 145237 w 156045"/>
                <a:gd name="connsiteY29" fmla="*/ 106909 h 233095"/>
                <a:gd name="connsiteX30" fmla="*/ 122835 w 156045"/>
                <a:gd name="connsiteY30" fmla="*/ 154098 h 233095"/>
                <a:gd name="connsiteX31" fmla="*/ 74425 w 156045"/>
                <a:gd name="connsiteY31" fmla="*/ 177174 h 233095"/>
                <a:gd name="connsiteX32" fmla="*/ 116912 w 156045"/>
                <a:gd name="connsiteY32" fmla="*/ 6826 h 23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6045" h="233095">
                  <a:moveTo>
                    <a:pt x="116912" y="6826"/>
                  </a:moveTo>
                  <a:cubicBezTo>
                    <a:pt x="117170" y="5788"/>
                    <a:pt x="117685" y="4233"/>
                    <a:pt x="117685" y="2936"/>
                  </a:cubicBezTo>
                  <a:cubicBezTo>
                    <a:pt x="117685" y="343"/>
                    <a:pt x="115882" y="84"/>
                    <a:pt x="114595" y="84"/>
                  </a:cubicBezTo>
                  <a:cubicBezTo>
                    <a:pt x="112020" y="84"/>
                    <a:pt x="111762" y="603"/>
                    <a:pt x="110732" y="5270"/>
                  </a:cubicBezTo>
                  <a:lnTo>
                    <a:pt x="67987" y="176656"/>
                  </a:lnTo>
                  <a:cubicBezTo>
                    <a:pt x="48417" y="174322"/>
                    <a:pt x="38632" y="164729"/>
                    <a:pt x="38632" y="147616"/>
                  </a:cubicBezTo>
                  <a:cubicBezTo>
                    <a:pt x="38632" y="142430"/>
                    <a:pt x="38632" y="135689"/>
                    <a:pt x="52537" y="99389"/>
                  </a:cubicBezTo>
                  <a:cubicBezTo>
                    <a:pt x="53567" y="96278"/>
                    <a:pt x="55370" y="91870"/>
                    <a:pt x="55370" y="86685"/>
                  </a:cubicBezTo>
                  <a:cubicBezTo>
                    <a:pt x="55370" y="75017"/>
                    <a:pt x="47130" y="65423"/>
                    <a:pt x="34255" y="65423"/>
                  </a:cubicBezTo>
                  <a:cubicBezTo>
                    <a:pt x="9792" y="65423"/>
                    <a:pt x="264" y="103019"/>
                    <a:pt x="264" y="105353"/>
                  </a:cubicBezTo>
                  <a:cubicBezTo>
                    <a:pt x="264" y="107946"/>
                    <a:pt x="2839" y="107946"/>
                    <a:pt x="3354" y="107946"/>
                  </a:cubicBezTo>
                  <a:cubicBezTo>
                    <a:pt x="5930" y="107946"/>
                    <a:pt x="6187" y="107427"/>
                    <a:pt x="7474" y="103279"/>
                  </a:cubicBezTo>
                  <a:cubicBezTo>
                    <a:pt x="14427" y="78647"/>
                    <a:pt x="24727" y="71128"/>
                    <a:pt x="33482" y="71128"/>
                  </a:cubicBezTo>
                  <a:cubicBezTo>
                    <a:pt x="35542" y="71128"/>
                    <a:pt x="39920" y="71128"/>
                    <a:pt x="39920" y="79425"/>
                  </a:cubicBezTo>
                  <a:cubicBezTo>
                    <a:pt x="39920" y="86166"/>
                    <a:pt x="37345" y="92648"/>
                    <a:pt x="33997" y="101723"/>
                  </a:cubicBezTo>
                  <a:cubicBezTo>
                    <a:pt x="21637" y="134393"/>
                    <a:pt x="21637" y="141134"/>
                    <a:pt x="21637" y="145542"/>
                  </a:cubicBezTo>
                  <a:cubicBezTo>
                    <a:pt x="21637" y="170174"/>
                    <a:pt x="41722" y="180804"/>
                    <a:pt x="66442" y="182360"/>
                  </a:cubicBezTo>
                  <a:cubicBezTo>
                    <a:pt x="64382" y="191694"/>
                    <a:pt x="64382" y="192213"/>
                    <a:pt x="60777" y="205955"/>
                  </a:cubicBezTo>
                  <a:cubicBezTo>
                    <a:pt x="60005" y="208807"/>
                    <a:pt x="54855" y="229809"/>
                    <a:pt x="54855" y="230587"/>
                  </a:cubicBezTo>
                  <a:cubicBezTo>
                    <a:pt x="54855" y="230846"/>
                    <a:pt x="54855" y="233179"/>
                    <a:pt x="57945" y="233179"/>
                  </a:cubicBezTo>
                  <a:cubicBezTo>
                    <a:pt x="58460" y="233179"/>
                    <a:pt x="59747" y="233179"/>
                    <a:pt x="60262" y="232142"/>
                  </a:cubicBezTo>
                  <a:cubicBezTo>
                    <a:pt x="61035" y="231624"/>
                    <a:pt x="62580" y="225142"/>
                    <a:pt x="63352" y="221512"/>
                  </a:cubicBezTo>
                  <a:lnTo>
                    <a:pt x="73137" y="182878"/>
                  </a:lnTo>
                  <a:cubicBezTo>
                    <a:pt x="82665" y="182878"/>
                    <a:pt x="105325" y="182878"/>
                    <a:pt x="129530" y="155135"/>
                  </a:cubicBezTo>
                  <a:cubicBezTo>
                    <a:pt x="140087" y="143208"/>
                    <a:pt x="145495" y="131800"/>
                    <a:pt x="148327" y="124021"/>
                  </a:cubicBezTo>
                  <a:cubicBezTo>
                    <a:pt x="150645" y="117539"/>
                    <a:pt x="156310" y="94982"/>
                    <a:pt x="156310" y="83573"/>
                  </a:cubicBezTo>
                  <a:cubicBezTo>
                    <a:pt x="156310" y="69053"/>
                    <a:pt x="149357" y="65423"/>
                    <a:pt x="144980" y="65423"/>
                  </a:cubicBezTo>
                  <a:cubicBezTo>
                    <a:pt x="138542" y="65423"/>
                    <a:pt x="132105" y="72165"/>
                    <a:pt x="132105" y="77869"/>
                  </a:cubicBezTo>
                  <a:cubicBezTo>
                    <a:pt x="132105" y="81240"/>
                    <a:pt x="133650" y="82795"/>
                    <a:pt x="135967" y="84870"/>
                  </a:cubicBezTo>
                  <a:cubicBezTo>
                    <a:pt x="138800" y="87722"/>
                    <a:pt x="145237" y="94463"/>
                    <a:pt x="145237" y="106909"/>
                  </a:cubicBezTo>
                  <a:cubicBezTo>
                    <a:pt x="145237" y="123503"/>
                    <a:pt x="131847" y="144764"/>
                    <a:pt x="122835" y="154098"/>
                  </a:cubicBezTo>
                  <a:cubicBezTo>
                    <a:pt x="100175" y="177174"/>
                    <a:pt x="83695" y="177174"/>
                    <a:pt x="74425" y="177174"/>
                  </a:cubicBezTo>
                  <a:lnTo>
                    <a:pt x="116912" y="6826"/>
                  </a:lnTo>
                  <a:close/>
                </a:path>
              </a:pathLst>
            </a:custGeom>
            <a:solidFill>
              <a:srgbClr val="000000"/>
            </a:solidFill>
            <a:ln w="2276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E99057-8529-D201-36B5-E9F5B1B5F5F0}"/>
                </a:ext>
              </a:extLst>
            </p:cNvPr>
            <p:cNvSpPr/>
            <p:nvPr>
              <p:custDataLst>
                <p:tags r:id="rId30"/>
              </p:custDataLst>
            </p:nvPr>
          </p:nvSpPr>
          <p:spPr>
            <a:xfrm>
              <a:off x="9852677" y="2682209"/>
              <a:ext cx="67207" cy="310879"/>
            </a:xfrm>
            <a:custGeom>
              <a:avLst/>
              <a:gdLst>
                <a:gd name="connsiteX0" fmla="*/ 67481 w 67207"/>
                <a:gd name="connsiteY0" fmla="*/ 308363 h 310879"/>
                <a:gd name="connsiteX1" fmla="*/ 66451 w 67207"/>
                <a:gd name="connsiteY1" fmla="*/ 306030 h 310879"/>
                <a:gd name="connsiteX2" fmla="*/ 26281 w 67207"/>
                <a:gd name="connsiteY2" fmla="*/ 230060 h 310879"/>
                <a:gd name="connsiteX3" fmla="*/ 18041 w 67207"/>
                <a:gd name="connsiteY3" fmla="*/ 155646 h 310879"/>
                <a:gd name="connsiteX4" fmla="*/ 65163 w 67207"/>
                <a:gd name="connsiteY4" fmla="*/ 6040 h 310879"/>
                <a:gd name="connsiteX5" fmla="*/ 67481 w 67207"/>
                <a:gd name="connsiteY5" fmla="*/ 2669 h 310879"/>
                <a:gd name="connsiteX6" fmla="*/ 64391 w 67207"/>
                <a:gd name="connsiteY6" fmla="*/ 76 h 310879"/>
                <a:gd name="connsiteX7" fmla="*/ 43276 w 67207"/>
                <a:gd name="connsiteY7" fmla="*/ 19522 h 310879"/>
                <a:gd name="connsiteX8" fmla="*/ 273 w 67207"/>
                <a:gd name="connsiteY8" fmla="*/ 155386 h 310879"/>
                <a:gd name="connsiteX9" fmla="*/ 40443 w 67207"/>
                <a:gd name="connsiteY9" fmla="*/ 288139 h 310879"/>
                <a:gd name="connsiteX10" fmla="*/ 64391 w 67207"/>
                <a:gd name="connsiteY10" fmla="*/ 310956 h 310879"/>
                <a:gd name="connsiteX11" fmla="*/ 67481 w 67207"/>
                <a:gd name="connsiteY11" fmla="*/ 308363 h 3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207" h="310879">
                  <a:moveTo>
                    <a:pt x="67481" y="308363"/>
                  </a:moveTo>
                  <a:cubicBezTo>
                    <a:pt x="67481" y="307326"/>
                    <a:pt x="66966" y="306808"/>
                    <a:pt x="66451" y="306030"/>
                  </a:cubicBezTo>
                  <a:cubicBezTo>
                    <a:pt x="54606" y="293325"/>
                    <a:pt x="37096" y="272323"/>
                    <a:pt x="26281" y="230060"/>
                  </a:cubicBezTo>
                  <a:cubicBezTo>
                    <a:pt x="20358" y="206465"/>
                    <a:pt x="18041" y="179759"/>
                    <a:pt x="18041" y="155646"/>
                  </a:cubicBezTo>
                  <a:cubicBezTo>
                    <a:pt x="18041" y="87454"/>
                    <a:pt x="34263" y="39746"/>
                    <a:pt x="65163" y="6040"/>
                  </a:cubicBezTo>
                  <a:cubicBezTo>
                    <a:pt x="67481" y="3706"/>
                    <a:pt x="67481" y="3188"/>
                    <a:pt x="67481" y="2669"/>
                  </a:cubicBezTo>
                  <a:cubicBezTo>
                    <a:pt x="67481" y="76"/>
                    <a:pt x="65421" y="76"/>
                    <a:pt x="64391" y="76"/>
                  </a:cubicBezTo>
                  <a:cubicBezTo>
                    <a:pt x="60528" y="76"/>
                    <a:pt x="46623" y="15633"/>
                    <a:pt x="43276" y="19522"/>
                  </a:cubicBezTo>
                  <a:cubicBezTo>
                    <a:pt x="17011" y="50896"/>
                    <a:pt x="273" y="97566"/>
                    <a:pt x="273" y="155386"/>
                  </a:cubicBezTo>
                  <a:cubicBezTo>
                    <a:pt x="273" y="192205"/>
                    <a:pt x="6711" y="244320"/>
                    <a:pt x="40443" y="288139"/>
                  </a:cubicBezTo>
                  <a:cubicBezTo>
                    <a:pt x="43018" y="291251"/>
                    <a:pt x="59756" y="310956"/>
                    <a:pt x="64391" y="310956"/>
                  </a:cubicBezTo>
                  <a:cubicBezTo>
                    <a:pt x="65421" y="310956"/>
                    <a:pt x="67481" y="310956"/>
                    <a:pt x="67481" y="308363"/>
                  </a:cubicBezTo>
                  <a:close/>
                </a:path>
              </a:pathLst>
            </a:custGeom>
            <a:solidFill>
              <a:srgbClr val="000000"/>
            </a:solidFill>
            <a:ln w="22769"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3D809C7-A855-6A77-3CFC-06A088B509EE}"/>
                </a:ext>
              </a:extLst>
            </p:cNvPr>
            <p:cNvSpPr/>
            <p:nvPr>
              <p:custDataLst>
                <p:tags r:id="rId31"/>
              </p:custDataLst>
            </p:nvPr>
          </p:nvSpPr>
          <p:spPr>
            <a:xfrm>
              <a:off x="9943146" y="2722658"/>
              <a:ext cx="146775" cy="179942"/>
            </a:xfrm>
            <a:custGeom>
              <a:avLst/>
              <a:gdLst>
                <a:gd name="connsiteX0" fmla="*/ 18045 w 146775"/>
                <a:gd name="connsiteY0" fmla="*/ 167840 h 179942"/>
                <a:gd name="connsiteX1" fmla="*/ 278 w 146775"/>
                <a:gd name="connsiteY1" fmla="*/ 167840 h 179942"/>
                <a:gd name="connsiteX2" fmla="*/ 278 w 146775"/>
                <a:gd name="connsiteY2" fmla="*/ 180026 h 179942"/>
                <a:gd name="connsiteX3" fmla="*/ 32723 w 146775"/>
                <a:gd name="connsiteY3" fmla="*/ 179249 h 179942"/>
                <a:gd name="connsiteX4" fmla="*/ 65168 w 146775"/>
                <a:gd name="connsiteY4" fmla="*/ 180026 h 179942"/>
                <a:gd name="connsiteX5" fmla="*/ 65168 w 146775"/>
                <a:gd name="connsiteY5" fmla="*/ 167840 h 179942"/>
                <a:gd name="connsiteX6" fmla="*/ 47400 w 146775"/>
                <a:gd name="connsiteY6" fmla="*/ 167840 h 179942"/>
                <a:gd name="connsiteX7" fmla="*/ 47400 w 146775"/>
                <a:gd name="connsiteY7" fmla="*/ 113650 h 179942"/>
                <a:gd name="connsiteX8" fmla="*/ 85768 w 146775"/>
                <a:gd name="connsiteY8" fmla="*/ 72683 h 179942"/>
                <a:gd name="connsiteX9" fmla="*/ 99930 w 146775"/>
                <a:gd name="connsiteY9" fmla="*/ 97834 h 179942"/>
                <a:gd name="connsiteX10" fmla="*/ 99930 w 146775"/>
                <a:gd name="connsiteY10" fmla="*/ 167840 h 179942"/>
                <a:gd name="connsiteX11" fmla="*/ 82163 w 146775"/>
                <a:gd name="connsiteY11" fmla="*/ 167840 h 179942"/>
                <a:gd name="connsiteX12" fmla="*/ 82163 w 146775"/>
                <a:gd name="connsiteY12" fmla="*/ 180026 h 179942"/>
                <a:gd name="connsiteX13" fmla="*/ 114608 w 146775"/>
                <a:gd name="connsiteY13" fmla="*/ 179249 h 179942"/>
                <a:gd name="connsiteX14" fmla="*/ 147053 w 146775"/>
                <a:gd name="connsiteY14" fmla="*/ 180026 h 179942"/>
                <a:gd name="connsiteX15" fmla="*/ 147053 w 146775"/>
                <a:gd name="connsiteY15" fmla="*/ 167840 h 179942"/>
                <a:gd name="connsiteX16" fmla="*/ 129285 w 146775"/>
                <a:gd name="connsiteY16" fmla="*/ 167840 h 179942"/>
                <a:gd name="connsiteX17" fmla="*/ 129285 w 146775"/>
                <a:gd name="connsiteY17" fmla="*/ 100686 h 179942"/>
                <a:gd name="connsiteX18" fmla="*/ 89630 w 146775"/>
                <a:gd name="connsiteY18" fmla="*/ 63349 h 179942"/>
                <a:gd name="connsiteX19" fmla="*/ 45855 w 146775"/>
                <a:gd name="connsiteY19" fmla="*/ 88759 h 179942"/>
                <a:gd name="connsiteX20" fmla="*/ 45855 w 146775"/>
                <a:gd name="connsiteY20" fmla="*/ 84 h 179942"/>
                <a:gd name="connsiteX21" fmla="*/ 278 w 146775"/>
                <a:gd name="connsiteY21" fmla="*/ 2158 h 179942"/>
                <a:gd name="connsiteX22" fmla="*/ 278 w 146775"/>
                <a:gd name="connsiteY22" fmla="*/ 14345 h 179942"/>
                <a:gd name="connsiteX23" fmla="*/ 18045 w 146775"/>
                <a:gd name="connsiteY23" fmla="*/ 24457 h 179942"/>
                <a:gd name="connsiteX24" fmla="*/ 18045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8045" y="167840"/>
                  </a:moveTo>
                  <a:lnTo>
                    <a:pt x="278" y="167840"/>
                  </a:lnTo>
                  <a:lnTo>
                    <a:pt x="278" y="180026"/>
                  </a:lnTo>
                  <a:cubicBezTo>
                    <a:pt x="7488" y="179767"/>
                    <a:pt x="22938" y="179249"/>
                    <a:pt x="32723" y="179249"/>
                  </a:cubicBezTo>
                  <a:cubicBezTo>
                    <a:pt x="42765" y="179249"/>
                    <a:pt x="57958" y="179767"/>
                    <a:pt x="65168" y="180026"/>
                  </a:cubicBezTo>
                  <a:lnTo>
                    <a:pt x="65168" y="167840"/>
                  </a:lnTo>
                  <a:lnTo>
                    <a:pt x="47400" y="167840"/>
                  </a:lnTo>
                  <a:lnTo>
                    <a:pt x="47400" y="113650"/>
                  </a:lnTo>
                  <a:cubicBezTo>
                    <a:pt x="47400" y="85388"/>
                    <a:pt x="69545" y="72683"/>
                    <a:pt x="85768" y="72683"/>
                  </a:cubicBezTo>
                  <a:cubicBezTo>
                    <a:pt x="94523" y="72683"/>
                    <a:pt x="99930" y="78128"/>
                    <a:pt x="99930" y="97834"/>
                  </a:cubicBezTo>
                  <a:lnTo>
                    <a:pt x="99930" y="167840"/>
                  </a:lnTo>
                  <a:lnTo>
                    <a:pt x="82163" y="167840"/>
                  </a:lnTo>
                  <a:lnTo>
                    <a:pt x="82163" y="180026"/>
                  </a:lnTo>
                  <a:cubicBezTo>
                    <a:pt x="89373" y="179767"/>
                    <a:pt x="104823" y="179249"/>
                    <a:pt x="114608" y="179249"/>
                  </a:cubicBezTo>
                  <a:cubicBezTo>
                    <a:pt x="124650" y="179249"/>
                    <a:pt x="139843" y="179767"/>
                    <a:pt x="147053" y="180026"/>
                  </a:cubicBezTo>
                  <a:lnTo>
                    <a:pt x="147053" y="167840"/>
                  </a:lnTo>
                  <a:lnTo>
                    <a:pt x="129285" y="167840"/>
                  </a:lnTo>
                  <a:lnTo>
                    <a:pt x="129285" y="100686"/>
                  </a:lnTo>
                  <a:cubicBezTo>
                    <a:pt x="129285" y="73461"/>
                    <a:pt x="115380" y="63349"/>
                    <a:pt x="89630" y="63349"/>
                  </a:cubicBezTo>
                  <a:cubicBezTo>
                    <a:pt x="64910" y="63349"/>
                    <a:pt x="51778" y="78388"/>
                    <a:pt x="45855" y="88759"/>
                  </a:cubicBezTo>
                  <a:lnTo>
                    <a:pt x="45855" y="84"/>
                  </a:lnTo>
                  <a:lnTo>
                    <a:pt x="278" y="2158"/>
                  </a:lnTo>
                  <a:lnTo>
                    <a:pt x="278" y="14345"/>
                  </a:lnTo>
                  <a:cubicBezTo>
                    <a:pt x="16243" y="14345"/>
                    <a:pt x="18045" y="14345"/>
                    <a:pt x="18045" y="24457"/>
                  </a:cubicBezTo>
                  <a:lnTo>
                    <a:pt x="18045" y="167840"/>
                  </a:lnTo>
                  <a:close/>
                </a:path>
              </a:pathLst>
            </a:custGeom>
            <a:solidFill>
              <a:srgbClr val="000000"/>
            </a:solidFill>
            <a:ln w="227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F0A88E3-8538-0F16-884C-22468C896EA6}"/>
                </a:ext>
              </a:extLst>
            </p:cNvPr>
            <p:cNvSpPr/>
            <p:nvPr>
              <p:custDataLst>
                <p:tags r:id="rId32"/>
              </p:custDataLst>
            </p:nvPr>
          </p:nvSpPr>
          <p:spPr>
            <a:xfrm>
              <a:off x="10107248" y="2669585"/>
              <a:ext cx="40376" cy="127774"/>
            </a:xfrm>
            <a:custGeom>
              <a:avLst/>
              <a:gdLst>
                <a:gd name="connsiteX0" fmla="*/ 39939 w 40376"/>
                <a:gd name="connsiteY0" fmla="*/ 5525 h 127774"/>
                <a:gd name="connsiteX1" fmla="*/ 40660 w 40376"/>
                <a:gd name="connsiteY1" fmla="*/ 2621 h 127774"/>
                <a:gd name="connsiteX2" fmla="*/ 37776 w 40376"/>
                <a:gd name="connsiteY2" fmla="*/ 80 h 127774"/>
                <a:gd name="connsiteX3" fmla="*/ 14704 w 40376"/>
                <a:gd name="connsiteY3" fmla="*/ 1895 h 127774"/>
                <a:gd name="connsiteX4" fmla="*/ 10919 w 40376"/>
                <a:gd name="connsiteY4" fmla="*/ 6069 h 127774"/>
                <a:gd name="connsiteX5" fmla="*/ 15425 w 40376"/>
                <a:gd name="connsiteY5" fmla="*/ 8610 h 127774"/>
                <a:gd name="connsiteX6" fmla="*/ 24077 w 40376"/>
                <a:gd name="connsiteY6" fmla="*/ 11333 h 127774"/>
                <a:gd name="connsiteX7" fmla="*/ 23356 w 40376"/>
                <a:gd name="connsiteY7" fmla="*/ 15326 h 127774"/>
                <a:gd name="connsiteX8" fmla="*/ 1005 w 40376"/>
                <a:gd name="connsiteY8" fmla="*/ 104986 h 127774"/>
                <a:gd name="connsiteX9" fmla="*/ 284 w 40376"/>
                <a:gd name="connsiteY9" fmla="*/ 110612 h 127774"/>
                <a:gd name="connsiteX10" fmla="*/ 19210 w 40376"/>
                <a:gd name="connsiteY10" fmla="*/ 127855 h 127774"/>
                <a:gd name="connsiteX11" fmla="*/ 33630 w 40376"/>
                <a:gd name="connsiteY11" fmla="*/ 118235 h 127774"/>
                <a:gd name="connsiteX12" fmla="*/ 39939 w 40376"/>
                <a:gd name="connsiteY12" fmla="*/ 100085 h 127774"/>
                <a:gd name="connsiteX13" fmla="*/ 37055 w 40376"/>
                <a:gd name="connsiteY13" fmla="*/ 97726 h 127774"/>
                <a:gd name="connsiteX14" fmla="*/ 33450 w 40376"/>
                <a:gd name="connsiteY14" fmla="*/ 102082 h 127774"/>
                <a:gd name="connsiteX15" fmla="*/ 19931 w 40376"/>
                <a:gd name="connsiteY15" fmla="*/ 122773 h 127774"/>
                <a:gd name="connsiteX16" fmla="*/ 13803 w 40376"/>
                <a:gd name="connsiteY16" fmla="*/ 113879 h 127774"/>
                <a:gd name="connsiteX17" fmla="*/ 14884 w 40376"/>
                <a:gd name="connsiteY17" fmla="*/ 106438 h 127774"/>
                <a:gd name="connsiteX18" fmla="*/ 39939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939" y="5525"/>
                  </a:moveTo>
                  <a:cubicBezTo>
                    <a:pt x="40119" y="5162"/>
                    <a:pt x="40660" y="2803"/>
                    <a:pt x="40660" y="2621"/>
                  </a:cubicBezTo>
                  <a:cubicBezTo>
                    <a:pt x="40660" y="1714"/>
                    <a:pt x="39939" y="80"/>
                    <a:pt x="37776" y="80"/>
                  </a:cubicBezTo>
                  <a:cubicBezTo>
                    <a:pt x="34171" y="80"/>
                    <a:pt x="19210" y="1532"/>
                    <a:pt x="14704" y="1895"/>
                  </a:cubicBezTo>
                  <a:cubicBezTo>
                    <a:pt x="13442" y="2077"/>
                    <a:pt x="10919" y="2258"/>
                    <a:pt x="10919" y="6069"/>
                  </a:cubicBezTo>
                  <a:cubicBezTo>
                    <a:pt x="10919" y="8610"/>
                    <a:pt x="13442" y="8610"/>
                    <a:pt x="15425" y="8610"/>
                  </a:cubicBezTo>
                  <a:cubicBezTo>
                    <a:pt x="24077" y="8610"/>
                    <a:pt x="24077" y="9881"/>
                    <a:pt x="24077" y="11333"/>
                  </a:cubicBezTo>
                  <a:cubicBezTo>
                    <a:pt x="24077" y="12603"/>
                    <a:pt x="23716" y="13692"/>
                    <a:pt x="23356" y="15326"/>
                  </a:cubicBezTo>
                  <a:lnTo>
                    <a:pt x="1005" y="104986"/>
                  </a:lnTo>
                  <a:cubicBezTo>
                    <a:pt x="464" y="106801"/>
                    <a:pt x="284" y="108797"/>
                    <a:pt x="284" y="110612"/>
                  </a:cubicBezTo>
                  <a:cubicBezTo>
                    <a:pt x="284" y="122228"/>
                    <a:pt x="10558" y="127855"/>
                    <a:pt x="19210" y="127855"/>
                  </a:cubicBezTo>
                  <a:cubicBezTo>
                    <a:pt x="23536" y="127855"/>
                    <a:pt x="28944" y="126403"/>
                    <a:pt x="33630" y="118235"/>
                  </a:cubicBezTo>
                  <a:cubicBezTo>
                    <a:pt x="37416" y="111520"/>
                    <a:pt x="39939" y="100811"/>
                    <a:pt x="39939" y="100085"/>
                  </a:cubicBezTo>
                  <a:cubicBezTo>
                    <a:pt x="39939" y="97726"/>
                    <a:pt x="37596" y="97726"/>
                    <a:pt x="37055" y="97726"/>
                  </a:cubicBezTo>
                  <a:cubicBezTo>
                    <a:pt x="34532" y="97726"/>
                    <a:pt x="34171" y="98815"/>
                    <a:pt x="33450" y="102082"/>
                  </a:cubicBezTo>
                  <a:cubicBezTo>
                    <a:pt x="31107" y="111157"/>
                    <a:pt x="27682" y="122773"/>
                    <a:pt x="19931" y="122773"/>
                  </a:cubicBezTo>
                  <a:cubicBezTo>
                    <a:pt x="15064" y="122773"/>
                    <a:pt x="13803" y="118235"/>
                    <a:pt x="13803" y="113879"/>
                  </a:cubicBezTo>
                  <a:cubicBezTo>
                    <a:pt x="13803" y="111883"/>
                    <a:pt x="14343" y="108434"/>
                    <a:pt x="14884" y="106438"/>
                  </a:cubicBezTo>
                  <a:lnTo>
                    <a:pt x="39939" y="5525"/>
                  </a:lnTo>
                  <a:close/>
                </a:path>
              </a:pathLst>
            </a:custGeom>
            <a:solidFill>
              <a:srgbClr val="000000"/>
            </a:solidFill>
            <a:ln w="2276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B71ADA5-802A-9BDB-E656-6BBE3F58F889}"/>
                </a:ext>
              </a:extLst>
            </p:cNvPr>
            <p:cNvSpPr/>
            <p:nvPr>
              <p:custDataLst>
                <p:tags r:id="rId33"/>
              </p:custDataLst>
            </p:nvPr>
          </p:nvSpPr>
          <p:spPr>
            <a:xfrm>
              <a:off x="10104544" y="2886659"/>
              <a:ext cx="104725" cy="81855"/>
            </a:xfrm>
            <a:custGeom>
              <a:avLst/>
              <a:gdLst>
                <a:gd name="connsiteX0" fmla="*/ 68058 w 104725"/>
                <a:gd name="connsiteY0" fmla="*/ 50725 h 81855"/>
                <a:gd name="connsiteX1" fmla="*/ 65174 w 104725"/>
                <a:gd name="connsiteY1" fmla="*/ 61433 h 81855"/>
                <a:gd name="connsiteX2" fmla="*/ 43364 w 104725"/>
                <a:gd name="connsiteY2" fmla="*/ 76860 h 81855"/>
                <a:gd name="connsiteX3" fmla="*/ 30927 w 104725"/>
                <a:gd name="connsiteY3" fmla="*/ 61796 h 81855"/>
                <a:gd name="connsiteX4" fmla="*/ 41021 w 104725"/>
                <a:gd name="connsiteY4" fmla="*/ 24952 h 81855"/>
                <a:gd name="connsiteX5" fmla="*/ 43544 w 104725"/>
                <a:gd name="connsiteY5" fmla="*/ 15695 h 81855"/>
                <a:gd name="connsiteX6" fmla="*/ 26420 w 104725"/>
                <a:gd name="connsiteY6" fmla="*/ 87 h 81855"/>
                <a:gd name="connsiteX7" fmla="*/ 284 w 104725"/>
                <a:gd name="connsiteY7" fmla="*/ 27856 h 81855"/>
                <a:gd name="connsiteX8" fmla="*/ 3348 w 104725"/>
                <a:gd name="connsiteY8" fmla="*/ 30215 h 81855"/>
                <a:gd name="connsiteX9" fmla="*/ 6593 w 104725"/>
                <a:gd name="connsiteY9" fmla="*/ 27311 h 81855"/>
                <a:gd name="connsiteX10" fmla="*/ 25879 w 104725"/>
                <a:gd name="connsiteY10" fmla="*/ 5169 h 81855"/>
                <a:gd name="connsiteX11" fmla="*/ 30386 w 104725"/>
                <a:gd name="connsiteY11" fmla="*/ 11521 h 81855"/>
                <a:gd name="connsiteX12" fmla="*/ 27141 w 104725"/>
                <a:gd name="connsiteY12" fmla="*/ 23681 h 81855"/>
                <a:gd name="connsiteX13" fmla="*/ 17408 w 104725"/>
                <a:gd name="connsiteY13" fmla="*/ 58892 h 81855"/>
                <a:gd name="connsiteX14" fmla="*/ 24077 w 104725"/>
                <a:gd name="connsiteY14" fmla="*/ 76134 h 81855"/>
                <a:gd name="connsiteX15" fmla="*/ 42643 w 104725"/>
                <a:gd name="connsiteY15" fmla="*/ 81942 h 81855"/>
                <a:gd name="connsiteX16" fmla="*/ 66075 w 104725"/>
                <a:gd name="connsiteY16" fmla="*/ 69963 h 81855"/>
                <a:gd name="connsiteX17" fmla="*/ 84281 w 104725"/>
                <a:gd name="connsiteY17" fmla="*/ 81942 h 81855"/>
                <a:gd name="connsiteX18" fmla="*/ 98520 w 104725"/>
                <a:gd name="connsiteY18" fmla="*/ 72323 h 81855"/>
                <a:gd name="connsiteX19" fmla="*/ 105009 w 104725"/>
                <a:gd name="connsiteY19" fmla="*/ 54173 h 81855"/>
                <a:gd name="connsiteX20" fmla="*/ 101945 w 104725"/>
                <a:gd name="connsiteY20" fmla="*/ 51814 h 81855"/>
                <a:gd name="connsiteX21" fmla="*/ 97980 w 104725"/>
                <a:gd name="connsiteY21" fmla="*/ 57440 h 81855"/>
                <a:gd name="connsiteX22" fmla="*/ 84821 w 104725"/>
                <a:gd name="connsiteY22" fmla="*/ 76860 h 81855"/>
                <a:gd name="connsiteX23" fmla="*/ 78873 w 104725"/>
                <a:gd name="connsiteY23" fmla="*/ 67967 h 81855"/>
                <a:gd name="connsiteX24" fmla="*/ 81577 w 104725"/>
                <a:gd name="connsiteY24" fmla="*/ 53629 h 81855"/>
                <a:gd name="connsiteX25" fmla="*/ 85542 w 104725"/>
                <a:gd name="connsiteY25" fmla="*/ 37294 h 81855"/>
                <a:gd name="connsiteX26" fmla="*/ 89688 w 104725"/>
                <a:gd name="connsiteY26" fmla="*/ 21140 h 81855"/>
                <a:gd name="connsiteX27" fmla="*/ 92752 w 104725"/>
                <a:gd name="connsiteY27" fmla="*/ 7710 h 81855"/>
                <a:gd name="connsiteX28" fmla="*/ 86804 w 104725"/>
                <a:gd name="connsiteY28" fmla="*/ 1902 h 81855"/>
                <a:gd name="connsiteX29" fmla="*/ 77431 w 104725"/>
                <a:gd name="connsiteY29" fmla="*/ 12973 h 81855"/>
                <a:gd name="connsiteX30" fmla="*/ 68058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8058" y="50725"/>
                  </a:moveTo>
                  <a:cubicBezTo>
                    <a:pt x="67157" y="54355"/>
                    <a:pt x="65535" y="61251"/>
                    <a:pt x="65174" y="61433"/>
                  </a:cubicBezTo>
                  <a:cubicBezTo>
                    <a:pt x="61749" y="67059"/>
                    <a:pt x="54539" y="76860"/>
                    <a:pt x="43364" y="76860"/>
                  </a:cubicBezTo>
                  <a:cubicBezTo>
                    <a:pt x="30927" y="76860"/>
                    <a:pt x="30927" y="65063"/>
                    <a:pt x="30927" y="61796"/>
                  </a:cubicBezTo>
                  <a:cubicBezTo>
                    <a:pt x="30927" y="51088"/>
                    <a:pt x="35974" y="38201"/>
                    <a:pt x="41021" y="24952"/>
                  </a:cubicBezTo>
                  <a:cubicBezTo>
                    <a:pt x="42463" y="21322"/>
                    <a:pt x="43544" y="18599"/>
                    <a:pt x="43544" y="15695"/>
                  </a:cubicBezTo>
                  <a:cubicBezTo>
                    <a:pt x="43544" y="6258"/>
                    <a:pt x="35613" y="87"/>
                    <a:pt x="26420" y="87"/>
                  </a:cubicBezTo>
                  <a:cubicBezTo>
                    <a:pt x="8395" y="87"/>
                    <a:pt x="284" y="24952"/>
                    <a:pt x="284" y="27856"/>
                  </a:cubicBezTo>
                  <a:cubicBezTo>
                    <a:pt x="284" y="30215"/>
                    <a:pt x="2807" y="30215"/>
                    <a:pt x="3348" y="30215"/>
                  </a:cubicBezTo>
                  <a:cubicBezTo>
                    <a:pt x="5872" y="30215"/>
                    <a:pt x="6052" y="29308"/>
                    <a:pt x="6593" y="27311"/>
                  </a:cubicBezTo>
                  <a:cubicBezTo>
                    <a:pt x="10919" y="12429"/>
                    <a:pt x="18850" y="5169"/>
                    <a:pt x="25879" y="5169"/>
                  </a:cubicBezTo>
                  <a:cubicBezTo>
                    <a:pt x="28944" y="5169"/>
                    <a:pt x="30386" y="7165"/>
                    <a:pt x="30386" y="11521"/>
                  </a:cubicBezTo>
                  <a:cubicBezTo>
                    <a:pt x="30386" y="15695"/>
                    <a:pt x="28944" y="19507"/>
                    <a:pt x="27141" y="23681"/>
                  </a:cubicBezTo>
                  <a:cubicBezTo>
                    <a:pt x="17408" y="48728"/>
                    <a:pt x="17408" y="53992"/>
                    <a:pt x="17408" y="58892"/>
                  </a:cubicBezTo>
                  <a:cubicBezTo>
                    <a:pt x="17408" y="61977"/>
                    <a:pt x="17408" y="70326"/>
                    <a:pt x="24077" y="76134"/>
                  </a:cubicBezTo>
                  <a:cubicBezTo>
                    <a:pt x="29304" y="80490"/>
                    <a:pt x="36334" y="81942"/>
                    <a:pt x="42643" y="81942"/>
                  </a:cubicBezTo>
                  <a:cubicBezTo>
                    <a:pt x="53999" y="81942"/>
                    <a:pt x="60127" y="75771"/>
                    <a:pt x="66075" y="69963"/>
                  </a:cubicBezTo>
                  <a:cubicBezTo>
                    <a:pt x="70041" y="81579"/>
                    <a:pt x="82118" y="81942"/>
                    <a:pt x="84281" y="81942"/>
                  </a:cubicBezTo>
                  <a:cubicBezTo>
                    <a:pt x="90409" y="81942"/>
                    <a:pt x="95096" y="78312"/>
                    <a:pt x="98520" y="72323"/>
                  </a:cubicBezTo>
                  <a:cubicBezTo>
                    <a:pt x="102486" y="65244"/>
                    <a:pt x="105009" y="54718"/>
                    <a:pt x="105009" y="54173"/>
                  </a:cubicBezTo>
                  <a:cubicBezTo>
                    <a:pt x="105009" y="51814"/>
                    <a:pt x="102486" y="51814"/>
                    <a:pt x="101945" y="51814"/>
                  </a:cubicBezTo>
                  <a:cubicBezTo>
                    <a:pt x="99422" y="51814"/>
                    <a:pt x="99241" y="52540"/>
                    <a:pt x="97980" y="57440"/>
                  </a:cubicBezTo>
                  <a:cubicBezTo>
                    <a:pt x="95817" y="65970"/>
                    <a:pt x="92392" y="76860"/>
                    <a:pt x="84821" y="76860"/>
                  </a:cubicBezTo>
                  <a:cubicBezTo>
                    <a:pt x="80135" y="76860"/>
                    <a:pt x="78873" y="72686"/>
                    <a:pt x="78873" y="67967"/>
                  </a:cubicBezTo>
                  <a:cubicBezTo>
                    <a:pt x="78873" y="64881"/>
                    <a:pt x="80315" y="58347"/>
                    <a:pt x="81577" y="53629"/>
                  </a:cubicBezTo>
                  <a:cubicBezTo>
                    <a:pt x="82839" y="48728"/>
                    <a:pt x="84641" y="41287"/>
                    <a:pt x="85542" y="37294"/>
                  </a:cubicBezTo>
                  <a:lnTo>
                    <a:pt x="89688" y="21140"/>
                  </a:lnTo>
                  <a:cubicBezTo>
                    <a:pt x="90770" y="16603"/>
                    <a:pt x="92752" y="8617"/>
                    <a:pt x="92752" y="7710"/>
                  </a:cubicBezTo>
                  <a:cubicBezTo>
                    <a:pt x="92752" y="4080"/>
                    <a:pt x="89868" y="1902"/>
                    <a:pt x="86804" y="1902"/>
                  </a:cubicBezTo>
                  <a:cubicBezTo>
                    <a:pt x="80135" y="1902"/>
                    <a:pt x="78873" y="7165"/>
                    <a:pt x="77431" y="12973"/>
                  </a:cubicBezTo>
                  <a:lnTo>
                    <a:pt x="68058" y="50725"/>
                  </a:lnTo>
                  <a:close/>
                </a:path>
              </a:pathLst>
            </a:custGeom>
            <a:solidFill>
              <a:srgbClr val="000000"/>
            </a:solidFill>
            <a:ln w="2276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3FBA5B8-9627-C4A0-9251-C5B5FDE0A5C9}"/>
                </a:ext>
              </a:extLst>
            </p:cNvPr>
            <p:cNvSpPr/>
            <p:nvPr>
              <p:custDataLst>
                <p:tags r:id="rId34"/>
              </p:custDataLst>
            </p:nvPr>
          </p:nvSpPr>
          <p:spPr>
            <a:xfrm>
              <a:off x="10252840" y="2875117"/>
              <a:ext cx="30127" cy="77525"/>
            </a:xfrm>
            <a:custGeom>
              <a:avLst/>
              <a:gdLst>
                <a:gd name="connsiteX0" fmla="*/ 30417 w 30127"/>
                <a:gd name="connsiteY0" fmla="*/ 27309 h 77525"/>
                <a:gd name="connsiteX1" fmla="*/ 13937 w 30127"/>
                <a:gd name="connsiteY1" fmla="*/ 84 h 77525"/>
                <a:gd name="connsiteX2" fmla="*/ 289 w 30127"/>
                <a:gd name="connsiteY2" fmla="*/ 13826 h 77525"/>
                <a:gd name="connsiteX3" fmla="*/ 13937 w 30127"/>
                <a:gd name="connsiteY3" fmla="*/ 27568 h 77525"/>
                <a:gd name="connsiteX4" fmla="*/ 22949 w 30127"/>
                <a:gd name="connsiteY4" fmla="*/ 24197 h 77525"/>
                <a:gd name="connsiteX5" fmla="*/ 24237 w 30127"/>
                <a:gd name="connsiteY5" fmla="*/ 23420 h 77525"/>
                <a:gd name="connsiteX6" fmla="*/ 24752 w 30127"/>
                <a:gd name="connsiteY6" fmla="*/ 27309 h 77525"/>
                <a:gd name="connsiteX7" fmla="*/ 7242 w 30127"/>
                <a:gd name="connsiteY7" fmla="*/ 70609 h 77525"/>
                <a:gd name="connsiteX8" fmla="*/ 4409 w 30127"/>
                <a:gd name="connsiteY8" fmla="*/ 74758 h 77525"/>
                <a:gd name="connsiteX9" fmla="*/ 6984 w 30127"/>
                <a:gd name="connsiteY9" fmla="*/ 77610 h 77525"/>
                <a:gd name="connsiteX10" fmla="*/ 30417 w 30127"/>
                <a:gd name="connsiteY10" fmla="*/ 27309 h 7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27" h="77525">
                  <a:moveTo>
                    <a:pt x="30417" y="27309"/>
                  </a:moveTo>
                  <a:cubicBezTo>
                    <a:pt x="30417" y="10196"/>
                    <a:pt x="23979" y="84"/>
                    <a:pt x="13937" y="84"/>
                  </a:cubicBezTo>
                  <a:cubicBezTo>
                    <a:pt x="5439" y="84"/>
                    <a:pt x="289" y="6566"/>
                    <a:pt x="289" y="13826"/>
                  </a:cubicBezTo>
                  <a:cubicBezTo>
                    <a:pt x="289" y="20827"/>
                    <a:pt x="5439" y="27568"/>
                    <a:pt x="13937" y="27568"/>
                  </a:cubicBezTo>
                  <a:cubicBezTo>
                    <a:pt x="17027" y="27568"/>
                    <a:pt x="20374" y="26531"/>
                    <a:pt x="22949" y="24197"/>
                  </a:cubicBezTo>
                  <a:cubicBezTo>
                    <a:pt x="23722" y="23679"/>
                    <a:pt x="23979" y="23420"/>
                    <a:pt x="24237" y="23420"/>
                  </a:cubicBezTo>
                  <a:cubicBezTo>
                    <a:pt x="24494" y="23420"/>
                    <a:pt x="24752" y="23679"/>
                    <a:pt x="24752" y="27309"/>
                  </a:cubicBezTo>
                  <a:cubicBezTo>
                    <a:pt x="24752" y="46496"/>
                    <a:pt x="15739" y="62053"/>
                    <a:pt x="7242" y="70609"/>
                  </a:cubicBezTo>
                  <a:cubicBezTo>
                    <a:pt x="4409" y="73461"/>
                    <a:pt x="4409" y="73980"/>
                    <a:pt x="4409" y="74758"/>
                  </a:cubicBezTo>
                  <a:cubicBezTo>
                    <a:pt x="4409" y="76573"/>
                    <a:pt x="5697" y="77610"/>
                    <a:pt x="6984" y="77610"/>
                  </a:cubicBezTo>
                  <a:cubicBezTo>
                    <a:pt x="9817" y="77610"/>
                    <a:pt x="30417" y="57645"/>
                    <a:pt x="30417" y="27309"/>
                  </a:cubicBezTo>
                  <a:close/>
                </a:path>
              </a:pathLst>
            </a:custGeom>
            <a:solidFill>
              <a:srgbClr val="000000"/>
            </a:solidFill>
            <a:ln w="2276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2CA6EB1-315B-6C47-1CE7-E6CD3D9ADA40}"/>
                </a:ext>
              </a:extLst>
            </p:cNvPr>
            <p:cNvSpPr/>
            <p:nvPr>
              <p:custDataLst>
                <p:tags r:id="rId35"/>
              </p:custDataLst>
            </p:nvPr>
          </p:nvSpPr>
          <p:spPr>
            <a:xfrm>
              <a:off x="10356726" y="2722658"/>
              <a:ext cx="146775" cy="179942"/>
            </a:xfrm>
            <a:custGeom>
              <a:avLst/>
              <a:gdLst>
                <a:gd name="connsiteX0" fmla="*/ 18061 w 146775"/>
                <a:gd name="connsiteY0" fmla="*/ 167840 h 179942"/>
                <a:gd name="connsiteX1" fmla="*/ 294 w 146775"/>
                <a:gd name="connsiteY1" fmla="*/ 167840 h 179942"/>
                <a:gd name="connsiteX2" fmla="*/ 294 w 146775"/>
                <a:gd name="connsiteY2" fmla="*/ 180026 h 179942"/>
                <a:gd name="connsiteX3" fmla="*/ 32739 w 146775"/>
                <a:gd name="connsiteY3" fmla="*/ 179249 h 179942"/>
                <a:gd name="connsiteX4" fmla="*/ 65184 w 146775"/>
                <a:gd name="connsiteY4" fmla="*/ 180026 h 179942"/>
                <a:gd name="connsiteX5" fmla="*/ 65184 w 146775"/>
                <a:gd name="connsiteY5" fmla="*/ 167840 h 179942"/>
                <a:gd name="connsiteX6" fmla="*/ 47416 w 146775"/>
                <a:gd name="connsiteY6" fmla="*/ 167840 h 179942"/>
                <a:gd name="connsiteX7" fmla="*/ 47416 w 146775"/>
                <a:gd name="connsiteY7" fmla="*/ 113650 h 179942"/>
                <a:gd name="connsiteX8" fmla="*/ 85784 w 146775"/>
                <a:gd name="connsiteY8" fmla="*/ 72683 h 179942"/>
                <a:gd name="connsiteX9" fmla="*/ 99946 w 146775"/>
                <a:gd name="connsiteY9" fmla="*/ 97834 h 179942"/>
                <a:gd name="connsiteX10" fmla="*/ 99946 w 146775"/>
                <a:gd name="connsiteY10" fmla="*/ 167840 h 179942"/>
                <a:gd name="connsiteX11" fmla="*/ 82179 w 146775"/>
                <a:gd name="connsiteY11" fmla="*/ 167840 h 179942"/>
                <a:gd name="connsiteX12" fmla="*/ 82179 w 146775"/>
                <a:gd name="connsiteY12" fmla="*/ 180026 h 179942"/>
                <a:gd name="connsiteX13" fmla="*/ 114624 w 146775"/>
                <a:gd name="connsiteY13" fmla="*/ 179249 h 179942"/>
                <a:gd name="connsiteX14" fmla="*/ 147069 w 146775"/>
                <a:gd name="connsiteY14" fmla="*/ 180026 h 179942"/>
                <a:gd name="connsiteX15" fmla="*/ 147069 w 146775"/>
                <a:gd name="connsiteY15" fmla="*/ 167840 h 179942"/>
                <a:gd name="connsiteX16" fmla="*/ 129301 w 146775"/>
                <a:gd name="connsiteY16" fmla="*/ 167840 h 179942"/>
                <a:gd name="connsiteX17" fmla="*/ 129301 w 146775"/>
                <a:gd name="connsiteY17" fmla="*/ 100686 h 179942"/>
                <a:gd name="connsiteX18" fmla="*/ 89646 w 146775"/>
                <a:gd name="connsiteY18" fmla="*/ 63349 h 179942"/>
                <a:gd name="connsiteX19" fmla="*/ 45871 w 146775"/>
                <a:gd name="connsiteY19" fmla="*/ 88759 h 179942"/>
                <a:gd name="connsiteX20" fmla="*/ 45871 w 146775"/>
                <a:gd name="connsiteY20" fmla="*/ 84 h 179942"/>
                <a:gd name="connsiteX21" fmla="*/ 294 w 146775"/>
                <a:gd name="connsiteY21" fmla="*/ 2158 h 179942"/>
                <a:gd name="connsiteX22" fmla="*/ 294 w 146775"/>
                <a:gd name="connsiteY22" fmla="*/ 14345 h 179942"/>
                <a:gd name="connsiteX23" fmla="*/ 18061 w 146775"/>
                <a:gd name="connsiteY23" fmla="*/ 24457 h 179942"/>
                <a:gd name="connsiteX24" fmla="*/ 18061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8061" y="167840"/>
                  </a:moveTo>
                  <a:lnTo>
                    <a:pt x="294" y="167840"/>
                  </a:lnTo>
                  <a:lnTo>
                    <a:pt x="294" y="180026"/>
                  </a:lnTo>
                  <a:cubicBezTo>
                    <a:pt x="7504" y="179767"/>
                    <a:pt x="22954" y="179249"/>
                    <a:pt x="32739" y="179249"/>
                  </a:cubicBezTo>
                  <a:cubicBezTo>
                    <a:pt x="42781" y="179249"/>
                    <a:pt x="57974" y="179767"/>
                    <a:pt x="65184" y="180026"/>
                  </a:cubicBezTo>
                  <a:lnTo>
                    <a:pt x="65184" y="167840"/>
                  </a:lnTo>
                  <a:lnTo>
                    <a:pt x="47416" y="167840"/>
                  </a:lnTo>
                  <a:lnTo>
                    <a:pt x="47416" y="113650"/>
                  </a:lnTo>
                  <a:cubicBezTo>
                    <a:pt x="47416" y="85388"/>
                    <a:pt x="69561" y="72683"/>
                    <a:pt x="85784" y="72683"/>
                  </a:cubicBezTo>
                  <a:cubicBezTo>
                    <a:pt x="94539" y="72683"/>
                    <a:pt x="99946" y="78128"/>
                    <a:pt x="99946" y="97834"/>
                  </a:cubicBezTo>
                  <a:lnTo>
                    <a:pt x="99946" y="167840"/>
                  </a:lnTo>
                  <a:lnTo>
                    <a:pt x="82179" y="167840"/>
                  </a:lnTo>
                  <a:lnTo>
                    <a:pt x="82179" y="180026"/>
                  </a:lnTo>
                  <a:cubicBezTo>
                    <a:pt x="89389" y="179767"/>
                    <a:pt x="104839" y="179249"/>
                    <a:pt x="114624" y="179249"/>
                  </a:cubicBezTo>
                  <a:cubicBezTo>
                    <a:pt x="124666" y="179249"/>
                    <a:pt x="139859" y="179767"/>
                    <a:pt x="147069" y="180026"/>
                  </a:cubicBezTo>
                  <a:lnTo>
                    <a:pt x="147069" y="167840"/>
                  </a:lnTo>
                  <a:lnTo>
                    <a:pt x="129301" y="167840"/>
                  </a:lnTo>
                  <a:lnTo>
                    <a:pt x="129301" y="100686"/>
                  </a:lnTo>
                  <a:cubicBezTo>
                    <a:pt x="129301" y="73461"/>
                    <a:pt x="115396" y="63349"/>
                    <a:pt x="89646" y="63349"/>
                  </a:cubicBezTo>
                  <a:cubicBezTo>
                    <a:pt x="64926" y="63349"/>
                    <a:pt x="51794" y="78388"/>
                    <a:pt x="45871" y="88759"/>
                  </a:cubicBezTo>
                  <a:lnTo>
                    <a:pt x="45871" y="84"/>
                  </a:lnTo>
                  <a:lnTo>
                    <a:pt x="294" y="2158"/>
                  </a:lnTo>
                  <a:lnTo>
                    <a:pt x="294" y="14345"/>
                  </a:lnTo>
                  <a:cubicBezTo>
                    <a:pt x="16259" y="14345"/>
                    <a:pt x="18061" y="14345"/>
                    <a:pt x="18061" y="24457"/>
                  </a:cubicBezTo>
                  <a:lnTo>
                    <a:pt x="18061" y="167840"/>
                  </a:lnTo>
                  <a:close/>
                </a:path>
              </a:pathLst>
            </a:custGeom>
            <a:solidFill>
              <a:srgbClr val="000000"/>
            </a:solidFill>
            <a:ln w="2276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83E9709-31A4-C018-E4CD-7B54BCF0D47D}"/>
                </a:ext>
              </a:extLst>
            </p:cNvPr>
            <p:cNvSpPr/>
            <p:nvPr>
              <p:custDataLst>
                <p:tags r:id="rId36"/>
              </p:custDataLst>
            </p:nvPr>
          </p:nvSpPr>
          <p:spPr>
            <a:xfrm>
              <a:off x="10520828" y="2669585"/>
              <a:ext cx="40376" cy="127774"/>
            </a:xfrm>
            <a:custGeom>
              <a:avLst/>
              <a:gdLst>
                <a:gd name="connsiteX0" fmla="*/ 39955 w 40376"/>
                <a:gd name="connsiteY0" fmla="*/ 5525 h 127774"/>
                <a:gd name="connsiteX1" fmla="*/ 40676 w 40376"/>
                <a:gd name="connsiteY1" fmla="*/ 2621 h 127774"/>
                <a:gd name="connsiteX2" fmla="*/ 37792 w 40376"/>
                <a:gd name="connsiteY2" fmla="*/ 80 h 127774"/>
                <a:gd name="connsiteX3" fmla="*/ 14720 w 40376"/>
                <a:gd name="connsiteY3" fmla="*/ 1895 h 127774"/>
                <a:gd name="connsiteX4" fmla="*/ 10935 w 40376"/>
                <a:gd name="connsiteY4" fmla="*/ 6069 h 127774"/>
                <a:gd name="connsiteX5" fmla="*/ 15441 w 40376"/>
                <a:gd name="connsiteY5" fmla="*/ 8610 h 127774"/>
                <a:gd name="connsiteX6" fmla="*/ 24093 w 40376"/>
                <a:gd name="connsiteY6" fmla="*/ 11333 h 127774"/>
                <a:gd name="connsiteX7" fmla="*/ 23372 w 40376"/>
                <a:gd name="connsiteY7" fmla="*/ 15326 h 127774"/>
                <a:gd name="connsiteX8" fmla="*/ 1021 w 40376"/>
                <a:gd name="connsiteY8" fmla="*/ 104986 h 127774"/>
                <a:gd name="connsiteX9" fmla="*/ 300 w 40376"/>
                <a:gd name="connsiteY9" fmla="*/ 110612 h 127774"/>
                <a:gd name="connsiteX10" fmla="*/ 19226 w 40376"/>
                <a:gd name="connsiteY10" fmla="*/ 127855 h 127774"/>
                <a:gd name="connsiteX11" fmla="*/ 33646 w 40376"/>
                <a:gd name="connsiteY11" fmla="*/ 118235 h 127774"/>
                <a:gd name="connsiteX12" fmla="*/ 39955 w 40376"/>
                <a:gd name="connsiteY12" fmla="*/ 100085 h 127774"/>
                <a:gd name="connsiteX13" fmla="*/ 37071 w 40376"/>
                <a:gd name="connsiteY13" fmla="*/ 97726 h 127774"/>
                <a:gd name="connsiteX14" fmla="*/ 33466 w 40376"/>
                <a:gd name="connsiteY14" fmla="*/ 102082 h 127774"/>
                <a:gd name="connsiteX15" fmla="*/ 19947 w 40376"/>
                <a:gd name="connsiteY15" fmla="*/ 122773 h 127774"/>
                <a:gd name="connsiteX16" fmla="*/ 13819 w 40376"/>
                <a:gd name="connsiteY16" fmla="*/ 113879 h 127774"/>
                <a:gd name="connsiteX17" fmla="*/ 14900 w 40376"/>
                <a:gd name="connsiteY17" fmla="*/ 106438 h 127774"/>
                <a:gd name="connsiteX18" fmla="*/ 39955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955" y="5525"/>
                  </a:moveTo>
                  <a:cubicBezTo>
                    <a:pt x="40135" y="5162"/>
                    <a:pt x="40676" y="2803"/>
                    <a:pt x="40676" y="2621"/>
                  </a:cubicBezTo>
                  <a:cubicBezTo>
                    <a:pt x="40676" y="1714"/>
                    <a:pt x="39955" y="80"/>
                    <a:pt x="37792" y="80"/>
                  </a:cubicBezTo>
                  <a:cubicBezTo>
                    <a:pt x="34187" y="80"/>
                    <a:pt x="19226" y="1532"/>
                    <a:pt x="14720" y="1895"/>
                  </a:cubicBezTo>
                  <a:cubicBezTo>
                    <a:pt x="13458" y="2077"/>
                    <a:pt x="10935" y="2258"/>
                    <a:pt x="10935" y="6069"/>
                  </a:cubicBezTo>
                  <a:cubicBezTo>
                    <a:pt x="10935" y="8610"/>
                    <a:pt x="13458" y="8610"/>
                    <a:pt x="15441" y="8610"/>
                  </a:cubicBezTo>
                  <a:cubicBezTo>
                    <a:pt x="24093" y="8610"/>
                    <a:pt x="24093" y="9881"/>
                    <a:pt x="24093" y="11333"/>
                  </a:cubicBezTo>
                  <a:cubicBezTo>
                    <a:pt x="24093" y="12603"/>
                    <a:pt x="23732" y="13692"/>
                    <a:pt x="23372" y="15326"/>
                  </a:cubicBezTo>
                  <a:lnTo>
                    <a:pt x="1021" y="104986"/>
                  </a:lnTo>
                  <a:cubicBezTo>
                    <a:pt x="480" y="106801"/>
                    <a:pt x="300" y="108797"/>
                    <a:pt x="300" y="110612"/>
                  </a:cubicBezTo>
                  <a:cubicBezTo>
                    <a:pt x="300" y="122228"/>
                    <a:pt x="10574" y="127855"/>
                    <a:pt x="19226" y="127855"/>
                  </a:cubicBezTo>
                  <a:cubicBezTo>
                    <a:pt x="23552" y="127855"/>
                    <a:pt x="28960" y="126403"/>
                    <a:pt x="33646" y="118235"/>
                  </a:cubicBezTo>
                  <a:cubicBezTo>
                    <a:pt x="37432" y="111520"/>
                    <a:pt x="39955" y="100811"/>
                    <a:pt x="39955" y="100085"/>
                  </a:cubicBezTo>
                  <a:cubicBezTo>
                    <a:pt x="39955" y="97726"/>
                    <a:pt x="37612" y="97726"/>
                    <a:pt x="37071" y="97726"/>
                  </a:cubicBezTo>
                  <a:cubicBezTo>
                    <a:pt x="34548" y="97726"/>
                    <a:pt x="34187" y="98815"/>
                    <a:pt x="33466" y="102082"/>
                  </a:cubicBezTo>
                  <a:cubicBezTo>
                    <a:pt x="31123" y="111157"/>
                    <a:pt x="27698" y="122773"/>
                    <a:pt x="19947" y="122773"/>
                  </a:cubicBezTo>
                  <a:cubicBezTo>
                    <a:pt x="15080" y="122773"/>
                    <a:pt x="13819" y="118235"/>
                    <a:pt x="13819" y="113879"/>
                  </a:cubicBezTo>
                  <a:cubicBezTo>
                    <a:pt x="13819" y="111883"/>
                    <a:pt x="14359" y="108434"/>
                    <a:pt x="14900" y="106438"/>
                  </a:cubicBezTo>
                  <a:lnTo>
                    <a:pt x="39955" y="5525"/>
                  </a:lnTo>
                  <a:close/>
                </a:path>
              </a:pathLst>
            </a:custGeom>
            <a:solidFill>
              <a:srgbClr val="000000"/>
            </a:solidFill>
            <a:ln w="22769"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DD00591-01BB-2F53-9C4F-33BC0419E9BD}"/>
                </a:ext>
              </a:extLst>
            </p:cNvPr>
            <p:cNvSpPr/>
            <p:nvPr>
              <p:custDataLst>
                <p:tags r:id="rId37"/>
              </p:custDataLst>
            </p:nvPr>
          </p:nvSpPr>
          <p:spPr>
            <a:xfrm>
              <a:off x="10518124" y="2886478"/>
              <a:ext cx="87781" cy="82037"/>
            </a:xfrm>
            <a:custGeom>
              <a:avLst/>
              <a:gdLst>
                <a:gd name="connsiteX0" fmla="*/ 88082 w 87781"/>
                <a:gd name="connsiteY0" fmla="*/ 14425 h 82037"/>
                <a:gd name="connsiteX1" fmla="*/ 79069 w 87781"/>
                <a:gd name="connsiteY1" fmla="*/ 87 h 82037"/>
                <a:gd name="connsiteX2" fmla="*/ 69336 w 87781"/>
                <a:gd name="connsiteY2" fmla="*/ 9706 h 82037"/>
                <a:gd name="connsiteX3" fmla="*/ 72400 w 87781"/>
                <a:gd name="connsiteY3" fmla="*/ 15332 h 82037"/>
                <a:gd name="connsiteX4" fmla="*/ 79069 w 87781"/>
                <a:gd name="connsiteY4" fmla="*/ 29852 h 82037"/>
                <a:gd name="connsiteX5" fmla="*/ 45723 w 87781"/>
                <a:gd name="connsiteY5" fmla="*/ 77042 h 82037"/>
                <a:gd name="connsiteX6" fmla="*/ 31123 w 87781"/>
                <a:gd name="connsiteY6" fmla="*/ 60888 h 82037"/>
                <a:gd name="connsiteX7" fmla="*/ 41037 w 87781"/>
                <a:gd name="connsiteY7" fmla="*/ 25496 h 82037"/>
                <a:gd name="connsiteX8" fmla="*/ 43560 w 87781"/>
                <a:gd name="connsiteY8" fmla="*/ 15877 h 82037"/>
                <a:gd name="connsiteX9" fmla="*/ 26436 w 87781"/>
                <a:gd name="connsiteY9" fmla="*/ 268 h 82037"/>
                <a:gd name="connsiteX10" fmla="*/ 300 w 87781"/>
                <a:gd name="connsiteY10" fmla="*/ 28037 h 82037"/>
                <a:gd name="connsiteX11" fmla="*/ 3364 w 87781"/>
                <a:gd name="connsiteY11" fmla="*/ 30397 h 82037"/>
                <a:gd name="connsiteX12" fmla="*/ 6609 w 87781"/>
                <a:gd name="connsiteY12" fmla="*/ 27493 h 82037"/>
                <a:gd name="connsiteX13" fmla="*/ 25895 w 87781"/>
                <a:gd name="connsiteY13" fmla="*/ 5350 h 82037"/>
                <a:gd name="connsiteX14" fmla="*/ 30402 w 87781"/>
                <a:gd name="connsiteY14" fmla="*/ 11703 h 82037"/>
                <a:gd name="connsiteX15" fmla="*/ 27157 w 87781"/>
                <a:gd name="connsiteY15" fmla="*/ 23863 h 82037"/>
                <a:gd name="connsiteX16" fmla="*/ 17424 w 87781"/>
                <a:gd name="connsiteY16" fmla="*/ 58347 h 82037"/>
                <a:gd name="connsiteX17" fmla="*/ 45182 w 87781"/>
                <a:gd name="connsiteY17" fmla="*/ 82124 h 82037"/>
                <a:gd name="connsiteX18" fmla="*/ 88082 w 87781"/>
                <a:gd name="connsiteY18" fmla="*/ 14425 h 8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81" h="82037">
                  <a:moveTo>
                    <a:pt x="88082" y="14425"/>
                  </a:moveTo>
                  <a:cubicBezTo>
                    <a:pt x="88082" y="268"/>
                    <a:pt x="79610" y="87"/>
                    <a:pt x="79069" y="87"/>
                  </a:cubicBezTo>
                  <a:cubicBezTo>
                    <a:pt x="74383" y="87"/>
                    <a:pt x="69336" y="4987"/>
                    <a:pt x="69336" y="9706"/>
                  </a:cubicBezTo>
                  <a:cubicBezTo>
                    <a:pt x="69336" y="12792"/>
                    <a:pt x="71138" y="14243"/>
                    <a:pt x="72400" y="15332"/>
                  </a:cubicBezTo>
                  <a:cubicBezTo>
                    <a:pt x="75464" y="17873"/>
                    <a:pt x="79069" y="22592"/>
                    <a:pt x="79069" y="29852"/>
                  </a:cubicBezTo>
                  <a:cubicBezTo>
                    <a:pt x="79069" y="38020"/>
                    <a:pt x="67173" y="77042"/>
                    <a:pt x="45723" y="77042"/>
                  </a:cubicBezTo>
                  <a:cubicBezTo>
                    <a:pt x="31123" y="77042"/>
                    <a:pt x="31123" y="63974"/>
                    <a:pt x="31123" y="60888"/>
                  </a:cubicBezTo>
                  <a:cubicBezTo>
                    <a:pt x="31123" y="52540"/>
                    <a:pt x="34367" y="42376"/>
                    <a:pt x="41037" y="25496"/>
                  </a:cubicBezTo>
                  <a:cubicBezTo>
                    <a:pt x="42479" y="21685"/>
                    <a:pt x="43560" y="18962"/>
                    <a:pt x="43560" y="15877"/>
                  </a:cubicBezTo>
                  <a:cubicBezTo>
                    <a:pt x="43560" y="6439"/>
                    <a:pt x="35629" y="268"/>
                    <a:pt x="26436" y="268"/>
                  </a:cubicBezTo>
                  <a:cubicBezTo>
                    <a:pt x="8411" y="268"/>
                    <a:pt x="300" y="25133"/>
                    <a:pt x="300" y="28037"/>
                  </a:cubicBezTo>
                  <a:cubicBezTo>
                    <a:pt x="300" y="30397"/>
                    <a:pt x="2823" y="30397"/>
                    <a:pt x="3364" y="30397"/>
                  </a:cubicBezTo>
                  <a:cubicBezTo>
                    <a:pt x="5888" y="30397"/>
                    <a:pt x="6068" y="29489"/>
                    <a:pt x="6609" y="27493"/>
                  </a:cubicBezTo>
                  <a:cubicBezTo>
                    <a:pt x="10935" y="12610"/>
                    <a:pt x="18685" y="5350"/>
                    <a:pt x="25895" y="5350"/>
                  </a:cubicBezTo>
                  <a:cubicBezTo>
                    <a:pt x="28960" y="5350"/>
                    <a:pt x="30402" y="7347"/>
                    <a:pt x="30402" y="11703"/>
                  </a:cubicBezTo>
                  <a:cubicBezTo>
                    <a:pt x="30402" y="15877"/>
                    <a:pt x="28960" y="19688"/>
                    <a:pt x="27157" y="23863"/>
                  </a:cubicBezTo>
                  <a:cubicBezTo>
                    <a:pt x="19406" y="44009"/>
                    <a:pt x="17424" y="51814"/>
                    <a:pt x="17424" y="58347"/>
                  </a:cubicBezTo>
                  <a:cubicBezTo>
                    <a:pt x="17424" y="76316"/>
                    <a:pt x="31483" y="82124"/>
                    <a:pt x="45182" y="82124"/>
                  </a:cubicBezTo>
                  <a:cubicBezTo>
                    <a:pt x="75464" y="82124"/>
                    <a:pt x="88082" y="29308"/>
                    <a:pt x="88082" y="14425"/>
                  </a:cubicBezTo>
                  <a:close/>
                </a:path>
              </a:pathLst>
            </a:custGeom>
            <a:solidFill>
              <a:srgbClr val="000000"/>
            </a:solidFill>
            <a:ln w="2276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AAF918-5A6B-779E-885A-38ACD9A26E78}"/>
                </a:ext>
              </a:extLst>
            </p:cNvPr>
            <p:cNvSpPr/>
            <p:nvPr>
              <p:custDataLst>
                <p:tags r:id="rId38"/>
              </p:custDataLst>
            </p:nvPr>
          </p:nvSpPr>
          <p:spPr>
            <a:xfrm>
              <a:off x="10643326" y="2682209"/>
              <a:ext cx="67207" cy="310879"/>
            </a:xfrm>
            <a:custGeom>
              <a:avLst/>
              <a:gdLst>
                <a:gd name="connsiteX0" fmla="*/ 67512 w 67207"/>
                <a:gd name="connsiteY0" fmla="*/ 155646 h 310879"/>
                <a:gd name="connsiteX1" fmla="*/ 27342 w 67207"/>
                <a:gd name="connsiteY1" fmla="*/ 22893 h 310879"/>
                <a:gd name="connsiteX2" fmla="*/ 3395 w 67207"/>
                <a:gd name="connsiteY2" fmla="*/ 76 h 310879"/>
                <a:gd name="connsiteX3" fmla="*/ 305 w 67207"/>
                <a:gd name="connsiteY3" fmla="*/ 2669 h 310879"/>
                <a:gd name="connsiteX4" fmla="*/ 1850 w 67207"/>
                <a:gd name="connsiteY4" fmla="*/ 5262 h 310879"/>
                <a:gd name="connsiteX5" fmla="*/ 41505 w 67207"/>
                <a:gd name="connsiteY5" fmla="*/ 80972 h 310879"/>
                <a:gd name="connsiteX6" fmla="*/ 49745 w 67207"/>
                <a:gd name="connsiteY6" fmla="*/ 155386 h 310879"/>
                <a:gd name="connsiteX7" fmla="*/ 40732 w 67207"/>
                <a:gd name="connsiteY7" fmla="*/ 233431 h 310879"/>
                <a:gd name="connsiteX8" fmla="*/ 2622 w 67207"/>
                <a:gd name="connsiteY8" fmla="*/ 304993 h 310879"/>
                <a:gd name="connsiteX9" fmla="*/ 305 w 67207"/>
                <a:gd name="connsiteY9" fmla="*/ 308363 h 310879"/>
                <a:gd name="connsiteX10" fmla="*/ 3395 w 67207"/>
                <a:gd name="connsiteY10" fmla="*/ 310956 h 310879"/>
                <a:gd name="connsiteX11" fmla="*/ 24510 w 67207"/>
                <a:gd name="connsiteY11" fmla="*/ 291510 h 310879"/>
                <a:gd name="connsiteX12" fmla="*/ 67512 w 67207"/>
                <a:gd name="connsiteY12" fmla="*/ 155646 h 3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207" h="310879">
                  <a:moveTo>
                    <a:pt x="67512" y="155646"/>
                  </a:moveTo>
                  <a:cubicBezTo>
                    <a:pt x="67512" y="118828"/>
                    <a:pt x="61075" y="66712"/>
                    <a:pt x="27342" y="22893"/>
                  </a:cubicBezTo>
                  <a:cubicBezTo>
                    <a:pt x="24767" y="19782"/>
                    <a:pt x="8030" y="76"/>
                    <a:pt x="3395" y="76"/>
                  </a:cubicBezTo>
                  <a:cubicBezTo>
                    <a:pt x="2107" y="76"/>
                    <a:pt x="305" y="595"/>
                    <a:pt x="305" y="2669"/>
                  </a:cubicBezTo>
                  <a:cubicBezTo>
                    <a:pt x="305" y="3706"/>
                    <a:pt x="820" y="4484"/>
                    <a:pt x="1850" y="5262"/>
                  </a:cubicBezTo>
                  <a:cubicBezTo>
                    <a:pt x="14210" y="18744"/>
                    <a:pt x="30947" y="39746"/>
                    <a:pt x="41505" y="80972"/>
                  </a:cubicBezTo>
                  <a:cubicBezTo>
                    <a:pt x="47427" y="104567"/>
                    <a:pt x="49745" y="131273"/>
                    <a:pt x="49745" y="155386"/>
                  </a:cubicBezTo>
                  <a:cubicBezTo>
                    <a:pt x="49745" y="181574"/>
                    <a:pt x="47427" y="208021"/>
                    <a:pt x="40732" y="233431"/>
                  </a:cubicBezTo>
                  <a:cubicBezTo>
                    <a:pt x="30947" y="269730"/>
                    <a:pt x="15755" y="290473"/>
                    <a:pt x="2622" y="304993"/>
                  </a:cubicBezTo>
                  <a:cubicBezTo>
                    <a:pt x="305" y="307326"/>
                    <a:pt x="305" y="307845"/>
                    <a:pt x="305" y="308363"/>
                  </a:cubicBezTo>
                  <a:cubicBezTo>
                    <a:pt x="305" y="310438"/>
                    <a:pt x="2107" y="310956"/>
                    <a:pt x="3395" y="310956"/>
                  </a:cubicBezTo>
                  <a:cubicBezTo>
                    <a:pt x="7257" y="310956"/>
                    <a:pt x="21420" y="295140"/>
                    <a:pt x="24510" y="291510"/>
                  </a:cubicBezTo>
                  <a:cubicBezTo>
                    <a:pt x="50775" y="260137"/>
                    <a:pt x="67512" y="213466"/>
                    <a:pt x="67512" y="155646"/>
                  </a:cubicBezTo>
                  <a:close/>
                </a:path>
              </a:pathLst>
            </a:custGeom>
            <a:solidFill>
              <a:srgbClr val="000000"/>
            </a:solidFill>
            <a:ln w="2276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5E8D554-E402-C2CA-D67C-1A94938BF1C2}"/>
                </a:ext>
              </a:extLst>
            </p:cNvPr>
            <p:cNvSpPr/>
            <p:nvPr>
              <p:custDataLst>
                <p:tags r:id="rId39"/>
              </p:custDataLst>
            </p:nvPr>
          </p:nvSpPr>
          <p:spPr>
            <a:xfrm>
              <a:off x="10758257" y="2371325"/>
              <a:ext cx="141882" cy="469042"/>
            </a:xfrm>
            <a:custGeom>
              <a:avLst/>
              <a:gdLst>
                <a:gd name="connsiteX0" fmla="*/ 142192 w 141882"/>
                <a:gd name="connsiteY0" fmla="*/ 456142 h 469042"/>
                <a:gd name="connsiteX1" fmla="*/ 106142 w 141882"/>
                <a:gd name="connsiteY1" fmla="*/ 178710 h 469042"/>
                <a:gd name="connsiteX2" fmla="*/ 17047 w 141882"/>
                <a:gd name="connsiteY2" fmla="*/ 7065 h 469042"/>
                <a:gd name="connsiteX3" fmla="*/ 11124 w 141882"/>
                <a:gd name="connsiteY3" fmla="*/ 583 h 469042"/>
                <a:gd name="connsiteX4" fmla="*/ 6232 w 141882"/>
                <a:gd name="connsiteY4" fmla="*/ 64 h 469042"/>
                <a:gd name="connsiteX5" fmla="*/ 309 w 141882"/>
                <a:gd name="connsiteY5" fmla="*/ 2657 h 469042"/>
                <a:gd name="connsiteX6" fmla="*/ 3657 w 141882"/>
                <a:gd name="connsiteY6" fmla="*/ 8361 h 469042"/>
                <a:gd name="connsiteX7" fmla="*/ 113610 w 141882"/>
                <a:gd name="connsiteY7" fmla="*/ 465477 h 469042"/>
                <a:gd name="connsiteX8" fmla="*/ 120820 w 141882"/>
                <a:gd name="connsiteY8" fmla="*/ 469107 h 469042"/>
                <a:gd name="connsiteX9" fmla="*/ 134982 w 141882"/>
                <a:gd name="connsiteY9" fmla="*/ 469107 h 469042"/>
                <a:gd name="connsiteX10" fmla="*/ 142192 w 141882"/>
                <a:gd name="connsiteY10" fmla="*/ 466254 h 469042"/>
                <a:gd name="connsiteX11" fmla="*/ 142192 w 141882"/>
                <a:gd name="connsiteY11" fmla="*/ 456142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142192" y="456142"/>
                  </a:moveTo>
                  <a:cubicBezTo>
                    <a:pt x="142192" y="297721"/>
                    <a:pt x="114125" y="204898"/>
                    <a:pt x="106142" y="178710"/>
                  </a:cubicBezTo>
                  <a:cubicBezTo>
                    <a:pt x="88632" y="121149"/>
                    <a:pt x="60049" y="60477"/>
                    <a:pt x="17047" y="7065"/>
                  </a:cubicBezTo>
                  <a:cubicBezTo>
                    <a:pt x="13184" y="2398"/>
                    <a:pt x="12154" y="1101"/>
                    <a:pt x="11124" y="583"/>
                  </a:cubicBezTo>
                  <a:cubicBezTo>
                    <a:pt x="10609" y="323"/>
                    <a:pt x="10352" y="64"/>
                    <a:pt x="6232" y="64"/>
                  </a:cubicBezTo>
                  <a:cubicBezTo>
                    <a:pt x="2369" y="64"/>
                    <a:pt x="309" y="64"/>
                    <a:pt x="309" y="2657"/>
                  </a:cubicBezTo>
                  <a:cubicBezTo>
                    <a:pt x="309" y="3176"/>
                    <a:pt x="309" y="3694"/>
                    <a:pt x="3657" y="8361"/>
                  </a:cubicBezTo>
                  <a:cubicBezTo>
                    <a:pt x="93267" y="134373"/>
                    <a:pt x="113352" y="289942"/>
                    <a:pt x="113610" y="465477"/>
                  </a:cubicBezTo>
                  <a:cubicBezTo>
                    <a:pt x="113610" y="469107"/>
                    <a:pt x="115155" y="469107"/>
                    <a:pt x="120820" y="469107"/>
                  </a:cubicBezTo>
                  <a:lnTo>
                    <a:pt x="134982" y="469107"/>
                  </a:lnTo>
                  <a:cubicBezTo>
                    <a:pt x="140390" y="469107"/>
                    <a:pt x="141935" y="469107"/>
                    <a:pt x="142192" y="466254"/>
                  </a:cubicBezTo>
                  <a:lnTo>
                    <a:pt x="142192" y="456142"/>
                  </a:lnTo>
                  <a:close/>
                </a:path>
              </a:pathLst>
            </a:custGeom>
            <a:solidFill>
              <a:srgbClr val="000000"/>
            </a:solidFill>
            <a:ln w="2276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B1678A5-A173-98C0-EC20-CC613E50988D}"/>
                </a:ext>
              </a:extLst>
            </p:cNvPr>
            <p:cNvSpPr/>
            <p:nvPr>
              <p:custDataLst>
                <p:tags r:id="rId40"/>
              </p:custDataLst>
            </p:nvPr>
          </p:nvSpPr>
          <p:spPr>
            <a:xfrm>
              <a:off x="10758257" y="2835187"/>
              <a:ext cx="141882" cy="469042"/>
            </a:xfrm>
            <a:custGeom>
              <a:avLst/>
              <a:gdLst>
                <a:gd name="connsiteX0" fmla="*/ 142192 w 141882"/>
                <a:gd name="connsiteY0" fmla="*/ 2934 h 469042"/>
                <a:gd name="connsiteX1" fmla="*/ 134982 w 141882"/>
                <a:gd name="connsiteY1" fmla="*/ 82 h 469042"/>
                <a:gd name="connsiteX2" fmla="*/ 120820 w 141882"/>
                <a:gd name="connsiteY2" fmla="*/ 82 h 469042"/>
                <a:gd name="connsiteX3" fmla="*/ 113610 w 141882"/>
                <a:gd name="connsiteY3" fmla="*/ 3712 h 469042"/>
                <a:gd name="connsiteX4" fmla="*/ 106657 w 141882"/>
                <a:gd name="connsiteY4" fmla="*/ 156689 h 469042"/>
                <a:gd name="connsiteX5" fmla="*/ 2112 w 141882"/>
                <a:gd name="connsiteY5" fmla="*/ 463161 h 469042"/>
                <a:gd name="connsiteX6" fmla="*/ 309 w 141882"/>
                <a:gd name="connsiteY6" fmla="*/ 466532 h 469042"/>
                <a:gd name="connsiteX7" fmla="*/ 6232 w 141882"/>
                <a:gd name="connsiteY7" fmla="*/ 469125 h 469042"/>
                <a:gd name="connsiteX8" fmla="*/ 11382 w 141882"/>
                <a:gd name="connsiteY8" fmla="*/ 468606 h 469042"/>
                <a:gd name="connsiteX9" fmla="*/ 71122 w 141882"/>
                <a:gd name="connsiteY9" fmla="*/ 377857 h 469042"/>
                <a:gd name="connsiteX10" fmla="*/ 136012 w 141882"/>
                <a:gd name="connsiteY10" fmla="*/ 136465 h 469042"/>
                <a:gd name="connsiteX11" fmla="*/ 142192 w 141882"/>
                <a:gd name="connsiteY11" fmla="*/ 13046 h 469042"/>
                <a:gd name="connsiteX12" fmla="*/ 142192 w 141882"/>
                <a:gd name="connsiteY12" fmla="*/ 2934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882" h="469042">
                  <a:moveTo>
                    <a:pt x="142192" y="2934"/>
                  </a:moveTo>
                  <a:cubicBezTo>
                    <a:pt x="141935" y="82"/>
                    <a:pt x="140390" y="82"/>
                    <a:pt x="134982" y="82"/>
                  </a:cubicBezTo>
                  <a:lnTo>
                    <a:pt x="120820" y="82"/>
                  </a:lnTo>
                  <a:cubicBezTo>
                    <a:pt x="115155" y="82"/>
                    <a:pt x="113610" y="82"/>
                    <a:pt x="113610" y="3712"/>
                  </a:cubicBezTo>
                  <a:cubicBezTo>
                    <a:pt x="113610" y="30418"/>
                    <a:pt x="113352" y="92127"/>
                    <a:pt x="106657" y="156689"/>
                  </a:cubicBezTo>
                  <a:cubicBezTo>
                    <a:pt x="92752" y="290738"/>
                    <a:pt x="58504" y="383561"/>
                    <a:pt x="2112" y="463161"/>
                  </a:cubicBezTo>
                  <a:cubicBezTo>
                    <a:pt x="309" y="465495"/>
                    <a:pt x="309" y="466013"/>
                    <a:pt x="309" y="466532"/>
                  </a:cubicBezTo>
                  <a:cubicBezTo>
                    <a:pt x="309" y="469125"/>
                    <a:pt x="2369" y="469125"/>
                    <a:pt x="6232" y="469125"/>
                  </a:cubicBezTo>
                  <a:cubicBezTo>
                    <a:pt x="10352" y="469125"/>
                    <a:pt x="10867" y="469125"/>
                    <a:pt x="11382" y="468606"/>
                  </a:cubicBezTo>
                  <a:cubicBezTo>
                    <a:pt x="12412" y="467828"/>
                    <a:pt x="45114" y="429973"/>
                    <a:pt x="71122" y="377857"/>
                  </a:cubicBezTo>
                  <a:cubicBezTo>
                    <a:pt x="105112" y="309406"/>
                    <a:pt x="126485" y="230844"/>
                    <a:pt x="136012" y="136465"/>
                  </a:cubicBezTo>
                  <a:cubicBezTo>
                    <a:pt x="136785" y="128427"/>
                    <a:pt x="142192" y="74496"/>
                    <a:pt x="142192" y="13046"/>
                  </a:cubicBezTo>
                  <a:lnTo>
                    <a:pt x="142192" y="2934"/>
                  </a:lnTo>
                  <a:close/>
                </a:path>
              </a:pathLst>
            </a:custGeom>
            <a:solidFill>
              <a:srgbClr val="000000"/>
            </a:solidFill>
            <a:ln w="22769" cap="flat">
              <a:noFill/>
              <a:prstDash val="solid"/>
              <a:miter/>
            </a:ln>
          </p:spPr>
          <p:txBody>
            <a:bodyPr rtlCol="0" anchor="ctr"/>
            <a:lstStyle/>
            <a:p>
              <a:endParaRPr lang="en-US"/>
            </a:p>
          </p:txBody>
        </p:sp>
      </p:grpSp>
      <p:sp>
        <p:nvSpPr>
          <p:cNvPr id="124" name="Rectangle: Rounded Corners 123">
            <a:extLst>
              <a:ext uri="{FF2B5EF4-FFF2-40B4-BE49-F238E27FC236}">
                <a16:creationId xmlns:a16="http://schemas.microsoft.com/office/drawing/2014/main" id="{0588A40C-C344-CA39-9321-97CA20BCE644}"/>
              </a:ext>
            </a:extLst>
          </p:cNvPr>
          <p:cNvSpPr/>
          <p:nvPr/>
        </p:nvSpPr>
        <p:spPr>
          <a:xfrm>
            <a:off x="4912465" y="2768194"/>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Reduce bottlenecks</a:t>
            </a:r>
          </a:p>
        </p:txBody>
      </p:sp>
      <p:sp>
        <p:nvSpPr>
          <p:cNvPr id="125" name="Rectangle: Rounded Corners 124">
            <a:extLst>
              <a:ext uri="{FF2B5EF4-FFF2-40B4-BE49-F238E27FC236}">
                <a16:creationId xmlns:a16="http://schemas.microsoft.com/office/drawing/2014/main" id="{A1F4AA08-B64D-343F-68BF-C6AF0B6D973E}"/>
              </a:ext>
            </a:extLst>
          </p:cNvPr>
          <p:cNvSpPr/>
          <p:nvPr/>
        </p:nvSpPr>
        <p:spPr>
          <a:xfrm>
            <a:off x="8552233" y="2778393"/>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Increase sensitivity between distant and relevant nodes</a:t>
            </a:r>
          </a:p>
        </p:txBody>
      </p:sp>
      <p:sp>
        <p:nvSpPr>
          <p:cNvPr id="126" name="Rectangle: Rounded Corners 125">
            <a:extLst>
              <a:ext uri="{FF2B5EF4-FFF2-40B4-BE49-F238E27FC236}">
                <a16:creationId xmlns:a16="http://schemas.microsoft.com/office/drawing/2014/main" id="{AF717093-0560-EB32-1683-FB65AC638C29}"/>
              </a:ext>
            </a:extLst>
          </p:cNvPr>
          <p:cNvSpPr/>
          <p:nvPr/>
        </p:nvSpPr>
        <p:spPr>
          <a:xfrm>
            <a:off x="1272699" y="2742796"/>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Connecting </a:t>
            </a:r>
            <a:br>
              <a:rPr lang="en-US" sz="1200" b="1" dirty="0"/>
            </a:br>
            <a:r>
              <a:rPr lang="en-US" sz="1200" b="1" dirty="0"/>
              <a:t>long-distance nodes</a:t>
            </a:r>
          </a:p>
        </p:txBody>
      </p:sp>
      <p:sp>
        <p:nvSpPr>
          <p:cNvPr id="4" name="Slide Number Placeholder 3">
            <a:extLst>
              <a:ext uri="{FF2B5EF4-FFF2-40B4-BE49-F238E27FC236}">
                <a16:creationId xmlns:a16="http://schemas.microsoft.com/office/drawing/2014/main" id="{B9588BAB-8BF1-8AFB-6A16-D80E63FAAF34}"/>
              </a:ext>
            </a:extLst>
          </p:cNvPr>
          <p:cNvSpPr>
            <a:spLocks noGrp="1"/>
          </p:cNvSpPr>
          <p:nvPr>
            <p:ph type="sldNum" sz="quarter" idx="12"/>
          </p:nvPr>
        </p:nvSpPr>
        <p:spPr/>
        <p:txBody>
          <a:bodyPr/>
          <a:lstStyle/>
          <a:p>
            <a:fld id="{33471E03-3868-4372-A232-81B06EBB10D4}" type="slidenum">
              <a:rPr lang="es-ES" smtClean="0"/>
              <a:t>175</a:t>
            </a:fld>
            <a:endParaRPr lang="es-ES"/>
          </a:p>
        </p:txBody>
      </p:sp>
    </p:spTree>
    <p:extLst>
      <p:ext uri="{BB962C8B-B14F-4D97-AF65-F5344CB8AC3E}">
        <p14:creationId xmlns:p14="http://schemas.microsoft.com/office/powerpoint/2010/main" val="26353347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2138-F3F1-BC8A-A0B2-112258A14078}"/>
              </a:ext>
            </a:extLst>
          </p:cNvPr>
          <p:cNvSpPr>
            <a:spLocks noGrp="1"/>
          </p:cNvSpPr>
          <p:nvPr>
            <p:ph type="title"/>
          </p:nvPr>
        </p:nvSpPr>
        <p:spPr/>
        <p:txBody>
          <a:bodyPr/>
          <a:lstStyle/>
          <a:p>
            <a:r>
              <a:rPr lang="en-US" dirty="0"/>
              <a:t>Graph Rewiring</a:t>
            </a:r>
          </a:p>
        </p:txBody>
      </p:sp>
      <p:sp>
        <p:nvSpPr>
          <p:cNvPr id="3" name="Content Placeholder 2">
            <a:extLst>
              <a:ext uri="{FF2B5EF4-FFF2-40B4-BE49-F238E27FC236}">
                <a16:creationId xmlns:a16="http://schemas.microsoft.com/office/drawing/2014/main" id="{21F66BD5-ACD7-B647-6CD4-A780FC0F4AD1}"/>
              </a:ext>
            </a:extLst>
          </p:cNvPr>
          <p:cNvSpPr>
            <a:spLocks noGrp="1"/>
          </p:cNvSpPr>
          <p:nvPr>
            <p:ph idx="1"/>
          </p:nvPr>
        </p:nvSpPr>
        <p:spPr>
          <a:xfrm>
            <a:off x="838200" y="1278384"/>
            <a:ext cx="10515600" cy="4898579"/>
          </a:xfrm>
        </p:spPr>
        <p:txBody>
          <a:bodyPr>
            <a:normAutofit/>
          </a:bodyPr>
          <a:lstStyle/>
          <a:p>
            <a:r>
              <a:rPr lang="en-US" sz="1600" dirty="0"/>
              <a:t>Change the edges of the graph such that message passing mechanism is affected</a:t>
            </a:r>
          </a:p>
          <a:p>
            <a:endParaRPr lang="en-US" sz="1600" dirty="0"/>
          </a:p>
          <a:p>
            <a:endParaRPr lang="en-US" sz="1600" dirty="0"/>
          </a:p>
          <a:p>
            <a:endParaRPr lang="en-US" sz="1600" dirty="0"/>
          </a:p>
          <a:p>
            <a:endParaRPr lang="en-US" sz="1600" dirty="0"/>
          </a:p>
          <a:p>
            <a:endParaRPr lang="en-US" sz="1600" dirty="0"/>
          </a:p>
          <a:p>
            <a:r>
              <a:rPr lang="en-US" sz="1600" b="1" dirty="0"/>
              <a:t>Spatial</a:t>
            </a:r>
            <a:r>
              <a:rPr lang="en-US" sz="1600" dirty="0"/>
              <a:t> vs </a:t>
            </a:r>
            <a:r>
              <a:rPr lang="en-US" sz="1600" b="1" dirty="0"/>
              <a:t>Spectral</a:t>
            </a:r>
          </a:p>
          <a:p>
            <a:pPr lvl="1"/>
            <a:endParaRPr lang="en-US" sz="1600" dirty="0">
              <a:sym typeface="Wingdings" panose="05000000000000000000" pitchFamily="2" charset="2"/>
            </a:endParaRPr>
          </a:p>
          <a:p>
            <a:pPr lvl="1"/>
            <a:endParaRPr lang="en-US" sz="1600" dirty="0">
              <a:sym typeface="Wingdings" panose="05000000000000000000" pitchFamily="2" charset="2"/>
            </a:endParaRPr>
          </a:p>
          <a:p>
            <a:pPr lvl="1"/>
            <a:endParaRPr lang="en-US" sz="1600" dirty="0">
              <a:sym typeface="Wingdings" panose="05000000000000000000" pitchFamily="2" charset="2"/>
            </a:endParaRPr>
          </a:p>
          <a:p>
            <a:pPr marL="457200" lvl="1" indent="0">
              <a:buNone/>
            </a:pPr>
            <a:endParaRPr lang="en-US" sz="1600" dirty="0">
              <a:sym typeface="Wingdings" panose="05000000000000000000" pitchFamily="2" charset="2"/>
            </a:endParaRPr>
          </a:p>
        </p:txBody>
      </p:sp>
      <p:pic>
        <p:nvPicPr>
          <p:cNvPr id="6" name="Picture 5" descr="\documentclass{article}&#10;\usepackage{amsmath,amsfonts,bm}&#10;\pagestyle{empty}&#10;\DeclareMathOperator{\tr}{Tr}&#10;\begin{document}&#10;&#10;\begin{equation*}&#10;\mathcal{R}(G) = (V, \mathcal{R}(E))&#10;\end{equation*}&#10;&#10;\end{document}&#10;&#10;" title="IguanaTex Picture Display">
            <a:extLst>
              <a:ext uri="{FF2B5EF4-FFF2-40B4-BE49-F238E27FC236}">
                <a16:creationId xmlns:a16="http://schemas.microsoft.com/office/drawing/2014/main" id="{33EB76D2-FA0A-0A89-F7FC-E9B92266B5C8}"/>
              </a:ext>
            </a:extLst>
          </p:cNvPr>
          <p:cNvPicPr>
            <a:picLocks noChangeAspect="1"/>
          </p:cNvPicPr>
          <p:nvPr>
            <p:custDataLst>
              <p:tags r:id="rId1"/>
            </p:custDataLst>
          </p:nvPr>
        </p:nvPicPr>
        <p:blipFill>
          <a:blip r:embed="rId46">
            <a:extLst>
              <a:ext uri="{28A0092B-C50C-407E-A947-70E740481C1C}">
                <a14:useLocalDpi xmlns:a14="http://schemas.microsoft.com/office/drawing/2010/main" val="0"/>
              </a:ext>
            </a:extLst>
          </a:blip>
          <a:stretch>
            <a:fillRect/>
          </a:stretch>
        </p:blipFill>
        <p:spPr>
          <a:xfrm>
            <a:off x="2893148" y="1798472"/>
            <a:ext cx="2002286" cy="254476"/>
          </a:xfrm>
          <a:prstGeom prst="rect">
            <a:avLst/>
          </a:prstGeom>
        </p:spPr>
      </p:pic>
      <p:pic>
        <p:nvPicPr>
          <p:cNvPr id="8" name="Picture 7" descr="\documentclass{article}&#10;\usepackage{amsmath,amsfonts,bm}&#10;\pagestyle{empty}&#10;\DeclareMathOperator{\tr}{Tr}&#10;\begin{document}&#10;&#10;\begin{equation*}&#10;Y= \text{GNN}(\mathcal{R}(G))&#10;\end{equation*}&#10;&#10;\end{document}&#10;&#10;" title="IguanaTex Picture Display">
            <a:extLst>
              <a:ext uri="{FF2B5EF4-FFF2-40B4-BE49-F238E27FC236}">
                <a16:creationId xmlns:a16="http://schemas.microsoft.com/office/drawing/2014/main" id="{E7EE6F54-C5E2-506F-BB23-FA760F39FE43}"/>
              </a:ext>
            </a:extLst>
          </p:cNvPr>
          <p:cNvPicPr>
            <a:picLocks noChangeAspect="1"/>
          </p:cNvPicPr>
          <p:nvPr>
            <p:custDataLst>
              <p:tags r:id="rId2"/>
            </p:custDataLst>
          </p:nvPr>
        </p:nvPicPr>
        <p:blipFill>
          <a:blip r:embed="rId47">
            <a:extLst>
              <a:ext uri="{28A0092B-C50C-407E-A947-70E740481C1C}">
                <a14:useLocalDpi xmlns:a14="http://schemas.microsoft.com/office/drawing/2010/main" val="0"/>
              </a:ext>
            </a:extLst>
          </a:blip>
          <a:stretch>
            <a:fillRect/>
          </a:stretch>
        </p:blipFill>
        <p:spPr>
          <a:xfrm>
            <a:off x="2919617" y="2270634"/>
            <a:ext cx="1894095" cy="254476"/>
          </a:xfrm>
          <a:prstGeom prst="rect">
            <a:avLst/>
          </a:prstGeom>
        </p:spPr>
      </p:pic>
      <p:grpSp>
        <p:nvGrpSpPr>
          <p:cNvPr id="118" name="Group 117">
            <a:extLst>
              <a:ext uri="{FF2B5EF4-FFF2-40B4-BE49-F238E27FC236}">
                <a16:creationId xmlns:a16="http://schemas.microsoft.com/office/drawing/2014/main" id="{B1870CDA-5A83-F3DB-DACF-E940D1973274}"/>
              </a:ext>
            </a:extLst>
          </p:cNvPr>
          <p:cNvGrpSpPr/>
          <p:nvPr/>
        </p:nvGrpSpPr>
        <p:grpSpPr>
          <a:xfrm>
            <a:off x="6370250" y="1677128"/>
            <a:ext cx="4272525" cy="932904"/>
            <a:chOff x="6627614" y="2371325"/>
            <a:chExt cx="4272525" cy="932904"/>
          </a:xfrm>
        </p:grpSpPr>
        <p:sp>
          <p:nvSpPr>
            <p:cNvPr id="117" name="Rectangle 116">
              <a:extLst>
                <a:ext uri="{FF2B5EF4-FFF2-40B4-BE49-F238E27FC236}">
                  <a16:creationId xmlns:a16="http://schemas.microsoft.com/office/drawing/2014/main" id="{76E2DB48-3BF6-C57E-BF8D-02E57B8985F5}"/>
                </a:ext>
              </a:extLst>
            </p:cNvPr>
            <p:cNvSpPr/>
            <p:nvPr/>
          </p:nvSpPr>
          <p:spPr>
            <a:xfrm>
              <a:off x="8415058" y="3063876"/>
              <a:ext cx="1173355" cy="22491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43DE73C-0AFB-AE40-D487-29AF8986C1B4}"/>
                </a:ext>
              </a:extLst>
            </p:cNvPr>
            <p:cNvSpPr/>
            <p:nvPr>
              <p:custDataLst>
                <p:tags r:id="rId6"/>
              </p:custDataLst>
            </p:nvPr>
          </p:nvSpPr>
          <p:spPr>
            <a:xfrm>
              <a:off x="6627614" y="2722658"/>
              <a:ext cx="146775" cy="179942"/>
            </a:xfrm>
            <a:custGeom>
              <a:avLst/>
              <a:gdLst>
                <a:gd name="connsiteX0" fmla="*/ 17917 w 146775"/>
                <a:gd name="connsiteY0" fmla="*/ 167840 h 179942"/>
                <a:gd name="connsiteX1" fmla="*/ 149 w 146775"/>
                <a:gd name="connsiteY1" fmla="*/ 167840 h 179942"/>
                <a:gd name="connsiteX2" fmla="*/ 149 w 146775"/>
                <a:gd name="connsiteY2" fmla="*/ 180026 h 179942"/>
                <a:gd name="connsiteX3" fmla="*/ 32594 w 146775"/>
                <a:gd name="connsiteY3" fmla="*/ 179249 h 179942"/>
                <a:gd name="connsiteX4" fmla="*/ 65039 w 146775"/>
                <a:gd name="connsiteY4" fmla="*/ 180026 h 179942"/>
                <a:gd name="connsiteX5" fmla="*/ 65039 w 146775"/>
                <a:gd name="connsiteY5" fmla="*/ 167840 h 179942"/>
                <a:gd name="connsiteX6" fmla="*/ 47272 w 146775"/>
                <a:gd name="connsiteY6" fmla="*/ 167840 h 179942"/>
                <a:gd name="connsiteX7" fmla="*/ 47272 w 146775"/>
                <a:gd name="connsiteY7" fmla="*/ 113650 h 179942"/>
                <a:gd name="connsiteX8" fmla="*/ 85639 w 146775"/>
                <a:gd name="connsiteY8" fmla="*/ 72683 h 179942"/>
                <a:gd name="connsiteX9" fmla="*/ 99802 w 146775"/>
                <a:gd name="connsiteY9" fmla="*/ 97834 h 179942"/>
                <a:gd name="connsiteX10" fmla="*/ 99802 w 146775"/>
                <a:gd name="connsiteY10" fmla="*/ 167840 h 179942"/>
                <a:gd name="connsiteX11" fmla="*/ 82034 w 146775"/>
                <a:gd name="connsiteY11" fmla="*/ 167840 h 179942"/>
                <a:gd name="connsiteX12" fmla="*/ 82034 w 146775"/>
                <a:gd name="connsiteY12" fmla="*/ 180026 h 179942"/>
                <a:gd name="connsiteX13" fmla="*/ 114480 w 146775"/>
                <a:gd name="connsiteY13" fmla="*/ 179249 h 179942"/>
                <a:gd name="connsiteX14" fmla="*/ 146925 w 146775"/>
                <a:gd name="connsiteY14" fmla="*/ 180026 h 179942"/>
                <a:gd name="connsiteX15" fmla="*/ 146925 w 146775"/>
                <a:gd name="connsiteY15" fmla="*/ 167840 h 179942"/>
                <a:gd name="connsiteX16" fmla="*/ 129157 w 146775"/>
                <a:gd name="connsiteY16" fmla="*/ 167840 h 179942"/>
                <a:gd name="connsiteX17" fmla="*/ 129157 w 146775"/>
                <a:gd name="connsiteY17" fmla="*/ 100686 h 179942"/>
                <a:gd name="connsiteX18" fmla="*/ 89502 w 146775"/>
                <a:gd name="connsiteY18" fmla="*/ 63349 h 179942"/>
                <a:gd name="connsiteX19" fmla="*/ 45727 w 146775"/>
                <a:gd name="connsiteY19" fmla="*/ 88759 h 179942"/>
                <a:gd name="connsiteX20" fmla="*/ 45727 w 146775"/>
                <a:gd name="connsiteY20" fmla="*/ 84 h 179942"/>
                <a:gd name="connsiteX21" fmla="*/ 149 w 146775"/>
                <a:gd name="connsiteY21" fmla="*/ 2158 h 179942"/>
                <a:gd name="connsiteX22" fmla="*/ 149 w 146775"/>
                <a:gd name="connsiteY22" fmla="*/ 14345 h 179942"/>
                <a:gd name="connsiteX23" fmla="*/ 17917 w 146775"/>
                <a:gd name="connsiteY23" fmla="*/ 24457 h 179942"/>
                <a:gd name="connsiteX24" fmla="*/ 17917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7917" y="167840"/>
                  </a:moveTo>
                  <a:lnTo>
                    <a:pt x="149" y="167840"/>
                  </a:lnTo>
                  <a:lnTo>
                    <a:pt x="149" y="180026"/>
                  </a:lnTo>
                  <a:cubicBezTo>
                    <a:pt x="7359" y="179767"/>
                    <a:pt x="22809" y="179249"/>
                    <a:pt x="32594" y="179249"/>
                  </a:cubicBezTo>
                  <a:cubicBezTo>
                    <a:pt x="42637" y="179249"/>
                    <a:pt x="57829" y="179767"/>
                    <a:pt x="65039" y="180026"/>
                  </a:cubicBezTo>
                  <a:lnTo>
                    <a:pt x="65039" y="167840"/>
                  </a:lnTo>
                  <a:lnTo>
                    <a:pt x="47272" y="167840"/>
                  </a:lnTo>
                  <a:lnTo>
                    <a:pt x="47272" y="113650"/>
                  </a:lnTo>
                  <a:cubicBezTo>
                    <a:pt x="47272" y="85388"/>
                    <a:pt x="69417" y="72683"/>
                    <a:pt x="85639" y="72683"/>
                  </a:cubicBezTo>
                  <a:cubicBezTo>
                    <a:pt x="94395" y="72683"/>
                    <a:pt x="99802" y="78128"/>
                    <a:pt x="99802" y="97834"/>
                  </a:cubicBezTo>
                  <a:lnTo>
                    <a:pt x="99802" y="167840"/>
                  </a:lnTo>
                  <a:lnTo>
                    <a:pt x="82034" y="167840"/>
                  </a:lnTo>
                  <a:lnTo>
                    <a:pt x="82034" y="180026"/>
                  </a:lnTo>
                  <a:cubicBezTo>
                    <a:pt x="89244" y="179767"/>
                    <a:pt x="104695" y="179249"/>
                    <a:pt x="114480" y="179249"/>
                  </a:cubicBezTo>
                  <a:cubicBezTo>
                    <a:pt x="124522" y="179249"/>
                    <a:pt x="139715" y="179767"/>
                    <a:pt x="146925" y="180026"/>
                  </a:cubicBezTo>
                  <a:lnTo>
                    <a:pt x="146925" y="167840"/>
                  </a:lnTo>
                  <a:lnTo>
                    <a:pt x="129157" y="167840"/>
                  </a:lnTo>
                  <a:lnTo>
                    <a:pt x="129157" y="100686"/>
                  </a:lnTo>
                  <a:cubicBezTo>
                    <a:pt x="129157" y="73461"/>
                    <a:pt x="115252" y="63349"/>
                    <a:pt x="89502" y="63349"/>
                  </a:cubicBezTo>
                  <a:cubicBezTo>
                    <a:pt x="64782" y="63349"/>
                    <a:pt x="51649" y="78388"/>
                    <a:pt x="45727" y="88759"/>
                  </a:cubicBezTo>
                  <a:lnTo>
                    <a:pt x="45727" y="84"/>
                  </a:lnTo>
                  <a:lnTo>
                    <a:pt x="149" y="2158"/>
                  </a:lnTo>
                  <a:lnTo>
                    <a:pt x="149" y="14345"/>
                  </a:lnTo>
                  <a:cubicBezTo>
                    <a:pt x="16114" y="14345"/>
                    <a:pt x="17917" y="14345"/>
                    <a:pt x="17917" y="24457"/>
                  </a:cubicBezTo>
                  <a:lnTo>
                    <a:pt x="17917" y="167840"/>
                  </a:lnTo>
                  <a:close/>
                </a:path>
              </a:pathLst>
            </a:custGeom>
            <a:solidFill>
              <a:srgbClr val="000000"/>
            </a:solidFill>
            <a:ln w="22769"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8FA8825-4E41-6C33-693A-AB684A6E989D}"/>
                </a:ext>
              </a:extLst>
            </p:cNvPr>
            <p:cNvSpPr/>
            <p:nvPr>
              <p:custDataLst>
                <p:tags r:id="rId7"/>
              </p:custDataLst>
            </p:nvPr>
          </p:nvSpPr>
          <p:spPr>
            <a:xfrm>
              <a:off x="6801269" y="2659421"/>
              <a:ext cx="46865" cy="181316"/>
            </a:xfrm>
            <a:custGeom>
              <a:avLst/>
              <a:gdLst>
                <a:gd name="connsiteX0" fmla="*/ 43416 w 46865"/>
                <a:gd name="connsiteY0" fmla="*/ 80 h 181316"/>
                <a:gd name="connsiteX1" fmla="*/ 156 w 46865"/>
                <a:gd name="connsiteY1" fmla="*/ 90648 h 181316"/>
                <a:gd name="connsiteX2" fmla="*/ 43416 w 46865"/>
                <a:gd name="connsiteY2" fmla="*/ 181396 h 181316"/>
                <a:gd name="connsiteX3" fmla="*/ 47021 w 46865"/>
                <a:gd name="connsiteY3" fmla="*/ 179218 h 181316"/>
                <a:gd name="connsiteX4" fmla="*/ 45218 w 46865"/>
                <a:gd name="connsiteY4" fmla="*/ 176496 h 181316"/>
                <a:gd name="connsiteX5" fmla="*/ 12413 w 46865"/>
                <a:gd name="connsiteY5" fmla="*/ 90829 h 181316"/>
                <a:gd name="connsiteX6" fmla="*/ 45759 w 46865"/>
                <a:gd name="connsiteY6" fmla="*/ 4436 h 181316"/>
                <a:gd name="connsiteX7" fmla="*/ 47021 w 46865"/>
                <a:gd name="connsiteY7" fmla="*/ 2258 h 181316"/>
                <a:gd name="connsiteX8" fmla="*/ 43416 w 46865"/>
                <a:gd name="connsiteY8" fmla="*/ 80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416" y="80"/>
                  </a:moveTo>
                  <a:cubicBezTo>
                    <a:pt x="9168" y="24401"/>
                    <a:pt x="156" y="62878"/>
                    <a:pt x="156" y="90648"/>
                  </a:cubicBezTo>
                  <a:cubicBezTo>
                    <a:pt x="156" y="116239"/>
                    <a:pt x="7726" y="155987"/>
                    <a:pt x="43416" y="181396"/>
                  </a:cubicBezTo>
                  <a:cubicBezTo>
                    <a:pt x="44858" y="181396"/>
                    <a:pt x="47021" y="181396"/>
                    <a:pt x="47021" y="179218"/>
                  </a:cubicBezTo>
                  <a:cubicBezTo>
                    <a:pt x="47021" y="178129"/>
                    <a:pt x="46480" y="177766"/>
                    <a:pt x="45218" y="176496"/>
                  </a:cubicBezTo>
                  <a:cubicBezTo>
                    <a:pt x="21245" y="154716"/>
                    <a:pt x="12413" y="123862"/>
                    <a:pt x="12413" y="90829"/>
                  </a:cubicBezTo>
                  <a:cubicBezTo>
                    <a:pt x="12413" y="41825"/>
                    <a:pt x="30978" y="17867"/>
                    <a:pt x="45759" y="4436"/>
                  </a:cubicBezTo>
                  <a:cubicBezTo>
                    <a:pt x="46480" y="3710"/>
                    <a:pt x="47021" y="3166"/>
                    <a:pt x="47021" y="2258"/>
                  </a:cubicBezTo>
                  <a:cubicBezTo>
                    <a:pt x="47021" y="80"/>
                    <a:pt x="44858" y="80"/>
                    <a:pt x="43416" y="80"/>
                  </a:cubicBezTo>
                  <a:close/>
                </a:path>
              </a:pathLst>
            </a:custGeom>
            <a:solidFill>
              <a:srgbClr val="000000"/>
            </a:solidFill>
            <a:ln w="2276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37ED062-7736-B708-11D3-7791836E59E4}"/>
                </a:ext>
              </a:extLst>
            </p:cNvPr>
            <p:cNvSpPr/>
            <p:nvPr>
              <p:custDataLst>
                <p:tags r:id="rId8"/>
              </p:custDataLst>
            </p:nvPr>
          </p:nvSpPr>
          <p:spPr>
            <a:xfrm>
              <a:off x="6872185" y="2669585"/>
              <a:ext cx="40376" cy="127774"/>
            </a:xfrm>
            <a:custGeom>
              <a:avLst/>
              <a:gdLst>
                <a:gd name="connsiteX0" fmla="*/ 39814 w 40376"/>
                <a:gd name="connsiteY0" fmla="*/ 5525 h 127774"/>
                <a:gd name="connsiteX1" fmla="*/ 40535 w 40376"/>
                <a:gd name="connsiteY1" fmla="*/ 2621 h 127774"/>
                <a:gd name="connsiteX2" fmla="*/ 37651 w 40376"/>
                <a:gd name="connsiteY2" fmla="*/ 80 h 127774"/>
                <a:gd name="connsiteX3" fmla="*/ 14579 w 40376"/>
                <a:gd name="connsiteY3" fmla="*/ 1895 h 127774"/>
                <a:gd name="connsiteX4" fmla="*/ 10794 w 40376"/>
                <a:gd name="connsiteY4" fmla="*/ 6069 h 127774"/>
                <a:gd name="connsiteX5" fmla="*/ 15300 w 40376"/>
                <a:gd name="connsiteY5" fmla="*/ 8610 h 127774"/>
                <a:gd name="connsiteX6" fmla="*/ 23952 w 40376"/>
                <a:gd name="connsiteY6" fmla="*/ 11333 h 127774"/>
                <a:gd name="connsiteX7" fmla="*/ 23231 w 40376"/>
                <a:gd name="connsiteY7" fmla="*/ 15326 h 127774"/>
                <a:gd name="connsiteX8" fmla="*/ 880 w 40376"/>
                <a:gd name="connsiteY8" fmla="*/ 104986 h 127774"/>
                <a:gd name="connsiteX9" fmla="*/ 159 w 40376"/>
                <a:gd name="connsiteY9" fmla="*/ 110612 h 127774"/>
                <a:gd name="connsiteX10" fmla="*/ 19085 w 40376"/>
                <a:gd name="connsiteY10" fmla="*/ 127855 h 127774"/>
                <a:gd name="connsiteX11" fmla="*/ 33505 w 40376"/>
                <a:gd name="connsiteY11" fmla="*/ 118235 h 127774"/>
                <a:gd name="connsiteX12" fmla="*/ 39814 w 40376"/>
                <a:gd name="connsiteY12" fmla="*/ 100085 h 127774"/>
                <a:gd name="connsiteX13" fmla="*/ 36930 w 40376"/>
                <a:gd name="connsiteY13" fmla="*/ 97726 h 127774"/>
                <a:gd name="connsiteX14" fmla="*/ 33325 w 40376"/>
                <a:gd name="connsiteY14" fmla="*/ 102082 h 127774"/>
                <a:gd name="connsiteX15" fmla="*/ 19806 w 40376"/>
                <a:gd name="connsiteY15" fmla="*/ 122773 h 127774"/>
                <a:gd name="connsiteX16" fmla="*/ 13678 w 40376"/>
                <a:gd name="connsiteY16" fmla="*/ 113879 h 127774"/>
                <a:gd name="connsiteX17" fmla="*/ 14759 w 40376"/>
                <a:gd name="connsiteY17" fmla="*/ 106438 h 127774"/>
                <a:gd name="connsiteX18" fmla="*/ 39814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814" y="5525"/>
                  </a:moveTo>
                  <a:cubicBezTo>
                    <a:pt x="39994" y="5162"/>
                    <a:pt x="40535" y="2803"/>
                    <a:pt x="40535" y="2621"/>
                  </a:cubicBezTo>
                  <a:cubicBezTo>
                    <a:pt x="40535" y="1714"/>
                    <a:pt x="39814" y="80"/>
                    <a:pt x="37651" y="80"/>
                  </a:cubicBezTo>
                  <a:cubicBezTo>
                    <a:pt x="34046" y="80"/>
                    <a:pt x="19085" y="1532"/>
                    <a:pt x="14579" y="1895"/>
                  </a:cubicBezTo>
                  <a:cubicBezTo>
                    <a:pt x="13317" y="2077"/>
                    <a:pt x="10794" y="2258"/>
                    <a:pt x="10794" y="6069"/>
                  </a:cubicBezTo>
                  <a:cubicBezTo>
                    <a:pt x="10794" y="8610"/>
                    <a:pt x="13317" y="8610"/>
                    <a:pt x="15300" y="8610"/>
                  </a:cubicBezTo>
                  <a:cubicBezTo>
                    <a:pt x="23952" y="8610"/>
                    <a:pt x="23952" y="9881"/>
                    <a:pt x="23952" y="11333"/>
                  </a:cubicBezTo>
                  <a:cubicBezTo>
                    <a:pt x="23952" y="12603"/>
                    <a:pt x="23591" y="13692"/>
                    <a:pt x="23231" y="15326"/>
                  </a:cubicBezTo>
                  <a:lnTo>
                    <a:pt x="880" y="104986"/>
                  </a:lnTo>
                  <a:cubicBezTo>
                    <a:pt x="339" y="106801"/>
                    <a:pt x="159" y="108797"/>
                    <a:pt x="159" y="110612"/>
                  </a:cubicBezTo>
                  <a:cubicBezTo>
                    <a:pt x="159" y="122228"/>
                    <a:pt x="10433" y="127855"/>
                    <a:pt x="19085" y="127855"/>
                  </a:cubicBezTo>
                  <a:cubicBezTo>
                    <a:pt x="23411" y="127855"/>
                    <a:pt x="28819" y="126403"/>
                    <a:pt x="33505" y="118235"/>
                  </a:cubicBezTo>
                  <a:cubicBezTo>
                    <a:pt x="37290" y="111520"/>
                    <a:pt x="39814" y="100811"/>
                    <a:pt x="39814" y="100085"/>
                  </a:cubicBezTo>
                  <a:cubicBezTo>
                    <a:pt x="39814" y="97726"/>
                    <a:pt x="37471" y="97726"/>
                    <a:pt x="36930" y="97726"/>
                  </a:cubicBezTo>
                  <a:cubicBezTo>
                    <a:pt x="34406" y="97726"/>
                    <a:pt x="34046" y="98815"/>
                    <a:pt x="33325" y="102082"/>
                  </a:cubicBezTo>
                  <a:cubicBezTo>
                    <a:pt x="30982" y="111157"/>
                    <a:pt x="27557" y="122773"/>
                    <a:pt x="19806" y="122773"/>
                  </a:cubicBezTo>
                  <a:cubicBezTo>
                    <a:pt x="14939" y="122773"/>
                    <a:pt x="13678" y="118235"/>
                    <a:pt x="13678" y="113879"/>
                  </a:cubicBezTo>
                  <a:cubicBezTo>
                    <a:pt x="13678" y="111883"/>
                    <a:pt x="14218" y="108434"/>
                    <a:pt x="14759" y="106438"/>
                  </a:cubicBezTo>
                  <a:lnTo>
                    <a:pt x="39814" y="5525"/>
                  </a:lnTo>
                  <a:close/>
                </a:path>
              </a:pathLst>
            </a:custGeom>
            <a:solidFill>
              <a:srgbClr val="000000"/>
            </a:solidFill>
            <a:ln w="2276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B8CBCB3-35E4-56C3-31BC-9775C718C44D}"/>
                </a:ext>
              </a:extLst>
            </p:cNvPr>
            <p:cNvSpPr/>
            <p:nvPr>
              <p:custDataLst>
                <p:tags r:id="rId9"/>
              </p:custDataLst>
            </p:nvPr>
          </p:nvSpPr>
          <p:spPr>
            <a:xfrm>
              <a:off x="6939791" y="2683198"/>
              <a:ext cx="132664" cy="133763"/>
            </a:xfrm>
            <a:custGeom>
              <a:avLst/>
              <a:gdLst>
                <a:gd name="connsiteX0" fmla="*/ 71000 w 132664"/>
                <a:gd name="connsiteY0" fmla="*/ 71409 h 133763"/>
                <a:gd name="connsiteX1" fmla="*/ 126156 w 132664"/>
                <a:gd name="connsiteY1" fmla="*/ 71409 h 133763"/>
                <a:gd name="connsiteX2" fmla="*/ 132826 w 132664"/>
                <a:gd name="connsiteY2" fmla="*/ 67053 h 133763"/>
                <a:gd name="connsiteX3" fmla="*/ 126156 w 132664"/>
                <a:gd name="connsiteY3" fmla="*/ 62515 h 133763"/>
                <a:gd name="connsiteX4" fmla="*/ 71000 w 132664"/>
                <a:gd name="connsiteY4" fmla="*/ 62515 h 133763"/>
                <a:gd name="connsiteX5" fmla="*/ 71000 w 132664"/>
                <a:gd name="connsiteY5" fmla="*/ 6795 h 133763"/>
                <a:gd name="connsiteX6" fmla="*/ 66674 w 132664"/>
                <a:gd name="connsiteY6" fmla="*/ 80 h 133763"/>
                <a:gd name="connsiteX7" fmla="*/ 62167 w 132664"/>
                <a:gd name="connsiteY7" fmla="*/ 6795 h 133763"/>
                <a:gd name="connsiteX8" fmla="*/ 62167 w 132664"/>
                <a:gd name="connsiteY8" fmla="*/ 62515 h 133763"/>
                <a:gd name="connsiteX9" fmla="*/ 6831 w 132664"/>
                <a:gd name="connsiteY9" fmla="*/ 62515 h 133763"/>
                <a:gd name="connsiteX10" fmla="*/ 161 w 132664"/>
                <a:gd name="connsiteY10" fmla="*/ 66871 h 133763"/>
                <a:gd name="connsiteX11" fmla="*/ 6831 w 132664"/>
                <a:gd name="connsiteY11" fmla="*/ 71409 h 133763"/>
                <a:gd name="connsiteX12" fmla="*/ 62167 w 132664"/>
                <a:gd name="connsiteY12" fmla="*/ 71409 h 133763"/>
                <a:gd name="connsiteX13" fmla="*/ 62167 w 132664"/>
                <a:gd name="connsiteY13" fmla="*/ 127129 h 133763"/>
                <a:gd name="connsiteX14" fmla="*/ 66493 w 132664"/>
                <a:gd name="connsiteY14" fmla="*/ 133844 h 133763"/>
                <a:gd name="connsiteX15" fmla="*/ 71000 w 132664"/>
                <a:gd name="connsiteY15" fmla="*/ 127129 h 133763"/>
                <a:gd name="connsiteX16" fmla="*/ 71000 w 132664"/>
                <a:gd name="connsiteY16" fmla="*/ 71409 h 13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664" h="133763">
                  <a:moveTo>
                    <a:pt x="71000" y="71409"/>
                  </a:moveTo>
                  <a:lnTo>
                    <a:pt x="126156" y="71409"/>
                  </a:lnTo>
                  <a:cubicBezTo>
                    <a:pt x="128500" y="71409"/>
                    <a:pt x="132826" y="71409"/>
                    <a:pt x="132826" y="67053"/>
                  </a:cubicBezTo>
                  <a:cubicBezTo>
                    <a:pt x="132826" y="62515"/>
                    <a:pt x="128680" y="62515"/>
                    <a:pt x="126156" y="62515"/>
                  </a:cubicBezTo>
                  <a:lnTo>
                    <a:pt x="71000" y="62515"/>
                  </a:lnTo>
                  <a:lnTo>
                    <a:pt x="71000" y="6795"/>
                  </a:lnTo>
                  <a:cubicBezTo>
                    <a:pt x="71000" y="4436"/>
                    <a:pt x="71000" y="80"/>
                    <a:pt x="66674" y="80"/>
                  </a:cubicBezTo>
                  <a:cubicBezTo>
                    <a:pt x="62167" y="80"/>
                    <a:pt x="62167" y="4255"/>
                    <a:pt x="62167" y="6795"/>
                  </a:cubicBezTo>
                  <a:lnTo>
                    <a:pt x="62167" y="62515"/>
                  </a:lnTo>
                  <a:lnTo>
                    <a:pt x="6831" y="62515"/>
                  </a:lnTo>
                  <a:cubicBezTo>
                    <a:pt x="4487" y="62515"/>
                    <a:pt x="161" y="62515"/>
                    <a:pt x="161" y="66871"/>
                  </a:cubicBezTo>
                  <a:cubicBezTo>
                    <a:pt x="161" y="71409"/>
                    <a:pt x="4307" y="71409"/>
                    <a:pt x="6831" y="71409"/>
                  </a:cubicBezTo>
                  <a:lnTo>
                    <a:pt x="62167" y="71409"/>
                  </a:lnTo>
                  <a:lnTo>
                    <a:pt x="62167" y="127129"/>
                  </a:lnTo>
                  <a:cubicBezTo>
                    <a:pt x="62167" y="129488"/>
                    <a:pt x="62167" y="133844"/>
                    <a:pt x="66493" y="133844"/>
                  </a:cubicBezTo>
                  <a:cubicBezTo>
                    <a:pt x="71000" y="133844"/>
                    <a:pt x="71000" y="129670"/>
                    <a:pt x="71000" y="127129"/>
                  </a:cubicBezTo>
                  <a:lnTo>
                    <a:pt x="71000" y="71409"/>
                  </a:lnTo>
                  <a:close/>
                </a:path>
              </a:pathLst>
            </a:custGeom>
            <a:solidFill>
              <a:srgbClr val="000000"/>
            </a:solidFill>
            <a:ln w="2276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6756989-3D29-215D-7618-2F6D49987C3A}"/>
                </a:ext>
              </a:extLst>
            </p:cNvPr>
            <p:cNvSpPr/>
            <p:nvPr>
              <p:custDataLst>
                <p:tags r:id="rId10"/>
              </p:custDataLst>
            </p:nvPr>
          </p:nvSpPr>
          <p:spPr>
            <a:xfrm>
              <a:off x="7104898" y="2675030"/>
              <a:ext cx="65611" cy="120514"/>
            </a:xfrm>
            <a:custGeom>
              <a:avLst/>
              <a:gdLst>
                <a:gd name="connsiteX0" fmla="*/ 40904 w 65611"/>
                <a:gd name="connsiteY0" fmla="*/ 5162 h 120514"/>
                <a:gd name="connsiteX1" fmla="*/ 35497 w 65611"/>
                <a:gd name="connsiteY1" fmla="*/ 80 h 120514"/>
                <a:gd name="connsiteX2" fmla="*/ 167 w 65611"/>
                <a:gd name="connsiteY2" fmla="*/ 11696 h 120514"/>
                <a:gd name="connsiteX3" fmla="*/ 167 w 65611"/>
                <a:gd name="connsiteY3" fmla="*/ 18230 h 120514"/>
                <a:gd name="connsiteX4" fmla="*/ 26304 w 65611"/>
                <a:gd name="connsiteY4" fmla="*/ 13148 h 120514"/>
                <a:gd name="connsiteX5" fmla="*/ 26304 w 65611"/>
                <a:gd name="connsiteY5" fmla="*/ 105712 h 120514"/>
                <a:gd name="connsiteX6" fmla="*/ 8279 w 65611"/>
                <a:gd name="connsiteY6" fmla="*/ 114061 h 120514"/>
                <a:gd name="connsiteX7" fmla="*/ 1429 w 65611"/>
                <a:gd name="connsiteY7" fmla="*/ 114061 h 120514"/>
                <a:gd name="connsiteX8" fmla="*/ 1429 w 65611"/>
                <a:gd name="connsiteY8" fmla="*/ 120595 h 120514"/>
                <a:gd name="connsiteX9" fmla="*/ 33514 w 65611"/>
                <a:gd name="connsiteY9" fmla="*/ 119869 h 120514"/>
                <a:gd name="connsiteX10" fmla="*/ 65779 w 65611"/>
                <a:gd name="connsiteY10" fmla="*/ 120595 h 120514"/>
                <a:gd name="connsiteX11" fmla="*/ 65779 w 65611"/>
                <a:gd name="connsiteY11" fmla="*/ 114061 h 120514"/>
                <a:gd name="connsiteX12" fmla="*/ 58929 w 65611"/>
                <a:gd name="connsiteY12" fmla="*/ 114061 h 120514"/>
                <a:gd name="connsiteX13" fmla="*/ 40904 w 65611"/>
                <a:gd name="connsiteY13" fmla="*/ 105712 h 120514"/>
                <a:gd name="connsiteX14" fmla="*/ 40904 w 65611"/>
                <a:gd name="connsiteY14" fmla="*/ 5162 h 12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611" h="120514">
                  <a:moveTo>
                    <a:pt x="40904" y="5162"/>
                  </a:moveTo>
                  <a:cubicBezTo>
                    <a:pt x="40904" y="262"/>
                    <a:pt x="40544" y="80"/>
                    <a:pt x="35497" y="80"/>
                  </a:cubicBezTo>
                  <a:cubicBezTo>
                    <a:pt x="23961" y="11514"/>
                    <a:pt x="7558" y="11696"/>
                    <a:pt x="167" y="11696"/>
                  </a:cubicBezTo>
                  <a:lnTo>
                    <a:pt x="167" y="18230"/>
                  </a:lnTo>
                  <a:cubicBezTo>
                    <a:pt x="4493" y="18230"/>
                    <a:pt x="16390" y="18230"/>
                    <a:pt x="26304" y="13148"/>
                  </a:cubicBezTo>
                  <a:lnTo>
                    <a:pt x="26304" y="105712"/>
                  </a:lnTo>
                  <a:cubicBezTo>
                    <a:pt x="26304" y="111701"/>
                    <a:pt x="26304" y="114061"/>
                    <a:pt x="8279" y="114061"/>
                  </a:cubicBezTo>
                  <a:lnTo>
                    <a:pt x="1429" y="114061"/>
                  </a:lnTo>
                  <a:lnTo>
                    <a:pt x="1429" y="120595"/>
                  </a:lnTo>
                  <a:cubicBezTo>
                    <a:pt x="4674" y="120413"/>
                    <a:pt x="26845" y="119869"/>
                    <a:pt x="33514" y="119869"/>
                  </a:cubicBezTo>
                  <a:cubicBezTo>
                    <a:pt x="39102" y="119869"/>
                    <a:pt x="61813" y="120413"/>
                    <a:pt x="65779" y="120595"/>
                  </a:cubicBezTo>
                  <a:lnTo>
                    <a:pt x="65779" y="114061"/>
                  </a:lnTo>
                  <a:lnTo>
                    <a:pt x="58929" y="114061"/>
                  </a:lnTo>
                  <a:cubicBezTo>
                    <a:pt x="40904" y="114061"/>
                    <a:pt x="40904" y="111701"/>
                    <a:pt x="40904" y="105712"/>
                  </a:cubicBezTo>
                  <a:lnTo>
                    <a:pt x="40904" y="5162"/>
                  </a:lnTo>
                  <a:close/>
                </a:path>
              </a:pathLst>
            </a:custGeom>
            <a:solidFill>
              <a:srgbClr val="000000"/>
            </a:solidFill>
            <a:ln w="2276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1935E68-5CAC-93D4-72F5-7C5AB4E8E2A5}"/>
                </a:ext>
              </a:extLst>
            </p:cNvPr>
            <p:cNvSpPr/>
            <p:nvPr>
              <p:custDataLst>
                <p:tags r:id="rId11"/>
              </p:custDataLst>
            </p:nvPr>
          </p:nvSpPr>
          <p:spPr>
            <a:xfrm>
              <a:off x="7200692" y="2659421"/>
              <a:ext cx="46684" cy="181316"/>
            </a:xfrm>
            <a:custGeom>
              <a:avLst/>
              <a:gdLst>
                <a:gd name="connsiteX0" fmla="*/ 3596 w 46684"/>
                <a:gd name="connsiteY0" fmla="*/ 80 h 181316"/>
                <a:gd name="connsiteX1" fmla="*/ 171 w 46684"/>
                <a:gd name="connsiteY1" fmla="*/ 2258 h 181316"/>
                <a:gd name="connsiteX2" fmla="*/ 1794 w 46684"/>
                <a:gd name="connsiteY2" fmla="*/ 4981 h 181316"/>
                <a:gd name="connsiteX3" fmla="*/ 34599 w 46684"/>
                <a:gd name="connsiteY3" fmla="*/ 90648 h 181316"/>
                <a:gd name="connsiteX4" fmla="*/ 3416 w 46684"/>
                <a:gd name="connsiteY4" fmla="*/ 175044 h 181316"/>
                <a:gd name="connsiteX5" fmla="*/ 171 w 46684"/>
                <a:gd name="connsiteY5" fmla="*/ 179218 h 181316"/>
                <a:gd name="connsiteX6" fmla="*/ 2515 w 46684"/>
                <a:gd name="connsiteY6" fmla="*/ 181396 h 181316"/>
                <a:gd name="connsiteX7" fmla="*/ 33698 w 46684"/>
                <a:gd name="connsiteY7" fmla="*/ 146730 h 181316"/>
                <a:gd name="connsiteX8" fmla="*/ 46856 w 46684"/>
                <a:gd name="connsiteY8" fmla="*/ 90829 h 181316"/>
                <a:gd name="connsiteX9" fmla="*/ 3596 w 46684"/>
                <a:gd name="connsiteY9" fmla="*/ 80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596" y="80"/>
                  </a:moveTo>
                  <a:cubicBezTo>
                    <a:pt x="2334" y="80"/>
                    <a:pt x="171" y="80"/>
                    <a:pt x="171" y="2258"/>
                  </a:cubicBezTo>
                  <a:cubicBezTo>
                    <a:pt x="171" y="3166"/>
                    <a:pt x="712" y="3710"/>
                    <a:pt x="1794" y="4981"/>
                  </a:cubicBezTo>
                  <a:cubicBezTo>
                    <a:pt x="17295" y="19319"/>
                    <a:pt x="34599" y="43821"/>
                    <a:pt x="34599" y="90648"/>
                  </a:cubicBezTo>
                  <a:cubicBezTo>
                    <a:pt x="34599" y="128581"/>
                    <a:pt x="22883" y="157257"/>
                    <a:pt x="3416" y="175044"/>
                  </a:cubicBezTo>
                  <a:cubicBezTo>
                    <a:pt x="352" y="178129"/>
                    <a:pt x="171" y="178311"/>
                    <a:pt x="171" y="179218"/>
                  </a:cubicBezTo>
                  <a:cubicBezTo>
                    <a:pt x="171" y="180126"/>
                    <a:pt x="712" y="181396"/>
                    <a:pt x="2515" y="181396"/>
                  </a:cubicBezTo>
                  <a:cubicBezTo>
                    <a:pt x="4678" y="181396"/>
                    <a:pt x="21801" y="169418"/>
                    <a:pt x="33698" y="146730"/>
                  </a:cubicBezTo>
                  <a:cubicBezTo>
                    <a:pt x="41629" y="131666"/>
                    <a:pt x="46856" y="112064"/>
                    <a:pt x="46856" y="90829"/>
                  </a:cubicBezTo>
                  <a:cubicBezTo>
                    <a:pt x="46856" y="65238"/>
                    <a:pt x="39286" y="25490"/>
                    <a:pt x="3596" y="80"/>
                  </a:cubicBezTo>
                  <a:close/>
                </a:path>
              </a:pathLst>
            </a:custGeom>
            <a:solidFill>
              <a:srgbClr val="000000"/>
            </a:solidFill>
            <a:ln w="2276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D293CBF-ADD2-4674-5FA1-C221CCA40E27}"/>
                </a:ext>
              </a:extLst>
            </p:cNvPr>
            <p:cNvSpPr/>
            <p:nvPr>
              <p:custDataLst>
                <p:tags r:id="rId12"/>
              </p:custDataLst>
            </p:nvPr>
          </p:nvSpPr>
          <p:spPr>
            <a:xfrm>
              <a:off x="6789011" y="2886659"/>
              <a:ext cx="104725" cy="81855"/>
            </a:xfrm>
            <a:custGeom>
              <a:avLst/>
              <a:gdLst>
                <a:gd name="connsiteX0" fmla="*/ 67930 w 104725"/>
                <a:gd name="connsiteY0" fmla="*/ 50725 h 81855"/>
                <a:gd name="connsiteX1" fmla="*/ 65046 w 104725"/>
                <a:gd name="connsiteY1" fmla="*/ 61433 h 81855"/>
                <a:gd name="connsiteX2" fmla="*/ 43236 w 104725"/>
                <a:gd name="connsiteY2" fmla="*/ 76860 h 81855"/>
                <a:gd name="connsiteX3" fmla="*/ 30798 w 104725"/>
                <a:gd name="connsiteY3" fmla="*/ 61796 h 81855"/>
                <a:gd name="connsiteX4" fmla="*/ 40892 w 104725"/>
                <a:gd name="connsiteY4" fmla="*/ 24952 h 81855"/>
                <a:gd name="connsiteX5" fmla="*/ 43416 w 104725"/>
                <a:gd name="connsiteY5" fmla="*/ 15695 h 81855"/>
                <a:gd name="connsiteX6" fmla="*/ 26292 w 104725"/>
                <a:gd name="connsiteY6" fmla="*/ 87 h 81855"/>
                <a:gd name="connsiteX7" fmla="*/ 156 w 104725"/>
                <a:gd name="connsiteY7" fmla="*/ 27856 h 81855"/>
                <a:gd name="connsiteX8" fmla="*/ 3220 w 104725"/>
                <a:gd name="connsiteY8" fmla="*/ 30215 h 81855"/>
                <a:gd name="connsiteX9" fmla="*/ 6464 w 104725"/>
                <a:gd name="connsiteY9" fmla="*/ 27311 h 81855"/>
                <a:gd name="connsiteX10" fmla="*/ 25751 w 104725"/>
                <a:gd name="connsiteY10" fmla="*/ 5169 h 81855"/>
                <a:gd name="connsiteX11" fmla="*/ 30257 w 104725"/>
                <a:gd name="connsiteY11" fmla="*/ 11521 h 81855"/>
                <a:gd name="connsiteX12" fmla="*/ 27013 w 104725"/>
                <a:gd name="connsiteY12" fmla="*/ 23681 h 81855"/>
                <a:gd name="connsiteX13" fmla="*/ 17279 w 104725"/>
                <a:gd name="connsiteY13" fmla="*/ 58892 h 81855"/>
                <a:gd name="connsiteX14" fmla="*/ 23949 w 104725"/>
                <a:gd name="connsiteY14" fmla="*/ 76134 h 81855"/>
                <a:gd name="connsiteX15" fmla="*/ 42514 w 104725"/>
                <a:gd name="connsiteY15" fmla="*/ 81942 h 81855"/>
                <a:gd name="connsiteX16" fmla="*/ 65947 w 104725"/>
                <a:gd name="connsiteY16" fmla="*/ 69963 h 81855"/>
                <a:gd name="connsiteX17" fmla="*/ 84152 w 104725"/>
                <a:gd name="connsiteY17" fmla="*/ 81942 h 81855"/>
                <a:gd name="connsiteX18" fmla="*/ 98392 w 104725"/>
                <a:gd name="connsiteY18" fmla="*/ 72323 h 81855"/>
                <a:gd name="connsiteX19" fmla="*/ 104881 w 104725"/>
                <a:gd name="connsiteY19" fmla="*/ 54173 h 81855"/>
                <a:gd name="connsiteX20" fmla="*/ 101817 w 104725"/>
                <a:gd name="connsiteY20" fmla="*/ 51814 h 81855"/>
                <a:gd name="connsiteX21" fmla="*/ 97851 w 104725"/>
                <a:gd name="connsiteY21" fmla="*/ 57440 h 81855"/>
                <a:gd name="connsiteX22" fmla="*/ 84693 w 104725"/>
                <a:gd name="connsiteY22" fmla="*/ 76860 h 81855"/>
                <a:gd name="connsiteX23" fmla="*/ 78745 w 104725"/>
                <a:gd name="connsiteY23" fmla="*/ 67967 h 81855"/>
                <a:gd name="connsiteX24" fmla="*/ 81449 w 104725"/>
                <a:gd name="connsiteY24" fmla="*/ 53629 h 81855"/>
                <a:gd name="connsiteX25" fmla="*/ 85414 w 104725"/>
                <a:gd name="connsiteY25" fmla="*/ 37294 h 81855"/>
                <a:gd name="connsiteX26" fmla="*/ 89560 w 104725"/>
                <a:gd name="connsiteY26" fmla="*/ 21140 h 81855"/>
                <a:gd name="connsiteX27" fmla="*/ 92624 w 104725"/>
                <a:gd name="connsiteY27" fmla="*/ 7710 h 81855"/>
                <a:gd name="connsiteX28" fmla="*/ 86676 w 104725"/>
                <a:gd name="connsiteY28" fmla="*/ 1902 h 81855"/>
                <a:gd name="connsiteX29" fmla="*/ 77303 w 104725"/>
                <a:gd name="connsiteY29" fmla="*/ 12973 h 81855"/>
                <a:gd name="connsiteX30" fmla="*/ 67930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30" y="50725"/>
                  </a:moveTo>
                  <a:cubicBezTo>
                    <a:pt x="67029" y="54355"/>
                    <a:pt x="65406" y="61251"/>
                    <a:pt x="65046" y="61433"/>
                  </a:cubicBezTo>
                  <a:cubicBezTo>
                    <a:pt x="61621" y="67059"/>
                    <a:pt x="54411" y="76860"/>
                    <a:pt x="43236" y="76860"/>
                  </a:cubicBezTo>
                  <a:cubicBezTo>
                    <a:pt x="30798" y="76860"/>
                    <a:pt x="30798" y="65063"/>
                    <a:pt x="30798" y="61796"/>
                  </a:cubicBezTo>
                  <a:cubicBezTo>
                    <a:pt x="30798" y="51088"/>
                    <a:pt x="35845" y="38201"/>
                    <a:pt x="40892" y="24952"/>
                  </a:cubicBezTo>
                  <a:cubicBezTo>
                    <a:pt x="42334" y="21322"/>
                    <a:pt x="43416" y="18599"/>
                    <a:pt x="43416" y="15695"/>
                  </a:cubicBezTo>
                  <a:cubicBezTo>
                    <a:pt x="43416" y="6258"/>
                    <a:pt x="35485" y="87"/>
                    <a:pt x="26292" y="87"/>
                  </a:cubicBezTo>
                  <a:cubicBezTo>
                    <a:pt x="8267" y="87"/>
                    <a:pt x="156" y="24952"/>
                    <a:pt x="156" y="27856"/>
                  </a:cubicBezTo>
                  <a:cubicBezTo>
                    <a:pt x="156" y="30215"/>
                    <a:pt x="2679" y="30215"/>
                    <a:pt x="3220" y="30215"/>
                  </a:cubicBezTo>
                  <a:cubicBezTo>
                    <a:pt x="5743" y="30215"/>
                    <a:pt x="5924" y="29308"/>
                    <a:pt x="6464" y="27311"/>
                  </a:cubicBezTo>
                  <a:cubicBezTo>
                    <a:pt x="10790" y="12429"/>
                    <a:pt x="18721" y="5169"/>
                    <a:pt x="25751" y="5169"/>
                  </a:cubicBezTo>
                  <a:cubicBezTo>
                    <a:pt x="28815" y="5169"/>
                    <a:pt x="30257" y="7165"/>
                    <a:pt x="30257" y="11521"/>
                  </a:cubicBezTo>
                  <a:cubicBezTo>
                    <a:pt x="30257" y="15695"/>
                    <a:pt x="28815" y="19507"/>
                    <a:pt x="27013" y="23681"/>
                  </a:cubicBezTo>
                  <a:cubicBezTo>
                    <a:pt x="17279" y="48728"/>
                    <a:pt x="17279" y="53992"/>
                    <a:pt x="17279" y="58892"/>
                  </a:cubicBezTo>
                  <a:cubicBezTo>
                    <a:pt x="17279" y="61977"/>
                    <a:pt x="17279" y="70326"/>
                    <a:pt x="23949" y="76134"/>
                  </a:cubicBezTo>
                  <a:cubicBezTo>
                    <a:pt x="29176" y="80490"/>
                    <a:pt x="36206" y="81942"/>
                    <a:pt x="42514" y="81942"/>
                  </a:cubicBezTo>
                  <a:cubicBezTo>
                    <a:pt x="53870" y="81942"/>
                    <a:pt x="59999" y="75771"/>
                    <a:pt x="65947" y="69963"/>
                  </a:cubicBezTo>
                  <a:cubicBezTo>
                    <a:pt x="69913" y="81579"/>
                    <a:pt x="81989" y="81942"/>
                    <a:pt x="84152" y="81942"/>
                  </a:cubicBezTo>
                  <a:cubicBezTo>
                    <a:pt x="90281" y="81942"/>
                    <a:pt x="94967" y="78312"/>
                    <a:pt x="98392" y="72323"/>
                  </a:cubicBezTo>
                  <a:cubicBezTo>
                    <a:pt x="102358" y="65244"/>
                    <a:pt x="104881" y="54718"/>
                    <a:pt x="104881" y="54173"/>
                  </a:cubicBezTo>
                  <a:cubicBezTo>
                    <a:pt x="104881" y="51814"/>
                    <a:pt x="102358" y="51814"/>
                    <a:pt x="101817" y="51814"/>
                  </a:cubicBezTo>
                  <a:cubicBezTo>
                    <a:pt x="99293" y="51814"/>
                    <a:pt x="99113" y="52540"/>
                    <a:pt x="97851" y="57440"/>
                  </a:cubicBezTo>
                  <a:cubicBezTo>
                    <a:pt x="95688" y="65970"/>
                    <a:pt x="92264" y="76860"/>
                    <a:pt x="84693" y="76860"/>
                  </a:cubicBezTo>
                  <a:cubicBezTo>
                    <a:pt x="80007" y="76860"/>
                    <a:pt x="78745" y="72686"/>
                    <a:pt x="78745" y="67967"/>
                  </a:cubicBezTo>
                  <a:cubicBezTo>
                    <a:pt x="78745" y="64881"/>
                    <a:pt x="80187" y="58347"/>
                    <a:pt x="81449" y="53629"/>
                  </a:cubicBezTo>
                  <a:cubicBezTo>
                    <a:pt x="82710" y="48728"/>
                    <a:pt x="84513" y="41287"/>
                    <a:pt x="85414" y="37294"/>
                  </a:cubicBezTo>
                  <a:lnTo>
                    <a:pt x="89560" y="21140"/>
                  </a:lnTo>
                  <a:cubicBezTo>
                    <a:pt x="90641" y="16603"/>
                    <a:pt x="92624" y="8617"/>
                    <a:pt x="92624" y="7710"/>
                  </a:cubicBezTo>
                  <a:cubicBezTo>
                    <a:pt x="92624" y="4080"/>
                    <a:pt x="89740" y="1902"/>
                    <a:pt x="86676" y="1902"/>
                  </a:cubicBezTo>
                  <a:cubicBezTo>
                    <a:pt x="80007" y="1902"/>
                    <a:pt x="78745" y="7165"/>
                    <a:pt x="77303" y="12973"/>
                  </a:cubicBezTo>
                  <a:lnTo>
                    <a:pt x="67930" y="50725"/>
                  </a:lnTo>
                  <a:close/>
                </a:path>
              </a:pathLst>
            </a:custGeom>
            <a:solidFill>
              <a:srgbClr val="000000"/>
            </a:solidFill>
            <a:ln w="2276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67A16EB-0EA2-A14D-F376-D0E1EDE73EAB}"/>
                </a:ext>
              </a:extLst>
            </p:cNvPr>
            <p:cNvSpPr/>
            <p:nvPr>
              <p:custDataLst>
                <p:tags r:id="rId13"/>
              </p:custDataLst>
            </p:nvPr>
          </p:nvSpPr>
          <p:spPr>
            <a:xfrm>
              <a:off x="7367184" y="2807444"/>
              <a:ext cx="171237" cy="60672"/>
            </a:xfrm>
            <a:custGeom>
              <a:avLst/>
              <a:gdLst>
                <a:gd name="connsiteX0" fmla="*/ 162661 w 171237"/>
                <a:gd name="connsiteY0" fmla="*/ 10456 h 60672"/>
                <a:gd name="connsiteX1" fmla="*/ 171416 w 171237"/>
                <a:gd name="connsiteY1" fmla="*/ 5270 h 60672"/>
                <a:gd name="connsiteX2" fmla="*/ 162918 w 171237"/>
                <a:gd name="connsiteY2" fmla="*/ 84 h 60672"/>
                <a:gd name="connsiteX3" fmla="*/ 8675 w 171237"/>
                <a:gd name="connsiteY3" fmla="*/ 84 h 60672"/>
                <a:gd name="connsiteX4" fmla="*/ 178 w 171237"/>
                <a:gd name="connsiteY4" fmla="*/ 5270 h 60672"/>
                <a:gd name="connsiteX5" fmla="*/ 8933 w 171237"/>
                <a:gd name="connsiteY5" fmla="*/ 10456 h 60672"/>
                <a:gd name="connsiteX6" fmla="*/ 162661 w 171237"/>
                <a:gd name="connsiteY6" fmla="*/ 10456 h 60672"/>
                <a:gd name="connsiteX7" fmla="*/ 162918 w 171237"/>
                <a:gd name="connsiteY7" fmla="*/ 60756 h 60672"/>
                <a:gd name="connsiteX8" fmla="*/ 171416 w 171237"/>
                <a:gd name="connsiteY8" fmla="*/ 55571 h 60672"/>
                <a:gd name="connsiteX9" fmla="*/ 162661 w 171237"/>
                <a:gd name="connsiteY9" fmla="*/ 50385 h 60672"/>
                <a:gd name="connsiteX10" fmla="*/ 8933 w 171237"/>
                <a:gd name="connsiteY10" fmla="*/ 50385 h 60672"/>
                <a:gd name="connsiteX11" fmla="*/ 178 w 171237"/>
                <a:gd name="connsiteY11" fmla="*/ 55571 h 60672"/>
                <a:gd name="connsiteX12" fmla="*/ 8675 w 171237"/>
                <a:gd name="connsiteY12" fmla="*/ 60756 h 60672"/>
                <a:gd name="connsiteX13" fmla="*/ 162918 w 171237"/>
                <a:gd name="connsiteY13" fmla="*/ 60756 h 6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237" h="60672">
                  <a:moveTo>
                    <a:pt x="162661" y="10456"/>
                  </a:moveTo>
                  <a:cubicBezTo>
                    <a:pt x="166523" y="10456"/>
                    <a:pt x="171416" y="10456"/>
                    <a:pt x="171416" y="5270"/>
                  </a:cubicBezTo>
                  <a:cubicBezTo>
                    <a:pt x="171416" y="84"/>
                    <a:pt x="166523" y="84"/>
                    <a:pt x="162918" y="84"/>
                  </a:cubicBezTo>
                  <a:lnTo>
                    <a:pt x="8675" y="84"/>
                  </a:lnTo>
                  <a:cubicBezTo>
                    <a:pt x="5070" y="84"/>
                    <a:pt x="178" y="84"/>
                    <a:pt x="178" y="5270"/>
                  </a:cubicBezTo>
                  <a:cubicBezTo>
                    <a:pt x="178" y="10456"/>
                    <a:pt x="5070" y="10456"/>
                    <a:pt x="8933" y="10456"/>
                  </a:cubicBezTo>
                  <a:lnTo>
                    <a:pt x="162661" y="10456"/>
                  </a:lnTo>
                  <a:close/>
                  <a:moveTo>
                    <a:pt x="162918" y="60756"/>
                  </a:moveTo>
                  <a:cubicBezTo>
                    <a:pt x="166523" y="60756"/>
                    <a:pt x="171416" y="60756"/>
                    <a:pt x="171416" y="55571"/>
                  </a:cubicBezTo>
                  <a:cubicBezTo>
                    <a:pt x="171416" y="50385"/>
                    <a:pt x="166523" y="50385"/>
                    <a:pt x="162661" y="50385"/>
                  </a:cubicBezTo>
                  <a:lnTo>
                    <a:pt x="8933" y="50385"/>
                  </a:lnTo>
                  <a:cubicBezTo>
                    <a:pt x="5070" y="50385"/>
                    <a:pt x="178" y="50385"/>
                    <a:pt x="178" y="55571"/>
                  </a:cubicBezTo>
                  <a:cubicBezTo>
                    <a:pt x="178" y="60756"/>
                    <a:pt x="5070" y="60756"/>
                    <a:pt x="8675" y="60756"/>
                  </a:cubicBezTo>
                  <a:lnTo>
                    <a:pt x="162918" y="60756"/>
                  </a:lnTo>
                  <a:close/>
                </a:path>
              </a:pathLst>
            </a:custGeom>
            <a:solidFill>
              <a:srgbClr val="000000"/>
            </a:solidFill>
            <a:ln w="2276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C1991DD-0B50-3DAD-52AB-4847F9E2859C}"/>
                </a:ext>
              </a:extLst>
            </p:cNvPr>
            <p:cNvSpPr/>
            <p:nvPr>
              <p:custDataLst>
                <p:tags r:id="rId14"/>
              </p:custDataLst>
            </p:nvPr>
          </p:nvSpPr>
          <p:spPr>
            <a:xfrm>
              <a:off x="7637186" y="2722658"/>
              <a:ext cx="134930" cy="233095"/>
            </a:xfrm>
            <a:custGeom>
              <a:avLst/>
              <a:gdLst>
                <a:gd name="connsiteX0" fmla="*/ 100099 w 134930"/>
                <a:gd name="connsiteY0" fmla="*/ 6307 h 233095"/>
                <a:gd name="connsiteX1" fmla="*/ 100871 w 134930"/>
                <a:gd name="connsiteY1" fmla="*/ 2677 h 233095"/>
                <a:gd name="connsiteX2" fmla="*/ 97781 w 134930"/>
                <a:gd name="connsiteY2" fmla="*/ 84 h 233095"/>
                <a:gd name="connsiteX3" fmla="*/ 93919 w 134930"/>
                <a:gd name="connsiteY3" fmla="*/ 5270 h 233095"/>
                <a:gd name="connsiteX4" fmla="*/ 78983 w 134930"/>
                <a:gd name="connsiteY4" fmla="*/ 65164 h 233095"/>
                <a:gd name="connsiteX5" fmla="*/ 188 w 134930"/>
                <a:gd name="connsiteY5" fmla="*/ 136208 h 233095"/>
                <a:gd name="connsiteX6" fmla="*/ 49628 w 134930"/>
                <a:gd name="connsiteY6" fmla="*/ 183138 h 233095"/>
                <a:gd name="connsiteX7" fmla="*/ 43706 w 134930"/>
                <a:gd name="connsiteY7" fmla="*/ 207510 h 233095"/>
                <a:gd name="connsiteX8" fmla="*/ 38041 w 134930"/>
                <a:gd name="connsiteY8" fmla="*/ 230327 h 233095"/>
                <a:gd name="connsiteX9" fmla="*/ 41131 w 134930"/>
                <a:gd name="connsiteY9" fmla="*/ 233179 h 233095"/>
                <a:gd name="connsiteX10" fmla="*/ 43706 w 134930"/>
                <a:gd name="connsiteY10" fmla="*/ 232142 h 233095"/>
                <a:gd name="connsiteX11" fmla="*/ 46538 w 134930"/>
                <a:gd name="connsiteY11" fmla="*/ 221771 h 233095"/>
                <a:gd name="connsiteX12" fmla="*/ 56323 w 134930"/>
                <a:gd name="connsiteY12" fmla="*/ 183138 h 233095"/>
                <a:gd name="connsiteX13" fmla="*/ 135119 w 134930"/>
                <a:gd name="connsiteY13" fmla="*/ 112094 h 233095"/>
                <a:gd name="connsiteX14" fmla="*/ 85679 w 134930"/>
                <a:gd name="connsiteY14" fmla="*/ 65164 h 233095"/>
                <a:gd name="connsiteX15" fmla="*/ 100099 w 134930"/>
                <a:gd name="connsiteY15" fmla="*/ 6307 h 233095"/>
                <a:gd name="connsiteX16" fmla="*/ 50916 w 134930"/>
                <a:gd name="connsiteY16" fmla="*/ 177434 h 233095"/>
                <a:gd name="connsiteX17" fmla="*/ 16926 w 134930"/>
                <a:gd name="connsiteY17" fmla="*/ 141653 h 233095"/>
                <a:gd name="connsiteX18" fmla="*/ 77438 w 134930"/>
                <a:gd name="connsiteY18" fmla="*/ 70868 h 233095"/>
                <a:gd name="connsiteX19" fmla="*/ 50916 w 134930"/>
                <a:gd name="connsiteY19" fmla="*/ 177434 h 233095"/>
                <a:gd name="connsiteX20" fmla="*/ 84134 w 134930"/>
                <a:gd name="connsiteY20" fmla="*/ 70868 h 233095"/>
                <a:gd name="connsiteX21" fmla="*/ 118381 w 134930"/>
                <a:gd name="connsiteY21" fmla="*/ 106649 h 233095"/>
                <a:gd name="connsiteX22" fmla="*/ 57611 w 134930"/>
                <a:gd name="connsiteY22" fmla="*/ 177434 h 233095"/>
                <a:gd name="connsiteX23" fmla="*/ 84134 w 134930"/>
                <a:gd name="connsiteY23" fmla="*/ 70868 h 23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930" h="233095">
                  <a:moveTo>
                    <a:pt x="100099" y="6307"/>
                  </a:moveTo>
                  <a:cubicBezTo>
                    <a:pt x="100099" y="5788"/>
                    <a:pt x="100871" y="2936"/>
                    <a:pt x="100871" y="2677"/>
                  </a:cubicBezTo>
                  <a:cubicBezTo>
                    <a:pt x="100871" y="2418"/>
                    <a:pt x="100871" y="84"/>
                    <a:pt x="97781" y="84"/>
                  </a:cubicBezTo>
                  <a:cubicBezTo>
                    <a:pt x="95206" y="84"/>
                    <a:pt x="94949" y="862"/>
                    <a:pt x="93919" y="5270"/>
                  </a:cubicBezTo>
                  <a:lnTo>
                    <a:pt x="78983" y="65164"/>
                  </a:lnTo>
                  <a:cubicBezTo>
                    <a:pt x="38041" y="66461"/>
                    <a:pt x="188" y="100945"/>
                    <a:pt x="188" y="136208"/>
                  </a:cubicBezTo>
                  <a:cubicBezTo>
                    <a:pt x="188" y="160839"/>
                    <a:pt x="18213" y="181323"/>
                    <a:pt x="49628" y="183138"/>
                  </a:cubicBezTo>
                  <a:cubicBezTo>
                    <a:pt x="47568" y="191176"/>
                    <a:pt x="45766" y="199473"/>
                    <a:pt x="43706" y="207510"/>
                  </a:cubicBezTo>
                  <a:cubicBezTo>
                    <a:pt x="40616" y="219697"/>
                    <a:pt x="38041" y="229549"/>
                    <a:pt x="38041" y="230327"/>
                  </a:cubicBezTo>
                  <a:cubicBezTo>
                    <a:pt x="38041" y="232920"/>
                    <a:pt x="39843" y="233179"/>
                    <a:pt x="41131" y="233179"/>
                  </a:cubicBezTo>
                  <a:cubicBezTo>
                    <a:pt x="42418" y="233179"/>
                    <a:pt x="42933" y="232920"/>
                    <a:pt x="43706" y="232142"/>
                  </a:cubicBezTo>
                  <a:cubicBezTo>
                    <a:pt x="44221" y="231624"/>
                    <a:pt x="45766" y="225401"/>
                    <a:pt x="46538" y="221771"/>
                  </a:cubicBezTo>
                  <a:lnTo>
                    <a:pt x="56323" y="183138"/>
                  </a:lnTo>
                  <a:cubicBezTo>
                    <a:pt x="97781" y="181841"/>
                    <a:pt x="135119" y="146838"/>
                    <a:pt x="135119" y="112094"/>
                  </a:cubicBezTo>
                  <a:cubicBezTo>
                    <a:pt x="135119" y="91611"/>
                    <a:pt x="121471" y="67757"/>
                    <a:pt x="85679" y="65164"/>
                  </a:cubicBezTo>
                  <a:lnTo>
                    <a:pt x="100099" y="6307"/>
                  </a:lnTo>
                  <a:close/>
                  <a:moveTo>
                    <a:pt x="50916" y="177434"/>
                  </a:moveTo>
                  <a:cubicBezTo>
                    <a:pt x="35466" y="176656"/>
                    <a:pt x="16926" y="167581"/>
                    <a:pt x="16926" y="141653"/>
                  </a:cubicBezTo>
                  <a:cubicBezTo>
                    <a:pt x="16926" y="110539"/>
                    <a:pt x="39071" y="74239"/>
                    <a:pt x="77438" y="70868"/>
                  </a:cubicBezTo>
                  <a:lnTo>
                    <a:pt x="50916" y="177434"/>
                  </a:lnTo>
                  <a:close/>
                  <a:moveTo>
                    <a:pt x="84134" y="70868"/>
                  </a:moveTo>
                  <a:cubicBezTo>
                    <a:pt x="103704" y="71905"/>
                    <a:pt x="118381" y="83833"/>
                    <a:pt x="118381" y="106649"/>
                  </a:cubicBezTo>
                  <a:cubicBezTo>
                    <a:pt x="118381" y="137245"/>
                    <a:pt x="96236" y="174322"/>
                    <a:pt x="57611" y="177434"/>
                  </a:cubicBezTo>
                  <a:lnTo>
                    <a:pt x="84134" y="70868"/>
                  </a:lnTo>
                  <a:close/>
                </a:path>
              </a:pathLst>
            </a:custGeom>
            <a:solidFill>
              <a:srgbClr val="000000"/>
            </a:solidFill>
            <a:ln w="2276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DA7A762-2317-46F0-177F-7B451E937A29}"/>
                </a:ext>
              </a:extLst>
            </p:cNvPr>
            <p:cNvSpPr/>
            <p:nvPr>
              <p:custDataLst>
                <p:tags r:id="rId15"/>
              </p:custDataLst>
            </p:nvPr>
          </p:nvSpPr>
          <p:spPr>
            <a:xfrm>
              <a:off x="7895845" y="2371325"/>
              <a:ext cx="141882" cy="469042"/>
            </a:xfrm>
            <a:custGeom>
              <a:avLst/>
              <a:gdLst>
                <a:gd name="connsiteX0" fmla="*/ 21568 w 141882"/>
                <a:gd name="connsiteY0" fmla="*/ 469107 h 469042"/>
                <a:gd name="connsiteX1" fmla="*/ 28778 w 141882"/>
                <a:gd name="connsiteY1" fmla="*/ 465477 h 469042"/>
                <a:gd name="connsiteX2" fmla="*/ 140276 w 141882"/>
                <a:gd name="connsiteY2" fmla="*/ 6028 h 469042"/>
                <a:gd name="connsiteX3" fmla="*/ 142079 w 141882"/>
                <a:gd name="connsiteY3" fmla="*/ 2657 h 469042"/>
                <a:gd name="connsiteX4" fmla="*/ 136156 w 141882"/>
                <a:gd name="connsiteY4" fmla="*/ 64 h 469042"/>
                <a:gd name="connsiteX5" fmla="*/ 131006 w 141882"/>
                <a:gd name="connsiteY5" fmla="*/ 583 h 469042"/>
                <a:gd name="connsiteX6" fmla="*/ 71266 w 141882"/>
                <a:gd name="connsiteY6" fmla="*/ 91332 h 469042"/>
                <a:gd name="connsiteX7" fmla="*/ 6376 w 141882"/>
                <a:gd name="connsiteY7" fmla="*/ 332724 h 469042"/>
                <a:gd name="connsiteX8" fmla="*/ 196 w 141882"/>
                <a:gd name="connsiteY8" fmla="*/ 456142 h 469042"/>
                <a:gd name="connsiteX9" fmla="*/ 196 w 141882"/>
                <a:gd name="connsiteY9" fmla="*/ 466254 h 469042"/>
                <a:gd name="connsiteX10" fmla="*/ 7406 w 141882"/>
                <a:gd name="connsiteY10" fmla="*/ 469107 h 469042"/>
                <a:gd name="connsiteX11" fmla="*/ 21568 w 141882"/>
                <a:gd name="connsiteY11" fmla="*/ 469107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21568" y="469107"/>
                  </a:moveTo>
                  <a:cubicBezTo>
                    <a:pt x="27233" y="469107"/>
                    <a:pt x="28778" y="469107"/>
                    <a:pt x="28778" y="465477"/>
                  </a:cubicBezTo>
                  <a:cubicBezTo>
                    <a:pt x="29293" y="283719"/>
                    <a:pt x="50151" y="132817"/>
                    <a:pt x="140276" y="6028"/>
                  </a:cubicBezTo>
                  <a:cubicBezTo>
                    <a:pt x="142079" y="3694"/>
                    <a:pt x="142079" y="3176"/>
                    <a:pt x="142079" y="2657"/>
                  </a:cubicBezTo>
                  <a:cubicBezTo>
                    <a:pt x="142079" y="64"/>
                    <a:pt x="140276" y="64"/>
                    <a:pt x="136156" y="64"/>
                  </a:cubicBezTo>
                  <a:cubicBezTo>
                    <a:pt x="132036" y="64"/>
                    <a:pt x="131521" y="64"/>
                    <a:pt x="131006" y="583"/>
                  </a:cubicBezTo>
                  <a:cubicBezTo>
                    <a:pt x="129976" y="1361"/>
                    <a:pt x="97274" y="39216"/>
                    <a:pt x="71266" y="91332"/>
                  </a:cubicBezTo>
                  <a:cubicBezTo>
                    <a:pt x="37276" y="159782"/>
                    <a:pt x="15903" y="238345"/>
                    <a:pt x="6376" y="332724"/>
                  </a:cubicBezTo>
                  <a:cubicBezTo>
                    <a:pt x="5603" y="340762"/>
                    <a:pt x="196" y="394692"/>
                    <a:pt x="196" y="456142"/>
                  </a:cubicBezTo>
                  <a:lnTo>
                    <a:pt x="196" y="466254"/>
                  </a:lnTo>
                  <a:cubicBezTo>
                    <a:pt x="453" y="469107"/>
                    <a:pt x="1998" y="469107"/>
                    <a:pt x="7406" y="469107"/>
                  </a:cubicBezTo>
                  <a:lnTo>
                    <a:pt x="21568" y="469107"/>
                  </a:lnTo>
                  <a:close/>
                </a:path>
              </a:pathLst>
            </a:custGeom>
            <a:solidFill>
              <a:srgbClr val="000000"/>
            </a:solidFill>
            <a:ln w="2276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C527D9B-CBC7-E87F-6DD1-3C585153B568}"/>
                </a:ext>
              </a:extLst>
            </p:cNvPr>
            <p:cNvSpPr/>
            <p:nvPr>
              <p:custDataLst>
                <p:tags r:id="rId16"/>
              </p:custDataLst>
            </p:nvPr>
          </p:nvSpPr>
          <p:spPr>
            <a:xfrm>
              <a:off x="7895845" y="2835187"/>
              <a:ext cx="141882" cy="469042"/>
            </a:xfrm>
            <a:custGeom>
              <a:avLst/>
              <a:gdLst>
                <a:gd name="connsiteX0" fmla="*/ 7406 w 141882"/>
                <a:gd name="connsiteY0" fmla="*/ 82 h 469042"/>
                <a:gd name="connsiteX1" fmla="*/ 196 w 141882"/>
                <a:gd name="connsiteY1" fmla="*/ 2934 h 469042"/>
                <a:gd name="connsiteX2" fmla="*/ 196 w 141882"/>
                <a:gd name="connsiteY2" fmla="*/ 13046 h 469042"/>
                <a:gd name="connsiteX3" fmla="*/ 36246 w 141882"/>
                <a:gd name="connsiteY3" fmla="*/ 290479 h 469042"/>
                <a:gd name="connsiteX4" fmla="*/ 125341 w 141882"/>
                <a:gd name="connsiteY4" fmla="*/ 462124 h 469042"/>
                <a:gd name="connsiteX5" fmla="*/ 131264 w 141882"/>
                <a:gd name="connsiteY5" fmla="*/ 468606 h 469042"/>
                <a:gd name="connsiteX6" fmla="*/ 136156 w 141882"/>
                <a:gd name="connsiteY6" fmla="*/ 469125 h 469042"/>
                <a:gd name="connsiteX7" fmla="*/ 142079 w 141882"/>
                <a:gd name="connsiteY7" fmla="*/ 466532 h 469042"/>
                <a:gd name="connsiteX8" fmla="*/ 140534 w 141882"/>
                <a:gd name="connsiteY8" fmla="*/ 463161 h 469042"/>
                <a:gd name="connsiteX9" fmla="*/ 28778 w 141882"/>
                <a:gd name="connsiteY9" fmla="*/ 3712 h 469042"/>
                <a:gd name="connsiteX10" fmla="*/ 21568 w 141882"/>
                <a:gd name="connsiteY10" fmla="*/ 82 h 469042"/>
                <a:gd name="connsiteX11" fmla="*/ 7406 w 141882"/>
                <a:gd name="connsiteY11" fmla="*/ 82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7406" y="82"/>
                  </a:moveTo>
                  <a:cubicBezTo>
                    <a:pt x="1998" y="82"/>
                    <a:pt x="453" y="82"/>
                    <a:pt x="196" y="2934"/>
                  </a:cubicBezTo>
                  <a:lnTo>
                    <a:pt x="196" y="13046"/>
                  </a:lnTo>
                  <a:cubicBezTo>
                    <a:pt x="196" y="171468"/>
                    <a:pt x="28263" y="264291"/>
                    <a:pt x="36246" y="290479"/>
                  </a:cubicBezTo>
                  <a:cubicBezTo>
                    <a:pt x="53756" y="348039"/>
                    <a:pt x="82339" y="408712"/>
                    <a:pt x="125341" y="462124"/>
                  </a:cubicBezTo>
                  <a:cubicBezTo>
                    <a:pt x="129204" y="466791"/>
                    <a:pt x="130234" y="468087"/>
                    <a:pt x="131264" y="468606"/>
                  </a:cubicBezTo>
                  <a:cubicBezTo>
                    <a:pt x="131779" y="468865"/>
                    <a:pt x="132036" y="469125"/>
                    <a:pt x="136156" y="469125"/>
                  </a:cubicBezTo>
                  <a:cubicBezTo>
                    <a:pt x="140276" y="469125"/>
                    <a:pt x="142079" y="469125"/>
                    <a:pt x="142079" y="466532"/>
                  </a:cubicBezTo>
                  <a:cubicBezTo>
                    <a:pt x="142079" y="466013"/>
                    <a:pt x="142079" y="465495"/>
                    <a:pt x="140534" y="463161"/>
                  </a:cubicBezTo>
                  <a:cubicBezTo>
                    <a:pt x="54786" y="343372"/>
                    <a:pt x="29036" y="199211"/>
                    <a:pt x="28778" y="3712"/>
                  </a:cubicBezTo>
                  <a:cubicBezTo>
                    <a:pt x="28778" y="82"/>
                    <a:pt x="27233" y="82"/>
                    <a:pt x="21568" y="82"/>
                  </a:cubicBezTo>
                  <a:lnTo>
                    <a:pt x="7406" y="82"/>
                  </a:lnTo>
                  <a:close/>
                </a:path>
              </a:pathLst>
            </a:custGeom>
            <a:solidFill>
              <a:srgbClr val="000000"/>
            </a:solidFill>
            <a:ln w="2276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3FA4BDD-4AE4-A8FB-4337-77F4C5A05B30}"/>
                </a:ext>
              </a:extLst>
            </p:cNvPr>
            <p:cNvSpPr/>
            <p:nvPr>
              <p:custDataLst>
                <p:tags r:id="rId17"/>
              </p:custDataLst>
            </p:nvPr>
          </p:nvSpPr>
          <p:spPr>
            <a:xfrm>
              <a:off x="8057813" y="2722658"/>
              <a:ext cx="146775" cy="179942"/>
            </a:xfrm>
            <a:custGeom>
              <a:avLst/>
              <a:gdLst>
                <a:gd name="connsiteX0" fmla="*/ 17972 w 146775"/>
                <a:gd name="connsiteY0" fmla="*/ 167840 h 179942"/>
                <a:gd name="connsiteX1" fmla="*/ 205 w 146775"/>
                <a:gd name="connsiteY1" fmla="*/ 167840 h 179942"/>
                <a:gd name="connsiteX2" fmla="*/ 205 w 146775"/>
                <a:gd name="connsiteY2" fmla="*/ 180026 h 179942"/>
                <a:gd name="connsiteX3" fmla="*/ 32650 w 146775"/>
                <a:gd name="connsiteY3" fmla="*/ 179249 h 179942"/>
                <a:gd name="connsiteX4" fmla="*/ 65095 w 146775"/>
                <a:gd name="connsiteY4" fmla="*/ 180026 h 179942"/>
                <a:gd name="connsiteX5" fmla="*/ 65095 w 146775"/>
                <a:gd name="connsiteY5" fmla="*/ 167840 h 179942"/>
                <a:gd name="connsiteX6" fmla="*/ 47327 w 146775"/>
                <a:gd name="connsiteY6" fmla="*/ 167840 h 179942"/>
                <a:gd name="connsiteX7" fmla="*/ 47327 w 146775"/>
                <a:gd name="connsiteY7" fmla="*/ 113650 h 179942"/>
                <a:gd name="connsiteX8" fmla="*/ 85695 w 146775"/>
                <a:gd name="connsiteY8" fmla="*/ 72683 h 179942"/>
                <a:gd name="connsiteX9" fmla="*/ 99857 w 146775"/>
                <a:gd name="connsiteY9" fmla="*/ 97834 h 179942"/>
                <a:gd name="connsiteX10" fmla="*/ 99857 w 146775"/>
                <a:gd name="connsiteY10" fmla="*/ 167840 h 179942"/>
                <a:gd name="connsiteX11" fmla="*/ 82090 w 146775"/>
                <a:gd name="connsiteY11" fmla="*/ 167840 h 179942"/>
                <a:gd name="connsiteX12" fmla="*/ 82090 w 146775"/>
                <a:gd name="connsiteY12" fmla="*/ 180026 h 179942"/>
                <a:gd name="connsiteX13" fmla="*/ 114535 w 146775"/>
                <a:gd name="connsiteY13" fmla="*/ 179249 h 179942"/>
                <a:gd name="connsiteX14" fmla="*/ 146980 w 146775"/>
                <a:gd name="connsiteY14" fmla="*/ 180026 h 179942"/>
                <a:gd name="connsiteX15" fmla="*/ 146980 w 146775"/>
                <a:gd name="connsiteY15" fmla="*/ 167840 h 179942"/>
                <a:gd name="connsiteX16" fmla="*/ 129212 w 146775"/>
                <a:gd name="connsiteY16" fmla="*/ 167840 h 179942"/>
                <a:gd name="connsiteX17" fmla="*/ 129212 w 146775"/>
                <a:gd name="connsiteY17" fmla="*/ 100686 h 179942"/>
                <a:gd name="connsiteX18" fmla="*/ 89557 w 146775"/>
                <a:gd name="connsiteY18" fmla="*/ 63349 h 179942"/>
                <a:gd name="connsiteX19" fmla="*/ 45782 w 146775"/>
                <a:gd name="connsiteY19" fmla="*/ 88759 h 179942"/>
                <a:gd name="connsiteX20" fmla="*/ 45782 w 146775"/>
                <a:gd name="connsiteY20" fmla="*/ 84 h 179942"/>
                <a:gd name="connsiteX21" fmla="*/ 205 w 146775"/>
                <a:gd name="connsiteY21" fmla="*/ 2158 h 179942"/>
                <a:gd name="connsiteX22" fmla="*/ 205 w 146775"/>
                <a:gd name="connsiteY22" fmla="*/ 14345 h 179942"/>
                <a:gd name="connsiteX23" fmla="*/ 17972 w 146775"/>
                <a:gd name="connsiteY23" fmla="*/ 24457 h 179942"/>
                <a:gd name="connsiteX24" fmla="*/ 17972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7972" y="167840"/>
                  </a:moveTo>
                  <a:lnTo>
                    <a:pt x="205" y="167840"/>
                  </a:lnTo>
                  <a:lnTo>
                    <a:pt x="205" y="180026"/>
                  </a:lnTo>
                  <a:cubicBezTo>
                    <a:pt x="7415" y="179767"/>
                    <a:pt x="22865" y="179249"/>
                    <a:pt x="32650" y="179249"/>
                  </a:cubicBezTo>
                  <a:cubicBezTo>
                    <a:pt x="42692" y="179249"/>
                    <a:pt x="57885" y="179767"/>
                    <a:pt x="65095" y="180026"/>
                  </a:cubicBezTo>
                  <a:lnTo>
                    <a:pt x="65095" y="167840"/>
                  </a:lnTo>
                  <a:lnTo>
                    <a:pt x="47327" y="167840"/>
                  </a:lnTo>
                  <a:lnTo>
                    <a:pt x="47327" y="113650"/>
                  </a:lnTo>
                  <a:cubicBezTo>
                    <a:pt x="47327" y="85388"/>
                    <a:pt x="69472" y="72683"/>
                    <a:pt x="85695" y="72683"/>
                  </a:cubicBezTo>
                  <a:cubicBezTo>
                    <a:pt x="94450" y="72683"/>
                    <a:pt x="99857" y="78128"/>
                    <a:pt x="99857" y="97834"/>
                  </a:cubicBezTo>
                  <a:lnTo>
                    <a:pt x="99857" y="167840"/>
                  </a:lnTo>
                  <a:lnTo>
                    <a:pt x="82090" y="167840"/>
                  </a:lnTo>
                  <a:lnTo>
                    <a:pt x="82090" y="180026"/>
                  </a:lnTo>
                  <a:cubicBezTo>
                    <a:pt x="89300" y="179767"/>
                    <a:pt x="104750" y="179249"/>
                    <a:pt x="114535" y="179249"/>
                  </a:cubicBezTo>
                  <a:cubicBezTo>
                    <a:pt x="124577" y="179249"/>
                    <a:pt x="139770" y="179767"/>
                    <a:pt x="146980" y="180026"/>
                  </a:cubicBezTo>
                  <a:lnTo>
                    <a:pt x="146980" y="167840"/>
                  </a:lnTo>
                  <a:lnTo>
                    <a:pt x="129212" y="167840"/>
                  </a:lnTo>
                  <a:lnTo>
                    <a:pt x="129212" y="100686"/>
                  </a:lnTo>
                  <a:cubicBezTo>
                    <a:pt x="129212" y="73461"/>
                    <a:pt x="115307" y="63349"/>
                    <a:pt x="89557" y="63349"/>
                  </a:cubicBezTo>
                  <a:cubicBezTo>
                    <a:pt x="64837" y="63349"/>
                    <a:pt x="51705" y="78388"/>
                    <a:pt x="45782" y="88759"/>
                  </a:cubicBezTo>
                  <a:lnTo>
                    <a:pt x="45782" y="84"/>
                  </a:lnTo>
                  <a:lnTo>
                    <a:pt x="205" y="2158"/>
                  </a:lnTo>
                  <a:lnTo>
                    <a:pt x="205" y="14345"/>
                  </a:lnTo>
                  <a:cubicBezTo>
                    <a:pt x="16170" y="14345"/>
                    <a:pt x="17972" y="14345"/>
                    <a:pt x="17972" y="24457"/>
                  </a:cubicBezTo>
                  <a:lnTo>
                    <a:pt x="17972" y="167840"/>
                  </a:lnTo>
                  <a:close/>
                </a:path>
              </a:pathLst>
            </a:custGeom>
            <a:solidFill>
              <a:srgbClr val="000000"/>
            </a:solidFill>
            <a:ln w="2276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D6F821A-BA3E-5EAC-4288-30D470CA71AF}"/>
                </a:ext>
              </a:extLst>
            </p:cNvPr>
            <p:cNvSpPr/>
            <p:nvPr>
              <p:custDataLst>
                <p:tags r:id="rId18"/>
              </p:custDataLst>
            </p:nvPr>
          </p:nvSpPr>
          <p:spPr>
            <a:xfrm>
              <a:off x="8221915" y="2669585"/>
              <a:ext cx="40376" cy="127774"/>
            </a:xfrm>
            <a:custGeom>
              <a:avLst/>
              <a:gdLst>
                <a:gd name="connsiteX0" fmla="*/ 39866 w 40376"/>
                <a:gd name="connsiteY0" fmla="*/ 5525 h 127774"/>
                <a:gd name="connsiteX1" fmla="*/ 40587 w 40376"/>
                <a:gd name="connsiteY1" fmla="*/ 2621 h 127774"/>
                <a:gd name="connsiteX2" fmla="*/ 37703 w 40376"/>
                <a:gd name="connsiteY2" fmla="*/ 80 h 127774"/>
                <a:gd name="connsiteX3" fmla="*/ 14631 w 40376"/>
                <a:gd name="connsiteY3" fmla="*/ 1895 h 127774"/>
                <a:gd name="connsiteX4" fmla="*/ 10846 w 40376"/>
                <a:gd name="connsiteY4" fmla="*/ 6069 h 127774"/>
                <a:gd name="connsiteX5" fmla="*/ 15352 w 40376"/>
                <a:gd name="connsiteY5" fmla="*/ 8610 h 127774"/>
                <a:gd name="connsiteX6" fmla="*/ 24004 w 40376"/>
                <a:gd name="connsiteY6" fmla="*/ 11333 h 127774"/>
                <a:gd name="connsiteX7" fmla="*/ 23283 w 40376"/>
                <a:gd name="connsiteY7" fmla="*/ 15326 h 127774"/>
                <a:gd name="connsiteX8" fmla="*/ 932 w 40376"/>
                <a:gd name="connsiteY8" fmla="*/ 104986 h 127774"/>
                <a:gd name="connsiteX9" fmla="*/ 211 w 40376"/>
                <a:gd name="connsiteY9" fmla="*/ 110612 h 127774"/>
                <a:gd name="connsiteX10" fmla="*/ 19137 w 40376"/>
                <a:gd name="connsiteY10" fmla="*/ 127855 h 127774"/>
                <a:gd name="connsiteX11" fmla="*/ 33557 w 40376"/>
                <a:gd name="connsiteY11" fmla="*/ 118235 h 127774"/>
                <a:gd name="connsiteX12" fmla="*/ 39866 w 40376"/>
                <a:gd name="connsiteY12" fmla="*/ 100085 h 127774"/>
                <a:gd name="connsiteX13" fmla="*/ 36982 w 40376"/>
                <a:gd name="connsiteY13" fmla="*/ 97726 h 127774"/>
                <a:gd name="connsiteX14" fmla="*/ 33377 w 40376"/>
                <a:gd name="connsiteY14" fmla="*/ 102082 h 127774"/>
                <a:gd name="connsiteX15" fmla="*/ 19858 w 40376"/>
                <a:gd name="connsiteY15" fmla="*/ 122773 h 127774"/>
                <a:gd name="connsiteX16" fmla="*/ 13730 w 40376"/>
                <a:gd name="connsiteY16" fmla="*/ 113879 h 127774"/>
                <a:gd name="connsiteX17" fmla="*/ 14811 w 40376"/>
                <a:gd name="connsiteY17" fmla="*/ 106438 h 127774"/>
                <a:gd name="connsiteX18" fmla="*/ 39866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866" y="5525"/>
                  </a:moveTo>
                  <a:cubicBezTo>
                    <a:pt x="40046" y="5162"/>
                    <a:pt x="40587" y="2803"/>
                    <a:pt x="40587" y="2621"/>
                  </a:cubicBezTo>
                  <a:cubicBezTo>
                    <a:pt x="40587" y="1714"/>
                    <a:pt x="39866" y="80"/>
                    <a:pt x="37703" y="80"/>
                  </a:cubicBezTo>
                  <a:cubicBezTo>
                    <a:pt x="34098" y="80"/>
                    <a:pt x="19137" y="1532"/>
                    <a:pt x="14631" y="1895"/>
                  </a:cubicBezTo>
                  <a:cubicBezTo>
                    <a:pt x="13369" y="2077"/>
                    <a:pt x="10846" y="2258"/>
                    <a:pt x="10846" y="6069"/>
                  </a:cubicBezTo>
                  <a:cubicBezTo>
                    <a:pt x="10846" y="8610"/>
                    <a:pt x="13369" y="8610"/>
                    <a:pt x="15352" y="8610"/>
                  </a:cubicBezTo>
                  <a:cubicBezTo>
                    <a:pt x="24004" y="8610"/>
                    <a:pt x="24004" y="9881"/>
                    <a:pt x="24004" y="11333"/>
                  </a:cubicBezTo>
                  <a:cubicBezTo>
                    <a:pt x="24004" y="12603"/>
                    <a:pt x="23644" y="13692"/>
                    <a:pt x="23283" y="15326"/>
                  </a:cubicBezTo>
                  <a:lnTo>
                    <a:pt x="932" y="104986"/>
                  </a:lnTo>
                  <a:cubicBezTo>
                    <a:pt x="391" y="106801"/>
                    <a:pt x="211" y="108797"/>
                    <a:pt x="211" y="110612"/>
                  </a:cubicBezTo>
                  <a:cubicBezTo>
                    <a:pt x="211" y="122228"/>
                    <a:pt x="10485" y="127855"/>
                    <a:pt x="19137" y="127855"/>
                  </a:cubicBezTo>
                  <a:cubicBezTo>
                    <a:pt x="23463" y="127855"/>
                    <a:pt x="28871" y="126403"/>
                    <a:pt x="33557" y="118235"/>
                  </a:cubicBezTo>
                  <a:cubicBezTo>
                    <a:pt x="37343" y="111520"/>
                    <a:pt x="39866" y="100811"/>
                    <a:pt x="39866" y="100085"/>
                  </a:cubicBezTo>
                  <a:cubicBezTo>
                    <a:pt x="39866" y="97726"/>
                    <a:pt x="37523" y="97726"/>
                    <a:pt x="36982" y="97726"/>
                  </a:cubicBezTo>
                  <a:cubicBezTo>
                    <a:pt x="34459" y="97726"/>
                    <a:pt x="34098" y="98815"/>
                    <a:pt x="33377" y="102082"/>
                  </a:cubicBezTo>
                  <a:cubicBezTo>
                    <a:pt x="31034" y="111157"/>
                    <a:pt x="27609" y="122773"/>
                    <a:pt x="19858" y="122773"/>
                  </a:cubicBezTo>
                  <a:cubicBezTo>
                    <a:pt x="14992" y="122773"/>
                    <a:pt x="13730" y="118235"/>
                    <a:pt x="13730" y="113879"/>
                  </a:cubicBezTo>
                  <a:cubicBezTo>
                    <a:pt x="13730" y="111883"/>
                    <a:pt x="14271" y="108434"/>
                    <a:pt x="14811" y="106438"/>
                  </a:cubicBezTo>
                  <a:lnTo>
                    <a:pt x="39866" y="5525"/>
                  </a:lnTo>
                  <a:close/>
                </a:path>
              </a:pathLst>
            </a:custGeom>
            <a:solidFill>
              <a:srgbClr val="000000"/>
            </a:solidFill>
            <a:ln w="2276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9E83EF-52ED-2C7E-4F65-65243303930F}"/>
                </a:ext>
              </a:extLst>
            </p:cNvPr>
            <p:cNvSpPr/>
            <p:nvPr>
              <p:custDataLst>
                <p:tags r:id="rId19"/>
              </p:custDataLst>
            </p:nvPr>
          </p:nvSpPr>
          <p:spPr>
            <a:xfrm>
              <a:off x="8219211" y="2886659"/>
              <a:ext cx="104725" cy="81855"/>
            </a:xfrm>
            <a:custGeom>
              <a:avLst/>
              <a:gdLst>
                <a:gd name="connsiteX0" fmla="*/ 67985 w 104725"/>
                <a:gd name="connsiteY0" fmla="*/ 50725 h 81855"/>
                <a:gd name="connsiteX1" fmla="*/ 65101 w 104725"/>
                <a:gd name="connsiteY1" fmla="*/ 61433 h 81855"/>
                <a:gd name="connsiteX2" fmla="*/ 43291 w 104725"/>
                <a:gd name="connsiteY2" fmla="*/ 76860 h 81855"/>
                <a:gd name="connsiteX3" fmla="*/ 30854 w 104725"/>
                <a:gd name="connsiteY3" fmla="*/ 61796 h 81855"/>
                <a:gd name="connsiteX4" fmla="*/ 40948 w 104725"/>
                <a:gd name="connsiteY4" fmla="*/ 24952 h 81855"/>
                <a:gd name="connsiteX5" fmla="*/ 43471 w 104725"/>
                <a:gd name="connsiteY5" fmla="*/ 15695 h 81855"/>
                <a:gd name="connsiteX6" fmla="*/ 26347 w 104725"/>
                <a:gd name="connsiteY6" fmla="*/ 87 h 81855"/>
                <a:gd name="connsiteX7" fmla="*/ 211 w 104725"/>
                <a:gd name="connsiteY7" fmla="*/ 27856 h 81855"/>
                <a:gd name="connsiteX8" fmla="*/ 3275 w 104725"/>
                <a:gd name="connsiteY8" fmla="*/ 30215 h 81855"/>
                <a:gd name="connsiteX9" fmla="*/ 6520 w 104725"/>
                <a:gd name="connsiteY9" fmla="*/ 27311 h 81855"/>
                <a:gd name="connsiteX10" fmla="*/ 25807 w 104725"/>
                <a:gd name="connsiteY10" fmla="*/ 5169 h 81855"/>
                <a:gd name="connsiteX11" fmla="*/ 30313 w 104725"/>
                <a:gd name="connsiteY11" fmla="*/ 11521 h 81855"/>
                <a:gd name="connsiteX12" fmla="*/ 27068 w 104725"/>
                <a:gd name="connsiteY12" fmla="*/ 23681 h 81855"/>
                <a:gd name="connsiteX13" fmla="*/ 17335 w 104725"/>
                <a:gd name="connsiteY13" fmla="*/ 58892 h 81855"/>
                <a:gd name="connsiteX14" fmla="*/ 24004 w 104725"/>
                <a:gd name="connsiteY14" fmla="*/ 76134 h 81855"/>
                <a:gd name="connsiteX15" fmla="*/ 42570 w 104725"/>
                <a:gd name="connsiteY15" fmla="*/ 81942 h 81855"/>
                <a:gd name="connsiteX16" fmla="*/ 66002 w 104725"/>
                <a:gd name="connsiteY16" fmla="*/ 69963 h 81855"/>
                <a:gd name="connsiteX17" fmla="*/ 84208 w 104725"/>
                <a:gd name="connsiteY17" fmla="*/ 81942 h 81855"/>
                <a:gd name="connsiteX18" fmla="*/ 98447 w 104725"/>
                <a:gd name="connsiteY18" fmla="*/ 72323 h 81855"/>
                <a:gd name="connsiteX19" fmla="*/ 104936 w 104725"/>
                <a:gd name="connsiteY19" fmla="*/ 54173 h 81855"/>
                <a:gd name="connsiteX20" fmla="*/ 101872 w 104725"/>
                <a:gd name="connsiteY20" fmla="*/ 51814 h 81855"/>
                <a:gd name="connsiteX21" fmla="*/ 97907 w 104725"/>
                <a:gd name="connsiteY21" fmla="*/ 57440 h 81855"/>
                <a:gd name="connsiteX22" fmla="*/ 84748 w 104725"/>
                <a:gd name="connsiteY22" fmla="*/ 76860 h 81855"/>
                <a:gd name="connsiteX23" fmla="*/ 78800 w 104725"/>
                <a:gd name="connsiteY23" fmla="*/ 67967 h 81855"/>
                <a:gd name="connsiteX24" fmla="*/ 81504 w 104725"/>
                <a:gd name="connsiteY24" fmla="*/ 53629 h 81855"/>
                <a:gd name="connsiteX25" fmla="*/ 85469 w 104725"/>
                <a:gd name="connsiteY25" fmla="*/ 37294 h 81855"/>
                <a:gd name="connsiteX26" fmla="*/ 89615 w 104725"/>
                <a:gd name="connsiteY26" fmla="*/ 21140 h 81855"/>
                <a:gd name="connsiteX27" fmla="*/ 92679 w 104725"/>
                <a:gd name="connsiteY27" fmla="*/ 7710 h 81855"/>
                <a:gd name="connsiteX28" fmla="*/ 86731 w 104725"/>
                <a:gd name="connsiteY28" fmla="*/ 1902 h 81855"/>
                <a:gd name="connsiteX29" fmla="*/ 77358 w 104725"/>
                <a:gd name="connsiteY29" fmla="*/ 12973 h 81855"/>
                <a:gd name="connsiteX30" fmla="*/ 67985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85" y="50725"/>
                  </a:moveTo>
                  <a:cubicBezTo>
                    <a:pt x="67084" y="54355"/>
                    <a:pt x="65462" y="61251"/>
                    <a:pt x="65101" y="61433"/>
                  </a:cubicBezTo>
                  <a:cubicBezTo>
                    <a:pt x="61676" y="67059"/>
                    <a:pt x="54466" y="76860"/>
                    <a:pt x="43291" y="76860"/>
                  </a:cubicBezTo>
                  <a:cubicBezTo>
                    <a:pt x="30854" y="76860"/>
                    <a:pt x="30854" y="65063"/>
                    <a:pt x="30854" y="61796"/>
                  </a:cubicBezTo>
                  <a:cubicBezTo>
                    <a:pt x="30854" y="51088"/>
                    <a:pt x="35901" y="38201"/>
                    <a:pt x="40948" y="24952"/>
                  </a:cubicBezTo>
                  <a:cubicBezTo>
                    <a:pt x="42390" y="21322"/>
                    <a:pt x="43471" y="18599"/>
                    <a:pt x="43471" y="15695"/>
                  </a:cubicBezTo>
                  <a:cubicBezTo>
                    <a:pt x="43471" y="6258"/>
                    <a:pt x="35540" y="87"/>
                    <a:pt x="26347" y="87"/>
                  </a:cubicBezTo>
                  <a:cubicBezTo>
                    <a:pt x="8322" y="87"/>
                    <a:pt x="211" y="24952"/>
                    <a:pt x="211" y="27856"/>
                  </a:cubicBezTo>
                  <a:cubicBezTo>
                    <a:pt x="211" y="30215"/>
                    <a:pt x="2735" y="30215"/>
                    <a:pt x="3275" y="30215"/>
                  </a:cubicBezTo>
                  <a:cubicBezTo>
                    <a:pt x="5799" y="30215"/>
                    <a:pt x="5979" y="29308"/>
                    <a:pt x="6520" y="27311"/>
                  </a:cubicBezTo>
                  <a:cubicBezTo>
                    <a:pt x="10846" y="12429"/>
                    <a:pt x="18777" y="5169"/>
                    <a:pt x="25807" y="5169"/>
                  </a:cubicBezTo>
                  <a:cubicBezTo>
                    <a:pt x="28871" y="5169"/>
                    <a:pt x="30313" y="7165"/>
                    <a:pt x="30313" y="11521"/>
                  </a:cubicBezTo>
                  <a:cubicBezTo>
                    <a:pt x="30313" y="15695"/>
                    <a:pt x="28871" y="19507"/>
                    <a:pt x="27068" y="23681"/>
                  </a:cubicBezTo>
                  <a:cubicBezTo>
                    <a:pt x="17335" y="48728"/>
                    <a:pt x="17335" y="53992"/>
                    <a:pt x="17335" y="58892"/>
                  </a:cubicBezTo>
                  <a:cubicBezTo>
                    <a:pt x="17335" y="61977"/>
                    <a:pt x="17335" y="70326"/>
                    <a:pt x="24004" y="76134"/>
                  </a:cubicBezTo>
                  <a:cubicBezTo>
                    <a:pt x="29231" y="80490"/>
                    <a:pt x="36261" y="81942"/>
                    <a:pt x="42570" y="81942"/>
                  </a:cubicBezTo>
                  <a:cubicBezTo>
                    <a:pt x="53926" y="81942"/>
                    <a:pt x="60054" y="75771"/>
                    <a:pt x="66002" y="69963"/>
                  </a:cubicBezTo>
                  <a:cubicBezTo>
                    <a:pt x="69968" y="81579"/>
                    <a:pt x="82045" y="81942"/>
                    <a:pt x="84208" y="81942"/>
                  </a:cubicBezTo>
                  <a:cubicBezTo>
                    <a:pt x="90336" y="81942"/>
                    <a:pt x="95023" y="78312"/>
                    <a:pt x="98447" y="72323"/>
                  </a:cubicBezTo>
                  <a:cubicBezTo>
                    <a:pt x="102413" y="65244"/>
                    <a:pt x="104936" y="54718"/>
                    <a:pt x="104936" y="54173"/>
                  </a:cubicBezTo>
                  <a:cubicBezTo>
                    <a:pt x="104936" y="51814"/>
                    <a:pt x="102413" y="51814"/>
                    <a:pt x="101872" y="51814"/>
                  </a:cubicBezTo>
                  <a:cubicBezTo>
                    <a:pt x="99349" y="51814"/>
                    <a:pt x="99168" y="52540"/>
                    <a:pt x="97907" y="57440"/>
                  </a:cubicBezTo>
                  <a:cubicBezTo>
                    <a:pt x="95744" y="65970"/>
                    <a:pt x="92319" y="76860"/>
                    <a:pt x="84748" y="76860"/>
                  </a:cubicBezTo>
                  <a:cubicBezTo>
                    <a:pt x="80062" y="76860"/>
                    <a:pt x="78800" y="72686"/>
                    <a:pt x="78800" y="67967"/>
                  </a:cubicBezTo>
                  <a:cubicBezTo>
                    <a:pt x="78800" y="64881"/>
                    <a:pt x="80242" y="58347"/>
                    <a:pt x="81504" y="53629"/>
                  </a:cubicBezTo>
                  <a:cubicBezTo>
                    <a:pt x="82766" y="48728"/>
                    <a:pt x="84568" y="41287"/>
                    <a:pt x="85469" y="37294"/>
                  </a:cubicBezTo>
                  <a:lnTo>
                    <a:pt x="89615" y="21140"/>
                  </a:lnTo>
                  <a:cubicBezTo>
                    <a:pt x="90697" y="16603"/>
                    <a:pt x="92679" y="8617"/>
                    <a:pt x="92679" y="7710"/>
                  </a:cubicBezTo>
                  <a:cubicBezTo>
                    <a:pt x="92679" y="4080"/>
                    <a:pt x="89795" y="1902"/>
                    <a:pt x="86731" y="1902"/>
                  </a:cubicBezTo>
                  <a:cubicBezTo>
                    <a:pt x="80062" y="1902"/>
                    <a:pt x="78800" y="7165"/>
                    <a:pt x="77358" y="12973"/>
                  </a:cubicBezTo>
                  <a:lnTo>
                    <a:pt x="67985" y="50725"/>
                  </a:lnTo>
                  <a:close/>
                </a:path>
              </a:pathLst>
            </a:custGeom>
            <a:solidFill>
              <a:srgbClr val="000000"/>
            </a:solidFill>
            <a:ln w="2276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0134CCF-6F6C-E8BB-D8D1-2E9448DDF170}"/>
                </a:ext>
              </a:extLst>
            </p:cNvPr>
            <p:cNvSpPr/>
            <p:nvPr>
              <p:custDataLst>
                <p:tags r:id="rId20"/>
              </p:custDataLst>
            </p:nvPr>
          </p:nvSpPr>
          <p:spPr>
            <a:xfrm>
              <a:off x="8367507" y="2875117"/>
              <a:ext cx="30127" cy="77525"/>
            </a:xfrm>
            <a:custGeom>
              <a:avLst/>
              <a:gdLst>
                <a:gd name="connsiteX0" fmla="*/ 30344 w 30127"/>
                <a:gd name="connsiteY0" fmla="*/ 27309 h 77525"/>
                <a:gd name="connsiteX1" fmla="*/ 13864 w 30127"/>
                <a:gd name="connsiteY1" fmla="*/ 84 h 77525"/>
                <a:gd name="connsiteX2" fmla="*/ 216 w 30127"/>
                <a:gd name="connsiteY2" fmla="*/ 13826 h 77525"/>
                <a:gd name="connsiteX3" fmla="*/ 13864 w 30127"/>
                <a:gd name="connsiteY3" fmla="*/ 27568 h 77525"/>
                <a:gd name="connsiteX4" fmla="*/ 22876 w 30127"/>
                <a:gd name="connsiteY4" fmla="*/ 24197 h 77525"/>
                <a:gd name="connsiteX5" fmla="*/ 24164 w 30127"/>
                <a:gd name="connsiteY5" fmla="*/ 23420 h 77525"/>
                <a:gd name="connsiteX6" fmla="*/ 24679 w 30127"/>
                <a:gd name="connsiteY6" fmla="*/ 27309 h 77525"/>
                <a:gd name="connsiteX7" fmla="*/ 7169 w 30127"/>
                <a:gd name="connsiteY7" fmla="*/ 70609 h 77525"/>
                <a:gd name="connsiteX8" fmla="*/ 4336 w 30127"/>
                <a:gd name="connsiteY8" fmla="*/ 74758 h 77525"/>
                <a:gd name="connsiteX9" fmla="*/ 6911 w 30127"/>
                <a:gd name="connsiteY9" fmla="*/ 77610 h 77525"/>
                <a:gd name="connsiteX10" fmla="*/ 30344 w 30127"/>
                <a:gd name="connsiteY10" fmla="*/ 27309 h 7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27" h="77525">
                  <a:moveTo>
                    <a:pt x="30344" y="27309"/>
                  </a:moveTo>
                  <a:cubicBezTo>
                    <a:pt x="30344" y="10196"/>
                    <a:pt x="23906" y="84"/>
                    <a:pt x="13864" y="84"/>
                  </a:cubicBezTo>
                  <a:cubicBezTo>
                    <a:pt x="5366" y="84"/>
                    <a:pt x="216" y="6566"/>
                    <a:pt x="216" y="13826"/>
                  </a:cubicBezTo>
                  <a:cubicBezTo>
                    <a:pt x="216" y="20827"/>
                    <a:pt x="5366" y="27568"/>
                    <a:pt x="13864" y="27568"/>
                  </a:cubicBezTo>
                  <a:cubicBezTo>
                    <a:pt x="16954" y="27568"/>
                    <a:pt x="20301" y="26531"/>
                    <a:pt x="22876" y="24197"/>
                  </a:cubicBezTo>
                  <a:cubicBezTo>
                    <a:pt x="23649" y="23679"/>
                    <a:pt x="23906" y="23420"/>
                    <a:pt x="24164" y="23420"/>
                  </a:cubicBezTo>
                  <a:cubicBezTo>
                    <a:pt x="24421" y="23420"/>
                    <a:pt x="24679" y="23679"/>
                    <a:pt x="24679" y="27309"/>
                  </a:cubicBezTo>
                  <a:cubicBezTo>
                    <a:pt x="24679" y="46496"/>
                    <a:pt x="15666" y="62053"/>
                    <a:pt x="7169" y="70609"/>
                  </a:cubicBezTo>
                  <a:cubicBezTo>
                    <a:pt x="4336" y="73461"/>
                    <a:pt x="4336" y="73980"/>
                    <a:pt x="4336" y="74758"/>
                  </a:cubicBezTo>
                  <a:cubicBezTo>
                    <a:pt x="4336" y="76573"/>
                    <a:pt x="5624" y="77610"/>
                    <a:pt x="6911" y="77610"/>
                  </a:cubicBezTo>
                  <a:cubicBezTo>
                    <a:pt x="9744" y="77610"/>
                    <a:pt x="30344" y="57645"/>
                    <a:pt x="30344" y="27309"/>
                  </a:cubicBezTo>
                  <a:close/>
                </a:path>
              </a:pathLst>
            </a:custGeom>
            <a:solidFill>
              <a:srgbClr val="000000"/>
            </a:solidFill>
            <a:ln w="2276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EEC2A88-8DEB-75F8-46A8-E47630AC4657}"/>
                </a:ext>
              </a:extLst>
            </p:cNvPr>
            <p:cNvSpPr/>
            <p:nvPr>
              <p:custDataLst>
                <p:tags r:id="rId21"/>
              </p:custDataLst>
            </p:nvPr>
          </p:nvSpPr>
          <p:spPr>
            <a:xfrm>
              <a:off x="8825133" y="2656280"/>
              <a:ext cx="359985" cy="362995"/>
            </a:xfrm>
            <a:custGeom>
              <a:avLst/>
              <a:gdLst>
                <a:gd name="connsiteX0" fmla="*/ 360220 w 359985"/>
                <a:gd name="connsiteY0" fmla="*/ 181573 h 362995"/>
                <a:gd name="connsiteX1" fmla="*/ 180227 w 359985"/>
                <a:gd name="connsiteY1" fmla="*/ 75 h 362995"/>
                <a:gd name="connsiteX2" fmla="*/ 234 w 359985"/>
                <a:gd name="connsiteY2" fmla="*/ 181573 h 362995"/>
                <a:gd name="connsiteX3" fmla="*/ 180227 w 359985"/>
                <a:gd name="connsiteY3" fmla="*/ 363070 h 362995"/>
                <a:gd name="connsiteX4" fmla="*/ 360220 w 359985"/>
                <a:gd name="connsiteY4" fmla="*/ 181573 h 362995"/>
                <a:gd name="connsiteX5" fmla="*/ 22122 w 359985"/>
                <a:gd name="connsiteY5" fmla="*/ 170683 h 362995"/>
                <a:gd name="connsiteX6" fmla="*/ 169670 w 359985"/>
                <a:gd name="connsiteY6" fmla="*/ 21854 h 362995"/>
                <a:gd name="connsiteX7" fmla="*/ 169670 w 359985"/>
                <a:gd name="connsiteY7" fmla="*/ 170683 h 362995"/>
                <a:gd name="connsiteX8" fmla="*/ 22122 w 359985"/>
                <a:gd name="connsiteY8" fmla="*/ 170683 h 362995"/>
                <a:gd name="connsiteX9" fmla="*/ 191042 w 359985"/>
                <a:gd name="connsiteY9" fmla="*/ 22114 h 362995"/>
                <a:gd name="connsiteX10" fmla="*/ 338332 w 359985"/>
                <a:gd name="connsiteY10" fmla="*/ 170683 h 362995"/>
                <a:gd name="connsiteX11" fmla="*/ 191042 w 359985"/>
                <a:gd name="connsiteY11" fmla="*/ 170683 h 362995"/>
                <a:gd name="connsiteX12" fmla="*/ 191042 w 359985"/>
                <a:gd name="connsiteY12" fmla="*/ 22114 h 362995"/>
                <a:gd name="connsiteX13" fmla="*/ 338590 w 359985"/>
                <a:gd name="connsiteY13" fmla="*/ 192203 h 362995"/>
                <a:gd name="connsiteX14" fmla="*/ 191042 w 359985"/>
                <a:gd name="connsiteY14" fmla="*/ 341031 h 362995"/>
                <a:gd name="connsiteX15" fmla="*/ 191042 w 359985"/>
                <a:gd name="connsiteY15" fmla="*/ 192203 h 362995"/>
                <a:gd name="connsiteX16" fmla="*/ 338590 w 359985"/>
                <a:gd name="connsiteY16" fmla="*/ 192203 h 362995"/>
                <a:gd name="connsiteX17" fmla="*/ 169670 w 359985"/>
                <a:gd name="connsiteY17" fmla="*/ 341291 h 362995"/>
                <a:gd name="connsiteX18" fmla="*/ 21864 w 359985"/>
                <a:gd name="connsiteY18" fmla="*/ 192203 h 362995"/>
                <a:gd name="connsiteX19" fmla="*/ 169670 w 359985"/>
                <a:gd name="connsiteY19" fmla="*/ 192203 h 362995"/>
                <a:gd name="connsiteX20" fmla="*/ 169670 w 359985"/>
                <a:gd name="connsiteY20" fmla="*/ 341291 h 3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985" h="362995">
                  <a:moveTo>
                    <a:pt x="360220" y="181573"/>
                  </a:moveTo>
                  <a:cubicBezTo>
                    <a:pt x="360220" y="81230"/>
                    <a:pt x="279622" y="75"/>
                    <a:pt x="180227" y="75"/>
                  </a:cubicBezTo>
                  <a:cubicBezTo>
                    <a:pt x="81089" y="75"/>
                    <a:pt x="234" y="81230"/>
                    <a:pt x="234" y="181573"/>
                  </a:cubicBezTo>
                  <a:cubicBezTo>
                    <a:pt x="234" y="281915"/>
                    <a:pt x="80832" y="363070"/>
                    <a:pt x="180227" y="363070"/>
                  </a:cubicBezTo>
                  <a:cubicBezTo>
                    <a:pt x="279365" y="363070"/>
                    <a:pt x="360220" y="281915"/>
                    <a:pt x="360220" y="181573"/>
                  </a:cubicBezTo>
                  <a:close/>
                  <a:moveTo>
                    <a:pt x="22122" y="170683"/>
                  </a:moveTo>
                  <a:cubicBezTo>
                    <a:pt x="26499" y="94194"/>
                    <a:pt x="87527" y="27818"/>
                    <a:pt x="169670" y="21854"/>
                  </a:cubicBezTo>
                  <a:lnTo>
                    <a:pt x="169670" y="170683"/>
                  </a:lnTo>
                  <a:lnTo>
                    <a:pt x="22122" y="170683"/>
                  </a:lnTo>
                  <a:close/>
                  <a:moveTo>
                    <a:pt x="191042" y="22114"/>
                  </a:moveTo>
                  <a:cubicBezTo>
                    <a:pt x="269065" y="26781"/>
                    <a:pt x="333697" y="91083"/>
                    <a:pt x="338332" y="170683"/>
                  </a:cubicBezTo>
                  <a:lnTo>
                    <a:pt x="191042" y="170683"/>
                  </a:lnTo>
                  <a:lnTo>
                    <a:pt x="191042" y="22114"/>
                  </a:lnTo>
                  <a:close/>
                  <a:moveTo>
                    <a:pt x="338590" y="192203"/>
                  </a:moveTo>
                  <a:cubicBezTo>
                    <a:pt x="332667" y="275692"/>
                    <a:pt x="266232" y="336624"/>
                    <a:pt x="191042" y="341031"/>
                  </a:cubicBezTo>
                  <a:lnTo>
                    <a:pt x="191042" y="192203"/>
                  </a:lnTo>
                  <a:lnTo>
                    <a:pt x="338590" y="192203"/>
                  </a:lnTo>
                  <a:close/>
                  <a:moveTo>
                    <a:pt x="169670" y="341291"/>
                  </a:moveTo>
                  <a:cubicBezTo>
                    <a:pt x="90617" y="335587"/>
                    <a:pt x="27529" y="272840"/>
                    <a:pt x="21864" y="192203"/>
                  </a:cubicBezTo>
                  <a:lnTo>
                    <a:pt x="169670" y="192203"/>
                  </a:lnTo>
                  <a:lnTo>
                    <a:pt x="169670" y="341291"/>
                  </a:lnTo>
                  <a:close/>
                </a:path>
              </a:pathLst>
            </a:custGeom>
            <a:solidFill>
              <a:srgbClr val="000000"/>
            </a:solidFill>
            <a:ln w="2276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B42731E-98D0-8F74-EB34-8281E1ACD8A7}"/>
                </a:ext>
              </a:extLst>
            </p:cNvPr>
            <p:cNvSpPr/>
            <p:nvPr>
              <p:custDataLst>
                <p:tags r:id="rId22"/>
              </p:custDataLst>
            </p:nvPr>
          </p:nvSpPr>
          <p:spPr>
            <a:xfrm>
              <a:off x="8480535" y="3088421"/>
              <a:ext cx="46865" cy="181316"/>
            </a:xfrm>
            <a:custGeom>
              <a:avLst/>
              <a:gdLst>
                <a:gd name="connsiteX0" fmla="*/ 43481 w 46865"/>
                <a:gd name="connsiteY0" fmla="*/ 97 h 181316"/>
                <a:gd name="connsiteX1" fmla="*/ 221 w 46865"/>
                <a:gd name="connsiteY1" fmla="*/ 90664 h 181316"/>
                <a:gd name="connsiteX2" fmla="*/ 43481 w 46865"/>
                <a:gd name="connsiteY2" fmla="*/ 181413 h 181316"/>
                <a:gd name="connsiteX3" fmla="*/ 47086 w 46865"/>
                <a:gd name="connsiteY3" fmla="*/ 179235 h 181316"/>
                <a:gd name="connsiteX4" fmla="*/ 45283 w 46865"/>
                <a:gd name="connsiteY4" fmla="*/ 176512 h 181316"/>
                <a:gd name="connsiteX5" fmla="*/ 12478 w 46865"/>
                <a:gd name="connsiteY5" fmla="*/ 90845 h 181316"/>
                <a:gd name="connsiteX6" fmla="*/ 45824 w 46865"/>
                <a:gd name="connsiteY6" fmla="*/ 4452 h 181316"/>
                <a:gd name="connsiteX7" fmla="*/ 47086 w 46865"/>
                <a:gd name="connsiteY7" fmla="*/ 2275 h 181316"/>
                <a:gd name="connsiteX8" fmla="*/ 43481 w 46865"/>
                <a:gd name="connsiteY8"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481" y="97"/>
                  </a:moveTo>
                  <a:cubicBezTo>
                    <a:pt x="9233" y="24417"/>
                    <a:pt x="221" y="62895"/>
                    <a:pt x="221" y="90664"/>
                  </a:cubicBezTo>
                  <a:cubicBezTo>
                    <a:pt x="221" y="116255"/>
                    <a:pt x="7791" y="156003"/>
                    <a:pt x="43481" y="181413"/>
                  </a:cubicBezTo>
                  <a:cubicBezTo>
                    <a:pt x="44923" y="181413"/>
                    <a:pt x="47086" y="181413"/>
                    <a:pt x="47086" y="179235"/>
                  </a:cubicBezTo>
                  <a:cubicBezTo>
                    <a:pt x="47086" y="178146"/>
                    <a:pt x="46545" y="177783"/>
                    <a:pt x="45283" y="176512"/>
                  </a:cubicBezTo>
                  <a:cubicBezTo>
                    <a:pt x="21310" y="154733"/>
                    <a:pt x="12478" y="123878"/>
                    <a:pt x="12478" y="90845"/>
                  </a:cubicBezTo>
                  <a:cubicBezTo>
                    <a:pt x="12478" y="41841"/>
                    <a:pt x="31043" y="17883"/>
                    <a:pt x="45824" y="4452"/>
                  </a:cubicBezTo>
                  <a:cubicBezTo>
                    <a:pt x="46545" y="3727"/>
                    <a:pt x="47086" y="3182"/>
                    <a:pt x="47086" y="2275"/>
                  </a:cubicBezTo>
                  <a:cubicBezTo>
                    <a:pt x="47086" y="97"/>
                    <a:pt x="44923" y="97"/>
                    <a:pt x="43481"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4" name="Freeform: Shape 63">
              <a:extLst>
                <a:ext uri="{FF2B5EF4-FFF2-40B4-BE49-F238E27FC236}">
                  <a16:creationId xmlns:a16="http://schemas.microsoft.com/office/drawing/2014/main" id="{3D3FD0E8-6C44-7FBC-CD25-A9AE98785666}"/>
                </a:ext>
              </a:extLst>
            </p:cNvPr>
            <p:cNvSpPr/>
            <p:nvPr>
              <p:custDataLst>
                <p:tags r:id="rId23"/>
              </p:custDataLst>
            </p:nvPr>
          </p:nvSpPr>
          <p:spPr>
            <a:xfrm>
              <a:off x="8548747" y="3144504"/>
              <a:ext cx="104725" cy="81855"/>
            </a:xfrm>
            <a:custGeom>
              <a:avLst/>
              <a:gdLst>
                <a:gd name="connsiteX0" fmla="*/ 67998 w 104725"/>
                <a:gd name="connsiteY0" fmla="*/ 50734 h 81855"/>
                <a:gd name="connsiteX1" fmla="*/ 65114 w 104725"/>
                <a:gd name="connsiteY1" fmla="*/ 61443 h 81855"/>
                <a:gd name="connsiteX2" fmla="*/ 43304 w 104725"/>
                <a:gd name="connsiteY2" fmla="*/ 76870 h 81855"/>
                <a:gd name="connsiteX3" fmla="*/ 30866 w 104725"/>
                <a:gd name="connsiteY3" fmla="*/ 61806 h 81855"/>
                <a:gd name="connsiteX4" fmla="*/ 40960 w 104725"/>
                <a:gd name="connsiteY4" fmla="*/ 24962 h 81855"/>
                <a:gd name="connsiteX5" fmla="*/ 43484 w 104725"/>
                <a:gd name="connsiteY5" fmla="*/ 15705 h 81855"/>
                <a:gd name="connsiteX6" fmla="*/ 26360 w 104725"/>
                <a:gd name="connsiteY6" fmla="*/ 97 h 81855"/>
                <a:gd name="connsiteX7" fmla="*/ 224 w 104725"/>
                <a:gd name="connsiteY7" fmla="*/ 27866 h 81855"/>
                <a:gd name="connsiteX8" fmla="*/ 3288 w 104725"/>
                <a:gd name="connsiteY8" fmla="*/ 30225 h 81855"/>
                <a:gd name="connsiteX9" fmla="*/ 6533 w 104725"/>
                <a:gd name="connsiteY9" fmla="*/ 27321 h 81855"/>
                <a:gd name="connsiteX10" fmla="*/ 25819 w 104725"/>
                <a:gd name="connsiteY10" fmla="*/ 5179 h 81855"/>
                <a:gd name="connsiteX11" fmla="*/ 30326 w 104725"/>
                <a:gd name="connsiteY11" fmla="*/ 11531 h 81855"/>
                <a:gd name="connsiteX12" fmla="*/ 27081 w 104725"/>
                <a:gd name="connsiteY12" fmla="*/ 23691 h 81855"/>
                <a:gd name="connsiteX13" fmla="*/ 17348 w 104725"/>
                <a:gd name="connsiteY13" fmla="*/ 58902 h 81855"/>
                <a:gd name="connsiteX14" fmla="*/ 24017 w 104725"/>
                <a:gd name="connsiteY14" fmla="*/ 76144 h 81855"/>
                <a:gd name="connsiteX15" fmla="*/ 42583 w 104725"/>
                <a:gd name="connsiteY15" fmla="*/ 81952 h 81855"/>
                <a:gd name="connsiteX16" fmla="*/ 66015 w 104725"/>
                <a:gd name="connsiteY16" fmla="*/ 69973 h 81855"/>
                <a:gd name="connsiteX17" fmla="*/ 84220 w 104725"/>
                <a:gd name="connsiteY17" fmla="*/ 81952 h 81855"/>
                <a:gd name="connsiteX18" fmla="*/ 98460 w 104725"/>
                <a:gd name="connsiteY18" fmla="*/ 72333 h 81855"/>
                <a:gd name="connsiteX19" fmla="*/ 104949 w 104725"/>
                <a:gd name="connsiteY19" fmla="*/ 54183 h 81855"/>
                <a:gd name="connsiteX20" fmla="*/ 101885 w 104725"/>
                <a:gd name="connsiteY20" fmla="*/ 51823 h 81855"/>
                <a:gd name="connsiteX21" fmla="*/ 97919 w 104725"/>
                <a:gd name="connsiteY21" fmla="*/ 57450 h 81855"/>
                <a:gd name="connsiteX22" fmla="*/ 84761 w 104725"/>
                <a:gd name="connsiteY22" fmla="*/ 76870 h 81855"/>
                <a:gd name="connsiteX23" fmla="*/ 78813 w 104725"/>
                <a:gd name="connsiteY23" fmla="*/ 67977 h 81855"/>
                <a:gd name="connsiteX24" fmla="*/ 81517 w 104725"/>
                <a:gd name="connsiteY24" fmla="*/ 53638 h 81855"/>
                <a:gd name="connsiteX25" fmla="*/ 85482 w 104725"/>
                <a:gd name="connsiteY25" fmla="*/ 37304 h 81855"/>
                <a:gd name="connsiteX26" fmla="*/ 89628 w 104725"/>
                <a:gd name="connsiteY26" fmla="*/ 21150 h 81855"/>
                <a:gd name="connsiteX27" fmla="*/ 92692 w 104725"/>
                <a:gd name="connsiteY27" fmla="*/ 7719 h 81855"/>
                <a:gd name="connsiteX28" fmla="*/ 86744 w 104725"/>
                <a:gd name="connsiteY28" fmla="*/ 1912 h 81855"/>
                <a:gd name="connsiteX29" fmla="*/ 77371 w 104725"/>
                <a:gd name="connsiteY29" fmla="*/ 12983 h 81855"/>
                <a:gd name="connsiteX30" fmla="*/ 67998 w 104725"/>
                <a:gd name="connsiteY30" fmla="*/ 50734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98" y="50734"/>
                  </a:moveTo>
                  <a:cubicBezTo>
                    <a:pt x="67097" y="54364"/>
                    <a:pt x="65474" y="61261"/>
                    <a:pt x="65114" y="61443"/>
                  </a:cubicBezTo>
                  <a:cubicBezTo>
                    <a:pt x="61689" y="67069"/>
                    <a:pt x="54479" y="76870"/>
                    <a:pt x="43304" y="76870"/>
                  </a:cubicBezTo>
                  <a:cubicBezTo>
                    <a:pt x="30866" y="76870"/>
                    <a:pt x="30866" y="65073"/>
                    <a:pt x="30866" y="61806"/>
                  </a:cubicBezTo>
                  <a:cubicBezTo>
                    <a:pt x="30866" y="51097"/>
                    <a:pt x="35913" y="38211"/>
                    <a:pt x="40960" y="24962"/>
                  </a:cubicBezTo>
                  <a:cubicBezTo>
                    <a:pt x="42402" y="21332"/>
                    <a:pt x="43484" y="18609"/>
                    <a:pt x="43484" y="15705"/>
                  </a:cubicBezTo>
                  <a:cubicBezTo>
                    <a:pt x="43484" y="6267"/>
                    <a:pt x="35553" y="97"/>
                    <a:pt x="26360" y="97"/>
                  </a:cubicBezTo>
                  <a:cubicBezTo>
                    <a:pt x="8335" y="97"/>
                    <a:pt x="224" y="24962"/>
                    <a:pt x="224" y="27866"/>
                  </a:cubicBezTo>
                  <a:cubicBezTo>
                    <a:pt x="224" y="30225"/>
                    <a:pt x="2747" y="30225"/>
                    <a:pt x="3288" y="30225"/>
                  </a:cubicBezTo>
                  <a:cubicBezTo>
                    <a:pt x="5811" y="30225"/>
                    <a:pt x="5992" y="29318"/>
                    <a:pt x="6533" y="27321"/>
                  </a:cubicBezTo>
                  <a:cubicBezTo>
                    <a:pt x="10859" y="12438"/>
                    <a:pt x="18790" y="5179"/>
                    <a:pt x="25819" y="5179"/>
                  </a:cubicBezTo>
                  <a:cubicBezTo>
                    <a:pt x="28884" y="5179"/>
                    <a:pt x="30326" y="7175"/>
                    <a:pt x="30326" y="11531"/>
                  </a:cubicBezTo>
                  <a:cubicBezTo>
                    <a:pt x="30326" y="15705"/>
                    <a:pt x="28884" y="19517"/>
                    <a:pt x="27081" y="23691"/>
                  </a:cubicBezTo>
                  <a:cubicBezTo>
                    <a:pt x="17348" y="48738"/>
                    <a:pt x="17348" y="54001"/>
                    <a:pt x="17348" y="58902"/>
                  </a:cubicBezTo>
                  <a:cubicBezTo>
                    <a:pt x="17348" y="61987"/>
                    <a:pt x="17348" y="70336"/>
                    <a:pt x="24017" y="76144"/>
                  </a:cubicBezTo>
                  <a:cubicBezTo>
                    <a:pt x="29244" y="80500"/>
                    <a:pt x="36274" y="81952"/>
                    <a:pt x="42583" y="81952"/>
                  </a:cubicBezTo>
                  <a:cubicBezTo>
                    <a:pt x="53938" y="81952"/>
                    <a:pt x="60067" y="75781"/>
                    <a:pt x="66015" y="69973"/>
                  </a:cubicBezTo>
                  <a:cubicBezTo>
                    <a:pt x="69981" y="81589"/>
                    <a:pt x="82057" y="81952"/>
                    <a:pt x="84220" y="81952"/>
                  </a:cubicBezTo>
                  <a:cubicBezTo>
                    <a:pt x="90349" y="81952"/>
                    <a:pt x="95035" y="78322"/>
                    <a:pt x="98460" y="72333"/>
                  </a:cubicBezTo>
                  <a:cubicBezTo>
                    <a:pt x="102426" y="65254"/>
                    <a:pt x="104949" y="54727"/>
                    <a:pt x="104949" y="54183"/>
                  </a:cubicBezTo>
                  <a:cubicBezTo>
                    <a:pt x="104949" y="51823"/>
                    <a:pt x="102426" y="51823"/>
                    <a:pt x="101885" y="51823"/>
                  </a:cubicBezTo>
                  <a:cubicBezTo>
                    <a:pt x="99361" y="51823"/>
                    <a:pt x="99181" y="52549"/>
                    <a:pt x="97919" y="57450"/>
                  </a:cubicBezTo>
                  <a:cubicBezTo>
                    <a:pt x="95756" y="65980"/>
                    <a:pt x="92332" y="76870"/>
                    <a:pt x="84761" y="76870"/>
                  </a:cubicBezTo>
                  <a:cubicBezTo>
                    <a:pt x="80075" y="76870"/>
                    <a:pt x="78813" y="72696"/>
                    <a:pt x="78813" y="67977"/>
                  </a:cubicBezTo>
                  <a:cubicBezTo>
                    <a:pt x="78813" y="64891"/>
                    <a:pt x="80255" y="58357"/>
                    <a:pt x="81517" y="53638"/>
                  </a:cubicBezTo>
                  <a:cubicBezTo>
                    <a:pt x="82778" y="48738"/>
                    <a:pt x="84581" y="41297"/>
                    <a:pt x="85482" y="37304"/>
                  </a:cubicBezTo>
                  <a:lnTo>
                    <a:pt x="89628" y="21150"/>
                  </a:lnTo>
                  <a:cubicBezTo>
                    <a:pt x="90709" y="16613"/>
                    <a:pt x="92692" y="8627"/>
                    <a:pt x="92692" y="7719"/>
                  </a:cubicBezTo>
                  <a:cubicBezTo>
                    <a:pt x="92692" y="4090"/>
                    <a:pt x="89808" y="1912"/>
                    <a:pt x="86744" y="1912"/>
                  </a:cubicBezTo>
                  <a:cubicBezTo>
                    <a:pt x="80075" y="1912"/>
                    <a:pt x="78813" y="7175"/>
                    <a:pt x="77371" y="12983"/>
                  </a:cubicBezTo>
                  <a:lnTo>
                    <a:pt x="67998" y="50734"/>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5" name="Freeform: Shape 64">
              <a:extLst>
                <a:ext uri="{FF2B5EF4-FFF2-40B4-BE49-F238E27FC236}">
                  <a16:creationId xmlns:a16="http://schemas.microsoft.com/office/drawing/2014/main" id="{70E4E3EA-B875-0BA8-E783-0E822287AB62}"/>
                </a:ext>
              </a:extLst>
            </p:cNvPr>
            <p:cNvSpPr/>
            <p:nvPr>
              <p:custDataLst>
                <p:tags r:id="rId24"/>
              </p:custDataLst>
            </p:nvPr>
          </p:nvSpPr>
          <p:spPr>
            <a:xfrm>
              <a:off x="8682211" y="3203672"/>
              <a:ext cx="22891" cy="55901"/>
            </a:xfrm>
            <a:custGeom>
              <a:avLst/>
              <a:gdLst>
                <a:gd name="connsiteX0" fmla="*/ 18073 w 22891"/>
                <a:gd name="connsiteY0" fmla="*/ 18065 h 55901"/>
                <a:gd name="connsiteX1" fmla="*/ 4014 w 22891"/>
                <a:gd name="connsiteY1" fmla="*/ 51279 h 55901"/>
                <a:gd name="connsiteX2" fmla="*/ 2752 w 22891"/>
                <a:gd name="connsiteY2" fmla="*/ 53457 h 55901"/>
                <a:gd name="connsiteX3" fmla="*/ 5275 w 22891"/>
                <a:gd name="connsiteY3" fmla="*/ 55998 h 55901"/>
                <a:gd name="connsiteX4" fmla="*/ 23120 w 22891"/>
                <a:gd name="connsiteY4" fmla="*/ 19880 h 55901"/>
                <a:gd name="connsiteX5" fmla="*/ 10503 w 22891"/>
                <a:gd name="connsiteY5" fmla="*/ 97 h 55901"/>
                <a:gd name="connsiteX6" fmla="*/ 228 w 22891"/>
                <a:gd name="connsiteY6" fmla="*/ 10442 h 55901"/>
                <a:gd name="connsiteX7" fmla="*/ 10683 w 22891"/>
                <a:gd name="connsiteY7" fmla="*/ 20969 h 55901"/>
                <a:gd name="connsiteX8" fmla="*/ 18073 w 22891"/>
                <a:gd name="connsiteY8" fmla="*/ 18065 h 5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 h="55901">
                  <a:moveTo>
                    <a:pt x="18073" y="18065"/>
                  </a:moveTo>
                  <a:cubicBezTo>
                    <a:pt x="18073" y="28047"/>
                    <a:pt x="16271" y="39663"/>
                    <a:pt x="4014" y="51279"/>
                  </a:cubicBezTo>
                  <a:cubicBezTo>
                    <a:pt x="3293" y="52005"/>
                    <a:pt x="2752" y="52549"/>
                    <a:pt x="2752" y="53457"/>
                  </a:cubicBezTo>
                  <a:cubicBezTo>
                    <a:pt x="2752" y="54727"/>
                    <a:pt x="4194" y="55998"/>
                    <a:pt x="5275" y="55998"/>
                  </a:cubicBezTo>
                  <a:cubicBezTo>
                    <a:pt x="7799" y="55998"/>
                    <a:pt x="23120" y="41478"/>
                    <a:pt x="23120" y="19880"/>
                  </a:cubicBezTo>
                  <a:cubicBezTo>
                    <a:pt x="23120" y="8627"/>
                    <a:pt x="18794" y="97"/>
                    <a:pt x="10503" y="97"/>
                  </a:cubicBezTo>
                  <a:cubicBezTo>
                    <a:pt x="4554" y="97"/>
                    <a:pt x="228" y="4816"/>
                    <a:pt x="228" y="10442"/>
                  </a:cubicBezTo>
                  <a:cubicBezTo>
                    <a:pt x="228" y="16250"/>
                    <a:pt x="4374" y="20969"/>
                    <a:pt x="10683" y="20969"/>
                  </a:cubicBezTo>
                  <a:cubicBezTo>
                    <a:pt x="15009" y="20969"/>
                    <a:pt x="17893" y="18065"/>
                    <a:pt x="18073" y="18065"/>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6" name="Freeform: Shape 65">
              <a:extLst>
                <a:ext uri="{FF2B5EF4-FFF2-40B4-BE49-F238E27FC236}">
                  <a16:creationId xmlns:a16="http://schemas.microsoft.com/office/drawing/2014/main" id="{626CDB1E-864C-F8BB-A84D-7C079993FE83}"/>
                </a:ext>
              </a:extLst>
            </p:cNvPr>
            <p:cNvSpPr/>
            <p:nvPr>
              <p:custDataLst>
                <p:tags r:id="rId25"/>
              </p:custDataLst>
            </p:nvPr>
          </p:nvSpPr>
          <p:spPr>
            <a:xfrm>
              <a:off x="8731652" y="3144323"/>
              <a:ext cx="87781" cy="82037"/>
            </a:xfrm>
            <a:custGeom>
              <a:avLst/>
              <a:gdLst>
                <a:gd name="connsiteX0" fmla="*/ 88013 w 87781"/>
                <a:gd name="connsiteY0" fmla="*/ 14435 h 82037"/>
                <a:gd name="connsiteX1" fmla="*/ 79000 w 87781"/>
                <a:gd name="connsiteY1" fmla="*/ 97 h 82037"/>
                <a:gd name="connsiteX2" fmla="*/ 69267 w 87781"/>
                <a:gd name="connsiteY2" fmla="*/ 9716 h 82037"/>
                <a:gd name="connsiteX3" fmla="*/ 72331 w 87781"/>
                <a:gd name="connsiteY3" fmla="*/ 15342 h 82037"/>
                <a:gd name="connsiteX4" fmla="*/ 79000 w 87781"/>
                <a:gd name="connsiteY4" fmla="*/ 29862 h 82037"/>
                <a:gd name="connsiteX5" fmla="*/ 45654 w 87781"/>
                <a:gd name="connsiteY5" fmla="*/ 77052 h 82037"/>
                <a:gd name="connsiteX6" fmla="*/ 31054 w 87781"/>
                <a:gd name="connsiteY6" fmla="*/ 60898 h 82037"/>
                <a:gd name="connsiteX7" fmla="*/ 40967 w 87781"/>
                <a:gd name="connsiteY7" fmla="*/ 25506 h 82037"/>
                <a:gd name="connsiteX8" fmla="*/ 43491 w 87781"/>
                <a:gd name="connsiteY8" fmla="*/ 15887 h 82037"/>
                <a:gd name="connsiteX9" fmla="*/ 26367 w 87781"/>
                <a:gd name="connsiteY9" fmla="*/ 278 h 82037"/>
                <a:gd name="connsiteX10" fmla="*/ 231 w 87781"/>
                <a:gd name="connsiteY10" fmla="*/ 28047 h 82037"/>
                <a:gd name="connsiteX11" fmla="*/ 3295 w 87781"/>
                <a:gd name="connsiteY11" fmla="*/ 30407 h 82037"/>
                <a:gd name="connsiteX12" fmla="*/ 6540 w 87781"/>
                <a:gd name="connsiteY12" fmla="*/ 27503 h 82037"/>
                <a:gd name="connsiteX13" fmla="*/ 25826 w 87781"/>
                <a:gd name="connsiteY13" fmla="*/ 5360 h 82037"/>
                <a:gd name="connsiteX14" fmla="*/ 30333 w 87781"/>
                <a:gd name="connsiteY14" fmla="*/ 11712 h 82037"/>
                <a:gd name="connsiteX15" fmla="*/ 27088 w 87781"/>
                <a:gd name="connsiteY15" fmla="*/ 23873 h 82037"/>
                <a:gd name="connsiteX16" fmla="*/ 17355 w 87781"/>
                <a:gd name="connsiteY16" fmla="*/ 58357 h 82037"/>
                <a:gd name="connsiteX17" fmla="*/ 45113 w 87781"/>
                <a:gd name="connsiteY17" fmla="*/ 82134 h 82037"/>
                <a:gd name="connsiteX18" fmla="*/ 88013 w 87781"/>
                <a:gd name="connsiteY18" fmla="*/ 14435 h 8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81" h="82037">
                  <a:moveTo>
                    <a:pt x="88013" y="14435"/>
                  </a:moveTo>
                  <a:cubicBezTo>
                    <a:pt x="88013" y="278"/>
                    <a:pt x="79541" y="97"/>
                    <a:pt x="79000" y="97"/>
                  </a:cubicBezTo>
                  <a:cubicBezTo>
                    <a:pt x="74314" y="97"/>
                    <a:pt x="69267" y="4997"/>
                    <a:pt x="69267" y="9716"/>
                  </a:cubicBezTo>
                  <a:cubicBezTo>
                    <a:pt x="69267" y="12801"/>
                    <a:pt x="71069" y="14253"/>
                    <a:pt x="72331" y="15342"/>
                  </a:cubicBezTo>
                  <a:cubicBezTo>
                    <a:pt x="75395" y="17883"/>
                    <a:pt x="79000" y="22602"/>
                    <a:pt x="79000" y="29862"/>
                  </a:cubicBezTo>
                  <a:cubicBezTo>
                    <a:pt x="79000" y="38030"/>
                    <a:pt x="67104" y="77052"/>
                    <a:pt x="45654" y="77052"/>
                  </a:cubicBezTo>
                  <a:cubicBezTo>
                    <a:pt x="31054" y="77052"/>
                    <a:pt x="31054" y="63984"/>
                    <a:pt x="31054" y="60898"/>
                  </a:cubicBezTo>
                  <a:cubicBezTo>
                    <a:pt x="31054" y="52549"/>
                    <a:pt x="34298" y="42386"/>
                    <a:pt x="40967" y="25506"/>
                  </a:cubicBezTo>
                  <a:cubicBezTo>
                    <a:pt x="42409" y="21695"/>
                    <a:pt x="43491" y="18972"/>
                    <a:pt x="43491" y="15887"/>
                  </a:cubicBezTo>
                  <a:cubicBezTo>
                    <a:pt x="43491" y="6449"/>
                    <a:pt x="35560" y="278"/>
                    <a:pt x="26367" y="278"/>
                  </a:cubicBezTo>
                  <a:cubicBezTo>
                    <a:pt x="8342" y="278"/>
                    <a:pt x="231" y="25143"/>
                    <a:pt x="231" y="28047"/>
                  </a:cubicBezTo>
                  <a:cubicBezTo>
                    <a:pt x="231" y="30407"/>
                    <a:pt x="2754" y="30407"/>
                    <a:pt x="3295" y="30407"/>
                  </a:cubicBezTo>
                  <a:cubicBezTo>
                    <a:pt x="5819" y="30407"/>
                    <a:pt x="5999" y="29499"/>
                    <a:pt x="6540" y="27503"/>
                  </a:cubicBezTo>
                  <a:cubicBezTo>
                    <a:pt x="10866" y="12620"/>
                    <a:pt x="18616" y="5360"/>
                    <a:pt x="25826" y="5360"/>
                  </a:cubicBezTo>
                  <a:cubicBezTo>
                    <a:pt x="28891" y="5360"/>
                    <a:pt x="30333" y="7356"/>
                    <a:pt x="30333" y="11712"/>
                  </a:cubicBezTo>
                  <a:cubicBezTo>
                    <a:pt x="30333" y="15887"/>
                    <a:pt x="28891" y="19698"/>
                    <a:pt x="27088" y="23873"/>
                  </a:cubicBezTo>
                  <a:cubicBezTo>
                    <a:pt x="19337" y="44019"/>
                    <a:pt x="17355" y="51823"/>
                    <a:pt x="17355" y="58357"/>
                  </a:cubicBezTo>
                  <a:cubicBezTo>
                    <a:pt x="17355" y="76326"/>
                    <a:pt x="31414" y="82134"/>
                    <a:pt x="45113" y="82134"/>
                  </a:cubicBezTo>
                  <a:cubicBezTo>
                    <a:pt x="75395" y="82134"/>
                    <a:pt x="88013" y="29318"/>
                    <a:pt x="88013" y="14435"/>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7" name="Freeform: Shape 66">
              <a:extLst>
                <a:ext uri="{FF2B5EF4-FFF2-40B4-BE49-F238E27FC236}">
                  <a16:creationId xmlns:a16="http://schemas.microsoft.com/office/drawing/2014/main" id="{3C60BBC6-341D-2D3B-A800-0226DBF46BDD}"/>
                </a:ext>
              </a:extLst>
            </p:cNvPr>
            <p:cNvSpPr/>
            <p:nvPr>
              <p:custDataLst>
                <p:tags r:id="rId26"/>
              </p:custDataLst>
            </p:nvPr>
          </p:nvSpPr>
          <p:spPr>
            <a:xfrm>
              <a:off x="8845446" y="3088421"/>
              <a:ext cx="46684" cy="181316"/>
            </a:xfrm>
            <a:custGeom>
              <a:avLst/>
              <a:gdLst>
                <a:gd name="connsiteX0" fmla="*/ 3660 w 46684"/>
                <a:gd name="connsiteY0" fmla="*/ 97 h 181316"/>
                <a:gd name="connsiteX1" fmla="*/ 235 w 46684"/>
                <a:gd name="connsiteY1" fmla="*/ 2275 h 181316"/>
                <a:gd name="connsiteX2" fmla="*/ 1857 w 46684"/>
                <a:gd name="connsiteY2" fmla="*/ 4997 h 181316"/>
                <a:gd name="connsiteX3" fmla="*/ 34663 w 46684"/>
                <a:gd name="connsiteY3" fmla="*/ 90664 h 181316"/>
                <a:gd name="connsiteX4" fmla="*/ 3480 w 46684"/>
                <a:gd name="connsiteY4" fmla="*/ 175061 h 181316"/>
                <a:gd name="connsiteX5" fmla="*/ 235 w 46684"/>
                <a:gd name="connsiteY5" fmla="*/ 179235 h 181316"/>
                <a:gd name="connsiteX6" fmla="*/ 2578 w 46684"/>
                <a:gd name="connsiteY6" fmla="*/ 181413 h 181316"/>
                <a:gd name="connsiteX7" fmla="*/ 33762 w 46684"/>
                <a:gd name="connsiteY7" fmla="*/ 146747 h 181316"/>
                <a:gd name="connsiteX8" fmla="*/ 46920 w 46684"/>
                <a:gd name="connsiteY8" fmla="*/ 90845 h 181316"/>
                <a:gd name="connsiteX9" fmla="*/ 3660 w 46684"/>
                <a:gd name="connsiteY9"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660" y="97"/>
                  </a:moveTo>
                  <a:cubicBezTo>
                    <a:pt x="2398" y="97"/>
                    <a:pt x="235" y="97"/>
                    <a:pt x="235" y="2275"/>
                  </a:cubicBezTo>
                  <a:cubicBezTo>
                    <a:pt x="235" y="3182"/>
                    <a:pt x="776" y="3727"/>
                    <a:pt x="1857" y="4997"/>
                  </a:cubicBezTo>
                  <a:cubicBezTo>
                    <a:pt x="17359" y="19335"/>
                    <a:pt x="34663" y="43838"/>
                    <a:pt x="34663" y="90664"/>
                  </a:cubicBezTo>
                  <a:cubicBezTo>
                    <a:pt x="34663" y="128597"/>
                    <a:pt x="22947" y="157274"/>
                    <a:pt x="3480" y="175061"/>
                  </a:cubicBezTo>
                  <a:cubicBezTo>
                    <a:pt x="415" y="178146"/>
                    <a:pt x="235" y="178327"/>
                    <a:pt x="235" y="179235"/>
                  </a:cubicBezTo>
                  <a:cubicBezTo>
                    <a:pt x="235" y="180142"/>
                    <a:pt x="776" y="181413"/>
                    <a:pt x="2578" y="181413"/>
                  </a:cubicBezTo>
                  <a:cubicBezTo>
                    <a:pt x="4741" y="181413"/>
                    <a:pt x="21865" y="169434"/>
                    <a:pt x="33762" y="146747"/>
                  </a:cubicBezTo>
                  <a:cubicBezTo>
                    <a:pt x="41693" y="131683"/>
                    <a:pt x="46920" y="112081"/>
                    <a:pt x="46920" y="90845"/>
                  </a:cubicBezTo>
                  <a:cubicBezTo>
                    <a:pt x="46920" y="65254"/>
                    <a:pt x="39349" y="25506"/>
                    <a:pt x="3660"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8" name="Freeform: Shape 67">
              <a:extLst>
                <a:ext uri="{FF2B5EF4-FFF2-40B4-BE49-F238E27FC236}">
                  <a16:creationId xmlns:a16="http://schemas.microsoft.com/office/drawing/2014/main" id="{7551B079-1497-B530-E989-CA8EA9EA410B}"/>
                </a:ext>
              </a:extLst>
            </p:cNvPr>
            <p:cNvSpPr/>
            <p:nvPr>
              <p:custDataLst>
                <p:tags r:id="rId27"/>
              </p:custDataLst>
            </p:nvPr>
          </p:nvSpPr>
          <p:spPr>
            <a:xfrm>
              <a:off x="8932585" y="3119820"/>
              <a:ext cx="99678" cy="118518"/>
            </a:xfrm>
            <a:custGeom>
              <a:avLst/>
              <a:gdLst>
                <a:gd name="connsiteX0" fmla="*/ 92707 w 99678"/>
                <a:gd name="connsiteY0" fmla="*/ 63802 h 118518"/>
                <a:gd name="connsiteX1" fmla="*/ 99917 w 99678"/>
                <a:gd name="connsiteY1" fmla="*/ 59446 h 118518"/>
                <a:gd name="connsiteX2" fmla="*/ 92707 w 99678"/>
                <a:gd name="connsiteY2" fmla="*/ 54909 h 118518"/>
                <a:gd name="connsiteX3" fmla="*/ 9251 w 99678"/>
                <a:gd name="connsiteY3" fmla="*/ 54909 h 118518"/>
                <a:gd name="connsiteX4" fmla="*/ 61884 w 99678"/>
                <a:gd name="connsiteY4" fmla="*/ 8990 h 118518"/>
                <a:gd name="connsiteX5" fmla="*/ 92707 w 99678"/>
                <a:gd name="connsiteY5" fmla="*/ 8990 h 118518"/>
                <a:gd name="connsiteX6" fmla="*/ 99917 w 99678"/>
                <a:gd name="connsiteY6" fmla="*/ 4634 h 118518"/>
                <a:gd name="connsiteX7" fmla="*/ 92707 w 99678"/>
                <a:gd name="connsiteY7" fmla="*/ 97 h 118518"/>
                <a:gd name="connsiteX8" fmla="*/ 61163 w 99678"/>
                <a:gd name="connsiteY8" fmla="*/ 97 h 118518"/>
                <a:gd name="connsiteX9" fmla="*/ 238 w 99678"/>
                <a:gd name="connsiteY9" fmla="*/ 59265 h 118518"/>
                <a:gd name="connsiteX10" fmla="*/ 61163 w 99678"/>
                <a:gd name="connsiteY10" fmla="*/ 118615 h 118518"/>
                <a:gd name="connsiteX11" fmla="*/ 92707 w 99678"/>
                <a:gd name="connsiteY11" fmla="*/ 118615 h 118518"/>
                <a:gd name="connsiteX12" fmla="*/ 99917 w 99678"/>
                <a:gd name="connsiteY12" fmla="*/ 114259 h 118518"/>
                <a:gd name="connsiteX13" fmla="*/ 92707 w 99678"/>
                <a:gd name="connsiteY13" fmla="*/ 109721 h 118518"/>
                <a:gd name="connsiteX14" fmla="*/ 61884 w 99678"/>
                <a:gd name="connsiteY14" fmla="*/ 109721 h 118518"/>
                <a:gd name="connsiteX15" fmla="*/ 9251 w 99678"/>
                <a:gd name="connsiteY15" fmla="*/ 63802 h 118518"/>
                <a:gd name="connsiteX16" fmla="*/ 92707 w 99678"/>
                <a:gd name="connsiteY16" fmla="*/ 63802 h 1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78" h="118518">
                  <a:moveTo>
                    <a:pt x="92707" y="63802"/>
                  </a:moveTo>
                  <a:cubicBezTo>
                    <a:pt x="95591" y="63802"/>
                    <a:pt x="99917" y="63802"/>
                    <a:pt x="99917" y="59446"/>
                  </a:cubicBezTo>
                  <a:cubicBezTo>
                    <a:pt x="99917" y="54909"/>
                    <a:pt x="95771" y="54909"/>
                    <a:pt x="92707" y="54909"/>
                  </a:cubicBezTo>
                  <a:lnTo>
                    <a:pt x="9251" y="54909"/>
                  </a:lnTo>
                  <a:cubicBezTo>
                    <a:pt x="11954" y="28592"/>
                    <a:pt x="33765" y="8990"/>
                    <a:pt x="61884" y="8990"/>
                  </a:cubicBezTo>
                  <a:lnTo>
                    <a:pt x="92707" y="8990"/>
                  </a:lnTo>
                  <a:cubicBezTo>
                    <a:pt x="95591" y="8990"/>
                    <a:pt x="99917" y="8990"/>
                    <a:pt x="99917" y="4634"/>
                  </a:cubicBezTo>
                  <a:cubicBezTo>
                    <a:pt x="99917" y="97"/>
                    <a:pt x="95771" y="97"/>
                    <a:pt x="92707" y="97"/>
                  </a:cubicBezTo>
                  <a:lnTo>
                    <a:pt x="61163" y="97"/>
                  </a:lnTo>
                  <a:cubicBezTo>
                    <a:pt x="27636" y="97"/>
                    <a:pt x="238" y="26595"/>
                    <a:pt x="238" y="59265"/>
                  </a:cubicBezTo>
                  <a:cubicBezTo>
                    <a:pt x="238" y="92660"/>
                    <a:pt x="27997" y="118615"/>
                    <a:pt x="61163" y="118615"/>
                  </a:cubicBezTo>
                  <a:lnTo>
                    <a:pt x="92707" y="118615"/>
                  </a:lnTo>
                  <a:cubicBezTo>
                    <a:pt x="95591" y="118615"/>
                    <a:pt x="99917" y="118615"/>
                    <a:pt x="99917" y="114259"/>
                  </a:cubicBezTo>
                  <a:cubicBezTo>
                    <a:pt x="99917" y="109721"/>
                    <a:pt x="95771" y="109721"/>
                    <a:pt x="92707" y="109721"/>
                  </a:cubicBezTo>
                  <a:lnTo>
                    <a:pt x="61884" y="109721"/>
                  </a:lnTo>
                  <a:cubicBezTo>
                    <a:pt x="33765" y="109721"/>
                    <a:pt x="11954" y="90119"/>
                    <a:pt x="9251" y="63802"/>
                  </a:cubicBezTo>
                  <a:lnTo>
                    <a:pt x="92707" y="63802"/>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9" name="Freeform: Shape 68">
              <a:extLst>
                <a:ext uri="{FF2B5EF4-FFF2-40B4-BE49-F238E27FC236}">
                  <a16:creationId xmlns:a16="http://schemas.microsoft.com/office/drawing/2014/main" id="{A09D8DB1-1DE1-A2BE-08FF-185830200EF9}"/>
                </a:ext>
              </a:extLst>
            </p:cNvPr>
            <p:cNvSpPr/>
            <p:nvPr>
              <p:custDataLst>
                <p:tags r:id="rId28"/>
              </p:custDataLst>
            </p:nvPr>
          </p:nvSpPr>
          <p:spPr>
            <a:xfrm>
              <a:off x="9058912" y="3100582"/>
              <a:ext cx="165109" cy="127593"/>
            </a:xfrm>
            <a:custGeom>
              <a:avLst/>
              <a:gdLst>
                <a:gd name="connsiteX0" fmla="*/ 80455 w 165109"/>
                <a:gd name="connsiteY0" fmla="*/ 11168 h 127593"/>
                <a:gd name="connsiteX1" fmla="*/ 125518 w 165109"/>
                <a:gd name="connsiteY1" fmla="*/ 30770 h 127593"/>
                <a:gd name="connsiteX2" fmla="*/ 84240 w 165109"/>
                <a:gd name="connsiteY2" fmla="*/ 63439 h 127593"/>
                <a:gd name="connsiteX3" fmla="*/ 73425 w 165109"/>
                <a:gd name="connsiteY3" fmla="*/ 66525 h 127593"/>
                <a:gd name="connsiteX4" fmla="*/ 67477 w 165109"/>
                <a:gd name="connsiteY4" fmla="*/ 72877 h 127593"/>
                <a:gd name="connsiteX5" fmla="*/ 69460 w 165109"/>
                <a:gd name="connsiteY5" fmla="*/ 74511 h 127593"/>
                <a:gd name="connsiteX6" fmla="*/ 92171 w 165109"/>
                <a:gd name="connsiteY6" fmla="*/ 100283 h 127593"/>
                <a:gd name="connsiteX7" fmla="*/ 119209 w 165109"/>
                <a:gd name="connsiteY7" fmla="*/ 127690 h 127593"/>
                <a:gd name="connsiteX8" fmla="*/ 165353 w 165109"/>
                <a:gd name="connsiteY8" fmla="*/ 101372 h 127593"/>
                <a:gd name="connsiteX9" fmla="*/ 163190 w 165109"/>
                <a:gd name="connsiteY9" fmla="*/ 99920 h 127593"/>
                <a:gd name="connsiteX10" fmla="*/ 149491 w 165109"/>
                <a:gd name="connsiteY10" fmla="*/ 107725 h 127593"/>
                <a:gd name="connsiteX11" fmla="*/ 132007 w 165109"/>
                <a:gd name="connsiteY11" fmla="*/ 116618 h 127593"/>
                <a:gd name="connsiteX12" fmla="*/ 108033 w 165109"/>
                <a:gd name="connsiteY12" fmla="*/ 89575 h 127593"/>
                <a:gd name="connsiteX13" fmla="*/ 95776 w 165109"/>
                <a:gd name="connsiteY13" fmla="*/ 70518 h 127593"/>
                <a:gd name="connsiteX14" fmla="*/ 142281 w 165109"/>
                <a:gd name="connsiteY14" fmla="*/ 22602 h 127593"/>
                <a:gd name="connsiteX15" fmla="*/ 79373 w 165109"/>
                <a:gd name="connsiteY15" fmla="*/ 97 h 127593"/>
                <a:gd name="connsiteX16" fmla="*/ 29624 w 165109"/>
                <a:gd name="connsiteY16" fmla="*/ 6449 h 127593"/>
                <a:gd name="connsiteX17" fmla="*/ 244 w 165109"/>
                <a:gd name="connsiteY17" fmla="*/ 34763 h 127593"/>
                <a:gd name="connsiteX18" fmla="*/ 2407 w 165109"/>
                <a:gd name="connsiteY18" fmla="*/ 36396 h 127593"/>
                <a:gd name="connsiteX19" fmla="*/ 17007 w 165109"/>
                <a:gd name="connsiteY19" fmla="*/ 26414 h 127593"/>
                <a:gd name="connsiteX20" fmla="*/ 50714 w 165109"/>
                <a:gd name="connsiteY20" fmla="*/ 11168 h 127593"/>
                <a:gd name="connsiteX21" fmla="*/ 23496 w 165109"/>
                <a:gd name="connsiteY21" fmla="*/ 122245 h 127593"/>
                <a:gd name="connsiteX22" fmla="*/ 22054 w 165109"/>
                <a:gd name="connsiteY22" fmla="*/ 126056 h 127593"/>
                <a:gd name="connsiteX23" fmla="*/ 24217 w 165109"/>
                <a:gd name="connsiteY23" fmla="*/ 127690 h 127593"/>
                <a:gd name="connsiteX24" fmla="*/ 37736 w 165109"/>
                <a:gd name="connsiteY24" fmla="*/ 120067 h 127593"/>
                <a:gd name="connsiteX25" fmla="*/ 66756 w 165109"/>
                <a:gd name="connsiteY25" fmla="*/ 11168 h 127593"/>
                <a:gd name="connsiteX26" fmla="*/ 80455 w 165109"/>
                <a:gd name="connsiteY26" fmla="*/ 11168 h 12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9" h="127593">
                  <a:moveTo>
                    <a:pt x="80455" y="11168"/>
                  </a:moveTo>
                  <a:cubicBezTo>
                    <a:pt x="117046" y="11168"/>
                    <a:pt x="125518" y="18791"/>
                    <a:pt x="125518" y="30770"/>
                  </a:cubicBezTo>
                  <a:cubicBezTo>
                    <a:pt x="125518" y="45290"/>
                    <a:pt x="114703" y="62532"/>
                    <a:pt x="84240" y="63439"/>
                  </a:cubicBezTo>
                  <a:cubicBezTo>
                    <a:pt x="80455" y="63621"/>
                    <a:pt x="78292" y="63621"/>
                    <a:pt x="73425" y="66525"/>
                  </a:cubicBezTo>
                  <a:cubicBezTo>
                    <a:pt x="70541" y="68340"/>
                    <a:pt x="67477" y="71062"/>
                    <a:pt x="67477" y="72877"/>
                  </a:cubicBezTo>
                  <a:cubicBezTo>
                    <a:pt x="67477" y="73966"/>
                    <a:pt x="68018" y="74329"/>
                    <a:pt x="69460" y="74511"/>
                  </a:cubicBezTo>
                  <a:cubicBezTo>
                    <a:pt x="77391" y="75781"/>
                    <a:pt x="81536" y="80682"/>
                    <a:pt x="92171" y="100283"/>
                  </a:cubicBezTo>
                  <a:cubicBezTo>
                    <a:pt x="101905" y="118433"/>
                    <a:pt x="107853" y="127690"/>
                    <a:pt x="119209" y="127690"/>
                  </a:cubicBezTo>
                  <a:cubicBezTo>
                    <a:pt x="142641" y="127690"/>
                    <a:pt x="165353" y="105184"/>
                    <a:pt x="165353" y="101372"/>
                  </a:cubicBezTo>
                  <a:cubicBezTo>
                    <a:pt x="165353" y="101191"/>
                    <a:pt x="165173" y="99920"/>
                    <a:pt x="163190" y="99920"/>
                  </a:cubicBezTo>
                  <a:cubicBezTo>
                    <a:pt x="161568" y="99920"/>
                    <a:pt x="154718" y="101554"/>
                    <a:pt x="149491" y="107725"/>
                  </a:cubicBezTo>
                  <a:cubicBezTo>
                    <a:pt x="147148" y="110447"/>
                    <a:pt x="141740" y="116618"/>
                    <a:pt x="132007" y="116618"/>
                  </a:cubicBezTo>
                  <a:cubicBezTo>
                    <a:pt x="122273" y="116618"/>
                    <a:pt x="115784" y="104276"/>
                    <a:pt x="108033" y="89575"/>
                  </a:cubicBezTo>
                  <a:cubicBezTo>
                    <a:pt x="101184" y="77052"/>
                    <a:pt x="98120" y="73059"/>
                    <a:pt x="95776" y="70518"/>
                  </a:cubicBezTo>
                  <a:cubicBezTo>
                    <a:pt x="127861" y="59265"/>
                    <a:pt x="142281" y="39300"/>
                    <a:pt x="142281" y="22602"/>
                  </a:cubicBezTo>
                  <a:cubicBezTo>
                    <a:pt x="142281" y="97"/>
                    <a:pt x="114162" y="97"/>
                    <a:pt x="79373" y="97"/>
                  </a:cubicBezTo>
                  <a:cubicBezTo>
                    <a:pt x="56662" y="97"/>
                    <a:pt x="45667" y="97"/>
                    <a:pt x="29624" y="6449"/>
                  </a:cubicBezTo>
                  <a:cubicBezTo>
                    <a:pt x="5651" y="16068"/>
                    <a:pt x="244" y="31859"/>
                    <a:pt x="244" y="34763"/>
                  </a:cubicBezTo>
                  <a:cubicBezTo>
                    <a:pt x="244" y="36215"/>
                    <a:pt x="1505" y="36396"/>
                    <a:pt x="2407" y="36396"/>
                  </a:cubicBezTo>
                  <a:cubicBezTo>
                    <a:pt x="5110" y="36396"/>
                    <a:pt x="14844" y="32766"/>
                    <a:pt x="17007" y="26414"/>
                  </a:cubicBezTo>
                  <a:cubicBezTo>
                    <a:pt x="19350" y="19154"/>
                    <a:pt x="21693" y="12620"/>
                    <a:pt x="50714" y="11168"/>
                  </a:cubicBezTo>
                  <a:cubicBezTo>
                    <a:pt x="47289" y="60535"/>
                    <a:pt x="33770" y="97561"/>
                    <a:pt x="23496" y="122245"/>
                  </a:cubicBezTo>
                  <a:cubicBezTo>
                    <a:pt x="22054" y="125512"/>
                    <a:pt x="22054" y="125875"/>
                    <a:pt x="22054" y="126056"/>
                  </a:cubicBezTo>
                  <a:cubicBezTo>
                    <a:pt x="22054" y="127327"/>
                    <a:pt x="22955" y="127690"/>
                    <a:pt x="24217" y="127690"/>
                  </a:cubicBezTo>
                  <a:cubicBezTo>
                    <a:pt x="28182" y="127690"/>
                    <a:pt x="35753" y="123152"/>
                    <a:pt x="37736" y="120067"/>
                  </a:cubicBezTo>
                  <a:cubicBezTo>
                    <a:pt x="38096" y="119522"/>
                    <a:pt x="61889" y="70336"/>
                    <a:pt x="66756" y="11168"/>
                  </a:cubicBezTo>
                  <a:lnTo>
                    <a:pt x="80455" y="11168"/>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0" name="Freeform: Shape 69">
              <a:extLst>
                <a:ext uri="{FF2B5EF4-FFF2-40B4-BE49-F238E27FC236}">
                  <a16:creationId xmlns:a16="http://schemas.microsoft.com/office/drawing/2014/main" id="{7C3E38B5-CCBD-CA3C-1482-C158E8D1D005}"/>
                </a:ext>
              </a:extLst>
            </p:cNvPr>
            <p:cNvSpPr/>
            <p:nvPr>
              <p:custDataLst>
                <p:tags r:id="rId29"/>
              </p:custDataLst>
            </p:nvPr>
          </p:nvSpPr>
          <p:spPr>
            <a:xfrm>
              <a:off x="9249443" y="3088421"/>
              <a:ext cx="46865" cy="181316"/>
            </a:xfrm>
            <a:custGeom>
              <a:avLst/>
              <a:gdLst>
                <a:gd name="connsiteX0" fmla="*/ 43510 w 46865"/>
                <a:gd name="connsiteY0" fmla="*/ 97 h 181316"/>
                <a:gd name="connsiteX1" fmla="*/ 250 w 46865"/>
                <a:gd name="connsiteY1" fmla="*/ 90664 h 181316"/>
                <a:gd name="connsiteX2" fmla="*/ 43510 w 46865"/>
                <a:gd name="connsiteY2" fmla="*/ 181413 h 181316"/>
                <a:gd name="connsiteX3" fmla="*/ 47115 w 46865"/>
                <a:gd name="connsiteY3" fmla="*/ 179235 h 181316"/>
                <a:gd name="connsiteX4" fmla="*/ 45313 w 46865"/>
                <a:gd name="connsiteY4" fmla="*/ 176512 h 181316"/>
                <a:gd name="connsiteX5" fmla="*/ 12507 w 46865"/>
                <a:gd name="connsiteY5" fmla="*/ 90845 h 181316"/>
                <a:gd name="connsiteX6" fmla="*/ 45854 w 46865"/>
                <a:gd name="connsiteY6" fmla="*/ 4452 h 181316"/>
                <a:gd name="connsiteX7" fmla="*/ 47115 w 46865"/>
                <a:gd name="connsiteY7" fmla="*/ 2275 h 181316"/>
                <a:gd name="connsiteX8" fmla="*/ 43510 w 46865"/>
                <a:gd name="connsiteY8"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510" y="97"/>
                  </a:moveTo>
                  <a:cubicBezTo>
                    <a:pt x="9263" y="24417"/>
                    <a:pt x="250" y="62895"/>
                    <a:pt x="250" y="90664"/>
                  </a:cubicBezTo>
                  <a:cubicBezTo>
                    <a:pt x="250" y="116255"/>
                    <a:pt x="7821" y="156003"/>
                    <a:pt x="43510" y="181413"/>
                  </a:cubicBezTo>
                  <a:cubicBezTo>
                    <a:pt x="44952" y="181413"/>
                    <a:pt x="47115" y="181413"/>
                    <a:pt x="47115" y="179235"/>
                  </a:cubicBezTo>
                  <a:cubicBezTo>
                    <a:pt x="47115" y="178146"/>
                    <a:pt x="46575" y="177783"/>
                    <a:pt x="45313" y="176512"/>
                  </a:cubicBezTo>
                  <a:cubicBezTo>
                    <a:pt x="21340" y="154733"/>
                    <a:pt x="12507" y="123878"/>
                    <a:pt x="12507" y="90845"/>
                  </a:cubicBezTo>
                  <a:cubicBezTo>
                    <a:pt x="12507" y="41841"/>
                    <a:pt x="31073" y="17883"/>
                    <a:pt x="45854" y="4452"/>
                  </a:cubicBezTo>
                  <a:cubicBezTo>
                    <a:pt x="46575" y="3727"/>
                    <a:pt x="47115" y="3182"/>
                    <a:pt x="47115" y="2275"/>
                  </a:cubicBezTo>
                  <a:cubicBezTo>
                    <a:pt x="47115" y="97"/>
                    <a:pt x="44952" y="97"/>
                    <a:pt x="43510"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1" name="Freeform: Shape 70">
              <a:extLst>
                <a:ext uri="{FF2B5EF4-FFF2-40B4-BE49-F238E27FC236}">
                  <a16:creationId xmlns:a16="http://schemas.microsoft.com/office/drawing/2014/main" id="{29224B60-23D6-0A15-CF79-91401E6F441E}"/>
                </a:ext>
              </a:extLst>
            </p:cNvPr>
            <p:cNvSpPr/>
            <p:nvPr>
              <p:custDataLst>
                <p:tags r:id="rId30"/>
              </p:custDataLst>
            </p:nvPr>
          </p:nvSpPr>
          <p:spPr>
            <a:xfrm>
              <a:off x="9321621" y="3101308"/>
              <a:ext cx="139270" cy="123237"/>
            </a:xfrm>
            <a:custGeom>
              <a:avLst/>
              <a:gdLst>
                <a:gd name="connsiteX0" fmla="*/ 130575 w 139270"/>
                <a:gd name="connsiteY0" fmla="*/ 81408 h 123237"/>
                <a:gd name="connsiteX1" fmla="*/ 131656 w 139270"/>
                <a:gd name="connsiteY1" fmla="*/ 78141 h 123237"/>
                <a:gd name="connsiteX2" fmla="*/ 128592 w 139270"/>
                <a:gd name="connsiteY2" fmla="*/ 75600 h 123237"/>
                <a:gd name="connsiteX3" fmla="*/ 126609 w 139270"/>
                <a:gd name="connsiteY3" fmla="*/ 76326 h 123237"/>
                <a:gd name="connsiteX4" fmla="*/ 123905 w 139270"/>
                <a:gd name="connsiteY4" fmla="*/ 81589 h 123237"/>
                <a:gd name="connsiteX5" fmla="*/ 73615 w 139270"/>
                <a:gd name="connsiteY5" fmla="*/ 116800 h 123237"/>
                <a:gd name="connsiteX6" fmla="*/ 42973 w 139270"/>
                <a:gd name="connsiteY6" fmla="*/ 116800 h 123237"/>
                <a:gd name="connsiteX7" fmla="*/ 37205 w 139270"/>
                <a:gd name="connsiteY7" fmla="*/ 114985 h 123237"/>
                <a:gd name="connsiteX8" fmla="*/ 37926 w 139270"/>
                <a:gd name="connsiteY8" fmla="*/ 111173 h 123237"/>
                <a:gd name="connsiteX9" fmla="*/ 50003 w 139270"/>
                <a:gd name="connsiteY9" fmla="*/ 62532 h 123237"/>
                <a:gd name="connsiteX10" fmla="*/ 70191 w 139270"/>
                <a:gd name="connsiteY10" fmla="*/ 62532 h 123237"/>
                <a:gd name="connsiteX11" fmla="*/ 86593 w 139270"/>
                <a:gd name="connsiteY11" fmla="*/ 70881 h 123237"/>
                <a:gd name="connsiteX12" fmla="*/ 85332 w 139270"/>
                <a:gd name="connsiteY12" fmla="*/ 79048 h 123237"/>
                <a:gd name="connsiteX13" fmla="*/ 84791 w 139270"/>
                <a:gd name="connsiteY13" fmla="*/ 81226 h 123237"/>
                <a:gd name="connsiteX14" fmla="*/ 87855 w 139270"/>
                <a:gd name="connsiteY14" fmla="*/ 83767 h 123237"/>
                <a:gd name="connsiteX15" fmla="*/ 91280 w 139270"/>
                <a:gd name="connsiteY15" fmla="*/ 79774 h 123237"/>
                <a:gd name="connsiteX16" fmla="*/ 101194 w 139270"/>
                <a:gd name="connsiteY16" fmla="*/ 40026 h 123237"/>
                <a:gd name="connsiteX17" fmla="*/ 101734 w 139270"/>
                <a:gd name="connsiteY17" fmla="*/ 37304 h 123237"/>
                <a:gd name="connsiteX18" fmla="*/ 98670 w 139270"/>
                <a:gd name="connsiteY18" fmla="*/ 34763 h 123237"/>
                <a:gd name="connsiteX19" fmla="*/ 95065 w 139270"/>
                <a:gd name="connsiteY19" fmla="*/ 39482 h 123237"/>
                <a:gd name="connsiteX20" fmla="*/ 70551 w 139270"/>
                <a:gd name="connsiteY20" fmla="*/ 55998 h 123237"/>
                <a:gd name="connsiteX21" fmla="*/ 51625 w 139270"/>
                <a:gd name="connsiteY21" fmla="*/ 55998 h 123237"/>
                <a:gd name="connsiteX22" fmla="*/ 62440 w 139270"/>
                <a:gd name="connsiteY22" fmla="*/ 12801 h 123237"/>
                <a:gd name="connsiteX23" fmla="*/ 71633 w 139270"/>
                <a:gd name="connsiteY23" fmla="*/ 6630 h 123237"/>
                <a:gd name="connsiteX24" fmla="*/ 101013 w 139270"/>
                <a:gd name="connsiteY24" fmla="*/ 6630 h 123237"/>
                <a:gd name="connsiteX25" fmla="*/ 130575 w 139270"/>
                <a:gd name="connsiteY25" fmla="*/ 27684 h 123237"/>
                <a:gd name="connsiteX26" fmla="*/ 129854 w 139270"/>
                <a:gd name="connsiteY26" fmla="*/ 38756 h 123237"/>
                <a:gd name="connsiteX27" fmla="*/ 132918 w 139270"/>
                <a:gd name="connsiteY27" fmla="*/ 41841 h 123237"/>
                <a:gd name="connsiteX28" fmla="*/ 136162 w 139270"/>
                <a:gd name="connsiteY28" fmla="*/ 37122 h 123237"/>
                <a:gd name="connsiteX29" fmla="*/ 139407 w 139270"/>
                <a:gd name="connsiteY29" fmla="*/ 5541 h 123237"/>
                <a:gd name="connsiteX30" fmla="*/ 134180 w 139270"/>
                <a:gd name="connsiteY30" fmla="*/ 97 h 123237"/>
                <a:gd name="connsiteX31" fmla="*/ 35042 w 139270"/>
                <a:gd name="connsiteY31" fmla="*/ 97 h 123237"/>
                <a:gd name="connsiteX32" fmla="*/ 29274 w 139270"/>
                <a:gd name="connsiteY32" fmla="*/ 4090 h 123237"/>
                <a:gd name="connsiteX33" fmla="*/ 35222 w 139270"/>
                <a:gd name="connsiteY33" fmla="*/ 6630 h 123237"/>
                <a:gd name="connsiteX34" fmla="*/ 42072 w 139270"/>
                <a:gd name="connsiteY34" fmla="*/ 6993 h 123237"/>
                <a:gd name="connsiteX35" fmla="*/ 46037 w 139270"/>
                <a:gd name="connsiteY35" fmla="*/ 9534 h 123237"/>
                <a:gd name="connsiteX36" fmla="*/ 45316 w 139270"/>
                <a:gd name="connsiteY36" fmla="*/ 13527 h 123237"/>
                <a:gd name="connsiteX37" fmla="*/ 21703 w 139270"/>
                <a:gd name="connsiteY37" fmla="*/ 108451 h 123237"/>
                <a:gd name="connsiteX38" fmla="*/ 5661 w 139270"/>
                <a:gd name="connsiteY38" fmla="*/ 116800 h 123237"/>
                <a:gd name="connsiteX39" fmla="*/ 253 w 139270"/>
                <a:gd name="connsiteY39" fmla="*/ 120793 h 123237"/>
                <a:gd name="connsiteX40" fmla="*/ 5661 w 139270"/>
                <a:gd name="connsiteY40" fmla="*/ 123334 h 123237"/>
                <a:gd name="connsiteX41" fmla="*/ 107502 w 139270"/>
                <a:gd name="connsiteY41" fmla="*/ 123334 h 123237"/>
                <a:gd name="connsiteX42" fmla="*/ 113631 w 139270"/>
                <a:gd name="connsiteY42" fmla="*/ 120067 h 123237"/>
                <a:gd name="connsiteX43" fmla="*/ 130575 w 139270"/>
                <a:gd name="connsiteY43" fmla="*/ 81408 h 12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270" h="123237">
                  <a:moveTo>
                    <a:pt x="130575" y="81408"/>
                  </a:moveTo>
                  <a:cubicBezTo>
                    <a:pt x="131656" y="79048"/>
                    <a:pt x="131656" y="78322"/>
                    <a:pt x="131656" y="78141"/>
                  </a:cubicBezTo>
                  <a:cubicBezTo>
                    <a:pt x="131656" y="77052"/>
                    <a:pt x="130935" y="75600"/>
                    <a:pt x="128592" y="75600"/>
                  </a:cubicBezTo>
                  <a:cubicBezTo>
                    <a:pt x="128231" y="75600"/>
                    <a:pt x="127330" y="75600"/>
                    <a:pt x="126609" y="76326"/>
                  </a:cubicBezTo>
                  <a:cubicBezTo>
                    <a:pt x="126249" y="76689"/>
                    <a:pt x="126068" y="76870"/>
                    <a:pt x="123905" y="81589"/>
                  </a:cubicBezTo>
                  <a:cubicBezTo>
                    <a:pt x="112189" y="107725"/>
                    <a:pt x="102996" y="116800"/>
                    <a:pt x="73615" y="116800"/>
                  </a:cubicBezTo>
                  <a:lnTo>
                    <a:pt x="42973" y="116800"/>
                  </a:lnTo>
                  <a:cubicBezTo>
                    <a:pt x="37385" y="116800"/>
                    <a:pt x="37205" y="116618"/>
                    <a:pt x="37205" y="114985"/>
                  </a:cubicBezTo>
                  <a:cubicBezTo>
                    <a:pt x="37205" y="114803"/>
                    <a:pt x="37205" y="113896"/>
                    <a:pt x="37926" y="111173"/>
                  </a:cubicBezTo>
                  <a:lnTo>
                    <a:pt x="50003" y="62532"/>
                  </a:lnTo>
                  <a:lnTo>
                    <a:pt x="70191" y="62532"/>
                  </a:lnTo>
                  <a:cubicBezTo>
                    <a:pt x="84430" y="62532"/>
                    <a:pt x="86593" y="64891"/>
                    <a:pt x="86593" y="70881"/>
                  </a:cubicBezTo>
                  <a:cubicBezTo>
                    <a:pt x="86593" y="72877"/>
                    <a:pt x="86053" y="75963"/>
                    <a:pt x="85332" y="79048"/>
                  </a:cubicBezTo>
                  <a:cubicBezTo>
                    <a:pt x="84791" y="80682"/>
                    <a:pt x="84791" y="80863"/>
                    <a:pt x="84791" y="81226"/>
                  </a:cubicBezTo>
                  <a:cubicBezTo>
                    <a:pt x="84791" y="81589"/>
                    <a:pt x="84971" y="83767"/>
                    <a:pt x="87855" y="83767"/>
                  </a:cubicBezTo>
                  <a:cubicBezTo>
                    <a:pt x="90379" y="83767"/>
                    <a:pt x="90559" y="82860"/>
                    <a:pt x="91280" y="79774"/>
                  </a:cubicBezTo>
                  <a:lnTo>
                    <a:pt x="101194" y="40026"/>
                  </a:lnTo>
                  <a:cubicBezTo>
                    <a:pt x="101734" y="37848"/>
                    <a:pt x="101734" y="37485"/>
                    <a:pt x="101734" y="37304"/>
                  </a:cubicBezTo>
                  <a:cubicBezTo>
                    <a:pt x="101734" y="35489"/>
                    <a:pt x="100292" y="34763"/>
                    <a:pt x="98670" y="34763"/>
                  </a:cubicBezTo>
                  <a:cubicBezTo>
                    <a:pt x="96327" y="34763"/>
                    <a:pt x="96147" y="35670"/>
                    <a:pt x="95065" y="39482"/>
                  </a:cubicBezTo>
                  <a:cubicBezTo>
                    <a:pt x="91280" y="53638"/>
                    <a:pt x="85872" y="55998"/>
                    <a:pt x="70551" y="55998"/>
                  </a:cubicBezTo>
                  <a:lnTo>
                    <a:pt x="51625" y="55998"/>
                  </a:lnTo>
                  <a:lnTo>
                    <a:pt x="62440" y="12801"/>
                  </a:lnTo>
                  <a:cubicBezTo>
                    <a:pt x="63882" y="7175"/>
                    <a:pt x="64062" y="6630"/>
                    <a:pt x="71633" y="6630"/>
                  </a:cubicBezTo>
                  <a:lnTo>
                    <a:pt x="101013" y="6630"/>
                  </a:lnTo>
                  <a:cubicBezTo>
                    <a:pt x="124626" y="6630"/>
                    <a:pt x="130575" y="11531"/>
                    <a:pt x="130575" y="27684"/>
                  </a:cubicBezTo>
                  <a:cubicBezTo>
                    <a:pt x="130575" y="32403"/>
                    <a:pt x="129854" y="37848"/>
                    <a:pt x="129854" y="38756"/>
                  </a:cubicBezTo>
                  <a:cubicBezTo>
                    <a:pt x="129854" y="40208"/>
                    <a:pt x="130394" y="41841"/>
                    <a:pt x="132918" y="41841"/>
                  </a:cubicBezTo>
                  <a:cubicBezTo>
                    <a:pt x="135622" y="41841"/>
                    <a:pt x="135802" y="40208"/>
                    <a:pt x="136162" y="37122"/>
                  </a:cubicBezTo>
                  <a:lnTo>
                    <a:pt x="139407" y="5541"/>
                  </a:lnTo>
                  <a:cubicBezTo>
                    <a:pt x="139948" y="97"/>
                    <a:pt x="138686" y="97"/>
                    <a:pt x="134180" y="97"/>
                  </a:cubicBezTo>
                  <a:lnTo>
                    <a:pt x="35042" y="97"/>
                  </a:lnTo>
                  <a:cubicBezTo>
                    <a:pt x="31437" y="97"/>
                    <a:pt x="29274" y="97"/>
                    <a:pt x="29274" y="4090"/>
                  </a:cubicBezTo>
                  <a:cubicBezTo>
                    <a:pt x="29274" y="6630"/>
                    <a:pt x="31257" y="6630"/>
                    <a:pt x="35222" y="6630"/>
                  </a:cubicBezTo>
                  <a:cubicBezTo>
                    <a:pt x="38106" y="6630"/>
                    <a:pt x="38827" y="6630"/>
                    <a:pt x="42072" y="6993"/>
                  </a:cubicBezTo>
                  <a:cubicBezTo>
                    <a:pt x="45677" y="7356"/>
                    <a:pt x="46037" y="7719"/>
                    <a:pt x="46037" y="9534"/>
                  </a:cubicBezTo>
                  <a:cubicBezTo>
                    <a:pt x="46037" y="10805"/>
                    <a:pt x="45496" y="12620"/>
                    <a:pt x="45316" y="13527"/>
                  </a:cubicBezTo>
                  <a:lnTo>
                    <a:pt x="21703" y="108451"/>
                  </a:lnTo>
                  <a:cubicBezTo>
                    <a:pt x="19901" y="115529"/>
                    <a:pt x="19721" y="116800"/>
                    <a:pt x="5661" y="116800"/>
                  </a:cubicBezTo>
                  <a:cubicBezTo>
                    <a:pt x="2416" y="116800"/>
                    <a:pt x="253" y="116800"/>
                    <a:pt x="253" y="120793"/>
                  </a:cubicBezTo>
                  <a:cubicBezTo>
                    <a:pt x="253" y="123334"/>
                    <a:pt x="2416" y="123334"/>
                    <a:pt x="5661" y="123334"/>
                  </a:cubicBezTo>
                  <a:lnTo>
                    <a:pt x="107502" y="123334"/>
                  </a:lnTo>
                  <a:cubicBezTo>
                    <a:pt x="112009" y="123334"/>
                    <a:pt x="112189" y="123334"/>
                    <a:pt x="113631" y="120067"/>
                  </a:cubicBezTo>
                  <a:lnTo>
                    <a:pt x="130575" y="81408"/>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2" name="Freeform: Shape 71">
              <a:extLst>
                <a:ext uri="{FF2B5EF4-FFF2-40B4-BE49-F238E27FC236}">
                  <a16:creationId xmlns:a16="http://schemas.microsoft.com/office/drawing/2014/main" id="{570F113C-F22B-59D7-B1C9-F18566EBADE0}"/>
                </a:ext>
              </a:extLst>
            </p:cNvPr>
            <p:cNvSpPr/>
            <p:nvPr>
              <p:custDataLst>
                <p:tags r:id="rId31"/>
              </p:custDataLst>
            </p:nvPr>
          </p:nvSpPr>
          <p:spPr>
            <a:xfrm>
              <a:off x="9483063" y="3088421"/>
              <a:ext cx="46684" cy="181316"/>
            </a:xfrm>
            <a:custGeom>
              <a:avLst/>
              <a:gdLst>
                <a:gd name="connsiteX0" fmla="*/ 3684 w 46684"/>
                <a:gd name="connsiteY0" fmla="*/ 97 h 181316"/>
                <a:gd name="connsiteX1" fmla="*/ 260 w 46684"/>
                <a:gd name="connsiteY1" fmla="*/ 2275 h 181316"/>
                <a:gd name="connsiteX2" fmla="*/ 1882 w 46684"/>
                <a:gd name="connsiteY2" fmla="*/ 4997 h 181316"/>
                <a:gd name="connsiteX3" fmla="*/ 34688 w 46684"/>
                <a:gd name="connsiteY3" fmla="*/ 90664 h 181316"/>
                <a:gd name="connsiteX4" fmla="*/ 3504 w 46684"/>
                <a:gd name="connsiteY4" fmla="*/ 175061 h 181316"/>
                <a:gd name="connsiteX5" fmla="*/ 260 w 46684"/>
                <a:gd name="connsiteY5" fmla="*/ 179235 h 181316"/>
                <a:gd name="connsiteX6" fmla="*/ 2603 w 46684"/>
                <a:gd name="connsiteY6" fmla="*/ 181413 h 181316"/>
                <a:gd name="connsiteX7" fmla="*/ 33786 w 46684"/>
                <a:gd name="connsiteY7" fmla="*/ 146747 h 181316"/>
                <a:gd name="connsiteX8" fmla="*/ 46945 w 46684"/>
                <a:gd name="connsiteY8" fmla="*/ 90845 h 181316"/>
                <a:gd name="connsiteX9" fmla="*/ 3684 w 46684"/>
                <a:gd name="connsiteY9"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684" y="97"/>
                  </a:moveTo>
                  <a:cubicBezTo>
                    <a:pt x="2423" y="97"/>
                    <a:pt x="260" y="97"/>
                    <a:pt x="260" y="2275"/>
                  </a:cubicBezTo>
                  <a:cubicBezTo>
                    <a:pt x="260" y="3182"/>
                    <a:pt x="800" y="3727"/>
                    <a:pt x="1882" y="4997"/>
                  </a:cubicBezTo>
                  <a:cubicBezTo>
                    <a:pt x="17384" y="19335"/>
                    <a:pt x="34688" y="43838"/>
                    <a:pt x="34688" y="90664"/>
                  </a:cubicBezTo>
                  <a:cubicBezTo>
                    <a:pt x="34688" y="128597"/>
                    <a:pt x="22971" y="157274"/>
                    <a:pt x="3504" y="175061"/>
                  </a:cubicBezTo>
                  <a:cubicBezTo>
                    <a:pt x="440" y="178146"/>
                    <a:pt x="260" y="178327"/>
                    <a:pt x="260" y="179235"/>
                  </a:cubicBezTo>
                  <a:cubicBezTo>
                    <a:pt x="260" y="180142"/>
                    <a:pt x="800" y="181413"/>
                    <a:pt x="2603" y="181413"/>
                  </a:cubicBezTo>
                  <a:cubicBezTo>
                    <a:pt x="4766" y="181413"/>
                    <a:pt x="21890" y="169434"/>
                    <a:pt x="33786" y="146747"/>
                  </a:cubicBezTo>
                  <a:cubicBezTo>
                    <a:pt x="41717" y="131683"/>
                    <a:pt x="46945" y="112081"/>
                    <a:pt x="46945" y="90845"/>
                  </a:cubicBezTo>
                  <a:cubicBezTo>
                    <a:pt x="46945" y="65254"/>
                    <a:pt x="39374" y="25506"/>
                    <a:pt x="3684"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3" name="Freeform: Shape 72">
              <a:extLst>
                <a:ext uri="{FF2B5EF4-FFF2-40B4-BE49-F238E27FC236}">
                  <a16:creationId xmlns:a16="http://schemas.microsoft.com/office/drawing/2014/main" id="{1C8A1AB1-419A-9117-E66D-A5607952DAE1}"/>
                </a:ext>
              </a:extLst>
            </p:cNvPr>
            <p:cNvSpPr/>
            <p:nvPr>
              <p:custDataLst>
                <p:tags r:id="rId32"/>
              </p:custDataLst>
            </p:nvPr>
          </p:nvSpPr>
          <p:spPr>
            <a:xfrm>
              <a:off x="9601116" y="2722658"/>
              <a:ext cx="156045" cy="233095"/>
            </a:xfrm>
            <a:custGeom>
              <a:avLst/>
              <a:gdLst>
                <a:gd name="connsiteX0" fmla="*/ 116912 w 156045"/>
                <a:gd name="connsiteY0" fmla="*/ 6826 h 233095"/>
                <a:gd name="connsiteX1" fmla="*/ 117685 w 156045"/>
                <a:gd name="connsiteY1" fmla="*/ 2936 h 233095"/>
                <a:gd name="connsiteX2" fmla="*/ 114595 w 156045"/>
                <a:gd name="connsiteY2" fmla="*/ 84 h 233095"/>
                <a:gd name="connsiteX3" fmla="*/ 110732 w 156045"/>
                <a:gd name="connsiteY3" fmla="*/ 5270 h 233095"/>
                <a:gd name="connsiteX4" fmla="*/ 67987 w 156045"/>
                <a:gd name="connsiteY4" fmla="*/ 176656 h 233095"/>
                <a:gd name="connsiteX5" fmla="*/ 38632 w 156045"/>
                <a:gd name="connsiteY5" fmla="*/ 147616 h 233095"/>
                <a:gd name="connsiteX6" fmla="*/ 52537 w 156045"/>
                <a:gd name="connsiteY6" fmla="*/ 99389 h 233095"/>
                <a:gd name="connsiteX7" fmla="*/ 55370 w 156045"/>
                <a:gd name="connsiteY7" fmla="*/ 86685 h 233095"/>
                <a:gd name="connsiteX8" fmla="*/ 34255 w 156045"/>
                <a:gd name="connsiteY8" fmla="*/ 65423 h 233095"/>
                <a:gd name="connsiteX9" fmla="*/ 264 w 156045"/>
                <a:gd name="connsiteY9" fmla="*/ 105353 h 233095"/>
                <a:gd name="connsiteX10" fmla="*/ 3354 w 156045"/>
                <a:gd name="connsiteY10" fmla="*/ 107946 h 233095"/>
                <a:gd name="connsiteX11" fmla="*/ 7474 w 156045"/>
                <a:gd name="connsiteY11" fmla="*/ 103279 h 233095"/>
                <a:gd name="connsiteX12" fmla="*/ 33482 w 156045"/>
                <a:gd name="connsiteY12" fmla="*/ 71128 h 233095"/>
                <a:gd name="connsiteX13" fmla="*/ 39920 w 156045"/>
                <a:gd name="connsiteY13" fmla="*/ 79425 h 233095"/>
                <a:gd name="connsiteX14" fmla="*/ 33997 w 156045"/>
                <a:gd name="connsiteY14" fmla="*/ 101723 h 233095"/>
                <a:gd name="connsiteX15" fmla="*/ 21637 w 156045"/>
                <a:gd name="connsiteY15" fmla="*/ 145542 h 233095"/>
                <a:gd name="connsiteX16" fmla="*/ 66442 w 156045"/>
                <a:gd name="connsiteY16" fmla="*/ 182360 h 233095"/>
                <a:gd name="connsiteX17" fmla="*/ 60777 w 156045"/>
                <a:gd name="connsiteY17" fmla="*/ 205955 h 233095"/>
                <a:gd name="connsiteX18" fmla="*/ 54855 w 156045"/>
                <a:gd name="connsiteY18" fmla="*/ 230587 h 233095"/>
                <a:gd name="connsiteX19" fmla="*/ 57945 w 156045"/>
                <a:gd name="connsiteY19" fmla="*/ 233179 h 233095"/>
                <a:gd name="connsiteX20" fmla="*/ 60262 w 156045"/>
                <a:gd name="connsiteY20" fmla="*/ 232142 h 233095"/>
                <a:gd name="connsiteX21" fmla="*/ 63352 w 156045"/>
                <a:gd name="connsiteY21" fmla="*/ 221512 h 233095"/>
                <a:gd name="connsiteX22" fmla="*/ 73137 w 156045"/>
                <a:gd name="connsiteY22" fmla="*/ 182878 h 233095"/>
                <a:gd name="connsiteX23" fmla="*/ 129530 w 156045"/>
                <a:gd name="connsiteY23" fmla="*/ 155135 h 233095"/>
                <a:gd name="connsiteX24" fmla="*/ 148327 w 156045"/>
                <a:gd name="connsiteY24" fmla="*/ 124021 h 233095"/>
                <a:gd name="connsiteX25" fmla="*/ 156310 w 156045"/>
                <a:gd name="connsiteY25" fmla="*/ 83573 h 233095"/>
                <a:gd name="connsiteX26" fmla="*/ 144980 w 156045"/>
                <a:gd name="connsiteY26" fmla="*/ 65423 h 233095"/>
                <a:gd name="connsiteX27" fmla="*/ 132105 w 156045"/>
                <a:gd name="connsiteY27" fmla="*/ 77869 h 233095"/>
                <a:gd name="connsiteX28" fmla="*/ 135967 w 156045"/>
                <a:gd name="connsiteY28" fmla="*/ 84870 h 233095"/>
                <a:gd name="connsiteX29" fmla="*/ 145237 w 156045"/>
                <a:gd name="connsiteY29" fmla="*/ 106909 h 233095"/>
                <a:gd name="connsiteX30" fmla="*/ 122835 w 156045"/>
                <a:gd name="connsiteY30" fmla="*/ 154098 h 233095"/>
                <a:gd name="connsiteX31" fmla="*/ 74425 w 156045"/>
                <a:gd name="connsiteY31" fmla="*/ 177174 h 233095"/>
                <a:gd name="connsiteX32" fmla="*/ 116912 w 156045"/>
                <a:gd name="connsiteY32" fmla="*/ 6826 h 23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6045" h="233095">
                  <a:moveTo>
                    <a:pt x="116912" y="6826"/>
                  </a:moveTo>
                  <a:cubicBezTo>
                    <a:pt x="117170" y="5788"/>
                    <a:pt x="117685" y="4233"/>
                    <a:pt x="117685" y="2936"/>
                  </a:cubicBezTo>
                  <a:cubicBezTo>
                    <a:pt x="117685" y="343"/>
                    <a:pt x="115882" y="84"/>
                    <a:pt x="114595" y="84"/>
                  </a:cubicBezTo>
                  <a:cubicBezTo>
                    <a:pt x="112020" y="84"/>
                    <a:pt x="111762" y="603"/>
                    <a:pt x="110732" y="5270"/>
                  </a:cubicBezTo>
                  <a:lnTo>
                    <a:pt x="67987" y="176656"/>
                  </a:lnTo>
                  <a:cubicBezTo>
                    <a:pt x="48417" y="174322"/>
                    <a:pt x="38632" y="164729"/>
                    <a:pt x="38632" y="147616"/>
                  </a:cubicBezTo>
                  <a:cubicBezTo>
                    <a:pt x="38632" y="142430"/>
                    <a:pt x="38632" y="135689"/>
                    <a:pt x="52537" y="99389"/>
                  </a:cubicBezTo>
                  <a:cubicBezTo>
                    <a:pt x="53567" y="96278"/>
                    <a:pt x="55370" y="91870"/>
                    <a:pt x="55370" y="86685"/>
                  </a:cubicBezTo>
                  <a:cubicBezTo>
                    <a:pt x="55370" y="75017"/>
                    <a:pt x="47130" y="65423"/>
                    <a:pt x="34255" y="65423"/>
                  </a:cubicBezTo>
                  <a:cubicBezTo>
                    <a:pt x="9792" y="65423"/>
                    <a:pt x="264" y="103019"/>
                    <a:pt x="264" y="105353"/>
                  </a:cubicBezTo>
                  <a:cubicBezTo>
                    <a:pt x="264" y="107946"/>
                    <a:pt x="2839" y="107946"/>
                    <a:pt x="3354" y="107946"/>
                  </a:cubicBezTo>
                  <a:cubicBezTo>
                    <a:pt x="5930" y="107946"/>
                    <a:pt x="6187" y="107427"/>
                    <a:pt x="7474" y="103279"/>
                  </a:cubicBezTo>
                  <a:cubicBezTo>
                    <a:pt x="14427" y="78647"/>
                    <a:pt x="24727" y="71128"/>
                    <a:pt x="33482" y="71128"/>
                  </a:cubicBezTo>
                  <a:cubicBezTo>
                    <a:pt x="35542" y="71128"/>
                    <a:pt x="39920" y="71128"/>
                    <a:pt x="39920" y="79425"/>
                  </a:cubicBezTo>
                  <a:cubicBezTo>
                    <a:pt x="39920" y="86166"/>
                    <a:pt x="37345" y="92648"/>
                    <a:pt x="33997" y="101723"/>
                  </a:cubicBezTo>
                  <a:cubicBezTo>
                    <a:pt x="21637" y="134393"/>
                    <a:pt x="21637" y="141134"/>
                    <a:pt x="21637" y="145542"/>
                  </a:cubicBezTo>
                  <a:cubicBezTo>
                    <a:pt x="21637" y="170174"/>
                    <a:pt x="41722" y="180804"/>
                    <a:pt x="66442" y="182360"/>
                  </a:cubicBezTo>
                  <a:cubicBezTo>
                    <a:pt x="64382" y="191694"/>
                    <a:pt x="64382" y="192213"/>
                    <a:pt x="60777" y="205955"/>
                  </a:cubicBezTo>
                  <a:cubicBezTo>
                    <a:pt x="60005" y="208807"/>
                    <a:pt x="54855" y="229809"/>
                    <a:pt x="54855" y="230587"/>
                  </a:cubicBezTo>
                  <a:cubicBezTo>
                    <a:pt x="54855" y="230846"/>
                    <a:pt x="54855" y="233179"/>
                    <a:pt x="57945" y="233179"/>
                  </a:cubicBezTo>
                  <a:cubicBezTo>
                    <a:pt x="58460" y="233179"/>
                    <a:pt x="59747" y="233179"/>
                    <a:pt x="60262" y="232142"/>
                  </a:cubicBezTo>
                  <a:cubicBezTo>
                    <a:pt x="61035" y="231624"/>
                    <a:pt x="62580" y="225142"/>
                    <a:pt x="63352" y="221512"/>
                  </a:cubicBezTo>
                  <a:lnTo>
                    <a:pt x="73137" y="182878"/>
                  </a:lnTo>
                  <a:cubicBezTo>
                    <a:pt x="82665" y="182878"/>
                    <a:pt x="105325" y="182878"/>
                    <a:pt x="129530" y="155135"/>
                  </a:cubicBezTo>
                  <a:cubicBezTo>
                    <a:pt x="140087" y="143208"/>
                    <a:pt x="145495" y="131800"/>
                    <a:pt x="148327" y="124021"/>
                  </a:cubicBezTo>
                  <a:cubicBezTo>
                    <a:pt x="150645" y="117539"/>
                    <a:pt x="156310" y="94982"/>
                    <a:pt x="156310" y="83573"/>
                  </a:cubicBezTo>
                  <a:cubicBezTo>
                    <a:pt x="156310" y="69053"/>
                    <a:pt x="149357" y="65423"/>
                    <a:pt x="144980" y="65423"/>
                  </a:cubicBezTo>
                  <a:cubicBezTo>
                    <a:pt x="138542" y="65423"/>
                    <a:pt x="132105" y="72165"/>
                    <a:pt x="132105" y="77869"/>
                  </a:cubicBezTo>
                  <a:cubicBezTo>
                    <a:pt x="132105" y="81240"/>
                    <a:pt x="133650" y="82795"/>
                    <a:pt x="135967" y="84870"/>
                  </a:cubicBezTo>
                  <a:cubicBezTo>
                    <a:pt x="138800" y="87722"/>
                    <a:pt x="145237" y="94463"/>
                    <a:pt x="145237" y="106909"/>
                  </a:cubicBezTo>
                  <a:cubicBezTo>
                    <a:pt x="145237" y="123503"/>
                    <a:pt x="131847" y="144764"/>
                    <a:pt x="122835" y="154098"/>
                  </a:cubicBezTo>
                  <a:cubicBezTo>
                    <a:pt x="100175" y="177174"/>
                    <a:pt x="83695" y="177174"/>
                    <a:pt x="74425" y="177174"/>
                  </a:cubicBezTo>
                  <a:lnTo>
                    <a:pt x="116912" y="6826"/>
                  </a:lnTo>
                  <a:close/>
                </a:path>
              </a:pathLst>
            </a:custGeom>
            <a:solidFill>
              <a:srgbClr val="000000"/>
            </a:solidFill>
            <a:ln w="2276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E99057-8529-D201-36B5-E9F5B1B5F5F0}"/>
                </a:ext>
              </a:extLst>
            </p:cNvPr>
            <p:cNvSpPr/>
            <p:nvPr>
              <p:custDataLst>
                <p:tags r:id="rId33"/>
              </p:custDataLst>
            </p:nvPr>
          </p:nvSpPr>
          <p:spPr>
            <a:xfrm>
              <a:off x="9852677" y="2682209"/>
              <a:ext cx="67207" cy="310879"/>
            </a:xfrm>
            <a:custGeom>
              <a:avLst/>
              <a:gdLst>
                <a:gd name="connsiteX0" fmla="*/ 67481 w 67207"/>
                <a:gd name="connsiteY0" fmla="*/ 308363 h 310879"/>
                <a:gd name="connsiteX1" fmla="*/ 66451 w 67207"/>
                <a:gd name="connsiteY1" fmla="*/ 306030 h 310879"/>
                <a:gd name="connsiteX2" fmla="*/ 26281 w 67207"/>
                <a:gd name="connsiteY2" fmla="*/ 230060 h 310879"/>
                <a:gd name="connsiteX3" fmla="*/ 18041 w 67207"/>
                <a:gd name="connsiteY3" fmla="*/ 155646 h 310879"/>
                <a:gd name="connsiteX4" fmla="*/ 65163 w 67207"/>
                <a:gd name="connsiteY4" fmla="*/ 6040 h 310879"/>
                <a:gd name="connsiteX5" fmla="*/ 67481 w 67207"/>
                <a:gd name="connsiteY5" fmla="*/ 2669 h 310879"/>
                <a:gd name="connsiteX6" fmla="*/ 64391 w 67207"/>
                <a:gd name="connsiteY6" fmla="*/ 76 h 310879"/>
                <a:gd name="connsiteX7" fmla="*/ 43276 w 67207"/>
                <a:gd name="connsiteY7" fmla="*/ 19522 h 310879"/>
                <a:gd name="connsiteX8" fmla="*/ 273 w 67207"/>
                <a:gd name="connsiteY8" fmla="*/ 155386 h 310879"/>
                <a:gd name="connsiteX9" fmla="*/ 40443 w 67207"/>
                <a:gd name="connsiteY9" fmla="*/ 288139 h 310879"/>
                <a:gd name="connsiteX10" fmla="*/ 64391 w 67207"/>
                <a:gd name="connsiteY10" fmla="*/ 310956 h 310879"/>
                <a:gd name="connsiteX11" fmla="*/ 67481 w 67207"/>
                <a:gd name="connsiteY11" fmla="*/ 308363 h 3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207" h="310879">
                  <a:moveTo>
                    <a:pt x="67481" y="308363"/>
                  </a:moveTo>
                  <a:cubicBezTo>
                    <a:pt x="67481" y="307326"/>
                    <a:pt x="66966" y="306808"/>
                    <a:pt x="66451" y="306030"/>
                  </a:cubicBezTo>
                  <a:cubicBezTo>
                    <a:pt x="54606" y="293325"/>
                    <a:pt x="37096" y="272323"/>
                    <a:pt x="26281" y="230060"/>
                  </a:cubicBezTo>
                  <a:cubicBezTo>
                    <a:pt x="20358" y="206465"/>
                    <a:pt x="18041" y="179759"/>
                    <a:pt x="18041" y="155646"/>
                  </a:cubicBezTo>
                  <a:cubicBezTo>
                    <a:pt x="18041" y="87454"/>
                    <a:pt x="34263" y="39746"/>
                    <a:pt x="65163" y="6040"/>
                  </a:cubicBezTo>
                  <a:cubicBezTo>
                    <a:pt x="67481" y="3706"/>
                    <a:pt x="67481" y="3188"/>
                    <a:pt x="67481" y="2669"/>
                  </a:cubicBezTo>
                  <a:cubicBezTo>
                    <a:pt x="67481" y="76"/>
                    <a:pt x="65421" y="76"/>
                    <a:pt x="64391" y="76"/>
                  </a:cubicBezTo>
                  <a:cubicBezTo>
                    <a:pt x="60528" y="76"/>
                    <a:pt x="46623" y="15633"/>
                    <a:pt x="43276" y="19522"/>
                  </a:cubicBezTo>
                  <a:cubicBezTo>
                    <a:pt x="17011" y="50896"/>
                    <a:pt x="273" y="97566"/>
                    <a:pt x="273" y="155386"/>
                  </a:cubicBezTo>
                  <a:cubicBezTo>
                    <a:pt x="273" y="192205"/>
                    <a:pt x="6711" y="244320"/>
                    <a:pt x="40443" y="288139"/>
                  </a:cubicBezTo>
                  <a:cubicBezTo>
                    <a:pt x="43018" y="291251"/>
                    <a:pt x="59756" y="310956"/>
                    <a:pt x="64391" y="310956"/>
                  </a:cubicBezTo>
                  <a:cubicBezTo>
                    <a:pt x="65421" y="310956"/>
                    <a:pt x="67481" y="310956"/>
                    <a:pt x="67481" y="308363"/>
                  </a:cubicBezTo>
                  <a:close/>
                </a:path>
              </a:pathLst>
            </a:custGeom>
            <a:solidFill>
              <a:srgbClr val="000000"/>
            </a:solidFill>
            <a:ln w="22769"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3D809C7-A855-6A77-3CFC-06A088B509EE}"/>
                </a:ext>
              </a:extLst>
            </p:cNvPr>
            <p:cNvSpPr/>
            <p:nvPr>
              <p:custDataLst>
                <p:tags r:id="rId34"/>
              </p:custDataLst>
            </p:nvPr>
          </p:nvSpPr>
          <p:spPr>
            <a:xfrm>
              <a:off x="9943146" y="2722658"/>
              <a:ext cx="146775" cy="179942"/>
            </a:xfrm>
            <a:custGeom>
              <a:avLst/>
              <a:gdLst>
                <a:gd name="connsiteX0" fmla="*/ 18045 w 146775"/>
                <a:gd name="connsiteY0" fmla="*/ 167840 h 179942"/>
                <a:gd name="connsiteX1" fmla="*/ 278 w 146775"/>
                <a:gd name="connsiteY1" fmla="*/ 167840 h 179942"/>
                <a:gd name="connsiteX2" fmla="*/ 278 w 146775"/>
                <a:gd name="connsiteY2" fmla="*/ 180026 h 179942"/>
                <a:gd name="connsiteX3" fmla="*/ 32723 w 146775"/>
                <a:gd name="connsiteY3" fmla="*/ 179249 h 179942"/>
                <a:gd name="connsiteX4" fmla="*/ 65168 w 146775"/>
                <a:gd name="connsiteY4" fmla="*/ 180026 h 179942"/>
                <a:gd name="connsiteX5" fmla="*/ 65168 w 146775"/>
                <a:gd name="connsiteY5" fmla="*/ 167840 h 179942"/>
                <a:gd name="connsiteX6" fmla="*/ 47400 w 146775"/>
                <a:gd name="connsiteY6" fmla="*/ 167840 h 179942"/>
                <a:gd name="connsiteX7" fmla="*/ 47400 w 146775"/>
                <a:gd name="connsiteY7" fmla="*/ 113650 h 179942"/>
                <a:gd name="connsiteX8" fmla="*/ 85768 w 146775"/>
                <a:gd name="connsiteY8" fmla="*/ 72683 h 179942"/>
                <a:gd name="connsiteX9" fmla="*/ 99930 w 146775"/>
                <a:gd name="connsiteY9" fmla="*/ 97834 h 179942"/>
                <a:gd name="connsiteX10" fmla="*/ 99930 w 146775"/>
                <a:gd name="connsiteY10" fmla="*/ 167840 h 179942"/>
                <a:gd name="connsiteX11" fmla="*/ 82163 w 146775"/>
                <a:gd name="connsiteY11" fmla="*/ 167840 h 179942"/>
                <a:gd name="connsiteX12" fmla="*/ 82163 w 146775"/>
                <a:gd name="connsiteY12" fmla="*/ 180026 h 179942"/>
                <a:gd name="connsiteX13" fmla="*/ 114608 w 146775"/>
                <a:gd name="connsiteY13" fmla="*/ 179249 h 179942"/>
                <a:gd name="connsiteX14" fmla="*/ 147053 w 146775"/>
                <a:gd name="connsiteY14" fmla="*/ 180026 h 179942"/>
                <a:gd name="connsiteX15" fmla="*/ 147053 w 146775"/>
                <a:gd name="connsiteY15" fmla="*/ 167840 h 179942"/>
                <a:gd name="connsiteX16" fmla="*/ 129285 w 146775"/>
                <a:gd name="connsiteY16" fmla="*/ 167840 h 179942"/>
                <a:gd name="connsiteX17" fmla="*/ 129285 w 146775"/>
                <a:gd name="connsiteY17" fmla="*/ 100686 h 179942"/>
                <a:gd name="connsiteX18" fmla="*/ 89630 w 146775"/>
                <a:gd name="connsiteY18" fmla="*/ 63349 h 179942"/>
                <a:gd name="connsiteX19" fmla="*/ 45855 w 146775"/>
                <a:gd name="connsiteY19" fmla="*/ 88759 h 179942"/>
                <a:gd name="connsiteX20" fmla="*/ 45855 w 146775"/>
                <a:gd name="connsiteY20" fmla="*/ 84 h 179942"/>
                <a:gd name="connsiteX21" fmla="*/ 278 w 146775"/>
                <a:gd name="connsiteY21" fmla="*/ 2158 h 179942"/>
                <a:gd name="connsiteX22" fmla="*/ 278 w 146775"/>
                <a:gd name="connsiteY22" fmla="*/ 14345 h 179942"/>
                <a:gd name="connsiteX23" fmla="*/ 18045 w 146775"/>
                <a:gd name="connsiteY23" fmla="*/ 24457 h 179942"/>
                <a:gd name="connsiteX24" fmla="*/ 18045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8045" y="167840"/>
                  </a:moveTo>
                  <a:lnTo>
                    <a:pt x="278" y="167840"/>
                  </a:lnTo>
                  <a:lnTo>
                    <a:pt x="278" y="180026"/>
                  </a:lnTo>
                  <a:cubicBezTo>
                    <a:pt x="7488" y="179767"/>
                    <a:pt x="22938" y="179249"/>
                    <a:pt x="32723" y="179249"/>
                  </a:cubicBezTo>
                  <a:cubicBezTo>
                    <a:pt x="42765" y="179249"/>
                    <a:pt x="57958" y="179767"/>
                    <a:pt x="65168" y="180026"/>
                  </a:cubicBezTo>
                  <a:lnTo>
                    <a:pt x="65168" y="167840"/>
                  </a:lnTo>
                  <a:lnTo>
                    <a:pt x="47400" y="167840"/>
                  </a:lnTo>
                  <a:lnTo>
                    <a:pt x="47400" y="113650"/>
                  </a:lnTo>
                  <a:cubicBezTo>
                    <a:pt x="47400" y="85388"/>
                    <a:pt x="69545" y="72683"/>
                    <a:pt x="85768" y="72683"/>
                  </a:cubicBezTo>
                  <a:cubicBezTo>
                    <a:pt x="94523" y="72683"/>
                    <a:pt x="99930" y="78128"/>
                    <a:pt x="99930" y="97834"/>
                  </a:cubicBezTo>
                  <a:lnTo>
                    <a:pt x="99930" y="167840"/>
                  </a:lnTo>
                  <a:lnTo>
                    <a:pt x="82163" y="167840"/>
                  </a:lnTo>
                  <a:lnTo>
                    <a:pt x="82163" y="180026"/>
                  </a:lnTo>
                  <a:cubicBezTo>
                    <a:pt x="89373" y="179767"/>
                    <a:pt x="104823" y="179249"/>
                    <a:pt x="114608" y="179249"/>
                  </a:cubicBezTo>
                  <a:cubicBezTo>
                    <a:pt x="124650" y="179249"/>
                    <a:pt x="139843" y="179767"/>
                    <a:pt x="147053" y="180026"/>
                  </a:cubicBezTo>
                  <a:lnTo>
                    <a:pt x="147053" y="167840"/>
                  </a:lnTo>
                  <a:lnTo>
                    <a:pt x="129285" y="167840"/>
                  </a:lnTo>
                  <a:lnTo>
                    <a:pt x="129285" y="100686"/>
                  </a:lnTo>
                  <a:cubicBezTo>
                    <a:pt x="129285" y="73461"/>
                    <a:pt x="115380" y="63349"/>
                    <a:pt x="89630" y="63349"/>
                  </a:cubicBezTo>
                  <a:cubicBezTo>
                    <a:pt x="64910" y="63349"/>
                    <a:pt x="51778" y="78388"/>
                    <a:pt x="45855" y="88759"/>
                  </a:cubicBezTo>
                  <a:lnTo>
                    <a:pt x="45855" y="84"/>
                  </a:lnTo>
                  <a:lnTo>
                    <a:pt x="278" y="2158"/>
                  </a:lnTo>
                  <a:lnTo>
                    <a:pt x="278" y="14345"/>
                  </a:lnTo>
                  <a:cubicBezTo>
                    <a:pt x="16243" y="14345"/>
                    <a:pt x="18045" y="14345"/>
                    <a:pt x="18045" y="24457"/>
                  </a:cubicBezTo>
                  <a:lnTo>
                    <a:pt x="18045" y="167840"/>
                  </a:lnTo>
                  <a:close/>
                </a:path>
              </a:pathLst>
            </a:custGeom>
            <a:solidFill>
              <a:srgbClr val="000000"/>
            </a:solidFill>
            <a:ln w="227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F0A88E3-8538-0F16-884C-22468C896EA6}"/>
                </a:ext>
              </a:extLst>
            </p:cNvPr>
            <p:cNvSpPr/>
            <p:nvPr>
              <p:custDataLst>
                <p:tags r:id="rId35"/>
              </p:custDataLst>
            </p:nvPr>
          </p:nvSpPr>
          <p:spPr>
            <a:xfrm>
              <a:off x="10107248" y="2669585"/>
              <a:ext cx="40376" cy="127774"/>
            </a:xfrm>
            <a:custGeom>
              <a:avLst/>
              <a:gdLst>
                <a:gd name="connsiteX0" fmla="*/ 39939 w 40376"/>
                <a:gd name="connsiteY0" fmla="*/ 5525 h 127774"/>
                <a:gd name="connsiteX1" fmla="*/ 40660 w 40376"/>
                <a:gd name="connsiteY1" fmla="*/ 2621 h 127774"/>
                <a:gd name="connsiteX2" fmla="*/ 37776 w 40376"/>
                <a:gd name="connsiteY2" fmla="*/ 80 h 127774"/>
                <a:gd name="connsiteX3" fmla="*/ 14704 w 40376"/>
                <a:gd name="connsiteY3" fmla="*/ 1895 h 127774"/>
                <a:gd name="connsiteX4" fmla="*/ 10919 w 40376"/>
                <a:gd name="connsiteY4" fmla="*/ 6069 h 127774"/>
                <a:gd name="connsiteX5" fmla="*/ 15425 w 40376"/>
                <a:gd name="connsiteY5" fmla="*/ 8610 h 127774"/>
                <a:gd name="connsiteX6" fmla="*/ 24077 w 40376"/>
                <a:gd name="connsiteY6" fmla="*/ 11333 h 127774"/>
                <a:gd name="connsiteX7" fmla="*/ 23356 w 40376"/>
                <a:gd name="connsiteY7" fmla="*/ 15326 h 127774"/>
                <a:gd name="connsiteX8" fmla="*/ 1005 w 40376"/>
                <a:gd name="connsiteY8" fmla="*/ 104986 h 127774"/>
                <a:gd name="connsiteX9" fmla="*/ 284 w 40376"/>
                <a:gd name="connsiteY9" fmla="*/ 110612 h 127774"/>
                <a:gd name="connsiteX10" fmla="*/ 19210 w 40376"/>
                <a:gd name="connsiteY10" fmla="*/ 127855 h 127774"/>
                <a:gd name="connsiteX11" fmla="*/ 33630 w 40376"/>
                <a:gd name="connsiteY11" fmla="*/ 118235 h 127774"/>
                <a:gd name="connsiteX12" fmla="*/ 39939 w 40376"/>
                <a:gd name="connsiteY12" fmla="*/ 100085 h 127774"/>
                <a:gd name="connsiteX13" fmla="*/ 37055 w 40376"/>
                <a:gd name="connsiteY13" fmla="*/ 97726 h 127774"/>
                <a:gd name="connsiteX14" fmla="*/ 33450 w 40376"/>
                <a:gd name="connsiteY14" fmla="*/ 102082 h 127774"/>
                <a:gd name="connsiteX15" fmla="*/ 19931 w 40376"/>
                <a:gd name="connsiteY15" fmla="*/ 122773 h 127774"/>
                <a:gd name="connsiteX16" fmla="*/ 13803 w 40376"/>
                <a:gd name="connsiteY16" fmla="*/ 113879 h 127774"/>
                <a:gd name="connsiteX17" fmla="*/ 14884 w 40376"/>
                <a:gd name="connsiteY17" fmla="*/ 106438 h 127774"/>
                <a:gd name="connsiteX18" fmla="*/ 39939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939" y="5525"/>
                  </a:moveTo>
                  <a:cubicBezTo>
                    <a:pt x="40119" y="5162"/>
                    <a:pt x="40660" y="2803"/>
                    <a:pt x="40660" y="2621"/>
                  </a:cubicBezTo>
                  <a:cubicBezTo>
                    <a:pt x="40660" y="1714"/>
                    <a:pt x="39939" y="80"/>
                    <a:pt x="37776" y="80"/>
                  </a:cubicBezTo>
                  <a:cubicBezTo>
                    <a:pt x="34171" y="80"/>
                    <a:pt x="19210" y="1532"/>
                    <a:pt x="14704" y="1895"/>
                  </a:cubicBezTo>
                  <a:cubicBezTo>
                    <a:pt x="13442" y="2077"/>
                    <a:pt x="10919" y="2258"/>
                    <a:pt x="10919" y="6069"/>
                  </a:cubicBezTo>
                  <a:cubicBezTo>
                    <a:pt x="10919" y="8610"/>
                    <a:pt x="13442" y="8610"/>
                    <a:pt x="15425" y="8610"/>
                  </a:cubicBezTo>
                  <a:cubicBezTo>
                    <a:pt x="24077" y="8610"/>
                    <a:pt x="24077" y="9881"/>
                    <a:pt x="24077" y="11333"/>
                  </a:cubicBezTo>
                  <a:cubicBezTo>
                    <a:pt x="24077" y="12603"/>
                    <a:pt x="23716" y="13692"/>
                    <a:pt x="23356" y="15326"/>
                  </a:cubicBezTo>
                  <a:lnTo>
                    <a:pt x="1005" y="104986"/>
                  </a:lnTo>
                  <a:cubicBezTo>
                    <a:pt x="464" y="106801"/>
                    <a:pt x="284" y="108797"/>
                    <a:pt x="284" y="110612"/>
                  </a:cubicBezTo>
                  <a:cubicBezTo>
                    <a:pt x="284" y="122228"/>
                    <a:pt x="10558" y="127855"/>
                    <a:pt x="19210" y="127855"/>
                  </a:cubicBezTo>
                  <a:cubicBezTo>
                    <a:pt x="23536" y="127855"/>
                    <a:pt x="28944" y="126403"/>
                    <a:pt x="33630" y="118235"/>
                  </a:cubicBezTo>
                  <a:cubicBezTo>
                    <a:pt x="37416" y="111520"/>
                    <a:pt x="39939" y="100811"/>
                    <a:pt x="39939" y="100085"/>
                  </a:cubicBezTo>
                  <a:cubicBezTo>
                    <a:pt x="39939" y="97726"/>
                    <a:pt x="37596" y="97726"/>
                    <a:pt x="37055" y="97726"/>
                  </a:cubicBezTo>
                  <a:cubicBezTo>
                    <a:pt x="34532" y="97726"/>
                    <a:pt x="34171" y="98815"/>
                    <a:pt x="33450" y="102082"/>
                  </a:cubicBezTo>
                  <a:cubicBezTo>
                    <a:pt x="31107" y="111157"/>
                    <a:pt x="27682" y="122773"/>
                    <a:pt x="19931" y="122773"/>
                  </a:cubicBezTo>
                  <a:cubicBezTo>
                    <a:pt x="15064" y="122773"/>
                    <a:pt x="13803" y="118235"/>
                    <a:pt x="13803" y="113879"/>
                  </a:cubicBezTo>
                  <a:cubicBezTo>
                    <a:pt x="13803" y="111883"/>
                    <a:pt x="14343" y="108434"/>
                    <a:pt x="14884" y="106438"/>
                  </a:cubicBezTo>
                  <a:lnTo>
                    <a:pt x="39939" y="5525"/>
                  </a:lnTo>
                  <a:close/>
                </a:path>
              </a:pathLst>
            </a:custGeom>
            <a:solidFill>
              <a:srgbClr val="000000"/>
            </a:solidFill>
            <a:ln w="2276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B71ADA5-802A-9BDB-E656-6BBE3F58F889}"/>
                </a:ext>
              </a:extLst>
            </p:cNvPr>
            <p:cNvSpPr/>
            <p:nvPr>
              <p:custDataLst>
                <p:tags r:id="rId36"/>
              </p:custDataLst>
            </p:nvPr>
          </p:nvSpPr>
          <p:spPr>
            <a:xfrm>
              <a:off x="10104544" y="2886659"/>
              <a:ext cx="104725" cy="81855"/>
            </a:xfrm>
            <a:custGeom>
              <a:avLst/>
              <a:gdLst>
                <a:gd name="connsiteX0" fmla="*/ 68058 w 104725"/>
                <a:gd name="connsiteY0" fmla="*/ 50725 h 81855"/>
                <a:gd name="connsiteX1" fmla="*/ 65174 w 104725"/>
                <a:gd name="connsiteY1" fmla="*/ 61433 h 81855"/>
                <a:gd name="connsiteX2" fmla="*/ 43364 w 104725"/>
                <a:gd name="connsiteY2" fmla="*/ 76860 h 81855"/>
                <a:gd name="connsiteX3" fmla="*/ 30927 w 104725"/>
                <a:gd name="connsiteY3" fmla="*/ 61796 h 81855"/>
                <a:gd name="connsiteX4" fmla="*/ 41021 w 104725"/>
                <a:gd name="connsiteY4" fmla="*/ 24952 h 81855"/>
                <a:gd name="connsiteX5" fmla="*/ 43544 w 104725"/>
                <a:gd name="connsiteY5" fmla="*/ 15695 h 81855"/>
                <a:gd name="connsiteX6" fmla="*/ 26420 w 104725"/>
                <a:gd name="connsiteY6" fmla="*/ 87 h 81855"/>
                <a:gd name="connsiteX7" fmla="*/ 284 w 104725"/>
                <a:gd name="connsiteY7" fmla="*/ 27856 h 81855"/>
                <a:gd name="connsiteX8" fmla="*/ 3348 w 104725"/>
                <a:gd name="connsiteY8" fmla="*/ 30215 h 81855"/>
                <a:gd name="connsiteX9" fmla="*/ 6593 w 104725"/>
                <a:gd name="connsiteY9" fmla="*/ 27311 h 81855"/>
                <a:gd name="connsiteX10" fmla="*/ 25879 w 104725"/>
                <a:gd name="connsiteY10" fmla="*/ 5169 h 81855"/>
                <a:gd name="connsiteX11" fmla="*/ 30386 w 104725"/>
                <a:gd name="connsiteY11" fmla="*/ 11521 h 81855"/>
                <a:gd name="connsiteX12" fmla="*/ 27141 w 104725"/>
                <a:gd name="connsiteY12" fmla="*/ 23681 h 81855"/>
                <a:gd name="connsiteX13" fmla="*/ 17408 w 104725"/>
                <a:gd name="connsiteY13" fmla="*/ 58892 h 81855"/>
                <a:gd name="connsiteX14" fmla="*/ 24077 w 104725"/>
                <a:gd name="connsiteY14" fmla="*/ 76134 h 81855"/>
                <a:gd name="connsiteX15" fmla="*/ 42643 w 104725"/>
                <a:gd name="connsiteY15" fmla="*/ 81942 h 81855"/>
                <a:gd name="connsiteX16" fmla="*/ 66075 w 104725"/>
                <a:gd name="connsiteY16" fmla="*/ 69963 h 81855"/>
                <a:gd name="connsiteX17" fmla="*/ 84281 w 104725"/>
                <a:gd name="connsiteY17" fmla="*/ 81942 h 81855"/>
                <a:gd name="connsiteX18" fmla="*/ 98520 w 104725"/>
                <a:gd name="connsiteY18" fmla="*/ 72323 h 81855"/>
                <a:gd name="connsiteX19" fmla="*/ 105009 w 104725"/>
                <a:gd name="connsiteY19" fmla="*/ 54173 h 81855"/>
                <a:gd name="connsiteX20" fmla="*/ 101945 w 104725"/>
                <a:gd name="connsiteY20" fmla="*/ 51814 h 81855"/>
                <a:gd name="connsiteX21" fmla="*/ 97980 w 104725"/>
                <a:gd name="connsiteY21" fmla="*/ 57440 h 81855"/>
                <a:gd name="connsiteX22" fmla="*/ 84821 w 104725"/>
                <a:gd name="connsiteY22" fmla="*/ 76860 h 81855"/>
                <a:gd name="connsiteX23" fmla="*/ 78873 w 104725"/>
                <a:gd name="connsiteY23" fmla="*/ 67967 h 81855"/>
                <a:gd name="connsiteX24" fmla="*/ 81577 w 104725"/>
                <a:gd name="connsiteY24" fmla="*/ 53629 h 81855"/>
                <a:gd name="connsiteX25" fmla="*/ 85542 w 104725"/>
                <a:gd name="connsiteY25" fmla="*/ 37294 h 81855"/>
                <a:gd name="connsiteX26" fmla="*/ 89688 w 104725"/>
                <a:gd name="connsiteY26" fmla="*/ 21140 h 81855"/>
                <a:gd name="connsiteX27" fmla="*/ 92752 w 104725"/>
                <a:gd name="connsiteY27" fmla="*/ 7710 h 81855"/>
                <a:gd name="connsiteX28" fmla="*/ 86804 w 104725"/>
                <a:gd name="connsiteY28" fmla="*/ 1902 h 81855"/>
                <a:gd name="connsiteX29" fmla="*/ 77431 w 104725"/>
                <a:gd name="connsiteY29" fmla="*/ 12973 h 81855"/>
                <a:gd name="connsiteX30" fmla="*/ 68058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8058" y="50725"/>
                  </a:moveTo>
                  <a:cubicBezTo>
                    <a:pt x="67157" y="54355"/>
                    <a:pt x="65535" y="61251"/>
                    <a:pt x="65174" y="61433"/>
                  </a:cubicBezTo>
                  <a:cubicBezTo>
                    <a:pt x="61749" y="67059"/>
                    <a:pt x="54539" y="76860"/>
                    <a:pt x="43364" y="76860"/>
                  </a:cubicBezTo>
                  <a:cubicBezTo>
                    <a:pt x="30927" y="76860"/>
                    <a:pt x="30927" y="65063"/>
                    <a:pt x="30927" y="61796"/>
                  </a:cubicBezTo>
                  <a:cubicBezTo>
                    <a:pt x="30927" y="51088"/>
                    <a:pt x="35974" y="38201"/>
                    <a:pt x="41021" y="24952"/>
                  </a:cubicBezTo>
                  <a:cubicBezTo>
                    <a:pt x="42463" y="21322"/>
                    <a:pt x="43544" y="18599"/>
                    <a:pt x="43544" y="15695"/>
                  </a:cubicBezTo>
                  <a:cubicBezTo>
                    <a:pt x="43544" y="6258"/>
                    <a:pt x="35613" y="87"/>
                    <a:pt x="26420" y="87"/>
                  </a:cubicBezTo>
                  <a:cubicBezTo>
                    <a:pt x="8395" y="87"/>
                    <a:pt x="284" y="24952"/>
                    <a:pt x="284" y="27856"/>
                  </a:cubicBezTo>
                  <a:cubicBezTo>
                    <a:pt x="284" y="30215"/>
                    <a:pt x="2807" y="30215"/>
                    <a:pt x="3348" y="30215"/>
                  </a:cubicBezTo>
                  <a:cubicBezTo>
                    <a:pt x="5872" y="30215"/>
                    <a:pt x="6052" y="29308"/>
                    <a:pt x="6593" y="27311"/>
                  </a:cubicBezTo>
                  <a:cubicBezTo>
                    <a:pt x="10919" y="12429"/>
                    <a:pt x="18850" y="5169"/>
                    <a:pt x="25879" y="5169"/>
                  </a:cubicBezTo>
                  <a:cubicBezTo>
                    <a:pt x="28944" y="5169"/>
                    <a:pt x="30386" y="7165"/>
                    <a:pt x="30386" y="11521"/>
                  </a:cubicBezTo>
                  <a:cubicBezTo>
                    <a:pt x="30386" y="15695"/>
                    <a:pt x="28944" y="19507"/>
                    <a:pt x="27141" y="23681"/>
                  </a:cubicBezTo>
                  <a:cubicBezTo>
                    <a:pt x="17408" y="48728"/>
                    <a:pt x="17408" y="53992"/>
                    <a:pt x="17408" y="58892"/>
                  </a:cubicBezTo>
                  <a:cubicBezTo>
                    <a:pt x="17408" y="61977"/>
                    <a:pt x="17408" y="70326"/>
                    <a:pt x="24077" y="76134"/>
                  </a:cubicBezTo>
                  <a:cubicBezTo>
                    <a:pt x="29304" y="80490"/>
                    <a:pt x="36334" y="81942"/>
                    <a:pt x="42643" y="81942"/>
                  </a:cubicBezTo>
                  <a:cubicBezTo>
                    <a:pt x="53999" y="81942"/>
                    <a:pt x="60127" y="75771"/>
                    <a:pt x="66075" y="69963"/>
                  </a:cubicBezTo>
                  <a:cubicBezTo>
                    <a:pt x="70041" y="81579"/>
                    <a:pt x="82118" y="81942"/>
                    <a:pt x="84281" y="81942"/>
                  </a:cubicBezTo>
                  <a:cubicBezTo>
                    <a:pt x="90409" y="81942"/>
                    <a:pt x="95096" y="78312"/>
                    <a:pt x="98520" y="72323"/>
                  </a:cubicBezTo>
                  <a:cubicBezTo>
                    <a:pt x="102486" y="65244"/>
                    <a:pt x="105009" y="54718"/>
                    <a:pt x="105009" y="54173"/>
                  </a:cubicBezTo>
                  <a:cubicBezTo>
                    <a:pt x="105009" y="51814"/>
                    <a:pt x="102486" y="51814"/>
                    <a:pt x="101945" y="51814"/>
                  </a:cubicBezTo>
                  <a:cubicBezTo>
                    <a:pt x="99422" y="51814"/>
                    <a:pt x="99241" y="52540"/>
                    <a:pt x="97980" y="57440"/>
                  </a:cubicBezTo>
                  <a:cubicBezTo>
                    <a:pt x="95817" y="65970"/>
                    <a:pt x="92392" y="76860"/>
                    <a:pt x="84821" y="76860"/>
                  </a:cubicBezTo>
                  <a:cubicBezTo>
                    <a:pt x="80135" y="76860"/>
                    <a:pt x="78873" y="72686"/>
                    <a:pt x="78873" y="67967"/>
                  </a:cubicBezTo>
                  <a:cubicBezTo>
                    <a:pt x="78873" y="64881"/>
                    <a:pt x="80315" y="58347"/>
                    <a:pt x="81577" y="53629"/>
                  </a:cubicBezTo>
                  <a:cubicBezTo>
                    <a:pt x="82839" y="48728"/>
                    <a:pt x="84641" y="41287"/>
                    <a:pt x="85542" y="37294"/>
                  </a:cubicBezTo>
                  <a:lnTo>
                    <a:pt x="89688" y="21140"/>
                  </a:lnTo>
                  <a:cubicBezTo>
                    <a:pt x="90770" y="16603"/>
                    <a:pt x="92752" y="8617"/>
                    <a:pt x="92752" y="7710"/>
                  </a:cubicBezTo>
                  <a:cubicBezTo>
                    <a:pt x="92752" y="4080"/>
                    <a:pt x="89868" y="1902"/>
                    <a:pt x="86804" y="1902"/>
                  </a:cubicBezTo>
                  <a:cubicBezTo>
                    <a:pt x="80135" y="1902"/>
                    <a:pt x="78873" y="7165"/>
                    <a:pt x="77431" y="12973"/>
                  </a:cubicBezTo>
                  <a:lnTo>
                    <a:pt x="68058" y="50725"/>
                  </a:lnTo>
                  <a:close/>
                </a:path>
              </a:pathLst>
            </a:custGeom>
            <a:solidFill>
              <a:srgbClr val="000000"/>
            </a:solidFill>
            <a:ln w="2276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3FBA5B8-9627-C4A0-9251-C5B5FDE0A5C9}"/>
                </a:ext>
              </a:extLst>
            </p:cNvPr>
            <p:cNvSpPr/>
            <p:nvPr>
              <p:custDataLst>
                <p:tags r:id="rId37"/>
              </p:custDataLst>
            </p:nvPr>
          </p:nvSpPr>
          <p:spPr>
            <a:xfrm>
              <a:off x="10252840" y="2875117"/>
              <a:ext cx="30127" cy="77525"/>
            </a:xfrm>
            <a:custGeom>
              <a:avLst/>
              <a:gdLst>
                <a:gd name="connsiteX0" fmla="*/ 30417 w 30127"/>
                <a:gd name="connsiteY0" fmla="*/ 27309 h 77525"/>
                <a:gd name="connsiteX1" fmla="*/ 13937 w 30127"/>
                <a:gd name="connsiteY1" fmla="*/ 84 h 77525"/>
                <a:gd name="connsiteX2" fmla="*/ 289 w 30127"/>
                <a:gd name="connsiteY2" fmla="*/ 13826 h 77525"/>
                <a:gd name="connsiteX3" fmla="*/ 13937 w 30127"/>
                <a:gd name="connsiteY3" fmla="*/ 27568 h 77525"/>
                <a:gd name="connsiteX4" fmla="*/ 22949 w 30127"/>
                <a:gd name="connsiteY4" fmla="*/ 24197 h 77525"/>
                <a:gd name="connsiteX5" fmla="*/ 24237 w 30127"/>
                <a:gd name="connsiteY5" fmla="*/ 23420 h 77525"/>
                <a:gd name="connsiteX6" fmla="*/ 24752 w 30127"/>
                <a:gd name="connsiteY6" fmla="*/ 27309 h 77525"/>
                <a:gd name="connsiteX7" fmla="*/ 7242 w 30127"/>
                <a:gd name="connsiteY7" fmla="*/ 70609 h 77525"/>
                <a:gd name="connsiteX8" fmla="*/ 4409 w 30127"/>
                <a:gd name="connsiteY8" fmla="*/ 74758 h 77525"/>
                <a:gd name="connsiteX9" fmla="*/ 6984 w 30127"/>
                <a:gd name="connsiteY9" fmla="*/ 77610 h 77525"/>
                <a:gd name="connsiteX10" fmla="*/ 30417 w 30127"/>
                <a:gd name="connsiteY10" fmla="*/ 27309 h 7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27" h="77525">
                  <a:moveTo>
                    <a:pt x="30417" y="27309"/>
                  </a:moveTo>
                  <a:cubicBezTo>
                    <a:pt x="30417" y="10196"/>
                    <a:pt x="23979" y="84"/>
                    <a:pt x="13937" y="84"/>
                  </a:cubicBezTo>
                  <a:cubicBezTo>
                    <a:pt x="5439" y="84"/>
                    <a:pt x="289" y="6566"/>
                    <a:pt x="289" y="13826"/>
                  </a:cubicBezTo>
                  <a:cubicBezTo>
                    <a:pt x="289" y="20827"/>
                    <a:pt x="5439" y="27568"/>
                    <a:pt x="13937" y="27568"/>
                  </a:cubicBezTo>
                  <a:cubicBezTo>
                    <a:pt x="17027" y="27568"/>
                    <a:pt x="20374" y="26531"/>
                    <a:pt x="22949" y="24197"/>
                  </a:cubicBezTo>
                  <a:cubicBezTo>
                    <a:pt x="23722" y="23679"/>
                    <a:pt x="23979" y="23420"/>
                    <a:pt x="24237" y="23420"/>
                  </a:cubicBezTo>
                  <a:cubicBezTo>
                    <a:pt x="24494" y="23420"/>
                    <a:pt x="24752" y="23679"/>
                    <a:pt x="24752" y="27309"/>
                  </a:cubicBezTo>
                  <a:cubicBezTo>
                    <a:pt x="24752" y="46496"/>
                    <a:pt x="15739" y="62053"/>
                    <a:pt x="7242" y="70609"/>
                  </a:cubicBezTo>
                  <a:cubicBezTo>
                    <a:pt x="4409" y="73461"/>
                    <a:pt x="4409" y="73980"/>
                    <a:pt x="4409" y="74758"/>
                  </a:cubicBezTo>
                  <a:cubicBezTo>
                    <a:pt x="4409" y="76573"/>
                    <a:pt x="5697" y="77610"/>
                    <a:pt x="6984" y="77610"/>
                  </a:cubicBezTo>
                  <a:cubicBezTo>
                    <a:pt x="9817" y="77610"/>
                    <a:pt x="30417" y="57645"/>
                    <a:pt x="30417" y="27309"/>
                  </a:cubicBezTo>
                  <a:close/>
                </a:path>
              </a:pathLst>
            </a:custGeom>
            <a:solidFill>
              <a:srgbClr val="000000"/>
            </a:solidFill>
            <a:ln w="2276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2CA6EB1-315B-6C47-1CE7-E6CD3D9ADA40}"/>
                </a:ext>
              </a:extLst>
            </p:cNvPr>
            <p:cNvSpPr/>
            <p:nvPr>
              <p:custDataLst>
                <p:tags r:id="rId38"/>
              </p:custDataLst>
            </p:nvPr>
          </p:nvSpPr>
          <p:spPr>
            <a:xfrm>
              <a:off x="10356726" y="2722658"/>
              <a:ext cx="146775" cy="179942"/>
            </a:xfrm>
            <a:custGeom>
              <a:avLst/>
              <a:gdLst>
                <a:gd name="connsiteX0" fmla="*/ 18061 w 146775"/>
                <a:gd name="connsiteY0" fmla="*/ 167840 h 179942"/>
                <a:gd name="connsiteX1" fmla="*/ 294 w 146775"/>
                <a:gd name="connsiteY1" fmla="*/ 167840 h 179942"/>
                <a:gd name="connsiteX2" fmla="*/ 294 w 146775"/>
                <a:gd name="connsiteY2" fmla="*/ 180026 h 179942"/>
                <a:gd name="connsiteX3" fmla="*/ 32739 w 146775"/>
                <a:gd name="connsiteY3" fmla="*/ 179249 h 179942"/>
                <a:gd name="connsiteX4" fmla="*/ 65184 w 146775"/>
                <a:gd name="connsiteY4" fmla="*/ 180026 h 179942"/>
                <a:gd name="connsiteX5" fmla="*/ 65184 w 146775"/>
                <a:gd name="connsiteY5" fmla="*/ 167840 h 179942"/>
                <a:gd name="connsiteX6" fmla="*/ 47416 w 146775"/>
                <a:gd name="connsiteY6" fmla="*/ 167840 h 179942"/>
                <a:gd name="connsiteX7" fmla="*/ 47416 w 146775"/>
                <a:gd name="connsiteY7" fmla="*/ 113650 h 179942"/>
                <a:gd name="connsiteX8" fmla="*/ 85784 w 146775"/>
                <a:gd name="connsiteY8" fmla="*/ 72683 h 179942"/>
                <a:gd name="connsiteX9" fmla="*/ 99946 w 146775"/>
                <a:gd name="connsiteY9" fmla="*/ 97834 h 179942"/>
                <a:gd name="connsiteX10" fmla="*/ 99946 w 146775"/>
                <a:gd name="connsiteY10" fmla="*/ 167840 h 179942"/>
                <a:gd name="connsiteX11" fmla="*/ 82179 w 146775"/>
                <a:gd name="connsiteY11" fmla="*/ 167840 h 179942"/>
                <a:gd name="connsiteX12" fmla="*/ 82179 w 146775"/>
                <a:gd name="connsiteY12" fmla="*/ 180026 h 179942"/>
                <a:gd name="connsiteX13" fmla="*/ 114624 w 146775"/>
                <a:gd name="connsiteY13" fmla="*/ 179249 h 179942"/>
                <a:gd name="connsiteX14" fmla="*/ 147069 w 146775"/>
                <a:gd name="connsiteY14" fmla="*/ 180026 h 179942"/>
                <a:gd name="connsiteX15" fmla="*/ 147069 w 146775"/>
                <a:gd name="connsiteY15" fmla="*/ 167840 h 179942"/>
                <a:gd name="connsiteX16" fmla="*/ 129301 w 146775"/>
                <a:gd name="connsiteY16" fmla="*/ 167840 h 179942"/>
                <a:gd name="connsiteX17" fmla="*/ 129301 w 146775"/>
                <a:gd name="connsiteY17" fmla="*/ 100686 h 179942"/>
                <a:gd name="connsiteX18" fmla="*/ 89646 w 146775"/>
                <a:gd name="connsiteY18" fmla="*/ 63349 h 179942"/>
                <a:gd name="connsiteX19" fmla="*/ 45871 w 146775"/>
                <a:gd name="connsiteY19" fmla="*/ 88759 h 179942"/>
                <a:gd name="connsiteX20" fmla="*/ 45871 w 146775"/>
                <a:gd name="connsiteY20" fmla="*/ 84 h 179942"/>
                <a:gd name="connsiteX21" fmla="*/ 294 w 146775"/>
                <a:gd name="connsiteY21" fmla="*/ 2158 h 179942"/>
                <a:gd name="connsiteX22" fmla="*/ 294 w 146775"/>
                <a:gd name="connsiteY22" fmla="*/ 14345 h 179942"/>
                <a:gd name="connsiteX23" fmla="*/ 18061 w 146775"/>
                <a:gd name="connsiteY23" fmla="*/ 24457 h 179942"/>
                <a:gd name="connsiteX24" fmla="*/ 18061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8061" y="167840"/>
                  </a:moveTo>
                  <a:lnTo>
                    <a:pt x="294" y="167840"/>
                  </a:lnTo>
                  <a:lnTo>
                    <a:pt x="294" y="180026"/>
                  </a:lnTo>
                  <a:cubicBezTo>
                    <a:pt x="7504" y="179767"/>
                    <a:pt x="22954" y="179249"/>
                    <a:pt x="32739" y="179249"/>
                  </a:cubicBezTo>
                  <a:cubicBezTo>
                    <a:pt x="42781" y="179249"/>
                    <a:pt x="57974" y="179767"/>
                    <a:pt x="65184" y="180026"/>
                  </a:cubicBezTo>
                  <a:lnTo>
                    <a:pt x="65184" y="167840"/>
                  </a:lnTo>
                  <a:lnTo>
                    <a:pt x="47416" y="167840"/>
                  </a:lnTo>
                  <a:lnTo>
                    <a:pt x="47416" y="113650"/>
                  </a:lnTo>
                  <a:cubicBezTo>
                    <a:pt x="47416" y="85388"/>
                    <a:pt x="69561" y="72683"/>
                    <a:pt x="85784" y="72683"/>
                  </a:cubicBezTo>
                  <a:cubicBezTo>
                    <a:pt x="94539" y="72683"/>
                    <a:pt x="99946" y="78128"/>
                    <a:pt x="99946" y="97834"/>
                  </a:cubicBezTo>
                  <a:lnTo>
                    <a:pt x="99946" y="167840"/>
                  </a:lnTo>
                  <a:lnTo>
                    <a:pt x="82179" y="167840"/>
                  </a:lnTo>
                  <a:lnTo>
                    <a:pt x="82179" y="180026"/>
                  </a:lnTo>
                  <a:cubicBezTo>
                    <a:pt x="89389" y="179767"/>
                    <a:pt x="104839" y="179249"/>
                    <a:pt x="114624" y="179249"/>
                  </a:cubicBezTo>
                  <a:cubicBezTo>
                    <a:pt x="124666" y="179249"/>
                    <a:pt x="139859" y="179767"/>
                    <a:pt x="147069" y="180026"/>
                  </a:cubicBezTo>
                  <a:lnTo>
                    <a:pt x="147069" y="167840"/>
                  </a:lnTo>
                  <a:lnTo>
                    <a:pt x="129301" y="167840"/>
                  </a:lnTo>
                  <a:lnTo>
                    <a:pt x="129301" y="100686"/>
                  </a:lnTo>
                  <a:cubicBezTo>
                    <a:pt x="129301" y="73461"/>
                    <a:pt x="115396" y="63349"/>
                    <a:pt x="89646" y="63349"/>
                  </a:cubicBezTo>
                  <a:cubicBezTo>
                    <a:pt x="64926" y="63349"/>
                    <a:pt x="51794" y="78388"/>
                    <a:pt x="45871" y="88759"/>
                  </a:cubicBezTo>
                  <a:lnTo>
                    <a:pt x="45871" y="84"/>
                  </a:lnTo>
                  <a:lnTo>
                    <a:pt x="294" y="2158"/>
                  </a:lnTo>
                  <a:lnTo>
                    <a:pt x="294" y="14345"/>
                  </a:lnTo>
                  <a:cubicBezTo>
                    <a:pt x="16259" y="14345"/>
                    <a:pt x="18061" y="14345"/>
                    <a:pt x="18061" y="24457"/>
                  </a:cubicBezTo>
                  <a:lnTo>
                    <a:pt x="18061" y="167840"/>
                  </a:lnTo>
                  <a:close/>
                </a:path>
              </a:pathLst>
            </a:custGeom>
            <a:solidFill>
              <a:srgbClr val="000000"/>
            </a:solidFill>
            <a:ln w="2276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83E9709-31A4-C018-E4CD-7B54BCF0D47D}"/>
                </a:ext>
              </a:extLst>
            </p:cNvPr>
            <p:cNvSpPr/>
            <p:nvPr>
              <p:custDataLst>
                <p:tags r:id="rId39"/>
              </p:custDataLst>
            </p:nvPr>
          </p:nvSpPr>
          <p:spPr>
            <a:xfrm>
              <a:off x="10520828" y="2669585"/>
              <a:ext cx="40376" cy="127774"/>
            </a:xfrm>
            <a:custGeom>
              <a:avLst/>
              <a:gdLst>
                <a:gd name="connsiteX0" fmla="*/ 39955 w 40376"/>
                <a:gd name="connsiteY0" fmla="*/ 5525 h 127774"/>
                <a:gd name="connsiteX1" fmla="*/ 40676 w 40376"/>
                <a:gd name="connsiteY1" fmla="*/ 2621 h 127774"/>
                <a:gd name="connsiteX2" fmla="*/ 37792 w 40376"/>
                <a:gd name="connsiteY2" fmla="*/ 80 h 127774"/>
                <a:gd name="connsiteX3" fmla="*/ 14720 w 40376"/>
                <a:gd name="connsiteY3" fmla="*/ 1895 h 127774"/>
                <a:gd name="connsiteX4" fmla="*/ 10935 w 40376"/>
                <a:gd name="connsiteY4" fmla="*/ 6069 h 127774"/>
                <a:gd name="connsiteX5" fmla="*/ 15441 w 40376"/>
                <a:gd name="connsiteY5" fmla="*/ 8610 h 127774"/>
                <a:gd name="connsiteX6" fmla="*/ 24093 w 40376"/>
                <a:gd name="connsiteY6" fmla="*/ 11333 h 127774"/>
                <a:gd name="connsiteX7" fmla="*/ 23372 w 40376"/>
                <a:gd name="connsiteY7" fmla="*/ 15326 h 127774"/>
                <a:gd name="connsiteX8" fmla="*/ 1021 w 40376"/>
                <a:gd name="connsiteY8" fmla="*/ 104986 h 127774"/>
                <a:gd name="connsiteX9" fmla="*/ 300 w 40376"/>
                <a:gd name="connsiteY9" fmla="*/ 110612 h 127774"/>
                <a:gd name="connsiteX10" fmla="*/ 19226 w 40376"/>
                <a:gd name="connsiteY10" fmla="*/ 127855 h 127774"/>
                <a:gd name="connsiteX11" fmla="*/ 33646 w 40376"/>
                <a:gd name="connsiteY11" fmla="*/ 118235 h 127774"/>
                <a:gd name="connsiteX12" fmla="*/ 39955 w 40376"/>
                <a:gd name="connsiteY12" fmla="*/ 100085 h 127774"/>
                <a:gd name="connsiteX13" fmla="*/ 37071 w 40376"/>
                <a:gd name="connsiteY13" fmla="*/ 97726 h 127774"/>
                <a:gd name="connsiteX14" fmla="*/ 33466 w 40376"/>
                <a:gd name="connsiteY14" fmla="*/ 102082 h 127774"/>
                <a:gd name="connsiteX15" fmla="*/ 19947 w 40376"/>
                <a:gd name="connsiteY15" fmla="*/ 122773 h 127774"/>
                <a:gd name="connsiteX16" fmla="*/ 13819 w 40376"/>
                <a:gd name="connsiteY16" fmla="*/ 113879 h 127774"/>
                <a:gd name="connsiteX17" fmla="*/ 14900 w 40376"/>
                <a:gd name="connsiteY17" fmla="*/ 106438 h 127774"/>
                <a:gd name="connsiteX18" fmla="*/ 39955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955" y="5525"/>
                  </a:moveTo>
                  <a:cubicBezTo>
                    <a:pt x="40135" y="5162"/>
                    <a:pt x="40676" y="2803"/>
                    <a:pt x="40676" y="2621"/>
                  </a:cubicBezTo>
                  <a:cubicBezTo>
                    <a:pt x="40676" y="1714"/>
                    <a:pt x="39955" y="80"/>
                    <a:pt x="37792" y="80"/>
                  </a:cubicBezTo>
                  <a:cubicBezTo>
                    <a:pt x="34187" y="80"/>
                    <a:pt x="19226" y="1532"/>
                    <a:pt x="14720" y="1895"/>
                  </a:cubicBezTo>
                  <a:cubicBezTo>
                    <a:pt x="13458" y="2077"/>
                    <a:pt x="10935" y="2258"/>
                    <a:pt x="10935" y="6069"/>
                  </a:cubicBezTo>
                  <a:cubicBezTo>
                    <a:pt x="10935" y="8610"/>
                    <a:pt x="13458" y="8610"/>
                    <a:pt x="15441" y="8610"/>
                  </a:cubicBezTo>
                  <a:cubicBezTo>
                    <a:pt x="24093" y="8610"/>
                    <a:pt x="24093" y="9881"/>
                    <a:pt x="24093" y="11333"/>
                  </a:cubicBezTo>
                  <a:cubicBezTo>
                    <a:pt x="24093" y="12603"/>
                    <a:pt x="23732" y="13692"/>
                    <a:pt x="23372" y="15326"/>
                  </a:cubicBezTo>
                  <a:lnTo>
                    <a:pt x="1021" y="104986"/>
                  </a:lnTo>
                  <a:cubicBezTo>
                    <a:pt x="480" y="106801"/>
                    <a:pt x="300" y="108797"/>
                    <a:pt x="300" y="110612"/>
                  </a:cubicBezTo>
                  <a:cubicBezTo>
                    <a:pt x="300" y="122228"/>
                    <a:pt x="10574" y="127855"/>
                    <a:pt x="19226" y="127855"/>
                  </a:cubicBezTo>
                  <a:cubicBezTo>
                    <a:pt x="23552" y="127855"/>
                    <a:pt x="28960" y="126403"/>
                    <a:pt x="33646" y="118235"/>
                  </a:cubicBezTo>
                  <a:cubicBezTo>
                    <a:pt x="37432" y="111520"/>
                    <a:pt x="39955" y="100811"/>
                    <a:pt x="39955" y="100085"/>
                  </a:cubicBezTo>
                  <a:cubicBezTo>
                    <a:pt x="39955" y="97726"/>
                    <a:pt x="37612" y="97726"/>
                    <a:pt x="37071" y="97726"/>
                  </a:cubicBezTo>
                  <a:cubicBezTo>
                    <a:pt x="34548" y="97726"/>
                    <a:pt x="34187" y="98815"/>
                    <a:pt x="33466" y="102082"/>
                  </a:cubicBezTo>
                  <a:cubicBezTo>
                    <a:pt x="31123" y="111157"/>
                    <a:pt x="27698" y="122773"/>
                    <a:pt x="19947" y="122773"/>
                  </a:cubicBezTo>
                  <a:cubicBezTo>
                    <a:pt x="15080" y="122773"/>
                    <a:pt x="13819" y="118235"/>
                    <a:pt x="13819" y="113879"/>
                  </a:cubicBezTo>
                  <a:cubicBezTo>
                    <a:pt x="13819" y="111883"/>
                    <a:pt x="14359" y="108434"/>
                    <a:pt x="14900" y="106438"/>
                  </a:cubicBezTo>
                  <a:lnTo>
                    <a:pt x="39955" y="5525"/>
                  </a:lnTo>
                  <a:close/>
                </a:path>
              </a:pathLst>
            </a:custGeom>
            <a:solidFill>
              <a:srgbClr val="000000"/>
            </a:solidFill>
            <a:ln w="22769"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DD00591-01BB-2F53-9C4F-33BC0419E9BD}"/>
                </a:ext>
              </a:extLst>
            </p:cNvPr>
            <p:cNvSpPr/>
            <p:nvPr>
              <p:custDataLst>
                <p:tags r:id="rId40"/>
              </p:custDataLst>
            </p:nvPr>
          </p:nvSpPr>
          <p:spPr>
            <a:xfrm>
              <a:off x="10518124" y="2886478"/>
              <a:ext cx="87781" cy="82037"/>
            </a:xfrm>
            <a:custGeom>
              <a:avLst/>
              <a:gdLst>
                <a:gd name="connsiteX0" fmla="*/ 88082 w 87781"/>
                <a:gd name="connsiteY0" fmla="*/ 14425 h 82037"/>
                <a:gd name="connsiteX1" fmla="*/ 79069 w 87781"/>
                <a:gd name="connsiteY1" fmla="*/ 87 h 82037"/>
                <a:gd name="connsiteX2" fmla="*/ 69336 w 87781"/>
                <a:gd name="connsiteY2" fmla="*/ 9706 h 82037"/>
                <a:gd name="connsiteX3" fmla="*/ 72400 w 87781"/>
                <a:gd name="connsiteY3" fmla="*/ 15332 h 82037"/>
                <a:gd name="connsiteX4" fmla="*/ 79069 w 87781"/>
                <a:gd name="connsiteY4" fmla="*/ 29852 h 82037"/>
                <a:gd name="connsiteX5" fmla="*/ 45723 w 87781"/>
                <a:gd name="connsiteY5" fmla="*/ 77042 h 82037"/>
                <a:gd name="connsiteX6" fmla="*/ 31123 w 87781"/>
                <a:gd name="connsiteY6" fmla="*/ 60888 h 82037"/>
                <a:gd name="connsiteX7" fmla="*/ 41037 w 87781"/>
                <a:gd name="connsiteY7" fmla="*/ 25496 h 82037"/>
                <a:gd name="connsiteX8" fmla="*/ 43560 w 87781"/>
                <a:gd name="connsiteY8" fmla="*/ 15877 h 82037"/>
                <a:gd name="connsiteX9" fmla="*/ 26436 w 87781"/>
                <a:gd name="connsiteY9" fmla="*/ 268 h 82037"/>
                <a:gd name="connsiteX10" fmla="*/ 300 w 87781"/>
                <a:gd name="connsiteY10" fmla="*/ 28037 h 82037"/>
                <a:gd name="connsiteX11" fmla="*/ 3364 w 87781"/>
                <a:gd name="connsiteY11" fmla="*/ 30397 h 82037"/>
                <a:gd name="connsiteX12" fmla="*/ 6609 w 87781"/>
                <a:gd name="connsiteY12" fmla="*/ 27493 h 82037"/>
                <a:gd name="connsiteX13" fmla="*/ 25895 w 87781"/>
                <a:gd name="connsiteY13" fmla="*/ 5350 h 82037"/>
                <a:gd name="connsiteX14" fmla="*/ 30402 w 87781"/>
                <a:gd name="connsiteY14" fmla="*/ 11703 h 82037"/>
                <a:gd name="connsiteX15" fmla="*/ 27157 w 87781"/>
                <a:gd name="connsiteY15" fmla="*/ 23863 h 82037"/>
                <a:gd name="connsiteX16" fmla="*/ 17424 w 87781"/>
                <a:gd name="connsiteY16" fmla="*/ 58347 h 82037"/>
                <a:gd name="connsiteX17" fmla="*/ 45182 w 87781"/>
                <a:gd name="connsiteY17" fmla="*/ 82124 h 82037"/>
                <a:gd name="connsiteX18" fmla="*/ 88082 w 87781"/>
                <a:gd name="connsiteY18" fmla="*/ 14425 h 8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81" h="82037">
                  <a:moveTo>
                    <a:pt x="88082" y="14425"/>
                  </a:moveTo>
                  <a:cubicBezTo>
                    <a:pt x="88082" y="268"/>
                    <a:pt x="79610" y="87"/>
                    <a:pt x="79069" y="87"/>
                  </a:cubicBezTo>
                  <a:cubicBezTo>
                    <a:pt x="74383" y="87"/>
                    <a:pt x="69336" y="4987"/>
                    <a:pt x="69336" y="9706"/>
                  </a:cubicBezTo>
                  <a:cubicBezTo>
                    <a:pt x="69336" y="12792"/>
                    <a:pt x="71138" y="14243"/>
                    <a:pt x="72400" y="15332"/>
                  </a:cubicBezTo>
                  <a:cubicBezTo>
                    <a:pt x="75464" y="17873"/>
                    <a:pt x="79069" y="22592"/>
                    <a:pt x="79069" y="29852"/>
                  </a:cubicBezTo>
                  <a:cubicBezTo>
                    <a:pt x="79069" y="38020"/>
                    <a:pt x="67173" y="77042"/>
                    <a:pt x="45723" y="77042"/>
                  </a:cubicBezTo>
                  <a:cubicBezTo>
                    <a:pt x="31123" y="77042"/>
                    <a:pt x="31123" y="63974"/>
                    <a:pt x="31123" y="60888"/>
                  </a:cubicBezTo>
                  <a:cubicBezTo>
                    <a:pt x="31123" y="52540"/>
                    <a:pt x="34367" y="42376"/>
                    <a:pt x="41037" y="25496"/>
                  </a:cubicBezTo>
                  <a:cubicBezTo>
                    <a:pt x="42479" y="21685"/>
                    <a:pt x="43560" y="18962"/>
                    <a:pt x="43560" y="15877"/>
                  </a:cubicBezTo>
                  <a:cubicBezTo>
                    <a:pt x="43560" y="6439"/>
                    <a:pt x="35629" y="268"/>
                    <a:pt x="26436" y="268"/>
                  </a:cubicBezTo>
                  <a:cubicBezTo>
                    <a:pt x="8411" y="268"/>
                    <a:pt x="300" y="25133"/>
                    <a:pt x="300" y="28037"/>
                  </a:cubicBezTo>
                  <a:cubicBezTo>
                    <a:pt x="300" y="30397"/>
                    <a:pt x="2823" y="30397"/>
                    <a:pt x="3364" y="30397"/>
                  </a:cubicBezTo>
                  <a:cubicBezTo>
                    <a:pt x="5888" y="30397"/>
                    <a:pt x="6068" y="29489"/>
                    <a:pt x="6609" y="27493"/>
                  </a:cubicBezTo>
                  <a:cubicBezTo>
                    <a:pt x="10935" y="12610"/>
                    <a:pt x="18685" y="5350"/>
                    <a:pt x="25895" y="5350"/>
                  </a:cubicBezTo>
                  <a:cubicBezTo>
                    <a:pt x="28960" y="5350"/>
                    <a:pt x="30402" y="7347"/>
                    <a:pt x="30402" y="11703"/>
                  </a:cubicBezTo>
                  <a:cubicBezTo>
                    <a:pt x="30402" y="15877"/>
                    <a:pt x="28960" y="19688"/>
                    <a:pt x="27157" y="23863"/>
                  </a:cubicBezTo>
                  <a:cubicBezTo>
                    <a:pt x="19406" y="44009"/>
                    <a:pt x="17424" y="51814"/>
                    <a:pt x="17424" y="58347"/>
                  </a:cubicBezTo>
                  <a:cubicBezTo>
                    <a:pt x="17424" y="76316"/>
                    <a:pt x="31483" y="82124"/>
                    <a:pt x="45182" y="82124"/>
                  </a:cubicBezTo>
                  <a:cubicBezTo>
                    <a:pt x="75464" y="82124"/>
                    <a:pt x="88082" y="29308"/>
                    <a:pt x="88082" y="14425"/>
                  </a:cubicBezTo>
                  <a:close/>
                </a:path>
              </a:pathLst>
            </a:custGeom>
            <a:solidFill>
              <a:srgbClr val="000000"/>
            </a:solidFill>
            <a:ln w="2276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AAF918-5A6B-779E-885A-38ACD9A26E78}"/>
                </a:ext>
              </a:extLst>
            </p:cNvPr>
            <p:cNvSpPr/>
            <p:nvPr>
              <p:custDataLst>
                <p:tags r:id="rId41"/>
              </p:custDataLst>
            </p:nvPr>
          </p:nvSpPr>
          <p:spPr>
            <a:xfrm>
              <a:off x="10643326" y="2682209"/>
              <a:ext cx="67207" cy="310879"/>
            </a:xfrm>
            <a:custGeom>
              <a:avLst/>
              <a:gdLst>
                <a:gd name="connsiteX0" fmla="*/ 67512 w 67207"/>
                <a:gd name="connsiteY0" fmla="*/ 155646 h 310879"/>
                <a:gd name="connsiteX1" fmla="*/ 27342 w 67207"/>
                <a:gd name="connsiteY1" fmla="*/ 22893 h 310879"/>
                <a:gd name="connsiteX2" fmla="*/ 3395 w 67207"/>
                <a:gd name="connsiteY2" fmla="*/ 76 h 310879"/>
                <a:gd name="connsiteX3" fmla="*/ 305 w 67207"/>
                <a:gd name="connsiteY3" fmla="*/ 2669 h 310879"/>
                <a:gd name="connsiteX4" fmla="*/ 1850 w 67207"/>
                <a:gd name="connsiteY4" fmla="*/ 5262 h 310879"/>
                <a:gd name="connsiteX5" fmla="*/ 41505 w 67207"/>
                <a:gd name="connsiteY5" fmla="*/ 80972 h 310879"/>
                <a:gd name="connsiteX6" fmla="*/ 49745 w 67207"/>
                <a:gd name="connsiteY6" fmla="*/ 155386 h 310879"/>
                <a:gd name="connsiteX7" fmla="*/ 40732 w 67207"/>
                <a:gd name="connsiteY7" fmla="*/ 233431 h 310879"/>
                <a:gd name="connsiteX8" fmla="*/ 2622 w 67207"/>
                <a:gd name="connsiteY8" fmla="*/ 304993 h 310879"/>
                <a:gd name="connsiteX9" fmla="*/ 305 w 67207"/>
                <a:gd name="connsiteY9" fmla="*/ 308363 h 310879"/>
                <a:gd name="connsiteX10" fmla="*/ 3395 w 67207"/>
                <a:gd name="connsiteY10" fmla="*/ 310956 h 310879"/>
                <a:gd name="connsiteX11" fmla="*/ 24510 w 67207"/>
                <a:gd name="connsiteY11" fmla="*/ 291510 h 310879"/>
                <a:gd name="connsiteX12" fmla="*/ 67512 w 67207"/>
                <a:gd name="connsiteY12" fmla="*/ 155646 h 3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207" h="310879">
                  <a:moveTo>
                    <a:pt x="67512" y="155646"/>
                  </a:moveTo>
                  <a:cubicBezTo>
                    <a:pt x="67512" y="118828"/>
                    <a:pt x="61075" y="66712"/>
                    <a:pt x="27342" y="22893"/>
                  </a:cubicBezTo>
                  <a:cubicBezTo>
                    <a:pt x="24767" y="19782"/>
                    <a:pt x="8030" y="76"/>
                    <a:pt x="3395" y="76"/>
                  </a:cubicBezTo>
                  <a:cubicBezTo>
                    <a:pt x="2107" y="76"/>
                    <a:pt x="305" y="595"/>
                    <a:pt x="305" y="2669"/>
                  </a:cubicBezTo>
                  <a:cubicBezTo>
                    <a:pt x="305" y="3706"/>
                    <a:pt x="820" y="4484"/>
                    <a:pt x="1850" y="5262"/>
                  </a:cubicBezTo>
                  <a:cubicBezTo>
                    <a:pt x="14210" y="18744"/>
                    <a:pt x="30947" y="39746"/>
                    <a:pt x="41505" y="80972"/>
                  </a:cubicBezTo>
                  <a:cubicBezTo>
                    <a:pt x="47427" y="104567"/>
                    <a:pt x="49745" y="131273"/>
                    <a:pt x="49745" y="155386"/>
                  </a:cubicBezTo>
                  <a:cubicBezTo>
                    <a:pt x="49745" y="181574"/>
                    <a:pt x="47427" y="208021"/>
                    <a:pt x="40732" y="233431"/>
                  </a:cubicBezTo>
                  <a:cubicBezTo>
                    <a:pt x="30947" y="269730"/>
                    <a:pt x="15755" y="290473"/>
                    <a:pt x="2622" y="304993"/>
                  </a:cubicBezTo>
                  <a:cubicBezTo>
                    <a:pt x="305" y="307326"/>
                    <a:pt x="305" y="307845"/>
                    <a:pt x="305" y="308363"/>
                  </a:cubicBezTo>
                  <a:cubicBezTo>
                    <a:pt x="305" y="310438"/>
                    <a:pt x="2107" y="310956"/>
                    <a:pt x="3395" y="310956"/>
                  </a:cubicBezTo>
                  <a:cubicBezTo>
                    <a:pt x="7257" y="310956"/>
                    <a:pt x="21420" y="295140"/>
                    <a:pt x="24510" y="291510"/>
                  </a:cubicBezTo>
                  <a:cubicBezTo>
                    <a:pt x="50775" y="260137"/>
                    <a:pt x="67512" y="213466"/>
                    <a:pt x="67512" y="155646"/>
                  </a:cubicBezTo>
                  <a:close/>
                </a:path>
              </a:pathLst>
            </a:custGeom>
            <a:solidFill>
              <a:srgbClr val="000000"/>
            </a:solidFill>
            <a:ln w="2276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5E8D554-E402-C2CA-D67C-1A94938BF1C2}"/>
                </a:ext>
              </a:extLst>
            </p:cNvPr>
            <p:cNvSpPr/>
            <p:nvPr>
              <p:custDataLst>
                <p:tags r:id="rId42"/>
              </p:custDataLst>
            </p:nvPr>
          </p:nvSpPr>
          <p:spPr>
            <a:xfrm>
              <a:off x="10758257" y="2371325"/>
              <a:ext cx="141882" cy="469042"/>
            </a:xfrm>
            <a:custGeom>
              <a:avLst/>
              <a:gdLst>
                <a:gd name="connsiteX0" fmla="*/ 142192 w 141882"/>
                <a:gd name="connsiteY0" fmla="*/ 456142 h 469042"/>
                <a:gd name="connsiteX1" fmla="*/ 106142 w 141882"/>
                <a:gd name="connsiteY1" fmla="*/ 178710 h 469042"/>
                <a:gd name="connsiteX2" fmla="*/ 17047 w 141882"/>
                <a:gd name="connsiteY2" fmla="*/ 7065 h 469042"/>
                <a:gd name="connsiteX3" fmla="*/ 11124 w 141882"/>
                <a:gd name="connsiteY3" fmla="*/ 583 h 469042"/>
                <a:gd name="connsiteX4" fmla="*/ 6232 w 141882"/>
                <a:gd name="connsiteY4" fmla="*/ 64 h 469042"/>
                <a:gd name="connsiteX5" fmla="*/ 309 w 141882"/>
                <a:gd name="connsiteY5" fmla="*/ 2657 h 469042"/>
                <a:gd name="connsiteX6" fmla="*/ 3657 w 141882"/>
                <a:gd name="connsiteY6" fmla="*/ 8361 h 469042"/>
                <a:gd name="connsiteX7" fmla="*/ 113610 w 141882"/>
                <a:gd name="connsiteY7" fmla="*/ 465477 h 469042"/>
                <a:gd name="connsiteX8" fmla="*/ 120820 w 141882"/>
                <a:gd name="connsiteY8" fmla="*/ 469107 h 469042"/>
                <a:gd name="connsiteX9" fmla="*/ 134982 w 141882"/>
                <a:gd name="connsiteY9" fmla="*/ 469107 h 469042"/>
                <a:gd name="connsiteX10" fmla="*/ 142192 w 141882"/>
                <a:gd name="connsiteY10" fmla="*/ 466254 h 469042"/>
                <a:gd name="connsiteX11" fmla="*/ 142192 w 141882"/>
                <a:gd name="connsiteY11" fmla="*/ 456142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142192" y="456142"/>
                  </a:moveTo>
                  <a:cubicBezTo>
                    <a:pt x="142192" y="297721"/>
                    <a:pt x="114125" y="204898"/>
                    <a:pt x="106142" y="178710"/>
                  </a:cubicBezTo>
                  <a:cubicBezTo>
                    <a:pt x="88632" y="121149"/>
                    <a:pt x="60049" y="60477"/>
                    <a:pt x="17047" y="7065"/>
                  </a:cubicBezTo>
                  <a:cubicBezTo>
                    <a:pt x="13184" y="2398"/>
                    <a:pt x="12154" y="1101"/>
                    <a:pt x="11124" y="583"/>
                  </a:cubicBezTo>
                  <a:cubicBezTo>
                    <a:pt x="10609" y="323"/>
                    <a:pt x="10352" y="64"/>
                    <a:pt x="6232" y="64"/>
                  </a:cubicBezTo>
                  <a:cubicBezTo>
                    <a:pt x="2369" y="64"/>
                    <a:pt x="309" y="64"/>
                    <a:pt x="309" y="2657"/>
                  </a:cubicBezTo>
                  <a:cubicBezTo>
                    <a:pt x="309" y="3176"/>
                    <a:pt x="309" y="3694"/>
                    <a:pt x="3657" y="8361"/>
                  </a:cubicBezTo>
                  <a:cubicBezTo>
                    <a:pt x="93267" y="134373"/>
                    <a:pt x="113352" y="289942"/>
                    <a:pt x="113610" y="465477"/>
                  </a:cubicBezTo>
                  <a:cubicBezTo>
                    <a:pt x="113610" y="469107"/>
                    <a:pt x="115155" y="469107"/>
                    <a:pt x="120820" y="469107"/>
                  </a:cubicBezTo>
                  <a:lnTo>
                    <a:pt x="134982" y="469107"/>
                  </a:lnTo>
                  <a:cubicBezTo>
                    <a:pt x="140390" y="469107"/>
                    <a:pt x="141935" y="469107"/>
                    <a:pt x="142192" y="466254"/>
                  </a:cubicBezTo>
                  <a:lnTo>
                    <a:pt x="142192" y="456142"/>
                  </a:lnTo>
                  <a:close/>
                </a:path>
              </a:pathLst>
            </a:custGeom>
            <a:solidFill>
              <a:srgbClr val="000000"/>
            </a:solidFill>
            <a:ln w="2276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B1678A5-A173-98C0-EC20-CC613E50988D}"/>
                </a:ext>
              </a:extLst>
            </p:cNvPr>
            <p:cNvSpPr/>
            <p:nvPr>
              <p:custDataLst>
                <p:tags r:id="rId43"/>
              </p:custDataLst>
            </p:nvPr>
          </p:nvSpPr>
          <p:spPr>
            <a:xfrm>
              <a:off x="10758257" y="2835187"/>
              <a:ext cx="141882" cy="469042"/>
            </a:xfrm>
            <a:custGeom>
              <a:avLst/>
              <a:gdLst>
                <a:gd name="connsiteX0" fmla="*/ 142192 w 141882"/>
                <a:gd name="connsiteY0" fmla="*/ 2934 h 469042"/>
                <a:gd name="connsiteX1" fmla="*/ 134982 w 141882"/>
                <a:gd name="connsiteY1" fmla="*/ 82 h 469042"/>
                <a:gd name="connsiteX2" fmla="*/ 120820 w 141882"/>
                <a:gd name="connsiteY2" fmla="*/ 82 h 469042"/>
                <a:gd name="connsiteX3" fmla="*/ 113610 w 141882"/>
                <a:gd name="connsiteY3" fmla="*/ 3712 h 469042"/>
                <a:gd name="connsiteX4" fmla="*/ 106657 w 141882"/>
                <a:gd name="connsiteY4" fmla="*/ 156689 h 469042"/>
                <a:gd name="connsiteX5" fmla="*/ 2112 w 141882"/>
                <a:gd name="connsiteY5" fmla="*/ 463161 h 469042"/>
                <a:gd name="connsiteX6" fmla="*/ 309 w 141882"/>
                <a:gd name="connsiteY6" fmla="*/ 466532 h 469042"/>
                <a:gd name="connsiteX7" fmla="*/ 6232 w 141882"/>
                <a:gd name="connsiteY7" fmla="*/ 469125 h 469042"/>
                <a:gd name="connsiteX8" fmla="*/ 11382 w 141882"/>
                <a:gd name="connsiteY8" fmla="*/ 468606 h 469042"/>
                <a:gd name="connsiteX9" fmla="*/ 71122 w 141882"/>
                <a:gd name="connsiteY9" fmla="*/ 377857 h 469042"/>
                <a:gd name="connsiteX10" fmla="*/ 136012 w 141882"/>
                <a:gd name="connsiteY10" fmla="*/ 136465 h 469042"/>
                <a:gd name="connsiteX11" fmla="*/ 142192 w 141882"/>
                <a:gd name="connsiteY11" fmla="*/ 13046 h 469042"/>
                <a:gd name="connsiteX12" fmla="*/ 142192 w 141882"/>
                <a:gd name="connsiteY12" fmla="*/ 2934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882" h="469042">
                  <a:moveTo>
                    <a:pt x="142192" y="2934"/>
                  </a:moveTo>
                  <a:cubicBezTo>
                    <a:pt x="141935" y="82"/>
                    <a:pt x="140390" y="82"/>
                    <a:pt x="134982" y="82"/>
                  </a:cubicBezTo>
                  <a:lnTo>
                    <a:pt x="120820" y="82"/>
                  </a:lnTo>
                  <a:cubicBezTo>
                    <a:pt x="115155" y="82"/>
                    <a:pt x="113610" y="82"/>
                    <a:pt x="113610" y="3712"/>
                  </a:cubicBezTo>
                  <a:cubicBezTo>
                    <a:pt x="113610" y="30418"/>
                    <a:pt x="113352" y="92127"/>
                    <a:pt x="106657" y="156689"/>
                  </a:cubicBezTo>
                  <a:cubicBezTo>
                    <a:pt x="92752" y="290738"/>
                    <a:pt x="58504" y="383561"/>
                    <a:pt x="2112" y="463161"/>
                  </a:cubicBezTo>
                  <a:cubicBezTo>
                    <a:pt x="309" y="465495"/>
                    <a:pt x="309" y="466013"/>
                    <a:pt x="309" y="466532"/>
                  </a:cubicBezTo>
                  <a:cubicBezTo>
                    <a:pt x="309" y="469125"/>
                    <a:pt x="2369" y="469125"/>
                    <a:pt x="6232" y="469125"/>
                  </a:cubicBezTo>
                  <a:cubicBezTo>
                    <a:pt x="10352" y="469125"/>
                    <a:pt x="10867" y="469125"/>
                    <a:pt x="11382" y="468606"/>
                  </a:cubicBezTo>
                  <a:cubicBezTo>
                    <a:pt x="12412" y="467828"/>
                    <a:pt x="45114" y="429973"/>
                    <a:pt x="71122" y="377857"/>
                  </a:cubicBezTo>
                  <a:cubicBezTo>
                    <a:pt x="105112" y="309406"/>
                    <a:pt x="126485" y="230844"/>
                    <a:pt x="136012" y="136465"/>
                  </a:cubicBezTo>
                  <a:cubicBezTo>
                    <a:pt x="136785" y="128427"/>
                    <a:pt x="142192" y="74496"/>
                    <a:pt x="142192" y="13046"/>
                  </a:cubicBezTo>
                  <a:lnTo>
                    <a:pt x="142192" y="2934"/>
                  </a:lnTo>
                  <a:close/>
                </a:path>
              </a:pathLst>
            </a:custGeom>
            <a:solidFill>
              <a:srgbClr val="000000"/>
            </a:solidFill>
            <a:ln w="22769" cap="flat">
              <a:noFill/>
              <a:prstDash val="solid"/>
              <a:miter/>
            </a:ln>
          </p:spPr>
          <p:txBody>
            <a:bodyPr rtlCol="0" anchor="ctr"/>
            <a:lstStyle/>
            <a:p>
              <a:endParaRPr lang="en-US"/>
            </a:p>
          </p:txBody>
        </p:sp>
      </p:grpSp>
      <p:sp>
        <p:nvSpPr>
          <p:cNvPr id="124" name="Rectangle: Rounded Corners 123">
            <a:extLst>
              <a:ext uri="{FF2B5EF4-FFF2-40B4-BE49-F238E27FC236}">
                <a16:creationId xmlns:a16="http://schemas.microsoft.com/office/drawing/2014/main" id="{0588A40C-C344-CA39-9321-97CA20BCE644}"/>
              </a:ext>
            </a:extLst>
          </p:cNvPr>
          <p:cNvSpPr/>
          <p:nvPr/>
        </p:nvSpPr>
        <p:spPr>
          <a:xfrm>
            <a:off x="4912465" y="2768194"/>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Reduce bottlenecks</a:t>
            </a:r>
          </a:p>
        </p:txBody>
      </p:sp>
      <p:sp>
        <p:nvSpPr>
          <p:cNvPr id="125" name="Rectangle: Rounded Corners 124">
            <a:extLst>
              <a:ext uri="{FF2B5EF4-FFF2-40B4-BE49-F238E27FC236}">
                <a16:creationId xmlns:a16="http://schemas.microsoft.com/office/drawing/2014/main" id="{A1F4AA08-B64D-343F-68BF-C6AF0B6D973E}"/>
              </a:ext>
            </a:extLst>
          </p:cNvPr>
          <p:cNvSpPr/>
          <p:nvPr/>
        </p:nvSpPr>
        <p:spPr>
          <a:xfrm>
            <a:off x="8552233" y="2778393"/>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Increase sensitivity between distant and relevant nodes</a:t>
            </a:r>
          </a:p>
        </p:txBody>
      </p:sp>
      <p:sp>
        <p:nvSpPr>
          <p:cNvPr id="126" name="Rectangle: Rounded Corners 125">
            <a:extLst>
              <a:ext uri="{FF2B5EF4-FFF2-40B4-BE49-F238E27FC236}">
                <a16:creationId xmlns:a16="http://schemas.microsoft.com/office/drawing/2014/main" id="{AF717093-0560-EB32-1683-FB65AC638C29}"/>
              </a:ext>
            </a:extLst>
          </p:cNvPr>
          <p:cNvSpPr/>
          <p:nvPr/>
        </p:nvSpPr>
        <p:spPr>
          <a:xfrm>
            <a:off x="1272699" y="2742796"/>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Connecting </a:t>
            </a:r>
            <a:br>
              <a:rPr lang="en-US" sz="1200" b="1" dirty="0"/>
            </a:br>
            <a:r>
              <a:rPr lang="en-US" sz="1200" b="1" dirty="0"/>
              <a:t>long-distance nodes</a:t>
            </a:r>
          </a:p>
        </p:txBody>
      </p:sp>
      <p:sp>
        <p:nvSpPr>
          <p:cNvPr id="127" name="TextBox 126">
            <a:extLst>
              <a:ext uri="{FF2B5EF4-FFF2-40B4-BE49-F238E27FC236}">
                <a16:creationId xmlns:a16="http://schemas.microsoft.com/office/drawing/2014/main" id="{6940D221-372D-95A7-5A70-9EB9684CB1A5}"/>
              </a:ext>
            </a:extLst>
          </p:cNvPr>
          <p:cNvSpPr txBox="1"/>
          <p:nvPr/>
        </p:nvSpPr>
        <p:spPr>
          <a:xfrm>
            <a:off x="10443741" y="3749936"/>
            <a:ext cx="1441434" cy="646331"/>
          </a:xfrm>
          <a:prstGeom prst="rect">
            <a:avLst/>
          </a:prstGeom>
          <a:noFill/>
        </p:spPr>
        <p:txBody>
          <a:bodyPr wrap="square" rtlCol="0">
            <a:spAutoFit/>
          </a:bodyPr>
          <a:lstStyle/>
          <a:p>
            <a:r>
              <a:rPr lang="en-US" dirty="0">
                <a:solidFill>
                  <a:schemeClr val="accent1"/>
                </a:solidFill>
              </a:rPr>
              <a:t>Both Reduce the ER of G</a:t>
            </a:r>
          </a:p>
        </p:txBody>
      </p:sp>
      <p:sp>
        <p:nvSpPr>
          <p:cNvPr id="128" name="Right Brace 127">
            <a:extLst>
              <a:ext uri="{FF2B5EF4-FFF2-40B4-BE49-F238E27FC236}">
                <a16:creationId xmlns:a16="http://schemas.microsoft.com/office/drawing/2014/main" id="{1AB3AABE-8FD2-43FC-A960-C1242C533F8C}"/>
              </a:ext>
            </a:extLst>
          </p:cNvPr>
          <p:cNvSpPr/>
          <p:nvPr/>
        </p:nvSpPr>
        <p:spPr>
          <a:xfrm>
            <a:off x="10049068" y="3686155"/>
            <a:ext cx="318768" cy="829907"/>
          </a:xfrm>
          <a:prstGeom prst="righ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0" name="TextBox 129">
            <a:extLst>
              <a:ext uri="{FF2B5EF4-FFF2-40B4-BE49-F238E27FC236}">
                <a16:creationId xmlns:a16="http://schemas.microsoft.com/office/drawing/2014/main" id="{174988A0-554F-49BB-00E7-5A8911CFAFAB}"/>
              </a:ext>
            </a:extLst>
          </p:cNvPr>
          <p:cNvSpPr txBox="1"/>
          <p:nvPr/>
        </p:nvSpPr>
        <p:spPr>
          <a:xfrm>
            <a:off x="10214628" y="4268996"/>
            <a:ext cx="1992908" cy="307777"/>
          </a:xfrm>
          <a:prstGeom prst="rect">
            <a:avLst/>
          </a:prstGeom>
          <a:noFill/>
        </p:spPr>
        <p:txBody>
          <a:bodyPr wrap="square">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[Di Giovanni et al 2023]</a:t>
            </a:r>
            <a:endParaRPr lang="en-US" sz="2000" dirty="0"/>
          </a:p>
        </p:txBody>
      </p:sp>
      <p:sp>
        <p:nvSpPr>
          <p:cNvPr id="4" name="TextBox 3">
            <a:extLst>
              <a:ext uri="{FF2B5EF4-FFF2-40B4-BE49-F238E27FC236}">
                <a16:creationId xmlns:a16="http://schemas.microsoft.com/office/drawing/2014/main" id="{C93A0407-E3CE-0650-C8D6-A7075ED2B8B2}"/>
              </a:ext>
            </a:extLst>
          </p:cNvPr>
          <p:cNvSpPr txBox="1"/>
          <p:nvPr/>
        </p:nvSpPr>
        <p:spPr>
          <a:xfrm>
            <a:off x="4867376" y="3691699"/>
            <a:ext cx="2965906" cy="830997"/>
          </a:xfrm>
          <a:prstGeom prst="rect">
            <a:avLst/>
          </a:prstGeom>
          <a:solidFill>
            <a:schemeClr val="bg2"/>
          </a:solidFill>
        </p:spPr>
        <p:txBody>
          <a:bodyPr wrap="square" rtlCol="0">
            <a:spAutoFit/>
          </a:bodyPr>
          <a:lstStyle/>
          <a:p>
            <a:r>
              <a:rPr lang="en-US" sz="1600" i="1" dirty="0">
                <a:sym typeface="Wingdings" panose="05000000000000000000" pitchFamily="2" charset="2"/>
              </a:rPr>
              <a:t>Spectral</a:t>
            </a:r>
            <a:br>
              <a:rPr lang="en-US" sz="1600" i="1" dirty="0">
                <a:sym typeface="Wingdings" panose="05000000000000000000" pitchFamily="2" charset="2"/>
              </a:rPr>
            </a:br>
            <a:r>
              <a:rPr lang="en-US" sz="1600" dirty="0">
                <a:sym typeface="Wingdings" panose="05000000000000000000" pitchFamily="2" charset="2"/>
              </a:rPr>
              <a:t>Add edges based on a </a:t>
            </a:r>
            <a:r>
              <a:rPr lang="en-US" sz="1600" b="1" dirty="0">
                <a:sym typeface="Wingdings" panose="05000000000000000000" pitchFamily="2" charset="2"/>
              </a:rPr>
              <a:t>global</a:t>
            </a:r>
            <a:r>
              <a:rPr lang="en-US" sz="1600" dirty="0">
                <a:sym typeface="Wingdings" panose="05000000000000000000" pitchFamily="2" charset="2"/>
              </a:rPr>
              <a:t> </a:t>
            </a:r>
            <a:r>
              <a:rPr lang="en-US" sz="1600" b="1" dirty="0">
                <a:sym typeface="Wingdings" panose="05000000000000000000" pitchFamily="2" charset="2"/>
              </a:rPr>
              <a:t>spectral measure</a:t>
            </a:r>
            <a:r>
              <a:rPr lang="en-US" sz="1600" dirty="0">
                <a:sym typeface="Wingdings" panose="05000000000000000000" pitchFamily="2" charset="2"/>
              </a:rPr>
              <a:t> (</a:t>
            </a:r>
            <a:r>
              <a:rPr lang="en-US" sz="1600" b="1" dirty="0">
                <a:sym typeface="Wingdings" panose="05000000000000000000" pitchFamily="2" charset="2"/>
              </a:rPr>
              <a:t>connectivity</a:t>
            </a:r>
            <a:r>
              <a:rPr lang="en-US" sz="1600" dirty="0">
                <a:sym typeface="Wingdings" panose="05000000000000000000" pitchFamily="2" charset="2"/>
              </a:rPr>
              <a:t>)</a:t>
            </a:r>
          </a:p>
        </p:txBody>
      </p:sp>
      <p:sp>
        <p:nvSpPr>
          <p:cNvPr id="5" name="TextBox 4">
            <a:extLst>
              <a:ext uri="{FF2B5EF4-FFF2-40B4-BE49-F238E27FC236}">
                <a16:creationId xmlns:a16="http://schemas.microsoft.com/office/drawing/2014/main" id="{5CDAEE55-FBAF-29C5-3E6C-0C882482641A}"/>
              </a:ext>
            </a:extLst>
          </p:cNvPr>
          <p:cNvSpPr txBox="1"/>
          <p:nvPr/>
        </p:nvSpPr>
        <p:spPr>
          <a:xfrm>
            <a:off x="1084118" y="3696095"/>
            <a:ext cx="2108212" cy="830997"/>
          </a:xfrm>
          <a:prstGeom prst="rect">
            <a:avLst/>
          </a:prstGeom>
          <a:solidFill>
            <a:schemeClr val="bg2"/>
          </a:solidFill>
        </p:spPr>
        <p:txBody>
          <a:bodyPr wrap="square" rtlCol="0">
            <a:spAutoFit/>
          </a:bodyPr>
          <a:lstStyle/>
          <a:p>
            <a:pPr marL="0" lvl="1"/>
            <a:r>
              <a:rPr lang="en-US" sz="1600" i="1" dirty="0"/>
              <a:t>Spatial</a:t>
            </a:r>
            <a:br>
              <a:rPr lang="en-US" sz="1600" i="1" dirty="0"/>
            </a:br>
            <a:r>
              <a:rPr lang="en-US" sz="1600" dirty="0"/>
              <a:t>A</a:t>
            </a:r>
            <a:r>
              <a:rPr lang="en-US" sz="1600" dirty="0">
                <a:sym typeface="Wingdings" panose="05000000000000000000" pitchFamily="2" charset="2"/>
              </a:rPr>
              <a:t>dd edges within a certain </a:t>
            </a:r>
            <a:r>
              <a:rPr lang="en-US" sz="1600" b="1" i="1" dirty="0">
                <a:sym typeface="Wingdings" panose="05000000000000000000" pitchFamily="2" charset="2"/>
              </a:rPr>
              <a:t>k-hop</a:t>
            </a:r>
            <a:r>
              <a:rPr lang="en-US" sz="1600" dirty="0">
                <a:sym typeface="Wingdings" panose="05000000000000000000" pitchFamily="2" charset="2"/>
              </a:rPr>
              <a:t> (</a:t>
            </a:r>
            <a:r>
              <a:rPr lang="en-US" sz="1600" b="1" dirty="0">
                <a:sym typeface="Wingdings" panose="05000000000000000000" pitchFamily="2" charset="2"/>
              </a:rPr>
              <a:t>locality</a:t>
            </a:r>
            <a:r>
              <a:rPr lang="en-US" sz="1600" dirty="0">
                <a:sym typeface="Wingdings" panose="05000000000000000000" pitchFamily="2" charset="2"/>
              </a:rPr>
              <a:t>)</a:t>
            </a:r>
            <a:endParaRPr lang="en-US" sz="1600" dirty="0"/>
          </a:p>
        </p:txBody>
      </p:sp>
      <p:pic>
        <p:nvPicPr>
          <p:cNvPr id="21" name="Picture 20" descr="\documentclass{article}&#10;\usepackage{amsmath,amsfonts,bm}&#10;\pagestyle{empty}&#10;\DeclareMathOperator{\tr}{Tr}&#10;\begin{document}&#10;&#10;\begin{align*}&#10;&amp;\text{diam}(\mathcal{R}(G))\\ &amp;\leq \text{diam}(G)&#10;\end{align*}&#10;&#10;\end{document}&#10;&#10;" title="IguanaTex Picture Display">
            <a:extLst>
              <a:ext uri="{FF2B5EF4-FFF2-40B4-BE49-F238E27FC236}">
                <a16:creationId xmlns:a16="http://schemas.microsoft.com/office/drawing/2014/main" id="{73B6A4AF-741F-BC90-BBD7-5CC764E59902}"/>
              </a:ext>
            </a:extLst>
          </p:cNvPr>
          <p:cNvPicPr>
            <a:picLocks noChangeAspect="1"/>
          </p:cNvPicPr>
          <p:nvPr>
            <p:custDataLst>
              <p:tags r:id="rId3"/>
            </p:custDataLst>
          </p:nvPr>
        </p:nvPicPr>
        <p:blipFill>
          <a:blip r:embed="rId48">
            <a:extLst>
              <a:ext uri="{28A0092B-C50C-407E-A947-70E740481C1C}">
                <a14:useLocalDpi xmlns:a14="http://schemas.microsoft.com/office/drawing/2010/main" val="0"/>
              </a:ext>
            </a:extLst>
          </a:blip>
          <a:stretch>
            <a:fillRect/>
          </a:stretch>
        </p:blipFill>
        <p:spPr>
          <a:xfrm>
            <a:off x="3302508" y="3861736"/>
            <a:ext cx="1108012" cy="530418"/>
          </a:xfrm>
          <a:prstGeom prst="rect">
            <a:avLst/>
          </a:prstGeom>
        </p:spPr>
      </p:pic>
      <p:pic>
        <p:nvPicPr>
          <p:cNvPr id="14" name="Picture 13" descr="\documentclass{article}&#10;\usepackage{amsmath,amsfonts,bm}&#10;\pagestyle{empty}&#10;\DeclareMathOperator{\tr}{Tr}&#10;\begin{document}&#10;&#10;\begin{equation*}&#10;h_{\mathcal{R}(G)} \geq h_G&#10;\end{equation*}&#10;&#10;\end{document}&#10;&#10;" title="IguanaTex Picture Display">
            <a:extLst>
              <a:ext uri="{FF2B5EF4-FFF2-40B4-BE49-F238E27FC236}">
                <a16:creationId xmlns:a16="http://schemas.microsoft.com/office/drawing/2014/main" id="{B04EB1EE-3584-2614-8BAF-A9EB182039CC}"/>
              </a:ext>
            </a:extLst>
          </p:cNvPr>
          <p:cNvPicPr>
            <a:picLocks noChangeAspect="1"/>
          </p:cNvPicPr>
          <p:nvPr>
            <p:custDataLst>
              <p:tags r:id="rId4"/>
            </p:custDataLst>
          </p:nvPr>
        </p:nvPicPr>
        <p:blipFill>
          <a:blip r:embed="rId49">
            <a:extLst>
              <a:ext uri="{28A0092B-C50C-407E-A947-70E740481C1C}">
                <a14:useLocalDpi xmlns:a14="http://schemas.microsoft.com/office/drawing/2010/main" val="0"/>
              </a:ext>
            </a:extLst>
          </a:blip>
          <a:stretch>
            <a:fillRect/>
          </a:stretch>
        </p:blipFill>
        <p:spPr>
          <a:xfrm>
            <a:off x="8325378" y="3827941"/>
            <a:ext cx="1083889" cy="226952"/>
          </a:xfrm>
          <a:prstGeom prst="rect">
            <a:avLst/>
          </a:prstGeom>
        </p:spPr>
      </p:pic>
      <p:pic>
        <p:nvPicPr>
          <p:cNvPr id="29" name="Picture 28" descr="\documentclass{article}&#10;\usepackage{amsmath,amsfonts,bm}&#10;\pagestyle{empty}&#10;\DeclareMathOperator{\tr}{Tr}&#10;\begin{document}&#10;&#10;\begin{align*}&#10;R_{\text{tot}}(\mathcal{R}(G)) \leq R_{\text{tot}}(G)&#10;\end{align*}&#10;&#10;\end{document}&#10;&#10;" title="IguanaTex Picture Display">
            <a:extLst>
              <a:ext uri="{FF2B5EF4-FFF2-40B4-BE49-F238E27FC236}">
                <a16:creationId xmlns:a16="http://schemas.microsoft.com/office/drawing/2014/main" id="{985FAEA5-FF95-0EE7-67FE-6CA01F04A006}"/>
              </a:ext>
            </a:extLst>
          </p:cNvPr>
          <p:cNvPicPr>
            <a:picLocks noChangeAspect="1"/>
          </p:cNvPicPr>
          <p:nvPr>
            <p:custDataLst>
              <p:tags r:id="rId5"/>
            </p:custDataLst>
          </p:nvPr>
        </p:nvPicPr>
        <p:blipFill>
          <a:blip r:embed="rId50">
            <a:extLst>
              <a:ext uri="{28A0092B-C50C-407E-A947-70E740481C1C}">
                <a14:useLocalDpi xmlns:a14="http://schemas.microsoft.com/office/drawing/2010/main" val="0"/>
              </a:ext>
            </a:extLst>
          </a:blip>
          <a:stretch>
            <a:fillRect/>
          </a:stretch>
        </p:blipFill>
        <p:spPr>
          <a:xfrm>
            <a:off x="7924014" y="4219545"/>
            <a:ext cx="1931403" cy="201969"/>
          </a:xfrm>
          <a:prstGeom prst="rect">
            <a:avLst/>
          </a:prstGeom>
        </p:spPr>
      </p:pic>
      <p:sp>
        <p:nvSpPr>
          <p:cNvPr id="26" name="Rectangle 25">
            <a:extLst>
              <a:ext uri="{FF2B5EF4-FFF2-40B4-BE49-F238E27FC236}">
                <a16:creationId xmlns:a16="http://schemas.microsoft.com/office/drawing/2014/main" id="{DD2A3472-5F74-F308-FA9B-18A6E10A7EDF}"/>
              </a:ext>
            </a:extLst>
          </p:cNvPr>
          <p:cNvSpPr/>
          <p:nvPr/>
        </p:nvSpPr>
        <p:spPr>
          <a:xfrm>
            <a:off x="1082040" y="3686156"/>
            <a:ext cx="3451860" cy="830997"/>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5219F69-16BD-C45A-283E-ED21E886350C}"/>
              </a:ext>
            </a:extLst>
          </p:cNvPr>
          <p:cNvSpPr/>
          <p:nvPr/>
        </p:nvSpPr>
        <p:spPr>
          <a:xfrm>
            <a:off x="4863281" y="3685066"/>
            <a:ext cx="5088624" cy="830997"/>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E73FD275-B8CB-052B-CFA7-F38403694FDC}"/>
              </a:ext>
            </a:extLst>
          </p:cNvPr>
          <p:cNvSpPr>
            <a:spLocks noGrp="1"/>
          </p:cNvSpPr>
          <p:nvPr>
            <p:ph type="sldNum" sz="quarter" idx="12"/>
          </p:nvPr>
        </p:nvSpPr>
        <p:spPr/>
        <p:txBody>
          <a:bodyPr/>
          <a:lstStyle/>
          <a:p>
            <a:fld id="{33471E03-3868-4372-A232-81B06EBB10D4}" type="slidenum">
              <a:rPr lang="es-ES" smtClean="0"/>
              <a:t>176</a:t>
            </a:fld>
            <a:endParaRPr lang="es-ES"/>
          </a:p>
        </p:txBody>
      </p:sp>
    </p:spTree>
    <p:extLst>
      <p:ext uri="{BB962C8B-B14F-4D97-AF65-F5344CB8AC3E}">
        <p14:creationId xmlns:p14="http://schemas.microsoft.com/office/powerpoint/2010/main" val="39088081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2138-F3F1-BC8A-A0B2-112258A14078}"/>
              </a:ext>
            </a:extLst>
          </p:cNvPr>
          <p:cNvSpPr>
            <a:spLocks noGrp="1"/>
          </p:cNvSpPr>
          <p:nvPr>
            <p:ph type="title"/>
          </p:nvPr>
        </p:nvSpPr>
        <p:spPr/>
        <p:txBody>
          <a:bodyPr/>
          <a:lstStyle/>
          <a:p>
            <a:r>
              <a:rPr lang="en-US" dirty="0"/>
              <a:t>Graph Rewiring</a:t>
            </a:r>
          </a:p>
        </p:txBody>
      </p:sp>
      <p:sp>
        <p:nvSpPr>
          <p:cNvPr id="3" name="Content Placeholder 2">
            <a:extLst>
              <a:ext uri="{FF2B5EF4-FFF2-40B4-BE49-F238E27FC236}">
                <a16:creationId xmlns:a16="http://schemas.microsoft.com/office/drawing/2014/main" id="{21F66BD5-ACD7-B647-6CD4-A780FC0F4AD1}"/>
              </a:ext>
            </a:extLst>
          </p:cNvPr>
          <p:cNvSpPr>
            <a:spLocks noGrp="1"/>
          </p:cNvSpPr>
          <p:nvPr>
            <p:ph idx="1"/>
          </p:nvPr>
        </p:nvSpPr>
        <p:spPr>
          <a:xfrm>
            <a:off x="838200" y="1278384"/>
            <a:ext cx="10515600" cy="4898579"/>
          </a:xfrm>
        </p:spPr>
        <p:txBody>
          <a:bodyPr>
            <a:normAutofit/>
          </a:bodyPr>
          <a:lstStyle/>
          <a:p>
            <a:r>
              <a:rPr lang="en-US" sz="1600" dirty="0"/>
              <a:t>Change the edges of the graph such that message passing mechanism is affected</a:t>
            </a:r>
          </a:p>
          <a:p>
            <a:endParaRPr lang="en-US" sz="1600" dirty="0"/>
          </a:p>
          <a:p>
            <a:endParaRPr lang="en-US" sz="1600" dirty="0"/>
          </a:p>
          <a:p>
            <a:endParaRPr lang="en-US" sz="1600" dirty="0"/>
          </a:p>
          <a:p>
            <a:endParaRPr lang="en-US" sz="1600" dirty="0"/>
          </a:p>
          <a:p>
            <a:endParaRPr lang="en-US" sz="1600" dirty="0"/>
          </a:p>
          <a:p>
            <a:r>
              <a:rPr lang="en-US" sz="1600" b="1" dirty="0"/>
              <a:t>Spatial</a:t>
            </a:r>
            <a:r>
              <a:rPr lang="en-US" sz="1600" dirty="0"/>
              <a:t> vs </a:t>
            </a:r>
            <a:r>
              <a:rPr lang="en-US" sz="1600" b="1" dirty="0"/>
              <a:t>Spectral</a:t>
            </a:r>
          </a:p>
          <a:p>
            <a:pPr lvl="1"/>
            <a:endParaRPr lang="en-US" sz="1600" dirty="0">
              <a:sym typeface="Wingdings" panose="05000000000000000000" pitchFamily="2" charset="2"/>
            </a:endParaRPr>
          </a:p>
          <a:p>
            <a:pPr lvl="1"/>
            <a:endParaRPr lang="en-US" sz="1600" dirty="0">
              <a:sym typeface="Wingdings" panose="05000000000000000000" pitchFamily="2" charset="2"/>
            </a:endParaRPr>
          </a:p>
          <a:p>
            <a:pPr lvl="1"/>
            <a:endParaRPr lang="en-US" sz="1600" dirty="0">
              <a:sym typeface="Wingdings" panose="05000000000000000000" pitchFamily="2" charset="2"/>
            </a:endParaRPr>
          </a:p>
          <a:p>
            <a:pPr lvl="1"/>
            <a:endParaRPr lang="en-US" sz="1600" dirty="0">
              <a:sym typeface="Wingdings" panose="05000000000000000000" pitchFamily="2" charset="2"/>
            </a:endParaRPr>
          </a:p>
          <a:p>
            <a:r>
              <a:rPr lang="en-US" sz="1600" b="1" dirty="0">
                <a:sym typeface="Wingdings" panose="05000000000000000000" pitchFamily="2" charset="2"/>
              </a:rPr>
              <a:t>Static</a:t>
            </a:r>
            <a:r>
              <a:rPr lang="en-US" sz="1600" dirty="0">
                <a:sym typeface="Wingdings" panose="05000000000000000000" pitchFamily="2" charset="2"/>
              </a:rPr>
              <a:t> vs </a:t>
            </a:r>
            <a:r>
              <a:rPr lang="en-US" sz="1600" b="1" dirty="0">
                <a:sym typeface="Wingdings" panose="05000000000000000000" pitchFamily="2" charset="2"/>
              </a:rPr>
              <a:t>Dynamic</a:t>
            </a:r>
            <a:endParaRPr lang="en-US" sz="1600" dirty="0"/>
          </a:p>
        </p:txBody>
      </p:sp>
      <p:pic>
        <p:nvPicPr>
          <p:cNvPr id="6" name="Picture 5" descr="\documentclass{article}&#10;\usepackage{amsmath,amsfonts,bm}&#10;\pagestyle{empty}&#10;\DeclareMathOperator{\tr}{Tr}&#10;\begin{document}&#10;&#10;\begin{equation*}&#10;\mathcal{R}(G) = (V, \mathcal{R}(E))&#10;\end{equation*}&#10;&#10;\end{document}&#10;&#10;" title="IguanaTex Picture Display">
            <a:extLst>
              <a:ext uri="{FF2B5EF4-FFF2-40B4-BE49-F238E27FC236}">
                <a16:creationId xmlns:a16="http://schemas.microsoft.com/office/drawing/2014/main" id="{33EB76D2-FA0A-0A89-F7FC-E9B92266B5C8}"/>
              </a:ext>
            </a:extLst>
          </p:cNvPr>
          <p:cNvPicPr>
            <a:picLocks noChangeAspect="1"/>
          </p:cNvPicPr>
          <p:nvPr>
            <p:custDataLst>
              <p:tags r:id="rId1"/>
            </p:custDataLst>
          </p:nvPr>
        </p:nvPicPr>
        <p:blipFill>
          <a:blip r:embed="rId47">
            <a:extLst>
              <a:ext uri="{28A0092B-C50C-407E-A947-70E740481C1C}">
                <a14:useLocalDpi xmlns:a14="http://schemas.microsoft.com/office/drawing/2010/main" val="0"/>
              </a:ext>
            </a:extLst>
          </a:blip>
          <a:stretch>
            <a:fillRect/>
          </a:stretch>
        </p:blipFill>
        <p:spPr>
          <a:xfrm>
            <a:off x="2893148" y="1798472"/>
            <a:ext cx="2002286" cy="254476"/>
          </a:xfrm>
          <a:prstGeom prst="rect">
            <a:avLst/>
          </a:prstGeom>
        </p:spPr>
      </p:pic>
      <p:pic>
        <p:nvPicPr>
          <p:cNvPr id="8" name="Picture 7" descr="\documentclass{article}&#10;\usepackage{amsmath,amsfonts,bm}&#10;\pagestyle{empty}&#10;\DeclareMathOperator{\tr}{Tr}&#10;\begin{document}&#10;&#10;\begin{equation*}&#10;Y= \text{GNN}(\mathcal{R}(G))&#10;\end{equation*}&#10;&#10;\end{document}&#10;&#10;" title="IguanaTex Picture Display">
            <a:extLst>
              <a:ext uri="{FF2B5EF4-FFF2-40B4-BE49-F238E27FC236}">
                <a16:creationId xmlns:a16="http://schemas.microsoft.com/office/drawing/2014/main" id="{E7EE6F54-C5E2-506F-BB23-FA760F39FE43}"/>
              </a:ext>
            </a:extLst>
          </p:cNvPr>
          <p:cNvPicPr>
            <a:picLocks noChangeAspect="1"/>
          </p:cNvPicPr>
          <p:nvPr>
            <p:custDataLst>
              <p:tags r:id="rId2"/>
            </p:custDataLst>
          </p:nvPr>
        </p:nvPicPr>
        <p:blipFill>
          <a:blip r:embed="rId48">
            <a:extLst>
              <a:ext uri="{28A0092B-C50C-407E-A947-70E740481C1C}">
                <a14:useLocalDpi xmlns:a14="http://schemas.microsoft.com/office/drawing/2010/main" val="0"/>
              </a:ext>
            </a:extLst>
          </a:blip>
          <a:stretch>
            <a:fillRect/>
          </a:stretch>
        </p:blipFill>
        <p:spPr>
          <a:xfrm>
            <a:off x="2919617" y="2270634"/>
            <a:ext cx="1894095" cy="254476"/>
          </a:xfrm>
          <a:prstGeom prst="rect">
            <a:avLst/>
          </a:prstGeom>
        </p:spPr>
      </p:pic>
      <p:grpSp>
        <p:nvGrpSpPr>
          <p:cNvPr id="118" name="Group 117">
            <a:extLst>
              <a:ext uri="{FF2B5EF4-FFF2-40B4-BE49-F238E27FC236}">
                <a16:creationId xmlns:a16="http://schemas.microsoft.com/office/drawing/2014/main" id="{B1870CDA-5A83-F3DB-DACF-E940D1973274}"/>
              </a:ext>
            </a:extLst>
          </p:cNvPr>
          <p:cNvGrpSpPr/>
          <p:nvPr/>
        </p:nvGrpSpPr>
        <p:grpSpPr>
          <a:xfrm>
            <a:off x="6370250" y="1677128"/>
            <a:ext cx="4272525" cy="932904"/>
            <a:chOff x="6627614" y="2371325"/>
            <a:chExt cx="4272525" cy="932904"/>
          </a:xfrm>
        </p:grpSpPr>
        <p:sp>
          <p:nvSpPr>
            <p:cNvPr id="117" name="Rectangle 116">
              <a:extLst>
                <a:ext uri="{FF2B5EF4-FFF2-40B4-BE49-F238E27FC236}">
                  <a16:creationId xmlns:a16="http://schemas.microsoft.com/office/drawing/2014/main" id="{76E2DB48-3BF6-C57E-BF8D-02E57B8985F5}"/>
                </a:ext>
              </a:extLst>
            </p:cNvPr>
            <p:cNvSpPr/>
            <p:nvPr/>
          </p:nvSpPr>
          <p:spPr>
            <a:xfrm>
              <a:off x="8415058" y="3063876"/>
              <a:ext cx="1173355" cy="22491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43DE73C-0AFB-AE40-D487-29AF8986C1B4}"/>
                </a:ext>
              </a:extLst>
            </p:cNvPr>
            <p:cNvSpPr/>
            <p:nvPr>
              <p:custDataLst>
                <p:tags r:id="rId7"/>
              </p:custDataLst>
            </p:nvPr>
          </p:nvSpPr>
          <p:spPr>
            <a:xfrm>
              <a:off x="6627614" y="2722658"/>
              <a:ext cx="146775" cy="179942"/>
            </a:xfrm>
            <a:custGeom>
              <a:avLst/>
              <a:gdLst>
                <a:gd name="connsiteX0" fmla="*/ 17917 w 146775"/>
                <a:gd name="connsiteY0" fmla="*/ 167840 h 179942"/>
                <a:gd name="connsiteX1" fmla="*/ 149 w 146775"/>
                <a:gd name="connsiteY1" fmla="*/ 167840 h 179942"/>
                <a:gd name="connsiteX2" fmla="*/ 149 w 146775"/>
                <a:gd name="connsiteY2" fmla="*/ 180026 h 179942"/>
                <a:gd name="connsiteX3" fmla="*/ 32594 w 146775"/>
                <a:gd name="connsiteY3" fmla="*/ 179249 h 179942"/>
                <a:gd name="connsiteX4" fmla="*/ 65039 w 146775"/>
                <a:gd name="connsiteY4" fmla="*/ 180026 h 179942"/>
                <a:gd name="connsiteX5" fmla="*/ 65039 w 146775"/>
                <a:gd name="connsiteY5" fmla="*/ 167840 h 179942"/>
                <a:gd name="connsiteX6" fmla="*/ 47272 w 146775"/>
                <a:gd name="connsiteY6" fmla="*/ 167840 h 179942"/>
                <a:gd name="connsiteX7" fmla="*/ 47272 w 146775"/>
                <a:gd name="connsiteY7" fmla="*/ 113650 h 179942"/>
                <a:gd name="connsiteX8" fmla="*/ 85639 w 146775"/>
                <a:gd name="connsiteY8" fmla="*/ 72683 h 179942"/>
                <a:gd name="connsiteX9" fmla="*/ 99802 w 146775"/>
                <a:gd name="connsiteY9" fmla="*/ 97834 h 179942"/>
                <a:gd name="connsiteX10" fmla="*/ 99802 w 146775"/>
                <a:gd name="connsiteY10" fmla="*/ 167840 h 179942"/>
                <a:gd name="connsiteX11" fmla="*/ 82034 w 146775"/>
                <a:gd name="connsiteY11" fmla="*/ 167840 h 179942"/>
                <a:gd name="connsiteX12" fmla="*/ 82034 w 146775"/>
                <a:gd name="connsiteY12" fmla="*/ 180026 h 179942"/>
                <a:gd name="connsiteX13" fmla="*/ 114480 w 146775"/>
                <a:gd name="connsiteY13" fmla="*/ 179249 h 179942"/>
                <a:gd name="connsiteX14" fmla="*/ 146925 w 146775"/>
                <a:gd name="connsiteY14" fmla="*/ 180026 h 179942"/>
                <a:gd name="connsiteX15" fmla="*/ 146925 w 146775"/>
                <a:gd name="connsiteY15" fmla="*/ 167840 h 179942"/>
                <a:gd name="connsiteX16" fmla="*/ 129157 w 146775"/>
                <a:gd name="connsiteY16" fmla="*/ 167840 h 179942"/>
                <a:gd name="connsiteX17" fmla="*/ 129157 w 146775"/>
                <a:gd name="connsiteY17" fmla="*/ 100686 h 179942"/>
                <a:gd name="connsiteX18" fmla="*/ 89502 w 146775"/>
                <a:gd name="connsiteY18" fmla="*/ 63349 h 179942"/>
                <a:gd name="connsiteX19" fmla="*/ 45727 w 146775"/>
                <a:gd name="connsiteY19" fmla="*/ 88759 h 179942"/>
                <a:gd name="connsiteX20" fmla="*/ 45727 w 146775"/>
                <a:gd name="connsiteY20" fmla="*/ 84 h 179942"/>
                <a:gd name="connsiteX21" fmla="*/ 149 w 146775"/>
                <a:gd name="connsiteY21" fmla="*/ 2158 h 179942"/>
                <a:gd name="connsiteX22" fmla="*/ 149 w 146775"/>
                <a:gd name="connsiteY22" fmla="*/ 14345 h 179942"/>
                <a:gd name="connsiteX23" fmla="*/ 17917 w 146775"/>
                <a:gd name="connsiteY23" fmla="*/ 24457 h 179942"/>
                <a:gd name="connsiteX24" fmla="*/ 17917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7917" y="167840"/>
                  </a:moveTo>
                  <a:lnTo>
                    <a:pt x="149" y="167840"/>
                  </a:lnTo>
                  <a:lnTo>
                    <a:pt x="149" y="180026"/>
                  </a:lnTo>
                  <a:cubicBezTo>
                    <a:pt x="7359" y="179767"/>
                    <a:pt x="22809" y="179249"/>
                    <a:pt x="32594" y="179249"/>
                  </a:cubicBezTo>
                  <a:cubicBezTo>
                    <a:pt x="42637" y="179249"/>
                    <a:pt x="57829" y="179767"/>
                    <a:pt x="65039" y="180026"/>
                  </a:cubicBezTo>
                  <a:lnTo>
                    <a:pt x="65039" y="167840"/>
                  </a:lnTo>
                  <a:lnTo>
                    <a:pt x="47272" y="167840"/>
                  </a:lnTo>
                  <a:lnTo>
                    <a:pt x="47272" y="113650"/>
                  </a:lnTo>
                  <a:cubicBezTo>
                    <a:pt x="47272" y="85388"/>
                    <a:pt x="69417" y="72683"/>
                    <a:pt x="85639" y="72683"/>
                  </a:cubicBezTo>
                  <a:cubicBezTo>
                    <a:pt x="94395" y="72683"/>
                    <a:pt x="99802" y="78128"/>
                    <a:pt x="99802" y="97834"/>
                  </a:cubicBezTo>
                  <a:lnTo>
                    <a:pt x="99802" y="167840"/>
                  </a:lnTo>
                  <a:lnTo>
                    <a:pt x="82034" y="167840"/>
                  </a:lnTo>
                  <a:lnTo>
                    <a:pt x="82034" y="180026"/>
                  </a:lnTo>
                  <a:cubicBezTo>
                    <a:pt x="89244" y="179767"/>
                    <a:pt x="104695" y="179249"/>
                    <a:pt x="114480" y="179249"/>
                  </a:cubicBezTo>
                  <a:cubicBezTo>
                    <a:pt x="124522" y="179249"/>
                    <a:pt x="139715" y="179767"/>
                    <a:pt x="146925" y="180026"/>
                  </a:cubicBezTo>
                  <a:lnTo>
                    <a:pt x="146925" y="167840"/>
                  </a:lnTo>
                  <a:lnTo>
                    <a:pt x="129157" y="167840"/>
                  </a:lnTo>
                  <a:lnTo>
                    <a:pt x="129157" y="100686"/>
                  </a:lnTo>
                  <a:cubicBezTo>
                    <a:pt x="129157" y="73461"/>
                    <a:pt x="115252" y="63349"/>
                    <a:pt x="89502" y="63349"/>
                  </a:cubicBezTo>
                  <a:cubicBezTo>
                    <a:pt x="64782" y="63349"/>
                    <a:pt x="51649" y="78388"/>
                    <a:pt x="45727" y="88759"/>
                  </a:cubicBezTo>
                  <a:lnTo>
                    <a:pt x="45727" y="84"/>
                  </a:lnTo>
                  <a:lnTo>
                    <a:pt x="149" y="2158"/>
                  </a:lnTo>
                  <a:lnTo>
                    <a:pt x="149" y="14345"/>
                  </a:lnTo>
                  <a:cubicBezTo>
                    <a:pt x="16114" y="14345"/>
                    <a:pt x="17917" y="14345"/>
                    <a:pt x="17917" y="24457"/>
                  </a:cubicBezTo>
                  <a:lnTo>
                    <a:pt x="17917" y="167840"/>
                  </a:lnTo>
                  <a:close/>
                </a:path>
              </a:pathLst>
            </a:custGeom>
            <a:solidFill>
              <a:srgbClr val="000000"/>
            </a:solidFill>
            <a:ln w="22769"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8FA8825-4E41-6C33-693A-AB684A6E989D}"/>
                </a:ext>
              </a:extLst>
            </p:cNvPr>
            <p:cNvSpPr/>
            <p:nvPr>
              <p:custDataLst>
                <p:tags r:id="rId8"/>
              </p:custDataLst>
            </p:nvPr>
          </p:nvSpPr>
          <p:spPr>
            <a:xfrm>
              <a:off x="6801269" y="2659421"/>
              <a:ext cx="46865" cy="181316"/>
            </a:xfrm>
            <a:custGeom>
              <a:avLst/>
              <a:gdLst>
                <a:gd name="connsiteX0" fmla="*/ 43416 w 46865"/>
                <a:gd name="connsiteY0" fmla="*/ 80 h 181316"/>
                <a:gd name="connsiteX1" fmla="*/ 156 w 46865"/>
                <a:gd name="connsiteY1" fmla="*/ 90648 h 181316"/>
                <a:gd name="connsiteX2" fmla="*/ 43416 w 46865"/>
                <a:gd name="connsiteY2" fmla="*/ 181396 h 181316"/>
                <a:gd name="connsiteX3" fmla="*/ 47021 w 46865"/>
                <a:gd name="connsiteY3" fmla="*/ 179218 h 181316"/>
                <a:gd name="connsiteX4" fmla="*/ 45218 w 46865"/>
                <a:gd name="connsiteY4" fmla="*/ 176496 h 181316"/>
                <a:gd name="connsiteX5" fmla="*/ 12413 w 46865"/>
                <a:gd name="connsiteY5" fmla="*/ 90829 h 181316"/>
                <a:gd name="connsiteX6" fmla="*/ 45759 w 46865"/>
                <a:gd name="connsiteY6" fmla="*/ 4436 h 181316"/>
                <a:gd name="connsiteX7" fmla="*/ 47021 w 46865"/>
                <a:gd name="connsiteY7" fmla="*/ 2258 h 181316"/>
                <a:gd name="connsiteX8" fmla="*/ 43416 w 46865"/>
                <a:gd name="connsiteY8" fmla="*/ 80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416" y="80"/>
                  </a:moveTo>
                  <a:cubicBezTo>
                    <a:pt x="9168" y="24401"/>
                    <a:pt x="156" y="62878"/>
                    <a:pt x="156" y="90648"/>
                  </a:cubicBezTo>
                  <a:cubicBezTo>
                    <a:pt x="156" y="116239"/>
                    <a:pt x="7726" y="155987"/>
                    <a:pt x="43416" y="181396"/>
                  </a:cubicBezTo>
                  <a:cubicBezTo>
                    <a:pt x="44858" y="181396"/>
                    <a:pt x="47021" y="181396"/>
                    <a:pt x="47021" y="179218"/>
                  </a:cubicBezTo>
                  <a:cubicBezTo>
                    <a:pt x="47021" y="178129"/>
                    <a:pt x="46480" y="177766"/>
                    <a:pt x="45218" y="176496"/>
                  </a:cubicBezTo>
                  <a:cubicBezTo>
                    <a:pt x="21245" y="154716"/>
                    <a:pt x="12413" y="123862"/>
                    <a:pt x="12413" y="90829"/>
                  </a:cubicBezTo>
                  <a:cubicBezTo>
                    <a:pt x="12413" y="41825"/>
                    <a:pt x="30978" y="17867"/>
                    <a:pt x="45759" y="4436"/>
                  </a:cubicBezTo>
                  <a:cubicBezTo>
                    <a:pt x="46480" y="3710"/>
                    <a:pt x="47021" y="3166"/>
                    <a:pt x="47021" y="2258"/>
                  </a:cubicBezTo>
                  <a:cubicBezTo>
                    <a:pt x="47021" y="80"/>
                    <a:pt x="44858" y="80"/>
                    <a:pt x="43416" y="80"/>
                  </a:cubicBezTo>
                  <a:close/>
                </a:path>
              </a:pathLst>
            </a:custGeom>
            <a:solidFill>
              <a:srgbClr val="000000"/>
            </a:solidFill>
            <a:ln w="2276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37ED062-7736-B708-11D3-7791836E59E4}"/>
                </a:ext>
              </a:extLst>
            </p:cNvPr>
            <p:cNvSpPr/>
            <p:nvPr>
              <p:custDataLst>
                <p:tags r:id="rId9"/>
              </p:custDataLst>
            </p:nvPr>
          </p:nvSpPr>
          <p:spPr>
            <a:xfrm>
              <a:off x="6872185" y="2669585"/>
              <a:ext cx="40376" cy="127774"/>
            </a:xfrm>
            <a:custGeom>
              <a:avLst/>
              <a:gdLst>
                <a:gd name="connsiteX0" fmla="*/ 39814 w 40376"/>
                <a:gd name="connsiteY0" fmla="*/ 5525 h 127774"/>
                <a:gd name="connsiteX1" fmla="*/ 40535 w 40376"/>
                <a:gd name="connsiteY1" fmla="*/ 2621 h 127774"/>
                <a:gd name="connsiteX2" fmla="*/ 37651 w 40376"/>
                <a:gd name="connsiteY2" fmla="*/ 80 h 127774"/>
                <a:gd name="connsiteX3" fmla="*/ 14579 w 40376"/>
                <a:gd name="connsiteY3" fmla="*/ 1895 h 127774"/>
                <a:gd name="connsiteX4" fmla="*/ 10794 w 40376"/>
                <a:gd name="connsiteY4" fmla="*/ 6069 h 127774"/>
                <a:gd name="connsiteX5" fmla="*/ 15300 w 40376"/>
                <a:gd name="connsiteY5" fmla="*/ 8610 h 127774"/>
                <a:gd name="connsiteX6" fmla="*/ 23952 w 40376"/>
                <a:gd name="connsiteY6" fmla="*/ 11333 h 127774"/>
                <a:gd name="connsiteX7" fmla="*/ 23231 w 40376"/>
                <a:gd name="connsiteY7" fmla="*/ 15326 h 127774"/>
                <a:gd name="connsiteX8" fmla="*/ 880 w 40376"/>
                <a:gd name="connsiteY8" fmla="*/ 104986 h 127774"/>
                <a:gd name="connsiteX9" fmla="*/ 159 w 40376"/>
                <a:gd name="connsiteY9" fmla="*/ 110612 h 127774"/>
                <a:gd name="connsiteX10" fmla="*/ 19085 w 40376"/>
                <a:gd name="connsiteY10" fmla="*/ 127855 h 127774"/>
                <a:gd name="connsiteX11" fmla="*/ 33505 w 40376"/>
                <a:gd name="connsiteY11" fmla="*/ 118235 h 127774"/>
                <a:gd name="connsiteX12" fmla="*/ 39814 w 40376"/>
                <a:gd name="connsiteY12" fmla="*/ 100085 h 127774"/>
                <a:gd name="connsiteX13" fmla="*/ 36930 w 40376"/>
                <a:gd name="connsiteY13" fmla="*/ 97726 h 127774"/>
                <a:gd name="connsiteX14" fmla="*/ 33325 w 40376"/>
                <a:gd name="connsiteY14" fmla="*/ 102082 h 127774"/>
                <a:gd name="connsiteX15" fmla="*/ 19806 w 40376"/>
                <a:gd name="connsiteY15" fmla="*/ 122773 h 127774"/>
                <a:gd name="connsiteX16" fmla="*/ 13678 w 40376"/>
                <a:gd name="connsiteY16" fmla="*/ 113879 h 127774"/>
                <a:gd name="connsiteX17" fmla="*/ 14759 w 40376"/>
                <a:gd name="connsiteY17" fmla="*/ 106438 h 127774"/>
                <a:gd name="connsiteX18" fmla="*/ 39814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814" y="5525"/>
                  </a:moveTo>
                  <a:cubicBezTo>
                    <a:pt x="39994" y="5162"/>
                    <a:pt x="40535" y="2803"/>
                    <a:pt x="40535" y="2621"/>
                  </a:cubicBezTo>
                  <a:cubicBezTo>
                    <a:pt x="40535" y="1714"/>
                    <a:pt x="39814" y="80"/>
                    <a:pt x="37651" y="80"/>
                  </a:cubicBezTo>
                  <a:cubicBezTo>
                    <a:pt x="34046" y="80"/>
                    <a:pt x="19085" y="1532"/>
                    <a:pt x="14579" y="1895"/>
                  </a:cubicBezTo>
                  <a:cubicBezTo>
                    <a:pt x="13317" y="2077"/>
                    <a:pt x="10794" y="2258"/>
                    <a:pt x="10794" y="6069"/>
                  </a:cubicBezTo>
                  <a:cubicBezTo>
                    <a:pt x="10794" y="8610"/>
                    <a:pt x="13317" y="8610"/>
                    <a:pt x="15300" y="8610"/>
                  </a:cubicBezTo>
                  <a:cubicBezTo>
                    <a:pt x="23952" y="8610"/>
                    <a:pt x="23952" y="9881"/>
                    <a:pt x="23952" y="11333"/>
                  </a:cubicBezTo>
                  <a:cubicBezTo>
                    <a:pt x="23952" y="12603"/>
                    <a:pt x="23591" y="13692"/>
                    <a:pt x="23231" y="15326"/>
                  </a:cubicBezTo>
                  <a:lnTo>
                    <a:pt x="880" y="104986"/>
                  </a:lnTo>
                  <a:cubicBezTo>
                    <a:pt x="339" y="106801"/>
                    <a:pt x="159" y="108797"/>
                    <a:pt x="159" y="110612"/>
                  </a:cubicBezTo>
                  <a:cubicBezTo>
                    <a:pt x="159" y="122228"/>
                    <a:pt x="10433" y="127855"/>
                    <a:pt x="19085" y="127855"/>
                  </a:cubicBezTo>
                  <a:cubicBezTo>
                    <a:pt x="23411" y="127855"/>
                    <a:pt x="28819" y="126403"/>
                    <a:pt x="33505" y="118235"/>
                  </a:cubicBezTo>
                  <a:cubicBezTo>
                    <a:pt x="37290" y="111520"/>
                    <a:pt x="39814" y="100811"/>
                    <a:pt x="39814" y="100085"/>
                  </a:cubicBezTo>
                  <a:cubicBezTo>
                    <a:pt x="39814" y="97726"/>
                    <a:pt x="37471" y="97726"/>
                    <a:pt x="36930" y="97726"/>
                  </a:cubicBezTo>
                  <a:cubicBezTo>
                    <a:pt x="34406" y="97726"/>
                    <a:pt x="34046" y="98815"/>
                    <a:pt x="33325" y="102082"/>
                  </a:cubicBezTo>
                  <a:cubicBezTo>
                    <a:pt x="30982" y="111157"/>
                    <a:pt x="27557" y="122773"/>
                    <a:pt x="19806" y="122773"/>
                  </a:cubicBezTo>
                  <a:cubicBezTo>
                    <a:pt x="14939" y="122773"/>
                    <a:pt x="13678" y="118235"/>
                    <a:pt x="13678" y="113879"/>
                  </a:cubicBezTo>
                  <a:cubicBezTo>
                    <a:pt x="13678" y="111883"/>
                    <a:pt x="14218" y="108434"/>
                    <a:pt x="14759" y="106438"/>
                  </a:cubicBezTo>
                  <a:lnTo>
                    <a:pt x="39814" y="5525"/>
                  </a:lnTo>
                  <a:close/>
                </a:path>
              </a:pathLst>
            </a:custGeom>
            <a:solidFill>
              <a:srgbClr val="000000"/>
            </a:solidFill>
            <a:ln w="2276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B8CBCB3-35E4-56C3-31BC-9775C718C44D}"/>
                </a:ext>
              </a:extLst>
            </p:cNvPr>
            <p:cNvSpPr/>
            <p:nvPr>
              <p:custDataLst>
                <p:tags r:id="rId10"/>
              </p:custDataLst>
            </p:nvPr>
          </p:nvSpPr>
          <p:spPr>
            <a:xfrm>
              <a:off x="6939791" y="2683198"/>
              <a:ext cx="132664" cy="133763"/>
            </a:xfrm>
            <a:custGeom>
              <a:avLst/>
              <a:gdLst>
                <a:gd name="connsiteX0" fmla="*/ 71000 w 132664"/>
                <a:gd name="connsiteY0" fmla="*/ 71409 h 133763"/>
                <a:gd name="connsiteX1" fmla="*/ 126156 w 132664"/>
                <a:gd name="connsiteY1" fmla="*/ 71409 h 133763"/>
                <a:gd name="connsiteX2" fmla="*/ 132826 w 132664"/>
                <a:gd name="connsiteY2" fmla="*/ 67053 h 133763"/>
                <a:gd name="connsiteX3" fmla="*/ 126156 w 132664"/>
                <a:gd name="connsiteY3" fmla="*/ 62515 h 133763"/>
                <a:gd name="connsiteX4" fmla="*/ 71000 w 132664"/>
                <a:gd name="connsiteY4" fmla="*/ 62515 h 133763"/>
                <a:gd name="connsiteX5" fmla="*/ 71000 w 132664"/>
                <a:gd name="connsiteY5" fmla="*/ 6795 h 133763"/>
                <a:gd name="connsiteX6" fmla="*/ 66674 w 132664"/>
                <a:gd name="connsiteY6" fmla="*/ 80 h 133763"/>
                <a:gd name="connsiteX7" fmla="*/ 62167 w 132664"/>
                <a:gd name="connsiteY7" fmla="*/ 6795 h 133763"/>
                <a:gd name="connsiteX8" fmla="*/ 62167 w 132664"/>
                <a:gd name="connsiteY8" fmla="*/ 62515 h 133763"/>
                <a:gd name="connsiteX9" fmla="*/ 6831 w 132664"/>
                <a:gd name="connsiteY9" fmla="*/ 62515 h 133763"/>
                <a:gd name="connsiteX10" fmla="*/ 161 w 132664"/>
                <a:gd name="connsiteY10" fmla="*/ 66871 h 133763"/>
                <a:gd name="connsiteX11" fmla="*/ 6831 w 132664"/>
                <a:gd name="connsiteY11" fmla="*/ 71409 h 133763"/>
                <a:gd name="connsiteX12" fmla="*/ 62167 w 132664"/>
                <a:gd name="connsiteY12" fmla="*/ 71409 h 133763"/>
                <a:gd name="connsiteX13" fmla="*/ 62167 w 132664"/>
                <a:gd name="connsiteY13" fmla="*/ 127129 h 133763"/>
                <a:gd name="connsiteX14" fmla="*/ 66493 w 132664"/>
                <a:gd name="connsiteY14" fmla="*/ 133844 h 133763"/>
                <a:gd name="connsiteX15" fmla="*/ 71000 w 132664"/>
                <a:gd name="connsiteY15" fmla="*/ 127129 h 133763"/>
                <a:gd name="connsiteX16" fmla="*/ 71000 w 132664"/>
                <a:gd name="connsiteY16" fmla="*/ 71409 h 13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664" h="133763">
                  <a:moveTo>
                    <a:pt x="71000" y="71409"/>
                  </a:moveTo>
                  <a:lnTo>
                    <a:pt x="126156" y="71409"/>
                  </a:lnTo>
                  <a:cubicBezTo>
                    <a:pt x="128500" y="71409"/>
                    <a:pt x="132826" y="71409"/>
                    <a:pt x="132826" y="67053"/>
                  </a:cubicBezTo>
                  <a:cubicBezTo>
                    <a:pt x="132826" y="62515"/>
                    <a:pt x="128680" y="62515"/>
                    <a:pt x="126156" y="62515"/>
                  </a:cubicBezTo>
                  <a:lnTo>
                    <a:pt x="71000" y="62515"/>
                  </a:lnTo>
                  <a:lnTo>
                    <a:pt x="71000" y="6795"/>
                  </a:lnTo>
                  <a:cubicBezTo>
                    <a:pt x="71000" y="4436"/>
                    <a:pt x="71000" y="80"/>
                    <a:pt x="66674" y="80"/>
                  </a:cubicBezTo>
                  <a:cubicBezTo>
                    <a:pt x="62167" y="80"/>
                    <a:pt x="62167" y="4255"/>
                    <a:pt x="62167" y="6795"/>
                  </a:cubicBezTo>
                  <a:lnTo>
                    <a:pt x="62167" y="62515"/>
                  </a:lnTo>
                  <a:lnTo>
                    <a:pt x="6831" y="62515"/>
                  </a:lnTo>
                  <a:cubicBezTo>
                    <a:pt x="4487" y="62515"/>
                    <a:pt x="161" y="62515"/>
                    <a:pt x="161" y="66871"/>
                  </a:cubicBezTo>
                  <a:cubicBezTo>
                    <a:pt x="161" y="71409"/>
                    <a:pt x="4307" y="71409"/>
                    <a:pt x="6831" y="71409"/>
                  </a:cubicBezTo>
                  <a:lnTo>
                    <a:pt x="62167" y="71409"/>
                  </a:lnTo>
                  <a:lnTo>
                    <a:pt x="62167" y="127129"/>
                  </a:lnTo>
                  <a:cubicBezTo>
                    <a:pt x="62167" y="129488"/>
                    <a:pt x="62167" y="133844"/>
                    <a:pt x="66493" y="133844"/>
                  </a:cubicBezTo>
                  <a:cubicBezTo>
                    <a:pt x="71000" y="133844"/>
                    <a:pt x="71000" y="129670"/>
                    <a:pt x="71000" y="127129"/>
                  </a:cubicBezTo>
                  <a:lnTo>
                    <a:pt x="71000" y="71409"/>
                  </a:lnTo>
                  <a:close/>
                </a:path>
              </a:pathLst>
            </a:custGeom>
            <a:solidFill>
              <a:srgbClr val="000000"/>
            </a:solidFill>
            <a:ln w="2276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6756989-3D29-215D-7618-2F6D49987C3A}"/>
                </a:ext>
              </a:extLst>
            </p:cNvPr>
            <p:cNvSpPr/>
            <p:nvPr>
              <p:custDataLst>
                <p:tags r:id="rId11"/>
              </p:custDataLst>
            </p:nvPr>
          </p:nvSpPr>
          <p:spPr>
            <a:xfrm>
              <a:off x="7104898" y="2675030"/>
              <a:ext cx="65611" cy="120514"/>
            </a:xfrm>
            <a:custGeom>
              <a:avLst/>
              <a:gdLst>
                <a:gd name="connsiteX0" fmla="*/ 40904 w 65611"/>
                <a:gd name="connsiteY0" fmla="*/ 5162 h 120514"/>
                <a:gd name="connsiteX1" fmla="*/ 35497 w 65611"/>
                <a:gd name="connsiteY1" fmla="*/ 80 h 120514"/>
                <a:gd name="connsiteX2" fmla="*/ 167 w 65611"/>
                <a:gd name="connsiteY2" fmla="*/ 11696 h 120514"/>
                <a:gd name="connsiteX3" fmla="*/ 167 w 65611"/>
                <a:gd name="connsiteY3" fmla="*/ 18230 h 120514"/>
                <a:gd name="connsiteX4" fmla="*/ 26304 w 65611"/>
                <a:gd name="connsiteY4" fmla="*/ 13148 h 120514"/>
                <a:gd name="connsiteX5" fmla="*/ 26304 w 65611"/>
                <a:gd name="connsiteY5" fmla="*/ 105712 h 120514"/>
                <a:gd name="connsiteX6" fmla="*/ 8279 w 65611"/>
                <a:gd name="connsiteY6" fmla="*/ 114061 h 120514"/>
                <a:gd name="connsiteX7" fmla="*/ 1429 w 65611"/>
                <a:gd name="connsiteY7" fmla="*/ 114061 h 120514"/>
                <a:gd name="connsiteX8" fmla="*/ 1429 w 65611"/>
                <a:gd name="connsiteY8" fmla="*/ 120595 h 120514"/>
                <a:gd name="connsiteX9" fmla="*/ 33514 w 65611"/>
                <a:gd name="connsiteY9" fmla="*/ 119869 h 120514"/>
                <a:gd name="connsiteX10" fmla="*/ 65779 w 65611"/>
                <a:gd name="connsiteY10" fmla="*/ 120595 h 120514"/>
                <a:gd name="connsiteX11" fmla="*/ 65779 w 65611"/>
                <a:gd name="connsiteY11" fmla="*/ 114061 h 120514"/>
                <a:gd name="connsiteX12" fmla="*/ 58929 w 65611"/>
                <a:gd name="connsiteY12" fmla="*/ 114061 h 120514"/>
                <a:gd name="connsiteX13" fmla="*/ 40904 w 65611"/>
                <a:gd name="connsiteY13" fmla="*/ 105712 h 120514"/>
                <a:gd name="connsiteX14" fmla="*/ 40904 w 65611"/>
                <a:gd name="connsiteY14" fmla="*/ 5162 h 12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611" h="120514">
                  <a:moveTo>
                    <a:pt x="40904" y="5162"/>
                  </a:moveTo>
                  <a:cubicBezTo>
                    <a:pt x="40904" y="262"/>
                    <a:pt x="40544" y="80"/>
                    <a:pt x="35497" y="80"/>
                  </a:cubicBezTo>
                  <a:cubicBezTo>
                    <a:pt x="23961" y="11514"/>
                    <a:pt x="7558" y="11696"/>
                    <a:pt x="167" y="11696"/>
                  </a:cubicBezTo>
                  <a:lnTo>
                    <a:pt x="167" y="18230"/>
                  </a:lnTo>
                  <a:cubicBezTo>
                    <a:pt x="4493" y="18230"/>
                    <a:pt x="16390" y="18230"/>
                    <a:pt x="26304" y="13148"/>
                  </a:cubicBezTo>
                  <a:lnTo>
                    <a:pt x="26304" y="105712"/>
                  </a:lnTo>
                  <a:cubicBezTo>
                    <a:pt x="26304" y="111701"/>
                    <a:pt x="26304" y="114061"/>
                    <a:pt x="8279" y="114061"/>
                  </a:cubicBezTo>
                  <a:lnTo>
                    <a:pt x="1429" y="114061"/>
                  </a:lnTo>
                  <a:lnTo>
                    <a:pt x="1429" y="120595"/>
                  </a:lnTo>
                  <a:cubicBezTo>
                    <a:pt x="4674" y="120413"/>
                    <a:pt x="26845" y="119869"/>
                    <a:pt x="33514" y="119869"/>
                  </a:cubicBezTo>
                  <a:cubicBezTo>
                    <a:pt x="39102" y="119869"/>
                    <a:pt x="61813" y="120413"/>
                    <a:pt x="65779" y="120595"/>
                  </a:cubicBezTo>
                  <a:lnTo>
                    <a:pt x="65779" y="114061"/>
                  </a:lnTo>
                  <a:lnTo>
                    <a:pt x="58929" y="114061"/>
                  </a:lnTo>
                  <a:cubicBezTo>
                    <a:pt x="40904" y="114061"/>
                    <a:pt x="40904" y="111701"/>
                    <a:pt x="40904" y="105712"/>
                  </a:cubicBezTo>
                  <a:lnTo>
                    <a:pt x="40904" y="5162"/>
                  </a:lnTo>
                  <a:close/>
                </a:path>
              </a:pathLst>
            </a:custGeom>
            <a:solidFill>
              <a:srgbClr val="000000"/>
            </a:solidFill>
            <a:ln w="2276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1935E68-5CAC-93D4-72F5-7C5AB4E8E2A5}"/>
                </a:ext>
              </a:extLst>
            </p:cNvPr>
            <p:cNvSpPr/>
            <p:nvPr>
              <p:custDataLst>
                <p:tags r:id="rId12"/>
              </p:custDataLst>
            </p:nvPr>
          </p:nvSpPr>
          <p:spPr>
            <a:xfrm>
              <a:off x="7200692" y="2659421"/>
              <a:ext cx="46684" cy="181316"/>
            </a:xfrm>
            <a:custGeom>
              <a:avLst/>
              <a:gdLst>
                <a:gd name="connsiteX0" fmla="*/ 3596 w 46684"/>
                <a:gd name="connsiteY0" fmla="*/ 80 h 181316"/>
                <a:gd name="connsiteX1" fmla="*/ 171 w 46684"/>
                <a:gd name="connsiteY1" fmla="*/ 2258 h 181316"/>
                <a:gd name="connsiteX2" fmla="*/ 1794 w 46684"/>
                <a:gd name="connsiteY2" fmla="*/ 4981 h 181316"/>
                <a:gd name="connsiteX3" fmla="*/ 34599 w 46684"/>
                <a:gd name="connsiteY3" fmla="*/ 90648 h 181316"/>
                <a:gd name="connsiteX4" fmla="*/ 3416 w 46684"/>
                <a:gd name="connsiteY4" fmla="*/ 175044 h 181316"/>
                <a:gd name="connsiteX5" fmla="*/ 171 w 46684"/>
                <a:gd name="connsiteY5" fmla="*/ 179218 h 181316"/>
                <a:gd name="connsiteX6" fmla="*/ 2515 w 46684"/>
                <a:gd name="connsiteY6" fmla="*/ 181396 h 181316"/>
                <a:gd name="connsiteX7" fmla="*/ 33698 w 46684"/>
                <a:gd name="connsiteY7" fmla="*/ 146730 h 181316"/>
                <a:gd name="connsiteX8" fmla="*/ 46856 w 46684"/>
                <a:gd name="connsiteY8" fmla="*/ 90829 h 181316"/>
                <a:gd name="connsiteX9" fmla="*/ 3596 w 46684"/>
                <a:gd name="connsiteY9" fmla="*/ 80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596" y="80"/>
                  </a:moveTo>
                  <a:cubicBezTo>
                    <a:pt x="2334" y="80"/>
                    <a:pt x="171" y="80"/>
                    <a:pt x="171" y="2258"/>
                  </a:cubicBezTo>
                  <a:cubicBezTo>
                    <a:pt x="171" y="3166"/>
                    <a:pt x="712" y="3710"/>
                    <a:pt x="1794" y="4981"/>
                  </a:cubicBezTo>
                  <a:cubicBezTo>
                    <a:pt x="17295" y="19319"/>
                    <a:pt x="34599" y="43821"/>
                    <a:pt x="34599" y="90648"/>
                  </a:cubicBezTo>
                  <a:cubicBezTo>
                    <a:pt x="34599" y="128581"/>
                    <a:pt x="22883" y="157257"/>
                    <a:pt x="3416" y="175044"/>
                  </a:cubicBezTo>
                  <a:cubicBezTo>
                    <a:pt x="352" y="178129"/>
                    <a:pt x="171" y="178311"/>
                    <a:pt x="171" y="179218"/>
                  </a:cubicBezTo>
                  <a:cubicBezTo>
                    <a:pt x="171" y="180126"/>
                    <a:pt x="712" y="181396"/>
                    <a:pt x="2515" y="181396"/>
                  </a:cubicBezTo>
                  <a:cubicBezTo>
                    <a:pt x="4678" y="181396"/>
                    <a:pt x="21801" y="169418"/>
                    <a:pt x="33698" y="146730"/>
                  </a:cubicBezTo>
                  <a:cubicBezTo>
                    <a:pt x="41629" y="131666"/>
                    <a:pt x="46856" y="112064"/>
                    <a:pt x="46856" y="90829"/>
                  </a:cubicBezTo>
                  <a:cubicBezTo>
                    <a:pt x="46856" y="65238"/>
                    <a:pt x="39286" y="25490"/>
                    <a:pt x="3596" y="80"/>
                  </a:cubicBezTo>
                  <a:close/>
                </a:path>
              </a:pathLst>
            </a:custGeom>
            <a:solidFill>
              <a:srgbClr val="000000"/>
            </a:solidFill>
            <a:ln w="2276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D293CBF-ADD2-4674-5FA1-C221CCA40E27}"/>
                </a:ext>
              </a:extLst>
            </p:cNvPr>
            <p:cNvSpPr/>
            <p:nvPr>
              <p:custDataLst>
                <p:tags r:id="rId13"/>
              </p:custDataLst>
            </p:nvPr>
          </p:nvSpPr>
          <p:spPr>
            <a:xfrm>
              <a:off x="6789011" y="2886659"/>
              <a:ext cx="104725" cy="81855"/>
            </a:xfrm>
            <a:custGeom>
              <a:avLst/>
              <a:gdLst>
                <a:gd name="connsiteX0" fmla="*/ 67930 w 104725"/>
                <a:gd name="connsiteY0" fmla="*/ 50725 h 81855"/>
                <a:gd name="connsiteX1" fmla="*/ 65046 w 104725"/>
                <a:gd name="connsiteY1" fmla="*/ 61433 h 81855"/>
                <a:gd name="connsiteX2" fmla="*/ 43236 w 104725"/>
                <a:gd name="connsiteY2" fmla="*/ 76860 h 81855"/>
                <a:gd name="connsiteX3" fmla="*/ 30798 w 104725"/>
                <a:gd name="connsiteY3" fmla="*/ 61796 h 81855"/>
                <a:gd name="connsiteX4" fmla="*/ 40892 w 104725"/>
                <a:gd name="connsiteY4" fmla="*/ 24952 h 81855"/>
                <a:gd name="connsiteX5" fmla="*/ 43416 w 104725"/>
                <a:gd name="connsiteY5" fmla="*/ 15695 h 81855"/>
                <a:gd name="connsiteX6" fmla="*/ 26292 w 104725"/>
                <a:gd name="connsiteY6" fmla="*/ 87 h 81855"/>
                <a:gd name="connsiteX7" fmla="*/ 156 w 104725"/>
                <a:gd name="connsiteY7" fmla="*/ 27856 h 81855"/>
                <a:gd name="connsiteX8" fmla="*/ 3220 w 104725"/>
                <a:gd name="connsiteY8" fmla="*/ 30215 h 81855"/>
                <a:gd name="connsiteX9" fmla="*/ 6464 w 104725"/>
                <a:gd name="connsiteY9" fmla="*/ 27311 h 81855"/>
                <a:gd name="connsiteX10" fmla="*/ 25751 w 104725"/>
                <a:gd name="connsiteY10" fmla="*/ 5169 h 81855"/>
                <a:gd name="connsiteX11" fmla="*/ 30257 w 104725"/>
                <a:gd name="connsiteY11" fmla="*/ 11521 h 81855"/>
                <a:gd name="connsiteX12" fmla="*/ 27013 w 104725"/>
                <a:gd name="connsiteY12" fmla="*/ 23681 h 81855"/>
                <a:gd name="connsiteX13" fmla="*/ 17279 w 104725"/>
                <a:gd name="connsiteY13" fmla="*/ 58892 h 81855"/>
                <a:gd name="connsiteX14" fmla="*/ 23949 w 104725"/>
                <a:gd name="connsiteY14" fmla="*/ 76134 h 81855"/>
                <a:gd name="connsiteX15" fmla="*/ 42514 w 104725"/>
                <a:gd name="connsiteY15" fmla="*/ 81942 h 81855"/>
                <a:gd name="connsiteX16" fmla="*/ 65947 w 104725"/>
                <a:gd name="connsiteY16" fmla="*/ 69963 h 81855"/>
                <a:gd name="connsiteX17" fmla="*/ 84152 w 104725"/>
                <a:gd name="connsiteY17" fmla="*/ 81942 h 81855"/>
                <a:gd name="connsiteX18" fmla="*/ 98392 w 104725"/>
                <a:gd name="connsiteY18" fmla="*/ 72323 h 81855"/>
                <a:gd name="connsiteX19" fmla="*/ 104881 w 104725"/>
                <a:gd name="connsiteY19" fmla="*/ 54173 h 81855"/>
                <a:gd name="connsiteX20" fmla="*/ 101817 w 104725"/>
                <a:gd name="connsiteY20" fmla="*/ 51814 h 81855"/>
                <a:gd name="connsiteX21" fmla="*/ 97851 w 104725"/>
                <a:gd name="connsiteY21" fmla="*/ 57440 h 81855"/>
                <a:gd name="connsiteX22" fmla="*/ 84693 w 104725"/>
                <a:gd name="connsiteY22" fmla="*/ 76860 h 81855"/>
                <a:gd name="connsiteX23" fmla="*/ 78745 w 104725"/>
                <a:gd name="connsiteY23" fmla="*/ 67967 h 81855"/>
                <a:gd name="connsiteX24" fmla="*/ 81449 w 104725"/>
                <a:gd name="connsiteY24" fmla="*/ 53629 h 81855"/>
                <a:gd name="connsiteX25" fmla="*/ 85414 w 104725"/>
                <a:gd name="connsiteY25" fmla="*/ 37294 h 81855"/>
                <a:gd name="connsiteX26" fmla="*/ 89560 w 104725"/>
                <a:gd name="connsiteY26" fmla="*/ 21140 h 81855"/>
                <a:gd name="connsiteX27" fmla="*/ 92624 w 104725"/>
                <a:gd name="connsiteY27" fmla="*/ 7710 h 81855"/>
                <a:gd name="connsiteX28" fmla="*/ 86676 w 104725"/>
                <a:gd name="connsiteY28" fmla="*/ 1902 h 81855"/>
                <a:gd name="connsiteX29" fmla="*/ 77303 w 104725"/>
                <a:gd name="connsiteY29" fmla="*/ 12973 h 81855"/>
                <a:gd name="connsiteX30" fmla="*/ 67930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30" y="50725"/>
                  </a:moveTo>
                  <a:cubicBezTo>
                    <a:pt x="67029" y="54355"/>
                    <a:pt x="65406" y="61251"/>
                    <a:pt x="65046" y="61433"/>
                  </a:cubicBezTo>
                  <a:cubicBezTo>
                    <a:pt x="61621" y="67059"/>
                    <a:pt x="54411" y="76860"/>
                    <a:pt x="43236" y="76860"/>
                  </a:cubicBezTo>
                  <a:cubicBezTo>
                    <a:pt x="30798" y="76860"/>
                    <a:pt x="30798" y="65063"/>
                    <a:pt x="30798" y="61796"/>
                  </a:cubicBezTo>
                  <a:cubicBezTo>
                    <a:pt x="30798" y="51088"/>
                    <a:pt x="35845" y="38201"/>
                    <a:pt x="40892" y="24952"/>
                  </a:cubicBezTo>
                  <a:cubicBezTo>
                    <a:pt x="42334" y="21322"/>
                    <a:pt x="43416" y="18599"/>
                    <a:pt x="43416" y="15695"/>
                  </a:cubicBezTo>
                  <a:cubicBezTo>
                    <a:pt x="43416" y="6258"/>
                    <a:pt x="35485" y="87"/>
                    <a:pt x="26292" y="87"/>
                  </a:cubicBezTo>
                  <a:cubicBezTo>
                    <a:pt x="8267" y="87"/>
                    <a:pt x="156" y="24952"/>
                    <a:pt x="156" y="27856"/>
                  </a:cubicBezTo>
                  <a:cubicBezTo>
                    <a:pt x="156" y="30215"/>
                    <a:pt x="2679" y="30215"/>
                    <a:pt x="3220" y="30215"/>
                  </a:cubicBezTo>
                  <a:cubicBezTo>
                    <a:pt x="5743" y="30215"/>
                    <a:pt x="5924" y="29308"/>
                    <a:pt x="6464" y="27311"/>
                  </a:cubicBezTo>
                  <a:cubicBezTo>
                    <a:pt x="10790" y="12429"/>
                    <a:pt x="18721" y="5169"/>
                    <a:pt x="25751" y="5169"/>
                  </a:cubicBezTo>
                  <a:cubicBezTo>
                    <a:pt x="28815" y="5169"/>
                    <a:pt x="30257" y="7165"/>
                    <a:pt x="30257" y="11521"/>
                  </a:cubicBezTo>
                  <a:cubicBezTo>
                    <a:pt x="30257" y="15695"/>
                    <a:pt x="28815" y="19507"/>
                    <a:pt x="27013" y="23681"/>
                  </a:cubicBezTo>
                  <a:cubicBezTo>
                    <a:pt x="17279" y="48728"/>
                    <a:pt x="17279" y="53992"/>
                    <a:pt x="17279" y="58892"/>
                  </a:cubicBezTo>
                  <a:cubicBezTo>
                    <a:pt x="17279" y="61977"/>
                    <a:pt x="17279" y="70326"/>
                    <a:pt x="23949" y="76134"/>
                  </a:cubicBezTo>
                  <a:cubicBezTo>
                    <a:pt x="29176" y="80490"/>
                    <a:pt x="36206" y="81942"/>
                    <a:pt x="42514" y="81942"/>
                  </a:cubicBezTo>
                  <a:cubicBezTo>
                    <a:pt x="53870" y="81942"/>
                    <a:pt x="59999" y="75771"/>
                    <a:pt x="65947" y="69963"/>
                  </a:cubicBezTo>
                  <a:cubicBezTo>
                    <a:pt x="69913" y="81579"/>
                    <a:pt x="81989" y="81942"/>
                    <a:pt x="84152" y="81942"/>
                  </a:cubicBezTo>
                  <a:cubicBezTo>
                    <a:pt x="90281" y="81942"/>
                    <a:pt x="94967" y="78312"/>
                    <a:pt x="98392" y="72323"/>
                  </a:cubicBezTo>
                  <a:cubicBezTo>
                    <a:pt x="102358" y="65244"/>
                    <a:pt x="104881" y="54718"/>
                    <a:pt x="104881" y="54173"/>
                  </a:cubicBezTo>
                  <a:cubicBezTo>
                    <a:pt x="104881" y="51814"/>
                    <a:pt x="102358" y="51814"/>
                    <a:pt x="101817" y="51814"/>
                  </a:cubicBezTo>
                  <a:cubicBezTo>
                    <a:pt x="99293" y="51814"/>
                    <a:pt x="99113" y="52540"/>
                    <a:pt x="97851" y="57440"/>
                  </a:cubicBezTo>
                  <a:cubicBezTo>
                    <a:pt x="95688" y="65970"/>
                    <a:pt x="92264" y="76860"/>
                    <a:pt x="84693" y="76860"/>
                  </a:cubicBezTo>
                  <a:cubicBezTo>
                    <a:pt x="80007" y="76860"/>
                    <a:pt x="78745" y="72686"/>
                    <a:pt x="78745" y="67967"/>
                  </a:cubicBezTo>
                  <a:cubicBezTo>
                    <a:pt x="78745" y="64881"/>
                    <a:pt x="80187" y="58347"/>
                    <a:pt x="81449" y="53629"/>
                  </a:cubicBezTo>
                  <a:cubicBezTo>
                    <a:pt x="82710" y="48728"/>
                    <a:pt x="84513" y="41287"/>
                    <a:pt x="85414" y="37294"/>
                  </a:cubicBezTo>
                  <a:lnTo>
                    <a:pt x="89560" y="21140"/>
                  </a:lnTo>
                  <a:cubicBezTo>
                    <a:pt x="90641" y="16603"/>
                    <a:pt x="92624" y="8617"/>
                    <a:pt x="92624" y="7710"/>
                  </a:cubicBezTo>
                  <a:cubicBezTo>
                    <a:pt x="92624" y="4080"/>
                    <a:pt x="89740" y="1902"/>
                    <a:pt x="86676" y="1902"/>
                  </a:cubicBezTo>
                  <a:cubicBezTo>
                    <a:pt x="80007" y="1902"/>
                    <a:pt x="78745" y="7165"/>
                    <a:pt x="77303" y="12973"/>
                  </a:cubicBezTo>
                  <a:lnTo>
                    <a:pt x="67930" y="50725"/>
                  </a:lnTo>
                  <a:close/>
                </a:path>
              </a:pathLst>
            </a:custGeom>
            <a:solidFill>
              <a:srgbClr val="000000"/>
            </a:solidFill>
            <a:ln w="2276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67A16EB-0EA2-A14D-F376-D0E1EDE73EAB}"/>
                </a:ext>
              </a:extLst>
            </p:cNvPr>
            <p:cNvSpPr/>
            <p:nvPr>
              <p:custDataLst>
                <p:tags r:id="rId14"/>
              </p:custDataLst>
            </p:nvPr>
          </p:nvSpPr>
          <p:spPr>
            <a:xfrm>
              <a:off x="7367184" y="2807444"/>
              <a:ext cx="171237" cy="60672"/>
            </a:xfrm>
            <a:custGeom>
              <a:avLst/>
              <a:gdLst>
                <a:gd name="connsiteX0" fmla="*/ 162661 w 171237"/>
                <a:gd name="connsiteY0" fmla="*/ 10456 h 60672"/>
                <a:gd name="connsiteX1" fmla="*/ 171416 w 171237"/>
                <a:gd name="connsiteY1" fmla="*/ 5270 h 60672"/>
                <a:gd name="connsiteX2" fmla="*/ 162918 w 171237"/>
                <a:gd name="connsiteY2" fmla="*/ 84 h 60672"/>
                <a:gd name="connsiteX3" fmla="*/ 8675 w 171237"/>
                <a:gd name="connsiteY3" fmla="*/ 84 h 60672"/>
                <a:gd name="connsiteX4" fmla="*/ 178 w 171237"/>
                <a:gd name="connsiteY4" fmla="*/ 5270 h 60672"/>
                <a:gd name="connsiteX5" fmla="*/ 8933 w 171237"/>
                <a:gd name="connsiteY5" fmla="*/ 10456 h 60672"/>
                <a:gd name="connsiteX6" fmla="*/ 162661 w 171237"/>
                <a:gd name="connsiteY6" fmla="*/ 10456 h 60672"/>
                <a:gd name="connsiteX7" fmla="*/ 162918 w 171237"/>
                <a:gd name="connsiteY7" fmla="*/ 60756 h 60672"/>
                <a:gd name="connsiteX8" fmla="*/ 171416 w 171237"/>
                <a:gd name="connsiteY8" fmla="*/ 55571 h 60672"/>
                <a:gd name="connsiteX9" fmla="*/ 162661 w 171237"/>
                <a:gd name="connsiteY9" fmla="*/ 50385 h 60672"/>
                <a:gd name="connsiteX10" fmla="*/ 8933 w 171237"/>
                <a:gd name="connsiteY10" fmla="*/ 50385 h 60672"/>
                <a:gd name="connsiteX11" fmla="*/ 178 w 171237"/>
                <a:gd name="connsiteY11" fmla="*/ 55571 h 60672"/>
                <a:gd name="connsiteX12" fmla="*/ 8675 w 171237"/>
                <a:gd name="connsiteY12" fmla="*/ 60756 h 60672"/>
                <a:gd name="connsiteX13" fmla="*/ 162918 w 171237"/>
                <a:gd name="connsiteY13" fmla="*/ 60756 h 6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237" h="60672">
                  <a:moveTo>
                    <a:pt x="162661" y="10456"/>
                  </a:moveTo>
                  <a:cubicBezTo>
                    <a:pt x="166523" y="10456"/>
                    <a:pt x="171416" y="10456"/>
                    <a:pt x="171416" y="5270"/>
                  </a:cubicBezTo>
                  <a:cubicBezTo>
                    <a:pt x="171416" y="84"/>
                    <a:pt x="166523" y="84"/>
                    <a:pt x="162918" y="84"/>
                  </a:cubicBezTo>
                  <a:lnTo>
                    <a:pt x="8675" y="84"/>
                  </a:lnTo>
                  <a:cubicBezTo>
                    <a:pt x="5070" y="84"/>
                    <a:pt x="178" y="84"/>
                    <a:pt x="178" y="5270"/>
                  </a:cubicBezTo>
                  <a:cubicBezTo>
                    <a:pt x="178" y="10456"/>
                    <a:pt x="5070" y="10456"/>
                    <a:pt x="8933" y="10456"/>
                  </a:cubicBezTo>
                  <a:lnTo>
                    <a:pt x="162661" y="10456"/>
                  </a:lnTo>
                  <a:close/>
                  <a:moveTo>
                    <a:pt x="162918" y="60756"/>
                  </a:moveTo>
                  <a:cubicBezTo>
                    <a:pt x="166523" y="60756"/>
                    <a:pt x="171416" y="60756"/>
                    <a:pt x="171416" y="55571"/>
                  </a:cubicBezTo>
                  <a:cubicBezTo>
                    <a:pt x="171416" y="50385"/>
                    <a:pt x="166523" y="50385"/>
                    <a:pt x="162661" y="50385"/>
                  </a:cubicBezTo>
                  <a:lnTo>
                    <a:pt x="8933" y="50385"/>
                  </a:lnTo>
                  <a:cubicBezTo>
                    <a:pt x="5070" y="50385"/>
                    <a:pt x="178" y="50385"/>
                    <a:pt x="178" y="55571"/>
                  </a:cubicBezTo>
                  <a:cubicBezTo>
                    <a:pt x="178" y="60756"/>
                    <a:pt x="5070" y="60756"/>
                    <a:pt x="8675" y="60756"/>
                  </a:cubicBezTo>
                  <a:lnTo>
                    <a:pt x="162918" y="60756"/>
                  </a:lnTo>
                  <a:close/>
                </a:path>
              </a:pathLst>
            </a:custGeom>
            <a:solidFill>
              <a:srgbClr val="000000"/>
            </a:solidFill>
            <a:ln w="2276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C1991DD-0B50-3DAD-52AB-4847F9E2859C}"/>
                </a:ext>
              </a:extLst>
            </p:cNvPr>
            <p:cNvSpPr/>
            <p:nvPr>
              <p:custDataLst>
                <p:tags r:id="rId15"/>
              </p:custDataLst>
            </p:nvPr>
          </p:nvSpPr>
          <p:spPr>
            <a:xfrm>
              <a:off x="7637186" y="2722658"/>
              <a:ext cx="134930" cy="233095"/>
            </a:xfrm>
            <a:custGeom>
              <a:avLst/>
              <a:gdLst>
                <a:gd name="connsiteX0" fmla="*/ 100099 w 134930"/>
                <a:gd name="connsiteY0" fmla="*/ 6307 h 233095"/>
                <a:gd name="connsiteX1" fmla="*/ 100871 w 134930"/>
                <a:gd name="connsiteY1" fmla="*/ 2677 h 233095"/>
                <a:gd name="connsiteX2" fmla="*/ 97781 w 134930"/>
                <a:gd name="connsiteY2" fmla="*/ 84 h 233095"/>
                <a:gd name="connsiteX3" fmla="*/ 93919 w 134930"/>
                <a:gd name="connsiteY3" fmla="*/ 5270 h 233095"/>
                <a:gd name="connsiteX4" fmla="*/ 78983 w 134930"/>
                <a:gd name="connsiteY4" fmla="*/ 65164 h 233095"/>
                <a:gd name="connsiteX5" fmla="*/ 188 w 134930"/>
                <a:gd name="connsiteY5" fmla="*/ 136208 h 233095"/>
                <a:gd name="connsiteX6" fmla="*/ 49628 w 134930"/>
                <a:gd name="connsiteY6" fmla="*/ 183138 h 233095"/>
                <a:gd name="connsiteX7" fmla="*/ 43706 w 134930"/>
                <a:gd name="connsiteY7" fmla="*/ 207510 h 233095"/>
                <a:gd name="connsiteX8" fmla="*/ 38041 w 134930"/>
                <a:gd name="connsiteY8" fmla="*/ 230327 h 233095"/>
                <a:gd name="connsiteX9" fmla="*/ 41131 w 134930"/>
                <a:gd name="connsiteY9" fmla="*/ 233179 h 233095"/>
                <a:gd name="connsiteX10" fmla="*/ 43706 w 134930"/>
                <a:gd name="connsiteY10" fmla="*/ 232142 h 233095"/>
                <a:gd name="connsiteX11" fmla="*/ 46538 w 134930"/>
                <a:gd name="connsiteY11" fmla="*/ 221771 h 233095"/>
                <a:gd name="connsiteX12" fmla="*/ 56323 w 134930"/>
                <a:gd name="connsiteY12" fmla="*/ 183138 h 233095"/>
                <a:gd name="connsiteX13" fmla="*/ 135119 w 134930"/>
                <a:gd name="connsiteY13" fmla="*/ 112094 h 233095"/>
                <a:gd name="connsiteX14" fmla="*/ 85679 w 134930"/>
                <a:gd name="connsiteY14" fmla="*/ 65164 h 233095"/>
                <a:gd name="connsiteX15" fmla="*/ 100099 w 134930"/>
                <a:gd name="connsiteY15" fmla="*/ 6307 h 233095"/>
                <a:gd name="connsiteX16" fmla="*/ 50916 w 134930"/>
                <a:gd name="connsiteY16" fmla="*/ 177434 h 233095"/>
                <a:gd name="connsiteX17" fmla="*/ 16926 w 134930"/>
                <a:gd name="connsiteY17" fmla="*/ 141653 h 233095"/>
                <a:gd name="connsiteX18" fmla="*/ 77438 w 134930"/>
                <a:gd name="connsiteY18" fmla="*/ 70868 h 233095"/>
                <a:gd name="connsiteX19" fmla="*/ 50916 w 134930"/>
                <a:gd name="connsiteY19" fmla="*/ 177434 h 233095"/>
                <a:gd name="connsiteX20" fmla="*/ 84134 w 134930"/>
                <a:gd name="connsiteY20" fmla="*/ 70868 h 233095"/>
                <a:gd name="connsiteX21" fmla="*/ 118381 w 134930"/>
                <a:gd name="connsiteY21" fmla="*/ 106649 h 233095"/>
                <a:gd name="connsiteX22" fmla="*/ 57611 w 134930"/>
                <a:gd name="connsiteY22" fmla="*/ 177434 h 233095"/>
                <a:gd name="connsiteX23" fmla="*/ 84134 w 134930"/>
                <a:gd name="connsiteY23" fmla="*/ 70868 h 23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930" h="233095">
                  <a:moveTo>
                    <a:pt x="100099" y="6307"/>
                  </a:moveTo>
                  <a:cubicBezTo>
                    <a:pt x="100099" y="5788"/>
                    <a:pt x="100871" y="2936"/>
                    <a:pt x="100871" y="2677"/>
                  </a:cubicBezTo>
                  <a:cubicBezTo>
                    <a:pt x="100871" y="2418"/>
                    <a:pt x="100871" y="84"/>
                    <a:pt x="97781" y="84"/>
                  </a:cubicBezTo>
                  <a:cubicBezTo>
                    <a:pt x="95206" y="84"/>
                    <a:pt x="94949" y="862"/>
                    <a:pt x="93919" y="5270"/>
                  </a:cubicBezTo>
                  <a:lnTo>
                    <a:pt x="78983" y="65164"/>
                  </a:lnTo>
                  <a:cubicBezTo>
                    <a:pt x="38041" y="66461"/>
                    <a:pt x="188" y="100945"/>
                    <a:pt x="188" y="136208"/>
                  </a:cubicBezTo>
                  <a:cubicBezTo>
                    <a:pt x="188" y="160839"/>
                    <a:pt x="18213" y="181323"/>
                    <a:pt x="49628" y="183138"/>
                  </a:cubicBezTo>
                  <a:cubicBezTo>
                    <a:pt x="47568" y="191176"/>
                    <a:pt x="45766" y="199473"/>
                    <a:pt x="43706" y="207510"/>
                  </a:cubicBezTo>
                  <a:cubicBezTo>
                    <a:pt x="40616" y="219697"/>
                    <a:pt x="38041" y="229549"/>
                    <a:pt x="38041" y="230327"/>
                  </a:cubicBezTo>
                  <a:cubicBezTo>
                    <a:pt x="38041" y="232920"/>
                    <a:pt x="39843" y="233179"/>
                    <a:pt x="41131" y="233179"/>
                  </a:cubicBezTo>
                  <a:cubicBezTo>
                    <a:pt x="42418" y="233179"/>
                    <a:pt x="42933" y="232920"/>
                    <a:pt x="43706" y="232142"/>
                  </a:cubicBezTo>
                  <a:cubicBezTo>
                    <a:pt x="44221" y="231624"/>
                    <a:pt x="45766" y="225401"/>
                    <a:pt x="46538" y="221771"/>
                  </a:cubicBezTo>
                  <a:lnTo>
                    <a:pt x="56323" y="183138"/>
                  </a:lnTo>
                  <a:cubicBezTo>
                    <a:pt x="97781" y="181841"/>
                    <a:pt x="135119" y="146838"/>
                    <a:pt x="135119" y="112094"/>
                  </a:cubicBezTo>
                  <a:cubicBezTo>
                    <a:pt x="135119" y="91611"/>
                    <a:pt x="121471" y="67757"/>
                    <a:pt x="85679" y="65164"/>
                  </a:cubicBezTo>
                  <a:lnTo>
                    <a:pt x="100099" y="6307"/>
                  </a:lnTo>
                  <a:close/>
                  <a:moveTo>
                    <a:pt x="50916" y="177434"/>
                  </a:moveTo>
                  <a:cubicBezTo>
                    <a:pt x="35466" y="176656"/>
                    <a:pt x="16926" y="167581"/>
                    <a:pt x="16926" y="141653"/>
                  </a:cubicBezTo>
                  <a:cubicBezTo>
                    <a:pt x="16926" y="110539"/>
                    <a:pt x="39071" y="74239"/>
                    <a:pt x="77438" y="70868"/>
                  </a:cubicBezTo>
                  <a:lnTo>
                    <a:pt x="50916" y="177434"/>
                  </a:lnTo>
                  <a:close/>
                  <a:moveTo>
                    <a:pt x="84134" y="70868"/>
                  </a:moveTo>
                  <a:cubicBezTo>
                    <a:pt x="103704" y="71905"/>
                    <a:pt x="118381" y="83833"/>
                    <a:pt x="118381" y="106649"/>
                  </a:cubicBezTo>
                  <a:cubicBezTo>
                    <a:pt x="118381" y="137245"/>
                    <a:pt x="96236" y="174322"/>
                    <a:pt x="57611" y="177434"/>
                  </a:cubicBezTo>
                  <a:lnTo>
                    <a:pt x="84134" y="70868"/>
                  </a:lnTo>
                  <a:close/>
                </a:path>
              </a:pathLst>
            </a:custGeom>
            <a:solidFill>
              <a:srgbClr val="000000"/>
            </a:solidFill>
            <a:ln w="2276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DA7A762-2317-46F0-177F-7B451E937A29}"/>
                </a:ext>
              </a:extLst>
            </p:cNvPr>
            <p:cNvSpPr/>
            <p:nvPr>
              <p:custDataLst>
                <p:tags r:id="rId16"/>
              </p:custDataLst>
            </p:nvPr>
          </p:nvSpPr>
          <p:spPr>
            <a:xfrm>
              <a:off x="7895845" y="2371325"/>
              <a:ext cx="141882" cy="469042"/>
            </a:xfrm>
            <a:custGeom>
              <a:avLst/>
              <a:gdLst>
                <a:gd name="connsiteX0" fmla="*/ 21568 w 141882"/>
                <a:gd name="connsiteY0" fmla="*/ 469107 h 469042"/>
                <a:gd name="connsiteX1" fmla="*/ 28778 w 141882"/>
                <a:gd name="connsiteY1" fmla="*/ 465477 h 469042"/>
                <a:gd name="connsiteX2" fmla="*/ 140276 w 141882"/>
                <a:gd name="connsiteY2" fmla="*/ 6028 h 469042"/>
                <a:gd name="connsiteX3" fmla="*/ 142079 w 141882"/>
                <a:gd name="connsiteY3" fmla="*/ 2657 h 469042"/>
                <a:gd name="connsiteX4" fmla="*/ 136156 w 141882"/>
                <a:gd name="connsiteY4" fmla="*/ 64 h 469042"/>
                <a:gd name="connsiteX5" fmla="*/ 131006 w 141882"/>
                <a:gd name="connsiteY5" fmla="*/ 583 h 469042"/>
                <a:gd name="connsiteX6" fmla="*/ 71266 w 141882"/>
                <a:gd name="connsiteY6" fmla="*/ 91332 h 469042"/>
                <a:gd name="connsiteX7" fmla="*/ 6376 w 141882"/>
                <a:gd name="connsiteY7" fmla="*/ 332724 h 469042"/>
                <a:gd name="connsiteX8" fmla="*/ 196 w 141882"/>
                <a:gd name="connsiteY8" fmla="*/ 456142 h 469042"/>
                <a:gd name="connsiteX9" fmla="*/ 196 w 141882"/>
                <a:gd name="connsiteY9" fmla="*/ 466254 h 469042"/>
                <a:gd name="connsiteX10" fmla="*/ 7406 w 141882"/>
                <a:gd name="connsiteY10" fmla="*/ 469107 h 469042"/>
                <a:gd name="connsiteX11" fmla="*/ 21568 w 141882"/>
                <a:gd name="connsiteY11" fmla="*/ 469107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21568" y="469107"/>
                  </a:moveTo>
                  <a:cubicBezTo>
                    <a:pt x="27233" y="469107"/>
                    <a:pt x="28778" y="469107"/>
                    <a:pt x="28778" y="465477"/>
                  </a:cubicBezTo>
                  <a:cubicBezTo>
                    <a:pt x="29293" y="283719"/>
                    <a:pt x="50151" y="132817"/>
                    <a:pt x="140276" y="6028"/>
                  </a:cubicBezTo>
                  <a:cubicBezTo>
                    <a:pt x="142079" y="3694"/>
                    <a:pt x="142079" y="3176"/>
                    <a:pt x="142079" y="2657"/>
                  </a:cubicBezTo>
                  <a:cubicBezTo>
                    <a:pt x="142079" y="64"/>
                    <a:pt x="140276" y="64"/>
                    <a:pt x="136156" y="64"/>
                  </a:cubicBezTo>
                  <a:cubicBezTo>
                    <a:pt x="132036" y="64"/>
                    <a:pt x="131521" y="64"/>
                    <a:pt x="131006" y="583"/>
                  </a:cubicBezTo>
                  <a:cubicBezTo>
                    <a:pt x="129976" y="1361"/>
                    <a:pt x="97274" y="39216"/>
                    <a:pt x="71266" y="91332"/>
                  </a:cubicBezTo>
                  <a:cubicBezTo>
                    <a:pt x="37276" y="159782"/>
                    <a:pt x="15903" y="238345"/>
                    <a:pt x="6376" y="332724"/>
                  </a:cubicBezTo>
                  <a:cubicBezTo>
                    <a:pt x="5603" y="340762"/>
                    <a:pt x="196" y="394692"/>
                    <a:pt x="196" y="456142"/>
                  </a:cubicBezTo>
                  <a:lnTo>
                    <a:pt x="196" y="466254"/>
                  </a:lnTo>
                  <a:cubicBezTo>
                    <a:pt x="453" y="469107"/>
                    <a:pt x="1998" y="469107"/>
                    <a:pt x="7406" y="469107"/>
                  </a:cubicBezTo>
                  <a:lnTo>
                    <a:pt x="21568" y="469107"/>
                  </a:lnTo>
                  <a:close/>
                </a:path>
              </a:pathLst>
            </a:custGeom>
            <a:solidFill>
              <a:srgbClr val="000000"/>
            </a:solidFill>
            <a:ln w="2276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C527D9B-CBC7-E87F-6DD1-3C585153B568}"/>
                </a:ext>
              </a:extLst>
            </p:cNvPr>
            <p:cNvSpPr/>
            <p:nvPr>
              <p:custDataLst>
                <p:tags r:id="rId17"/>
              </p:custDataLst>
            </p:nvPr>
          </p:nvSpPr>
          <p:spPr>
            <a:xfrm>
              <a:off x="7895845" y="2835187"/>
              <a:ext cx="141882" cy="469042"/>
            </a:xfrm>
            <a:custGeom>
              <a:avLst/>
              <a:gdLst>
                <a:gd name="connsiteX0" fmla="*/ 7406 w 141882"/>
                <a:gd name="connsiteY0" fmla="*/ 82 h 469042"/>
                <a:gd name="connsiteX1" fmla="*/ 196 w 141882"/>
                <a:gd name="connsiteY1" fmla="*/ 2934 h 469042"/>
                <a:gd name="connsiteX2" fmla="*/ 196 w 141882"/>
                <a:gd name="connsiteY2" fmla="*/ 13046 h 469042"/>
                <a:gd name="connsiteX3" fmla="*/ 36246 w 141882"/>
                <a:gd name="connsiteY3" fmla="*/ 290479 h 469042"/>
                <a:gd name="connsiteX4" fmla="*/ 125341 w 141882"/>
                <a:gd name="connsiteY4" fmla="*/ 462124 h 469042"/>
                <a:gd name="connsiteX5" fmla="*/ 131264 w 141882"/>
                <a:gd name="connsiteY5" fmla="*/ 468606 h 469042"/>
                <a:gd name="connsiteX6" fmla="*/ 136156 w 141882"/>
                <a:gd name="connsiteY6" fmla="*/ 469125 h 469042"/>
                <a:gd name="connsiteX7" fmla="*/ 142079 w 141882"/>
                <a:gd name="connsiteY7" fmla="*/ 466532 h 469042"/>
                <a:gd name="connsiteX8" fmla="*/ 140534 w 141882"/>
                <a:gd name="connsiteY8" fmla="*/ 463161 h 469042"/>
                <a:gd name="connsiteX9" fmla="*/ 28778 w 141882"/>
                <a:gd name="connsiteY9" fmla="*/ 3712 h 469042"/>
                <a:gd name="connsiteX10" fmla="*/ 21568 w 141882"/>
                <a:gd name="connsiteY10" fmla="*/ 82 h 469042"/>
                <a:gd name="connsiteX11" fmla="*/ 7406 w 141882"/>
                <a:gd name="connsiteY11" fmla="*/ 82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7406" y="82"/>
                  </a:moveTo>
                  <a:cubicBezTo>
                    <a:pt x="1998" y="82"/>
                    <a:pt x="453" y="82"/>
                    <a:pt x="196" y="2934"/>
                  </a:cubicBezTo>
                  <a:lnTo>
                    <a:pt x="196" y="13046"/>
                  </a:lnTo>
                  <a:cubicBezTo>
                    <a:pt x="196" y="171468"/>
                    <a:pt x="28263" y="264291"/>
                    <a:pt x="36246" y="290479"/>
                  </a:cubicBezTo>
                  <a:cubicBezTo>
                    <a:pt x="53756" y="348039"/>
                    <a:pt x="82339" y="408712"/>
                    <a:pt x="125341" y="462124"/>
                  </a:cubicBezTo>
                  <a:cubicBezTo>
                    <a:pt x="129204" y="466791"/>
                    <a:pt x="130234" y="468087"/>
                    <a:pt x="131264" y="468606"/>
                  </a:cubicBezTo>
                  <a:cubicBezTo>
                    <a:pt x="131779" y="468865"/>
                    <a:pt x="132036" y="469125"/>
                    <a:pt x="136156" y="469125"/>
                  </a:cubicBezTo>
                  <a:cubicBezTo>
                    <a:pt x="140276" y="469125"/>
                    <a:pt x="142079" y="469125"/>
                    <a:pt x="142079" y="466532"/>
                  </a:cubicBezTo>
                  <a:cubicBezTo>
                    <a:pt x="142079" y="466013"/>
                    <a:pt x="142079" y="465495"/>
                    <a:pt x="140534" y="463161"/>
                  </a:cubicBezTo>
                  <a:cubicBezTo>
                    <a:pt x="54786" y="343372"/>
                    <a:pt x="29036" y="199211"/>
                    <a:pt x="28778" y="3712"/>
                  </a:cubicBezTo>
                  <a:cubicBezTo>
                    <a:pt x="28778" y="82"/>
                    <a:pt x="27233" y="82"/>
                    <a:pt x="21568" y="82"/>
                  </a:cubicBezTo>
                  <a:lnTo>
                    <a:pt x="7406" y="82"/>
                  </a:lnTo>
                  <a:close/>
                </a:path>
              </a:pathLst>
            </a:custGeom>
            <a:solidFill>
              <a:srgbClr val="000000"/>
            </a:solidFill>
            <a:ln w="2276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3FA4BDD-4AE4-A8FB-4337-77F4C5A05B30}"/>
                </a:ext>
              </a:extLst>
            </p:cNvPr>
            <p:cNvSpPr/>
            <p:nvPr>
              <p:custDataLst>
                <p:tags r:id="rId18"/>
              </p:custDataLst>
            </p:nvPr>
          </p:nvSpPr>
          <p:spPr>
            <a:xfrm>
              <a:off x="8057813" y="2722658"/>
              <a:ext cx="146775" cy="179942"/>
            </a:xfrm>
            <a:custGeom>
              <a:avLst/>
              <a:gdLst>
                <a:gd name="connsiteX0" fmla="*/ 17972 w 146775"/>
                <a:gd name="connsiteY0" fmla="*/ 167840 h 179942"/>
                <a:gd name="connsiteX1" fmla="*/ 205 w 146775"/>
                <a:gd name="connsiteY1" fmla="*/ 167840 h 179942"/>
                <a:gd name="connsiteX2" fmla="*/ 205 w 146775"/>
                <a:gd name="connsiteY2" fmla="*/ 180026 h 179942"/>
                <a:gd name="connsiteX3" fmla="*/ 32650 w 146775"/>
                <a:gd name="connsiteY3" fmla="*/ 179249 h 179942"/>
                <a:gd name="connsiteX4" fmla="*/ 65095 w 146775"/>
                <a:gd name="connsiteY4" fmla="*/ 180026 h 179942"/>
                <a:gd name="connsiteX5" fmla="*/ 65095 w 146775"/>
                <a:gd name="connsiteY5" fmla="*/ 167840 h 179942"/>
                <a:gd name="connsiteX6" fmla="*/ 47327 w 146775"/>
                <a:gd name="connsiteY6" fmla="*/ 167840 h 179942"/>
                <a:gd name="connsiteX7" fmla="*/ 47327 w 146775"/>
                <a:gd name="connsiteY7" fmla="*/ 113650 h 179942"/>
                <a:gd name="connsiteX8" fmla="*/ 85695 w 146775"/>
                <a:gd name="connsiteY8" fmla="*/ 72683 h 179942"/>
                <a:gd name="connsiteX9" fmla="*/ 99857 w 146775"/>
                <a:gd name="connsiteY9" fmla="*/ 97834 h 179942"/>
                <a:gd name="connsiteX10" fmla="*/ 99857 w 146775"/>
                <a:gd name="connsiteY10" fmla="*/ 167840 h 179942"/>
                <a:gd name="connsiteX11" fmla="*/ 82090 w 146775"/>
                <a:gd name="connsiteY11" fmla="*/ 167840 h 179942"/>
                <a:gd name="connsiteX12" fmla="*/ 82090 w 146775"/>
                <a:gd name="connsiteY12" fmla="*/ 180026 h 179942"/>
                <a:gd name="connsiteX13" fmla="*/ 114535 w 146775"/>
                <a:gd name="connsiteY13" fmla="*/ 179249 h 179942"/>
                <a:gd name="connsiteX14" fmla="*/ 146980 w 146775"/>
                <a:gd name="connsiteY14" fmla="*/ 180026 h 179942"/>
                <a:gd name="connsiteX15" fmla="*/ 146980 w 146775"/>
                <a:gd name="connsiteY15" fmla="*/ 167840 h 179942"/>
                <a:gd name="connsiteX16" fmla="*/ 129212 w 146775"/>
                <a:gd name="connsiteY16" fmla="*/ 167840 h 179942"/>
                <a:gd name="connsiteX17" fmla="*/ 129212 w 146775"/>
                <a:gd name="connsiteY17" fmla="*/ 100686 h 179942"/>
                <a:gd name="connsiteX18" fmla="*/ 89557 w 146775"/>
                <a:gd name="connsiteY18" fmla="*/ 63349 h 179942"/>
                <a:gd name="connsiteX19" fmla="*/ 45782 w 146775"/>
                <a:gd name="connsiteY19" fmla="*/ 88759 h 179942"/>
                <a:gd name="connsiteX20" fmla="*/ 45782 w 146775"/>
                <a:gd name="connsiteY20" fmla="*/ 84 h 179942"/>
                <a:gd name="connsiteX21" fmla="*/ 205 w 146775"/>
                <a:gd name="connsiteY21" fmla="*/ 2158 h 179942"/>
                <a:gd name="connsiteX22" fmla="*/ 205 w 146775"/>
                <a:gd name="connsiteY22" fmla="*/ 14345 h 179942"/>
                <a:gd name="connsiteX23" fmla="*/ 17972 w 146775"/>
                <a:gd name="connsiteY23" fmla="*/ 24457 h 179942"/>
                <a:gd name="connsiteX24" fmla="*/ 17972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7972" y="167840"/>
                  </a:moveTo>
                  <a:lnTo>
                    <a:pt x="205" y="167840"/>
                  </a:lnTo>
                  <a:lnTo>
                    <a:pt x="205" y="180026"/>
                  </a:lnTo>
                  <a:cubicBezTo>
                    <a:pt x="7415" y="179767"/>
                    <a:pt x="22865" y="179249"/>
                    <a:pt x="32650" y="179249"/>
                  </a:cubicBezTo>
                  <a:cubicBezTo>
                    <a:pt x="42692" y="179249"/>
                    <a:pt x="57885" y="179767"/>
                    <a:pt x="65095" y="180026"/>
                  </a:cubicBezTo>
                  <a:lnTo>
                    <a:pt x="65095" y="167840"/>
                  </a:lnTo>
                  <a:lnTo>
                    <a:pt x="47327" y="167840"/>
                  </a:lnTo>
                  <a:lnTo>
                    <a:pt x="47327" y="113650"/>
                  </a:lnTo>
                  <a:cubicBezTo>
                    <a:pt x="47327" y="85388"/>
                    <a:pt x="69472" y="72683"/>
                    <a:pt x="85695" y="72683"/>
                  </a:cubicBezTo>
                  <a:cubicBezTo>
                    <a:pt x="94450" y="72683"/>
                    <a:pt x="99857" y="78128"/>
                    <a:pt x="99857" y="97834"/>
                  </a:cubicBezTo>
                  <a:lnTo>
                    <a:pt x="99857" y="167840"/>
                  </a:lnTo>
                  <a:lnTo>
                    <a:pt x="82090" y="167840"/>
                  </a:lnTo>
                  <a:lnTo>
                    <a:pt x="82090" y="180026"/>
                  </a:lnTo>
                  <a:cubicBezTo>
                    <a:pt x="89300" y="179767"/>
                    <a:pt x="104750" y="179249"/>
                    <a:pt x="114535" y="179249"/>
                  </a:cubicBezTo>
                  <a:cubicBezTo>
                    <a:pt x="124577" y="179249"/>
                    <a:pt x="139770" y="179767"/>
                    <a:pt x="146980" y="180026"/>
                  </a:cubicBezTo>
                  <a:lnTo>
                    <a:pt x="146980" y="167840"/>
                  </a:lnTo>
                  <a:lnTo>
                    <a:pt x="129212" y="167840"/>
                  </a:lnTo>
                  <a:lnTo>
                    <a:pt x="129212" y="100686"/>
                  </a:lnTo>
                  <a:cubicBezTo>
                    <a:pt x="129212" y="73461"/>
                    <a:pt x="115307" y="63349"/>
                    <a:pt x="89557" y="63349"/>
                  </a:cubicBezTo>
                  <a:cubicBezTo>
                    <a:pt x="64837" y="63349"/>
                    <a:pt x="51705" y="78388"/>
                    <a:pt x="45782" y="88759"/>
                  </a:cubicBezTo>
                  <a:lnTo>
                    <a:pt x="45782" y="84"/>
                  </a:lnTo>
                  <a:lnTo>
                    <a:pt x="205" y="2158"/>
                  </a:lnTo>
                  <a:lnTo>
                    <a:pt x="205" y="14345"/>
                  </a:lnTo>
                  <a:cubicBezTo>
                    <a:pt x="16170" y="14345"/>
                    <a:pt x="17972" y="14345"/>
                    <a:pt x="17972" y="24457"/>
                  </a:cubicBezTo>
                  <a:lnTo>
                    <a:pt x="17972" y="167840"/>
                  </a:lnTo>
                  <a:close/>
                </a:path>
              </a:pathLst>
            </a:custGeom>
            <a:solidFill>
              <a:srgbClr val="000000"/>
            </a:solidFill>
            <a:ln w="2276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D6F821A-BA3E-5EAC-4288-30D470CA71AF}"/>
                </a:ext>
              </a:extLst>
            </p:cNvPr>
            <p:cNvSpPr/>
            <p:nvPr>
              <p:custDataLst>
                <p:tags r:id="rId19"/>
              </p:custDataLst>
            </p:nvPr>
          </p:nvSpPr>
          <p:spPr>
            <a:xfrm>
              <a:off x="8221915" y="2669585"/>
              <a:ext cx="40376" cy="127774"/>
            </a:xfrm>
            <a:custGeom>
              <a:avLst/>
              <a:gdLst>
                <a:gd name="connsiteX0" fmla="*/ 39866 w 40376"/>
                <a:gd name="connsiteY0" fmla="*/ 5525 h 127774"/>
                <a:gd name="connsiteX1" fmla="*/ 40587 w 40376"/>
                <a:gd name="connsiteY1" fmla="*/ 2621 h 127774"/>
                <a:gd name="connsiteX2" fmla="*/ 37703 w 40376"/>
                <a:gd name="connsiteY2" fmla="*/ 80 h 127774"/>
                <a:gd name="connsiteX3" fmla="*/ 14631 w 40376"/>
                <a:gd name="connsiteY3" fmla="*/ 1895 h 127774"/>
                <a:gd name="connsiteX4" fmla="*/ 10846 w 40376"/>
                <a:gd name="connsiteY4" fmla="*/ 6069 h 127774"/>
                <a:gd name="connsiteX5" fmla="*/ 15352 w 40376"/>
                <a:gd name="connsiteY5" fmla="*/ 8610 h 127774"/>
                <a:gd name="connsiteX6" fmla="*/ 24004 w 40376"/>
                <a:gd name="connsiteY6" fmla="*/ 11333 h 127774"/>
                <a:gd name="connsiteX7" fmla="*/ 23283 w 40376"/>
                <a:gd name="connsiteY7" fmla="*/ 15326 h 127774"/>
                <a:gd name="connsiteX8" fmla="*/ 932 w 40376"/>
                <a:gd name="connsiteY8" fmla="*/ 104986 h 127774"/>
                <a:gd name="connsiteX9" fmla="*/ 211 w 40376"/>
                <a:gd name="connsiteY9" fmla="*/ 110612 h 127774"/>
                <a:gd name="connsiteX10" fmla="*/ 19137 w 40376"/>
                <a:gd name="connsiteY10" fmla="*/ 127855 h 127774"/>
                <a:gd name="connsiteX11" fmla="*/ 33557 w 40376"/>
                <a:gd name="connsiteY11" fmla="*/ 118235 h 127774"/>
                <a:gd name="connsiteX12" fmla="*/ 39866 w 40376"/>
                <a:gd name="connsiteY12" fmla="*/ 100085 h 127774"/>
                <a:gd name="connsiteX13" fmla="*/ 36982 w 40376"/>
                <a:gd name="connsiteY13" fmla="*/ 97726 h 127774"/>
                <a:gd name="connsiteX14" fmla="*/ 33377 w 40376"/>
                <a:gd name="connsiteY14" fmla="*/ 102082 h 127774"/>
                <a:gd name="connsiteX15" fmla="*/ 19858 w 40376"/>
                <a:gd name="connsiteY15" fmla="*/ 122773 h 127774"/>
                <a:gd name="connsiteX16" fmla="*/ 13730 w 40376"/>
                <a:gd name="connsiteY16" fmla="*/ 113879 h 127774"/>
                <a:gd name="connsiteX17" fmla="*/ 14811 w 40376"/>
                <a:gd name="connsiteY17" fmla="*/ 106438 h 127774"/>
                <a:gd name="connsiteX18" fmla="*/ 39866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866" y="5525"/>
                  </a:moveTo>
                  <a:cubicBezTo>
                    <a:pt x="40046" y="5162"/>
                    <a:pt x="40587" y="2803"/>
                    <a:pt x="40587" y="2621"/>
                  </a:cubicBezTo>
                  <a:cubicBezTo>
                    <a:pt x="40587" y="1714"/>
                    <a:pt x="39866" y="80"/>
                    <a:pt x="37703" y="80"/>
                  </a:cubicBezTo>
                  <a:cubicBezTo>
                    <a:pt x="34098" y="80"/>
                    <a:pt x="19137" y="1532"/>
                    <a:pt x="14631" y="1895"/>
                  </a:cubicBezTo>
                  <a:cubicBezTo>
                    <a:pt x="13369" y="2077"/>
                    <a:pt x="10846" y="2258"/>
                    <a:pt x="10846" y="6069"/>
                  </a:cubicBezTo>
                  <a:cubicBezTo>
                    <a:pt x="10846" y="8610"/>
                    <a:pt x="13369" y="8610"/>
                    <a:pt x="15352" y="8610"/>
                  </a:cubicBezTo>
                  <a:cubicBezTo>
                    <a:pt x="24004" y="8610"/>
                    <a:pt x="24004" y="9881"/>
                    <a:pt x="24004" y="11333"/>
                  </a:cubicBezTo>
                  <a:cubicBezTo>
                    <a:pt x="24004" y="12603"/>
                    <a:pt x="23644" y="13692"/>
                    <a:pt x="23283" y="15326"/>
                  </a:cubicBezTo>
                  <a:lnTo>
                    <a:pt x="932" y="104986"/>
                  </a:lnTo>
                  <a:cubicBezTo>
                    <a:pt x="391" y="106801"/>
                    <a:pt x="211" y="108797"/>
                    <a:pt x="211" y="110612"/>
                  </a:cubicBezTo>
                  <a:cubicBezTo>
                    <a:pt x="211" y="122228"/>
                    <a:pt x="10485" y="127855"/>
                    <a:pt x="19137" y="127855"/>
                  </a:cubicBezTo>
                  <a:cubicBezTo>
                    <a:pt x="23463" y="127855"/>
                    <a:pt x="28871" y="126403"/>
                    <a:pt x="33557" y="118235"/>
                  </a:cubicBezTo>
                  <a:cubicBezTo>
                    <a:pt x="37343" y="111520"/>
                    <a:pt x="39866" y="100811"/>
                    <a:pt x="39866" y="100085"/>
                  </a:cubicBezTo>
                  <a:cubicBezTo>
                    <a:pt x="39866" y="97726"/>
                    <a:pt x="37523" y="97726"/>
                    <a:pt x="36982" y="97726"/>
                  </a:cubicBezTo>
                  <a:cubicBezTo>
                    <a:pt x="34459" y="97726"/>
                    <a:pt x="34098" y="98815"/>
                    <a:pt x="33377" y="102082"/>
                  </a:cubicBezTo>
                  <a:cubicBezTo>
                    <a:pt x="31034" y="111157"/>
                    <a:pt x="27609" y="122773"/>
                    <a:pt x="19858" y="122773"/>
                  </a:cubicBezTo>
                  <a:cubicBezTo>
                    <a:pt x="14992" y="122773"/>
                    <a:pt x="13730" y="118235"/>
                    <a:pt x="13730" y="113879"/>
                  </a:cubicBezTo>
                  <a:cubicBezTo>
                    <a:pt x="13730" y="111883"/>
                    <a:pt x="14271" y="108434"/>
                    <a:pt x="14811" y="106438"/>
                  </a:cubicBezTo>
                  <a:lnTo>
                    <a:pt x="39866" y="5525"/>
                  </a:lnTo>
                  <a:close/>
                </a:path>
              </a:pathLst>
            </a:custGeom>
            <a:solidFill>
              <a:srgbClr val="000000"/>
            </a:solidFill>
            <a:ln w="2276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9E83EF-52ED-2C7E-4F65-65243303930F}"/>
                </a:ext>
              </a:extLst>
            </p:cNvPr>
            <p:cNvSpPr/>
            <p:nvPr>
              <p:custDataLst>
                <p:tags r:id="rId20"/>
              </p:custDataLst>
            </p:nvPr>
          </p:nvSpPr>
          <p:spPr>
            <a:xfrm>
              <a:off x="8219211" y="2886659"/>
              <a:ext cx="104725" cy="81855"/>
            </a:xfrm>
            <a:custGeom>
              <a:avLst/>
              <a:gdLst>
                <a:gd name="connsiteX0" fmla="*/ 67985 w 104725"/>
                <a:gd name="connsiteY0" fmla="*/ 50725 h 81855"/>
                <a:gd name="connsiteX1" fmla="*/ 65101 w 104725"/>
                <a:gd name="connsiteY1" fmla="*/ 61433 h 81855"/>
                <a:gd name="connsiteX2" fmla="*/ 43291 w 104725"/>
                <a:gd name="connsiteY2" fmla="*/ 76860 h 81855"/>
                <a:gd name="connsiteX3" fmla="*/ 30854 w 104725"/>
                <a:gd name="connsiteY3" fmla="*/ 61796 h 81855"/>
                <a:gd name="connsiteX4" fmla="*/ 40948 w 104725"/>
                <a:gd name="connsiteY4" fmla="*/ 24952 h 81855"/>
                <a:gd name="connsiteX5" fmla="*/ 43471 w 104725"/>
                <a:gd name="connsiteY5" fmla="*/ 15695 h 81855"/>
                <a:gd name="connsiteX6" fmla="*/ 26347 w 104725"/>
                <a:gd name="connsiteY6" fmla="*/ 87 h 81855"/>
                <a:gd name="connsiteX7" fmla="*/ 211 w 104725"/>
                <a:gd name="connsiteY7" fmla="*/ 27856 h 81855"/>
                <a:gd name="connsiteX8" fmla="*/ 3275 w 104725"/>
                <a:gd name="connsiteY8" fmla="*/ 30215 h 81855"/>
                <a:gd name="connsiteX9" fmla="*/ 6520 w 104725"/>
                <a:gd name="connsiteY9" fmla="*/ 27311 h 81855"/>
                <a:gd name="connsiteX10" fmla="*/ 25807 w 104725"/>
                <a:gd name="connsiteY10" fmla="*/ 5169 h 81855"/>
                <a:gd name="connsiteX11" fmla="*/ 30313 w 104725"/>
                <a:gd name="connsiteY11" fmla="*/ 11521 h 81855"/>
                <a:gd name="connsiteX12" fmla="*/ 27068 w 104725"/>
                <a:gd name="connsiteY12" fmla="*/ 23681 h 81855"/>
                <a:gd name="connsiteX13" fmla="*/ 17335 w 104725"/>
                <a:gd name="connsiteY13" fmla="*/ 58892 h 81855"/>
                <a:gd name="connsiteX14" fmla="*/ 24004 w 104725"/>
                <a:gd name="connsiteY14" fmla="*/ 76134 h 81855"/>
                <a:gd name="connsiteX15" fmla="*/ 42570 w 104725"/>
                <a:gd name="connsiteY15" fmla="*/ 81942 h 81855"/>
                <a:gd name="connsiteX16" fmla="*/ 66002 w 104725"/>
                <a:gd name="connsiteY16" fmla="*/ 69963 h 81855"/>
                <a:gd name="connsiteX17" fmla="*/ 84208 w 104725"/>
                <a:gd name="connsiteY17" fmla="*/ 81942 h 81855"/>
                <a:gd name="connsiteX18" fmla="*/ 98447 w 104725"/>
                <a:gd name="connsiteY18" fmla="*/ 72323 h 81855"/>
                <a:gd name="connsiteX19" fmla="*/ 104936 w 104725"/>
                <a:gd name="connsiteY19" fmla="*/ 54173 h 81855"/>
                <a:gd name="connsiteX20" fmla="*/ 101872 w 104725"/>
                <a:gd name="connsiteY20" fmla="*/ 51814 h 81855"/>
                <a:gd name="connsiteX21" fmla="*/ 97907 w 104725"/>
                <a:gd name="connsiteY21" fmla="*/ 57440 h 81855"/>
                <a:gd name="connsiteX22" fmla="*/ 84748 w 104725"/>
                <a:gd name="connsiteY22" fmla="*/ 76860 h 81855"/>
                <a:gd name="connsiteX23" fmla="*/ 78800 w 104725"/>
                <a:gd name="connsiteY23" fmla="*/ 67967 h 81855"/>
                <a:gd name="connsiteX24" fmla="*/ 81504 w 104725"/>
                <a:gd name="connsiteY24" fmla="*/ 53629 h 81855"/>
                <a:gd name="connsiteX25" fmla="*/ 85469 w 104725"/>
                <a:gd name="connsiteY25" fmla="*/ 37294 h 81855"/>
                <a:gd name="connsiteX26" fmla="*/ 89615 w 104725"/>
                <a:gd name="connsiteY26" fmla="*/ 21140 h 81855"/>
                <a:gd name="connsiteX27" fmla="*/ 92679 w 104725"/>
                <a:gd name="connsiteY27" fmla="*/ 7710 h 81855"/>
                <a:gd name="connsiteX28" fmla="*/ 86731 w 104725"/>
                <a:gd name="connsiteY28" fmla="*/ 1902 h 81855"/>
                <a:gd name="connsiteX29" fmla="*/ 77358 w 104725"/>
                <a:gd name="connsiteY29" fmla="*/ 12973 h 81855"/>
                <a:gd name="connsiteX30" fmla="*/ 67985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85" y="50725"/>
                  </a:moveTo>
                  <a:cubicBezTo>
                    <a:pt x="67084" y="54355"/>
                    <a:pt x="65462" y="61251"/>
                    <a:pt x="65101" y="61433"/>
                  </a:cubicBezTo>
                  <a:cubicBezTo>
                    <a:pt x="61676" y="67059"/>
                    <a:pt x="54466" y="76860"/>
                    <a:pt x="43291" y="76860"/>
                  </a:cubicBezTo>
                  <a:cubicBezTo>
                    <a:pt x="30854" y="76860"/>
                    <a:pt x="30854" y="65063"/>
                    <a:pt x="30854" y="61796"/>
                  </a:cubicBezTo>
                  <a:cubicBezTo>
                    <a:pt x="30854" y="51088"/>
                    <a:pt x="35901" y="38201"/>
                    <a:pt x="40948" y="24952"/>
                  </a:cubicBezTo>
                  <a:cubicBezTo>
                    <a:pt x="42390" y="21322"/>
                    <a:pt x="43471" y="18599"/>
                    <a:pt x="43471" y="15695"/>
                  </a:cubicBezTo>
                  <a:cubicBezTo>
                    <a:pt x="43471" y="6258"/>
                    <a:pt x="35540" y="87"/>
                    <a:pt x="26347" y="87"/>
                  </a:cubicBezTo>
                  <a:cubicBezTo>
                    <a:pt x="8322" y="87"/>
                    <a:pt x="211" y="24952"/>
                    <a:pt x="211" y="27856"/>
                  </a:cubicBezTo>
                  <a:cubicBezTo>
                    <a:pt x="211" y="30215"/>
                    <a:pt x="2735" y="30215"/>
                    <a:pt x="3275" y="30215"/>
                  </a:cubicBezTo>
                  <a:cubicBezTo>
                    <a:pt x="5799" y="30215"/>
                    <a:pt x="5979" y="29308"/>
                    <a:pt x="6520" y="27311"/>
                  </a:cubicBezTo>
                  <a:cubicBezTo>
                    <a:pt x="10846" y="12429"/>
                    <a:pt x="18777" y="5169"/>
                    <a:pt x="25807" y="5169"/>
                  </a:cubicBezTo>
                  <a:cubicBezTo>
                    <a:pt x="28871" y="5169"/>
                    <a:pt x="30313" y="7165"/>
                    <a:pt x="30313" y="11521"/>
                  </a:cubicBezTo>
                  <a:cubicBezTo>
                    <a:pt x="30313" y="15695"/>
                    <a:pt x="28871" y="19507"/>
                    <a:pt x="27068" y="23681"/>
                  </a:cubicBezTo>
                  <a:cubicBezTo>
                    <a:pt x="17335" y="48728"/>
                    <a:pt x="17335" y="53992"/>
                    <a:pt x="17335" y="58892"/>
                  </a:cubicBezTo>
                  <a:cubicBezTo>
                    <a:pt x="17335" y="61977"/>
                    <a:pt x="17335" y="70326"/>
                    <a:pt x="24004" y="76134"/>
                  </a:cubicBezTo>
                  <a:cubicBezTo>
                    <a:pt x="29231" y="80490"/>
                    <a:pt x="36261" y="81942"/>
                    <a:pt x="42570" y="81942"/>
                  </a:cubicBezTo>
                  <a:cubicBezTo>
                    <a:pt x="53926" y="81942"/>
                    <a:pt x="60054" y="75771"/>
                    <a:pt x="66002" y="69963"/>
                  </a:cubicBezTo>
                  <a:cubicBezTo>
                    <a:pt x="69968" y="81579"/>
                    <a:pt x="82045" y="81942"/>
                    <a:pt x="84208" y="81942"/>
                  </a:cubicBezTo>
                  <a:cubicBezTo>
                    <a:pt x="90336" y="81942"/>
                    <a:pt x="95023" y="78312"/>
                    <a:pt x="98447" y="72323"/>
                  </a:cubicBezTo>
                  <a:cubicBezTo>
                    <a:pt x="102413" y="65244"/>
                    <a:pt x="104936" y="54718"/>
                    <a:pt x="104936" y="54173"/>
                  </a:cubicBezTo>
                  <a:cubicBezTo>
                    <a:pt x="104936" y="51814"/>
                    <a:pt x="102413" y="51814"/>
                    <a:pt x="101872" y="51814"/>
                  </a:cubicBezTo>
                  <a:cubicBezTo>
                    <a:pt x="99349" y="51814"/>
                    <a:pt x="99168" y="52540"/>
                    <a:pt x="97907" y="57440"/>
                  </a:cubicBezTo>
                  <a:cubicBezTo>
                    <a:pt x="95744" y="65970"/>
                    <a:pt x="92319" y="76860"/>
                    <a:pt x="84748" y="76860"/>
                  </a:cubicBezTo>
                  <a:cubicBezTo>
                    <a:pt x="80062" y="76860"/>
                    <a:pt x="78800" y="72686"/>
                    <a:pt x="78800" y="67967"/>
                  </a:cubicBezTo>
                  <a:cubicBezTo>
                    <a:pt x="78800" y="64881"/>
                    <a:pt x="80242" y="58347"/>
                    <a:pt x="81504" y="53629"/>
                  </a:cubicBezTo>
                  <a:cubicBezTo>
                    <a:pt x="82766" y="48728"/>
                    <a:pt x="84568" y="41287"/>
                    <a:pt x="85469" y="37294"/>
                  </a:cubicBezTo>
                  <a:lnTo>
                    <a:pt x="89615" y="21140"/>
                  </a:lnTo>
                  <a:cubicBezTo>
                    <a:pt x="90697" y="16603"/>
                    <a:pt x="92679" y="8617"/>
                    <a:pt x="92679" y="7710"/>
                  </a:cubicBezTo>
                  <a:cubicBezTo>
                    <a:pt x="92679" y="4080"/>
                    <a:pt x="89795" y="1902"/>
                    <a:pt x="86731" y="1902"/>
                  </a:cubicBezTo>
                  <a:cubicBezTo>
                    <a:pt x="80062" y="1902"/>
                    <a:pt x="78800" y="7165"/>
                    <a:pt x="77358" y="12973"/>
                  </a:cubicBezTo>
                  <a:lnTo>
                    <a:pt x="67985" y="50725"/>
                  </a:lnTo>
                  <a:close/>
                </a:path>
              </a:pathLst>
            </a:custGeom>
            <a:solidFill>
              <a:srgbClr val="000000"/>
            </a:solidFill>
            <a:ln w="2276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0134CCF-6F6C-E8BB-D8D1-2E9448DDF170}"/>
                </a:ext>
              </a:extLst>
            </p:cNvPr>
            <p:cNvSpPr/>
            <p:nvPr>
              <p:custDataLst>
                <p:tags r:id="rId21"/>
              </p:custDataLst>
            </p:nvPr>
          </p:nvSpPr>
          <p:spPr>
            <a:xfrm>
              <a:off x="8367507" y="2875117"/>
              <a:ext cx="30127" cy="77525"/>
            </a:xfrm>
            <a:custGeom>
              <a:avLst/>
              <a:gdLst>
                <a:gd name="connsiteX0" fmla="*/ 30344 w 30127"/>
                <a:gd name="connsiteY0" fmla="*/ 27309 h 77525"/>
                <a:gd name="connsiteX1" fmla="*/ 13864 w 30127"/>
                <a:gd name="connsiteY1" fmla="*/ 84 h 77525"/>
                <a:gd name="connsiteX2" fmla="*/ 216 w 30127"/>
                <a:gd name="connsiteY2" fmla="*/ 13826 h 77525"/>
                <a:gd name="connsiteX3" fmla="*/ 13864 w 30127"/>
                <a:gd name="connsiteY3" fmla="*/ 27568 h 77525"/>
                <a:gd name="connsiteX4" fmla="*/ 22876 w 30127"/>
                <a:gd name="connsiteY4" fmla="*/ 24197 h 77525"/>
                <a:gd name="connsiteX5" fmla="*/ 24164 w 30127"/>
                <a:gd name="connsiteY5" fmla="*/ 23420 h 77525"/>
                <a:gd name="connsiteX6" fmla="*/ 24679 w 30127"/>
                <a:gd name="connsiteY6" fmla="*/ 27309 h 77525"/>
                <a:gd name="connsiteX7" fmla="*/ 7169 w 30127"/>
                <a:gd name="connsiteY7" fmla="*/ 70609 h 77525"/>
                <a:gd name="connsiteX8" fmla="*/ 4336 w 30127"/>
                <a:gd name="connsiteY8" fmla="*/ 74758 h 77525"/>
                <a:gd name="connsiteX9" fmla="*/ 6911 w 30127"/>
                <a:gd name="connsiteY9" fmla="*/ 77610 h 77525"/>
                <a:gd name="connsiteX10" fmla="*/ 30344 w 30127"/>
                <a:gd name="connsiteY10" fmla="*/ 27309 h 7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27" h="77525">
                  <a:moveTo>
                    <a:pt x="30344" y="27309"/>
                  </a:moveTo>
                  <a:cubicBezTo>
                    <a:pt x="30344" y="10196"/>
                    <a:pt x="23906" y="84"/>
                    <a:pt x="13864" y="84"/>
                  </a:cubicBezTo>
                  <a:cubicBezTo>
                    <a:pt x="5366" y="84"/>
                    <a:pt x="216" y="6566"/>
                    <a:pt x="216" y="13826"/>
                  </a:cubicBezTo>
                  <a:cubicBezTo>
                    <a:pt x="216" y="20827"/>
                    <a:pt x="5366" y="27568"/>
                    <a:pt x="13864" y="27568"/>
                  </a:cubicBezTo>
                  <a:cubicBezTo>
                    <a:pt x="16954" y="27568"/>
                    <a:pt x="20301" y="26531"/>
                    <a:pt x="22876" y="24197"/>
                  </a:cubicBezTo>
                  <a:cubicBezTo>
                    <a:pt x="23649" y="23679"/>
                    <a:pt x="23906" y="23420"/>
                    <a:pt x="24164" y="23420"/>
                  </a:cubicBezTo>
                  <a:cubicBezTo>
                    <a:pt x="24421" y="23420"/>
                    <a:pt x="24679" y="23679"/>
                    <a:pt x="24679" y="27309"/>
                  </a:cubicBezTo>
                  <a:cubicBezTo>
                    <a:pt x="24679" y="46496"/>
                    <a:pt x="15666" y="62053"/>
                    <a:pt x="7169" y="70609"/>
                  </a:cubicBezTo>
                  <a:cubicBezTo>
                    <a:pt x="4336" y="73461"/>
                    <a:pt x="4336" y="73980"/>
                    <a:pt x="4336" y="74758"/>
                  </a:cubicBezTo>
                  <a:cubicBezTo>
                    <a:pt x="4336" y="76573"/>
                    <a:pt x="5624" y="77610"/>
                    <a:pt x="6911" y="77610"/>
                  </a:cubicBezTo>
                  <a:cubicBezTo>
                    <a:pt x="9744" y="77610"/>
                    <a:pt x="30344" y="57645"/>
                    <a:pt x="30344" y="27309"/>
                  </a:cubicBezTo>
                  <a:close/>
                </a:path>
              </a:pathLst>
            </a:custGeom>
            <a:solidFill>
              <a:srgbClr val="000000"/>
            </a:solidFill>
            <a:ln w="2276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EEC2A88-8DEB-75F8-46A8-E47630AC4657}"/>
                </a:ext>
              </a:extLst>
            </p:cNvPr>
            <p:cNvSpPr/>
            <p:nvPr>
              <p:custDataLst>
                <p:tags r:id="rId22"/>
              </p:custDataLst>
            </p:nvPr>
          </p:nvSpPr>
          <p:spPr>
            <a:xfrm>
              <a:off x="8825133" y="2656280"/>
              <a:ext cx="359985" cy="362995"/>
            </a:xfrm>
            <a:custGeom>
              <a:avLst/>
              <a:gdLst>
                <a:gd name="connsiteX0" fmla="*/ 360220 w 359985"/>
                <a:gd name="connsiteY0" fmla="*/ 181573 h 362995"/>
                <a:gd name="connsiteX1" fmla="*/ 180227 w 359985"/>
                <a:gd name="connsiteY1" fmla="*/ 75 h 362995"/>
                <a:gd name="connsiteX2" fmla="*/ 234 w 359985"/>
                <a:gd name="connsiteY2" fmla="*/ 181573 h 362995"/>
                <a:gd name="connsiteX3" fmla="*/ 180227 w 359985"/>
                <a:gd name="connsiteY3" fmla="*/ 363070 h 362995"/>
                <a:gd name="connsiteX4" fmla="*/ 360220 w 359985"/>
                <a:gd name="connsiteY4" fmla="*/ 181573 h 362995"/>
                <a:gd name="connsiteX5" fmla="*/ 22122 w 359985"/>
                <a:gd name="connsiteY5" fmla="*/ 170683 h 362995"/>
                <a:gd name="connsiteX6" fmla="*/ 169670 w 359985"/>
                <a:gd name="connsiteY6" fmla="*/ 21854 h 362995"/>
                <a:gd name="connsiteX7" fmla="*/ 169670 w 359985"/>
                <a:gd name="connsiteY7" fmla="*/ 170683 h 362995"/>
                <a:gd name="connsiteX8" fmla="*/ 22122 w 359985"/>
                <a:gd name="connsiteY8" fmla="*/ 170683 h 362995"/>
                <a:gd name="connsiteX9" fmla="*/ 191042 w 359985"/>
                <a:gd name="connsiteY9" fmla="*/ 22114 h 362995"/>
                <a:gd name="connsiteX10" fmla="*/ 338332 w 359985"/>
                <a:gd name="connsiteY10" fmla="*/ 170683 h 362995"/>
                <a:gd name="connsiteX11" fmla="*/ 191042 w 359985"/>
                <a:gd name="connsiteY11" fmla="*/ 170683 h 362995"/>
                <a:gd name="connsiteX12" fmla="*/ 191042 w 359985"/>
                <a:gd name="connsiteY12" fmla="*/ 22114 h 362995"/>
                <a:gd name="connsiteX13" fmla="*/ 338590 w 359985"/>
                <a:gd name="connsiteY13" fmla="*/ 192203 h 362995"/>
                <a:gd name="connsiteX14" fmla="*/ 191042 w 359985"/>
                <a:gd name="connsiteY14" fmla="*/ 341031 h 362995"/>
                <a:gd name="connsiteX15" fmla="*/ 191042 w 359985"/>
                <a:gd name="connsiteY15" fmla="*/ 192203 h 362995"/>
                <a:gd name="connsiteX16" fmla="*/ 338590 w 359985"/>
                <a:gd name="connsiteY16" fmla="*/ 192203 h 362995"/>
                <a:gd name="connsiteX17" fmla="*/ 169670 w 359985"/>
                <a:gd name="connsiteY17" fmla="*/ 341291 h 362995"/>
                <a:gd name="connsiteX18" fmla="*/ 21864 w 359985"/>
                <a:gd name="connsiteY18" fmla="*/ 192203 h 362995"/>
                <a:gd name="connsiteX19" fmla="*/ 169670 w 359985"/>
                <a:gd name="connsiteY19" fmla="*/ 192203 h 362995"/>
                <a:gd name="connsiteX20" fmla="*/ 169670 w 359985"/>
                <a:gd name="connsiteY20" fmla="*/ 341291 h 3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985" h="362995">
                  <a:moveTo>
                    <a:pt x="360220" y="181573"/>
                  </a:moveTo>
                  <a:cubicBezTo>
                    <a:pt x="360220" y="81230"/>
                    <a:pt x="279622" y="75"/>
                    <a:pt x="180227" y="75"/>
                  </a:cubicBezTo>
                  <a:cubicBezTo>
                    <a:pt x="81089" y="75"/>
                    <a:pt x="234" y="81230"/>
                    <a:pt x="234" y="181573"/>
                  </a:cubicBezTo>
                  <a:cubicBezTo>
                    <a:pt x="234" y="281915"/>
                    <a:pt x="80832" y="363070"/>
                    <a:pt x="180227" y="363070"/>
                  </a:cubicBezTo>
                  <a:cubicBezTo>
                    <a:pt x="279365" y="363070"/>
                    <a:pt x="360220" y="281915"/>
                    <a:pt x="360220" y="181573"/>
                  </a:cubicBezTo>
                  <a:close/>
                  <a:moveTo>
                    <a:pt x="22122" y="170683"/>
                  </a:moveTo>
                  <a:cubicBezTo>
                    <a:pt x="26499" y="94194"/>
                    <a:pt x="87527" y="27818"/>
                    <a:pt x="169670" y="21854"/>
                  </a:cubicBezTo>
                  <a:lnTo>
                    <a:pt x="169670" y="170683"/>
                  </a:lnTo>
                  <a:lnTo>
                    <a:pt x="22122" y="170683"/>
                  </a:lnTo>
                  <a:close/>
                  <a:moveTo>
                    <a:pt x="191042" y="22114"/>
                  </a:moveTo>
                  <a:cubicBezTo>
                    <a:pt x="269065" y="26781"/>
                    <a:pt x="333697" y="91083"/>
                    <a:pt x="338332" y="170683"/>
                  </a:cubicBezTo>
                  <a:lnTo>
                    <a:pt x="191042" y="170683"/>
                  </a:lnTo>
                  <a:lnTo>
                    <a:pt x="191042" y="22114"/>
                  </a:lnTo>
                  <a:close/>
                  <a:moveTo>
                    <a:pt x="338590" y="192203"/>
                  </a:moveTo>
                  <a:cubicBezTo>
                    <a:pt x="332667" y="275692"/>
                    <a:pt x="266232" y="336624"/>
                    <a:pt x="191042" y="341031"/>
                  </a:cubicBezTo>
                  <a:lnTo>
                    <a:pt x="191042" y="192203"/>
                  </a:lnTo>
                  <a:lnTo>
                    <a:pt x="338590" y="192203"/>
                  </a:lnTo>
                  <a:close/>
                  <a:moveTo>
                    <a:pt x="169670" y="341291"/>
                  </a:moveTo>
                  <a:cubicBezTo>
                    <a:pt x="90617" y="335587"/>
                    <a:pt x="27529" y="272840"/>
                    <a:pt x="21864" y="192203"/>
                  </a:cubicBezTo>
                  <a:lnTo>
                    <a:pt x="169670" y="192203"/>
                  </a:lnTo>
                  <a:lnTo>
                    <a:pt x="169670" y="341291"/>
                  </a:lnTo>
                  <a:close/>
                </a:path>
              </a:pathLst>
            </a:custGeom>
            <a:solidFill>
              <a:srgbClr val="000000"/>
            </a:solidFill>
            <a:ln w="2276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B42731E-98D0-8F74-EB34-8281E1ACD8A7}"/>
                </a:ext>
              </a:extLst>
            </p:cNvPr>
            <p:cNvSpPr/>
            <p:nvPr>
              <p:custDataLst>
                <p:tags r:id="rId23"/>
              </p:custDataLst>
            </p:nvPr>
          </p:nvSpPr>
          <p:spPr>
            <a:xfrm>
              <a:off x="8480535" y="3088421"/>
              <a:ext cx="46865" cy="181316"/>
            </a:xfrm>
            <a:custGeom>
              <a:avLst/>
              <a:gdLst>
                <a:gd name="connsiteX0" fmla="*/ 43481 w 46865"/>
                <a:gd name="connsiteY0" fmla="*/ 97 h 181316"/>
                <a:gd name="connsiteX1" fmla="*/ 221 w 46865"/>
                <a:gd name="connsiteY1" fmla="*/ 90664 h 181316"/>
                <a:gd name="connsiteX2" fmla="*/ 43481 w 46865"/>
                <a:gd name="connsiteY2" fmla="*/ 181413 h 181316"/>
                <a:gd name="connsiteX3" fmla="*/ 47086 w 46865"/>
                <a:gd name="connsiteY3" fmla="*/ 179235 h 181316"/>
                <a:gd name="connsiteX4" fmla="*/ 45283 w 46865"/>
                <a:gd name="connsiteY4" fmla="*/ 176512 h 181316"/>
                <a:gd name="connsiteX5" fmla="*/ 12478 w 46865"/>
                <a:gd name="connsiteY5" fmla="*/ 90845 h 181316"/>
                <a:gd name="connsiteX6" fmla="*/ 45824 w 46865"/>
                <a:gd name="connsiteY6" fmla="*/ 4452 h 181316"/>
                <a:gd name="connsiteX7" fmla="*/ 47086 w 46865"/>
                <a:gd name="connsiteY7" fmla="*/ 2275 h 181316"/>
                <a:gd name="connsiteX8" fmla="*/ 43481 w 46865"/>
                <a:gd name="connsiteY8"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481" y="97"/>
                  </a:moveTo>
                  <a:cubicBezTo>
                    <a:pt x="9233" y="24417"/>
                    <a:pt x="221" y="62895"/>
                    <a:pt x="221" y="90664"/>
                  </a:cubicBezTo>
                  <a:cubicBezTo>
                    <a:pt x="221" y="116255"/>
                    <a:pt x="7791" y="156003"/>
                    <a:pt x="43481" y="181413"/>
                  </a:cubicBezTo>
                  <a:cubicBezTo>
                    <a:pt x="44923" y="181413"/>
                    <a:pt x="47086" y="181413"/>
                    <a:pt x="47086" y="179235"/>
                  </a:cubicBezTo>
                  <a:cubicBezTo>
                    <a:pt x="47086" y="178146"/>
                    <a:pt x="46545" y="177783"/>
                    <a:pt x="45283" y="176512"/>
                  </a:cubicBezTo>
                  <a:cubicBezTo>
                    <a:pt x="21310" y="154733"/>
                    <a:pt x="12478" y="123878"/>
                    <a:pt x="12478" y="90845"/>
                  </a:cubicBezTo>
                  <a:cubicBezTo>
                    <a:pt x="12478" y="41841"/>
                    <a:pt x="31043" y="17883"/>
                    <a:pt x="45824" y="4452"/>
                  </a:cubicBezTo>
                  <a:cubicBezTo>
                    <a:pt x="46545" y="3727"/>
                    <a:pt x="47086" y="3182"/>
                    <a:pt x="47086" y="2275"/>
                  </a:cubicBezTo>
                  <a:cubicBezTo>
                    <a:pt x="47086" y="97"/>
                    <a:pt x="44923" y="97"/>
                    <a:pt x="43481"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4" name="Freeform: Shape 63">
              <a:extLst>
                <a:ext uri="{FF2B5EF4-FFF2-40B4-BE49-F238E27FC236}">
                  <a16:creationId xmlns:a16="http://schemas.microsoft.com/office/drawing/2014/main" id="{3D3FD0E8-6C44-7FBC-CD25-A9AE98785666}"/>
                </a:ext>
              </a:extLst>
            </p:cNvPr>
            <p:cNvSpPr/>
            <p:nvPr>
              <p:custDataLst>
                <p:tags r:id="rId24"/>
              </p:custDataLst>
            </p:nvPr>
          </p:nvSpPr>
          <p:spPr>
            <a:xfrm>
              <a:off x="8548747" y="3144504"/>
              <a:ext cx="104725" cy="81855"/>
            </a:xfrm>
            <a:custGeom>
              <a:avLst/>
              <a:gdLst>
                <a:gd name="connsiteX0" fmla="*/ 67998 w 104725"/>
                <a:gd name="connsiteY0" fmla="*/ 50734 h 81855"/>
                <a:gd name="connsiteX1" fmla="*/ 65114 w 104725"/>
                <a:gd name="connsiteY1" fmla="*/ 61443 h 81855"/>
                <a:gd name="connsiteX2" fmla="*/ 43304 w 104725"/>
                <a:gd name="connsiteY2" fmla="*/ 76870 h 81855"/>
                <a:gd name="connsiteX3" fmla="*/ 30866 w 104725"/>
                <a:gd name="connsiteY3" fmla="*/ 61806 h 81855"/>
                <a:gd name="connsiteX4" fmla="*/ 40960 w 104725"/>
                <a:gd name="connsiteY4" fmla="*/ 24962 h 81855"/>
                <a:gd name="connsiteX5" fmla="*/ 43484 w 104725"/>
                <a:gd name="connsiteY5" fmla="*/ 15705 h 81855"/>
                <a:gd name="connsiteX6" fmla="*/ 26360 w 104725"/>
                <a:gd name="connsiteY6" fmla="*/ 97 h 81855"/>
                <a:gd name="connsiteX7" fmla="*/ 224 w 104725"/>
                <a:gd name="connsiteY7" fmla="*/ 27866 h 81855"/>
                <a:gd name="connsiteX8" fmla="*/ 3288 w 104725"/>
                <a:gd name="connsiteY8" fmla="*/ 30225 h 81855"/>
                <a:gd name="connsiteX9" fmla="*/ 6533 w 104725"/>
                <a:gd name="connsiteY9" fmla="*/ 27321 h 81855"/>
                <a:gd name="connsiteX10" fmla="*/ 25819 w 104725"/>
                <a:gd name="connsiteY10" fmla="*/ 5179 h 81855"/>
                <a:gd name="connsiteX11" fmla="*/ 30326 w 104725"/>
                <a:gd name="connsiteY11" fmla="*/ 11531 h 81855"/>
                <a:gd name="connsiteX12" fmla="*/ 27081 w 104725"/>
                <a:gd name="connsiteY12" fmla="*/ 23691 h 81855"/>
                <a:gd name="connsiteX13" fmla="*/ 17348 w 104725"/>
                <a:gd name="connsiteY13" fmla="*/ 58902 h 81855"/>
                <a:gd name="connsiteX14" fmla="*/ 24017 w 104725"/>
                <a:gd name="connsiteY14" fmla="*/ 76144 h 81855"/>
                <a:gd name="connsiteX15" fmla="*/ 42583 w 104725"/>
                <a:gd name="connsiteY15" fmla="*/ 81952 h 81855"/>
                <a:gd name="connsiteX16" fmla="*/ 66015 w 104725"/>
                <a:gd name="connsiteY16" fmla="*/ 69973 h 81855"/>
                <a:gd name="connsiteX17" fmla="*/ 84220 w 104725"/>
                <a:gd name="connsiteY17" fmla="*/ 81952 h 81855"/>
                <a:gd name="connsiteX18" fmla="*/ 98460 w 104725"/>
                <a:gd name="connsiteY18" fmla="*/ 72333 h 81855"/>
                <a:gd name="connsiteX19" fmla="*/ 104949 w 104725"/>
                <a:gd name="connsiteY19" fmla="*/ 54183 h 81855"/>
                <a:gd name="connsiteX20" fmla="*/ 101885 w 104725"/>
                <a:gd name="connsiteY20" fmla="*/ 51823 h 81855"/>
                <a:gd name="connsiteX21" fmla="*/ 97919 w 104725"/>
                <a:gd name="connsiteY21" fmla="*/ 57450 h 81855"/>
                <a:gd name="connsiteX22" fmla="*/ 84761 w 104725"/>
                <a:gd name="connsiteY22" fmla="*/ 76870 h 81855"/>
                <a:gd name="connsiteX23" fmla="*/ 78813 w 104725"/>
                <a:gd name="connsiteY23" fmla="*/ 67977 h 81855"/>
                <a:gd name="connsiteX24" fmla="*/ 81517 w 104725"/>
                <a:gd name="connsiteY24" fmla="*/ 53638 h 81855"/>
                <a:gd name="connsiteX25" fmla="*/ 85482 w 104725"/>
                <a:gd name="connsiteY25" fmla="*/ 37304 h 81855"/>
                <a:gd name="connsiteX26" fmla="*/ 89628 w 104725"/>
                <a:gd name="connsiteY26" fmla="*/ 21150 h 81855"/>
                <a:gd name="connsiteX27" fmla="*/ 92692 w 104725"/>
                <a:gd name="connsiteY27" fmla="*/ 7719 h 81855"/>
                <a:gd name="connsiteX28" fmla="*/ 86744 w 104725"/>
                <a:gd name="connsiteY28" fmla="*/ 1912 h 81855"/>
                <a:gd name="connsiteX29" fmla="*/ 77371 w 104725"/>
                <a:gd name="connsiteY29" fmla="*/ 12983 h 81855"/>
                <a:gd name="connsiteX30" fmla="*/ 67998 w 104725"/>
                <a:gd name="connsiteY30" fmla="*/ 50734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98" y="50734"/>
                  </a:moveTo>
                  <a:cubicBezTo>
                    <a:pt x="67097" y="54364"/>
                    <a:pt x="65474" y="61261"/>
                    <a:pt x="65114" y="61443"/>
                  </a:cubicBezTo>
                  <a:cubicBezTo>
                    <a:pt x="61689" y="67069"/>
                    <a:pt x="54479" y="76870"/>
                    <a:pt x="43304" y="76870"/>
                  </a:cubicBezTo>
                  <a:cubicBezTo>
                    <a:pt x="30866" y="76870"/>
                    <a:pt x="30866" y="65073"/>
                    <a:pt x="30866" y="61806"/>
                  </a:cubicBezTo>
                  <a:cubicBezTo>
                    <a:pt x="30866" y="51097"/>
                    <a:pt x="35913" y="38211"/>
                    <a:pt x="40960" y="24962"/>
                  </a:cubicBezTo>
                  <a:cubicBezTo>
                    <a:pt x="42402" y="21332"/>
                    <a:pt x="43484" y="18609"/>
                    <a:pt x="43484" y="15705"/>
                  </a:cubicBezTo>
                  <a:cubicBezTo>
                    <a:pt x="43484" y="6267"/>
                    <a:pt x="35553" y="97"/>
                    <a:pt x="26360" y="97"/>
                  </a:cubicBezTo>
                  <a:cubicBezTo>
                    <a:pt x="8335" y="97"/>
                    <a:pt x="224" y="24962"/>
                    <a:pt x="224" y="27866"/>
                  </a:cubicBezTo>
                  <a:cubicBezTo>
                    <a:pt x="224" y="30225"/>
                    <a:pt x="2747" y="30225"/>
                    <a:pt x="3288" y="30225"/>
                  </a:cubicBezTo>
                  <a:cubicBezTo>
                    <a:pt x="5811" y="30225"/>
                    <a:pt x="5992" y="29318"/>
                    <a:pt x="6533" y="27321"/>
                  </a:cubicBezTo>
                  <a:cubicBezTo>
                    <a:pt x="10859" y="12438"/>
                    <a:pt x="18790" y="5179"/>
                    <a:pt x="25819" y="5179"/>
                  </a:cubicBezTo>
                  <a:cubicBezTo>
                    <a:pt x="28884" y="5179"/>
                    <a:pt x="30326" y="7175"/>
                    <a:pt x="30326" y="11531"/>
                  </a:cubicBezTo>
                  <a:cubicBezTo>
                    <a:pt x="30326" y="15705"/>
                    <a:pt x="28884" y="19517"/>
                    <a:pt x="27081" y="23691"/>
                  </a:cubicBezTo>
                  <a:cubicBezTo>
                    <a:pt x="17348" y="48738"/>
                    <a:pt x="17348" y="54001"/>
                    <a:pt x="17348" y="58902"/>
                  </a:cubicBezTo>
                  <a:cubicBezTo>
                    <a:pt x="17348" y="61987"/>
                    <a:pt x="17348" y="70336"/>
                    <a:pt x="24017" y="76144"/>
                  </a:cubicBezTo>
                  <a:cubicBezTo>
                    <a:pt x="29244" y="80500"/>
                    <a:pt x="36274" y="81952"/>
                    <a:pt x="42583" y="81952"/>
                  </a:cubicBezTo>
                  <a:cubicBezTo>
                    <a:pt x="53938" y="81952"/>
                    <a:pt x="60067" y="75781"/>
                    <a:pt x="66015" y="69973"/>
                  </a:cubicBezTo>
                  <a:cubicBezTo>
                    <a:pt x="69981" y="81589"/>
                    <a:pt x="82057" y="81952"/>
                    <a:pt x="84220" y="81952"/>
                  </a:cubicBezTo>
                  <a:cubicBezTo>
                    <a:pt x="90349" y="81952"/>
                    <a:pt x="95035" y="78322"/>
                    <a:pt x="98460" y="72333"/>
                  </a:cubicBezTo>
                  <a:cubicBezTo>
                    <a:pt x="102426" y="65254"/>
                    <a:pt x="104949" y="54727"/>
                    <a:pt x="104949" y="54183"/>
                  </a:cubicBezTo>
                  <a:cubicBezTo>
                    <a:pt x="104949" y="51823"/>
                    <a:pt x="102426" y="51823"/>
                    <a:pt x="101885" y="51823"/>
                  </a:cubicBezTo>
                  <a:cubicBezTo>
                    <a:pt x="99361" y="51823"/>
                    <a:pt x="99181" y="52549"/>
                    <a:pt x="97919" y="57450"/>
                  </a:cubicBezTo>
                  <a:cubicBezTo>
                    <a:pt x="95756" y="65980"/>
                    <a:pt x="92332" y="76870"/>
                    <a:pt x="84761" y="76870"/>
                  </a:cubicBezTo>
                  <a:cubicBezTo>
                    <a:pt x="80075" y="76870"/>
                    <a:pt x="78813" y="72696"/>
                    <a:pt x="78813" y="67977"/>
                  </a:cubicBezTo>
                  <a:cubicBezTo>
                    <a:pt x="78813" y="64891"/>
                    <a:pt x="80255" y="58357"/>
                    <a:pt x="81517" y="53638"/>
                  </a:cubicBezTo>
                  <a:cubicBezTo>
                    <a:pt x="82778" y="48738"/>
                    <a:pt x="84581" y="41297"/>
                    <a:pt x="85482" y="37304"/>
                  </a:cubicBezTo>
                  <a:lnTo>
                    <a:pt x="89628" y="21150"/>
                  </a:lnTo>
                  <a:cubicBezTo>
                    <a:pt x="90709" y="16613"/>
                    <a:pt x="92692" y="8627"/>
                    <a:pt x="92692" y="7719"/>
                  </a:cubicBezTo>
                  <a:cubicBezTo>
                    <a:pt x="92692" y="4090"/>
                    <a:pt x="89808" y="1912"/>
                    <a:pt x="86744" y="1912"/>
                  </a:cubicBezTo>
                  <a:cubicBezTo>
                    <a:pt x="80075" y="1912"/>
                    <a:pt x="78813" y="7175"/>
                    <a:pt x="77371" y="12983"/>
                  </a:cubicBezTo>
                  <a:lnTo>
                    <a:pt x="67998" y="50734"/>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5" name="Freeform: Shape 64">
              <a:extLst>
                <a:ext uri="{FF2B5EF4-FFF2-40B4-BE49-F238E27FC236}">
                  <a16:creationId xmlns:a16="http://schemas.microsoft.com/office/drawing/2014/main" id="{70E4E3EA-B875-0BA8-E783-0E822287AB62}"/>
                </a:ext>
              </a:extLst>
            </p:cNvPr>
            <p:cNvSpPr/>
            <p:nvPr>
              <p:custDataLst>
                <p:tags r:id="rId25"/>
              </p:custDataLst>
            </p:nvPr>
          </p:nvSpPr>
          <p:spPr>
            <a:xfrm>
              <a:off x="8682211" y="3203672"/>
              <a:ext cx="22891" cy="55901"/>
            </a:xfrm>
            <a:custGeom>
              <a:avLst/>
              <a:gdLst>
                <a:gd name="connsiteX0" fmla="*/ 18073 w 22891"/>
                <a:gd name="connsiteY0" fmla="*/ 18065 h 55901"/>
                <a:gd name="connsiteX1" fmla="*/ 4014 w 22891"/>
                <a:gd name="connsiteY1" fmla="*/ 51279 h 55901"/>
                <a:gd name="connsiteX2" fmla="*/ 2752 w 22891"/>
                <a:gd name="connsiteY2" fmla="*/ 53457 h 55901"/>
                <a:gd name="connsiteX3" fmla="*/ 5275 w 22891"/>
                <a:gd name="connsiteY3" fmla="*/ 55998 h 55901"/>
                <a:gd name="connsiteX4" fmla="*/ 23120 w 22891"/>
                <a:gd name="connsiteY4" fmla="*/ 19880 h 55901"/>
                <a:gd name="connsiteX5" fmla="*/ 10503 w 22891"/>
                <a:gd name="connsiteY5" fmla="*/ 97 h 55901"/>
                <a:gd name="connsiteX6" fmla="*/ 228 w 22891"/>
                <a:gd name="connsiteY6" fmla="*/ 10442 h 55901"/>
                <a:gd name="connsiteX7" fmla="*/ 10683 w 22891"/>
                <a:gd name="connsiteY7" fmla="*/ 20969 h 55901"/>
                <a:gd name="connsiteX8" fmla="*/ 18073 w 22891"/>
                <a:gd name="connsiteY8" fmla="*/ 18065 h 5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 h="55901">
                  <a:moveTo>
                    <a:pt x="18073" y="18065"/>
                  </a:moveTo>
                  <a:cubicBezTo>
                    <a:pt x="18073" y="28047"/>
                    <a:pt x="16271" y="39663"/>
                    <a:pt x="4014" y="51279"/>
                  </a:cubicBezTo>
                  <a:cubicBezTo>
                    <a:pt x="3293" y="52005"/>
                    <a:pt x="2752" y="52549"/>
                    <a:pt x="2752" y="53457"/>
                  </a:cubicBezTo>
                  <a:cubicBezTo>
                    <a:pt x="2752" y="54727"/>
                    <a:pt x="4194" y="55998"/>
                    <a:pt x="5275" y="55998"/>
                  </a:cubicBezTo>
                  <a:cubicBezTo>
                    <a:pt x="7799" y="55998"/>
                    <a:pt x="23120" y="41478"/>
                    <a:pt x="23120" y="19880"/>
                  </a:cubicBezTo>
                  <a:cubicBezTo>
                    <a:pt x="23120" y="8627"/>
                    <a:pt x="18794" y="97"/>
                    <a:pt x="10503" y="97"/>
                  </a:cubicBezTo>
                  <a:cubicBezTo>
                    <a:pt x="4554" y="97"/>
                    <a:pt x="228" y="4816"/>
                    <a:pt x="228" y="10442"/>
                  </a:cubicBezTo>
                  <a:cubicBezTo>
                    <a:pt x="228" y="16250"/>
                    <a:pt x="4374" y="20969"/>
                    <a:pt x="10683" y="20969"/>
                  </a:cubicBezTo>
                  <a:cubicBezTo>
                    <a:pt x="15009" y="20969"/>
                    <a:pt x="17893" y="18065"/>
                    <a:pt x="18073" y="18065"/>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6" name="Freeform: Shape 65">
              <a:extLst>
                <a:ext uri="{FF2B5EF4-FFF2-40B4-BE49-F238E27FC236}">
                  <a16:creationId xmlns:a16="http://schemas.microsoft.com/office/drawing/2014/main" id="{626CDB1E-864C-F8BB-A84D-7C079993FE83}"/>
                </a:ext>
              </a:extLst>
            </p:cNvPr>
            <p:cNvSpPr/>
            <p:nvPr>
              <p:custDataLst>
                <p:tags r:id="rId26"/>
              </p:custDataLst>
            </p:nvPr>
          </p:nvSpPr>
          <p:spPr>
            <a:xfrm>
              <a:off x="8731652" y="3144323"/>
              <a:ext cx="87781" cy="82037"/>
            </a:xfrm>
            <a:custGeom>
              <a:avLst/>
              <a:gdLst>
                <a:gd name="connsiteX0" fmla="*/ 88013 w 87781"/>
                <a:gd name="connsiteY0" fmla="*/ 14435 h 82037"/>
                <a:gd name="connsiteX1" fmla="*/ 79000 w 87781"/>
                <a:gd name="connsiteY1" fmla="*/ 97 h 82037"/>
                <a:gd name="connsiteX2" fmla="*/ 69267 w 87781"/>
                <a:gd name="connsiteY2" fmla="*/ 9716 h 82037"/>
                <a:gd name="connsiteX3" fmla="*/ 72331 w 87781"/>
                <a:gd name="connsiteY3" fmla="*/ 15342 h 82037"/>
                <a:gd name="connsiteX4" fmla="*/ 79000 w 87781"/>
                <a:gd name="connsiteY4" fmla="*/ 29862 h 82037"/>
                <a:gd name="connsiteX5" fmla="*/ 45654 w 87781"/>
                <a:gd name="connsiteY5" fmla="*/ 77052 h 82037"/>
                <a:gd name="connsiteX6" fmla="*/ 31054 w 87781"/>
                <a:gd name="connsiteY6" fmla="*/ 60898 h 82037"/>
                <a:gd name="connsiteX7" fmla="*/ 40967 w 87781"/>
                <a:gd name="connsiteY7" fmla="*/ 25506 h 82037"/>
                <a:gd name="connsiteX8" fmla="*/ 43491 w 87781"/>
                <a:gd name="connsiteY8" fmla="*/ 15887 h 82037"/>
                <a:gd name="connsiteX9" fmla="*/ 26367 w 87781"/>
                <a:gd name="connsiteY9" fmla="*/ 278 h 82037"/>
                <a:gd name="connsiteX10" fmla="*/ 231 w 87781"/>
                <a:gd name="connsiteY10" fmla="*/ 28047 h 82037"/>
                <a:gd name="connsiteX11" fmla="*/ 3295 w 87781"/>
                <a:gd name="connsiteY11" fmla="*/ 30407 h 82037"/>
                <a:gd name="connsiteX12" fmla="*/ 6540 w 87781"/>
                <a:gd name="connsiteY12" fmla="*/ 27503 h 82037"/>
                <a:gd name="connsiteX13" fmla="*/ 25826 w 87781"/>
                <a:gd name="connsiteY13" fmla="*/ 5360 h 82037"/>
                <a:gd name="connsiteX14" fmla="*/ 30333 w 87781"/>
                <a:gd name="connsiteY14" fmla="*/ 11712 h 82037"/>
                <a:gd name="connsiteX15" fmla="*/ 27088 w 87781"/>
                <a:gd name="connsiteY15" fmla="*/ 23873 h 82037"/>
                <a:gd name="connsiteX16" fmla="*/ 17355 w 87781"/>
                <a:gd name="connsiteY16" fmla="*/ 58357 h 82037"/>
                <a:gd name="connsiteX17" fmla="*/ 45113 w 87781"/>
                <a:gd name="connsiteY17" fmla="*/ 82134 h 82037"/>
                <a:gd name="connsiteX18" fmla="*/ 88013 w 87781"/>
                <a:gd name="connsiteY18" fmla="*/ 14435 h 8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81" h="82037">
                  <a:moveTo>
                    <a:pt x="88013" y="14435"/>
                  </a:moveTo>
                  <a:cubicBezTo>
                    <a:pt x="88013" y="278"/>
                    <a:pt x="79541" y="97"/>
                    <a:pt x="79000" y="97"/>
                  </a:cubicBezTo>
                  <a:cubicBezTo>
                    <a:pt x="74314" y="97"/>
                    <a:pt x="69267" y="4997"/>
                    <a:pt x="69267" y="9716"/>
                  </a:cubicBezTo>
                  <a:cubicBezTo>
                    <a:pt x="69267" y="12801"/>
                    <a:pt x="71069" y="14253"/>
                    <a:pt x="72331" y="15342"/>
                  </a:cubicBezTo>
                  <a:cubicBezTo>
                    <a:pt x="75395" y="17883"/>
                    <a:pt x="79000" y="22602"/>
                    <a:pt x="79000" y="29862"/>
                  </a:cubicBezTo>
                  <a:cubicBezTo>
                    <a:pt x="79000" y="38030"/>
                    <a:pt x="67104" y="77052"/>
                    <a:pt x="45654" y="77052"/>
                  </a:cubicBezTo>
                  <a:cubicBezTo>
                    <a:pt x="31054" y="77052"/>
                    <a:pt x="31054" y="63984"/>
                    <a:pt x="31054" y="60898"/>
                  </a:cubicBezTo>
                  <a:cubicBezTo>
                    <a:pt x="31054" y="52549"/>
                    <a:pt x="34298" y="42386"/>
                    <a:pt x="40967" y="25506"/>
                  </a:cubicBezTo>
                  <a:cubicBezTo>
                    <a:pt x="42409" y="21695"/>
                    <a:pt x="43491" y="18972"/>
                    <a:pt x="43491" y="15887"/>
                  </a:cubicBezTo>
                  <a:cubicBezTo>
                    <a:pt x="43491" y="6449"/>
                    <a:pt x="35560" y="278"/>
                    <a:pt x="26367" y="278"/>
                  </a:cubicBezTo>
                  <a:cubicBezTo>
                    <a:pt x="8342" y="278"/>
                    <a:pt x="231" y="25143"/>
                    <a:pt x="231" y="28047"/>
                  </a:cubicBezTo>
                  <a:cubicBezTo>
                    <a:pt x="231" y="30407"/>
                    <a:pt x="2754" y="30407"/>
                    <a:pt x="3295" y="30407"/>
                  </a:cubicBezTo>
                  <a:cubicBezTo>
                    <a:pt x="5819" y="30407"/>
                    <a:pt x="5999" y="29499"/>
                    <a:pt x="6540" y="27503"/>
                  </a:cubicBezTo>
                  <a:cubicBezTo>
                    <a:pt x="10866" y="12620"/>
                    <a:pt x="18616" y="5360"/>
                    <a:pt x="25826" y="5360"/>
                  </a:cubicBezTo>
                  <a:cubicBezTo>
                    <a:pt x="28891" y="5360"/>
                    <a:pt x="30333" y="7356"/>
                    <a:pt x="30333" y="11712"/>
                  </a:cubicBezTo>
                  <a:cubicBezTo>
                    <a:pt x="30333" y="15887"/>
                    <a:pt x="28891" y="19698"/>
                    <a:pt x="27088" y="23873"/>
                  </a:cubicBezTo>
                  <a:cubicBezTo>
                    <a:pt x="19337" y="44019"/>
                    <a:pt x="17355" y="51823"/>
                    <a:pt x="17355" y="58357"/>
                  </a:cubicBezTo>
                  <a:cubicBezTo>
                    <a:pt x="17355" y="76326"/>
                    <a:pt x="31414" y="82134"/>
                    <a:pt x="45113" y="82134"/>
                  </a:cubicBezTo>
                  <a:cubicBezTo>
                    <a:pt x="75395" y="82134"/>
                    <a:pt x="88013" y="29318"/>
                    <a:pt x="88013" y="14435"/>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7" name="Freeform: Shape 66">
              <a:extLst>
                <a:ext uri="{FF2B5EF4-FFF2-40B4-BE49-F238E27FC236}">
                  <a16:creationId xmlns:a16="http://schemas.microsoft.com/office/drawing/2014/main" id="{3C60BBC6-341D-2D3B-A800-0226DBF46BDD}"/>
                </a:ext>
              </a:extLst>
            </p:cNvPr>
            <p:cNvSpPr/>
            <p:nvPr>
              <p:custDataLst>
                <p:tags r:id="rId27"/>
              </p:custDataLst>
            </p:nvPr>
          </p:nvSpPr>
          <p:spPr>
            <a:xfrm>
              <a:off x="8845446" y="3088421"/>
              <a:ext cx="46684" cy="181316"/>
            </a:xfrm>
            <a:custGeom>
              <a:avLst/>
              <a:gdLst>
                <a:gd name="connsiteX0" fmla="*/ 3660 w 46684"/>
                <a:gd name="connsiteY0" fmla="*/ 97 h 181316"/>
                <a:gd name="connsiteX1" fmla="*/ 235 w 46684"/>
                <a:gd name="connsiteY1" fmla="*/ 2275 h 181316"/>
                <a:gd name="connsiteX2" fmla="*/ 1857 w 46684"/>
                <a:gd name="connsiteY2" fmla="*/ 4997 h 181316"/>
                <a:gd name="connsiteX3" fmla="*/ 34663 w 46684"/>
                <a:gd name="connsiteY3" fmla="*/ 90664 h 181316"/>
                <a:gd name="connsiteX4" fmla="*/ 3480 w 46684"/>
                <a:gd name="connsiteY4" fmla="*/ 175061 h 181316"/>
                <a:gd name="connsiteX5" fmla="*/ 235 w 46684"/>
                <a:gd name="connsiteY5" fmla="*/ 179235 h 181316"/>
                <a:gd name="connsiteX6" fmla="*/ 2578 w 46684"/>
                <a:gd name="connsiteY6" fmla="*/ 181413 h 181316"/>
                <a:gd name="connsiteX7" fmla="*/ 33762 w 46684"/>
                <a:gd name="connsiteY7" fmla="*/ 146747 h 181316"/>
                <a:gd name="connsiteX8" fmla="*/ 46920 w 46684"/>
                <a:gd name="connsiteY8" fmla="*/ 90845 h 181316"/>
                <a:gd name="connsiteX9" fmla="*/ 3660 w 46684"/>
                <a:gd name="connsiteY9"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660" y="97"/>
                  </a:moveTo>
                  <a:cubicBezTo>
                    <a:pt x="2398" y="97"/>
                    <a:pt x="235" y="97"/>
                    <a:pt x="235" y="2275"/>
                  </a:cubicBezTo>
                  <a:cubicBezTo>
                    <a:pt x="235" y="3182"/>
                    <a:pt x="776" y="3727"/>
                    <a:pt x="1857" y="4997"/>
                  </a:cubicBezTo>
                  <a:cubicBezTo>
                    <a:pt x="17359" y="19335"/>
                    <a:pt x="34663" y="43838"/>
                    <a:pt x="34663" y="90664"/>
                  </a:cubicBezTo>
                  <a:cubicBezTo>
                    <a:pt x="34663" y="128597"/>
                    <a:pt x="22947" y="157274"/>
                    <a:pt x="3480" y="175061"/>
                  </a:cubicBezTo>
                  <a:cubicBezTo>
                    <a:pt x="415" y="178146"/>
                    <a:pt x="235" y="178327"/>
                    <a:pt x="235" y="179235"/>
                  </a:cubicBezTo>
                  <a:cubicBezTo>
                    <a:pt x="235" y="180142"/>
                    <a:pt x="776" y="181413"/>
                    <a:pt x="2578" y="181413"/>
                  </a:cubicBezTo>
                  <a:cubicBezTo>
                    <a:pt x="4741" y="181413"/>
                    <a:pt x="21865" y="169434"/>
                    <a:pt x="33762" y="146747"/>
                  </a:cubicBezTo>
                  <a:cubicBezTo>
                    <a:pt x="41693" y="131683"/>
                    <a:pt x="46920" y="112081"/>
                    <a:pt x="46920" y="90845"/>
                  </a:cubicBezTo>
                  <a:cubicBezTo>
                    <a:pt x="46920" y="65254"/>
                    <a:pt x="39349" y="25506"/>
                    <a:pt x="3660"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8" name="Freeform: Shape 67">
              <a:extLst>
                <a:ext uri="{FF2B5EF4-FFF2-40B4-BE49-F238E27FC236}">
                  <a16:creationId xmlns:a16="http://schemas.microsoft.com/office/drawing/2014/main" id="{7551B079-1497-B530-E989-CA8EA9EA410B}"/>
                </a:ext>
              </a:extLst>
            </p:cNvPr>
            <p:cNvSpPr/>
            <p:nvPr>
              <p:custDataLst>
                <p:tags r:id="rId28"/>
              </p:custDataLst>
            </p:nvPr>
          </p:nvSpPr>
          <p:spPr>
            <a:xfrm>
              <a:off x="8932585" y="3119820"/>
              <a:ext cx="99678" cy="118518"/>
            </a:xfrm>
            <a:custGeom>
              <a:avLst/>
              <a:gdLst>
                <a:gd name="connsiteX0" fmla="*/ 92707 w 99678"/>
                <a:gd name="connsiteY0" fmla="*/ 63802 h 118518"/>
                <a:gd name="connsiteX1" fmla="*/ 99917 w 99678"/>
                <a:gd name="connsiteY1" fmla="*/ 59446 h 118518"/>
                <a:gd name="connsiteX2" fmla="*/ 92707 w 99678"/>
                <a:gd name="connsiteY2" fmla="*/ 54909 h 118518"/>
                <a:gd name="connsiteX3" fmla="*/ 9251 w 99678"/>
                <a:gd name="connsiteY3" fmla="*/ 54909 h 118518"/>
                <a:gd name="connsiteX4" fmla="*/ 61884 w 99678"/>
                <a:gd name="connsiteY4" fmla="*/ 8990 h 118518"/>
                <a:gd name="connsiteX5" fmla="*/ 92707 w 99678"/>
                <a:gd name="connsiteY5" fmla="*/ 8990 h 118518"/>
                <a:gd name="connsiteX6" fmla="*/ 99917 w 99678"/>
                <a:gd name="connsiteY6" fmla="*/ 4634 h 118518"/>
                <a:gd name="connsiteX7" fmla="*/ 92707 w 99678"/>
                <a:gd name="connsiteY7" fmla="*/ 97 h 118518"/>
                <a:gd name="connsiteX8" fmla="*/ 61163 w 99678"/>
                <a:gd name="connsiteY8" fmla="*/ 97 h 118518"/>
                <a:gd name="connsiteX9" fmla="*/ 238 w 99678"/>
                <a:gd name="connsiteY9" fmla="*/ 59265 h 118518"/>
                <a:gd name="connsiteX10" fmla="*/ 61163 w 99678"/>
                <a:gd name="connsiteY10" fmla="*/ 118615 h 118518"/>
                <a:gd name="connsiteX11" fmla="*/ 92707 w 99678"/>
                <a:gd name="connsiteY11" fmla="*/ 118615 h 118518"/>
                <a:gd name="connsiteX12" fmla="*/ 99917 w 99678"/>
                <a:gd name="connsiteY12" fmla="*/ 114259 h 118518"/>
                <a:gd name="connsiteX13" fmla="*/ 92707 w 99678"/>
                <a:gd name="connsiteY13" fmla="*/ 109721 h 118518"/>
                <a:gd name="connsiteX14" fmla="*/ 61884 w 99678"/>
                <a:gd name="connsiteY14" fmla="*/ 109721 h 118518"/>
                <a:gd name="connsiteX15" fmla="*/ 9251 w 99678"/>
                <a:gd name="connsiteY15" fmla="*/ 63802 h 118518"/>
                <a:gd name="connsiteX16" fmla="*/ 92707 w 99678"/>
                <a:gd name="connsiteY16" fmla="*/ 63802 h 1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78" h="118518">
                  <a:moveTo>
                    <a:pt x="92707" y="63802"/>
                  </a:moveTo>
                  <a:cubicBezTo>
                    <a:pt x="95591" y="63802"/>
                    <a:pt x="99917" y="63802"/>
                    <a:pt x="99917" y="59446"/>
                  </a:cubicBezTo>
                  <a:cubicBezTo>
                    <a:pt x="99917" y="54909"/>
                    <a:pt x="95771" y="54909"/>
                    <a:pt x="92707" y="54909"/>
                  </a:cubicBezTo>
                  <a:lnTo>
                    <a:pt x="9251" y="54909"/>
                  </a:lnTo>
                  <a:cubicBezTo>
                    <a:pt x="11954" y="28592"/>
                    <a:pt x="33765" y="8990"/>
                    <a:pt x="61884" y="8990"/>
                  </a:cubicBezTo>
                  <a:lnTo>
                    <a:pt x="92707" y="8990"/>
                  </a:lnTo>
                  <a:cubicBezTo>
                    <a:pt x="95591" y="8990"/>
                    <a:pt x="99917" y="8990"/>
                    <a:pt x="99917" y="4634"/>
                  </a:cubicBezTo>
                  <a:cubicBezTo>
                    <a:pt x="99917" y="97"/>
                    <a:pt x="95771" y="97"/>
                    <a:pt x="92707" y="97"/>
                  </a:cubicBezTo>
                  <a:lnTo>
                    <a:pt x="61163" y="97"/>
                  </a:lnTo>
                  <a:cubicBezTo>
                    <a:pt x="27636" y="97"/>
                    <a:pt x="238" y="26595"/>
                    <a:pt x="238" y="59265"/>
                  </a:cubicBezTo>
                  <a:cubicBezTo>
                    <a:pt x="238" y="92660"/>
                    <a:pt x="27997" y="118615"/>
                    <a:pt x="61163" y="118615"/>
                  </a:cubicBezTo>
                  <a:lnTo>
                    <a:pt x="92707" y="118615"/>
                  </a:lnTo>
                  <a:cubicBezTo>
                    <a:pt x="95591" y="118615"/>
                    <a:pt x="99917" y="118615"/>
                    <a:pt x="99917" y="114259"/>
                  </a:cubicBezTo>
                  <a:cubicBezTo>
                    <a:pt x="99917" y="109721"/>
                    <a:pt x="95771" y="109721"/>
                    <a:pt x="92707" y="109721"/>
                  </a:cubicBezTo>
                  <a:lnTo>
                    <a:pt x="61884" y="109721"/>
                  </a:lnTo>
                  <a:cubicBezTo>
                    <a:pt x="33765" y="109721"/>
                    <a:pt x="11954" y="90119"/>
                    <a:pt x="9251" y="63802"/>
                  </a:cubicBezTo>
                  <a:lnTo>
                    <a:pt x="92707" y="63802"/>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9" name="Freeform: Shape 68">
              <a:extLst>
                <a:ext uri="{FF2B5EF4-FFF2-40B4-BE49-F238E27FC236}">
                  <a16:creationId xmlns:a16="http://schemas.microsoft.com/office/drawing/2014/main" id="{A09D8DB1-1DE1-A2BE-08FF-185830200EF9}"/>
                </a:ext>
              </a:extLst>
            </p:cNvPr>
            <p:cNvSpPr/>
            <p:nvPr>
              <p:custDataLst>
                <p:tags r:id="rId29"/>
              </p:custDataLst>
            </p:nvPr>
          </p:nvSpPr>
          <p:spPr>
            <a:xfrm>
              <a:off x="9058912" y="3100582"/>
              <a:ext cx="165109" cy="127593"/>
            </a:xfrm>
            <a:custGeom>
              <a:avLst/>
              <a:gdLst>
                <a:gd name="connsiteX0" fmla="*/ 80455 w 165109"/>
                <a:gd name="connsiteY0" fmla="*/ 11168 h 127593"/>
                <a:gd name="connsiteX1" fmla="*/ 125518 w 165109"/>
                <a:gd name="connsiteY1" fmla="*/ 30770 h 127593"/>
                <a:gd name="connsiteX2" fmla="*/ 84240 w 165109"/>
                <a:gd name="connsiteY2" fmla="*/ 63439 h 127593"/>
                <a:gd name="connsiteX3" fmla="*/ 73425 w 165109"/>
                <a:gd name="connsiteY3" fmla="*/ 66525 h 127593"/>
                <a:gd name="connsiteX4" fmla="*/ 67477 w 165109"/>
                <a:gd name="connsiteY4" fmla="*/ 72877 h 127593"/>
                <a:gd name="connsiteX5" fmla="*/ 69460 w 165109"/>
                <a:gd name="connsiteY5" fmla="*/ 74511 h 127593"/>
                <a:gd name="connsiteX6" fmla="*/ 92171 w 165109"/>
                <a:gd name="connsiteY6" fmla="*/ 100283 h 127593"/>
                <a:gd name="connsiteX7" fmla="*/ 119209 w 165109"/>
                <a:gd name="connsiteY7" fmla="*/ 127690 h 127593"/>
                <a:gd name="connsiteX8" fmla="*/ 165353 w 165109"/>
                <a:gd name="connsiteY8" fmla="*/ 101372 h 127593"/>
                <a:gd name="connsiteX9" fmla="*/ 163190 w 165109"/>
                <a:gd name="connsiteY9" fmla="*/ 99920 h 127593"/>
                <a:gd name="connsiteX10" fmla="*/ 149491 w 165109"/>
                <a:gd name="connsiteY10" fmla="*/ 107725 h 127593"/>
                <a:gd name="connsiteX11" fmla="*/ 132007 w 165109"/>
                <a:gd name="connsiteY11" fmla="*/ 116618 h 127593"/>
                <a:gd name="connsiteX12" fmla="*/ 108033 w 165109"/>
                <a:gd name="connsiteY12" fmla="*/ 89575 h 127593"/>
                <a:gd name="connsiteX13" fmla="*/ 95776 w 165109"/>
                <a:gd name="connsiteY13" fmla="*/ 70518 h 127593"/>
                <a:gd name="connsiteX14" fmla="*/ 142281 w 165109"/>
                <a:gd name="connsiteY14" fmla="*/ 22602 h 127593"/>
                <a:gd name="connsiteX15" fmla="*/ 79373 w 165109"/>
                <a:gd name="connsiteY15" fmla="*/ 97 h 127593"/>
                <a:gd name="connsiteX16" fmla="*/ 29624 w 165109"/>
                <a:gd name="connsiteY16" fmla="*/ 6449 h 127593"/>
                <a:gd name="connsiteX17" fmla="*/ 244 w 165109"/>
                <a:gd name="connsiteY17" fmla="*/ 34763 h 127593"/>
                <a:gd name="connsiteX18" fmla="*/ 2407 w 165109"/>
                <a:gd name="connsiteY18" fmla="*/ 36396 h 127593"/>
                <a:gd name="connsiteX19" fmla="*/ 17007 w 165109"/>
                <a:gd name="connsiteY19" fmla="*/ 26414 h 127593"/>
                <a:gd name="connsiteX20" fmla="*/ 50714 w 165109"/>
                <a:gd name="connsiteY20" fmla="*/ 11168 h 127593"/>
                <a:gd name="connsiteX21" fmla="*/ 23496 w 165109"/>
                <a:gd name="connsiteY21" fmla="*/ 122245 h 127593"/>
                <a:gd name="connsiteX22" fmla="*/ 22054 w 165109"/>
                <a:gd name="connsiteY22" fmla="*/ 126056 h 127593"/>
                <a:gd name="connsiteX23" fmla="*/ 24217 w 165109"/>
                <a:gd name="connsiteY23" fmla="*/ 127690 h 127593"/>
                <a:gd name="connsiteX24" fmla="*/ 37736 w 165109"/>
                <a:gd name="connsiteY24" fmla="*/ 120067 h 127593"/>
                <a:gd name="connsiteX25" fmla="*/ 66756 w 165109"/>
                <a:gd name="connsiteY25" fmla="*/ 11168 h 127593"/>
                <a:gd name="connsiteX26" fmla="*/ 80455 w 165109"/>
                <a:gd name="connsiteY26" fmla="*/ 11168 h 12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9" h="127593">
                  <a:moveTo>
                    <a:pt x="80455" y="11168"/>
                  </a:moveTo>
                  <a:cubicBezTo>
                    <a:pt x="117046" y="11168"/>
                    <a:pt x="125518" y="18791"/>
                    <a:pt x="125518" y="30770"/>
                  </a:cubicBezTo>
                  <a:cubicBezTo>
                    <a:pt x="125518" y="45290"/>
                    <a:pt x="114703" y="62532"/>
                    <a:pt x="84240" y="63439"/>
                  </a:cubicBezTo>
                  <a:cubicBezTo>
                    <a:pt x="80455" y="63621"/>
                    <a:pt x="78292" y="63621"/>
                    <a:pt x="73425" y="66525"/>
                  </a:cubicBezTo>
                  <a:cubicBezTo>
                    <a:pt x="70541" y="68340"/>
                    <a:pt x="67477" y="71062"/>
                    <a:pt x="67477" y="72877"/>
                  </a:cubicBezTo>
                  <a:cubicBezTo>
                    <a:pt x="67477" y="73966"/>
                    <a:pt x="68018" y="74329"/>
                    <a:pt x="69460" y="74511"/>
                  </a:cubicBezTo>
                  <a:cubicBezTo>
                    <a:pt x="77391" y="75781"/>
                    <a:pt x="81536" y="80682"/>
                    <a:pt x="92171" y="100283"/>
                  </a:cubicBezTo>
                  <a:cubicBezTo>
                    <a:pt x="101905" y="118433"/>
                    <a:pt x="107853" y="127690"/>
                    <a:pt x="119209" y="127690"/>
                  </a:cubicBezTo>
                  <a:cubicBezTo>
                    <a:pt x="142641" y="127690"/>
                    <a:pt x="165353" y="105184"/>
                    <a:pt x="165353" y="101372"/>
                  </a:cubicBezTo>
                  <a:cubicBezTo>
                    <a:pt x="165353" y="101191"/>
                    <a:pt x="165173" y="99920"/>
                    <a:pt x="163190" y="99920"/>
                  </a:cubicBezTo>
                  <a:cubicBezTo>
                    <a:pt x="161568" y="99920"/>
                    <a:pt x="154718" y="101554"/>
                    <a:pt x="149491" y="107725"/>
                  </a:cubicBezTo>
                  <a:cubicBezTo>
                    <a:pt x="147148" y="110447"/>
                    <a:pt x="141740" y="116618"/>
                    <a:pt x="132007" y="116618"/>
                  </a:cubicBezTo>
                  <a:cubicBezTo>
                    <a:pt x="122273" y="116618"/>
                    <a:pt x="115784" y="104276"/>
                    <a:pt x="108033" y="89575"/>
                  </a:cubicBezTo>
                  <a:cubicBezTo>
                    <a:pt x="101184" y="77052"/>
                    <a:pt x="98120" y="73059"/>
                    <a:pt x="95776" y="70518"/>
                  </a:cubicBezTo>
                  <a:cubicBezTo>
                    <a:pt x="127861" y="59265"/>
                    <a:pt x="142281" y="39300"/>
                    <a:pt x="142281" y="22602"/>
                  </a:cubicBezTo>
                  <a:cubicBezTo>
                    <a:pt x="142281" y="97"/>
                    <a:pt x="114162" y="97"/>
                    <a:pt x="79373" y="97"/>
                  </a:cubicBezTo>
                  <a:cubicBezTo>
                    <a:pt x="56662" y="97"/>
                    <a:pt x="45667" y="97"/>
                    <a:pt x="29624" y="6449"/>
                  </a:cubicBezTo>
                  <a:cubicBezTo>
                    <a:pt x="5651" y="16068"/>
                    <a:pt x="244" y="31859"/>
                    <a:pt x="244" y="34763"/>
                  </a:cubicBezTo>
                  <a:cubicBezTo>
                    <a:pt x="244" y="36215"/>
                    <a:pt x="1505" y="36396"/>
                    <a:pt x="2407" y="36396"/>
                  </a:cubicBezTo>
                  <a:cubicBezTo>
                    <a:pt x="5110" y="36396"/>
                    <a:pt x="14844" y="32766"/>
                    <a:pt x="17007" y="26414"/>
                  </a:cubicBezTo>
                  <a:cubicBezTo>
                    <a:pt x="19350" y="19154"/>
                    <a:pt x="21693" y="12620"/>
                    <a:pt x="50714" y="11168"/>
                  </a:cubicBezTo>
                  <a:cubicBezTo>
                    <a:pt x="47289" y="60535"/>
                    <a:pt x="33770" y="97561"/>
                    <a:pt x="23496" y="122245"/>
                  </a:cubicBezTo>
                  <a:cubicBezTo>
                    <a:pt x="22054" y="125512"/>
                    <a:pt x="22054" y="125875"/>
                    <a:pt x="22054" y="126056"/>
                  </a:cubicBezTo>
                  <a:cubicBezTo>
                    <a:pt x="22054" y="127327"/>
                    <a:pt x="22955" y="127690"/>
                    <a:pt x="24217" y="127690"/>
                  </a:cubicBezTo>
                  <a:cubicBezTo>
                    <a:pt x="28182" y="127690"/>
                    <a:pt x="35753" y="123152"/>
                    <a:pt x="37736" y="120067"/>
                  </a:cubicBezTo>
                  <a:cubicBezTo>
                    <a:pt x="38096" y="119522"/>
                    <a:pt x="61889" y="70336"/>
                    <a:pt x="66756" y="11168"/>
                  </a:cubicBezTo>
                  <a:lnTo>
                    <a:pt x="80455" y="11168"/>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0" name="Freeform: Shape 69">
              <a:extLst>
                <a:ext uri="{FF2B5EF4-FFF2-40B4-BE49-F238E27FC236}">
                  <a16:creationId xmlns:a16="http://schemas.microsoft.com/office/drawing/2014/main" id="{7C3E38B5-CCBD-CA3C-1482-C158E8D1D005}"/>
                </a:ext>
              </a:extLst>
            </p:cNvPr>
            <p:cNvSpPr/>
            <p:nvPr>
              <p:custDataLst>
                <p:tags r:id="rId30"/>
              </p:custDataLst>
            </p:nvPr>
          </p:nvSpPr>
          <p:spPr>
            <a:xfrm>
              <a:off x="9249443" y="3088421"/>
              <a:ext cx="46865" cy="181316"/>
            </a:xfrm>
            <a:custGeom>
              <a:avLst/>
              <a:gdLst>
                <a:gd name="connsiteX0" fmla="*/ 43510 w 46865"/>
                <a:gd name="connsiteY0" fmla="*/ 97 h 181316"/>
                <a:gd name="connsiteX1" fmla="*/ 250 w 46865"/>
                <a:gd name="connsiteY1" fmla="*/ 90664 h 181316"/>
                <a:gd name="connsiteX2" fmla="*/ 43510 w 46865"/>
                <a:gd name="connsiteY2" fmla="*/ 181413 h 181316"/>
                <a:gd name="connsiteX3" fmla="*/ 47115 w 46865"/>
                <a:gd name="connsiteY3" fmla="*/ 179235 h 181316"/>
                <a:gd name="connsiteX4" fmla="*/ 45313 w 46865"/>
                <a:gd name="connsiteY4" fmla="*/ 176512 h 181316"/>
                <a:gd name="connsiteX5" fmla="*/ 12507 w 46865"/>
                <a:gd name="connsiteY5" fmla="*/ 90845 h 181316"/>
                <a:gd name="connsiteX6" fmla="*/ 45854 w 46865"/>
                <a:gd name="connsiteY6" fmla="*/ 4452 h 181316"/>
                <a:gd name="connsiteX7" fmla="*/ 47115 w 46865"/>
                <a:gd name="connsiteY7" fmla="*/ 2275 h 181316"/>
                <a:gd name="connsiteX8" fmla="*/ 43510 w 46865"/>
                <a:gd name="connsiteY8"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510" y="97"/>
                  </a:moveTo>
                  <a:cubicBezTo>
                    <a:pt x="9263" y="24417"/>
                    <a:pt x="250" y="62895"/>
                    <a:pt x="250" y="90664"/>
                  </a:cubicBezTo>
                  <a:cubicBezTo>
                    <a:pt x="250" y="116255"/>
                    <a:pt x="7821" y="156003"/>
                    <a:pt x="43510" y="181413"/>
                  </a:cubicBezTo>
                  <a:cubicBezTo>
                    <a:pt x="44952" y="181413"/>
                    <a:pt x="47115" y="181413"/>
                    <a:pt x="47115" y="179235"/>
                  </a:cubicBezTo>
                  <a:cubicBezTo>
                    <a:pt x="47115" y="178146"/>
                    <a:pt x="46575" y="177783"/>
                    <a:pt x="45313" y="176512"/>
                  </a:cubicBezTo>
                  <a:cubicBezTo>
                    <a:pt x="21340" y="154733"/>
                    <a:pt x="12507" y="123878"/>
                    <a:pt x="12507" y="90845"/>
                  </a:cubicBezTo>
                  <a:cubicBezTo>
                    <a:pt x="12507" y="41841"/>
                    <a:pt x="31073" y="17883"/>
                    <a:pt x="45854" y="4452"/>
                  </a:cubicBezTo>
                  <a:cubicBezTo>
                    <a:pt x="46575" y="3727"/>
                    <a:pt x="47115" y="3182"/>
                    <a:pt x="47115" y="2275"/>
                  </a:cubicBezTo>
                  <a:cubicBezTo>
                    <a:pt x="47115" y="97"/>
                    <a:pt x="44952" y="97"/>
                    <a:pt x="43510"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1" name="Freeform: Shape 70">
              <a:extLst>
                <a:ext uri="{FF2B5EF4-FFF2-40B4-BE49-F238E27FC236}">
                  <a16:creationId xmlns:a16="http://schemas.microsoft.com/office/drawing/2014/main" id="{29224B60-23D6-0A15-CF79-91401E6F441E}"/>
                </a:ext>
              </a:extLst>
            </p:cNvPr>
            <p:cNvSpPr/>
            <p:nvPr>
              <p:custDataLst>
                <p:tags r:id="rId31"/>
              </p:custDataLst>
            </p:nvPr>
          </p:nvSpPr>
          <p:spPr>
            <a:xfrm>
              <a:off x="9321621" y="3101308"/>
              <a:ext cx="139270" cy="123237"/>
            </a:xfrm>
            <a:custGeom>
              <a:avLst/>
              <a:gdLst>
                <a:gd name="connsiteX0" fmla="*/ 130575 w 139270"/>
                <a:gd name="connsiteY0" fmla="*/ 81408 h 123237"/>
                <a:gd name="connsiteX1" fmla="*/ 131656 w 139270"/>
                <a:gd name="connsiteY1" fmla="*/ 78141 h 123237"/>
                <a:gd name="connsiteX2" fmla="*/ 128592 w 139270"/>
                <a:gd name="connsiteY2" fmla="*/ 75600 h 123237"/>
                <a:gd name="connsiteX3" fmla="*/ 126609 w 139270"/>
                <a:gd name="connsiteY3" fmla="*/ 76326 h 123237"/>
                <a:gd name="connsiteX4" fmla="*/ 123905 w 139270"/>
                <a:gd name="connsiteY4" fmla="*/ 81589 h 123237"/>
                <a:gd name="connsiteX5" fmla="*/ 73615 w 139270"/>
                <a:gd name="connsiteY5" fmla="*/ 116800 h 123237"/>
                <a:gd name="connsiteX6" fmla="*/ 42973 w 139270"/>
                <a:gd name="connsiteY6" fmla="*/ 116800 h 123237"/>
                <a:gd name="connsiteX7" fmla="*/ 37205 w 139270"/>
                <a:gd name="connsiteY7" fmla="*/ 114985 h 123237"/>
                <a:gd name="connsiteX8" fmla="*/ 37926 w 139270"/>
                <a:gd name="connsiteY8" fmla="*/ 111173 h 123237"/>
                <a:gd name="connsiteX9" fmla="*/ 50003 w 139270"/>
                <a:gd name="connsiteY9" fmla="*/ 62532 h 123237"/>
                <a:gd name="connsiteX10" fmla="*/ 70191 w 139270"/>
                <a:gd name="connsiteY10" fmla="*/ 62532 h 123237"/>
                <a:gd name="connsiteX11" fmla="*/ 86593 w 139270"/>
                <a:gd name="connsiteY11" fmla="*/ 70881 h 123237"/>
                <a:gd name="connsiteX12" fmla="*/ 85332 w 139270"/>
                <a:gd name="connsiteY12" fmla="*/ 79048 h 123237"/>
                <a:gd name="connsiteX13" fmla="*/ 84791 w 139270"/>
                <a:gd name="connsiteY13" fmla="*/ 81226 h 123237"/>
                <a:gd name="connsiteX14" fmla="*/ 87855 w 139270"/>
                <a:gd name="connsiteY14" fmla="*/ 83767 h 123237"/>
                <a:gd name="connsiteX15" fmla="*/ 91280 w 139270"/>
                <a:gd name="connsiteY15" fmla="*/ 79774 h 123237"/>
                <a:gd name="connsiteX16" fmla="*/ 101194 w 139270"/>
                <a:gd name="connsiteY16" fmla="*/ 40026 h 123237"/>
                <a:gd name="connsiteX17" fmla="*/ 101734 w 139270"/>
                <a:gd name="connsiteY17" fmla="*/ 37304 h 123237"/>
                <a:gd name="connsiteX18" fmla="*/ 98670 w 139270"/>
                <a:gd name="connsiteY18" fmla="*/ 34763 h 123237"/>
                <a:gd name="connsiteX19" fmla="*/ 95065 w 139270"/>
                <a:gd name="connsiteY19" fmla="*/ 39482 h 123237"/>
                <a:gd name="connsiteX20" fmla="*/ 70551 w 139270"/>
                <a:gd name="connsiteY20" fmla="*/ 55998 h 123237"/>
                <a:gd name="connsiteX21" fmla="*/ 51625 w 139270"/>
                <a:gd name="connsiteY21" fmla="*/ 55998 h 123237"/>
                <a:gd name="connsiteX22" fmla="*/ 62440 w 139270"/>
                <a:gd name="connsiteY22" fmla="*/ 12801 h 123237"/>
                <a:gd name="connsiteX23" fmla="*/ 71633 w 139270"/>
                <a:gd name="connsiteY23" fmla="*/ 6630 h 123237"/>
                <a:gd name="connsiteX24" fmla="*/ 101013 w 139270"/>
                <a:gd name="connsiteY24" fmla="*/ 6630 h 123237"/>
                <a:gd name="connsiteX25" fmla="*/ 130575 w 139270"/>
                <a:gd name="connsiteY25" fmla="*/ 27684 h 123237"/>
                <a:gd name="connsiteX26" fmla="*/ 129854 w 139270"/>
                <a:gd name="connsiteY26" fmla="*/ 38756 h 123237"/>
                <a:gd name="connsiteX27" fmla="*/ 132918 w 139270"/>
                <a:gd name="connsiteY27" fmla="*/ 41841 h 123237"/>
                <a:gd name="connsiteX28" fmla="*/ 136162 w 139270"/>
                <a:gd name="connsiteY28" fmla="*/ 37122 h 123237"/>
                <a:gd name="connsiteX29" fmla="*/ 139407 w 139270"/>
                <a:gd name="connsiteY29" fmla="*/ 5541 h 123237"/>
                <a:gd name="connsiteX30" fmla="*/ 134180 w 139270"/>
                <a:gd name="connsiteY30" fmla="*/ 97 h 123237"/>
                <a:gd name="connsiteX31" fmla="*/ 35042 w 139270"/>
                <a:gd name="connsiteY31" fmla="*/ 97 h 123237"/>
                <a:gd name="connsiteX32" fmla="*/ 29274 w 139270"/>
                <a:gd name="connsiteY32" fmla="*/ 4090 h 123237"/>
                <a:gd name="connsiteX33" fmla="*/ 35222 w 139270"/>
                <a:gd name="connsiteY33" fmla="*/ 6630 h 123237"/>
                <a:gd name="connsiteX34" fmla="*/ 42072 w 139270"/>
                <a:gd name="connsiteY34" fmla="*/ 6993 h 123237"/>
                <a:gd name="connsiteX35" fmla="*/ 46037 w 139270"/>
                <a:gd name="connsiteY35" fmla="*/ 9534 h 123237"/>
                <a:gd name="connsiteX36" fmla="*/ 45316 w 139270"/>
                <a:gd name="connsiteY36" fmla="*/ 13527 h 123237"/>
                <a:gd name="connsiteX37" fmla="*/ 21703 w 139270"/>
                <a:gd name="connsiteY37" fmla="*/ 108451 h 123237"/>
                <a:gd name="connsiteX38" fmla="*/ 5661 w 139270"/>
                <a:gd name="connsiteY38" fmla="*/ 116800 h 123237"/>
                <a:gd name="connsiteX39" fmla="*/ 253 w 139270"/>
                <a:gd name="connsiteY39" fmla="*/ 120793 h 123237"/>
                <a:gd name="connsiteX40" fmla="*/ 5661 w 139270"/>
                <a:gd name="connsiteY40" fmla="*/ 123334 h 123237"/>
                <a:gd name="connsiteX41" fmla="*/ 107502 w 139270"/>
                <a:gd name="connsiteY41" fmla="*/ 123334 h 123237"/>
                <a:gd name="connsiteX42" fmla="*/ 113631 w 139270"/>
                <a:gd name="connsiteY42" fmla="*/ 120067 h 123237"/>
                <a:gd name="connsiteX43" fmla="*/ 130575 w 139270"/>
                <a:gd name="connsiteY43" fmla="*/ 81408 h 12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270" h="123237">
                  <a:moveTo>
                    <a:pt x="130575" y="81408"/>
                  </a:moveTo>
                  <a:cubicBezTo>
                    <a:pt x="131656" y="79048"/>
                    <a:pt x="131656" y="78322"/>
                    <a:pt x="131656" y="78141"/>
                  </a:cubicBezTo>
                  <a:cubicBezTo>
                    <a:pt x="131656" y="77052"/>
                    <a:pt x="130935" y="75600"/>
                    <a:pt x="128592" y="75600"/>
                  </a:cubicBezTo>
                  <a:cubicBezTo>
                    <a:pt x="128231" y="75600"/>
                    <a:pt x="127330" y="75600"/>
                    <a:pt x="126609" y="76326"/>
                  </a:cubicBezTo>
                  <a:cubicBezTo>
                    <a:pt x="126249" y="76689"/>
                    <a:pt x="126068" y="76870"/>
                    <a:pt x="123905" y="81589"/>
                  </a:cubicBezTo>
                  <a:cubicBezTo>
                    <a:pt x="112189" y="107725"/>
                    <a:pt x="102996" y="116800"/>
                    <a:pt x="73615" y="116800"/>
                  </a:cubicBezTo>
                  <a:lnTo>
                    <a:pt x="42973" y="116800"/>
                  </a:lnTo>
                  <a:cubicBezTo>
                    <a:pt x="37385" y="116800"/>
                    <a:pt x="37205" y="116618"/>
                    <a:pt x="37205" y="114985"/>
                  </a:cubicBezTo>
                  <a:cubicBezTo>
                    <a:pt x="37205" y="114803"/>
                    <a:pt x="37205" y="113896"/>
                    <a:pt x="37926" y="111173"/>
                  </a:cubicBezTo>
                  <a:lnTo>
                    <a:pt x="50003" y="62532"/>
                  </a:lnTo>
                  <a:lnTo>
                    <a:pt x="70191" y="62532"/>
                  </a:lnTo>
                  <a:cubicBezTo>
                    <a:pt x="84430" y="62532"/>
                    <a:pt x="86593" y="64891"/>
                    <a:pt x="86593" y="70881"/>
                  </a:cubicBezTo>
                  <a:cubicBezTo>
                    <a:pt x="86593" y="72877"/>
                    <a:pt x="86053" y="75963"/>
                    <a:pt x="85332" y="79048"/>
                  </a:cubicBezTo>
                  <a:cubicBezTo>
                    <a:pt x="84791" y="80682"/>
                    <a:pt x="84791" y="80863"/>
                    <a:pt x="84791" y="81226"/>
                  </a:cubicBezTo>
                  <a:cubicBezTo>
                    <a:pt x="84791" y="81589"/>
                    <a:pt x="84971" y="83767"/>
                    <a:pt x="87855" y="83767"/>
                  </a:cubicBezTo>
                  <a:cubicBezTo>
                    <a:pt x="90379" y="83767"/>
                    <a:pt x="90559" y="82860"/>
                    <a:pt x="91280" y="79774"/>
                  </a:cubicBezTo>
                  <a:lnTo>
                    <a:pt x="101194" y="40026"/>
                  </a:lnTo>
                  <a:cubicBezTo>
                    <a:pt x="101734" y="37848"/>
                    <a:pt x="101734" y="37485"/>
                    <a:pt x="101734" y="37304"/>
                  </a:cubicBezTo>
                  <a:cubicBezTo>
                    <a:pt x="101734" y="35489"/>
                    <a:pt x="100292" y="34763"/>
                    <a:pt x="98670" y="34763"/>
                  </a:cubicBezTo>
                  <a:cubicBezTo>
                    <a:pt x="96327" y="34763"/>
                    <a:pt x="96147" y="35670"/>
                    <a:pt x="95065" y="39482"/>
                  </a:cubicBezTo>
                  <a:cubicBezTo>
                    <a:pt x="91280" y="53638"/>
                    <a:pt x="85872" y="55998"/>
                    <a:pt x="70551" y="55998"/>
                  </a:cubicBezTo>
                  <a:lnTo>
                    <a:pt x="51625" y="55998"/>
                  </a:lnTo>
                  <a:lnTo>
                    <a:pt x="62440" y="12801"/>
                  </a:lnTo>
                  <a:cubicBezTo>
                    <a:pt x="63882" y="7175"/>
                    <a:pt x="64062" y="6630"/>
                    <a:pt x="71633" y="6630"/>
                  </a:cubicBezTo>
                  <a:lnTo>
                    <a:pt x="101013" y="6630"/>
                  </a:lnTo>
                  <a:cubicBezTo>
                    <a:pt x="124626" y="6630"/>
                    <a:pt x="130575" y="11531"/>
                    <a:pt x="130575" y="27684"/>
                  </a:cubicBezTo>
                  <a:cubicBezTo>
                    <a:pt x="130575" y="32403"/>
                    <a:pt x="129854" y="37848"/>
                    <a:pt x="129854" y="38756"/>
                  </a:cubicBezTo>
                  <a:cubicBezTo>
                    <a:pt x="129854" y="40208"/>
                    <a:pt x="130394" y="41841"/>
                    <a:pt x="132918" y="41841"/>
                  </a:cubicBezTo>
                  <a:cubicBezTo>
                    <a:pt x="135622" y="41841"/>
                    <a:pt x="135802" y="40208"/>
                    <a:pt x="136162" y="37122"/>
                  </a:cubicBezTo>
                  <a:lnTo>
                    <a:pt x="139407" y="5541"/>
                  </a:lnTo>
                  <a:cubicBezTo>
                    <a:pt x="139948" y="97"/>
                    <a:pt x="138686" y="97"/>
                    <a:pt x="134180" y="97"/>
                  </a:cubicBezTo>
                  <a:lnTo>
                    <a:pt x="35042" y="97"/>
                  </a:lnTo>
                  <a:cubicBezTo>
                    <a:pt x="31437" y="97"/>
                    <a:pt x="29274" y="97"/>
                    <a:pt x="29274" y="4090"/>
                  </a:cubicBezTo>
                  <a:cubicBezTo>
                    <a:pt x="29274" y="6630"/>
                    <a:pt x="31257" y="6630"/>
                    <a:pt x="35222" y="6630"/>
                  </a:cubicBezTo>
                  <a:cubicBezTo>
                    <a:pt x="38106" y="6630"/>
                    <a:pt x="38827" y="6630"/>
                    <a:pt x="42072" y="6993"/>
                  </a:cubicBezTo>
                  <a:cubicBezTo>
                    <a:pt x="45677" y="7356"/>
                    <a:pt x="46037" y="7719"/>
                    <a:pt x="46037" y="9534"/>
                  </a:cubicBezTo>
                  <a:cubicBezTo>
                    <a:pt x="46037" y="10805"/>
                    <a:pt x="45496" y="12620"/>
                    <a:pt x="45316" y="13527"/>
                  </a:cubicBezTo>
                  <a:lnTo>
                    <a:pt x="21703" y="108451"/>
                  </a:lnTo>
                  <a:cubicBezTo>
                    <a:pt x="19901" y="115529"/>
                    <a:pt x="19721" y="116800"/>
                    <a:pt x="5661" y="116800"/>
                  </a:cubicBezTo>
                  <a:cubicBezTo>
                    <a:pt x="2416" y="116800"/>
                    <a:pt x="253" y="116800"/>
                    <a:pt x="253" y="120793"/>
                  </a:cubicBezTo>
                  <a:cubicBezTo>
                    <a:pt x="253" y="123334"/>
                    <a:pt x="2416" y="123334"/>
                    <a:pt x="5661" y="123334"/>
                  </a:cubicBezTo>
                  <a:lnTo>
                    <a:pt x="107502" y="123334"/>
                  </a:lnTo>
                  <a:cubicBezTo>
                    <a:pt x="112009" y="123334"/>
                    <a:pt x="112189" y="123334"/>
                    <a:pt x="113631" y="120067"/>
                  </a:cubicBezTo>
                  <a:lnTo>
                    <a:pt x="130575" y="81408"/>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2" name="Freeform: Shape 71">
              <a:extLst>
                <a:ext uri="{FF2B5EF4-FFF2-40B4-BE49-F238E27FC236}">
                  <a16:creationId xmlns:a16="http://schemas.microsoft.com/office/drawing/2014/main" id="{570F113C-F22B-59D7-B1C9-F18566EBADE0}"/>
                </a:ext>
              </a:extLst>
            </p:cNvPr>
            <p:cNvSpPr/>
            <p:nvPr>
              <p:custDataLst>
                <p:tags r:id="rId32"/>
              </p:custDataLst>
            </p:nvPr>
          </p:nvSpPr>
          <p:spPr>
            <a:xfrm>
              <a:off x="9483063" y="3088421"/>
              <a:ext cx="46684" cy="181316"/>
            </a:xfrm>
            <a:custGeom>
              <a:avLst/>
              <a:gdLst>
                <a:gd name="connsiteX0" fmla="*/ 3684 w 46684"/>
                <a:gd name="connsiteY0" fmla="*/ 97 h 181316"/>
                <a:gd name="connsiteX1" fmla="*/ 260 w 46684"/>
                <a:gd name="connsiteY1" fmla="*/ 2275 h 181316"/>
                <a:gd name="connsiteX2" fmla="*/ 1882 w 46684"/>
                <a:gd name="connsiteY2" fmla="*/ 4997 h 181316"/>
                <a:gd name="connsiteX3" fmla="*/ 34688 w 46684"/>
                <a:gd name="connsiteY3" fmla="*/ 90664 h 181316"/>
                <a:gd name="connsiteX4" fmla="*/ 3504 w 46684"/>
                <a:gd name="connsiteY4" fmla="*/ 175061 h 181316"/>
                <a:gd name="connsiteX5" fmla="*/ 260 w 46684"/>
                <a:gd name="connsiteY5" fmla="*/ 179235 h 181316"/>
                <a:gd name="connsiteX6" fmla="*/ 2603 w 46684"/>
                <a:gd name="connsiteY6" fmla="*/ 181413 h 181316"/>
                <a:gd name="connsiteX7" fmla="*/ 33786 w 46684"/>
                <a:gd name="connsiteY7" fmla="*/ 146747 h 181316"/>
                <a:gd name="connsiteX8" fmla="*/ 46945 w 46684"/>
                <a:gd name="connsiteY8" fmla="*/ 90845 h 181316"/>
                <a:gd name="connsiteX9" fmla="*/ 3684 w 46684"/>
                <a:gd name="connsiteY9"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684" y="97"/>
                  </a:moveTo>
                  <a:cubicBezTo>
                    <a:pt x="2423" y="97"/>
                    <a:pt x="260" y="97"/>
                    <a:pt x="260" y="2275"/>
                  </a:cubicBezTo>
                  <a:cubicBezTo>
                    <a:pt x="260" y="3182"/>
                    <a:pt x="800" y="3727"/>
                    <a:pt x="1882" y="4997"/>
                  </a:cubicBezTo>
                  <a:cubicBezTo>
                    <a:pt x="17384" y="19335"/>
                    <a:pt x="34688" y="43838"/>
                    <a:pt x="34688" y="90664"/>
                  </a:cubicBezTo>
                  <a:cubicBezTo>
                    <a:pt x="34688" y="128597"/>
                    <a:pt x="22971" y="157274"/>
                    <a:pt x="3504" y="175061"/>
                  </a:cubicBezTo>
                  <a:cubicBezTo>
                    <a:pt x="440" y="178146"/>
                    <a:pt x="260" y="178327"/>
                    <a:pt x="260" y="179235"/>
                  </a:cubicBezTo>
                  <a:cubicBezTo>
                    <a:pt x="260" y="180142"/>
                    <a:pt x="800" y="181413"/>
                    <a:pt x="2603" y="181413"/>
                  </a:cubicBezTo>
                  <a:cubicBezTo>
                    <a:pt x="4766" y="181413"/>
                    <a:pt x="21890" y="169434"/>
                    <a:pt x="33786" y="146747"/>
                  </a:cubicBezTo>
                  <a:cubicBezTo>
                    <a:pt x="41717" y="131683"/>
                    <a:pt x="46945" y="112081"/>
                    <a:pt x="46945" y="90845"/>
                  </a:cubicBezTo>
                  <a:cubicBezTo>
                    <a:pt x="46945" y="65254"/>
                    <a:pt x="39374" y="25506"/>
                    <a:pt x="3684"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3" name="Freeform: Shape 72">
              <a:extLst>
                <a:ext uri="{FF2B5EF4-FFF2-40B4-BE49-F238E27FC236}">
                  <a16:creationId xmlns:a16="http://schemas.microsoft.com/office/drawing/2014/main" id="{1C8A1AB1-419A-9117-E66D-A5607952DAE1}"/>
                </a:ext>
              </a:extLst>
            </p:cNvPr>
            <p:cNvSpPr/>
            <p:nvPr>
              <p:custDataLst>
                <p:tags r:id="rId33"/>
              </p:custDataLst>
            </p:nvPr>
          </p:nvSpPr>
          <p:spPr>
            <a:xfrm>
              <a:off x="9601116" y="2722658"/>
              <a:ext cx="156045" cy="233095"/>
            </a:xfrm>
            <a:custGeom>
              <a:avLst/>
              <a:gdLst>
                <a:gd name="connsiteX0" fmla="*/ 116912 w 156045"/>
                <a:gd name="connsiteY0" fmla="*/ 6826 h 233095"/>
                <a:gd name="connsiteX1" fmla="*/ 117685 w 156045"/>
                <a:gd name="connsiteY1" fmla="*/ 2936 h 233095"/>
                <a:gd name="connsiteX2" fmla="*/ 114595 w 156045"/>
                <a:gd name="connsiteY2" fmla="*/ 84 h 233095"/>
                <a:gd name="connsiteX3" fmla="*/ 110732 w 156045"/>
                <a:gd name="connsiteY3" fmla="*/ 5270 h 233095"/>
                <a:gd name="connsiteX4" fmla="*/ 67987 w 156045"/>
                <a:gd name="connsiteY4" fmla="*/ 176656 h 233095"/>
                <a:gd name="connsiteX5" fmla="*/ 38632 w 156045"/>
                <a:gd name="connsiteY5" fmla="*/ 147616 h 233095"/>
                <a:gd name="connsiteX6" fmla="*/ 52537 w 156045"/>
                <a:gd name="connsiteY6" fmla="*/ 99389 h 233095"/>
                <a:gd name="connsiteX7" fmla="*/ 55370 w 156045"/>
                <a:gd name="connsiteY7" fmla="*/ 86685 h 233095"/>
                <a:gd name="connsiteX8" fmla="*/ 34255 w 156045"/>
                <a:gd name="connsiteY8" fmla="*/ 65423 h 233095"/>
                <a:gd name="connsiteX9" fmla="*/ 264 w 156045"/>
                <a:gd name="connsiteY9" fmla="*/ 105353 h 233095"/>
                <a:gd name="connsiteX10" fmla="*/ 3354 w 156045"/>
                <a:gd name="connsiteY10" fmla="*/ 107946 h 233095"/>
                <a:gd name="connsiteX11" fmla="*/ 7474 w 156045"/>
                <a:gd name="connsiteY11" fmla="*/ 103279 h 233095"/>
                <a:gd name="connsiteX12" fmla="*/ 33482 w 156045"/>
                <a:gd name="connsiteY12" fmla="*/ 71128 h 233095"/>
                <a:gd name="connsiteX13" fmla="*/ 39920 w 156045"/>
                <a:gd name="connsiteY13" fmla="*/ 79425 h 233095"/>
                <a:gd name="connsiteX14" fmla="*/ 33997 w 156045"/>
                <a:gd name="connsiteY14" fmla="*/ 101723 h 233095"/>
                <a:gd name="connsiteX15" fmla="*/ 21637 w 156045"/>
                <a:gd name="connsiteY15" fmla="*/ 145542 h 233095"/>
                <a:gd name="connsiteX16" fmla="*/ 66442 w 156045"/>
                <a:gd name="connsiteY16" fmla="*/ 182360 h 233095"/>
                <a:gd name="connsiteX17" fmla="*/ 60777 w 156045"/>
                <a:gd name="connsiteY17" fmla="*/ 205955 h 233095"/>
                <a:gd name="connsiteX18" fmla="*/ 54855 w 156045"/>
                <a:gd name="connsiteY18" fmla="*/ 230587 h 233095"/>
                <a:gd name="connsiteX19" fmla="*/ 57945 w 156045"/>
                <a:gd name="connsiteY19" fmla="*/ 233179 h 233095"/>
                <a:gd name="connsiteX20" fmla="*/ 60262 w 156045"/>
                <a:gd name="connsiteY20" fmla="*/ 232142 h 233095"/>
                <a:gd name="connsiteX21" fmla="*/ 63352 w 156045"/>
                <a:gd name="connsiteY21" fmla="*/ 221512 h 233095"/>
                <a:gd name="connsiteX22" fmla="*/ 73137 w 156045"/>
                <a:gd name="connsiteY22" fmla="*/ 182878 h 233095"/>
                <a:gd name="connsiteX23" fmla="*/ 129530 w 156045"/>
                <a:gd name="connsiteY23" fmla="*/ 155135 h 233095"/>
                <a:gd name="connsiteX24" fmla="*/ 148327 w 156045"/>
                <a:gd name="connsiteY24" fmla="*/ 124021 h 233095"/>
                <a:gd name="connsiteX25" fmla="*/ 156310 w 156045"/>
                <a:gd name="connsiteY25" fmla="*/ 83573 h 233095"/>
                <a:gd name="connsiteX26" fmla="*/ 144980 w 156045"/>
                <a:gd name="connsiteY26" fmla="*/ 65423 h 233095"/>
                <a:gd name="connsiteX27" fmla="*/ 132105 w 156045"/>
                <a:gd name="connsiteY27" fmla="*/ 77869 h 233095"/>
                <a:gd name="connsiteX28" fmla="*/ 135967 w 156045"/>
                <a:gd name="connsiteY28" fmla="*/ 84870 h 233095"/>
                <a:gd name="connsiteX29" fmla="*/ 145237 w 156045"/>
                <a:gd name="connsiteY29" fmla="*/ 106909 h 233095"/>
                <a:gd name="connsiteX30" fmla="*/ 122835 w 156045"/>
                <a:gd name="connsiteY30" fmla="*/ 154098 h 233095"/>
                <a:gd name="connsiteX31" fmla="*/ 74425 w 156045"/>
                <a:gd name="connsiteY31" fmla="*/ 177174 h 233095"/>
                <a:gd name="connsiteX32" fmla="*/ 116912 w 156045"/>
                <a:gd name="connsiteY32" fmla="*/ 6826 h 23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6045" h="233095">
                  <a:moveTo>
                    <a:pt x="116912" y="6826"/>
                  </a:moveTo>
                  <a:cubicBezTo>
                    <a:pt x="117170" y="5788"/>
                    <a:pt x="117685" y="4233"/>
                    <a:pt x="117685" y="2936"/>
                  </a:cubicBezTo>
                  <a:cubicBezTo>
                    <a:pt x="117685" y="343"/>
                    <a:pt x="115882" y="84"/>
                    <a:pt x="114595" y="84"/>
                  </a:cubicBezTo>
                  <a:cubicBezTo>
                    <a:pt x="112020" y="84"/>
                    <a:pt x="111762" y="603"/>
                    <a:pt x="110732" y="5270"/>
                  </a:cubicBezTo>
                  <a:lnTo>
                    <a:pt x="67987" y="176656"/>
                  </a:lnTo>
                  <a:cubicBezTo>
                    <a:pt x="48417" y="174322"/>
                    <a:pt x="38632" y="164729"/>
                    <a:pt x="38632" y="147616"/>
                  </a:cubicBezTo>
                  <a:cubicBezTo>
                    <a:pt x="38632" y="142430"/>
                    <a:pt x="38632" y="135689"/>
                    <a:pt x="52537" y="99389"/>
                  </a:cubicBezTo>
                  <a:cubicBezTo>
                    <a:pt x="53567" y="96278"/>
                    <a:pt x="55370" y="91870"/>
                    <a:pt x="55370" y="86685"/>
                  </a:cubicBezTo>
                  <a:cubicBezTo>
                    <a:pt x="55370" y="75017"/>
                    <a:pt x="47130" y="65423"/>
                    <a:pt x="34255" y="65423"/>
                  </a:cubicBezTo>
                  <a:cubicBezTo>
                    <a:pt x="9792" y="65423"/>
                    <a:pt x="264" y="103019"/>
                    <a:pt x="264" y="105353"/>
                  </a:cubicBezTo>
                  <a:cubicBezTo>
                    <a:pt x="264" y="107946"/>
                    <a:pt x="2839" y="107946"/>
                    <a:pt x="3354" y="107946"/>
                  </a:cubicBezTo>
                  <a:cubicBezTo>
                    <a:pt x="5930" y="107946"/>
                    <a:pt x="6187" y="107427"/>
                    <a:pt x="7474" y="103279"/>
                  </a:cubicBezTo>
                  <a:cubicBezTo>
                    <a:pt x="14427" y="78647"/>
                    <a:pt x="24727" y="71128"/>
                    <a:pt x="33482" y="71128"/>
                  </a:cubicBezTo>
                  <a:cubicBezTo>
                    <a:pt x="35542" y="71128"/>
                    <a:pt x="39920" y="71128"/>
                    <a:pt x="39920" y="79425"/>
                  </a:cubicBezTo>
                  <a:cubicBezTo>
                    <a:pt x="39920" y="86166"/>
                    <a:pt x="37345" y="92648"/>
                    <a:pt x="33997" y="101723"/>
                  </a:cubicBezTo>
                  <a:cubicBezTo>
                    <a:pt x="21637" y="134393"/>
                    <a:pt x="21637" y="141134"/>
                    <a:pt x="21637" y="145542"/>
                  </a:cubicBezTo>
                  <a:cubicBezTo>
                    <a:pt x="21637" y="170174"/>
                    <a:pt x="41722" y="180804"/>
                    <a:pt x="66442" y="182360"/>
                  </a:cubicBezTo>
                  <a:cubicBezTo>
                    <a:pt x="64382" y="191694"/>
                    <a:pt x="64382" y="192213"/>
                    <a:pt x="60777" y="205955"/>
                  </a:cubicBezTo>
                  <a:cubicBezTo>
                    <a:pt x="60005" y="208807"/>
                    <a:pt x="54855" y="229809"/>
                    <a:pt x="54855" y="230587"/>
                  </a:cubicBezTo>
                  <a:cubicBezTo>
                    <a:pt x="54855" y="230846"/>
                    <a:pt x="54855" y="233179"/>
                    <a:pt x="57945" y="233179"/>
                  </a:cubicBezTo>
                  <a:cubicBezTo>
                    <a:pt x="58460" y="233179"/>
                    <a:pt x="59747" y="233179"/>
                    <a:pt x="60262" y="232142"/>
                  </a:cubicBezTo>
                  <a:cubicBezTo>
                    <a:pt x="61035" y="231624"/>
                    <a:pt x="62580" y="225142"/>
                    <a:pt x="63352" y="221512"/>
                  </a:cubicBezTo>
                  <a:lnTo>
                    <a:pt x="73137" y="182878"/>
                  </a:lnTo>
                  <a:cubicBezTo>
                    <a:pt x="82665" y="182878"/>
                    <a:pt x="105325" y="182878"/>
                    <a:pt x="129530" y="155135"/>
                  </a:cubicBezTo>
                  <a:cubicBezTo>
                    <a:pt x="140087" y="143208"/>
                    <a:pt x="145495" y="131800"/>
                    <a:pt x="148327" y="124021"/>
                  </a:cubicBezTo>
                  <a:cubicBezTo>
                    <a:pt x="150645" y="117539"/>
                    <a:pt x="156310" y="94982"/>
                    <a:pt x="156310" y="83573"/>
                  </a:cubicBezTo>
                  <a:cubicBezTo>
                    <a:pt x="156310" y="69053"/>
                    <a:pt x="149357" y="65423"/>
                    <a:pt x="144980" y="65423"/>
                  </a:cubicBezTo>
                  <a:cubicBezTo>
                    <a:pt x="138542" y="65423"/>
                    <a:pt x="132105" y="72165"/>
                    <a:pt x="132105" y="77869"/>
                  </a:cubicBezTo>
                  <a:cubicBezTo>
                    <a:pt x="132105" y="81240"/>
                    <a:pt x="133650" y="82795"/>
                    <a:pt x="135967" y="84870"/>
                  </a:cubicBezTo>
                  <a:cubicBezTo>
                    <a:pt x="138800" y="87722"/>
                    <a:pt x="145237" y="94463"/>
                    <a:pt x="145237" y="106909"/>
                  </a:cubicBezTo>
                  <a:cubicBezTo>
                    <a:pt x="145237" y="123503"/>
                    <a:pt x="131847" y="144764"/>
                    <a:pt x="122835" y="154098"/>
                  </a:cubicBezTo>
                  <a:cubicBezTo>
                    <a:pt x="100175" y="177174"/>
                    <a:pt x="83695" y="177174"/>
                    <a:pt x="74425" y="177174"/>
                  </a:cubicBezTo>
                  <a:lnTo>
                    <a:pt x="116912" y="6826"/>
                  </a:lnTo>
                  <a:close/>
                </a:path>
              </a:pathLst>
            </a:custGeom>
            <a:solidFill>
              <a:srgbClr val="000000"/>
            </a:solidFill>
            <a:ln w="2276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E99057-8529-D201-36B5-E9F5B1B5F5F0}"/>
                </a:ext>
              </a:extLst>
            </p:cNvPr>
            <p:cNvSpPr/>
            <p:nvPr>
              <p:custDataLst>
                <p:tags r:id="rId34"/>
              </p:custDataLst>
            </p:nvPr>
          </p:nvSpPr>
          <p:spPr>
            <a:xfrm>
              <a:off x="9852677" y="2682209"/>
              <a:ext cx="67207" cy="310879"/>
            </a:xfrm>
            <a:custGeom>
              <a:avLst/>
              <a:gdLst>
                <a:gd name="connsiteX0" fmla="*/ 67481 w 67207"/>
                <a:gd name="connsiteY0" fmla="*/ 308363 h 310879"/>
                <a:gd name="connsiteX1" fmla="*/ 66451 w 67207"/>
                <a:gd name="connsiteY1" fmla="*/ 306030 h 310879"/>
                <a:gd name="connsiteX2" fmla="*/ 26281 w 67207"/>
                <a:gd name="connsiteY2" fmla="*/ 230060 h 310879"/>
                <a:gd name="connsiteX3" fmla="*/ 18041 w 67207"/>
                <a:gd name="connsiteY3" fmla="*/ 155646 h 310879"/>
                <a:gd name="connsiteX4" fmla="*/ 65163 w 67207"/>
                <a:gd name="connsiteY4" fmla="*/ 6040 h 310879"/>
                <a:gd name="connsiteX5" fmla="*/ 67481 w 67207"/>
                <a:gd name="connsiteY5" fmla="*/ 2669 h 310879"/>
                <a:gd name="connsiteX6" fmla="*/ 64391 w 67207"/>
                <a:gd name="connsiteY6" fmla="*/ 76 h 310879"/>
                <a:gd name="connsiteX7" fmla="*/ 43276 w 67207"/>
                <a:gd name="connsiteY7" fmla="*/ 19522 h 310879"/>
                <a:gd name="connsiteX8" fmla="*/ 273 w 67207"/>
                <a:gd name="connsiteY8" fmla="*/ 155386 h 310879"/>
                <a:gd name="connsiteX9" fmla="*/ 40443 w 67207"/>
                <a:gd name="connsiteY9" fmla="*/ 288139 h 310879"/>
                <a:gd name="connsiteX10" fmla="*/ 64391 w 67207"/>
                <a:gd name="connsiteY10" fmla="*/ 310956 h 310879"/>
                <a:gd name="connsiteX11" fmla="*/ 67481 w 67207"/>
                <a:gd name="connsiteY11" fmla="*/ 308363 h 3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207" h="310879">
                  <a:moveTo>
                    <a:pt x="67481" y="308363"/>
                  </a:moveTo>
                  <a:cubicBezTo>
                    <a:pt x="67481" y="307326"/>
                    <a:pt x="66966" y="306808"/>
                    <a:pt x="66451" y="306030"/>
                  </a:cubicBezTo>
                  <a:cubicBezTo>
                    <a:pt x="54606" y="293325"/>
                    <a:pt x="37096" y="272323"/>
                    <a:pt x="26281" y="230060"/>
                  </a:cubicBezTo>
                  <a:cubicBezTo>
                    <a:pt x="20358" y="206465"/>
                    <a:pt x="18041" y="179759"/>
                    <a:pt x="18041" y="155646"/>
                  </a:cubicBezTo>
                  <a:cubicBezTo>
                    <a:pt x="18041" y="87454"/>
                    <a:pt x="34263" y="39746"/>
                    <a:pt x="65163" y="6040"/>
                  </a:cubicBezTo>
                  <a:cubicBezTo>
                    <a:pt x="67481" y="3706"/>
                    <a:pt x="67481" y="3188"/>
                    <a:pt x="67481" y="2669"/>
                  </a:cubicBezTo>
                  <a:cubicBezTo>
                    <a:pt x="67481" y="76"/>
                    <a:pt x="65421" y="76"/>
                    <a:pt x="64391" y="76"/>
                  </a:cubicBezTo>
                  <a:cubicBezTo>
                    <a:pt x="60528" y="76"/>
                    <a:pt x="46623" y="15633"/>
                    <a:pt x="43276" y="19522"/>
                  </a:cubicBezTo>
                  <a:cubicBezTo>
                    <a:pt x="17011" y="50896"/>
                    <a:pt x="273" y="97566"/>
                    <a:pt x="273" y="155386"/>
                  </a:cubicBezTo>
                  <a:cubicBezTo>
                    <a:pt x="273" y="192205"/>
                    <a:pt x="6711" y="244320"/>
                    <a:pt x="40443" y="288139"/>
                  </a:cubicBezTo>
                  <a:cubicBezTo>
                    <a:pt x="43018" y="291251"/>
                    <a:pt x="59756" y="310956"/>
                    <a:pt x="64391" y="310956"/>
                  </a:cubicBezTo>
                  <a:cubicBezTo>
                    <a:pt x="65421" y="310956"/>
                    <a:pt x="67481" y="310956"/>
                    <a:pt x="67481" y="308363"/>
                  </a:cubicBezTo>
                  <a:close/>
                </a:path>
              </a:pathLst>
            </a:custGeom>
            <a:solidFill>
              <a:srgbClr val="000000"/>
            </a:solidFill>
            <a:ln w="22769"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3D809C7-A855-6A77-3CFC-06A088B509EE}"/>
                </a:ext>
              </a:extLst>
            </p:cNvPr>
            <p:cNvSpPr/>
            <p:nvPr>
              <p:custDataLst>
                <p:tags r:id="rId35"/>
              </p:custDataLst>
            </p:nvPr>
          </p:nvSpPr>
          <p:spPr>
            <a:xfrm>
              <a:off x="9943146" y="2722658"/>
              <a:ext cx="146775" cy="179942"/>
            </a:xfrm>
            <a:custGeom>
              <a:avLst/>
              <a:gdLst>
                <a:gd name="connsiteX0" fmla="*/ 18045 w 146775"/>
                <a:gd name="connsiteY0" fmla="*/ 167840 h 179942"/>
                <a:gd name="connsiteX1" fmla="*/ 278 w 146775"/>
                <a:gd name="connsiteY1" fmla="*/ 167840 h 179942"/>
                <a:gd name="connsiteX2" fmla="*/ 278 w 146775"/>
                <a:gd name="connsiteY2" fmla="*/ 180026 h 179942"/>
                <a:gd name="connsiteX3" fmla="*/ 32723 w 146775"/>
                <a:gd name="connsiteY3" fmla="*/ 179249 h 179942"/>
                <a:gd name="connsiteX4" fmla="*/ 65168 w 146775"/>
                <a:gd name="connsiteY4" fmla="*/ 180026 h 179942"/>
                <a:gd name="connsiteX5" fmla="*/ 65168 w 146775"/>
                <a:gd name="connsiteY5" fmla="*/ 167840 h 179942"/>
                <a:gd name="connsiteX6" fmla="*/ 47400 w 146775"/>
                <a:gd name="connsiteY6" fmla="*/ 167840 h 179942"/>
                <a:gd name="connsiteX7" fmla="*/ 47400 w 146775"/>
                <a:gd name="connsiteY7" fmla="*/ 113650 h 179942"/>
                <a:gd name="connsiteX8" fmla="*/ 85768 w 146775"/>
                <a:gd name="connsiteY8" fmla="*/ 72683 h 179942"/>
                <a:gd name="connsiteX9" fmla="*/ 99930 w 146775"/>
                <a:gd name="connsiteY9" fmla="*/ 97834 h 179942"/>
                <a:gd name="connsiteX10" fmla="*/ 99930 w 146775"/>
                <a:gd name="connsiteY10" fmla="*/ 167840 h 179942"/>
                <a:gd name="connsiteX11" fmla="*/ 82163 w 146775"/>
                <a:gd name="connsiteY11" fmla="*/ 167840 h 179942"/>
                <a:gd name="connsiteX12" fmla="*/ 82163 w 146775"/>
                <a:gd name="connsiteY12" fmla="*/ 180026 h 179942"/>
                <a:gd name="connsiteX13" fmla="*/ 114608 w 146775"/>
                <a:gd name="connsiteY13" fmla="*/ 179249 h 179942"/>
                <a:gd name="connsiteX14" fmla="*/ 147053 w 146775"/>
                <a:gd name="connsiteY14" fmla="*/ 180026 h 179942"/>
                <a:gd name="connsiteX15" fmla="*/ 147053 w 146775"/>
                <a:gd name="connsiteY15" fmla="*/ 167840 h 179942"/>
                <a:gd name="connsiteX16" fmla="*/ 129285 w 146775"/>
                <a:gd name="connsiteY16" fmla="*/ 167840 h 179942"/>
                <a:gd name="connsiteX17" fmla="*/ 129285 w 146775"/>
                <a:gd name="connsiteY17" fmla="*/ 100686 h 179942"/>
                <a:gd name="connsiteX18" fmla="*/ 89630 w 146775"/>
                <a:gd name="connsiteY18" fmla="*/ 63349 h 179942"/>
                <a:gd name="connsiteX19" fmla="*/ 45855 w 146775"/>
                <a:gd name="connsiteY19" fmla="*/ 88759 h 179942"/>
                <a:gd name="connsiteX20" fmla="*/ 45855 w 146775"/>
                <a:gd name="connsiteY20" fmla="*/ 84 h 179942"/>
                <a:gd name="connsiteX21" fmla="*/ 278 w 146775"/>
                <a:gd name="connsiteY21" fmla="*/ 2158 h 179942"/>
                <a:gd name="connsiteX22" fmla="*/ 278 w 146775"/>
                <a:gd name="connsiteY22" fmla="*/ 14345 h 179942"/>
                <a:gd name="connsiteX23" fmla="*/ 18045 w 146775"/>
                <a:gd name="connsiteY23" fmla="*/ 24457 h 179942"/>
                <a:gd name="connsiteX24" fmla="*/ 18045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8045" y="167840"/>
                  </a:moveTo>
                  <a:lnTo>
                    <a:pt x="278" y="167840"/>
                  </a:lnTo>
                  <a:lnTo>
                    <a:pt x="278" y="180026"/>
                  </a:lnTo>
                  <a:cubicBezTo>
                    <a:pt x="7488" y="179767"/>
                    <a:pt x="22938" y="179249"/>
                    <a:pt x="32723" y="179249"/>
                  </a:cubicBezTo>
                  <a:cubicBezTo>
                    <a:pt x="42765" y="179249"/>
                    <a:pt x="57958" y="179767"/>
                    <a:pt x="65168" y="180026"/>
                  </a:cubicBezTo>
                  <a:lnTo>
                    <a:pt x="65168" y="167840"/>
                  </a:lnTo>
                  <a:lnTo>
                    <a:pt x="47400" y="167840"/>
                  </a:lnTo>
                  <a:lnTo>
                    <a:pt x="47400" y="113650"/>
                  </a:lnTo>
                  <a:cubicBezTo>
                    <a:pt x="47400" y="85388"/>
                    <a:pt x="69545" y="72683"/>
                    <a:pt x="85768" y="72683"/>
                  </a:cubicBezTo>
                  <a:cubicBezTo>
                    <a:pt x="94523" y="72683"/>
                    <a:pt x="99930" y="78128"/>
                    <a:pt x="99930" y="97834"/>
                  </a:cubicBezTo>
                  <a:lnTo>
                    <a:pt x="99930" y="167840"/>
                  </a:lnTo>
                  <a:lnTo>
                    <a:pt x="82163" y="167840"/>
                  </a:lnTo>
                  <a:lnTo>
                    <a:pt x="82163" y="180026"/>
                  </a:lnTo>
                  <a:cubicBezTo>
                    <a:pt x="89373" y="179767"/>
                    <a:pt x="104823" y="179249"/>
                    <a:pt x="114608" y="179249"/>
                  </a:cubicBezTo>
                  <a:cubicBezTo>
                    <a:pt x="124650" y="179249"/>
                    <a:pt x="139843" y="179767"/>
                    <a:pt x="147053" y="180026"/>
                  </a:cubicBezTo>
                  <a:lnTo>
                    <a:pt x="147053" y="167840"/>
                  </a:lnTo>
                  <a:lnTo>
                    <a:pt x="129285" y="167840"/>
                  </a:lnTo>
                  <a:lnTo>
                    <a:pt x="129285" y="100686"/>
                  </a:lnTo>
                  <a:cubicBezTo>
                    <a:pt x="129285" y="73461"/>
                    <a:pt x="115380" y="63349"/>
                    <a:pt x="89630" y="63349"/>
                  </a:cubicBezTo>
                  <a:cubicBezTo>
                    <a:pt x="64910" y="63349"/>
                    <a:pt x="51778" y="78388"/>
                    <a:pt x="45855" y="88759"/>
                  </a:cubicBezTo>
                  <a:lnTo>
                    <a:pt x="45855" y="84"/>
                  </a:lnTo>
                  <a:lnTo>
                    <a:pt x="278" y="2158"/>
                  </a:lnTo>
                  <a:lnTo>
                    <a:pt x="278" y="14345"/>
                  </a:lnTo>
                  <a:cubicBezTo>
                    <a:pt x="16243" y="14345"/>
                    <a:pt x="18045" y="14345"/>
                    <a:pt x="18045" y="24457"/>
                  </a:cubicBezTo>
                  <a:lnTo>
                    <a:pt x="18045" y="167840"/>
                  </a:lnTo>
                  <a:close/>
                </a:path>
              </a:pathLst>
            </a:custGeom>
            <a:solidFill>
              <a:srgbClr val="000000"/>
            </a:solidFill>
            <a:ln w="227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F0A88E3-8538-0F16-884C-22468C896EA6}"/>
                </a:ext>
              </a:extLst>
            </p:cNvPr>
            <p:cNvSpPr/>
            <p:nvPr>
              <p:custDataLst>
                <p:tags r:id="rId36"/>
              </p:custDataLst>
            </p:nvPr>
          </p:nvSpPr>
          <p:spPr>
            <a:xfrm>
              <a:off x="10107248" y="2669585"/>
              <a:ext cx="40376" cy="127774"/>
            </a:xfrm>
            <a:custGeom>
              <a:avLst/>
              <a:gdLst>
                <a:gd name="connsiteX0" fmla="*/ 39939 w 40376"/>
                <a:gd name="connsiteY0" fmla="*/ 5525 h 127774"/>
                <a:gd name="connsiteX1" fmla="*/ 40660 w 40376"/>
                <a:gd name="connsiteY1" fmla="*/ 2621 h 127774"/>
                <a:gd name="connsiteX2" fmla="*/ 37776 w 40376"/>
                <a:gd name="connsiteY2" fmla="*/ 80 h 127774"/>
                <a:gd name="connsiteX3" fmla="*/ 14704 w 40376"/>
                <a:gd name="connsiteY3" fmla="*/ 1895 h 127774"/>
                <a:gd name="connsiteX4" fmla="*/ 10919 w 40376"/>
                <a:gd name="connsiteY4" fmla="*/ 6069 h 127774"/>
                <a:gd name="connsiteX5" fmla="*/ 15425 w 40376"/>
                <a:gd name="connsiteY5" fmla="*/ 8610 h 127774"/>
                <a:gd name="connsiteX6" fmla="*/ 24077 w 40376"/>
                <a:gd name="connsiteY6" fmla="*/ 11333 h 127774"/>
                <a:gd name="connsiteX7" fmla="*/ 23356 w 40376"/>
                <a:gd name="connsiteY7" fmla="*/ 15326 h 127774"/>
                <a:gd name="connsiteX8" fmla="*/ 1005 w 40376"/>
                <a:gd name="connsiteY8" fmla="*/ 104986 h 127774"/>
                <a:gd name="connsiteX9" fmla="*/ 284 w 40376"/>
                <a:gd name="connsiteY9" fmla="*/ 110612 h 127774"/>
                <a:gd name="connsiteX10" fmla="*/ 19210 w 40376"/>
                <a:gd name="connsiteY10" fmla="*/ 127855 h 127774"/>
                <a:gd name="connsiteX11" fmla="*/ 33630 w 40376"/>
                <a:gd name="connsiteY11" fmla="*/ 118235 h 127774"/>
                <a:gd name="connsiteX12" fmla="*/ 39939 w 40376"/>
                <a:gd name="connsiteY12" fmla="*/ 100085 h 127774"/>
                <a:gd name="connsiteX13" fmla="*/ 37055 w 40376"/>
                <a:gd name="connsiteY13" fmla="*/ 97726 h 127774"/>
                <a:gd name="connsiteX14" fmla="*/ 33450 w 40376"/>
                <a:gd name="connsiteY14" fmla="*/ 102082 h 127774"/>
                <a:gd name="connsiteX15" fmla="*/ 19931 w 40376"/>
                <a:gd name="connsiteY15" fmla="*/ 122773 h 127774"/>
                <a:gd name="connsiteX16" fmla="*/ 13803 w 40376"/>
                <a:gd name="connsiteY16" fmla="*/ 113879 h 127774"/>
                <a:gd name="connsiteX17" fmla="*/ 14884 w 40376"/>
                <a:gd name="connsiteY17" fmla="*/ 106438 h 127774"/>
                <a:gd name="connsiteX18" fmla="*/ 39939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939" y="5525"/>
                  </a:moveTo>
                  <a:cubicBezTo>
                    <a:pt x="40119" y="5162"/>
                    <a:pt x="40660" y="2803"/>
                    <a:pt x="40660" y="2621"/>
                  </a:cubicBezTo>
                  <a:cubicBezTo>
                    <a:pt x="40660" y="1714"/>
                    <a:pt x="39939" y="80"/>
                    <a:pt x="37776" y="80"/>
                  </a:cubicBezTo>
                  <a:cubicBezTo>
                    <a:pt x="34171" y="80"/>
                    <a:pt x="19210" y="1532"/>
                    <a:pt x="14704" y="1895"/>
                  </a:cubicBezTo>
                  <a:cubicBezTo>
                    <a:pt x="13442" y="2077"/>
                    <a:pt x="10919" y="2258"/>
                    <a:pt x="10919" y="6069"/>
                  </a:cubicBezTo>
                  <a:cubicBezTo>
                    <a:pt x="10919" y="8610"/>
                    <a:pt x="13442" y="8610"/>
                    <a:pt x="15425" y="8610"/>
                  </a:cubicBezTo>
                  <a:cubicBezTo>
                    <a:pt x="24077" y="8610"/>
                    <a:pt x="24077" y="9881"/>
                    <a:pt x="24077" y="11333"/>
                  </a:cubicBezTo>
                  <a:cubicBezTo>
                    <a:pt x="24077" y="12603"/>
                    <a:pt x="23716" y="13692"/>
                    <a:pt x="23356" y="15326"/>
                  </a:cubicBezTo>
                  <a:lnTo>
                    <a:pt x="1005" y="104986"/>
                  </a:lnTo>
                  <a:cubicBezTo>
                    <a:pt x="464" y="106801"/>
                    <a:pt x="284" y="108797"/>
                    <a:pt x="284" y="110612"/>
                  </a:cubicBezTo>
                  <a:cubicBezTo>
                    <a:pt x="284" y="122228"/>
                    <a:pt x="10558" y="127855"/>
                    <a:pt x="19210" y="127855"/>
                  </a:cubicBezTo>
                  <a:cubicBezTo>
                    <a:pt x="23536" y="127855"/>
                    <a:pt x="28944" y="126403"/>
                    <a:pt x="33630" y="118235"/>
                  </a:cubicBezTo>
                  <a:cubicBezTo>
                    <a:pt x="37416" y="111520"/>
                    <a:pt x="39939" y="100811"/>
                    <a:pt x="39939" y="100085"/>
                  </a:cubicBezTo>
                  <a:cubicBezTo>
                    <a:pt x="39939" y="97726"/>
                    <a:pt x="37596" y="97726"/>
                    <a:pt x="37055" y="97726"/>
                  </a:cubicBezTo>
                  <a:cubicBezTo>
                    <a:pt x="34532" y="97726"/>
                    <a:pt x="34171" y="98815"/>
                    <a:pt x="33450" y="102082"/>
                  </a:cubicBezTo>
                  <a:cubicBezTo>
                    <a:pt x="31107" y="111157"/>
                    <a:pt x="27682" y="122773"/>
                    <a:pt x="19931" y="122773"/>
                  </a:cubicBezTo>
                  <a:cubicBezTo>
                    <a:pt x="15064" y="122773"/>
                    <a:pt x="13803" y="118235"/>
                    <a:pt x="13803" y="113879"/>
                  </a:cubicBezTo>
                  <a:cubicBezTo>
                    <a:pt x="13803" y="111883"/>
                    <a:pt x="14343" y="108434"/>
                    <a:pt x="14884" y="106438"/>
                  </a:cubicBezTo>
                  <a:lnTo>
                    <a:pt x="39939" y="5525"/>
                  </a:lnTo>
                  <a:close/>
                </a:path>
              </a:pathLst>
            </a:custGeom>
            <a:solidFill>
              <a:srgbClr val="000000"/>
            </a:solidFill>
            <a:ln w="2276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B71ADA5-802A-9BDB-E656-6BBE3F58F889}"/>
                </a:ext>
              </a:extLst>
            </p:cNvPr>
            <p:cNvSpPr/>
            <p:nvPr>
              <p:custDataLst>
                <p:tags r:id="rId37"/>
              </p:custDataLst>
            </p:nvPr>
          </p:nvSpPr>
          <p:spPr>
            <a:xfrm>
              <a:off x="10104544" y="2886659"/>
              <a:ext cx="104725" cy="81855"/>
            </a:xfrm>
            <a:custGeom>
              <a:avLst/>
              <a:gdLst>
                <a:gd name="connsiteX0" fmla="*/ 68058 w 104725"/>
                <a:gd name="connsiteY0" fmla="*/ 50725 h 81855"/>
                <a:gd name="connsiteX1" fmla="*/ 65174 w 104725"/>
                <a:gd name="connsiteY1" fmla="*/ 61433 h 81855"/>
                <a:gd name="connsiteX2" fmla="*/ 43364 w 104725"/>
                <a:gd name="connsiteY2" fmla="*/ 76860 h 81855"/>
                <a:gd name="connsiteX3" fmla="*/ 30927 w 104725"/>
                <a:gd name="connsiteY3" fmla="*/ 61796 h 81855"/>
                <a:gd name="connsiteX4" fmla="*/ 41021 w 104725"/>
                <a:gd name="connsiteY4" fmla="*/ 24952 h 81855"/>
                <a:gd name="connsiteX5" fmla="*/ 43544 w 104725"/>
                <a:gd name="connsiteY5" fmla="*/ 15695 h 81855"/>
                <a:gd name="connsiteX6" fmla="*/ 26420 w 104725"/>
                <a:gd name="connsiteY6" fmla="*/ 87 h 81855"/>
                <a:gd name="connsiteX7" fmla="*/ 284 w 104725"/>
                <a:gd name="connsiteY7" fmla="*/ 27856 h 81855"/>
                <a:gd name="connsiteX8" fmla="*/ 3348 w 104725"/>
                <a:gd name="connsiteY8" fmla="*/ 30215 h 81855"/>
                <a:gd name="connsiteX9" fmla="*/ 6593 w 104725"/>
                <a:gd name="connsiteY9" fmla="*/ 27311 h 81855"/>
                <a:gd name="connsiteX10" fmla="*/ 25879 w 104725"/>
                <a:gd name="connsiteY10" fmla="*/ 5169 h 81855"/>
                <a:gd name="connsiteX11" fmla="*/ 30386 w 104725"/>
                <a:gd name="connsiteY11" fmla="*/ 11521 h 81855"/>
                <a:gd name="connsiteX12" fmla="*/ 27141 w 104725"/>
                <a:gd name="connsiteY12" fmla="*/ 23681 h 81855"/>
                <a:gd name="connsiteX13" fmla="*/ 17408 w 104725"/>
                <a:gd name="connsiteY13" fmla="*/ 58892 h 81855"/>
                <a:gd name="connsiteX14" fmla="*/ 24077 w 104725"/>
                <a:gd name="connsiteY14" fmla="*/ 76134 h 81855"/>
                <a:gd name="connsiteX15" fmla="*/ 42643 w 104725"/>
                <a:gd name="connsiteY15" fmla="*/ 81942 h 81855"/>
                <a:gd name="connsiteX16" fmla="*/ 66075 w 104725"/>
                <a:gd name="connsiteY16" fmla="*/ 69963 h 81855"/>
                <a:gd name="connsiteX17" fmla="*/ 84281 w 104725"/>
                <a:gd name="connsiteY17" fmla="*/ 81942 h 81855"/>
                <a:gd name="connsiteX18" fmla="*/ 98520 w 104725"/>
                <a:gd name="connsiteY18" fmla="*/ 72323 h 81855"/>
                <a:gd name="connsiteX19" fmla="*/ 105009 w 104725"/>
                <a:gd name="connsiteY19" fmla="*/ 54173 h 81855"/>
                <a:gd name="connsiteX20" fmla="*/ 101945 w 104725"/>
                <a:gd name="connsiteY20" fmla="*/ 51814 h 81855"/>
                <a:gd name="connsiteX21" fmla="*/ 97980 w 104725"/>
                <a:gd name="connsiteY21" fmla="*/ 57440 h 81855"/>
                <a:gd name="connsiteX22" fmla="*/ 84821 w 104725"/>
                <a:gd name="connsiteY22" fmla="*/ 76860 h 81855"/>
                <a:gd name="connsiteX23" fmla="*/ 78873 w 104725"/>
                <a:gd name="connsiteY23" fmla="*/ 67967 h 81855"/>
                <a:gd name="connsiteX24" fmla="*/ 81577 w 104725"/>
                <a:gd name="connsiteY24" fmla="*/ 53629 h 81855"/>
                <a:gd name="connsiteX25" fmla="*/ 85542 w 104725"/>
                <a:gd name="connsiteY25" fmla="*/ 37294 h 81855"/>
                <a:gd name="connsiteX26" fmla="*/ 89688 w 104725"/>
                <a:gd name="connsiteY26" fmla="*/ 21140 h 81855"/>
                <a:gd name="connsiteX27" fmla="*/ 92752 w 104725"/>
                <a:gd name="connsiteY27" fmla="*/ 7710 h 81855"/>
                <a:gd name="connsiteX28" fmla="*/ 86804 w 104725"/>
                <a:gd name="connsiteY28" fmla="*/ 1902 h 81855"/>
                <a:gd name="connsiteX29" fmla="*/ 77431 w 104725"/>
                <a:gd name="connsiteY29" fmla="*/ 12973 h 81855"/>
                <a:gd name="connsiteX30" fmla="*/ 68058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8058" y="50725"/>
                  </a:moveTo>
                  <a:cubicBezTo>
                    <a:pt x="67157" y="54355"/>
                    <a:pt x="65535" y="61251"/>
                    <a:pt x="65174" y="61433"/>
                  </a:cubicBezTo>
                  <a:cubicBezTo>
                    <a:pt x="61749" y="67059"/>
                    <a:pt x="54539" y="76860"/>
                    <a:pt x="43364" y="76860"/>
                  </a:cubicBezTo>
                  <a:cubicBezTo>
                    <a:pt x="30927" y="76860"/>
                    <a:pt x="30927" y="65063"/>
                    <a:pt x="30927" y="61796"/>
                  </a:cubicBezTo>
                  <a:cubicBezTo>
                    <a:pt x="30927" y="51088"/>
                    <a:pt x="35974" y="38201"/>
                    <a:pt x="41021" y="24952"/>
                  </a:cubicBezTo>
                  <a:cubicBezTo>
                    <a:pt x="42463" y="21322"/>
                    <a:pt x="43544" y="18599"/>
                    <a:pt x="43544" y="15695"/>
                  </a:cubicBezTo>
                  <a:cubicBezTo>
                    <a:pt x="43544" y="6258"/>
                    <a:pt x="35613" y="87"/>
                    <a:pt x="26420" y="87"/>
                  </a:cubicBezTo>
                  <a:cubicBezTo>
                    <a:pt x="8395" y="87"/>
                    <a:pt x="284" y="24952"/>
                    <a:pt x="284" y="27856"/>
                  </a:cubicBezTo>
                  <a:cubicBezTo>
                    <a:pt x="284" y="30215"/>
                    <a:pt x="2807" y="30215"/>
                    <a:pt x="3348" y="30215"/>
                  </a:cubicBezTo>
                  <a:cubicBezTo>
                    <a:pt x="5872" y="30215"/>
                    <a:pt x="6052" y="29308"/>
                    <a:pt x="6593" y="27311"/>
                  </a:cubicBezTo>
                  <a:cubicBezTo>
                    <a:pt x="10919" y="12429"/>
                    <a:pt x="18850" y="5169"/>
                    <a:pt x="25879" y="5169"/>
                  </a:cubicBezTo>
                  <a:cubicBezTo>
                    <a:pt x="28944" y="5169"/>
                    <a:pt x="30386" y="7165"/>
                    <a:pt x="30386" y="11521"/>
                  </a:cubicBezTo>
                  <a:cubicBezTo>
                    <a:pt x="30386" y="15695"/>
                    <a:pt x="28944" y="19507"/>
                    <a:pt x="27141" y="23681"/>
                  </a:cubicBezTo>
                  <a:cubicBezTo>
                    <a:pt x="17408" y="48728"/>
                    <a:pt x="17408" y="53992"/>
                    <a:pt x="17408" y="58892"/>
                  </a:cubicBezTo>
                  <a:cubicBezTo>
                    <a:pt x="17408" y="61977"/>
                    <a:pt x="17408" y="70326"/>
                    <a:pt x="24077" y="76134"/>
                  </a:cubicBezTo>
                  <a:cubicBezTo>
                    <a:pt x="29304" y="80490"/>
                    <a:pt x="36334" y="81942"/>
                    <a:pt x="42643" y="81942"/>
                  </a:cubicBezTo>
                  <a:cubicBezTo>
                    <a:pt x="53999" y="81942"/>
                    <a:pt x="60127" y="75771"/>
                    <a:pt x="66075" y="69963"/>
                  </a:cubicBezTo>
                  <a:cubicBezTo>
                    <a:pt x="70041" y="81579"/>
                    <a:pt x="82118" y="81942"/>
                    <a:pt x="84281" y="81942"/>
                  </a:cubicBezTo>
                  <a:cubicBezTo>
                    <a:pt x="90409" y="81942"/>
                    <a:pt x="95096" y="78312"/>
                    <a:pt x="98520" y="72323"/>
                  </a:cubicBezTo>
                  <a:cubicBezTo>
                    <a:pt x="102486" y="65244"/>
                    <a:pt x="105009" y="54718"/>
                    <a:pt x="105009" y="54173"/>
                  </a:cubicBezTo>
                  <a:cubicBezTo>
                    <a:pt x="105009" y="51814"/>
                    <a:pt x="102486" y="51814"/>
                    <a:pt x="101945" y="51814"/>
                  </a:cubicBezTo>
                  <a:cubicBezTo>
                    <a:pt x="99422" y="51814"/>
                    <a:pt x="99241" y="52540"/>
                    <a:pt x="97980" y="57440"/>
                  </a:cubicBezTo>
                  <a:cubicBezTo>
                    <a:pt x="95817" y="65970"/>
                    <a:pt x="92392" y="76860"/>
                    <a:pt x="84821" y="76860"/>
                  </a:cubicBezTo>
                  <a:cubicBezTo>
                    <a:pt x="80135" y="76860"/>
                    <a:pt x="78873" y="72686"/>
                    <a:pt x="78873" y="67967"/>
                  </a:cubicBezTo>
                  <a:cubicBezTo>
                    <a:pt x="78873" y="64881"/>
                    <a:pt x="80315" y="58347"/>
                    <a:pt x="81577" y="53629"/>
                  </a:cubicBezTo>
                  <a:cubicBezTo>
                    <a:pt x="82839" y="48728"/>
                    <a:pt x="84641" y="41287"/>
                    <a:pt x="85542" y="37294"/>
                  </a:cubicBezTo>
                  <a:lnTo>
                    <a:pt x="89688" y="21140"/>
                  </a:lnTo>
                  <a:cubicBezTo>
                    <a:pt x="90770" y="16603"/>
                    <a:pt x="92752" y="8617"/>
                    <a:pt x="92752" y="7710"/>
                  </a:cubicBezTo>
                  <a:cubicBezTo>
                    <a:pt x="92752" y="4080"/>
                    <a:pt x="89868" y="1902"/>
                    <a:pt x="86804" y="1902"/>
                  </a:cubicBezTo>
                  <a:cubicBezTo>
                    <a:pt x="80135" y="1902"/>
                    <a:pt x="78873" y="7165"/>
                    <a:pt x="77431" y="12973"/>
                  </a:cubicBezTo>
                  <a:lnTo>
                    <a:pt x="68058" y="50725"/>
                  </a:lnTo>
                  <a:close/>
                </a:path>
              </a:pathLst>
            </a:custGeom>
            <a:solidFill>
              <a:srgbClr val="000000"/>
            </a:solidFill>
            <a:ln w="2276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3FBA5B8-9627-C4A0-9251-C5B5FDE0A5C9}"/>
                </a:ext>
              </a:extLst>
            </p:cNvPr>
            <p:cNvSpPr/>
            <p:nvPr>
              <p:custDataLst>
                <p:tags r:id="rId38"/>
              </p:custDataLst>
            </p:nvPr>
          </p:nvSpPr>
          <p:spPr>
            <a:xfrm>
              <a:off x="10252840" y="2875117"/>
              <a:ext cx="30127" cy="77525"/>
            </a:xfrm>
            <a:custGeom>
              <a:avLst/>
              <a:gdLst>
                <a:gd name="connsiteX0" fmla="*/ 30417 w 30127"/>
                <a:gd name="connsiteY0" fmla="*/ 27309 h 77525"/>
                <a:gd name="connsiteX1" fmla="*/ 13937 w 30127"/>
                <a:gd name="connsiteY1" fmla="*/ 84 h 77525"/>
                <a:gd name="connsiteX2" fmla="*/ 289 w 30127"/>
                <a:gd name="connsiteY2" fmla="*/ 13826 h 77525"/>
                <a:gd name="connsiteX3" fmla="*/ 13937 w 30127"/>
                <a:gd name="connsiteY3" fmla="*/ 27568 h 77525"/>
                <a:gd name="connsiteX4" fmla="*/ 22949 w 30127"/>
                <a:gd name="connsiteY4" fmla="*/ 24197 h 77525"/>
                <a:gd name="connsiteX5" fmla="*/ 24237 w 30127"/>
                <a:gd name="connsiteY5" fmla="*/ 23420 h 77525"/>
                <a:gd name="connsiteX6" fmla="*/ 24752 w 30127"/>
                <a:gd name="connsiteY6" fmla="*/ 27309 h 77525"/>
                <a:gd name="connsiteX7" fmla="*/ 7242 w 30127"/>
                <a:gd name="connsiteY7" fmla="*/ 70609 h 77525"/>
                <a:gd name="connsiteX8" fmla="*/ 4409 w 30127"/>
                <a:gd name="connsiteY8" fmla="*/ 74758 h 77525"/>
                <a:gd name="connsiteX9" fmla="*/ 6984 w 30127"/>
                <a:gd name="connsiteY9" fmla="*/ 77610 h 77525"/>
                <a:gd name="connsiteX10" fmla="*/ 30417 w 30127"/>
                <a:gd name="connsiteY10" fmla="*/ 27309 h 7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27" h="77525">
                  <a:moveTo>
                    <a:pt x="30417" y="27309"/>
                  </a:moveTo>
                  <a:cubicBezTo>
                    <a:pt x="30417" y="10196"/>
                    <a:pt x="23979" y="84"/>
                    <a:pt x="13937" y="84"/>
                  </a:cubicBezTo>
                  <a:cubicBezTo>
                    <a:pt x="5439" y="84"/>
                    <a:pt x="289" y="6566"/>
                    <a:pt x="289" y="13826"/>
                  </a:cubicBezTo>
                  <a:cubicBezTo>
                    <a:pt x="289" y="20827"/>
                    <a:pt x="5439" y="27568"/>
                    <a:pt x="13937" y="27568"/>
                  </a:cubicBezTo>
                  <a:cubicBezTo>
                    <a:pt x="17027" y="27568"/>
                    <a:pt x="20374" y="26531"/>
                    <a:pt x="22949" y="24197"/>
                  </a:cubicBezTo>
                  <a:cubicBezTo>
                    <a:pt x="23722" y="23679"/>
                    <a:pt x="23979" y="23420"/>
                    <a:pt x="24237" y="23420"/>
                  </a:cubicBezTo>
                  <a:cubicBezTo>
                    <a:pt x="24494" y="23420"/>
                    <a:pt x="24752" y="23679"/>
                    <a:pt x="24752" y="27309"/>
                  </a:cubicBezTo>
                  <a:cubicBezTo>
                    <a:pt x="24752" y="46496"/>
                    <a:pt x="15739" y="62053"/>
                    <a:pt x="7242" y="70609"/>
                  </a:cubicBezTo>
                  <a:cubicBezTo>
                    <a:pt x="4409" y="73461"/>
                    <a:pt x="4409" y="73980"/>
                    <a:pt x="4409" y="74758"/>
                  </a:cubicBezTo>
                  <a:cubicBezTo>
                    <a:pt x="4409" y="76573"/>
                    <a:pt x="5697" y="77610"/>
                    <a:pt x="6984" y="77610"/>
                  </a:cubicBezTo>
                  <a:cubicBezTo>
                    <a:pt x="9817" y="77610"/>
                    <a:pt x="30417" y="57645"/>
                    <a:pt x="30417" y="27309"/>
                  </a:cubicBezTo>
                  <a:close/>
                </a:path>
              </a:pathLst>
            </a:custGeom>
            <a:solidFill>
              <a:srgbClr val="000000"/>
            </a:solidFill>
            <a:ln w="2276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2CA6EB1-315B-6C47-1CE7-E6CD3D9ADA40}"/>
                </a:ext>
              </a:extLst>
            </p:cNvPr>
            <p:cNvSpPr/>
            <p:nvPr>
              <p:custDataLst>
                <p:tags r:id="rId39"/>
              </p:custDataLst>
            </p:nvPr>
          </p:nvSpPr>
          <p:spPr>
            <a:xfrm>
              <a:off x="10356726" y="2722658"/>
              <a:ext cx="146775" cy="179942"/>
            </a:xfrm>
            <a:custGeom>
              <a:avLst/>
              <a:gdLst>
                <a:gd name="connsiteX0" fmla="*/ 18061 w 146775"/>
                <a:gd name="connsiteY0" fmla="*/ 167840 h 179942"/>
                <a:gd name="connsiteX1" fmla="*/ 294 w 146775"/>
                <a:gd name="connsiteY1" fmla="*/ 167840 h 179942"/>
                <a:gd name="connsiteX2" fmla="*/ 294 w 146775"/>
                <a:gd name="connsiteY2" fmla="*/ 180026 h 179942"/>
                <a:gd name="connsiteX3" fmla="*/ 32739 w 146775"/>
                <a:gd name="connsiteY3" fmla="*/ 179249 h 179942"/>
                <a:gd name="connsiteX4" fmla="*/ 65184 w 146775"/>
                <a:gd name="connsiteY4" fmla="*/ 180026 h 179942"/>
                <a:gd name="connsiteX5" fmla="*/ 65184 w 146775"/>
                <a:gd name="connsiteY5" fmla="*/ 167840 h 179942"/>
                <a:gd name="connsiteX6" fmla="*/ 47416 w 146775"/>
                <a:gd name="connsiteY6" fmla="*/ 167840 h 179942"/>
                <a:gd name="connsiteX7" fmla="*/ 47416 w 146775"/>
                <a:gd name="connsiteY7" fmla="*/ 113650 h 179942"/>
                <a:gd name="connsiteX8" fmla="*/ 85784 w 146775"/>
                <a:gd name="connsiteY8" fmla="*/ 72683 h 179942"/>
                <a:gd name="connsiteX9" fmla="*/ 99946 w 146775"/>
                <a:gd name="connsiteY9" fmla="*/ 97834 h 179942"/>
                <a:gd name="connsiteX10" fmla="*/ 99946 w 146775"/>
                <a:gd name="connsiteY10" fmla="*/ 167840 h 179942"/>
                <a:gd name="connsiteX11" fmla="*/ 82179 w 146775"/>
                <a:gd name="connsiteY11" fmla="*/ 167840 h 179942"/>
                <a:gd name="connsiteX12" fmla="*/ 82179 w 146775"/>
                <a:gd name="connsiteY12" fmla="*/ 180026 h 179942"/>
                <a:gd name="connsiteX13" fmla="*/ 114624 w 146775"/>
                <a:gd name="connsiteY13" fmla="*/ 179249 h 179942"/>
                <a:gd name="connsiteX14" fmla="*/ 147069 w 146775"/>
                <a:gd name="connsiteY14" fmla="*/ 180026 h 179942"/>
                <a:gd name="connsiteX15" fmla="*/ 147069 w 146775"/>
                <a:gd name="connsiteY15" fmla="*/ 167840 h 179942"/>
                <a:gd name="connsiteX16" fmla="*/ 129301 w 146775"/>
                <a:gd name="connsiteY16" fmla="*/ 167840 h 179942"/>
                <a:gd name="connsiteX17" fmla="*/ 129301 w 146775"/>
                <a:gd name="connsiteY17" fmla="*/ 100686 h 179942"/>
                <a:gd name="connsiteX18" fmla="*/ 89646 w 146775"/>
                <a:gd name="connsiteY18" fmla="*/ 63349 h 179942"/>
                <a:gd name="connsiteX19" fmla="*/ 45871 w 146775"/>
                <a:gd name="connsiteY19" fmla="*/ 88759 h 179942"/>
                <a:gd name="connsiteX20" fmla="*/ 45871 w 146775"/>
                <a:gd name="connsiteY20" fmla="*/ 84 h 179942"/>
                <a:gd name="connsiteX21" fmla="*/ 294 w 146775"/>
                <a:gd name="connsiteY21" fmla="*/ 2158 h 179942"/>
                <a:gd name="connsiteX22" fmla="*/ 294 w 146775"/>
                <a:gd name="connsiteY22" fmla="*/ 14345 h 179942"/>
                <a:gd name="connsiteX23" fmla="*/ 18061 w 146775"/>
                <a:gd name="connsiteY23" fmla="*/ 24457 h 179942"/>
                <a:gd name="connsiteX24" fmla="*/ 18061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8061" y="167840"/>
                  </a:moveTo>
                  <a:lnTo>
                    <a:pt x="294" y="167840"/>
                  </a:lnTo>
                  <a:lnTo>
                    <a:pt x="294" y="180026"/>
                  </a:lnTo>
                  <a:cubicBezTo>
                    <a:pt x="7504" y="179767"/>
                    <a:pt x="22954" y="179249"/>
                    <a:pt x="32739" y="179249"/>
                  </a:cubicBezTo>
                  <a:cubicBezTo>
                    <a:pt x="42781" y="179249"/>
                    <a:pt x="57974" y="179767"/>
                    <a:pt x="65184" y="180026"/>
                  </a:cubicBezTo>
                  <a:lnTo>
                    <a:pt x="65184" y="167840"/>
                  </a:lnTo>
                  <a:lnTo>
                    <a:pt x="47416" y="167840"/>
                  </a:lnTo>
                  <a:lnTo>
                    <a:pt x="47416" y="113650"/>
                  </a:lnTo>
                  <a:cubicBezTo>
                    <a:pt x="47416" y="85388"/>
                    <a:pt x="69561" y="72683"/>
                    <a:pt x="85784" y="72683"/>
                  </a:cubicBezTo>
                  <a:cubicBezTo>
                    <a:pt x="94539" y="72683"/>
                    <a:pt x="99946" y="78128"/>
                    <a:pt x="99946" y="97834"/>
                  </a:cubicBezTo>
                  <a:lnTo>
                    <a:pt x="99946" y="167840"/>
                  </a:lnTo>
                  <a:lnTo>
                    <a:pt x="82179" y="167840"/>
                  </a:lnTo>
                  <a:lnTo>
                    <a:pt x="82179" y="180026"/>
                  </a:lnTo>
                  <a:cubicBezTo>
                    <a:pt x="89389" y="179767"/>
                    <a:pt x="104839" y="179249"/>
                    <a:pt x="114624" y="179249"/>
                  </a:cubicBezTo>
                  <a:cubicBezTo>
                    <a:pt x="124666" y="179249"/>
                    <a:pt x="139859" y="179767"/>
                    <a:pt x="147069" y="180026"/>
                  </a:cubicBezTo>
                  <a:lnTo>
                    <a:pt x="147069" y="167840"/>
                  </a:lnTo>
                  <a:lnTo>
                    <a:pt x="129301" y="167840"/>
                  </a:lnTo>
                  <a:lnTo>
                    <a:pt x="129301" y="100686"/>
                  </a:lnTo>
                  <a:cubicBezTo>
                    <a:pt x="129301" y="73461"/>
                    <a:pt x="115396" y="63349"/>
                    <a:pt x="89646" y="63349"/>
                  </a:cubicBezTo>
                  <a:cubicBezTo>
                    <a:pt x="64926" y="63349"/>
                    <a:pt x="51794" y="78388"/>
                    <a:pt x="45871" y="88759"/>
                  </a:cubicBezTo>
                  <a:lnTo>
                    <a:pt x="45871" y="84"/>
                  </a:lnTo>
                  <a:lnTo>
                    <a:pt x="294" y="2158"/>
                  </a:lnTo>
                  <a:lnTo>
                    <a:pt x="294" y="14345"/>
                  </a:lnTo>
                  <a:cubicBezTo>
                    <a:pt x="16259" y="14345"/>
                    <a:pt x="18061" y="14345"/>
                    <a:pt x="18061" y="24457"/>
                  </a:cubicBezTo>
                  <a:lnTo>
                    <a:pt x="18061" y="167840"/>
                  </a:lnTo>
                  <a:close/>
                </a:path>
              </a:pathLst>
            </a:custGeom>
            <a:solidFill>
              <a:srgbClr val="000000"/>
            </a:solidFill>
            <a:ln w="2276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83E9709-31A4-C018-E4CD-7B54BCF0D47D}"/>
                </a:ext>
              </a:extLst>
            </p:cNvPr>
            <p:cNvSpPr/>
            <p:nvPr>
              <p:custDataLst>
                <p:tags r:id="rId40"/>
              </p:custDataLst>
            </p:nvPr>
          </p:nvSpPr>
          <p:spPr>
            <a:xfrm>
              <a:off x="10520828" y="2669585"/>
              <a:ext cx="40376" cy="127774"/>
            </a:xfrm>
            <a:custGeom>
              <a:avLst/>
              <a:gdLst>
                <a:gd name="connsiteX0" fmla="*/ 39955 w 40376"/>
                <a:gd name="connsiteY0" fmla="*/ 5525 h 127774"/>
                <a:gd name="connsiteX1" fmla="*/ 40676 w 40376"/>
                <a:gd name="connsiteY1" fmla="*/ 2621 h 127774"/>
                <a:gd name="connsiteX2" fmla="*/ 37792 w 40376"/>
                <a:gd name="connsiteY2" fmla="*/ 80 h 127774"/>
                <a:gd name="connsiteX3" fmla="*/ 14720 w 40376"/>
                <a:gd name="connsiteY3" fmla="*/ 1895 h 127774"/>
                <a:gd name="connsiteX4" fmla="*/ 10935 w 40376"/>
                <a:gd name="connsiteY4" fmla="*/ 6069 h 127774"/>
                <a:gd name="connsiteX5" fmla="*/ 15441 w 40376"/>
                <a:gd name="connsiteY5" fmla="*/ 8610 h 127774"/>
                <a:gd name="connsiteX6" fmla="*/ 24093 w 40376"/>
                <a:gd name="connsiteY6" fmla="*/ 11333 h 127774"/>
                <a:gd name="connsiteX7" fmla="*/ 23372 w 40376"/>
                <a:gd name="connsiteY7" fmla="*/ 15326 h 127774"/>
                <a:gd name="connsiteX8" fmla="*/ 1021 w 40376"/>
                <a:gd name="connsiteY8" fmla="*/ 104986 h 127774"/>
                <a:gd name="connsiteX9" fmla="*/ 300 w 40376"/>
                <a:gd name="connsiteY9" fmla="*/ 110612 h 127774"/>
                <a:gd name="connsiteX10" fmla="*/ 19226 w 40376"/>
                <a:gd name="connsiteY10" fmla="*/ 127855 h 127774"/>
                <a:gd name="connsiteX11" fmla="*/ 33646 w 40376"/>
                <a:gd name="connsiteY11" fmla="*/ 118235 h 127774"/>
                <a:gd name="connsiteX12" fmla="*/ 39955 w 40376"/>
                <a:gd name="connsiteY12" fmla="*/ 100085 h 127774"/>
                <a:gd name="connsiteX13" fmla="*/ 37071 w 40376"/>
                <a:gd name="connsiteY13" fmla="*/ 97726 h 127774"/>
                <a:gd name="connsiteX14" fmla="*/ 33466 w 40376"/>
                <a:gd name="connsiteY14" fmla="*/ 102082 h 127774"/>
                <a:gd name="connsiteX15" fmla="*/ 19947 w 40376"/>
                <a:gd name="connsiteY15" fmla="*/ 122773 h 127774"/>
                <a:gd name="connsiteX16" fmla="*/ 13819 w 40376"/>
                <a:gd name="connsiteY16" fmla="*/ 113879 h 127774"/>
                <a:gd name="connsiteX17" fmla="*/ 14900 w 40376"/>
                <a:gd name="connsiteY17" fmla="*/ 106438 h 127774"/>
                <a:gd name="connsiteX18" fmla="*/ 39955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955" y="5525"/>
                  </a:moveTo>
                  <a:cubicBezTo>
                    <a:pt x="40135" y="5162"/>
                    <a:pt x="40676" y="2803"/>
                    <a:pt x="40676" y="2621"/>
                  </a:cubicBezTo>
                  <a:cubicBezTo>
                    <a:pt x="40676" y="1714"/>
                    <a:pt x="39955" y="80"/>
                    <a:pt x="37792" y="80"/>
                  </a:cubicBezTo>
                  <a:cubicBezTo>
                    <a:pt x="34187" y="80"/>
                    <a:pt x="19226" y="1532"/>
                    <a:pt x="14720" y="1895"/>
                  </a:cubicBezTo>
                  <a:cubicBezTo>
                    <a:pt x="13458" y="2077"/>
                    <a:pt x="10935" y="2258"/>
                    <a:pt x="10935" y="6069"/>
                  </a:cubicBezTo>
                  <a:cubicBezTo>
                    <a:pt x="10935" y="8610"/>
                    <a:pt x="13458" y="8610"/>
                    <a:pt x="15441" y="8610"/>
                  </a:cubicBezTo>
                  <a:cubicBezTo>
                    <a:pt x="24093" y="8610"/>
                    <a:pt x="24093" y="9881"/>
                    <a:pt x="24093" y="11333"/>
                  </a:cubicBezTo>
                  <a:cubicBezTo>
                    <a:pt x="24093" y="12603"/>
                    <a:pt x="23732" y="13692"/>
                    <a:pt x="23372" y="15326"/>
                  </a:cubicBezTo>
                  <a:lnTo>
                    <a:pt x="1021" y="104986"/>
                  </a:lnTo>
                  <a:cubicBezTo>
                    <a:pt x="480" y="106801"/>
                    <a:pt x="300" y="108797"/>
                    <a:pt x="300" y="110612"/>
                  </a:cubicBezTo>
                  <a:cubicBezTo>
                    <a:pt x="300" y="122228"/>
                    <a:pt x="10574" y="127855"/>
                    <a:pt x="19226" y="127855"/>
                  </a:cubicBezTo>
                  <a:cubicBezTo>
                    <a:pt x="23552" y="127855"/>
                    <a:pt x="28960" y="126403"/>
                    <a:pt x="33646" y="118235"/>
                  </a:cubicBezTo>
                  <a:cubicBezTo>
                    <a:pt x="37432" y="111520"/>
                    <a:pt x="39955" y="100811"/>
                    <a:pt x="39955" y="100085"/>
                  </a:cubicBezTo>
                  <a:cubicBezTo>
                    <a:pt x="39955" y="97726"/>
                    <a:pt x="37612" y="97726"/>
                    <a:pt x="37071" y="97726"/>
                  </a:cubicBezTo>
                  <a:cubicBezTo>
                    <a:pt x="34548" y="97726"/>
                    <a:pt x="34187" y="98815"/>
                    <a:pt x="33466" y="102082"/>
                  </a:cubicBezTo>
                  <a:cubicBezTo>
                    <a:pt x="31123" y="111157"/>
                    <a:pt x="27698" y="122773"/>
                    <a:pt x="19947" y="122773"/>
                  </a:cubicBezTo>
                  <a:cubicBezTo>
                    <a:pt x="15080" y="122773"/>
                    <a:pt x="13819" y="118235"/>
                    <a:pt x="13819" y="113879"/>
                  </a:cubicBezTo>
                  <a:cubicBezTo>
                    <a:pt x="13819" y="111883"/>
                    <a:pt x="14359" y="108434"/>
                    <a:pt x="14900" y="106438"/>
                  </a:cubicBezTo>
                  <a:lnTo>
                    <a:pt x="39955" y="5525"/>
                  </a:lnTo>
                  <a:close/>
                </a:path>
              </a:pathLst>
            </a:custGeom>
            <a:solidFill>
              <a:srgbClr val="000000"/>
            </a:solidFill>
            <a:ln w="22769"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DD00591-01BB-2F53-9C4F-33BC0419E9BD}"/>
                </a:ext>
              </a:extLst>
            </p:cNvPr>
            <p:cNvSpPr/>
            <p:nvPr>
              <p:custDataLst>
                <p:tags r:id="rId41"/>
              </p:custDataLst>
            </p:nvPr>
          </p:nvSpPr>
          <p:spPr>
            <a:xfrm>
              <a:off x="10518124" y="2886478"/>
              <a:ext cx="87781" cy="82037"/>
            </a:xfrm>
            <a:custGeom>
              <a:avLst/>
              <a:gdLst>
                <a:gd name="connsiteX0" fmla="*/ 88082 w 87781"/>
                <a:gd name="connsiteY0" fmla="*/ 14425 h 82037"/>
                <a:gd name="connsiteX1" fmla="*/ 79069 w 87781"/>
                <a:gd name="connsiteY1" fmla="*/ 87 h 82037"/>
                <a:gd name="connsiteX2" fmla="*/ 69336 w 87781"/>
                <a:gd name="connsiteY2" fmla="*/ 9706 h 82037"/>
                <a:gd name="connsiteX3" fmla="*/ 72400 w 87781"/>
                <a:gd name="connsiteY3" fmla="*/ 15332 h 82037"/>
                <a:gd name="connsiteX4" fmla="*/ 79069 w 87781"/>
                <a:gd name="connsiteY4" fmla="*/ 29852 h 82037"/>
                <a:gd name="connsiteX5" fmla="*/ 45723 w 87781"/>
                <a:gd name="connsiteY5" fmla="*/ 77042 h 82037"/>
                <a:gd name="connsiteX6" fmla="*/ 31123 w 87781"/>
                <a:gd name="connsiteY6" fmla="*/ 60888 h 82037"/>
                <a:gd name="connsiteX7" fmla="*/ 41037 w 87781"/>
                <a:gd name="connsiteY7" fmla="*/ 25496 h 82037"/>
                <a:gd name="connsiteX8" fmla="*/ 43560 w 87781"/>
                <a:gd name="connsiteY8" fmla="*/ 15877 h 82037"/>
                <a:gd name="connsiteX9" fmla="*/ 26436 w 87781"/>
                <a:gd name="connsiteY9" fmla="*/ 268 h 82037"/>
                <a:gd name="connsiteX10" fmla="*/ 300 w 87781"/>
                <a:gd name="connsiteY10" fmla="*/ 28037 h 82037"/>
                <a:gd name="connsiteX11" fmla="*/ 3364 w 87781"/>
                <a:gd name="connsiteY11" fmla="*/ 30397 h 82037"/>
                <a:gd name="connsiteX12" fmla="*/ 6609 w 87781"/>
                <a:gd name="connsiteY12" fmla="*/ 27493 h 82037"/>
                <a:gd name="connsiteX13" fmla="*/ 25895 w 87781"/>
                <a:gd name="connsiteY13" fmla="*/ 5350 h 82037"/>
                <a:gd name="connsiteX14" fmla="*/ 30402 w 87781"/>
                <a:gd name="connsiteY14" fmla="*/ 11703 h 82037"/>
                <a:gd name="connsiteX15" fmla="*/ 27157 w 87781"/>
                <a:gd name="connsiteY15" fmla="*/ 23863 h 82037"/>
                <a:gd name="connsiteX16" fmla="*/ 17424 w 87781"/>
                <a:gd name="connsiteY16" fmla="*/ 58347 h 82037"/>
                <a:gd name="connsiteX17" fmla="*/ 45182 w 87781"/>
                <a:gd name="connsiteY17" fmla="*/ 82124 h 82037"/>
                <a:gd name="connsiteX18" fmla="*/ 88082 w 87781"/>
                <a:gd name="connsiteY18" fmla="*/ 14425 h 8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81" h="82037">
                  <a:moveTo>
                    <a:pt x="88082" y="14425"/>
                  </a:moveTo>
                  <a:cubicBezTo>
                    <a:pt x="88082" y="268"/>
                    <a:pt x="79610" y="87"/>
                    <a:pt x="79069" y="87"/>
                  </a:cubicBezTo>
                  <a:cubicBezTo>
                    <a:pt x="74383" y="87"/>
                    <a:pt x="69336" y="4987"/>
                    <a:pt x="69336" y="9706"/>
                  </a:cubicBezTo>
                  <a:cubicBezTo>
                    <a:pt x="69336" y="12792"/>
                    <a:pt x="71138" y="14243"/>
                    <a:pt x="72400" y="15332"/>
                  </a:cubicBezTo>
                  <a:cubicBezTo>
                    <a:pt x="75464" y="17873"/>
                    <a:pt x="79069" y="22592"/>
                    <a:pt x="79069" y="29852"/>
                  </a:cubicBezTo>
                  <a:cubicBezTo>
                    <a:pt x="79069" y="38020"/>
                    <a:pt x="67173" y="77042"/>
                    <a:pt x="45723" y="77042"/>
                  </a:cubicBezTo>
                  <a:cubicBezTo>
                    <a:pt x="31123" y="77042"/>
                    <a:pt x="31123" y="63974"/>
                    <a:pt x="31123" y="60888"/>
                  </a:cubicBezTo>
                  <a:cubicBezTo>
                    <a:pt x="31123" y="52540"/>
                    <a:pt x="34367" y="42376"/>
                    <a:pt x="41037" y="25496"/>
                  </a:cubicBezTo>
                  <a:cubicBezTo>
                    <a:pt x="42479" y="21685"/>
                    <a:pt x="43560" y="18962"/>
                    <a:pt x="43560" y="15877"/>
                  </a:cubicBezTo>
                  <a:cubicBezTo>
                    <a:pt x="43560" y="6439"/>
                    <a:pt x="35629" y="268"/>
                    <a:pt x="26436" y="268"/>
                  </a:cubicBezTo>
                  <a:cubicBezTo>
                    <a:pt x="8411" y="268"/>
                    <a:pt x="300" y="25133"/>
                    <a:pt x="300" y="28037"/>
                  </a:cubicBezTo>
                  <a:cubicBezTo>
                    <a:pt x="300" y="30397"/>
                    <a:pt x="2823" y="30397"/>
                    <a:pt x="3364" y="30397"/>
                  </a:cubicBezTo>
                  <a:cubicBezTo>
                    <a:pt x="5888" y="30397"/>
                    <a:pt x="6068" y="29489"/>
                    <a:pt x="6609" y="27493"/>
                  </a:cubicBezTo>
                  <a:cubicBezTo>
                    <a:pt x="10935" y="12610"/>
                    <a:pt x="18685" y="5350"/>
                    <a:pt x="25895" y="5350"/>
                  </a:cubicBezTo>
                  <a:cubicBezTo>
                    <a:pt x="28960" y="5350"/>
                    <a:pt x="30402" y="7347"/>
                    <a:pt x="30402" y="11703"/>
                  </a:cubicBezTo>
                  <a:cubicBezTo>
                    <a:pt x="30402" y="15877"/>
                    <a:pt x="28960" y="19688"/>
                    <a:pt x="27157" y="23863"/>
                  </a:cubicBezTo>
                  <a:cubicBezTo>
                    <a:pt x="19406" y="44009"/>
                    <a:pt x="17424" y="51814"/>
                    <a:pt x="17424" y="58347"/>
                  </a:cubicBezTo>
                  <a:cubicBezTo>
                    <a:pt x="17424" y="76316"/>
                    <a:pt x="31483" y="82124"/>
                    <a:pt x="45182" y="82124"/>
                  </a:cubicBezTo>
                  <a:cubicBezTo>
                    <a:pt x="75464" y="82124"/>
                    <a:pt x="88082" y="29308"/>
                    <a:pt x="88082" y="14425"/>
                  </a:cubicBezTo>
                  <a:close/>
                </a:path>
              </a:pathLst>
            </a:custGeom>
            <a:solidFill>
              <a:srgbClr val="000000"/>
            </a:solidFill>
            <a:ln w="2276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AAF918-5A6B-779E-885A-38ACD9A26E78}"/>
                </a:ext>
              </a:extLst>
            </p:cNvPr>
            <p:cNvSpPr/>
            <p:nvPr>
              <p:custDataLst>
                <p:tags r:id="rId42"/>
              </p:custDataLst>
            </p:nvPr>
          </p:nvSpPr>
          <p:spPr>
            <a:xfrm>
              <a:off x="10643326" y="2682209"/>
              <a:ext cx="67207" cy="310879"/>
            </a:xfrm>
            <a:custGeom>
              <a:avLst/>
              <a:gdLst>
                <a:gd name="connsiteX0" fmla="*/ 67512 w 67207"/>
                <a:gd name="connsiteY0" fmla="*/ 155646 h 310879"/>
                <a:gd name="connsiteX1" fmla="*/ 27342 w 67207"/>
                <a:gd name="connsiteY1" fmla="*/ 22893 h 310879"/>
                <a:gd name="connsiteX2" fmla="*/ 3395 w 67207"/>
                <a:gd name="connsiteY2" fmla="*/ 76 h 310879"/>
                <a:gd name="connsiteX3" fmla="*/ 305 w 67207"/>
                <a:gd name="connsiteY3" fmla="*/ 2669 h 310879"/>
                <a:gd name="connsiteX4" fmla="*/ 1850 w 67207"/>
                <a:gd name="connsiteY4" fmla="*/ 5262 h 310879"/>
                <a:gd name="connsiteX5" fmla="*/ 41505 w 67207"/>
                <a:gd name="connsiteY5" fmla="*/ 80972 h 310879"/>
                <a:gd name="connsiteX6" fmla="*/ 49745 w 67207"/>
                <a:gd name="connsiteY6" fmla="*/ 155386 h 310879"/>
                <a:gd name="connsiteX7" fmla="*/ 40732 w 67207"/>
                <a:gd name="connsiteY7" fmla="*/ 233431 h 310879"/>
                <a:gd name="connsiteX8" fmla="*/ 2622 w 67207"/>
                <a:gd name="connsiteY8" fmla="*/ 304993 h 310879"/>
                <a:gd name="connsiteX9" fmla="*/ 305 w 67207"/>
                <a:gd name="connsiteY9" fmla="*/ 308363 h 310879"/>
                <a:gd name="connsiteX10" fmla="*/ 3395 w 67207"/>
                <a:gd name="connsiteY10" fmla="*/ 310956 h 310879"/>
                <a:gd name="connsiteX11" fmla="*/ 24510 w 67207"/>
                <a:gd name="connsiteY11" fmla="*/ 291510 h 310879"/>
                <a:gd name="connsiteX12" fmla="*/ 67512 w 67207"/>
                <a:gd name="connsiteY12" fmla="*/ 155646 h 3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207" h="310879">
                  <a:moveTo>
                    <a:pt x="67512" y="155646"/>
                  </a:moveTo>
                  <a:cubicBezTo>
                    <a:pt x="67512" y="118828"/>
                    <a:pt x="61075" y="66712"/>
                    <a:pt x="27342" y="22893"/>
                  </a:cubicBezTo>
                  <a:cubicBezTo>
                    <a:pt x="24767" y="19782"/>
                    <a:pt x="8030" y="76"/>
                    <a:pt x="3395" y="76"/>
                  </a:cubicBezTo>
                  <a:cubicBezTo>
                    <a:pt x="2107" y="76"/>
                    <a:pt x="305" y="595"/>
                    <a:pt x="305" y="2669"/>
                  </a:cubicBezTo>
                  <a:cubicBezTo>
                    <a:pt x="305" y="3706"/>
                    <a:pt x="820" y="4484"/>
                    <a:pt x="1850" y="5262"/>
                  </a:cubicBezTo>
                  <a:cubicBezTo>
                    <a:pt x="14210" y="18744"/>
                    <a:pt x="30947" y="39746"/>
                    <a:pt x="41505" y="80972"/>
                  </a:cubicBezTo>
                  <a:cubicBezTo>
                    <a:pt x="47427" y="104567"/>
                    <a:pt x="49745" y="131273"/>
                    <a:pt x="49745" y="155386"/>
                  </a:cubicBezTo>
                  <a:cubicBezTo>
                    <a:pt x="49745" y="181574"/>
                    <a:pt x="47427" y="208021"/>
                    <a:pt x="40732" y="233431"/>
                  </a:cubicBezTo>
                  <a:cubicBezTo>
                    <a:pt x="30947" y="269730"/>
                    <a:pt x="15755" y="290473"/>
                    <a:pt x="2622" y="304993"/>
                  </a:cubicBezTo>
                  <a:cubicBezTo>
                    <a:pt x="305" y="307326"/>
                    <a:pt x="305" y="307845"/>
                    <a:pt x="305" y="308363"/>
                  </a:cubicBezTo>
                  <a:cubicBezTo>
                    <a:pt x="305" y="310438"/>
                    <a:pt x="2107" y="310956"/>
                    <a:pt x="3395" y="310956"/>
                  </a:cubicBezTo>
                  <a:cubicBezTo>
                    <a:pt x="7257" y="310956"/>
                    <a:pt x="21420" y="295140"/>
                    <a:pt x="24510" y="291510"/>
                  </a:cubicBezTo>
                  <a:cubicBezTo>
                    <a:pt x="50775" y="260137"/>
                    <a:pt x="67512" y="213466"/>
                    <a:pt x="67512" y="155646"/>
                  </a:cubicBezTo>
                  <a:close/>
                </a:path>
              </a:pathLst>
            </a:custGeom>
            <a:solidFill>
              <a:srgbClr val="000000"/>
            </a:solidFill>
            <a:ln w="2276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5E8D554-E402-C2CA-D67C-1A94938BF1C2}"/>
                </a:ext>
              </a:extLst>
            </p:cNvPr>
            <p:cNvSpPr/>
            <p:nvPr>
              <p:custDataLst>
                <p:tags r:id="rId43"/>
              </p:custDataLst>
            </p:nvPr>
          </p:nvSpPr>
          <p:spPr>
            <a:xfrm>
              <a:off x="10758257" y="2371325"/>
              <a:ext cx="141882" cy="469042"/>
            </a:xfrm>
            <a:custGeom>
              <a:avLst/>
              <a:gdLst>
                <a:gd name="connsiteX0" fmla="*/ 142192 w 141882"/>
                <a:gd name="connsiteY0" fmla="*/ 456142 h 469042"/>
                <a:gd name="connsiteX1" fmla="*/ 106142 w 141882"/>
                <a:gd name="connsiteY1" fmla="*/ 178710 h 469042"/>
                <a:gd name="connsiteX2" fmla="*/ 17047 w 141882"/>
                <a:gd name="connsiteY2" fmla="*/ 7065 h 469042"/>
                <a:gd name="connsiteX3" fmla="*/ 11124 w 141882"/>
                <a:gd name="connsiteY3" fmla="*/ 583 h 469042"/>
                <a:gd name="connsiteX4" fmla="*/ 6232 w 141882"/>
                <a:gd name="connsiteY4" fmla="*/ 64 h 469042"/>
                <a:gd name="connsiteX5" fmla="*/ 309 w 141882"/>
                <a:gd name="connsiteY5" fmla="*/ 2657 h 469042"/>
                <a:gd name="connsiteX6" fmla="*/ 3657 w 141882"/>
                <a:gd name="connsiteY6" fmla="*/ 8361 h 469042"/>
                <a:gd name="connsiteX7" fmla="*/ 113610 w 141882"/>
                <a:gd name="connsiteY7" fmla="*/ 465477 h 469042"/>
                <a:gd name="connsiteX8" fmla="*/ 120820 w 141882"/>
                <a:gd name="connsiteY8" fmla="*/ 469107 h 469042"/>
                <a:gd name="connsiteX9" fmla="*/ 134982 w 141882"/>
                <a:gd name="connsiteY9" fmla="*/ 469107 h 469042"/>
                <a:gd name="connsiteX10" fmla="*/ 142192 w 141882"/>
                <a:gd name="connsiteY10" fmla="*/ 466254 h 469042"/>
                <a:gd name="connsiteX11" fmla="*/ 142192 w 141882"/>
                <a:gd name="connsiteY11" fmla="*/ 456142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142192" y="456142"/>
                  </a:moveTo>
                  <a:cubicBezTo>
                    <a:pt x="142192" y="297721"/>
                    <a:pt x="114125" y="204898"/>
                    <a:pt x="106142" y="178710"/>
                  </a:cubicBezTo>
                  <a:cubicBezTo>
                    <a:pt x="88632" y="121149"/>
                    <a:pt x="60049" y="60477"/>
                    <a:pt x="17047" y="7065"/>
                  </a:cubicBezTo>
                  <a:cubicBezTo>
                    <a:pt x="13184" y="2398"/>
                    <a:pt x="12154" y="1101"/>
                    <a:pt x="11124" y="583"/>
                  </a:cubicBezTo>
                  <a:cubicBezTo>
                    <a:pt x="10609" y="323"/>
                    <a:pt x="10352" y="64"/>
                    <a:pt x="6232" y="64"/>
                  </a:cubicBezTo>
                  <a:cubicBezTo>
                    <a:pt x="2369" y="64"/>
                    <a:pt x="309" y="64"/>
                    <a:pt x="309" y="2657"/>
                  </a:cubicBezTo>
                  <a:cubicBezTo>
                    <a:pt x="309" y="3176"/>
                    <a:pt x="309" y="3694"/>
                    <a:pt x="3657" y="8361"/>
                  </a:cubicBezTo>
                  <a:cubicBezTo>
                    <a:pt x="93267" y="134373"/>
                    <a:pt x="113352" y="289942"/>
                    <a:pt x="113610" y="465477"/>
                  </a:cubicBezTo>
                  <a:cubicBezTo>
                    <a:pt x="113610" y="469107"/>
                    <a:pt x="115155" y="469107"/>
                    <a:pt x="120820" y="469107"/>
                  </a:cubicBezTo>
                  <a:lnTo>
                    <a:pt x="134982" y="469107"/>
                  </a:lnTo>
                  <a:cubicBezTo>
                    <a:pt x="140390" y="469107"/>
                    <a:pt x="141935" y="469107"/>
                    <a:pt x="142192" y="466254"/>
                  </a:cubicBezTo>
                  <a:lnTo>
                    <a:pt x="142192" y="456142"/>
                  </a:lnTo>
                  <a:close/>
                </a:path>
              </a:pathLst>
            </a:custGeom>
            <a:solidFill>
              <a:srgbClr val="000000"/>
            </a:solidFill>
            <a:ln w="2276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B1678A5-A173-98C0-EC20-CC613E50988D}"/>
                </a:ext>
              </a:extLst>
            </p:cNvPr>
            <p:cNvSpPr/>
            <p:nvPr>
              <p:custDataLst>
                <p:tags r:id="rId44"/>
              </p:custDataLst>
            </p:nvPr>
          </p:nvSpPr>
          <p:spPr>
            <a:xfrm>
              <a:off x="10758257" y="2835187"/>
              <a:ext cx="141882" cy="469042"/>
            </a:xfrm>
            <a:custGeom>
              <a:avLst/>
              <a:gdLst>
                <a:gd name="connsiteX0" fmla="*/ 142192 w 141882"/>
                <a:gd name="connsiteY0" fmla="*/ 2934 h 469042"/>
                <a:gd name="connsiteX1" fmla="*/ 134982 w 141882"/>
                <a:gd name="connsiteY1" fmla="*/ 82 h 469042"/>
                <a:gd name="connsiteX2" fmla="*/ 120820 w 141882"/>
                <a:gd name="connsiteY2" fmla="*/ 82 h 469042"/>
                <a:gd name="connsiteX3" fmla="*/ 113610 w 141882"/>
                <a:gd name="connsiteY3" fmla="*/ 3712 h 469042"/>
                <a:gd name="connsiteX4" fmla="*/ 106657 w 141882"/>
                <a:gd name="connsiteY4" fmla="*/ 156689 h 469042"/>
                <a:gd name="connsiteX5" fmla="*/ 2112 w 141882"/>
                <a:gd name="connsiteY5" fmla="*/ 463161 h 469042"/>
                <a:gd name="connsiteX6" fmla="*/ 309 w 141882"/>
                <a:gd name="connsiteY6" fmla="*/ 466532 h 469042"/>
                <a:gd name="connsiteX7" fmla="*/ 6232 w 141882"/>
                <a:gd name="connsiteY7" fmla="*/ 469125 h 469042"/>
                <a:gd name="connsiteX8" fmla="*/ 11382 w 141882"/>
                <a:gd name="connsiteY8" fmla="*/ 468606 h 469042"/>
                <a:gd name="connsiteX9" fmla="*/ 71122 w 141882"/>
                <a:gd name="connsiteY9" fmla="*/ 377857 h 469042"/>
                <a:gd name="connsiteX10" fmla="*/ 136012 w 141882"/>
                <a:gd name="connsiteY10" fmla="*/ 136465 h 469042"/>
                <a:gd name="connsiteX11" fmla="*/ 142192 w 141882"/>
                <a:gd name="connsiteY11" fmla="*/ 13046 h 469042"/>
                <a:gd name="connsiteX12" fmla="*/ 142192 w 141882"/>
                <a:gd name="connsiteY12" fmla="*/ 2934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882" h="469042">
                  <a:moveTo>
                    <a:pt x="142192" y="2934"/>
                  </a:moveTo>
                  <a:cubicBezTo>
                    <a:pt x="141935" y="82"/>
                    <a:pt x="140390" y="82"/>
                    <a:pt x="134982" y="82"/>
                  </a:cubicBezTo>
                  <a:lnTo>
                    <a:pt x="120820" y="82"/>
                  </a:lnTo>
                  <a:cubicBezTo>
                    <a:pt x="115155" y="82"/>
                    <a:pt x="113610" y="82"/>
                    <a:pt x="113610" y="3712"/>
                  </a:cubicBezTo>
                  <a:cubicBezTo>
                    <a:pt x="113610" y="30418"/>
                    <a:pt x="113352" y="92127"/>
                    <a:pt x="106657" y="156689"/>
                  </a:cubicBezTo>
                  <a:cubicBezTo>
                    <a:pt x="92752" y="290738"/>
                    <a:pt x="58504" y="383561"/>
                    <a:pt x="2112" y="463161"/>
                  </a:cubicBezTo>
                  <a:cubicBezTo>
                    <a:pt x="309" y="465495"/>
                    <a:pt x="309" y="466013"/>
                    <a:pt x="309" y="466532"/>
                  </a:cubicBezTo>
                  <a:cubicBezTo>
                    <a:pt x="309" y="469125"/>
                    <a:pt x="2369" y="469125"/>
                    <a:pt x="6232" y="469125"/>
                  </a:cubicBezTo>
                  <a:cubicBezTo>
                    <a:pt x="10352" y="469125"/>
                    <a:pt x="10867" y="469125"/>
                    <a:pt x="11382" y="468606"/>
                  </a:cubicBezTo>
                  <a:cubicBezTo>
                    <a:pt x="12412" y="467828"/>
                    <a:pt x="45114" y="429973"/>
                    <a:pt x="71122" y="377857"/>
                  </a:cubicBezTo>
                  <a:cubicBezTo>
                    <a:pt x="105112" y="309406"/>
                    <a:pt x="126485" y="230844"/>
                    <a:pt x="136012" y="136465"/>
                  </a:cubicBezTo>
                  <a:cubicBezTo>
                    <a:pt x="136785" y="128427"/>
                    <a:pt x="142192" y="74496"/>
                    <a:pt x="142192" y="13046"/>
                  </a:cubicBezTo>
                  <a:lnTo>
                    <a:pt x="142192" y="2934"/>
                  </a:lnTo>
                  <a:close/>
                </a:path>
              </a:pathLst>
            </a:custGeom>
            <a:solidFill>
              <a:srgbClr val="000000"/>
            </a:solidFill>
            <a:ln w="22769" cap="flat">
              <a:noFill/>
              <a:prstDash val="solid"/>
              <a:miter/>
            </a:ln>
          </p:spPr>
          <p:txBody>
            <a:bodyPr rtlCol="0" anchor="ctr"/>
            <a:lstStyle/>
            <a:p>
              <a:endParaRPr lang="en-US"/>
            </a:p>
          </p:txBody>
        </p:sp>
      </p:grpSp>
      <p:pic>
        <p:nvPicPr>
          <p:cNvPr id="123" name="Picture 122" descr="\documentclass{article}&#10;\usepackage{amsmath,amsfonts,bm}&#10;\pagestyle{empty}&#10;\DeclareMathOperator{\tr}{Tr}&#10;\begin{document}&#10;&#10;\begin{equation*}&#10;\mathcal{R}^t(G) = (V, \mathcal{R}^t(E))&#10;\end{equation*}&#10;&#10;\end{document}&#10;&#10;" title="IguanaTex Picture Display">
            <a:extLst>
              <a:ext uri="{FF2B5EF4-FFF2-40B4-BE49-F238E27FC236}">
                <a16:creationId xmlns:a16="http://schemas.microsoft.com/office/drawing/2014/main" id="{729C6D7B-6CAF-FC47-E242-B81565D8D7A3}"/>
              </a:ext>
            </a:extLst>
          </p:cNvPr>
          <p:cNvPicPr>
            <a:picLocks noChangeAspect="1"/>
          </p:cNvPicPr>
          <p:nvPr>
            <p:custDataLst>
              <p:tags r:id="rId3"/>
            </p:custDataLst>
          </p:nvPr>
        </p:nvPicPr>
        <p:blipFill>
          <a:blip r:embed="rId49">
            <a:extLst>
              <a:ext uri="{28A0092B-C50C-407E-A947-70E740481C1C}">
                <a14:useLocalDpi xmlns:a14="http://schemas.microsoft.com/office/drawing/2010/main" val="0"/>
              </a:ext>
            </a:extLst>
          </a:blip>
          <a:stretch>
            <a:fillRect/>
          </a:stretch>
        </p:blipFill>
        <p:spPr>
          <a:xfrm>
            <a:off x="2912025" y="4864316"/>
            <a:ext cx="2179048" cy="280381"/>
          </a:xfrm>
          <a:prstGeom prst="rect">
            <a:avLst/>
          </a:prstGeom>
        </p:spPr>
      </p:pic>
      <p:sp>
        <p:nvSpPr>
          <p:cNvPr id="124" name="Rectangle: Rounded Corners 123">
            <a:extLst>
              <a:ext uri="{FF2B5EF4-FFF2-40B4-BE49-F238E27FC236}">
                <a16:creationId xmlns:a16="http://schemas.microsoft.com/office/drawing/2014/main" id="{0588A40C-C344-CA39-9321-97CA20BCE644}"/>
              </a:ext>
            </a:extLst>
          </p:cNvPr>
          <p:cNvSpPr/>
          <p:nvPr/>
        </p:nvSpPr>
        <p:spPr>
          <a:xfrm>
            <a:off x="4912465" y="2768194"/>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Reduce bottlenecks</a:t>
            </a:r>
          </a:p>
        </p:txBody>
      </p:sp>
      <p:sp>
        <p:nvSpPr>
          <p:cNvPr id="125" name="Rectangle: Rounded Corners 124">
            <a:extLst>
              <a:ext uri="{FF2B5EF4-FFF2-40B4-BE49-F238E27FC236}">
                <a16:creationId xmlns:a16="http://schemas.microsoft.com/office/drawing/2014/main" id="{A1F4AA08-B64D-343F-68BF-C6AF0B6D973E}"/>
              </a:ext>
            </a:extLst>
          </p:cNvPr>
          <p:cNvSpPr/>
          <p:nvPr/>
        </p:nvSpPr>
        <p:spPr>
          <a:xfrm>
            <a:off x="8552233" y="2778393"/>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Increase sensitivity between distant and relevant nodes</a:t>
            </a:r>
          </a:p>
        </p:txBody>
      </p:sp>
      <p:sp>
        <p:nvSpPr>
          <p:cNvPr id="126" name="Rectangle: Rounded Corners 125">
            <a:extLst>
              <a:ext uri="{FF2B5EF4-FFF2-40B4-BE49-F238E27FC236}">
                <a16:creationId xmlns:a16="http://schemas.microsoft.com/office/drawing/2014/main" id="{AF717093-0560-EB32-1683-FB65AC638C29}"/>
              </a:ext>
            </a:extLst>
          </p:cNvPr>
          <p:cNvSpPr/>
          <p:nvPr/>
        </p:nvSpPr>
        <p:spPr>
          <a:xfrm>
            <a:off x="1272699" y="2742796"/>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Connecting </a:t>
            </a:r>
            <a:br>
              <a:rPr lang="en-US" sz="1200" b="1" dirty="0"/>
            </a:br>
            <a:r>
              <a:rPr lang="en-US" sz="1200" b="1" dirty="0"/>
              <a:t>long-distance nodes</a:t>
            </a:r>
          </a:p>
        </p:txBody>
      </p:sp>
      <p:sp>
        <p:nvSpPr>
          <p:cNvPr id="127" name="TextBox 126">
            <a:extLst>
              <a:ext uri="{FF2B5EF4-FFF2-40B4-BE49-F238E27FC236}">
                <a16:creationId xmlns:a16="http://schemas.microsoft.com/office/drawing/2014/main" id="{6940D221-372D-95A7-5A70-9EB9684CB1A5}"/>
              </a:ext>
            </a:extLst>
          </p:cNvPr>
          <p:cNvSpPr txBox="1"/>
          <p:nvPr/>
        </p:nvSpPr>
        <p:spPr>
          <a:xfrm>
            <a:off x="10443741" y="3749936"/>
            <a:ext cx="1441434" cy="646331"/>
          </a:xfrm>
          <a:prstGeom prst="rect">
            <a:avLst/>
          </a:prstGeom>
          <a:noFill/>
        </p:spPr>
        <p:txBody>
          <a:bodyPr wrap="square" rtlCol="0">
            <a:spAutoFit/>
          </a:bodyPr>
          <a:lstStyle/>
          <a:p>
            <a:r>
              <a:rPr lang="en-US" dirty="0">
                <a:solidFill>
                  <a:schemeClr val="accent1"/>
                </a:solidFill>
              </a:rPr>
              <a:t>Both Reduce the ER of G</a:t>
            </a:r>
          </a:p>
        </p:txBody>
      </p:sp>
      <p:sp>
        <p:nvSpPr>
          <p:cNvPr id="128" name="Right Brace 127">
            <a:extLst>
              <a:ext uri="{FF2B5EF4-FFF2-40B4-BE49-F238E27FC236}">
                <a16:creationId xmlns:a16="http://schemas.microsoft.com/office/drawing/2014/main" id="{1AB3AABE-8FD2-43FC-A960-C1242C533F8C}"/>
              </a:ext>
            </a:extLst>
          </p:cNvPr>
          <p:cNvSpPr/>
          <p:nvPr/>
        </p:nvSpPr>
        <p:spPr>
          <a:xfrm>
            <a:off x="10049068" y="3686155"/>
            <a:ext cx="318768" cy="829907"/>
          </a:xfrm>
          <a:prstGeom prst="righ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0" name="TextBox 129">
            <a:extLst>
              <a:ext uri="{FF2B5EF4-FFF2-40B4-BE49-F238E27FC236}">
                <a16:creationId xmlns:a16="http://schemas.microsoft.com/office/drawing/2014/main" id="{174988A0-554F-49BB-00E7-5A8911CFAFAB}"/>
              </a:ext>
            </a:extLst>
          </p:cNvPr>
          <p:cNvSpPr txBox="1"/>
          <p:nvPr/>
        </p:nvSpPr>
        <p:spPr>
          <a:xfrm>
            <a:off x="10214628" y="4268996"/>
            <a:ext cx="1992908" cy="307777"/>
          </a:xfrm>
          <a:prstGeom prst="rect">
            <a:avLst/>
          </a:prstGeom>
          <a:noFill/>
        </p:spPr>
        <p:txBody>
          <a:bodyPr wrap="square">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[Di Giovanni et al 2023]</a:t>
            </a:r>
            <a:endParaRPr lang="en-US" sz="2000" dirty="0"/>
          </a:p>
        </p:txBody>
      </p:sp>
      <p:sp>
        <p:nvSpPr>
          <p:cNvPr id="136" name="TextBox 135">
            <a:extLst>
              <a:ext uri="{FF2B5EF4-FFF2-40B4-BE49-F238E27FC236}">
                <a16:creationId xmlns:a16="http://schemas.microsoft.com/office/drawing/2014/main" id="{0F2898E3-115D-8687-A397-A69CDE126DDB}"/>
              </a:ext>
            </a:extLst>
          </p:cNvPr>
          <p:cNvSpPr txBox="1"/>
          <p:nvPr/>
        </p:nvSpPr>
        <p:spPr>
          <a:xfrm>
            <a:off x="5340648" y="4867864"/>
            <a:ext cx="4611257" cy="307777"/>
          </a:xfrm>
          <a:prstGeom prst="rect">
            <a:avLst/>
          </a:prstGeom>
          <a:noFill/>
        </p:spPr>
        <p:txBody>
          <a:bodyPr wrap="square" rtlCol="0">
            <a:spAutoFit/>
          </a:bodyPr>
          <a:lstStyle/>
          <a:p>
            <a:r>
              <a:rPr lang="en-US" sz="1400" dirty="0">
                <a:solidFill>
                  <a:schemeClr val="accent1"/>
                </a:solidFill>
              </a:rPr>
              <a:t>Nodes do not always interact with the same delay</a:t>
            </a:r>
          </a:p>
        </p:txBody>
      </p:sp>
      <p:sp>
        <p:nvSpPr>
          <p:cNvPr id="137" name="TextBox 136">
            <a:extLst>
              <a:ext uri="{FF2B5EF4-FFF2-40B4-BE49-F238E27FC236}">
                <a16:creationId xmlns:a16="http://schemas.microsoft.com/office/drawing/2014/main" id="{18A97258-6AEB-2825-9813-6FA3DA4B65BA}"/>
              </a:ext>
            </a:extLst>
          </p:cNvPr>
          <p:cNvSpPr txBox="1"/>
          <p:nvPr/>
        </p:nvSpPr>
        <p:spPr>
          <a:xfrm>
            <a:off x="8713004" y="4869121"/>
            <a:ext cx="2463736" cy="307777"/>
          </a:xfrm>
          <a:prstGeom prst="rect">
            <a:avLst/>
          </a:prstGeom>
          <a:noFill/>
        </p:spPr>
        <p:txBody>
          <a:bodyPr wrap="square">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Gutteridge</a:t>
            </a:r>
            <a:r>
              <a:rPr lang="en-US" sz="1400" dirty="0">
                <a:solidFill>
                  <a:schemeClr val="accent2">
                    <a:lumMod val="50000"/>
                  </a:schemeClr>
                </a:solidFill>
                <a:latin typeface="Times New Roman" panose="02020603050405020304" pitchFamily="18" charset="0"/>
                <a:cs typeface="Times New Roman" panose="02020603050405020304" pitchFamily="18" charset="0"/>
              </a:rPr>
              <a:t> et al 2023]</a:t>
            </a:r>
            <a:endParaRPr lang="en-US" sz="2000" dirty="0"/>
          </a:p>
        </p:txBody>
      </p:sp>
      <p:sp>
        <p:nvSpPr>
          <p:cNvPr id="4" name="TextBox 3">
            <a:extLst>
              <a:ext uri="{FF2B5EF4-FFF2-40B4-BE49-F238E27FC236}">
                <a16:creationId xmlns:a16="http://schemas.microsoft.com/office/drawing/2014/main" id="{C93A0407-E3CE-0650-C8D6-A7075ED2B8B2}"/>
              </a:ext>
            </a:extLst>
          </p:cNvPr>
          <p:cNvSpPr txBox="1"/>
          <p:nvPr/>
        </p:nvSpPr>
        <p:spPr>
          <a:xfrm>
            <a:off x="4867376" y="3691699"/>
            <a:ext cx="2965906" cy="830997"/>
          </a:xfrm>
          <a:prstGeom prst="rect">
            <a:avLst/>
          </a:prstGeom>
          <a:solidFill>
            <a:schemeClr val="bg2"/>
          </a:solidFill>
        </p:spPr>
        <p:txBody>
          <a:bodyPr wrap="square" rtlCol="0">
            <a:spAutoFit/>
          </a:bodyPr>
          <a:lstStyle/>
          <a:p>
            <a:r>
              <a:rPr lang="en-US" sz="1600" i="1" dirty="0">
                <a:sym typeface="Wingdings" panose="05000000000000000000" pitchFamily="2" charset="2"/>
              </a:rPr>
              <a:t>Spectral</a:t>
            </a:r>
            <a:br>
              <a:rPr lang="en-US" sz="1600" i="1" dirty="0">
                <a:sym typeface="Wingdings" panose="05000000000000000000" pitchFamily="2" charset="2"/>
              </a:rPr>
            </a:br>
            <a:r>
              <a:rPr lang="en-US" sz="1600" dirty="0">
                <a:sym typeface="Wingdings" panose="05000000000000000000" pitchFamily="2" charset="2"/>
              </a:rPr>
              <a:t>Add edges based on a </a:t>
            </a:r>
            <a:r>
              <a:rPr lang="en-US" sz="1600" b="1" dirty="0">
                <a:sym typeface="Wingdings" panose="05000000000000000000" pitchFamily="2" charset="2"/>
              </a:rPr>
              <a:t>global</a:t>
            </a:r>
            <a:r>
              <a:rPr lang="en-US" sz="1600" dirty="0">
                <a:sym typeface="Wingdings" panose="05000000000000000000" pitchFamily="2" charset="2"/>
              </a:rPr>
              <a:t> </a:t>
            </a:r>
            <a:r>
              <a:rPr lang="en-US" sz="1600" b="1" dirty="0">
                <a:sym typeface="Wingdings" panose="05000000000000000000" pitchFamily="2" charset="2"/>
              </a:rPr>
              <a:t>spectral measure</a:t>
            </a:r>
            <a:r>
              <a:rPr lang="en-US" sz="1600" dirty="0">
                <a:sym typeface="Wingdings" panose="05000000000000000000" pitchFamily="2" charset="2"/>
              </a:rPr>
              <a:t> (</a:t>
            </a:r>
            <a:r>
              <a:rPr lang="en-US" sz="1600" b="1" dirty="0">
                <a:sym typeface="Wingdings" panose="05000000000000000000" pitchFamily="2" charset="2"/>
              </a:rPr>
              <a:t>connectivity</a:t>
            </a:r>
            <a:r>
              <a:rPr lang="en-US" sz="1600" dirty="0">
                <a:sym typeface="Wingdings" panose="05000000000000000000" pitchFamily="2" charset="2"/>
              </a:rPr>
              <a:t>)</a:t>
            </a:r>
          </a:p>
        </p:txBody>
      </p:sp>
      <p:sp>
        <p:nvSpPr>
          <p:cNvPr id="5" name="TextBox 4">
            <a:extLst>
              <a:ext uri="{FF2B5EF4-FFF2-40B4-BE49-F238E27FC236}">
                <a16:creationId xmlns:a16="http://schemas.microsoft.com/office/drawing/2014/main" id="{5CDAEE55-FBAF-29C5-3E6C-0C882482641A}"/>
              </a:ext>
            </a:extLst>
          </p:cNvPr>
          <p:cNvSpPr txBox="1"/>
          <p:nvPr/>
        </p:nvSpPr>
        <p:spPr>
          <a:xfrm>
            <a:off x="1084118" y="3696095"/>
            <a:ext cx="2108212" cy="830997"/>
          </a:xfrm>
          <a:prstGeom prst="rect">
            <a:avLst/>
          </a:prstGeom>
          <a:solidFill>
            <a:schemeClr val="bg2"/>
          </a:solidFill>
        </p:spPr>
        <p:txBody>
          <a:bodyPr wrap="square" rtlCol="0">
            <a:spAutoFit/>
          </a:bodyPr>
          <a:lstStyle/>
          <a:p>
            <a:pPr marL="0" lvl="1"/>
            <a:r>
              <a:rPr lang="en-US" sz="1600" i="1" dirty="0"/>
              <a:t>Spatial</a:t>
            </a:r>
            <a:br>
              <a:rPr lang="en-US" sz="1600" i="1" dirty="0"/>
            </a:br>
            <a:r>
              <a:rPr lang="en-US" sz="1600" dirty="0"/>
              <a:t>A</a:t>
            </a:r>
            <a:r>
              <a:rPr lang="en-US" sz="1600" dirty="0">
                <a:sym typeface="Wingdings" panose="05000000000000000000" pitchFamily="2" charset="2"/>
              </a:rPr>
              <a:t>dd edges within a certain </a:t>
            </a:r>
            <a:r>
              <a:rPr lang="en-US" sz="1600" b="1" i="1" dirty="0">
                <a:sym typeface="Wingdings" panose="05000000000000000000" pitchFamily="2" charset="2"/>
              </a:rPr>
              <a:t>k-hop</a:t>
            </a:r>
            <a:r>
              <a:rPr lang="en-US" sz="1600" dirty="0">
                <a:sym typeface="Wingdings" panose="05000000000000000000" pitchFamily="2" charset="2"/>
              </a:rPr>
              <a:t> (</a:t>
            </a:r>
            <a:r>
              <a:rPr lang="en-US" sz="1600" b="1" dirty="0">
                <a:sym typeface="Wingdings" panose="05000000000000000000" pitchFamily="2" charset="2"/>
              </a:rPr>
              <a:t>locality</a:t>
            </a:r>
            <a:r>
              <a:rPr lang="en-US" sz="1600" dirty="0">
                <a:sym typeface="Wingdings" panose="05000000000000000000" pitchFamily="2" charset="2"/>
              </a:rPr>
              <a:t>)</a:t>
            </a:r>
            <a:endParaRPr lang="en-US" sz="1600" dirty="0"/>
          </a:p>
        </p:txBody>
      </p:sp>
      <p:pic>
        <p:nvPicPr>
          <p:cNvPr id="21" name="Picture 20" descr="\documentclass{article}&#10;\usepackage{amsmath,amsfonts,bm}&#10;\pagestyle{empty}&#10;\DeclareMathOperator{\tr}{Tr}&#10;\begin{document}&#10;&#10;\begin{align*}&#10;&amp;\text{diam}(\mathcal{R}(G))\\ &amp;\leq \text{diam}(G)&#10;\end{align*}&#10;&#10;\end{document}&#10;&#10;" title="IguanaTex Picture Display">
            <a:extLst>
              <a:ext uri="{FF2B5EF4-FFF2-40B4-BE49-F238E27FC236}">
                <a16:creationId xmlns:a16="http://schemas.microsoft.com/office/drawing/2014/main" id="{73B6A4AF-741F-BC90-BBD7-5CC764E59902}"/>
              </a:ext>
            </a:extLst>
          </p:cNvPr>
          <p:cNvPicPr>
            <a:picLocks noChangeAspect="1"/>
          </p:cNvPicPr>
          <p:nvPr>
            <p:custDataLst>
              <p:tags r:id="rId4"/>
            </p:custDataLst>
          </p:nvPr>
        </p:nvPicPr>
        <p:blipFill>
          <a:blip r:embed="rId50">
            <a:extLst>
              <a:ext uri="{28A0092B-C50C-407E-A947-70E740481C1C}">
                <a14:useLocalDpi xmlns:a14="http://schemas.microsoft.com/office/drawing/2010/main" val="0"/>
              </a:ext>
            </a:extLst>
          </a:blip>
          <a:stretch>
            <a:fillRect/>
          </a:stretch>
        </p:blipFill>
        <p:spPr>
          <a:xfrm>
            <a:off x="3302508" y="3861736"/>
            <a:ext cx="1108012" cy="530418"/>
          </a:xfrm>
          <a:prstGeom prst="rect">
            <a:avLst/>
          </a:prstGeom>
        </p:spPr>
      </p:pic>
      <p:pic>
        <p:nvPicPr>
          <p:cNvPr id="14" name="Picture 13" descr="\documentclass{article}&#10;\usepackage{amsmath,amsfonts,bm}&#10;\pagestyle{empty}&#10;\DeclareMathOperator{\tr}{Tr}&#10;\begin{document}&#10;&#10;\begin{equation*}&#10;h_{\mathcal{R}(G)} \geq h_G&#10;\end{equation*}&#10;&#10;\end{document}&#10;&#10;" title="IguanaTex Picture Display">
            <a:extLst>
              <a:ext uri="{FF2B5EF4-FFF2-40B4-BE49-F238E27FC236}">
                <a16:creationId xmlns:a16="http://schemas.microsoft.com/office/drawing/2014/main" id="{B04EB1EE-3584-2614-8BAF-A9EB182039CC}"/>
              </a:ext>
            </a:extLst>
          </p:cNvPr>
          <p:cNvPicPr>
            <a:picLocks noChangeAspect="1"/>
          </p:cNvPicPr>
          <p:nvPr>
            <p:custDataLst>
              <p:tags r:id="rId5"/>
            </p:custDataLst>
          </p:nvPr>
        </p:nvPicPr>
        <p:blipFill>
          <a:blip r:embed="rId51">
            <a:extLst>
              <a:ext uri="{28A0092B-C50C-407E-A947-70E740481C1C}">
                <a14:useLocalDpi xmlns:a14="http://schemas.microsoft.com/office/drawing/2010/main" val="0"/>
              </a:ext>
            </a:extLst>
          </a:blip>
          <a:stretch>
            <a:fillRect/>
          </a:stretch>
        </p:blipFill>
        <p:spPr>
          <a:xfrm>
            <a:off x="8325378" y="3827941"/>
            <a:ext cx="1083889" cy="226952"/>
          </a:xfrm>
          <a:prstGeom prst="rect">
            <a:avLst/>
          </a:prstGeom>
        </p:spPr>
      </p:pic>
      <p:pic>
        <p:nvPicPr>
          <p:cNvPr id="29" name="Picture 28" descr="\documentclass{article}&#10;\usepackage{amsmath,amsfonts,bm}&#10;\pagestyle{empty}&#10;\DeclareMathOperator{\tr}{Tr}&#10;\begin{document}&#10;&#10;\begin{align*}&#10;R_{\text{tot}}(\mathcal{R}(G)) \leq R_{\text{tot}}(G)&#10;\end{align*}&#10;&#10;\end{document}&#10;&#10;" title="IguanaTex Picture Display">
            <a:extLst>
              <a:ext uri="{FF2B5EF4-FFF2-40B4-BE49-F238E27FC236}">
                <a16:creationId xmlns:a16="http://schemas.microsoft.com/office/drawing/2014/main" id="{985FAEA5-FF95-0EE7-67FE-6CA01F04A006}"/>
              </a:ext>
            </a:extLst>
          </p:cNvPr>
          <p:cNvPicPr>
            <a:picLocks noChangeAspect="1"/>
          </p:cNvPicPr>
          <p:nvPr>
            <p:custDataLst>
              <p:tags r:id="rId6"/>
            </p:custDataLst>
          </p:nvPr>
        </p:nvPicPr>
        <p:blipFill>
          <a:blip r:embed="rId52">
            <a:extLst>
              <a:ext uri="{28A0092B-C50C-407E-A947-70E740481C1C}">
                <a14:useLocalDpi xmlns:a14="http://schemas.microsoft.com/office/drawing/2010/main" val="0"/>
              </a:ext>
            </a:extLst>
          </a:blip>
          <a:stretch>
            <a:fillRect/>
          </a:stretch>
        </p:blipFill>
        <p:spPr>
          <a:xfrm>
            <a:off x="7924014" y="4219545"/>
            <a:ext cx="1931403" cy="201969"/>
          </a:xfrm>
          <a:prstGeom prst="rect">
            <a:avLst/>
          </a:prstGeom>
        </p:spPr>
      </p:pic>
      <p:sp>
        <p:nvSpPr>
          <p:cNvPr id="26" name="Rectangle 25">
            <a:extLst>
              <a:ext uri="{FF2B5EF4-FFF2-40B4-BE49-F238E27FC236}">
                <a16:creationId xmlns:a16="http://schemas.microsoft.com/office/drawing/2014/main" id="{DD2A3472-5F74-F308-FA9B-18A6E10A7EDF}"/>
              </a:ext>
            </a:extLst>
          </p:cNvPr>
          <p:cNvSpPr/>
          <p:nvPr/>
        </p:nvSpPr>
        <p:spPr>
          <a:xfrm>
            <a:off x="1082040" y="3686156"/>
            <a:ext cx="3451860" cy="830997"/>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5219F69-16BD-C45A-283E-ED21E886350C}"/>
              </a:ext>
            </a:extLst>
          </p:cNvPr>
          <p:cNvSpPr/>
          <p:nvPr/>
        </p:nvSpPr>
        <p:spPr>
          <a:xfrm>
            <a:off x="4863281" y="3685066"/>
            <a:ext cx="5088624" cy="830997"/>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841AB0C6-4925-3299-503F-08A96F87B4FC}"/>
              </a:ext>
            </a:extLst>
          </p:cNvPr>
          <p:cNvSpPr>
            <a:spLocks noGrp="1"/>
          </p:cNvSpPr>
          <p:nvPr>
            <p:ph type="sldNum" sz="quarter" idx="12"/>
          </p:nvPr>
        </p:nvSpPr>
        <p:spPr/>
        <p:txBody>
          <a:bodyPr/>
          <a:lstStyle/>
          <a:p>
            <a:fld id="{33471E03-3868-4372-A232-81B06EBB10D4}" type="slidenum">
              <a:rPr lang="es-ES" smtClean="0"/>
              <a:t>177</a:t>
            </a:fld>
            <a:endParaRPr lang="es-ES"/>
          </a:p>
        </p:txBody>
      </p:sp>
    </p:spTree>
    <p:extLst>
      <p:ext uri="{BB962C8B-B14F-4D97-AF65-F5344CB8AC3E}">
        <p14:creationId xmlns:p14="http://schemas.microsoft.com/office/powerpoint/2010/main" val="3446280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2138-F3F1-BC8A-A0B2-112258A14078}"/>
              </a:ext>
            </a:extLst>
          </p:cNvPr>
          <p:cNvSpPr>
            <a:spLocks noGrp="1"/>
          </p:cNvSpPr>
          <p:nvPr>
            <p:ph type="title"/>
          </p:nvPr>
        </p:nvSpPr>
        <p:spPr/>
        <p:txBody>
          <a:bodyPr/>
          <a:lstStyle/>
          <a:p>
            <a:r>
              <a:rPr lang="en-US" dirty="0"/>
              <a:t>Graph Rewiring</a:t>
            </a:r>
          </a:p>
        </p:txBody>
      </p:sp>
      <p:sp>
        <p:nvSpPr>
          <p:cNvPr id="3" name="Content Placeholder 2">
            <a:extLst>
              <a:ext uri="{FF2B5EF4-FFF2-40B4-BE49-F238E27FC236}">
                <a16:creationId xmlns:a16="http://schemas.microsoft.com/office/drawing/2014/main" id="{21F66BD5-ACD7-B647-6CD4-A780FC0F4AD1}"/>
              </a:ext>
            </a:extLst>
          </p:cNvPr>
          <p:cNvSpPr>
            <a:spLocks noGrp="1"/>
          </p:cNvSpPr>
          <p:nvPr>
            <p:ph idx="1"/>
          </p:nvPr>
        </p:nvSpPr>
        <p:spPr>
          <a:xfrm>
            <a:off x="838200" y="1278384"/>
            <a:ext cx="10515600" cy="4898579"/>
          </a:xfrm>
        </p:spPr>
        <p:txBody>
          <a:bodyPr>
            <a:normAutofit/>
          </a:bodyPr>
          <a:lstStyle/>
          <a:p>
            <a:r>
              <a:rPr lang="en-US" sz="1600" dirty="0"/>
              <a:t>Change the edges of the graph such that message passing mechanism is affected</a:t>
            </a:r>
          </a:p>
          <a:p>
            <a:endParaRPr lang="en-US" sz="1600" dirty="0"/>
          </a:p>
          <a:p>
            <a:endParaRPr lang="en-US" sz="1600" dirty="0"/>
          </a:p>
          <a:p>
            <a:endParaRPr lang="en-US" sz="1600" dirty="0"/>
          </a:p>
          <a:p>
            <a:endParaRPr lang="en-US" sz="1600" dirty="0"/>
          </a:p>
          <a:p>
            <a:endParaRPr lang="en-US" sz="1600" dirty="0"/>
          </a:p>
          <a:p>
            <a:r>
              <a:rPr lang="en-US" sz="1600" b="1" dirty="0"/>
              <a:t>Spatial</a:t>
            </a:r>
            <a:r>
              <a:rPr lang="en-US" sz="1600" dirty="0"/>
              <a:t> vs </a:t>
            </a:r>
            <a:r>
              <a:rPr lang="en-US" sz="1600" b="1" dirty="0"/>
              <a:t>Spectral</a:t>
            </a:r>
          </a:p>
          <a:p>
            <a:pPr lvl="1"/>
            <a:endParaRPr lang="en-US" sz="1600" dirty="0">
              <a:sym typeface="Wingdings" panose="05000000000000000000" pitchFamily="2" charset="2"/>
            </a:endParaRPr>
          </a:p>
          <a:p>
            <a:pPr lvl="1"/>
            <a:endParaRPr lang="en-US" sz="1600" dirty="0">
              <a:sym typeface="Wingdings" panose="05000000000000000000" pitchFamily="2" charset="2"/>
            </a:endParaRPr>
          </a:p>
          <a:p>
            <a:pPr lvl="1"/>
            <a:endParaRPr lang="en-US" sz="1600" dirty="0">
              <a:sym typeface="Wingdings" panose="05000000000000000000" pitchFamily="2" charset="2"/>
            </a:endParaRPr>
          </a:p>
          <a:p>
            <a:pPr lvl="1"/>
            <a:endParaRPr lang="en-US" sz="1600" dirty="0">
              <a:sym typeface="Wingdings" panose="05000000000000000000" pitchFamily="2" charset="2"/>
            </a:endParaRPr>
          </a:p>
          <a:p>
            <a:r>
              <a:rPr lang="en-US" sz="1600" b="1" dirty="0">
                <a:sym typeface="Wingdings" panose="05000000000000000000" pitchFamily="2" charset="2"/>
              </a:rPr>
              <a:t>Static</a:t>
            </a:r>
            <a:r>
              <a:rPr lang="en-US" sz="1600" dirty="0">
                <a:sym typeface="Wingdings" panose="05000000000000000000" pitchFamily="2" charset="2"/>
              </a:rPr>
              <a:t> vs </a:t>
            </a:r>
            <a:r>
              <a:rPr lang="en-US" sz="1600" b="1" dirty="0">
                <a:sym typeface="Wingdings" panose="05000000000000000000" pitchFamily="2" charset="2"/>
              </a:rPr>
              <a:t>Dynamic</a:t>
            </a:r>
            <a:endParaRPr lang="en-US" sz="1600" dirty="0"/>
          </a:p>
          <a:p>
            <a:endParaRPr lang="en-US" sz="1600" b="1" dirty="0"/>
          </a:p>
          <a:p>
            <a:r>
              <a:rPr lang="en-US" sz="1600" b="1" dirty="0"/>
              <a:t>Pre-processing</a:t>
            </a:r>
            <a:r>
              <a:rPr lang="en-US" sz="1600" dirty="0"/>
              <a:t> vs </a:t>
            </a:r>
            <a:r>
              <a:rPr lang="en-US" sz="1600" b="1" dirty="0"/>
              <a:t>In-processing</a:t>
            </a:r>
            <a:r>
              <a:rPr lang="en-US" sz="1600" dirty="0"/>
              <a:t> (differentiable and data-driven)</a:t>
            </a:r>
          </a:p>
        </p:txBody>
      </p:sp>
      <p:pic>
        <p:nvPicPr>
          <p:cNvPr id="6" name="Picture 5" descr="\documentclass{article}&#10;\usepackage{amsmath,amsfonts,bm}&#10;\pagestyle{empty}&#10;\DeclareMathOperator{\tr}{Tr}&#10;\begin{document}&#10;&#10;\begin{equation*}&#10;\mathcal{R}(G) = (V, \mathcal{R}(E))&#10;\end{equation*}&#10;&#10;\end{document}&#10;&#10;" title="IguanaTex Picture Display">
            <a:extLst>
              <a:ext uri="{FF2B5EF4-FFF2-40B4-BE49-F238E27FC236}">
                <a16:creationId xmlns:a16="http://schemas.microsoft.com/office/drawing/2014/main" id="{33EB76D2-FA0A-0A89-F7FC-E9B92266B5C8}"/>
              </a:ext>
            </a:extLst>
          </p:cNvPr>
          <p:cNvPicPr>
            <a:picLocks noChangeAspect="1"/>
          </p:cNvPicPr>
          <p:nvPr>
            <p:custDataLst>
              <p:tags r:id="rId1"/>
            </p:custDataLst>
          </p:nvPr>
        </p:nvPicPr>
        <p:blipFill>
          <a:blip r:embed="rId48">
            <a:extLst>
              <a:ext uri="{28A0092B-C50C-407E-A947-70E740481C1C}">
                <a14:useLocalDpi xmlns:a14="http://schemas.microsoft.com/office/drawing/2010/main" val="0"/>
              </a:ext>
            </a:extLst>
          </a:blip>
          <a:stretch>
            <a:fillRect/>
          </a:stretch>
        </p:blipFill>
        <p:spPr>
          <a:xfrm>
            <a:off x="2893148" y="1798472"/>
            <a:ext cx="2002286" cy="254476"/>
          </a:xfrm>
          <a:prstGeom prst="rect">
            <a:avLst/>
          </a:prstGeom>
        </p:spPr>
      </p:pic>
      <p:pic>
        <p:nvPicPr>
          <p:cNvPr id="8" name="Picture 7" descr="\documentclass{article}&#10;\usepackage{amsmath,amsfonts,bm}&#10;\pagestyle{empty}&#10;\DeclareMathOperator{\tr}{Tr}&#10;\begin{document}&#10;&#10;\begin{equation*}&#10;Y= \text{GNN}(\mathcal{R}(G))&#10;\end{equation*}&#10;&#10;\end{document}&#10;&#10;" title="IguanaTex Picture Display">
            <a:extLst>
              <a:ext uri="{FF2B5EF4-FFF2-40B4-BE49-F238E27FC236}">
                <a16:creationId xmlns:a16="http://schemas.microsoft.com/office/drawing/2014/main" id="{E7EE6F54-C5E2-506F-BB23-FA760F39FE43}"/>
              </a:ext>
            </a:extLst>
          </p:cNvPr>
          <p:cNvPicPr>
            <a:picLocks noChangeAspect="1"/>
          </p:cNvPicPr>
          <p:nvPr>
            <p:custDataLst>
              <p:tags r:id="rId2"/>
            </p:custDataLst>
          </p:nvPr>
        </p:nvPicPr>
        <p:blipFill>
          <a:blip r:embed="rId49">
            <a:extLst>
              <a:ext uri="{28A0092B-C50C-407E-A947-70E740481C1C}">
                <a14:useLocalDpi xmlns:a14="http://schemas.microsoft.com/office/drawing/2010/main" val="0"/>
              </a:ext>
            </a:extLst>
          </a:blip>
          <a:stretch>
            <a:fillRect/>
          </a:stretch>
        </p:blipFill>
        <p:spPr>
          <a:xfrm>
            <a:off x="2919617" y="2270634"/>
            <a:ext cx="1894095" cy="254476"/>
          </a:xfrm>
          <a:prstGeom prst="rect">
            <a:avLst/>
          </a:prstGeom>
        </p:spPr>
      </p:pic>
      <p:pic>
        <p:nvPicPr>
          <p:cNvPr id="12" name="Picture 11" descr="\documentclass{article}&#10;\usepackage{amsmath,amsfonts,bm}&#10;\pagestyle{empty}&#10;\DeclareMathOperator{\tr}{Tr}&#10;\begin{document}&#10;&#10;\begin{equation*}&#10;Y= \text{GNN}(G) = \cdots \mathcal{R}(G) \cdots&#10;\end{equation*}&#10;&#10;\end{document}&#10;&#10;" title="IguanaTex Picture Display">
            <a:extLst>
              <a:ext uri="{FF2B5EF4-FFF2-40B4-BE49-F238E27FC236}">
                <a16:creationId xmlns:a16="http://schemas.microsoft.com/office/drawing/2014/main" id="{8BE752FC-3F75-C1AC-A9B6-DA7490A0407F}"/>
              </a:ext>
            </a:extLst>
          </p:cNvPr>
          <p:cNvPicPr>
            <a:picLocks noChangeAspect="1"/>
          </p:cNvPicPr>
          <p:nvPr>
            <p:custDataLst>
              <p:tags r:id="rId3"/>
            </p:custDataLst>
          </p:nvPr>
        </p:nvPicPr>
        <p:blipFill>
          <a:blip r:embed="rId50">
            <a:extLst>
              <a:ext uri="{28A0092B-C50C-407E-A947-70E740481C1C}">
                <a14:useLocalDpi xmlns:a14="http://schemas.microsoft.com/office/drawing/2010/main" val="0"/>
              </a:ext>
            </a:extLst>
          </a:blip>
          <a:stretch>
            <a:fillRect/>
          </a:stretch>
        </p:blipFill>
        <p:spPr>
          <a:xfrm>
            <a:off x="2904559" y="6059880"/>
            <a:ext cx="3105523" cy="254476"/>
          </a:xfrm>
          <a:prstGeom prst="rect">
            <a:avLst/>
          </a:prstGeom>
        </p:spPr>
      </p:pic>
      <p:grpSp>
        <p:nvGrpSpPr>
          <p:cNvPr id="118" name="Group 117">
            <a:extLst>
              <a:ext uri="{FF2B5EF4-FFF2-40B4-BE49-F238E27FC236}">
                <a16:creationId xmlns:a16="http://schemas.microsoft.com/office/drawing/2014/main" id="{B1870CDA-5A83-F3DB-DACF-E940D1973274}"/>
              </a:ext>
            </a:extLst>
          </p:cNvPr>
          <p:cNvGrpSpPr/>
          <p:nvPr/>
        </p:nvGrpSpPr>
        <p:grpSpPr>
          <a:xfrm>
            <a:off x="6370250" y="1677128"/>
            <a:ext cx="4272525" cy="932904"/>
            <a:chOff x="6627614" y="2371325"/>
            <a:chExt cx="4272525" cy="932904"/>
          </a:xfrm>
        </p:grpSpPr>
        <p:sp>
          <p:nvSpPr>
            <p:cNvPr id="117" name="Rectangle 116">
              <a:extLst>
                <a:ext uri="{FF2B5EF4-FFF2-40B4-BE49-F238E27FC236}">
                  <a16:creationId xmlns:a16="http://schemas.microsoft.com/office/drawing/2014/main" id="{76E2DB48-3BF6-C57E-BF8D-02E57B8985F5}"/>
                </a:ext>
              </a:extLst>
            </p:cNvPr>
            <p:cNvSpPr/>
            <p:nvPr/>
          </p:nvSpPr>
          <p:spPr>
            <a:xfrm>
              <a:off x="8415058" y="3063876"/>
              <a:ext cx="1173355" cy="22491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F43DE73C-0AFB-AE40-D487-29AF8986C1B4}"/>
                </a:ext>
              </a:extLst>
            </p:cNvPr>
            <p:cNvSpPr/>
            <p:nvPr>
              <p:custDataLst>
                <p:tags r:id="rId8"/>
              </p:custDataLst>
            </p:nvPr>
          </p:nvSpPr>
          <p:spPr>
            <a:xfrm>
              <a:off x="6627614" y="2722658"/>
              <a:ext cx="146775" cy="179942"/>
            </a:xfrm>
            <a:custGeom>
              <a:avLst/>
              <a:gdLst>
                <a:gd name="connsiteX0" fmla="*/ 17917 w 146775"/>
                <a:gd name="connsiteY0" fmla="*/ 167840 h 179942"/>
                <a:gd name="connsiteX1" fmla="*/ 149 w 146775"/>
                <a:gd name="connsiteY1" fmla="*/ 167840 h 179942"/>
                <a:gd name="connsiteX2" fmla="*/ 149 w 146775"/>
                <a:gd name="connsiteY2" fmla="*/ 180026 h 179942"/>
                <a:gd name="connsiteX3" fmla="*/ 32594 w 146775"/>
                <a:gd name="connsiteY3" fmla="*/ 179249 h 179942"/>
                <a:gd name="connsiteX4" fmla="*/ 65039 w 146775"/>
                <a:gd name="connsiteY4" fmla="*/ 180026 h 179942"/>
                <a:gd name="connsiteX5" fmla="*/ 65039 w 146775"/>
                <a:gd name="connsiteY5" fmla="*/ 167840 h 179942"/>
                <a:gd name="connsiteX6" fmla="*/ 47272 w 146775"/>
                <a:gd name="connsiteY6" fmla="*/ 167840 h 179942"/>
                <a:gd name="connsiteX7" fmla="*/ 47272 w 146775"/>
                <a:gd name="connsiteY7" fmla="*/ 113650 h 179942"/>
                <a:gd name="connsiteX8" fmla="*/ 85639 w 146775"/>
                <a:gd name="connsiteY8" fmla="*/ 72683 h 179942"/>
                <a:gd name="connsiteX9" fmla="*/ 99802 w 146775"/>
                <a:gd name="connsiteY9" fmla="*/ 97834 h 179942"/>
                <a:gd name="connsiteX10" fmla="*/ 99802 w 146775"/>
                <a:gd name="connsiteY10" fmla="*/ 167840 h 179942"/>
                <a:gd name="connsiteX11" fmla="*/ 82034 w 146775"/>
                <a:gd name="connsiteY11" fmla="*/ 167840 h 179942"/>
                <a:gd name="connsiteX12" fmla="*/ 82034 w 146775"/>
                <a:gd name="connsiteY12" fmla="*/ 180026 h 179942"/>
                <a:gd name="connsiteX13" fmla="*/ 114480 w 146775"/>
                <a:gd name="connsiteY13" fmla="*/ 179249 h 179942"/>
                <a:gd name="connsiteX14" fmla="*/ 146925 w 146775"/>
                <a:gd name="connsiteY14" fmla="*/ 180026 h 179942"/>
                <a:gd name="connsiteX15" fmla="*/ 146925 w 146775"/>
                <a:gd name="connsiteY15" fmla="*/ 167840 h 179942"/>
                <a:gd name="connsiteX16" fmla="*/ 129157 w 146775"/>
                <a:gd name="connsiteY16" fmla="*/ 167840 h 179942"/>
                <a:gd name="connsiteX17" fmla="*/ 129157 w 146775"/>
                <a:gd name="connsiteY17" fmla="*/ 100686 h 179942"/>
                <a:gd name="connsiteX18" fmla="*/ 89502 w 146775"/>
                <a:gd name="connsiteY18" fmla="*/ 63349 h 179942"/>
                <a:gd name="connsiteX19" fmla="*/ 45727 w 146775"/>
                <a:gd name="connsiteY19" fmla="*/ 88759 h 179942"/>
                <a:gd name="connsiteX20" fmla="*/ 45727 w 146775"/>
                <a:gd name="connsiteY20" fmla="*/ 84 h 179942"/>
                <a:gd name="connsiteX21" fmla="*/ 149 w 146775"/>
                <a:gd name="connsiteY21" fmla="*/ 2158 h 179942"/>
                <a:gd name="connsiteX22" fmla="*/ 149 w 146775"/>
                <a:gd name="connsiteY22" fmla="*/ 14345 h 179942"/>
                <a:gd name="connsiteX23" fmla="*/ 17917 w 146775"/>
                <a:gd name="connsiteY23" fmla="*/ 24457 h 179942"/>
                <a:gd name="connsiteX24" fmla="*/ 17917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7917" y="167840"/>
                  </a:moveTo>
                  <a:lnTo>
                    <a:pt x="149" y="167840"/>
                  </a:lnTo>
                  <a:lnTo>
                    <a:pt x="149" y="180026"/>
                  </a:lnTo>
                  <a:cubicBezTo>
                    <a:pt x="7359" y="179767"/>
                    <a:pt x="22809" y="179249"/>
                    <a:pt x="32594" y="179249"/>
                  </a:cubicBezTo>
                  <a:cubicBezTo>
                    <a:pt x="42637" y="179249"/>
                    <a:pt x="57829" y="179767"/>
                    <a:pt x="65039" y="180026"/>
                  </a:cubicBezTo>
                  <a:lnTo>
                    <a:pt x="65039" y="167840"/>
                  </a:lnTo>
                  <a:lnTo>
                    <a:pt x="47272" y="167840"/>
                  </a:lnTo>
                  <a:lnTo>
                    <a:pt x="47272" y="113650"/>
                  </a:lnTo>
                  <a:cubicBezTo>
                    <a:pt x="47272" y="85388"/>
                    <a:pt x="69417" y="72683"/>
                    <a:pt x="85639" y="72683"/>
                  </a:cubicBezTo>
                  <a:cubicBezTo>
                    <a:pt x="94395" y="72683"/>
                    <a:pt x="99802" y="78128"/>
                    <a:pt x="99802" y="97834"/>
                  </a:cubicBezTo>
                  <a:lnTo>
                    <a:pt x="99802" y="167840"/>
                  </a:lnTo>
                  <a:lnTo>
                    <a:pt x="82034" y="167840"/>
                  </a:lnTo>
                  <a:lnTo>
                    <a:pt x="82034" y="180026"/>
                  </a:lnTo>
                  <a:cubicBezTo>
                    <a:pt x="89244" y="179767"/>
                    <a:pt x="104695" y="179249"/>
                    <a:pt x="114480" y="179249"/>
                  </a:cubicBezTo>
                  <a:cubicBezTo>
                    <a:pt x="124522" y="179249"/>
                    <a:pt x="139715" y="179767"/>
                    <a:pt x="146925" y="180026"/>
                  </a:cubicBezTo>
                  <a:lnTo>
                    <a:pt x="146925" y="167840"/>
                  </a:lnTo>
                  <a:lnTo>
                    <a:pt x="129157" y="167840"/>
                  </a:lnTo>
                  <a:lnTo>
                    <a:pt x="129157" y="100686"/>
                  </a:lnTo>
                  <a:cubicBezTo>
                    <a:pt x="129157" y="73461"/>
                    <a:pt x="115252" y="63349"/>
                    <a:pt x="89502" y="63349"/>
                  </a:cubicBezTo>
                  <a:cubicBezTo>
                    <a:pt x="64782" y="63349"/>
                    <a:pt x="51649" y="78388"/>
                    <a:pt x="45727" y="88759"/>
                  </a:cubicBezTo>
                  <a:lnTo>
                    <a:pt x="45727" y="84"/>
                  </a:lnTo>
                  <a:lnTo>
                    <a:pt x="149" y="2158"/>
                  </a:lnTo>
                  <a:lnTo>
                    <a:pt x="149" y="14345"/>
                  </a:lnTo>
                  <a:cubicBezTo>
                    <a:pt x="16114" y="14345"/>
                    <a:pt x="17917" y="14345"/>
                    <a:pt x="17917" y="24457"/>
                  </a:cubicBezTo>
                  <a:lnTo>
                    <a:pt x="17917" y="167840"/>
                  </a:lnTo>
                  <a:close/>
                </a:path>
              </a:pathLst>
            </a:custGeom>
            <a:solidFill>
              <a:srgbClr val="000000"/>
            </a:solidFill>
            <a:ln w="22769"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8FA8825-4E41-6C33-693A-AB684A6E989D}"/>
                </a:ext>
              </a:extLst>
            </p:cNvPr>
            <p:cNvSpPr/>
            <p:nvPr>
              <p:custDataLst>
                <p:tags r:id="rId9"/>
              </p:custDataLst>
            </p:nvPr>
          </p:nvSpPr>
          <p:spPr>
            <a:xfrm>
              <a:off x="6801269" y="2659421"/>
              <a:ext cx="46865" cy="181316"/>
            </a:xfrm>
            <a:custGeom>
              <a:avLst/>
              <a:gdLst>
                <a:gd name="connsiteX0" fmla="*/ 43416 w 46865"/>
                <a:gd name="connsiteY0" fmla="*/ 80 h 181316"/>
                <a:gd name="connsiteX1" fmla="*/ 156 w 46865"/>
                <a:gd name="connsiteY1" fmla="*/ 90648 h 181316"/>
                <a:gd name="connsiteX2" fmla="*/ 43416 w 46865"/>
                <a:gd name="connsiteY2" fmla="*/ 181396 h 181316"/>
                <a:gd name="connsiteX3" fmla="*/ 47021 w 46865"/>
                <a:gd name="connsiteY3" fmla="*/ 179218 h 181316"/>
                <a:gd name="connsiteX4" fmla="*/ 45218 w 46865"/>
                <a:gd name="connsiteY4" fmla="*/ 176496 h 181316"/>
                <a:gd name="connsiteX5" fmla="*/ 12413 w 46865"/>
                <a:gd name="connsiteY5" fmla="*/ 90829 h 181316"/>
                <a:gd name="connsiteX6" fmla="*/ 45759 w 46865"/>
                <a:gd name="connsiteY6" fmla="*/ 4436 h 181316"/>
                <a:gd name="connsiteX7" fmla="*/ 47021 w 46865"/>
                <a:gd name="connsiteY7" fmla="*/ 2258 h 181316"/>
                <a:gd name="connsiteX8" fmla="*/ 43416 w 46865"/>
                <a:gd name="connsiteY8" fmla="*/ 80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416" y="80"/>
                  </a:moveTo>
                  <a:cubicBezTo>
                    <a:pt x="9168" y="24401"/>
                    <a:pt x="156" y="62878"/>
                    <a:pt x="156" y="90648"/>
                  </a:cubicBezTo>
                  <a:cubicBezTo>
                    <a:pt x="156" y="116239"/>
                    <a:pt x="7726" y="155987"/>
                    <a:pt x="43416" y="181396"/>
                  </a:cubicBezTo>
                  <a:cubicBezTo>
                    <a:pt x="44858" y="181396"/>
                    <a:pt x="47021" y="181396"/>
                    <a:pt x="47021" y="179218"/>
                  </a:cubicBezTo>
                  <a:cubicBezTo>
                    <a:pt x="47021" y="178129"/>
                    <a:pt x="46480" y="177766"/>
                    <a:pt x="45218" y="176496"/>
                  </a:cubicBezTo>
                  <a:cubicBezTo>
                    <a:pt x="21245" y="154716"/>
                    <a:pt x="12413" y="123862"/>
                    <a:pt x="12413" y="90829"/>
                  </a:cubicBezTo>
                  <a:cubicBezTo>
                    <a:pt x="12413" y="41825"/>
                    <a:pt x="30978" y="17867"/>
                    <a:pt x="45759" y="4436"/>
                  </a:cubicBezTo>
                  <a:cubicBezTo>
                    <a:pt x="46480" y="3710"/>
                    <a:pt x="47021" y="3166"/>
                    <a:pt x="47021" y="2258"/>
                  </a:cubicBezTo>
                  <a:cubicBezTo>
                    <a:pt x="47021" y="80"/>
                    <a:pt x="44858" y="80"/>
                    <a:pt x="43416" y="80"/>
                  </a:cubicBezTo>
                  <a:close/>
                </a:path>
              </a:pathLst>
            </a:custGeom>
            <a:solidFill>
              <a:srgbClr val="000000"/>
            </a:solidFill>
            <a:ln w="2276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37ED062-7736-B708-11D3-7791836E59E4}"/>
                </a:ext>
              </a:extLst>
            </p:cNvPr>
            <p:cNvSpPr/>
            <p:nvPr>
              <p:custDataLst>
                <p:tags r:id="rId10"/>
              </p:custDataLst>
            </p:nvPr>
          </p:nvSpPr>
          <p:spPr>
            <a:xfrm>
              <a:off x="6872185" y="2669585"/>
              <a:ext cx="40376" cy="127774"/>
            </a:xfrm>
            <a:custGeom>
              <a:avLst/>
              <a:gdLst>
                <a:gd name="connsiteX0" fmla="*/ 39814 w 40376"/>
                <a:gd name="connsiteY0" fmla="*/ 5525 h 127774"/>
                <a:gd name="connsiteX1" fmla="*/ 40535 w 40376"/>
                <a:gd name="connsiteY1" fmla="*/ 2621 h 127774"/>
                <a:gd name="connsiteX2" fmla="*/ 37651 w 40376"/>
                <a:gd name="connsiteY2" fmla="*/ 80 h 127774"/>
                <a:gd name="connsiteX3" fmla="*/ 14579 w 40376"/>
                <a:gd name="connsiteY3" fmla="*/ 1895 h 127774"/>
                <a:gd name="connsiteX4" fmla="*/ 10794 w 40376"/>
                <a:gd name="connsiteY4" fmla="*/ 6069 h 127774"/>
                <a:gd name="connsiteX5" fmla="*/ 15300 w 40376"/>
                <a:gd name="connsiteY5" fmla="*/ 8610 h 127774"/>
                <a:gd name="connsiteX6" fmla="*/ 23952 w 40376"/>
                <a:gd name="connsiteY6" fmla="*/ 11333 h 127774"/>
                <a:gd name="connsiteX7" fmla="*/ 23231 w 40376"/>
                <a:gd name="connsiteY7" fmla="*/ 15326 h 127774"/>
                <a:gd name="connsiteX8" fmla="*/ 880 w 40376"/>
                <a:gd name="connsiteY8" fmla="*/ 104986 h 127774"/>
                <a:gd name="connsiteX9" fmla="*/ 159 w 40376"/>
                <a:gd name="connsiteY9" fmla="*/ 110612 h 127774"/>
                <a:gd name="connsiteX10" fmla="*/ 19085 w 40376"/>
                <a:gd name="connsiteY10" fmla="*/ 127855 h 127774"/>
                <a:gd name="connsiteX11" fmla="*/ 33505 w 40376"/>
                <a:gd name="connsiteY11" fmla="*/ 118235 h 127774"/>
                <a:gd name="connsiteX12" fmla="*/ 39814 w 40376"/>
                <a:gd name="connsiteY12" fmla="*/ 100085 h 127774"/>
                <a:gd name="connsiteX13" fmla="*/ 36930 w 40376"/>
                <a:gd name="connsiteY13" fmla="*/ 97726 h 127774"/>
                <a:gd name="connsiteX14" fmla="*/ 33325 w 40376"/>
                <a:gd name="connsiteY14" fmla="*/ 102082 h 127774"/>
                <a:gd name="connsiteX15" fmla="*/ 19806 w 40376"/>
                <a:gd name="connsiteY15" fmla="*/ 122773 h 127774"/>
                <a:gd name="connsiteX16" fmla="*/ 13678 w 40376"/>
                <a:gd name="connsiteY16" fmla="*/ 113879 h 127774"/>
                <a:gd name="connsiteX17" fmla="*/ 14759 w 40376"/>
                <a:gd name="connsiteY17" fmla="*/ 106438 h 127774"/>
                <a:gd name="connsiteX18" fmla="*/ 39814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814" y="5525"/>
                  </a:moveTo>
                  <a:cubicBezTo>
                    <a:pt x="39994" y="5162"/>
                    <a:pt x="40535" y="2803"/>
                    <a:pt x="40535" y="2621"/>
                  </a:cubicBezTo>
                  <a:cubicBezTo>
                    <a:pt x="40535" y="1714"/>
                    <a:pt x="39814" y="80"/>
                    <a:pt x="37651" y="80"/>
                  </a:cubicBezTo>
                  <a:cubicBezTo>
                    <a:pt x="34046" y="80"/>
                    <a:pt x="19085" y="1532"/>
                    <a:pt x="14579" y="1895"/>
                  </a:cubicBezTo>
                  <a:cubicBezTo>
                    <a:pt x="13317" y="2077"/>
                    <a:pt x="10794" y="2258"/>
                    <a:pt x="10794" y="6069"/>
                  </a:cubicBezTo>
                  <a:cubicBezTo>
                    <a:pt x="10794" y="8610"/>
                    <a:pt x="13317" y="8610"/>
                    <a:pt x="15300" y="8610"/>
                  </a:cubicBezTo>
                  <a:cubicBezTo>
                    <a:pt x="23952" y="8610"/>
                    <a:pt x="23952" y="9881"/>
                    <a:pt x="23952" y="11333"/>
                  </a:cubicBezTo>
                  <a:cubicBezTo>
                    <a:pt x="23952" y="12603"/>
                    <a:pt x="23591" y="13692"/>
                    <a:pt x="23231" y="15326"/>
                  </a:cubicBezTo>
                  <a:lnTo>
                    <a:pt x="880" y="104986"/>
                  </a:lnTo>
                  <a:cubicBezTo>
                    <a:pt x="339" y="106801"/>
                    <a:pt x="159" y="108797"/>
                    <a:pt x="159" y="110612"/>
                  </a:cubicBezTo>
                  <a:cubicBezTo>
                    <a:pt x="159" y="122228"/>
                    <a:pt x="10433" y="127855"/>
                    <a:pt x="19085" y="127855"/>
                  </a:cubicBezTo>
                  <a:cubicBezTo>
                    <a:pt x="23411" y="127855"/>
                    <a:pt x="28819" y="126403"/>
                    <a:pt x="33505" y="118235"/>
                  </a:cubicBezTo>
                  <a:cubicBezTo>
                    <a:pt x="37290" y="111520"/>
                    <a:pt x="39814" y="100811"/>
                    <a:pt x="39814" y="100085"/>
                  </a:cubicBezTo>
                  <a:cubicBezTo>
                    <a:pt x="39814" y="97726"/>
                    <a:pt x="37471" y="97726"/>
                    <a:pt x="36930" y="97726"/>
                  </a:cubicBezTo>
                  <a:cubicBezTo>
                    <a:pt x="34406" y="97726"/>
                    <a:pt x="34046" y="98815"/>
                    <a:pt x="33325" y="102082"/>
                  </a:cubicBezTo>
                  <a:cubicBezTo>
                    <a:pt x="30982" y="111157"/>
                    <a:pt x="27557" y="122773"/>
                    <a:pt x="19806" y="122773"/>
                  </a:cubicBezTo>
                  <a:cubicBezTo>
                    <a:pt x="14939" y="122773"/>
                    <a:pt x="13678" y="118235"/>
                    <a:pt x="13678" y="113879"/>
                  </a:cubicBezTo>
                  <a:cubicBezTo>
                    <a:pt x="13678" y="111883"/>
                    <a:pt x="14218" y="108434"/>
                    <a:pt x="14759" y="106438"/>
                  </a:cubicBezTo>
                  <a:lnTo>
                    <a:pt x="39814" y="5525"/>
                  </a:lnTo>
                  <a:close/>
                </a:path>
              </a:pathLst>
            </a:custGeom>
            <a:solidFill>
              <a:srgbClr val="000000"/>
            </a:solidFill>
            <a:ln w="2276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B8CBCB3-35E4-56C3-31BC-9775C718C44D}"/>
                </a:ext>
              </a:extLst>
            </p:cNvPr>
            <p:cNvSpPr/>
            <p:nvPr>
              <p:custDataLst>
                <p:tags r:id="rId11"/>
              </p:custDataLst>
            </p:nvPr>
          </p:nvSpPr>
          <p:spPr>
            <a:xfrm>
              <a:off x="6939791" y="2683198"/>
              <a:ext cx="132664" cy="133763"/>
            </a:xfrm>
            <a:custGeom>
              <a:avLst/>
              <a:gdLst>
                <a:gd name="connsiteX0" fmla="*/ 71000 w 132664"/>
                <a:gd name="connsiteY0" fmla="*/ 71409 h 133763"/>
                <a:gd name="connsiteX1" fmla="*/ 126156 w 132664"/>
                <a:gd name="connsiteY1" fmla="*/ 71409 h 133763"/>
                <a:gd name="connsiteX2" fmla="*/ 132826 w 132664"/>
                <a:gd name="connsiteY2" fmla="*/ 67053 h 133763"/>
                <a:gd name="connsiteX3" fmla="*/ 126156 w 132664"/>
                <a:gd name="connsiteY3" fmla="*/ 62515 h 133763"/>
                <a:gd name="connsiteX4" fmla="*/ 71000 w 132664"/>
                <a:gd name="connsiteY4" fmla="*/ 62515 h 133763"/>
                <a:gd name="connsiteX5" fmla="*/ 71000 w 132664"/>
                <a:gd name="connsiteY5" fmla="*/ 6795 h 133763"/>
                <a:gd name="connsiteX6" fmla="*/ 66674 w 132664"/>
                <a:gd name="connsiteY6" fmla="*/ 80 h 133763"/>
                <a:gd name="connsiteX7" fmla="*/ 62167 w 132664"/>
                <a:gd name="connsiteY7" fmla="*/ 6795 h 133763"/>
                <a:gd name="connsiteX8" fmla="*/ 62167 w 132664"/>
                <a:gd name="connsiteY8" fmla="*/ 62515 h 133763"/>
                <a:gd name="connsiteX9" fmla="*/ 6831 w 132664"/>
                <a:gd name="connsiteY9" fmla="*/ 62515 h 133763"/>
                <a:gd name="connsiteX10" fmla="*/ 161 w 132664"/>
                <a:gd name="connsiteY10" fmla="*/ 66871 h 133763"/>
                <a:gd name="connsiteX11" fmla="*/ 6831 w 132664"/>
                <a:gd name="connsiteY11" fmla="*/ 71409 h 133763"/>
                <a:gd name="connsiteX12" fmla="*/ 62167 w 132664"/>
                <a:gd name="connsiteY12" fmla="*/ 71409 h 133763"/>
                <a:gd name="connsiteX13" fmla="*/ 62167 w 132664"/>
                <a:gd name="connsiteY13" fmla="*/ 127129 h 133763"/>
                <a:gd name="connsiteX14" fmla="*/ 66493 w 132664"/>
                <a:gd name="connsiteY14" fmla="*/ 133844 h 133763"/>
                <a:gd name="connsiteX15" fmla="*/ 71000 w 132664"/>
                <a:gd name="connsiteY15" fmla="*/ 127129 h 133763"/>
                <a:gd name="connsiteX16" fmla="*/ 71000 w 132664"/>
                <a:gd name="connsiteY16" fmla="*/ 71409 h 13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664" h="133763">
                  <a:moveTo>
                    <a:pt x="71000" y="71409"/>
                  </a:moveTo>
                  <a:lnTo>
                    <a:pt x="126156" y="71409"/>
                  </a:lnTo>
                  <a:cubicBezTo>
                    <a:pt x="128500" y="71409"/>
                    <a:pt x="132826" y="71409"/>
                    <a:pt x="132826" y="67053"/>
                  </a:cubicBezTo>
                  <a:cubicBezTo>
                    <a:pt x="132826" y="62515"/>
                    <a:pt x="128680" y="62515"/>
                    <a:pt x="126156" y="62515"/>
                  </a:cubicBezTo>
                  <a:lnTo>
                    <a:pt x="71000" y="62515"/>
                  </a:lnTo>
                  <a:lnTo>
                    <a:pt x="71000" y="6795"/>
                  </a:lnTo>
                  <a:cubicBezTo>
                    <a:pt x="71000" y="4436"/>
                    <a:pt x="71000" y="80"/>
                    <a:pt x="66674" y="80"/>
                  </a:cubicBezTo>
                  <a:cubicBezTo>
                    <a:pt x="62167" y="80"/>
                    <a:pt x="62167" y="4255"/>
                    <a:pt x="62167" y="6795"/>
                  </a:cubicBezTo>
                  <a:lnTo>
                    <a:pt x="62167" y="62515"/>
                  </a:lnTo>
                  <a:lnTo>
                    <a:pt x="6831" y="62515"/>
                  </a:lnTo>
                  <a:cubicBezTo>
                    <a:pt x="4487" y="62515"/>
                    <a:pt x="161" y="62515"/>
                    <a:pt x="161" y="66871"/>
                  </a:cubicBezTo>
                  <a:cubicBezTo>
                    <a:pt x="161" y="71409"/>
                    <a:pt x="4307" y="71409"/>
                    <a:pt x="6831" y="71409"/>
                  </a:cubicBezTo>
                  <a:lnTo>
                    <a:pt x="62167" y="71409"/>
                  </a:lnTo>
                  <a:lnTo>
                    <a:pt x="62167" y="127129"/>
                  </a:lnTo>
                  <a:cubicBezTo>
                    <a:pt x="62167" y="129488"/>
                    <a:pt x="62167" y="133844"/>
                    <a:pt x="66493" y="133844"/>
                  </a:cubicBezTo>
                  <a:cubicBezTo>
                    <a:pt x="71000" y="133844"/>
                    <a:pt x="71000" y="129670"/>
                    <a:pt x="71000" y="127129"/>
                  </a:cubicBezTo>
                  <a:lnTo>
                    <a:pt x="71000" y="71409"/>
                  </a:lnTo>
                  <a:close/>
                </a:path>
              </a:pathLst>
            </a:custGeom>
            <a:solidFill>
              <a:srgbClr val="000000"/>
            </a:solidFill>
            <a:ln w="2276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6756989-3D29-215D-7618-2F6D49987C3A}"/>
                </a:ext>
              </a:extLst>
            </p:cNvPr>
            <p:cNvSpPr/>
            <p:nvPr>
              <p:custDataLst>
                <p:tags r:id="rId12"/>
              </p:custDataLst>
            </p:nvPr>
          </p:nvSpPr>
          <p:spPr>
            <a:xfrm>
              <a:off x="7104898" y="2675030"/>
              <a:ext cx="65611" cy="120514"/>
            </a:xfrm>
            <a:custGeom>
              <a:avLst/>
              <a:gdLst>
                <a:gd name="connsiteX0" fmla="*/ 40904 w 65611"/>
                <a:gd name="connsiteY0" fmla="*/ 5162 h 120514"/>
                <a:gd name="connsiteX1" fmla="*/ 35497 w 65611"/>
                <a:gd name="connsiteY1" fmla="*/ 80 h 120514"/>
                <a:gd name="connsiteX2" fmla="*/ 167 w 65611"/>
                <a:gd name="connsiteY2" fmla="*/ 11696 h 120514"/>
                <a:gd name="connsiteX3" fmla="*/ 167 w 65611"/>
                <a:gd name="connsiteY3" fmla="*/ 18230 h 120514"/>
                <a:gd name="connsiteX4" fmla="*/ 26304 w 65611"/>
                <a:gd name="connsiteY4" fmla="*/ 13148 h 120514"/>
                <a:gd name="connsiteX5" fmla="*/ 26304 w 65611"/>
                <a:gd name="connsiteY5" fmla="*/ 105712 h 120514"/>
                <a:gd name="connsiteX6" fmla="*/ 8279 w 65611"/>
                <a:gd name="connsiteY6" fmla="*/ 114061 h 120514"/>
                <a:gd name="connsiteX7" fmla="*/ 1429 w 65611"/>
                <a:gd name="connsiteY7" fmla="*/ 114061 h 120514"/>
                <a:gd name="connsiteX8" fmla="*/ 1429 w 65611"/>
                <a:gd name="connsiteY8" fmla="*/ 120595 h 120514"/>
                <a:gd name="connsiteX9" fmla="*/ 33514 w 65611"/>
                <a:gd name="connsiteY9" fmla="*/ 119869 h 120514"/>
                <a:gd name="connsiteX10" fmla="*/ 65779 w 65611"/>
                <a:gd name="connsiteY10" fmla="*/ 120595 h 120514"/>
                <a:gd name="connsiteX11" fmla="*/ 65779 w 65611"/>
                <a:gd name="connsiteY11" fmla="*/ 114061 h 120514"/>
                <a:gd name="connsiteX12" fmla="*/ 58929 w 65611"/>
                <a:gd name="connsiteY12" fmla="*/ 114061 h 120514"/>
                <a:gd name="connsiteX13" fmla="*/ 40904 w 65611"/>
                <a:gd name="connsiteY13" fmla="*/ 105712 h 120514"/>
                <a:gd name="connsiteX14" fmla="*/ 40904 w 65611"/>
                <a:gd name="connsiteY14" fmla="*/ 5162 h 12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611" h="120514">
                  <a:moveTo>
                    <a:pt x="40904" y="5162"/>
                  </a:moveTo>
                  <a:cubicBezTo>
                    <a:pt x="40904" y="262"/>
                    <a:pt x="40544" y="80"/>
                    <a:pt x="35497" y="80"/>
                  </a:cubicBezTo>
                  <a:cubicBezTo>
                    <a:pt x="23961" y="11514"/>
                    <a:pt x="7558" y="11696"/>
                    <a:pt x="167" y="11696"/>
                  </a:cubicBezTo>
                  <a:lnTo>
                    <a:pt x="167" y="18230"/>
                  </a:lnTo>
                  <a:cubicBezTo>
                    <a:pt x="4493" y="18230"/>
                    <a:pt x="16390" y="18230"/>
                    <a:pt x="26304" y="13148"/>
                  </a:cubicBezTo>
                  <a:lnTo>
                    <a:pt x="26304" y="105712"/>
                  </a:lnTo>
                  <a:cubicBezTo>
                    <a:pt x="26304" y="111701"/>
                    <a:pt x="26304" y="114061"/>
                    <a:pt x="8279" y="114061"/>
                  </a:cubicBezTo>
                  <a:lnTo>
                    <a:pt x="1429" y="114061"/>
                  </a:lnTo>
                  <a:lnTo>
                    <a:pt x="1429" y="120595"/>
                  </a:lnTo>
                  <a:cubicBezTo>
                    <a:pt x="4674" y="120413"/>
                    <a:pt x="26845" y="119869"/>
                    <a:pt x="33514" y="119869"/>
                  </a:cubicBezTo>
                  <a:cubicBezTo>
                    <a:pt x="39102" y="119869"/>
                    <a:pt x="61813" y="120413"/>
                    <a:pt x="65779" y="120595"/>
                  </a:cubicBezTo>
                  <a:lnTo>
                    <a:pt x="65779" y="114061"/>
                  </a:lnTo>
                  <a:lnTo>
                    <a:pt x="58929" y="114061"/>
                  </a:lnTo>
                  <a:cubicBezTo>
                    <a:pt x="40904" y="114061"/>
                    <a:pt x="40904" y="111701"/>
                    <a:pt x="40904" y="105712"/>
                  </a:cubicBezTo>
                  <a:lnTo>
                    <a:pt x="40904" y="5162"/>
                  </a:lnTo>
                  <a:close/>
                </a:path>
              </a:pathLst>
            </a:custGeom>
            <a:solidFill>
              <a:srgbClr val="000000"/>
            </a:solidFill>
            <a:ln w="2276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1935E68-5CAC-93D4-72F5-7C5AB4E8E2A5}"/>
                </a:ext>
              </a:extLst>
            </p:cNvPr>
            <p:cNvSpPr/>
            <p:nvPr>
              <p:custDataLst>
                <p:tags r:id="rId13"/>
              </p:custDataLst>
            </p:nvPr>
          </p:nvSpPr>
          <p:spPr>
            <a:xfrm>
              <a:off x="7200692" y="2659421"/>
              <a:ext cx="46684" cy="181316"/>
            </a:xfrm>
            <a:custGeom>
              <a:avLst/>
              <a:gdLst>
                <a:gd name="connsiteX0" fmla="*/ 3596 w 46684"/>
                <a:gd name="connsiteY0" fmla="*/ 80 h 181316"/>
                <a:gd name="connsiteX1" fmla="*/ 171 w 46684"/>
                <a:gd name="connsiteY1" fmla="*/ 2258 h 181316"/>
                <a:gd name="connsiteX2" fmla="*/ 1794 w 46684"/>
                <a:gd name="connsiteY2" fmla="*/ 4981 h 181316"/>
                <a:gd name="connsiteX3" fmla="*/ 34599 w 46684"/>
                <a:gd name="connsiteY3" fmla="*/ 90648 h 181316"/>
                <a:gd name="connsiteX4" fmla="*/ 3416 w 46684"/>
                <a:gd name="connsiteY4" fmla="*/ 175044 h 181316"/>
                <a:gd name="connsiteX5" fmla="*/ 171 w 46684"/>
                <a:gd name="connsiteY5" fmla="*/ 179218 h 181316"/>
                <a:gd name="connsiteX6" fmla="*/ 2515 w 46684"/>
                <a:gd name="connsiteY6" fmla="*/ 181396 h 181316"/>
                <a:gd name="connsiteX7" fmla="*/ 33698 w 46684"/>
                <a:gd name="connsiteY7" fmla="*/ 146730 h 181316"/>
                <a:gd name="connsiteX8" fmla="*/ 46856 w 46684"/>
                <a:gd name="connsiteY8" fmla="*/ 90829 h 181316"/>
                <a:gd name="connsiteX9" fmla="*/ 3596 w 46684"/>
                <a:gd name="connsiteY9" fmla="*/ 80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596" y="80"/>
                  </a:moveTo>
                  <a:cubicBezTo>
                    <a:pt x="2334" y="80"/>
                    <a:pt x="171" y="80"/>
                    <a:pt x="171" y="2258"/>
                  </a:cubicBezTo>
                  <a:cubicBezTo>
                    <a:pt x="171" y="3166"/>
                    <a:pt x="712" y="3710"/>
                    <a:pt x="1794" y="4981"/>
                  </a:cubicBezTo>
                  <a:cubicBezTo>
                    <a:pt x="17295" y="19319"/>
                    <a:pt x="34599" y="43821"/>
                    <a:pt x="34599" y="90648"/>
                  </a:cubicBezTo>
                  <a:cubicBezTo>
                    <a:pt x="34599" y="128581"/>
                    <a:pt x="22883" y="157257"/>
                    <a:pt x="3416" y="175044"/>
                  </a:cubicBezTo>
                  <a:cubicBezTo>
                    <a:pt x="352" y="178129"/>
                    <a:pt x="171" y="178311"/>
                    <a:pt x="171" y="179218"/>
                  </a:cubicBezTo>
                  <a:cubicBezTo>
                    <a:pt x="171" y="180126"/>
                    <a:pt x="712" y="181396"/>
                    <a:pt x="2515" y="181396"/>
                  </a:cubicBezTo>
                  <a:cubicBezTo>
                    <a:pt x="4678" y="181396"/>
                    <a:pt x="21801" y="169418"/>
                    <a:pt x="33698" y="146730"/>
                  </a:cubicBezTo>
                  <a:cubicBezTo>
                    <a:pt x="41629" y="131666"/>
                    <a:pt x="46856" y="112064"/>
                    <a:pt x="46856" y="90829"/>
                  </a:cubicBezTo>
                  <a:cubicBezTo>
                    <a:pt x="46856" y="65238"/>
                    <a:pt x="39286" y="25490"/>
                    <a:pt x="3596" y="80"/>
                  </a:cubicBezTo>
                  <a:close/>
                </a:path>
              </a:pathLst>
            </a:custGeom>
            <a:solidFill>
              <a:srgbClr val="000000"/>
            </a:solidFill>
            <a:ln w="2276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D293CBF-ADD2-4674-5FA1-C221CCA40E27}"/>
                </a:ext>
              </a:extLst>
            </p:cNvPr>
            <p:cNvSpPr/>
            <p:nvPr>
              <p:custDataLst>
                <p:tags r:id="rId14"/>
              </p:custDataLst>
            </p:nvPr>
          </p:nvSpPr>
          <p:spPr>
            <a:xfrm>
              <a:off x="6789011" y="2886659"/>
              <a:ext cx="104725" cy="81855"/>
            </a:xfrm>
            <a:custGeom>
              <a:avLst/>
              <a:gdLst>
                <a:gd name="connsiteX0" fmla="*/ 67930 w 104725"/>
                <a:gd name="connsiteY0" fmla="*/ 50725 h 81855"/>
                <a:gd name="connsiteX1" fmla="*/ 65046 w 104725"/>
                <a:gd name="connsiteY1" fmla="*/ 61433 h 81855"/>
                <a:gd name="connsiteX2" fmla="*/ 43236 w 104725"/>
                <a:gd name="connsiteY2" fmla="*/ 76860 h 81855"/>
                <a:gd name="connsiteX3" fmla="*/ 30798 w 104725"/>
                <a:gd name="connsiteY3" fmla="*/ 61796 h 81855"/>
                <a:gd name="connsiteX4" fmla="*/ 40892 w 104725"/>
                <a:gd name="connsiteY4" fmla="*/ 24952 h 81855"/>
                <a:gd name="connsiteX5" fmla="*/ 43416 w 104725"/>
                <a:gd name="connsiteY5" fmla="*/ 15695 h 81855"/>
                <a:gd name="connsiteX6" fmla="*/ 26292 w 104725"/>
                <a:gd name="connsiteY6" fmla="*/ 87 h 81855"/>
                <a:gd name="connsiteX7" fmla="*/ 156 w 104725"/>
                <a:gd name="connsiteY7" fmla="*/ 27856 h 81855"/>
                <a:gd name="connsiteX8" fmla="*/ 3220 w 104725"/>
                <a:gd name="connsiteY8" fmla="*/ 30215 h 81855"/>
                <a:gd name="connsiteX9" fmla="*/ 6464 w 104725"/>
                <a:gd name="connsiteY9" fmla="*/ 27311 h 81855"/>
                <a:gd name="connsiteX10" fmla="*/ 25751 w 104725"/>
                <a:gd name="connsiteY10" fmla="*/ 5169 h 81855"/>
                <a:gd name="connsiteX11" fmla="*/ 30257 w 104725"/>
                <a:gd name="connsiteY11" fmla="*/ 11521 h 81855"/>
                <a:gd name="connsiteX12" fmla="*/ 27013 w 104725"/>
                <a:gd name="connsiteY12" fmla="*/ 23681 h 81855"/>
                <a:gd name="connsiteX13" fmla="*/ 17279 w 104725"/>
                <a:gd name="connsiteY13" fmla="*/ 58892 h 81855"/>
                <a:gd name="connsiteX14" fmla="*/ 23949 w 104725"/>
                <a:gd name="connsiteY14" fmla="*/ 76134 h 81855"/>
                <a:gd name="connsiteX15" fmla="*/ 42514 w 104725"/>
                <a:gd name="connsiteY15" fmla="*/ 81942 h 81855"/>
                <a:gd name="connsiteX16" fmla="*/ 65947 w 104725"/>
                <a:gd name="connsiteY16" fmla="*/ 69963 h 81855"/>
                <a:gd name="connsiteX17" fmla="*/ 84152 w 104725"/>
                <a:gd name="connsiteY17" fmla="*/ 81942 h 81855"/>
                <a:gd name="connsiteX18" fmla="*/ 98392 w 104725"/>
                <a:gd name="connsiteY18" fmla="*/ 72323 h 81855"/>
                <a:gd name="connsiteX19" fmla="*/ 104881 w 104725"/>
                <a:gd name="connsiteY19" fmla="*/ 54173 h 81855"/>
                <a:gd name="connsiteX20" fmla="*/ 101817 w 104725"/>
                <a:gd name="connsiteY20" fmla="*/ 51814 h 81855"/>
                <a:gd name="connsiteX21" fmla="*/ 97851 w 104725"/>
                <a:gd name="connsiteY21" fmla="*/ 57440 h 81855"/>
                <a:gd name="connsiteX22" fmla="*/ 84693 w 104725"/>
                <a:gd name="connsiteY22" fmla="*/ 76860 h 81855"/>
                <a:gd name="connsiteX23" fmla="*/ 78745 w 104725"/>
                <a:gd name="connsiteY23" fmla="*/ 67967 h 81855"/>
                <a:gd name="connsiteX24" fmla="*/ 81449 w 104725"/>
                <a:gd name="connsiteY24" fmla="*/ 53629 h 81855"/>
                <a:gd name="connsiteX25" fmla="*/ 85414 w 104725"/>
                <a:gd name="connsiteY25" fmla="*/ 37294 h 81855"/>
                <a:gd name="connsiteX26" fmla="*/ 89560 w 104725"/>
                <a:gd name="connsiteY26" fmla="*/ 21140 h 81855"/>
                <a:gd name="connsiteX27" fmla="*/ 92624 w 104725"/>
                <a:gd name="connsiteY27" fmla="*/ 7710 h 81855"/>
                <a:gd name="connsiteX28" fmla="*/ 86676 w 104725"/>
                <a:gd name="connsiteY28" fmla="*/ 1902 h 81855"/>
                <a:gd name="connsiteX29" fmla="*/ 77303 w 104725"/>
                <a:gd name="connsiteY29" fmla="*/ 12973 h 81855"/>
                <a:gd name="connsiteX30" fmla="*/ 67930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30" y="50725"/>
                  </a:moveTo>
                  <a:cubicBezTo>
                    <a:pt x="67029" y="54355"/>
                    <a:pt x="65406" y="61251"/>
                    <a:pt x="65046" y="61433"/>
                  </a:cubicBezTo>
                  <a:cubicBezTo>
                    <a:pt x="61621" y="67059"/>
                    <a:pt x="54411" y="76860"/>
                    <a:pt x="43236" y="76860"/>
                  </a:cubicBezTo>
                  <a:cubicBezTo>
                    <a:pt x="30798" y="76860"/>
                    <a:pt x="30798" y="65063"/>
                    <a:pt x="30798" y="61796"/>
                  </a:cubicBezTo>
                  <a:cubicBezTo>
                    <a:pt x="30798" y="51088"/>
                    <a:pt x="35845" y="38201"/>
                    <a:pt x="40892" y="24952"/>
                  </a:cubicBezTo>
                  <a:cubicBezTo>
                    <a:pt x="42334" y="21322"/>
                    <a:pt x="43416" y="18599"/>
                    <a:pt x="43416" y="15695"/>
                  </a:cubicBezTo>
                  <a:cubicBezTo>
                    <a:pt x="43416" y="6258"/>
                    <a:pt x="35485" y="87"/>
                    <a:pt x="26292" y="87"/>
                  </a:cubicBezTo>
                  <a:cubicBezTo>
                    <a:pt x="8267" y="87"/>
                    <a:pt x="156" y="24952"/>
                    <a:pt x="156" y="27856"/>
                  </a:cubicBezTo>
                  <a:cubicBezTo>
                    <a:pt x="156" y="30215"/>
                    <a:pt x="2679" y="30215"/>
                    <a:pt x="3220" y="30215"/>
                  </a:cubicBezTo>
                  <a:cubicBezTo>
                    <a:pt x="5743" y="30215"/>
                    <a:pt x="5924" y="29308"/>
                    <a:pt x="6464" y="27311"/>
                  </a:cubicBezTo>
                  <a:cubicBezTo>
                    <a:pt x="10790" y="12429"/>
                    <a:pt x="18721" y="5169"/>
                    <a:pt x="25751" y="5169"/>
                  </a:cubicBezTo>
                  <a:cubicBezTo>
                    <a:pt x="28815" y="5169"/>
                    <a:pt x="30257" y="7165"/>
                    <a:pt x="30257" y="11521"/>
                  </a:cubicBezTo>
                  <a:cubicBezTo>
                    <a:pt x="30257" y="15695"/>
                    <a:pt x="28815" y="19507"/>
                    <a:pt x="27013" y="23681"/>
                  </a:cubicBezTo>
                  <a:cubicBezTo>
                    <a:pt x="17279" y="48728"/>
                    <a:pt x="17279" y="53992"/>
                    <a:pt x="17279" y="58892"/>
                  </a:cubicBezTo>
                  <a:cubicBezTo>
                    <a:pt x="17279" y="61977"/>
                    <a:pt x="17279" y="70326"/>
                    <a:pt x="23949" y="76134"/>
                  </a:cubicBezTo>
                  <a:cubicBezTo>
                    <a:pt x="29176" y="80490"/>
                    <a:pt x="36206" y="81942"/>
                    <a:pt x="42514" y="81942"/>
                  </a:cubicBezTo>
                  <a:cubicBezTo>
                    <a:pt x="53870" y="81942"/>
                    <a:pt x="59999" y="75771"/>
                    <a:pt x="65947" y="69963"/>
                  </a:cubicBezTo>
                  <a:cubicBezTo>
                    <a:pt x="69913" y="81579"/>
                    <a:pt x="81989" y="81942"/>
                    <a:pt x="84152" y="81942"/>
                  </a:cubicBezTo>
                  <a:cubicBezTo>
                    <a:pt x="90281" y="81942"/>
                    <a:pt x="94967" y="78312"/>
                    <a:pt x="98392" y="72323"/>
                  </a:cubicBezTo>
                  <a:cubicBezTo>
                    <a:pt x="102358" y="65244"/>
                    <a:pt x="104881" y="54718"/>
                    <a:pt x="104881" y="54173"/>
                  </a:cubicBezTo>
                  <a:cubicBezTo>
                    <a:pt x="104881" y="51814"/>
                    <a:pt x="102358" y="51814"/>
                    <a:pt x="101817" y="51814"/>
                  </a:cubicBezTo>
                  <a:cubicBezTo>
                    <a:pt x="99293" y="51814"/>
                    <a:pt x="99113" y="52540"/>
                    <a:pt x="97851" y="57440"/>
                  </a:cubicBezTo>
                  <a:cubicBezTo>
                    <a:pt x="95688" y="65970"/>
                    <a:pt x="92264" y="76860"/>
                    <a:pt x="84693" y="76860"/>
                  </a:cubicBezTo>
                  <a:cubicBezTo>
                    <a:pt x="80007" y="76860"/>
                    <a:pt x="78745" y="72686"/>
                    <a:pt x="78745" y="67967"/>
                  </a:cubicBezTo>
                  <a:cubicBezTo>
                    <a:pt x="78745" y="64881"/>
                    <a:pt x="80187" y="58347"/>
                    <a:pt x="81449" y="53629"/>
                  </a:cubicBezTo>
                  <a:cubicBezTo>
                    <a:pt x="82710" y="48728"/>
                    <a:pt x="84513" y="41287"/>
                    <a:pt x="85414" y="37294"/>
                  </a:cubicBezTo>
                  <a:lnTo>
                    <a:pt x="89560" y="21140"/>
                  </a:lnTo>
                  <a:cubicBezTo>
                    <a:pt x="90641" y="16603"/>
                    <a:pt x="92624" y="8617"/>
                    <a:pt x="92624" y="7710"/>
                  </a:cubicBezTo>
                  <a:cubicBezTo>
                    <a:pt x="92624" y="4080"/>
                    <a:pt x="89740" y="1902"/>
                    <a:pt x="86676" y="1902"/>
                  </a:cubicBezTo>
                  <a:cubicBezTo>
                    <a:pt x="80007" y="1902"/>
                    <a:pt x="78745" y="7165"/>
                    <a:pt x="77303" y="12973"/>
                  </a:cubicBezTo>
                  <a:lnTo>
                    <a:pt x="67930" y="50725"/>
                  </a:lnTo>
                  <a:close/>
                </a:path>
              </a:pathLst>
            </a:custGeom>
            <a:solidFill>
              <a:srgbClr val="000000"/>
            </a:solidFill>
            <a:ln w="2276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67A16EB-0EA2-A14D-F376-D0E1EDE73EAB}"/>
                </a:ext>
              </a:extLst>
            </p:cNvPr>
            <p:cNvSpPr/>
            <p:nvPr>
              <p:custDataLst>
                <p:tags r:id="rId15"/>
              </p:custDataLst>
            </p:nvPr>
          </p:nvSpPr>
          <p:spPr>
            <a:xfrm>
              <a:off x="7367184" y="2807444"/>
              <a:ext cx="171237" cy="60672"/>
            </a:xfrm>
            <a:custGeom>
              <a:avLst/>
              <a:gdLst>
                <a:gd name="connsiteX0" fmla="*/ 162661 w 171237"/>
                <a:gd name="connsiteY0" fmla="*/ 10456 h 60672"/>
                <a:gd name="connsiteX1" fmla="*/ 171416 w 171237"/>
                <a:gd name="connsiteY1" fmla="*/ 5270 h 60672"/>
                <a:gd name="connsiteX2" fmla="*/ 162918 w 171237"/>
                <a:gd name="connsiteY2" fmla="*/ 84 h 60672"/>
                <a:gd name="connsiteX3" fmla="*/ 8675 w 171237"/>
                <a:gd name="connsiteY3" fmla="*/ 84 h 60672"/>
                <a:gd name="connsiteX4" fmla="*/ 178 w 171237"/>
                <a:gd name="connsiteY4" fmla="*/ 5270 h 60672"/>
                <a:gd name="connsiteX5" fmla="*/ 8933 w 171237"/>
                <a:gd name="connsiteY5" fmla="*/ 10456 h 60672"/>
                <a:gd name="connsiteX6" fmla="*/ 162661 w 171237"/>
                <a:gd name="connsiteY6" fmla="*/ 10456 h 60672"/>
                <a:gd name="connsiteX7" fmla="*/ 162918 w 171237"/>
                <a:gd name="connsiteY7" fmla="*/ 60756 h 60672"/>
                <a:gd name="connsiteX8" fmla="*/ 171416 w 171237"/>
                <a:gd name="connsiteY8" fmla="*/ 55571 h 60672"/>
                <a:gd name="connsiteX9" fmla="*/ 162661 w 171237"/>
                <a:gd name="connsiteY9" fmla="*/ 50385 h 60672"/>
                <a:gd name="connsiteX10" fmla="*/ 8933 w 171237"/>
                <a:gd name="connsiteY10" fmla="*/ 50385 h 60672"/>
                <a:gd name="connsiteX11" fmla="*/ 178 w 171237"/>
                <a:gd name="connsiteY11" fmla="*/ 55571 h 60672"/>
                <a:gd name="connsiteX12" fmla="*/ 8675 w 171237"/>
                <a:gd name="connsiteY12" fmla="*/ 60756 h 60672"/>
                <a:gd name="connsiteX13" fmla="*/ 162918 w 171237"/>
                <a:gd name="connsiteY13" fmla="*/ 60756 h 6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237" h="60672">
                  <a:moveTo>
                    <a:pt x="162661" y="10456"/>
                  </a:moveTo>
                  <a:cubicBezTo>
                    <a:pt x="166523" y="10456"/>
                    <a:pt x="171416" y="10456"/>
                    <a:pt x="171416" y="5270"/>
                  </a:cubicBezTo>
                  <a:cubicBezTo>
                    <a:pt x="171416" y="84"/>
                    <a:pt x="166523" y="84"/>
                    <a:pt x="162918" y="84"/>
                  </a:cubicBezTo>
                  <a:lnTo>
                    <a:pt x="8675" y="84"/>
                  </a:lnTo>
                  <a:cubicBezTo>
                    <a:pt x="5070" y="84"/>
                    <a:pt x="178" y="84"/>
                    <a:pt x="178" y="5270"/>
                  </a:cubicBezTo>
                  <a:cubicBezTo>
                    <a:pt x="178" y="10456"/>
                    <a:pt x="5070" y="10456"/>
                    <a:pt x="8933" y="10456"/>
                  </a:cubicBezTo>
                  <a:lnTo>
                    <a:pt x="162661" y="10456"/>
                  </a:lnTo>
                  <a:close/>
                  <a:moveTo>
                    <a:pt x="162918" y="60756"/>
                  </a:moveTo>
                  <a:cubicBezTo>
                    <a:pt x="166523" y="60756"/>
                    <a:pt x="171416" y="60756"/>
                    <a:pt x="171416" y="55571"/>
                  </a:cubicBezTo>
                  <a:cubicBezTo>
                    <a:pt x="171416" y="50385"/>
                    <a:pt x="166523" y="50385"/>
                    <a:pt x="162661" y="50385"/>
                  </a:cubicBezTo>
                  <a:lnTo>
                    <a:pt x="8933" y="50385"/>
                  </a:lnTo>
                  <a:cubicBezTo>
                    <a:pt x="5070" y="50385"/>
                    <a:pt x="178" y="50385"/>
                    <a:pt x="178" y="55571"/>
                  </a:cubicBezTo>
                  <a:cubicBezTo>
                    <a:pt x="178" y="60756"/>
                    <a:pt x="5070" y="60756"/>
                    <a:pt x="8675" y="60756"/>
                  </a:cubicBezTo>
                  <a:lnTo>
                    <a:pt x="162918" y="60756"/>
                  </a:lnTo>
                  <a:close/>
                </a:path>
              </a:pathLst>
            </a:custGeom>
            <a:solidFill>
              <a:srgbClr val="000000"/>
            </a:solidFill>
            <a:ln w="2276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C1991DD-0B50-3DAD-52AB-4847F9E2859C}"/>
                </a:ext>
              </a:extLst>
            </p:cNvPr>
            <p:cNvSpPr/>
            <p:nvPr>
              <p:custDataLst>
                <p:tags r:id="rId16"/>
              </p:custDataLst>
            </p:nvPr>
          </p:nvSpPr>
          <p:spPr>
            <a:xfrm>
              <a:off x="7637186" y="2722658"/>
              <a:ext cx="134930" cy="233095"/>
            </a:xfrm>
            <a:custGeom>
              <a:avLst/>
              <a:gdLst>
                <a:gd name="connsiteX0" fmla="*/ 100099 w 134930"/>
                <a:gd name="connsiteY0" fmla="*/ 6307 h 233095"/>
                <a:gd name="connsiteX1" fmla="*/ 100871 w 134930"/>
                <a:gd name="connsiteY1" fmla="*/ 2677 h 233095"/>
                <a:gd name="connsiteX2" fmla="*/ 97781 w 134930"/>
                <a:gd name="connsiteY2" fmla="*/ 84 h 233095"/>
                <a:gd name="connsiteX3" fmla="*/ 93919 w 134930"/>
                <a:gd name="connsiteY3" fmla="*/ 5270 h 233095"/>
                <a:gd name="connsiteX4" fmla="*/ 78983 w 134930"/>
                <a:gd name="connsiteY4" fmla="*/ 65164 h 233095"/>
                <a:gd name="connsiteX5" fmla="*/ 188 w 134930"/>
                <a:gd name="connsiteY5" fmla="*/ 136208 h 233095"/>
                <a:gd name="connsiteX6" fmla="*/ 49628 w 134930"/>
                <a:gd name="connsiteY6" fmla="*/ 183138 h 233095"/>
                <a:gd name="connsiteX7" fmla="*/ 43706 w 134930"/>
                <a:gd name="connsiteY7" fmla="*/ 207510 h 233095"/>
                <a:gd name="connsiteX8" fmla="*/ 38041 w 134930"/>
                <a:gd name="connsiteY8" fmla="*/ 230327 h 233095"/>
                <a:gd name="connsiteX9" fmla="*/ 41131 w 134930"/>
                <a:gd name="connsiteY9" fmla="*/ 233179 h 233095"/>
                <a:gd name="connsiteX10" fmla="*/ 43706 w 134930"/>
                <a:gd name="connsiteY10" fmla="*/ 232142 h 233095"/>
                <a:gd name="connsiteX11" fmla="*/ 46538 w 134930"/>
                <a:gd name="connsiteY11" fmla="*/ 221771 h 233095"/>
                <a:gd name="connsiteX12" fmla="*/ 56323 w 134930"/>
                <a:gd name="connsiteY12" fmla="*/ 183138 h 233095"/>
                <a:gd name="connsiteX13" fmla="*/ 135119 w 134930"/>
                <a:gd name="connsiteY13" fmla="*/ 112094 h 233095"/>
                <a:gd name="connsiteX14" fmla="*/ 85679 w 134930"/>
                <a:gd name="connsiteY14" fmla="*/ 65164 h 233095"/>
                <a:gd name="connsiteX15" fmla="*/ 100099 w 134930"/>
                <a:gd name="connsiteY15" fmla="*/ 6307 h 233095"/>
                <a:gd name="connsiteX16" fmla="*/ 50916 w 134930"/>
                <a:gd name="connsiteY16" fmla="*/ 177434 h 233095"/>
                <a:gd name="connsiteX17" fmla="*/ 16926 w 134930"/>
                <a:gd name="connsiteY17" fmla="*/ 141653 h 233095"/>
                <a:gd name="connsiteX18" fmla="*/ 77438 w 134930"/>
                <a:gd name="connsiteY18" fmla="*/ 70868 h 233095"/>
                <a:gd name="connsiteX19" fmla="*/ 50916 w 134930"/>
                <a:gd name="connsiteY19" fmla="*/ 177434 h 233095"/>
                <a:gd name="connsiteX20" fmla="*/ 84134 w 134930"/>
                <a:gd name="connsiteY20" fmla="*/ 70868 h 233095"/>
                <a:gd name="connsiteX21" fmla="*/ 118381 w 134930"/>
                <a:gd name="connsiteY21" fmla="*/ 106649 h 233095"/>
                <a:gd name="connsiteX22" fmla="*/ 57611 w 134930"/>
                <a:gd name="connsiteY22" fmla="*/ 177434 h 233095"/>
                <a:gd name="connsiteX23" fmla="*/ 84134 w 134930"/>
                <a:gd name="connsiteY23" fmla="*/ 70868 h 23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930" h="233095">
                  <a:moveTo>
                    <a:pt x="100099" y="6307"/>
                  </a:moveTo>
                  <a:cubicBezTo>
                    <a:pt x="100099" y="5788"/>
                    <a:pt x="100871" y="2936"/>
                    <a:pt x="100871" y="2677"/>
                  </a:cubicBezTo>
                  <a:cubicBezTo>
                    <a:pt x="100871" y="2418"/>
                    <a:pt x="100871" y="84"/>
                    <a:pt x="97781" y="84"/>
                  </a:cubicBezTo>
                  <a:cubicBezTo>
                    <a:pt x="95206" y="84"/>
                    <a:pt x="94949" y="862"/>
                    <a:pt x="93919" y="5270"/>
                  </a:cubicBezTo>
                  <a:lnTo>
                    <a:pt x="78983" y="65164"/>
                  </a:lnTo>
                  <a:cubicBezTo>
                    <a:pt x="38041" y="66461"/>
                    <a:pt x="188" y="100945"/>
                    <a:pt x="188" y="136208"/>
                  </a:cubicBezTo>
                  <a:cubicBezTo>
                    <a:pt x="188" y="160839"/>
                    <a:pt x="18213" y="181323"/>
                    <a:pt x="49628" y="183138"/>
                  </a:cubicBezTo>
                  <a:cubicBezTo>
                    <a:pt x="47568" y="191176"/>
                    <a:pt x="45766" y="199473"/>
                    <a:pt x="43706" y="207510"/>
                  </a:cubicBezTo>
                  <a:cubicBezTo>
                    <a:pt x="40616" y="219697"/>
                    <a:pt x="38041" y="229549"/>
                    <a:pt x="38041" y="230327"/>
                  </a:cubicBezTo>
                  <a:cubicBezTo>
                    <a:pt x="38041" y="232920"/>
                    <a:pt x="39843" y="233179"/>
                    <a:pt x="41131" y="233179"/>
                  </a:cubicBezTo>
                  <a:cubicBezTo>
                    <a:pt x="42418" y="233179"/>
                    <a:pt x="42933" y="232920"/>
                    <a:pt x="43706" y="232142"/>
                  </a:cubicBezTo>
                  <a:cubicBezTo>
                    <a:pt x="44221" y="231624"/>
                    <a:pt x="45766" y="225401"/>
                    <a:pt x="46538" y="221771"/>
                  </a:cubicBezTo>
                  <a:lnTo>
                    <a:pt x="56323" y="183138"/>
                  </a:lnTo>
                  <a:cubicBezTo>
                    <a:pt x="97781" y="181841"/>
                    <a:pt x="135119" y="146838"/>
                    <a:pt x="135119" y="112094"/>
                  </a:cubicBezTo>
                  <a:cubicBezTo>
                    <a:pt x="135119" y="91611"/>
                    <a:pt x="121471" y="67757"/>
                    <a:pt x="85679" y="65164"/>
                  </a:cubicBezTo>
                  <a:lnTo>
                    <a:pt x="100099" y="6307"/>
                  </a:lnTo>
                  <a:close/>
                  <a:moveTo>
                    <a:pt x="50916" y="177434"/>
                  </a:moveTo>
                  <a:cubicBezTo>
                    <a:pt x="35466" y="176656"/>
                    <a:pt x="16926" y="167581"/>
                    <a:pt x="16926" y="141653"/>
                  </a:cubicBezTo>
                  <a:cubicBezTo>
                    <a:pt x="16926" y="110539"/>
                    <a:pt x="39071" y="74239"/>
                    <a:pt x="77438" y="70868"/>
                  </a:cubicBezTo>
                  <a:lnTo>
                    <a:pt x="50916" y="177434"/>
                  </a:lnTo>
                  <a:close/>
                  <a:moveTo>
                    <a:pt x="84134" y="70868"/>
                  </a:moveTo>
                  <a:cubicBezTo>
                    <a:pt x="103704" y="71905"/>
                    <a:pt x="118381" y="83833"/>
                    <a:pt x="118381" y="106649"/>
                  </a:cubicBezTo>
                  <a:cubicBezTo>
                    <a:pt x="118381" y="137245"/>
                    <a:pt x="96236" y="174322"/>
                    <a:pt x="57611" y="177434"/>
                  </a:cubicBezTo>
                  <a:lnTo>
                    <a:pt x="84134" y="70868"/>
                  </a:lnTo>
                  <a:close/>
                </a:path>
              </a:pathLst>
            </a:custGeom>
            <a:solidFill>
              <a:srgbClr val="000000"/>
            </a:solidFill>
            <a:ln w="2276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DA7A762-2317-46F0-177F-7B451E937A29}"/>
                </a:ext>
              </a:extLst>
            </p:cNvPr>
            <p:cNvSpPr/>
            <p:nvPr>
              <p:custDataLst>
                <p:tags r:id="rId17"/>
              </p:custDataLst>
            </p:nvPr>
          </p:nvSpPr>
          <p:spPr>
            <a:xfrm>
              <a:off x="7895845" y="2371325"/>
              <a:ext cx="141882" cy="469042"/>
            </a:xfrm>
            <a:custGeom>
              <a:avLst/>
              <a:gdLst>
                <a:gd name="connsiteX0" fmla="*/ 21568 w 141882"/>
                <a:gd name="connsiteY0" fmla="*/ 469107 h 469042"/>
                <a:gd name="connsiteX1" fmla="*/ 28778 w 141882"/>
                <a:gd name="connsiteY1" fmla="*/ 465477 h 469042"/>
                <a:gd name="connsiteX2" fmla="*/ 140276 w 141882"/>
                <a:gd name="connsiteY2" fmla="*/ 6028 h 469042"/>
                <a:gd name="connsiteX3" fmla="*/ 142079 w 141882"/>
                <a:gd name="connsiteY3" fmla="*/ 2657 h 469042"/>
                <a:gd name="connsiteX4" fmla="*/ 136156 w 141882"/>
                <a:gd name="connsiteY4" fmla="*/ 64 h 469042"/>
                <a:gd name="connsiteX5" fmla="*/ 131006 w 141882"/>
                <a:gd name="connsiteY5" fmla="*/ 583 h 469042"/>
                <a:gd name="connsiteX6" fmla="*/ 71266 w 141882"/>
                <a:gd name="connsiteY6" fmla="*/ 91332 h 469042"/>
                <a:gd name="connsiteX7" fmla="*/ 6376 w 141882"/>
                <a:gd name="connsiteY7" fmla="*/ 332724 h 469042"/>
                <a:gd name="connsiteX8" fmla="*/ 196 w 141882"/>
                <a:gd name="connsiteY8" fmla="*/ 456142 h 469042"/>
                <a:gd name="connsiteX9" fmla="*/ 196 w 141882"/>
                <a:gd name="connsiteY9" fmla="*/ 466254 h 469042"/>
                <a:gd name="connsiteX10" fmla="*/ 7406 w 141882"/>
                <a:gd name="connsiteY10" fmla="*/ 469107 h 469042"/>
                <a:gd name="connsiteX11" fmla="*/ 21568 w 141882"/>
                <a:gd name="connsiteY11" fmla="*/ 469107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21568" y="469107"/>
                  </a:moveTo>
                  <a:cubicBezTo>
                    <a:pt x="27233" y="469107"/>
                    <a:pt x="28778" y="469107"/>
                    <a:pt x="28778" y="465477"/>
                  </a:cubicBezTo>
                  <a:cubicBezTo>
                    <a:pt x="29293" y="283719"/>
                    <a:pt x="50151" y="132817"/>
                    <a:pt x="140276" y="6028"/>
                  </a:cubicBezTo>
                  <a:cubicBezTo>
                    <a:pt x="142079" y="3694"/>
                    <a:pt x="142079" y="3176"/>
                    <a:pt x="142079" y="2657"/>
                  </a:cubicBezTo>
                  <a:cubicBezTo>
                    <a:pt x="142079" y="64"/>
                    <a:pt x="140276" y="64"/>
                    <a:pt x="136156" y="64"/>
                  </a:cubicBezTo>
                  <a:cubicBezTo>
                    <a:pt x="132036" y="64"/>
                    <a:pt x="131521" y="64"/>
                    <a:pt x="131006" y="583"/>
                  </a:cubicBezTo>
                  <a:cubicBezTo>
                    <a:pt x="129976" y="1361"/>
                    <a:pt x="97274" y="39216"/>
                    <a:pt x="71266" y="91332"/>
                  </a:cubicBezTo>
                  <a:cubicBezTo>
                    <a:pt x="37276" y="159782"/>
                    <a:pt x="15903" y="238345"/>
                    <a:pt x="6376" y="332724"/>
                  </a:cubicBezTo>
                  <a:cubicBezTo>
                    <a:pt x="5603" y="340762"/>
                    <a:pt x="196" y="394692"/>
                    <a:pt x="196" y="456142"/>
                  </a:cubicBezTo>
                  <a:lnTo>
                    <a:pt x="196" y="466254"/>
                  </a:lnTo>
                  <a:cubicBezTo>
                    <a:pt x="453" y="469107"/>
                    <a:pt x="1998" y="469107"/>
                    <a:pt x="7406" y="469107"/>
                  </a:cubicBezTo>
                  <a:lnTo>
                    <a:pt x="21568" y="469107"/>
                  </a:lnTo>
                  <a:close/>
                </a:path>
              </a:pathLst>
            </a:custGeom>
            <a:solidFill>
              <a:srgbClr val="000000"/>
            </a:solidFill>
            <a:ln w="2276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C527D9B-CBC7-E87F-6DD1-3C585153B568}"/>
                </a:ext>
              </a:extLst>
            </p:cNvPr>
            <p:cNvSpPr/>
            <p:nvPr>
              <p:custDataLst>
                <p:tags r:id="rId18"/>
              </p:custDataLst>
            </p:nvPr>
          </p:nvSpPr>
          <p:spPr>
            <a:xfrm>
              <a:off x="7895845" y="2835187"/>
              <a:ext cx="141882" cy="469042"/>
            </a:xfrm>
            <a:custGeom>
              <a:avLst/>
              <a:gdLst>
                <a:gd name="connsiteX0" fmla="*/ 7406 w 141882"/>
                <a:gd name="connsiteY0" fmla="*/ 82 h 469042"/>
                <a:gd name="connsiteX1" fmla="*/ 196 w 141882"/>
                <a:gd name="connsiteY1" fmla="*/ 2934 h 469042"/>
                <a:gd name="connsiteX2" fmla="*/ 196 w 141882"/>
                <a:gd name="connsiteY2" fmla="*/ 13046 h 469042"/>
                <a:gd name="connsiteX3" fmla="*/ 36246 w 141882"/>
                <a:gd name="connsiteY3" fmla="*/ 290479 h 469042"/>
                <a:gd name="connsiteX4" fmla="*/ 125341 w 141882"/>
                <a:gd name="connsiteY4" fmla="*/ 462124 h 469042"/>
                <a:gd name="connsiteX5" fmla="*/ 131264 w 141882"/>
                <a:gd name="connsiteY5" fmla="*/ 468606 h 469042"/>
                <a:gd name="connsiteX6" fmla="*/ 136156 w 141882"/>
                <a:gd name="connsiteY6" fmla="*/ 469125 h 469042"/>
                <a:gd name="connsiteX7" fmla="*/ 142079 w 141882"/>
                <a:gd name="connsiteY7" fmla="*/ 466532 h 469042"/>
                <a:gd name="connsiteX8" fmla="*/ 140534 w 141882"/>
                <a:gd name="connsiteY8" fmla="*/ 463161 h 469042"/>
                <a:gd name="connsiteX9" fmla="*/ 28778 w 141882"/>
                <a:gd name="connsiteY9" fmla="*/ 3712 h 469042"/>
                <a:gd name="connsiteX10" fmla="*/ 21568 w 141882"/>
                <a:gd name="connsiteY10" fmla="*/ 82 h 469042"/>
                <a:gd name="connsiteX11" fmla="*/ 7406 w 141882"/>
                <a:gd name="connsiteY11" fmla="*/ 82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7406" y="82"/>
                  </a:moveTo>
                  <a:cubicBezTo>
                    <a:pt x="1998" y="82"/>
                    <a:pt x="453" y="82"/>
                    <a:pt x="196" y="2934"/>
                  </a:cubicBezTo>
                  <a:lnTo>
                    <a:pt x="196" y="13046"/>
                  </a:lnTo>
                  <a:cubicBezTo>
                    <a:pt x="196" y="171468"/>
                    <a:pt x="28263" y="264291"/>
                    <a:pt x="36246" y="290479"/>
                  </a:cubicBezTo>
                  <a:cubicBezTo>
                    <a:pt x="53756" y="348039"/>
                    <a:pt x="82339" y="408712"/>
                    <a:pt x="125341" y="462124"/>
                  </a:cubicBezTo>
                  <a:cubicBezTo>
                    <a:pt x="129204" y="466791"/>
                    <a:pt x="130234" y="468087"/>
                    <a:pt x="131264" y="468606"/>
                  </a:cubicBezTo>
                  <a:cubicBezTo>
                    <a:pt x="131779" y="468865"/>
                    <a:pt x="132036" y="469125"/>
                    <a:pt x="136156" y="469125"/>
                  </a:cubicBezTo>
                  <a:cubicBezTo>
                    <a:pt x="140276" y="469125"/>
                    <a:pt x="142079" y="469125"/>
                    <a:pt x="142079" y="466532"/>
                  </a:cubicBezTo>
                  <a:cubicBezTo>
                    <a:pt x="142079" y="466013"/>
                    <a:pt x="142079" y="465495"/>
                    <a:pt x="140534" y="463161"/>
                  </a:cubicBezTo>
                  <a:cubicBezTo>
                    <a:pt x="54786" y="343372"/>
                    <a:pt x="29036" y="199211"/>
                    <a:pt x="28778" y="3712"/>
                  </a:cubicBezTo>
                  <a:cubicBezTo>
                    <a:pt x="28778" y="82"/>
                    <a:pt x="27233" y="82"/>
                    <a:pt x="21568" y="82"/>
                  </a:cubicBezTo>
                  <a:lnTo>
                    <a:pt x="7406" y="82"/>
                  </a:lnTo>
                  <a:close/>
                </a:path>
              </a:pathLst>
            </a:custGeom>
            <a:solidFill>
              <a:srgbClr val="000000"/>
            </a:solidFill>
            <a:ln w="2276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3FA4BDD-4AE4-A8FB-4337-77F4C5A05B30}"/>
                </a:ext>
              </a:extLst>
            </p:cNvPr>
            <p:cNvSpPr/>
            <p:nvPr>
              <p:custDataLst>
                <p:tags r:id="rId19"/>
              </p:custDataLst>
            </p:nvPr>
          </p:nvSpPr>
          <p:spPr>
            <a:xfrm>
              <a:off x="8057813" y="2722658"/>
              <a:ext cx="146775" cy="179942"/>
            </a:xfrm>
            <a:custGeom>
              <a:avLst/>
              <a:gdLst>
                <a:gd name="connsiteX0" fmla="*/ 17972 w 146775"/>
                <a:gd name="connsiteY0" fmla="*/ 167840 h 179942"/>
                <a:gd name="connsiteX1" fmla="*/ 205 w 146775"/>
                <a:gd name="connsiteY1" fmla="*/ 167840 h 179942"/>
                <a:gd name="connsiteX2" fmla="*/ 205 w 146775"/>
                <a:gd name="connsiteY2" fmla="*/ 180026 h 179942"/>
                <a:gd name="connsiteX3" fmla="*/ 32650 w 146775"/>
                <a:gd name="connsiteY3" fmla="*/ 179249 h 179942"/>
                <a:gd name="connsiteX4" fmla="*/ 65095 w 146775"/>
                <a:gd name="connsiteY4" fmla="*/ 180026 h 179942"/>
                <a:gd name="connsiteX5" fmla="*/ 65095 w 146775"/>
                <a:gd name="connsiteY5" fmla="*/ 167840 h 179942"/>
                <a:gd name="connsiteX6" fmla="*/ 47327 w 146775"/>
                <a:gd name="connsiteY6" fmla="*/ 167840 h 179942"/>
                <a:gd name="connsiteX7" fmla="*/ 47327 w 146775"/>
                <a:gd name="connsiteY7" fmla="*/ 113650 h 179942"/>
                <a:gd name="connsiteX8" fmla="*/ 85695 w 146775"/>
                <a:gd name="connsiteY8" fmla="*/ 72683 h 179942"/>
                <a:gd name="connsiteX9" fmla="*/ 99857 w 146775"/>
                <a:gd name="connsiteY9" fmla="*/ 97834 h 179942"/>
                <a:gd name="connsiteX10" fmla="*/ 99857 w 146775"/>
                <a:gd name="connsiteY10" fmla="*/ 167840 h 179942"/>
                <a:gd name="connsiteX11" fmla="*/ 82090 w 146775"/>
                <a:gd name="connsiteY11" fmla="*/ 167840 h 179942"/>
                <a:gd name="connsiteX12" fmla="*/ 82090 w 146775"/>
                <a:gd name="connsiteY12" fmla="*/ 180026 h 179942"/>
                <a:gd name="connsiteX13" fmla="*/ 114535 w 146775"/>
                <a:gd name="connsiteY13" fmla="*/ 179249 h 179942"/>
                <a:gd name="connsiteX14" fmla="*/ 146980 w 146775"/>
                <a:gd name="connsiteY14" fmla="*/ 180026 h 179942"/>
                <a:gd name="connsiteX15" fmla="*/ 146980 w 146775"/>
                <a:gd name="connsiteY15" fmla="*/ 167840 h 179942"/>
                <a:gd name="connsiteX16" fmla="*/ 129212 w 146775"/>
                <a:gd name="connsiteY16" fmla="*/ 167840 h 179942"/>
                <a:gd name="connsiteX17" fmla="*/ 129212 w 146775"/>
                <a:gd name="connsiteY17" fmla="*/ 100686 h 179942"/>
                <a:gd name="connsiteX18" fmla="*/ 89557 w 146775"/>
                <a:gd name="connsiteY18" fmla="*/ 63349 h 179942"/>
                <a:gd name="connsiteX19" fmla="*/ 45782 w 146775"/>
                <a:gd name="connsiteY19" fmla="*/ 88759 h 179942"/>
                <a:gd name="connsiteX20" fmla="*/ 45782 w 146775"/>
                <a:gd name="connsiteY20" fmla="*/ 84 h 179942"/>
                <a:gd name="connsiteX21" fmla="*/ 205 w 146775"/>
                <a:gd name="connsiteY21" fmla="*/ 2158 h 179942"/>
                <a:gd name="connsiteX22" fmla="*/ 205 w 146775"/>
                <a:gd name="connsiteY22" fmla="*/ 14345 h 179942"/>
                <a:gd name="connsiteX23" fmla="*/ 17972 w 146775"/>
                <a:gd name="connsiteY23" fmla="*/ 24457 h 179942"/>
                <a:gd name="connsiteX24" fmla="*/ 17972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7972" y="167840"/>
                  </a:moveTo>
                  <a:lnTo>
                    <a:pt x="205" y="167840"/>
                  </a:lnTo>
                  <a:lnTo>
                    <a:pt x="205" y="180026"/>
                  </a:lnTo>
                  <a:cubicBezTo>
                    <a:pt x="7415" y="179767"/>
                    <a:pt x="22865" y="179249"/>
                    <a:pt x="32650" y="179249"/>
                  </a:cubicBezTo>
                  <a:cubicBezTo>
                    <a:pt x="42692" y="179249"/>
                    <a:pt x="57885" y="179767"/>
                    <a:pt x="65095" y="180026"/>
                  </a:cubicBezTo>
                  <a:lnTo>
                    <a:pt x="65095" y="167840"/>
                  </a:lnTo>
                  <a:lnTo>
                    <a:pt x="47327" y="167840"/>
                  </a:lnTo>
                  <a:lnTo>
                    <a:pt x="47327" y="113650"/>
                  </a:lnTo>
                  <a:cubicBezTo>
                    <a:pt x="47327" y="85388"/>
                    <a:pt x="69472" y="72683"/>
                    <a:pt x="85695" y="72683"/>
                  </a:cubicBezTo>
                  <a:cubicBezTo>
                    <a:pt x="94450" y="72683"/>
                    <a:pt x="99857" y="78128"/>
                    <a:pt x="99857" y="97834"/>
                  </a:cubicBezTo>
                  <a:lnTo>
                    <a:pt x="99857" y="167840"/>
                  </a:lnTo>
                  <a:lnTo>
                    <a:pt x="82090" y="167840"/>
                  </a:lnTo>
                  <a:lnTo>
                    <a:pt x="82090" y="180026"/>
                  </a:lnTo>
                  <a:cubicBezTo>
                    <a:pt x="89300" y="179767"/>
                    <a:pt x="104750" y="179249"/>
                    <a:pt x="114535" y="179249"/>
                  </a:cubicBezTo>
                  <a:cubicBezTo>
                    <a:pt x="124577" y="179249"/>
                    <a:pt x="139770" y="179767"/>
                    <a:pt x="146980" y="180026"/>
                  </a:cubicBezTo>
                  <a:lnTo>
                    <a:pt x="146980" y="167840"/>
                  </a:lnTo>
                  <a:lnTo>
                    <a:pt x="129212" y="167840"/>
                  </a:lnTo>
                  <a:lnTo>
                    <a:pt x="129212" y="100686"/>
                  </a:lnTo>
                  <a:cubicBezTo>
                    <a:pt x="129212" y="73461"/>
                    <a:pt x="115307" y="63349"/>
                    <a:pt x="89557" y="63349"/>
                  </a:cubicBezTo>
                  <a:cubicBezTo>
                    <a:pt x="64837" y="63349"/>
                    <a:pt x="51705" y="78388"/>
                    <a:pt x="45782" y="88759"/>
                  </a:cubicBezTo>
                  <a:lnTo>
                    <a:pt x="45782" y="84"/>
                  </a:lnTo>
                  <a:lnTo>
                    <a:pt x="205" y="2158"/>
                  </a:lnTo>
                  <a:lnTo>
                    <a:pt x="205" y="14345"/>
                  </a:lnTo>
                  <a:cubicBezTo>
                    <a:pt x="16170" y="14345"/>
                    <a:pt x="17972" y="14345"/>
                    <a:pt x="17972" y="24457"/>
                  </a:cubicBezTo>
                  <a:lnTo>
                    <a:pt x="17972" y="167840"/>
                  </a:lnTo>
                  <a:close/>
                </a:path>
              </a:pathLst>
            </a:custGeom>
            <a:solidFill>
              <a:srgbClr val="000000"/>
            </a:solidFill>
            <a:ln w="2276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D6F821A-BA3E-5EAC-4288-30D470CA71AF}"/>
                </a:ext>
              </a:extLst>
            </p:cNvPr>
            <p:cNvSpPr/>
            <p:nvPr>
              <p:custDataLst>
                <p:tags r:id="rId20"/>
              </p:custDataLst>
            </p:nvPr>
          </p:nvSpPr>
          <p:spPr>
            <a:xfrm>
              <a:off x="8221915" y="2669585"/>
              <a:ext cx="40376" cy="127774"/>
            </a:xfrm>
            <a:custGeom>
              <a:avLst/>
              <a:gdLst>
                <a:gd name="connsiteX0" fmla="*/ 39866 w 40376"/>
                <a:gd name="connsiteY0" fmla="*/ 5525 h 127774"/>
                <a:gd name="connsiteX1" fmla="*/ 40587 w 40376"/>
                <a:gd name="connsiteY1" fmla="*/ 2621 h 127774"/>
                <a:gd name="connsiteX2" fmla="*/ 37703 w 40376"/>
                <a:gd name="connsiteY2" fmla="*/ 80 h 127774"/>
                <a:gd name="connsiteX3" fmla="*/ 14631 w 40376"/>
                <a:gd name="connsiteY3" fmla="*/ 1895 h 127774"/>
                <a:gd name="connsiteX4" fmla="*/ 10846 w 40376"/>
                <a:gd name="connsiteY4" fmla="*/ 6069 h 127774"/>
                <a:gd name="connsiteX5" fmla="*/ 15352 w 40376"/>
                <a:gd name="connsiteY5" fmla="*/ 8610 h 127774"/>
                <a:gd name="connsiteX6" fmla="*/ 24004 w 40376"/>
                <a:gd name="connsiteY6" fmla="*/ 11333 h 127774"/>
                <a:gd name="connsiteX7" fmla="*/ 23283 w 40376"/>
                <a:gd name="connsiteY7" fmla="*/ 15326 h 127774"/>
                <a:gd name="connsiteX8" fmla="*/ 932 w 40376"/>
                <a:gd name="connsiteY8" fmla="*/ 104986 h 127774"/>
                <a:gd name="connsiteX9" fmla="*/ 211 w 40376"/>
                <a:gd name="connsiteY9" fmla="*/ 110612 h 127774"/>
                <a:gd name="connsiteX10" fmla="*/ 19137 w 40376"/>
                <a:gd name="connsiteY10" fmla="*/ 127855 h 127774"/>
                <a:gd name="connsiteX11" fmla="*/ 33557 w 40376"/>
                <a:gd name="connsiteY11" fmla="*/ 118235 h 127774"/>
                <a:gd name="connsiteX12" fmla="*/ 39866 w 40376"/>
                <a:gd name="connsiteY12" fmla="*/ 100085 h 127774"/>
                <a:gd name="connsiteX13" fmla="*/ 36982 w 40376"/>
                <a:gd name="connsiteY13" fmla="*/ 97726 h 127774"/>
                <a:gd name="connsiteX14" fmla="*/ 33377 w 40376"/>
                <a:gd name="connsiteY14" fmla="*/ 102082 h 127774"/>
                <a:gd name="connsiteX15" fmla="*/ 19858 w 40376"/>
                <a:gd name="connsiteY15" fmla="*/ 122773 h 127774"/>
                <a:gd name="connsiteX16" fmla="*/ 13730 w 40376"/>
                <a:gd name="connsiteY16" fmla="*/ 113879 h 127774"/>
                <a:gd name="connsiteX17" fmla="*/ 14811 w 40376"/>
                <a:gd name="connsiteY17" fmla="*/ 106438 h 127774"/>
                <a:gd name="connsiteX18" fmla="*/ 39866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866" y="5525"/>
                  </a:moveTo>
                  <a:cubicBezTo>
                    <a:pt x="40046" y="5162"/>
                    <a:pt x="40587" y="2803"/>
                    <a:pt x="40587" y="2621"/>
                  </a:cubicBezTo>
                  <a:cubicBezTo>
                    <a:pt x="40587" y="1714"/>
                    <a:pt x="39866" y="80"/>
                    <a:pt x="37703" y="80"/>
                  </a:cubicBezTo>
                  <a:cubicBezTo>
                    <a:pt x="34098" y="80"/>
                    <a:pt x="19137" y="1532"/>
                    <a:pt x="14631" y="1895"/>
                  </a:cubicBezTo>
                  <a:cubicBezTo>
                    <a:pt x="13369" y="2077"/>
                    <a:pt x="10846" y="2258"/>
                    <a:pt x="10846" y="6069"/>
                  </a:cubicBezTo>
                  <a:cubicBezTo>
                    <a:pt x="10846" y="8610"/>
                    <a:pt x="13369" y="8610"/>
                    <a:pt x="15352" y="8610"/>
                  </a:cubicBezTo>
                  <a:cubicBezTo>
                    <a:pt x="24004" y="8610"/>
                    <a:pt x="24004" y="9881"/>
                    <a:pt x="24004" y="11333"/>
                  </a:cubicBezTo>
                  <a:cubicBezTo>
                    <a:pt x="24004" y="12603"/>
                    <a:pt x="23644" y="13692"/>
                    <a:pt x="23283" y="15326"/>
                  </a:cubicBezTo>
                  <a:lnTo>
                    <a:pt x="932" y="104986"/>
                  </a:lnTo>
                  <a:cubicBezTo>
                    <a:pt x="391" y="106801"/>
                    <a:pt x="211" y="108797"/>
                    <a:pt x="211" y="110612"/>
                  </a:cubicBezTo>
                  <a:cubicBezTo>
                    <a:pt x="211" y="122228"/>
                    <a:pt x="10485" y="127855"/>
                    <a:pt x="19137" y="127855"/>
                  </a:cubicBezTo>
                  <a:cubicBezTo>
                    <a:pt x="23463" y="127855"/>
                    <a:pt x="28871" y="126403"/>
                    <a:pt x="33557" y="118235"/>
                  </a:cubicBezTo>
                  <a:cubicBezTo>
                    <a:pt x="37343" y="111520"/>
                    <a:pt x="39866" y="100811"/>
                    <a:pt x="39866" y="100085"/>
                  </a:cubicBezTo>
                  <a:cubicBezTo>
                    <a:pt x="39866" y="97726"/>
                    <a:pt x="37523" y="97726"/>
                    <a:pt x="36982" y="97726"/>
                  </a:cubicBezTo>
                  <a:cubicBezTo>
                    <a:pt x="34459" y="97726"/>
                    <a:pt x="34098" y="98815"/>
                    <a:pt x="33377" y="102082"/>
                  </a:cubicBezTo>
                  <a:cubicBezTo>
                    <a:pt x="31034" y="111157"/>
                    <a:pt x="27609" y="122773"/>
                    <a:pt x="19858" y="122773"/>
                  </a:cubicBezTo>
                  <a:cubicBezTo>
                    <a:pt x="14992" y="122773"/>
                    <a:pt x="13730" y="118235"/>
                    <a:pt x="13730" y="113879"/>
                  </a:cubicBezTo>
                  <a:cubicBezTo>
                    <a:pt x="13730" y="111883"/>
                    <a:pt x="14271" y="108434"/>
                    <a:pt x="14811" y="106438"/>
                  </a:cubicBezTo>
                  <a:lnTo>
                    <a:pt x="39866" y="5525"/>
                  </a:lnTo>
                  <a:close/>
                </a:path>
              </a:pathLst>
            </a:custGeom>
            <a:solidFill>
              <a:srgbClr val="000000"/>
            </a:solidFill>
            <a:ln w="2276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9E83EF-52ED-2C7E-4F65-65243303930F}"/>
                </a:ext>
              </a:extLst>
            </p:cNvPr>
            <p:cNvSpPr/>
            <p:nvPr>
              <p:custDataLst>
                <p:tags r:id="rId21"/>
              </p:custDataLst>
            </p:nvPr>
          </p:nvSpPr>
          <p:spPr>
            <a:xfrm>
              <a:off x="8219211" y="2886659"/>
              <a:ext cx="104725" cy="81855"/>
            </a:xfrm>
            <a:custGeom>
              <a:avLst/>
              <a:gdLst>
                <a:gd name="connsiteX0" fmla="*/ 67985 w 104725"/>
                <a:gd name="connsiteY0" fmla="*/ 50725 h 81855"/>
                <a:gd name="connsiteX1" fmla="*/ 65101 w 104725"/>
                <a:gd name="connsiteY1" fmla="*/ 61433 h 81855"/>
                <a:gd name="connsiteX2" fmla="*/ 43291 w 104725"/>
                <a:gd name="connsiteY2" fmla="*/ 76860 h 81855"/>
                <a:gd name="connsiteX3" fmla="*/ 30854 w 104725"/>
                <a:gd name="connsiteY3" fmla="*/ 61796 h 81855"/>
                <a:gd name="connsiteX4" fmla="*/ 40948 w 104725"/>
                <a:gd name="connsiteY4" fmla="*/ 24952 h 81855"/>
                <a:gd name="connsiteX5" fmla="*/ 43471 w 104725"/>
                <a:gd name="connsiteY5" fmla="*/ 15695 h 81855"/>
                <a:gd name="connsiteX6" fmla="*/ 26347 w 104725"/>
                <a:gd name="connsiteY6" fmla="*/ 87 h 81855"/>
                <a:gd name="connsiteX7" fmla="*/ 211 w 104725"/>
                <a:gd name="connsiteY7" fmla="*/ 27856 h 81855"/>
                <a:gd name="connsiteX8" fmla="*/ 3275 w 104725"/>
                <a:gd name="connsiteY8" fmla="*/ 30215 h 81855"/>
                <a:gd name="connsiteX9" fmla="*/ 6520 w 104725"/>
                <a:gd name="connsiteY9" fmla="*/ 27311 h 81855"/>
                <a:gd name="connsiteX10" fmla="*/ 25807 w 104725"/>
                <a:gd name="connsiteY10" fmla="*/ 5169 h 81855"/>
                <a:gd name="connsiteX11" fmla="*/ 30313 w 104725"/>
                <a:gd name="connsiteY11" fmla="*/ 11521 h 81855"/>
                <a:gd name="connsiteX12" fmla="*/ 27068 w 104725"/>
                <a:gd name="connsiteY12" fmla="*/ 23681 h 81855"/>
                <a:gd name="connsiteX13" fmla="*/ 17335 w 104725"/>
                <a:gd name="connsiteY13" fmla="*/ 58892 h 81855"/>
                <a:gd name="connsiteX14" fmla="*/ 24004 w 104725"/>
                <a:gd name="connsiteY14" fmla="*/ 76134 h 81855"/>
                <a:gd name="connsiteX15" fmla="*/ 42570 w 104725"/>
                <a:gd name="connsiteY15" fmla="*/ 81942 h 81855"/>
                <a:gd name="connsiteX16" fmla="*/ 66002 w 104725"/>
                <a:gd name="connsiteY16" fmla="*/ 69963 h 81855"/>
                <a:gd name="connsiteX17" fmla="*/ 84208 w 104725"/>
                <a:gd name="connsiteY17" fmla="*/ 81942 h 81855"/>
                <a:gd name="connsiteX18" fmla="*/ 98447 w 104725"/>
                <a:gd name="connsiteY18" fmla="*/ 72323 h 81855"/>
                <a:gd name="connsiteX19" fmla="*/ 104936 w 104725"/>
                <a:gd name="connsiteY19" fmla="*/ 54173 h 81855"/>
                <a:gd name="connsiteX20" fmla="*/ 101872 w 104725"/>
                <a:gd name="connsiteY20" fmla="*/ 51814 h 81855"/>
                <a:gd name="connsiteX21" fmla="*/ 97907 w 104725"/>
                <a:gd name="connsiteY21" fmla="*/ 57440 h 81855"/>
                <a:gd name="connsiteX22" fmla="*/ 84748 w 104725"/>
                <a:gd name="connsiteY22" fmla="*/ 76860 h 81855"/>
                <a:gd name="connsiteX23" fmla="*/ 78800 w 104725"/>
                <a:gd name="connsiteY23" fmla="*/ 67967 h 81855"/>
                <a:gd name="connsiteX24" fmla="*/ 81504 w 104725"/>
                <a:gd name="connsiteY24" fmla="*/ 53629 h 81855"/>
                <a:gd name="connsiteX25" fmla="*/ 85469 w 104725"/>
                <a:gd name="connsiteY25" fmla="*/ 37294 h 81855"/>
                <a:gd name="connsiteX26" fmla="*/ 89615 w 104725"/>
                <a:gd name="connsiteY26" fmla="*/ 21140 h 81855"/>
                <a:gd name="connsiteX27" fmla="*/ 92679 w 104725"/>
                <a:gd name="connsiteY27" fmla="*/ 7710 h 81855"/>
                <a:gd name="connsiteX28" fmla="*/ 86731 w 104725"/>
                <a:gd name="connsiteY28" fmla="*/ 1902 h 81855"/>
                <a:gd name="connsiteX29" fmla="*/ 77358 w 104725"/>
                <a:gd name="connsiteY29" fmla="*/ 12973 h 81855"/>
                <a:gd name="connsiteX30" fmla="*/ 67985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85" y="50725"/>
                  </a:moveTo>
                  <a:cubicBezTo>
                    <a:pt x="67084" y="54355"/>
                    <a:pt x="65462" y="61251"/>
                    <a:pt x="65101" y="61433"/>
                  </a:cubicBezTo>
                  <a:cubicBezTo>
                    <a:pt x="61676" y="67059"/>
                    <a:pt x="54466" y="76860"/>
                    <a:pt x="43291" y="76860"/>
                  </a:cubicBezTo>
                  <a:cubicBezTo>
                    <a:pt x="30854" y="76860"/>
                    <a:pt x="30854" y="65063"/>
                    <a:pt x="30854" y="61796"/>
                  </a:cubicBezTo>
                  <a:cubicBezTo>
                    <a:pt x="30854" y="51088"/>
                    <a:pt x="35901" y="38201"/>
                    <a:pt x="40948" y="24952"/>
                  </a:cubicBezTo>
                  <a:cubicBezTo>
                    <a:pt x="42390" y="21322"/>
                    <a:pt x="43471" y="18599"/>
                    <a:pt x="43471" y="15695"/>
                  </a:cubicBezTo>
                  <a:cubicBezTo>
                    <a:pt x="43471" y="6258"/>
                    <a:pt x="35540" y="87"/>
                    <a:pt x="26347" y="87"/>
                  </a:cubicBezTo>
                  <a:cubicBezTo>
                    <a:pt x="8322" y="87"/>
                    <a:pt x="211" y="24952"/>
                    <a:pt x="211" y="27856"/>
                  </a:cubicBezTo>
                  <a:cubicBezTo>
                    <a:pt x="211" y="30215"/>
                    <a:pt x="2735" y="30215"/>
                    <a:pt x="3275" y="30215"/>
                  </a:cubicBezTo>
                  <a:cubicBezTo>
                    <a:pt x="5799" y="30215"/>
                    <a:pt x="5979" y="29308"/>
                    <a:pt x="6520" y="27311"/>
                  </a:cubicBezTo>
                  <a:cubicBezTo>
                    <a:pt x="10846" y="12429"/>
                    <a:pt x="18777" y="5169"/>
                    <a:pt x="25807" y="5169"/>
                  </a:cubicBezTo>
                  <a:cubicBezTo>
                    <a:pt x="28871" y="5169"/>
                    <a:pt x="30313" y="7165"/>
                    <a:pt x="30313" y="11521"/>
                  </a:cubicBezTo>
                  <a:cubicBezTo>
                    <a:pt x="30313" y="15695"/>
                    <a:pt x="28871" y="19507"/>
                    <a:pt x="27068" y="23681"/>
                  </a:cubicBezTo>
                  <a:cubicBezTo>
                    <a:pt x="17335" y="48728"/>
                    <a:pt x="17335" y="53992"/>
                    <a:pt x="17335" y="58892"/>
                  </a:cubicBezTo>
                  <a:cubicBezTo>
                    <a:pt x="17335" y="61977"/>
                    <a:pt x="17335" y="70326"/>
                    <a:pt x="24004" y="76134"/>
                  </a:cubicBezTo>
                  <a:cubicBezTo>
                    <a:pt x="29231" y="80490"/>
                    <a:pt x="36261" y="81942"/>
                    <a:pt x="42570" y="81942"/>
                  </a:cubicBezTo>
                  <a:cubicBezTo>
                    <a:pt x="53926" y="81942"/>
                    <a:pt x="60054" y="75771"/>
                    <a:pt x="66002" y="69963"/>
                  </a:cubicBezTo>
                  <a:cubicBezTo>
                    <a:pt x="69968" y="81579"/>
                    <a:pt x="82045" y="81942"/>
                    <a:pt x="84208" y="81942"/>
                  </a:cubicBezTo>
                  <a:cubicBezTo>
                    <a:pt x="90336" y="81942"/>
                    <a:pt x="95023" y="78312"/>
                    <a:pt x="98447" y="72323"/>
                  </a:cubicBezTo>
                  <a:cubicBezTo>
                    <a:pt x="102413" y="65244"/>
                    <a:pt x="104936" y="54718"/>
                    <a:pt x="104936" y="54173"/>
                  </a:cubicBezTo>
                  <a:cubicBezTo>
                    <a:pt x="104936" y="51814"/>
                    <a:pt x="102413" y="51814"/>
                    <a:pt x="101872" y="51814"/>
                  </a:cubicBezTo>
                  <a:cubicBezTo>
                    <a:pt x="99349" y="51814"/>
                    <a:pt x="99168" y="52540"/>
                    <a:pt x="97907" y="57440"/>
                  </a:cubicBezTo>
                  <a:cubicBezTo>
                    <a:pt x="95744" y="65970"/>
                    <a:pt x="92319" y="76860"/>
                    <a:pt x="84748" y="76860"/>
                  </a:cubicBezTo>
                  <a:cubicBezTo>
                    <a:pt x="80062" y="76860"/>
                    <a:pt x="78800" y="72686"/>
                    <a:pt x="78800" y="67967"/>
                  </a:cubicBezTo>
                  <a:cubicBezTo>
                    <a:pt x="78800" y="64881"/>
                    <a:pt x="80242" y="58347"/>
                    <a:pt x="81504" y="53629"/>
                  </a:cubicBezTo>
                  <a:cubicBezTo>
                    <a:pt x="82766" y="48728"/>
                    <a:pt x="84568" y="41287"/>
                    <a:pt x="85469" y="37294"/>
                  </a:cubicBezTo>
                  <a:lnTo>
                    <a:pt x="89615" y="21140"/>
                  </a:lnTo>
                  <a:cubicBezTo>
                    <a:pt x="90697" y="16603"/>
                    <a:pt x="92679" y="8617"/>
                    <a:pt x="92679" y="7710"/>
                  </a:cubicBezTo>
                  <a:cubicBezTo>
                    <a:pt x="92679" y="4080"/>
                    <a:pt x="89795" y="1902"/>
                    <a:pt x="86731" y="1902"/>
                  </a:cubicBezTo>
                  <a:cubicBezTo>
                    <a:pt x="80062" y="1902"/>
                    <a:pt x="78800" y="7165"/>
                    <a:pt x="77358" y="12973"/>
                  </a:cubicBezTo>
                  <a:lnTo>
                    <a:pt x="67985" y="50725"/>
                  </a:lnTo>
                  <a:close/>
                </a:path>
              </a:pathLst>
            </a:custGeom>
            <a:solidFill>
              <a:srgbClr val="000000"/>
            </a:solidFill>
            <a:ln w="2276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0134CCF-6F6C-E8BB-D8D1-2E9448DDF170}"/>
                </a:ext>
              </a:extLst>
            </p:cNvPr>
            <p:cNvSpPr/>
            <p:nvPr>
              <p:custDataLst>
                <p:tags r:id="rId22"/>
              </p:custDataLst>
            </p:nvPr>
          </p:nvSpPr>
          <p:spPr>
            <a:xfrm>
              <a:off x="8367507" y="2875117"/>
              <a:ext cx="30127" cy="77525"/>
            </a:xfrm>
            <a:custGeom>
              <a:avLst/>
              <a:gdLst>
                <a:gd name="connsiteX0" fmla="*/ 30344 w 30127"/>
                <a:gd name="connsiteY0" fmla="*/ 27309 h 77525"/>
                <a:gd name="connsiteX1" fmla="*/ 13864 w 30127"/>
                <a:gd name="connsiteY1" fmla="*/ 84 h 77525"/>
                <a:gd name="connsiteX2" fmla="*/ 216 w 30127"/>
                <a:gd name="connsiteY2" fmla="*/ 13826 h 77525"/>
                <a:gd name="connsiteX3" fmla="*/ 13864 w 30127"/>
                <a:gd name="connsiteY3" fmla="*/ 27568 h 77525"/>
                <a:gd name="connsiteX4" fmla="*/ 22876 w 30127"/>
                <a:gd name="connsiteY4" fmla="*/ 24197 h 77525"/>
                <a:gd name="connsiteX5" fmla="*/ 24164 w 30127"/>
                <a:gd name="connsiteY5" fmla="*/ 23420 h 77525"/>
                <a:gd name="connsiteX6" fmla="*/ 24679 w 30127"/>
                <a:gd name="connsiteY6" fmla="*/ 27309 h 77525"/>
                <a:gd name="connsiteX7" fmla="*/ 7169 w 30127"/>
                <a:gd name="connsiteY7" fmla="*/ 70609 h 77525"/>
                <a:gd name="connsiteX8" fmla="*/ 4336 w 30127"/>
                <a:gd name="connsiteY8" fmla="*/ 74758 h 77525"/>
                <a:gd name="connsiteX9" fmla="*/ 6911 w 30127"/>
                <a:gd name="connsiteY9" fmla="*/ 77610 h 77525"/>
                <a:gd name="connsiteX10" fmla="*/ 30344 w 30127"/>
                <a:gd name="connsiteY10" fmla="*/ 27309 h 7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27" h="77525">
                  <a:moveTo>
                    <a:pt x="30344" y="27309"/>
                  </a:moveTo>
                  <a:cubicBezTo>
                    <a:pt x="30344" y="10196"/>
                    <a:pt x="23906" y="84"/>
                    <a:pt x="13864" y="84"/>
                  </a:cubicBezTo>
                  <a:cubicBezTo>
                    <a:pt x="5366" y="84"/>
                    <a:pt x="216" y="6566"/>
                    <a:pt x="216" y="13826"/>
                  </a:cubicBezTo>
                  <a:cubicBezTo>
                    <a:pt x="216" y="20827"/>
                    <a:pt x="5366" y="27568"/>
                    <a:pt x="13864" y="27568"/>
                  </a:cubicBezTo>
                  <a:cubicBezTo>
                    <a:pt x="16954" y="27568"/>
                    <a:pt x="20301" y="26531"/>
                    <a:pt x="22876" y="24197"/>
                  </a:cubicBezTo>
                  <a:cubicBezTo>
                    <a:pt x="23649" y="23679"/>
                    <a:pt x="23906" y="23420"/>
                    <a:pt x="24164" y="23420"/>
                  </a:cubicBezTo>
                  <a:cubicBezTo>
                    <a:pt x="24421" y="23420"/>
                    <a:pt x="24679" y="23679"/>
                    <a:pt x="24679" y="27309"/>
                  </a:cubicBezTo>
                  <a:cubicBezTo>
                    <a:pt x="24679" y="46496"/>
                    <a:pt x="15666" y="62053"/>
                    <a:pt x="7169" y="70609"/>
                  </a:cubicBezTo>
                  <a:cubicBezTo>
                    <a:pt x="4336" y="73461"/>
                    <a:pt x="4336" y="73980"/>
                    <a:pt x="4336" y="74758"/>
                  </a:cubicBezTo>
                  <a:cubicBezTo>
                    <a:pt x="4336" y="76573"/>
                    <a:pt x="5624" y="77610"/>
                    <a:pt x="6911" y="77610"/>
                  </a:cubicBezTo>
                  <a:cubicBezTo>
                    <a:pt x="9744" y="77610"/>
                    <a:pt x="30344" y="57645"/>
                    <a:pt x="30344" y="27309"/>
                  </a:cubicBezTo>
                  <a:close/>
                </a:path>
              </a:pathLst>
            </a:custGeom>
            <a:solidFill>
              <a:srgbClr val="000000"/>
            </a:solidFill>
            <a:ln w="2276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EEC2A88-8DEB-75F8-46A8-E47630AC4657}"/>
                </a:ext>
              </a:extLst>
            </p:cNvPr>
            <p:cNvSpPr/>
            <p:nvPr>
              <p:custDataLst>
                <p:tags r:id="rId23"/>
              </p:custDataLst>
            </p:nvPr>
          </p:nvSpPr>
          <p:spPr>
            <a:xfrm>
              <a:off x="8825133" y="2656280"/>
              <a:ext cx="359985" cy="362995"/>
            </a:xfrm>
            <a:custGeom>
              <a:avLst/>
              <a:gdLst>
                <a:gd name="connsiteX0" fmla="*/ 360220 w 359985"/>
                <a:gd name="connsiteY0" fmla="*/ 181573 h 362995"/>
                <a:gd name="connsiteX1" fmla="*/ 180227 w 359985"/>
                <a:gd name="connsiteY1" fmla="*/ 75 h 362995"/>
                <a:gd name="connsiteX2" fmla="*/ 234 w 359985"/>
                <a:gd name="connsiteY2" fmla="*/ 181573 h 362995"/>
                <a:gd name="connsiteX3" fmla="*/ 180227 w 359985"/>
                <a:gd name="connsiteY3" fmla="*/ 363070 h 362995"/>
                <a:gd name="connsiteX4" fmla="*/ 360220 w 359985"/>
                <a:gd name="connsiteY4" fmla="*/ 181573 h 362995"/>
                <a:gd name="connsiteX5" fmla="*/ 22122 w 359985"/>
                <a:gd name="connsiteY5" fmla="*/ 170683 h 362995"/>
                <a:gd name="connsiteX6" fmla="*/ 169670 w 359985"/>
                <a:gd name="connsiteY6" fmla="*/ 21854 h 362995"/>
                <a:gd name="connsiteX7" fmla="*/ 169670 w 359985"/>
                <a:gd name="connsiteY7" fmla="*/ 170683 h 362995"/>
                <a:gd name="connsiteX8" fmla="*/ 22122 w 359985"/>
                <a:gd name="connsiteY8" fmla="*/ 170683 h 362995"/>
                <a:gd name="connsiteX9" fmla="*/ 191042 w 359985"/>
                <a:gd name="connsiteY9" fmla="*/ 22114 h 362995"/>
                <a:gd name="connsiteX10" fmla="*/ 338332 w 359985"/>
                <a:gd name="connsiteY10" fmla="*/ 170683 h 362995"/>
                <a:gd name="connsiteX11" fmla="*/ 191042 w 359985"/>
                <a:gd name="connsiteY11" fmla="*/ 170683 h 362995"/>
                <a:gd name="connsiteX12" fmla="*/ 191042 w 359985"/>
                <a:gd name="connsiteY12" fmla="*/ 22114 h 362995"/>
                <a:gd name="connsiteX13" fmla="*/ 338590 w 359985"/>
                <a:gd name="connsiteY13" fmla="*/ 192203 h 362995"/>
                <a:gd name="connsiteX14" fmla="*/ 191042 w 359985"/>
                <a:gd name="connsiteY14" fmla="*/ 341031 h 362995"/>
                <a:gd name="connsiteX15" fmla="*/ 191042 w 359985"/>
                <a:gd name="connsiteY15" fmla="*/ 192203 h 362995"/>
                <a:gd name="connsiteX16" fmla="*/ 338590 w 359985"/>
                <a:gd name="connsiteY16" fmla="*/ 192203 h 362995"/>
                <a:gd name="connsiteX17" fmla="*/ 169670 w 359985"/>
                <a:gd name="connsiteY17" fmla="*/ 341291 h 362995"/>
                <a:gd name="connsiteX18" fmla="*/ 21864 w 359985"/>
                <a:gd name="connsiteY18" fmla="*/ 192203 h 362995"/>
                <a:gd name="connsiteX19" fmla="*/ 169670 w 359985"/>
                <a:gd name="connsiteY19" fmla="*/ 192203 h 362995"/>
                <a:gd name="connsiteX20" fmla="*/ 169670 w 359985"/>
                <a:gd name="connsiteY20" fmla="*/ 341291 h 36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985" h="362995">
                  <a:moveTo>
                    <a:pt x="360220" y="181573"/>
                  </a:moveTo>
                  <a:cubicBezTo>
                    <a:pt x="360220" y="81230"/>
                    <a:pt x="279622" y="75"/>
                    <a:pt x="180227" y="75"/>
                  </a:cubicBezTo>
                  <a:cubicBezTo>
                    <a:pt x="81089" y="75"/>
                    <a:pt x="234" y="81230"/>
                    <a:pt x="234" y="181573"/>
                  </a:cubicBezTo>
                  <a:cubicBezTo>
                    <a:pt x="234" y="281915"/>
                    <a:pt x="80832" y="363070"/>
                    <a:pt x="180227" y="363070"/>
                  </a:cubicBezTo>
                  <a:cubicBezTo>
                    <a:pt x="279365" y="363070"/>
                    <a:pt x="360220" y="281915"/>
                    <a:pt x="360220" y="181573"/>
                  </a:cubicBezTo>
                  <a:close/>
                  <a:moveTo>
                    <a:pt x="22122" y="170683"/>
                  </a:moveTo>
                  <a:cubicBezTo>
                    <a:pt x="26499" y="94194"/>
                    <a:pt x="87527" y="27818"/>
                    <a:pt x="169670" y="21854"/>
                  </a:cubicBezTo>
                  <a:lnTo>
                    <a:pt x="169670" y="170683"/>
                  </a:lnTo>
                  <a:lnTo>
                    <a:pt x="22122" y="170683"/>
                  </a:lnTo>
                  <a:close/>
                  <a:moveTo>
                    <a:pt x="191042" y="22114"/>
                  </a:moveTo>
                  <a:cubicBezTo>
                    <a:pt x="269065" y="26781"/>
                    <a:pt x="333697" y="91083"/>
                    <a:pt x="338332" y="170683"/>
                  </a:cubicBezTo>
                  <a:lnTo>
                    <a:pt x="191042" y="170683"/>
                  </a:lnTo>
                  <a:lnTo>
                    <a:pt x="191042" y="22114"/>
                  </a:lnTo>
                  <a:close/>
                  <a:moveTo>
                    <a:pt x="338590" y="192203"/>
                  </a:moveTo>
                  <a:cubicBezTo>
                    <a:pt x="332667" y="275692"/>
                    <a:pt x="266232" y="336624"/>
                    <a:pt x="191042" y="341031"/>
                  </a:cubicBezTo>
                  <a:lnTo>
                    <a:pt x="191042" y="192203"/>
                  </a:lnTo>
                  <a:lnTo>
                    <a:pt x="338590" y="192203"/>
                  </a:lnTo>
                  <a:close/>
                  <a:moveTo>
                    <a:pt x="169670" y="341291"/>
                  </a:moveTo>
                  <a:cubicBezTo>
                    <a:pt x="90617" y="335587"/>
                    <a:pt x="27529" y="272840"/>
                    <a:pt x="21864" y="192203"/>
                  </a:cubicBezTo>
                  <a:lnTo>
                    <a:pt x="169670" y="192203"/>
                  </a:lnTo>
                  <a:lnTo>
                    <a:pt x="169670" y="341291"/>
                  </a:lnTo>
                  <a:close/>
                </a:path>
              </a:pathLst>
            </a:custGeom>
            <a:solidFill>
              <a:srgbClr val="000000"/>
            </a:solidFill>
            <a:ln w="2276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B42731E-98D0-8F74-EB34-8281E1ACD8A7}"/>
                </a:ext>
              </a:extLst>
            </p:cNvPr>
            <p:cNvSpPr/>
            <p:nvPr>
              <p:custDataLst>
                <p:tags r:id="rId24"/>
              </p:custDataLst>
            </p:nvPr>
          </p:nvSpPr>
          <p:spPr>
            <a:xfrm>
              <a:off x="8480535" y="3088421"/>
              <a:ext cx="46865" cy="181316"/>
            </a:xfrm>
            <a:custGeom>
              <a:avLst/>
              <a:gdLst>
                <a:gd name="connsiteX0" fmla="*/ 43481 w 46865"/>
                <a:gd name="connsiteY0" fmla="*/ 97 h 181316"/>
                <a:gd name="connsiteX1" fmla="*/ 221 w 46865"/>
                <a:gd name="connsiteY1" fmla="*/ 90664 h 181316"/>
                <a:gd name="connsiteX2" fmla="*/ 43481 w 46865"/>
                <a:gd name="connsiteY2" fmla="*/ 181413 h 181316"/>
                <a:gd name="connsiteX3" fmla="*/ 47086 w 46865"/>
                <a:gd name="connsiteY3" fmla="*/ 179235 h 181316"/>
                <a:gd name="connsiteX4" fmla="*/ 45283 w 46865"/>
                <a:gd name="connsiteY4" fmla="*/ 176512 h 181316"/>
                <a:gd name="connsiteX5" fmla="*/ 12478 w 46865"/>
                <a:gd name="connsiteY5" fmla="*/ 90845 h 181316"/>
                <a:gd name="connsiteX6" fmla="*/ 45824 w 46865"/>
                <a:gd name="connsiteY6" fmla="*/ 4452 h 181316"/>
                <a:gd name="connsiteX7" fmla="*/ 47086 w 46865"/>
                <a:gd name="connsiteY7" fmla="*/ 2275 h 181316"/>
                <a:gd name="connsiteX8" fmla="*/ 43481 w 46865"/>
                <a:gd name="connsiteY8"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481" y="97"/>
                  </a:moveTo>
                  <a:cubicBezTo>
                    <a:pt x="9233" y="24417"/>
                    <a:pt x="221" y="62895"/>
                    <a:pt x="221" y="90664"/>
                  </a:cubicBezTo>
                  <a:cubicBezTo>
                    <a:pt x="221" y="116255"/>
                    <a:pt x="7791" y="156003"/>
                    <a:pt x="43481" y="181413"/>
                  </a:cubicBezTo>
                  <a:cubicBezTo>
                    <a:pt x="44923" y="181413"/>
                    <a:pt x="47086" y="181413"/>
                    <a:pt x="47086" y="179235"/>
                  </a:cubicBezTo>
                  <a:cubicBezTo>
                    <a:pt x="47086" y="178146"/>
                    <a:pt x="46545" y="177783"/>
                    <a:pt x="45283" y="176512"/>
                  </a:cubicBezTo>
                  <a:cubicBezTo>
                    <a:pt x="21310" y="154733"/>
                    <a:pt x="12478" y="123878"/>
                    <a:pt x="12478" y="90845"/>
                  </a:cubicBezTo>
                  <a:cubicBezTo>
                    <a:pt x="12478" y="41841"/>
                    <a:pt x="31043" y="17883"/>
                    <a:pt x="45824" y="4452"/>
                  </a:cubicBezTo>
                  <a:cubicBezTo>
                    <a:pt x="46545" y="3727"/>
                    <a:pt x="47086" y="3182"/>
                    <a:pt x="47086" y="2275"/>
                  </a:cubicBezTo>
                  <a:cubicBezTo>
                    <a:pt x="47086" y="97"/>
                    <a:pt x="44923" y="97"/>
                    <a:pt x="43481"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4" name="Freeform: Shape 63">
              <a:extLst>
                <a:ext uri="{FF2B5EF4-FFF2-40B4-BE49-F238E27FC236}">
                  <a16:creationId xmlns:a16="http://schemas.microsoft.com/office/drawing/2014/main" id="{3D3FD0E8-6C44-7FBC-CD25-A9AE98785666}"/>
                </a:ext>
              </a:extLst>
            </p:cNvPr>
            <p:cNvSpPr/>
            <p:nvPr>
              <p:custDataLst>
                <p:tags r:id="rId25"/>
              </p:custDataLst>
            </p:nvPr>
          </p:nvSpPr>
          <p:spPr>
            <a:xfrm>
              <a:off x="8548747" y="3144504"/>
              <a:ext cx="104725" cy="81855"/>
            </a:xfrm>
            <a:custGeom>
              <a:avLst/>
              <a:gdLst>
                <a:gd name="connsiteX0" fmla="*/ 67998 w 104725"/>
                <a:gd name="connsiteY0" fmla="*/ 50734 h 81855"/>
                <a:gd name="connsiteX1" fmla="*/ 65114 w 104725"/>
                <a:gd name="connsiteY1" fmla="*/ 61443 h 81855"/>
                <a:gd name="connsiteX2" fmla="*/ 43304 w 104725"/>
                <a:gd name="connsiteY2" fmla="*/ 76870 h 81855"/>
                <a:gd name="connsiteX3" fmla="*/ 30866 w 104725"/>
                <a:gd name="connsiteY3" fmla="*/ 61806 h 81855"/>
                <a:gd name="connsiteX4" fmla="*/ 40960 w 104725"/>
                <a:gd name="connsiteY4" fmla="*/ 24962 h 81855"/>
                <a:gd name="connsiteX5" fmla="*/ 43484 w 104725"/>
                <a:gd name="connsiteY5" fmla="*/ 15705 h 81855"/>
                <a:gd name="connsiteX6" fmla="*/ 26360 w 104725"/>
                <a:gd name="connsiteY6" fmla="*/ 97 h 81855"/>
                <a:gd name="connsiteX7" fmla="*/ 224 w 104725"/>
                <a:gd name="connsiteY7" fmla="*/ 27866 h 81855"/>
                <a:gd name="connsiteX8" fmla="*/ 3288 w 104725"/>
                <a:gd name="connsiteY8" fmla="*/ 30225 h 81855"/>
                <a:gd name="connsiteX9" fmla="*/ 6533 w 104725"/>
                <a:gd name="connsiteY9" fmla="*/ 27321 h 81855"/>
                <a:gd name="connsiteX10" fmla="*/ 25819 w 104725"/>
                <a:gd name="connsiteY10" fmla="*/ 5179 h 81855"/>
                <a:gd name="connsiteX11" fmla="*/ 30326 w 104725"/>
                <a:gd name="connsiteY11" fmla="*/ 11531 h 81855"/>
                <a:gd name="connsiteX12" fmla="*/ 27081 w 104725"/>
                <a:gd name="connsiteY12" fmla="*/ 23691 h 81855"/>
                <a:gd name="connsiteX13" fmla="*/ 17348 w 104725"/>
                <a:gd name="connsiteY13" fmla="*/ 58902 h 81855"/>
                <a:gd name="connsiteX14" fmla="*/ 24017 w 104725"/>
                <a:gd name="connsiteY14" fmla="*/ 76144 h 81855"/>
                <a:gd name="connsiteX15" fmla="*/ 42583 w 104725"/>
                <a:gd name="connsiteY15" fmla="*/ 81952 h 81855"/>
                <a:gd name="connsiteX16" fmla="*/ 66015 w 104725"/>
                <a:gd name="connsiteY16" fmla="*/ 69973 h 81855"/>
                <a:gd name="connsiteX17" fmla="*/ 84220 w 104725"/>
                <a:gd name="connsiteY17" fmla="*/ 81952 h 81855"/>
                <a:gd name="connsiteX18" fmla="*/ 98460 w 104725"/>
                <a:gd name="connsiteY18" fmla="*/ 72333 h 81855"/>
                <a:gd name="connsiteX19" fmla="*/ 104949 w 104725"/>
                <a:gd name="connsiteY19" fmla="*/ 54183 h 81855"/>
                <a:gd name="connsiteX20" fmla="*/ 101885 w 104725"/>
                <a:gd name="connsiteY20" fmla="*/ 51823 h 81855"/>
                <a:gd name="connsiteX21" fmla="*/ 97919 w 104725"/>
                <a:gd name="connsiteY21" fmla="*/ 57450 h 81855"/>
                <a:gd name="connsiteX22" fmla="*/ 84761 w 104725"/>
                <a:gd name="connsiteY22" fmla="*/ 76870 h 81855"/>
                <a:gd name="connsiteX23" fmla="*/ 78813 w 104725"/>
                <a:gd name="connsiteY23" fmla="*/ 67977 h 81855"/>
                <a:gd name="connsiteX24" fmla="*/ 81517 w 104725"/>
                <a:gd name="connsiteY24" fmla="*/ 53638 h 81855"/>
                <a:gd name="connsiteX25" fmla="*/ 85482 w 104725"/>
                <a:gd name="connsiteY25" fmla="*/ 37304 h 81855"/>
                <a:gd name="connsiteX26" fmla="*/ 89628 w 104725"/>
                <a:gd name="connsiteY26" fmla="*/ 21150 h 81855"/>
                <a:gd name="connsiteX27" fmla="*/ 92692 w 104725"/>
                <a:gd name="connsiteY27" fmla="*/ 7719 h 81855"/>
                <a:gd name="connsiteX28" fmla="*/ 86744 w 104725"/>
                <a:gd name="connsiteY28" fmla="*/ 1912 h 81855"/>
                <a:gd name="connsiteX29" fmla="*/ 77371 w 104725"/>
                <a:gd name="connsiteY29" fmla="*/ 12983 h 81855"/>
                <a:gd name="connsiteX30" fmla="*/ 67998 w 104725"/>
                <a:gd name="connsiteY30" fmla="*/ 50734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7998" y="50734"/>
                  </a:moveTo>
                  <a:cubicBezTo>
                    <a:pt x="67097" y="54364"/>
                    <a:pt x="65474" y="61261"/>
                    <a:pt x="65114" y="61443"/>
                  </a:cubicBezTo>
                  <a:cubicBezTo>
                    <a:pt x="61689" y="67069"/>
                    <a:pt x="54479" y="76870"/>
                    <a:pt x="43304" y="76870"/>
                  </a:cubicBezTo>
                  <a:cubicBezTo>
                    <a:pt x="30866" y="76870"/>
                    <a:pt x="30866" y="65073"/>
                    <a:pt x="30866" y="61806"/>
                  </a:cubicBezTo>
                  <a:cubicBezTo>
                    <a:pt x="30866" y="51097"/>
                    <a:pt x="35913" y="38211"/>
                    <a:pt x="40960" y="24962"/>
                  </a:cubicBezTo>
                  <a:cubicBezTo>
                    <a:pt x="42402" y="21332"/>
                    <a:pt x="43484" y="18609"/>
                    <a:pt x="43484" y="15705"/>
                  </a:cubicBezTo>
                  <a:cubicBezTo>
                    <a:pt x="43484" y="6267"/>
                    <a:pt x="35553" y="97"/>
                    <a:pt x="26360" y="97"/>
                  </a:cubicBezTo>
                  <a:cubicBezTo>
                    <a:pt x="8335" y="97"/>
                    <a:pt x="224" y="24962"/>
                    <a:pt x="224" y="27866"/>
                  </a:cubicBezTo>
                  <a:cubicBezTo>
                    <a:pt x="224" y="30225"/>
                    <a:pt x="2747" y="30225"/>
                    <a:pt x="3288" y="30225"/>
                  </a:cubicBezTo>
                  <a:cubicBezTo>
                    <a:pt x="5811" y="30225"/>
                    <a:pt x="5992" y="29318"/>
                    <a:pt x="6533" y="27321"/>
                  </a:cubicBezTo>
                  <a:cubicBezTo>
                    <a:pt x="10859" y="12438"/>
                    <a:pt x="18790" y="5179"/>
                    <a:pt x="25819" y="5179"/>
                  </a:cubicBezTo>
                  <a:cubicBezTo>
                    <a:pt x="28884" y="5179"/>
                    <a:pt x="30326" y="7175"/>
                    <a:pt x="30326" y="11531"/>
                  </a:cubicBezTo>
                  <a:cubicBezTo>
                    <a:pt x="30326" y="15705"/>
                    <a:pt x="28884" y="19517"/>
                    <a:pt x="27081" y="23691"/>
                  </a:cubicBezTo>
                  <a:cubicBezTo>
                    <a:pt x="17348" y="48738"/>
                    <a:pt x="17348" y="54001"/>
                    <a:pt x="17348" y="58902"/>
                  </a:cubicBezTo>
                  <a:cubicBezTo>
                    <a:pt x="17348" y="61987"/>
                    <a:pt x="17348" y="70336"/>
                    <a:pt x="24017" y="76144"/>
                  </a:cubicBezTo>
                  <a:cubicBezTo>
                    <a:pt x="29244" y="80500"/>
                    <a:pt x="36274" y="81952"/>
                    <a:pt x="42583" y="81952"/>
                  </a:cubicBezTo>
                  <a:cubicBezTo>
                    <a:pt x="53938" y="81952"/>
                    <a:pt x="60067" y="75781"/>
                    <a:pt x="66015" y="69973"/>
                  </a:cubicBezTo>
                  <a:cubicBezTo>
                    <a:pt x="69981" y="81589"/>
                    <a:pt x="82057" y="81952"/>
                    <a:pt x="84220" y="81952"/>
                  </a:cubicBezTo>
                  <a:cubicBezTo>
                    <a:pt x="90349" y="81952"/>
                    <a:pt x="95035" y="78322"/>
                    <a:pt x="98460" y="72333"/>
                  </a:cubicBezTo>
                  <a:cubicBezTo>
                    <a:pt x="102426" y="65254"/>
                    <a:pt x="104949" y="54727"/>
                    <a:pt x="104949" y="54183"/>
                  </a:cubicBezTo>
                  <a:cubicBezTo>
                    <a:pt x="104949" y="51823"/>
                    <a:pt x="102426" y="51823"/>
                    <a:pt x="101885" y="51823"/>
                  </a:cubicBezTo>
                  <a:cubicBezTo>
                    <a:pt x="99361" y="51823"/>
                    <a:pt x="99181" y="52549"/>
                    <a:pt x="97919" y="57450"/>
                  </a:cubicBezTo>
                  <a:cubicBezTo>
                    <a:pt x="95756" y="65980"/>
                    <a:pt x="92332" y="76870"/>
                    <a:pt x="84761" y="76870"/>
                  </a:cubicBezTo>
                  <a:cubicBezTo>
                    <a:pt x="80075" y="76870"/>
                    <a:pt x="78813" y="72696"/>
                    <a:pt x="78813" y="67977"/>
                  </a:cubicBezTo>
                  <a:cubicBezTo>
                    <a:pt x="78813" y="64891"/>
                    <a:pt x="80255" y="58357"/>
                    <a:pt x="81517" y="53638"/>
                  </a:cubicBezTo>
                  <a:cubicBezTo>
                    <a:pt x="82778" y="48738"/>
                    <a:pt x="84581" y="41297"/>
                    <a:pt x="85482" y="37304"/>
                  </a:cubicBezTo>
                  <a:lnTo>
                    <a:pt x="89628" y="21150"/>
                  </a:lnTo>
                  <a:cubicBezTo>
                    <a:pt x="90709" y="16613"/>
                    <a:pt x="92692" y="8627"/>
                    <a:pt x="92692" y="7719"/>
                  </a:cubicBezTo>
                  <a:cubicBezTo>
                    <a:pt x="92692" y="4090"/>
                    <a:pt x="89808" y="1912"/>
                    <a:pt x="86744" y="1912"/>
                  </a:cubicBezTo>
                  <a:cubicBezTo>
                    <a:pt x="80075" y="1912"/>
                    <a:pt x="78813" y="7175"/>
                    <a:pt x="77371" y="12983"/>
                  </a:cubicBezTo>
                  <a:lnTo>
                    <a:pt x="67998" y="50734"/>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5" name="Freeform: Shape 64">
              <a:extLst>
                <a:ext uri="{FF2B5EF4-FFF2-40B4-BE49-F238E27FC236}">
                  <a16:creationId xmlns:a16="http://schemas.microsoft.com/office/drawing/2014/main" id="{70E4E3EA-B875-0BA8-E783-0E822287AB62}"/>
                </a:ext>
              </a:extLst>
            </p:cNvPr>
            <p:cNvSpPr/>
            <p:nvPr>
              <p:custDataLst>
                <p:tags r:id="rId26"/>
              </p:custDataLst>
            </p:nvPr>
          </p:nvSpPr>
          <p:spPr>
            <a:xfrm>
              <a:off x="8682211" y="3203672"/>
              <a:ext cx="22891" cy="55901"/>
            </a:xfrm>
            <a:custGeom>
              <a:avLst/>
              <a:gdLst>
                <a:gd name="connsiteX0" fmla="*/ 18073 w 22891"/>
                <a:gd name="connsiteY0" fmla="*/ 18065 h 55901"/>
                <a:gd name="connsiteX1" fmla="*/ 4014 w 22891"/>
                <a:gd name="connsiteY1" fmla="*/ 51279 h 55901"/>
                <a:gd name="connsiteX2" fmla="*/ 2752 w 22891"/>
                <a:gd name="connsiteY2" fmla="*/ 53457 h 55901"/>
                <a:gd name="connsiteX3" fmla="*/ 5275 w 22891"/>
                <a:gd name="connsiteY3" fmla="*/ 55998 h 55901"/>
                <a:gd name="connsiteX4" fmla="*/ 23120 w 22891"/>
                <a:gd name="connsiteY4" fmla="*/ 19880 h 55901"/>
                <a:gd name="connsiteX5" fmla="*/ 10503 w 22891"/>
                <a:gd name="connsiteY5" fmla="*/ 97 h 55901"/>
                <a:gd name="connsiteX6" fmla="*/ 228 w 22891"/>
                <a:gd name="connsiteY6" fmla="*/ 10442 h 55901"/>
                <a:gd name="connsiteX7" fmla="*/ 10683 w 22891"/>
                <a:gd name="connsiteY7" fmla="*/ 20969 h 55901"/>
                <a:gd name="connsiteX8" fmla="*/ 18073 w 22891"/>
                <a:gd name="connsiteY8" fmla="*/ 18065 h 5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 h="55901">
                  <a:moveTo>
                    <a:pt x="18073" y="18065"/>
                  </a:moveTo>
                  <a:cubicBezTo>
                    <a:pt x="18073" y="28047"/>
                    <a:pt x="16271" y="39663"/>
                    <a:pt x="4014" y="51279"/>
                  </a:cubicBezTo>
                  <a:cubicBezTo>
                    <a:pt x="3293" y="52005"/>
                    <a:pt x="2752" y="52549"/>
                    <a:pt x="2752" y="53457"/>
                  </a:cubicBezTo>
                  <a:cubicBezTo>
                    <a:pt x="2752" y="54727"/>
                    <a:pt x="4194" y="55998"/>
                    <a:pt x="5275" y="55998"/>
                  </a:cubicBezTo>
                  <a:cubicBezTo>
                    <a:pt x="7799" y="55998"/>
                    <a:pt x="23120" y="41478"/>
                    <a:pt x="23120" y="19880"/>
                  </a:cubicBezTo>
                  <a:cubicBezTo>
                    <a:pt x="23120" y="8627"/>
                    <a:pt x="18794" y="97"/>
                    <a:pt x="10503" y="97"/>
                  </a:cubicBezTo>
                  <a:cubicBezTo>
                    <a:pt x="4554" y="97"/>
                    <a:pt x="228" y="4816"/>
                    <a:pt x="228" y="10442"/>
                  </a:cubicBezTo>
                  <a:cubicBezTo>
                    <a:pt x="228" y="16250"/>
                    <a:pt x="4374" y="20969"/>
                    <a:pt x="10683" y="20969"/>
                  </a:cubicBezTo>
                  <a:cubicBezTo>
                    <a:pt x="15009" y="20969"/>
                    <a:pt x="17893" y="18065"/>
                    <a:pt x="18073" y="18065"/>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6" name="Freeform: Shape 65">
              <a:extLst>
                <a:ext uri="{FF2B5EF4-FFF2-40B4-BE49-F238E27FC236}">
                  <a16:creationId xmlns:a16="http://schemas.microsoft.com/office/drawing/2014/main" id="{626CDB1E-864C-F8BB-A84D-7C079993FE83}"/>
                </a:ext>
              </a:extLst>
            </p:cNvPr>
            <p:cNvSpPr/>
            <p:nvPr>
              <p:custDataLst>
                <p:tags r:id="rId27"/>
              </p:custDataLst>
            </p:nvPr>
          </p:nvSpPr>
          <p:spPr>
            <a:xfrm>
              <a:off x="8731652" y="3144323"/>
              <a:ext cx="87781" cy="82037"/>
            </a:xfrm>
            <a:custGeom>
              <a:avLst/>
              <a:gdLst>
                <a:gd name="connsiteX0" fmla="*/ 88013 w 87781"/>
                <a:gd name="connsiteY0" fmla="*/ 14435 h 82037"/>
                <a:gd name="connsiteX1" fmla="*/ 79000 w 87781"/>
                <a:gd name="connsiteY1" fmla="*/ 97 h 82037"/>
                <a:gd name="connsiteX2" fmla="*/ 69267 w 87781"/>
                <a:gd name="connsiteY2" fmla="*/ 9716 h 82037"/>
                <a:gd name="connsiteX3" fmla="*/ 72331 w 87781"/>
                <a:gd name="connsiteY3" fmla="*/ 15342 h 82037"/>
                <a:gd name="connsiteX4" fmla="*/ 79000 w 87781"/>
                <a:gd name="connsiteY4" fmla="*/ 29862 h 82037"/>
                <a:gd name="connsiteX5" fmla="*/ 45654 w 87781"/>
                <a:gd name="connsiteY5" fmla="*/ 77052 h 82037"/>
                <a:gd name="connsiteX6" fmla="*/ 31054 w 87781"/>
                <a:gd name="connsiteY6" fmla="*/ 60898 h 82037"/>
                <a:gd name="connsiteX7" fmla="*/ 40967 w 87781"/>
                <a:gd name="connsiteY7" fmla="*/ 25506 h 82037"/>
                <a:gd name="connsiteX8" fmla="*/ 43491 w 87781"/>
                <a:gd name="connsiteY8" fmla="*/ 15887 h 82037"/>
                <a:gd name="connsiteX9" fmla="*/ 26367 w 87781"/>
                <a:gd name="connsiteY9" fmla="*/ 278 h 82037"/>
                <a:gd name="connsiteX10" fmla="*/ 231 w 87781"/>
                <a:gd name="connsiteY10" fmla="*/ 28047 h 82037"/>
                <a:gd name="connsiteX11" fmla="*/ 3295 w 87781"/>
                <a:gd name="connsiteY11" fmla="*/ 30407 h 82037"/>
                <a:gd name="connsiteX12" fmla="*/ 6540 w 87781"/>
                <a:gd name="connsiteY12" fmla="*/ 27503 h 82037"/>
                <a:gd name="connsiteX13" fmla="*/ 25826 w 87781"/>
                <a:gd name="connsiteY13" fmla="*/ 5360 h 82037"/>
                <a:gd name="connsiteX14" fmla="*/ 30333 w 87781"/>
                <a:gd name="connsiteY14" fmla="*/ 11712 h 82037"/>
                <a:gd name="connsiteX15" fmla="*/ 27088 w 87781"/>
                <a:gd name="connsiteY15" fmla="*/ 23873 h 82037"/>
                <a:gd name="connsiteX16" fmla="*/ 17355 w 87781"/>
                <a:gd name="connsiteY16" fmla="*/ 58357 h 82037"/>
                <a:gd name="connsiteX17" fmla="*/ 45113 w 87781"/>
                <a:gd name="connsiteY17" fmla="*/ 82134 h 82037"/>
                <a:gd name="connsiteX18" fmla="*/ 88013 w 87781"/>
                <a:gd name="connsiteY18" fmla="*/ 14435 h 8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81" h="82037">
                  <a:moveTo>
                    <a:pt x="88013" y="14435"/>
                  </a:moveTo>
                  <a:cubicBezTo>
                    <a:pt x="88013" y="278"/>
                    <a:pt x="79541" y="97"/>
                    <a:pt x="79000" y="97"/>
                  </a:cubicBezTo>
                  <a:cubicBezTo>
                    <a:pt x="74314" y="97"/>
                    <a:pt x="69267" y="4997"/>
                    <a:pt x="69267" y="9716"/>
                  </a:cubicBezTo>
                  <a:cubicBezTo>
                    <a:pt x="69267" y="12801"/>
                    <a:pt x="71069" y="14253"/>
                    <a:pt x="72331" y="15342"/>
                  </a:cubicBezTo>
                  <a:cubicBezTo>
                    <a:pt x="75395" y="17883"/>
                    <a:pt x="79000" y="22602"/>
                    <a:pt x="79000" y="29862"/>
                  </a:cubicBezTo>
                  <a:cubicBezTo>
                    <a:pt x="79000" y="38030"/>
                    <a:pt x="67104" y="77052"/>
                    <a:pt x="45654" y="77052"/>
                  </a:cubicBezTo>
                  <a:cubicBezTo>
                    <a:pt x="31054" y="77052"/>
                    <a:pt x="31054" y="63984"/>
                    <a:pt x="31054" y="60898"/>
                  </a:cubicBezTo>
                  <a:cubicBezTo>
                    <a:pt x="31054" y="52549"/>
                    <a:pt x="34298" y="42386"/>
                    <a:pt x="40967" y="25506"/>
                  </a:cubicBezTo>
                  <a:cubicBezTo>
                    <a:pt x="42409" y="21695"/>
                    <a:pt x="43491" y="18972"/>
                    <a:pt x="43491" y="15887"/>
                  </a:cubicBezTo>
                  <a:cubicBezTo>
                    <a:pt x="43491" y="6449"/>
                    <a:pt x="35560" y="278"/>
                    <a:pt x="26367" y="278"/>
                  </a:cubicBezTo>
                  <a:cubicBezTo>
                    <a:pt x="8342" y="278"/>
                    <a:pt x="231" y="25143"/>
                    <a:pt x="231" y="28047"/>
                  </a:cubicBezTo>
                  <a:cubicBezTo>
                    <a:pt x="231" y="30407"/>
                    <a:pt x="2754" y="30407"/>
                    <a:pt x="3295" y="30407"/>
                  </a:cubicBezTo>
                  <a:cubicBezTo>
                    <a:pt x="5819" y="30407"/>
                    <a:pt x="5999" y="29499"/>
                    <a:pt x="6540" y="27503"/>
                  </a:cubicBezTo>
                  <a:cubicBezTo>
                    <a:pt x="10866" y="12620"/>
                    <a:pt x="18616" y="5360"/>
                    <a:pt x="25826" y="5360"/>
                  </a:cubicBezTo>
                  <a:cubicBezTo>
                    <a:pt x="28891" y="5360"/>
                    <a:pt x="30333" y="7356"/>
                    <a:pt x="30333" y="11712"/>
                  </a:cubicBezTo>
                  <a:cubicBezTo>
                    <a:pt x="30333" y="15887"/>
                    <a:pt x="28891" y="19698"/>
                    <a:pt x="27088" y="23873"/>
                  </a:cubicBezTo>
                  <a:cubicBezTo>
                    <a:pt x="19337" y="44019"/>
                    <a:pt x="17355" y="51823"/>
                    <a:pt x="17355" y="58357"/>
                  </a:cubicBezTo>
                  <a:cubicBezTo>
                    <a:pt x="17355" y="76326"/>
                    <a:pt x="31414" y="82134"/>
                    <a:pt x="45113" y="82134"/>
                  </a:cubicBezTo>
                  <a:cubicBezTo>
                    <a:pt x="75395" y="82134"/>
                    <a:pt x="88013" y="29318"/>
                    <a:pt x="88013" y="14435"/>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7" name="Freeform: Shape 66">
              <a:extLst>
                <a:ext uri="{FF2B5EF4-FFF2-40B4-BE49-F238E27FC236}">
                  <a16:creationId xmlns:a16="http://schemas.microsoft.com/office/drawing/2014/main" id="{3C60BBC6-341D-2D3B-A800-0226DBF46BDD}"/>
                </a:ext>
              </a:extLst>
            </p:cNvPr>
            <p:cNvSpPr/>
            <p:nvPr>
              <p:custDataLst>
                <p:tags r:id="rId28"/>
              </p:custDataLst>
            </p:nvPr>
          </p:nvSpPr>
          <p:spPr>
            <a:xfrm>
              <a:off x="8845446" y="3088421"/>
              <a:ext cx="46684" cy="181316"/>
            </a:xfrm>
            <a:custGeom>
              <a:avLst/>
              <a:gdLst>
                <a:gd name="connsiteX0" fmla="*/ 3660 w 46684"/>
                <a:gd name="connsiteY0" fmla="*/ 97 h 181316"/>
                <a:gd name="connsiteX1" fmla="*/ 235 w 46684"/>
                <a:gd name="connsiteY1" fmla="*/ 2275 h 181316"/>
                <a:gd name="connsiteX2" fmla="*/ 1857 w 46684"/>
                <a:gd name="connsiteY2" fmla="*/ 4997 h 181316"/>
                <a:gd name="connsiteX3" fmla="*/ 34663 w 46684"/>
                <a:gd name="connsiteY3" fmla="*/ 90664 h 181316"/>
                <a:gd name="connsiteX4" fmla="*/ 3480 w 46684"/>
                <a:gd name="connsiteY4" fmla="*/ 175061 h 181316"/>
                <a:gd name="connsiteX5" fmla="*/ 235 w 46684"/>
                <a:gd name="connsiteY5" fmla="*/ 179235 h 181316"/>
                <a:gd name="connsiteX6" fmla="*/ 2578 w 46684"/>
                <a:gd name="connsiteY6" fmla="*/ 181413 h 181316"/>
                <a:gd name="connsiteX7" fmla="*/ 33762 w 46684"/>
                <a:gd name="connsiteY7" fmla="*/ 146747 h 181316"/>
                <a:gd name="connsiteX8" fmla="*/ 46920 w 46684"/>
                <a:gd name="connsiteY8" fmla="*/ 90845 h 181316"/>
                <a:gd name="connsiteX9" fmla="*/ 3660 w 46684"/>
                <a:gd name="connsiteY9"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660" y="97"/>
                  </a:moveTo>
                  <a:cubicBezTo>
                    <a:pt x="2398" y="97"/>
                    <a:pt x="235" y="97"/>
                    <a:pt x="235" y="2275"/>
                  </a:cubicBezTo>
                  <a:cubicBezTo>
                    <a:pt x="235" y="3182"/>
                    <a:pt x="776" y="3727"/>
                    <a:pt x="1857" y="4997"/>
                  </a:cubicBezTo>
                  <a:cubicBezTo>
                    <a:pt x="17359" y="19335"/>
                    <a:pt x="34663" y="43838"/>
                    <a:pt x="34663" y="90664"/>
                  </a:cubicBezTo>
                  <a:cubicBezTo>
                    <a:pt x="34663" y="128597"/>
                    <a:pt x="22947" y="157274"/>
                    <a:pt x="3480" y="175061"/>
                  </a:cubicBezTo>
                  <a:cubicBezTo>
                    <a:pt x="415" y="178146"/>
                    <a:pt x="235" y="178327"/>
                    <a:pt x="235" y="179235"/>
                  </a:cubicBezTo>
                  <a:cubicBezTo>
                    <a:pt x="235" y="180142"/>
                    <a:pt x="776" y="181413"/>
                    <a:pt x="2578" y="181413"/>
                  </a:cubicBezTo>
                  <a:cubicBezTo>
                    <a:pt x="4741" y="181413"/>
                    <a:pt x="21865" y="169434"/>
                    <a:pt x="33762" y="146747"/>
                  </a:cubicBezTo>
                  <a:cubicBezTo>
                    <a:pt x="41693" y="131683"/>
                    <a:pt x="46920" y="112081"/>
                    <a:pt x="46920" y="90845"/>
                  </a:cubicBezTo>
                  <a:cubicBezTo>
                    <a:pt x="46920" y="65254"/>
                    <a:pt x="39349" y="25506"/>
                    <a:pt x="3660"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8" name="Freeform: Shape 67">
              <a:extLst>
                <a:ext uri="{FF2B5EF4-FFF2-40B4-BE49-F238E27FC236}">
                  <a16:creationId xmlns:a16="http://schemas.microsoft.com/office/drawing/2014/main" id="{7551B079-1497-B530-E989-CA8EA9EA410B}"/>
                </a:ext>
              </a:extLst>
            </p:cNvPr>
            <p:cNvSpPr/>
            <p:nvPr>
              <p:custDataLst>
                <p:tags r:id="rId29"/>
              </p:custDataLst>
            </p:nvPr>
          </p:nvSpPr>
          <p:spPr>
            <a:xfrm>
              <a:off x="8932585" y="3119820"/>
              <a:ext cx="99678" cy="118518"/>
            </a:xfrm>
            <a:custGeom>
              <a:avLst/>
              <a:gdLst>
                <a:gd name="connsiteX0" fmla="*/ 92707 w 99678"/>
                <a:gd name="connsiteY0" fmla="*/ 63802 h 118518"/>
                <a:gd name="connsiteX1" fmla="*/ 99917 w 99678"/>
                <a:gd name="connsiteY1" fmla="*/ 59446 h 118518"/>
                <a:gd name="connsiteX2" fmla="*/ 92707 w 99678"/>
                <a:gd name="connsiteY2" fmla="*/ 54909 h 118518"/>
                <a:gd name="connsiteX3" fmla="*/ 9251 w 99678"/>
                <a:gd name="connsiteY3" fmla="*/ 54909 h 118518"/>
                <a:gd name="connsiteX4" fmla="*/ 61884 w 99678"/>
                <a:gd name="connsiteY4" fmla="*/ 8990 h 118518"/>
                <a:gd name="connsiteX5" fmla="*/ 92707 w 99678"/>
                <a:gd name="connsiteY5" fmla="*/ 8990 h 118518"/>
                <a:gd name="connsiteX6" fmla="*/ 99917 w 99678"/>
                <a:gd name="connsiteY6" fmla="*/ 4634 h 118518"/>
                <a:gd name="connsiteX7" fmla="*/ 92707 w 99678"/>
                <a:gd name="connsiteY7" fmla="*/ 97 h 118518"/>
                <a:gd name="connsiteX8" fmla="*/ 61163 w 99678"/>
                <a:gd name="connsiteY8" fmla="*/ 97 h 118518"/>
                <a:gd name="connsiteX9" fmla="*/ 238 w 99678"/>
                <a:gd name="connsiteY9" fmla="*/ 59265 h 118518"/>
                <a:gd name="connsiteX10" fmla="*/ 61163 w 99678"/>
                <a:gd name="connsiteY10" fmla="*/ 118615 h 118518"/>
                <a:gd name="connsiteX11" fmla="*/ 92707 w 99678"/>
                <a:gd name="connsiteY11" fmla="*/ 118615 h 118518"/>
                <a:gd name="connsiteX12" fmla="*/ 99917 w 99678"/>
                <a:gd name="connsiteY12" fmla="*/ 114259 h 118518"/>
                <a:gd name="connsiteX13" fmla="*/ 92707 w 99678"/>
                <a:gd name="connsiteY13" fmla="*/ 109721 h 118518"/>
                <a:gd name="connsiteX14" fmla="*/ 61884 w 99678"/>
                <a:gd name="connsiteY14" fmla="*/ 109721 h 118518"/>
                <a:gd name="connsiteX15" fmla="*/ 9251 w 99678"/>
                <a:gd name="connsiteY15" fmla="*/ 63802 h 118518"/>
                <a:gd name="connsiteX16" fmla="*/ 92707 w 99678"/>
                <a:gd name="connsiteY16" fmla="*/ 63802 h 1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78" h="118518">
                  <a:moveTo>
                    <a:pt x="92707" y="63802"/>
                  </a:moveTo>
                  <a:cubicBezTo>
                    <a:pt x="95591" y="63802"/>
                    <a:pt x="99917" y="63802"/>
                    <a:pt x="99917" y="59446"/>
                  </a:cubicBezTo>
                  <a:cubicBezTo>
                    <a:pt x="99917" y="54909"/>
                    <a:pt x="95771" y="54909"/>
                    <a:pt x="92707" y="54909"/>
                  </a:cubicBezTo>
                  <a:lnTo>
                    <a:pt x="9251" y="54909"/>
                  </a:lnTo>
                  <a:cubicBezTo>
                    <a:pt x="11954" y="28592"/>
                    <a:pt x="33765" y="8990"/>
                    <a:pt x="61884" y="8990"/>
                  </a:cubicBezTo>
                  <a:lnTo>
                    <a:pt x="92707" y="8990"/>
                  </a:lnTo>
                  <a:cubicBezTo>
                    <a:pt x="95591" y="8990"/>
                    <a:pt x="99917" y="8990"/>
                    <a:pt x="99917" y="4634"/>
                  </a:cubicBezTo>
                  <a:cubicBezTo>
                    <a:pt x="99917" y="97"/>
                    <a:pt x="95771" y="97"/>
                    <a:pt x="92707" y="97"/>
                  </a:cubicBezTo>
                  <a:lnTo>
                    <a:pt x="61163" y="97"/>
                  </a:lnTo>
                  <a:cubicBezTo>
                    <a:pt x="27636" y="97"/>
                    <a:pt x="238" y="26595"/>
                    <a:pt x="238" y="59265"/>
                  </a:cubicBezTo>
                  <a:cubicBezTo>
                    <a:pt x="238" y="92660"/>
                    <a:pt x="27997" y="118615"/>
                    <a:pt x="61163" y="118615"/>
                  </a:cubicBezTo>
                  <a:lnTo>
                    <a:pt x="92707" y="118615"/>
                  </a:lnTo>
                  <a:cubicBezTo>
                    <a:pt x="95591" y="118615"/>
                    <a:pt x="99917" y="118615"/>
                    <a:pt x="99917" y="114259"/>
                  </a:cubicBezTo>
                  <a:cubicBezTo>
                    <a:pt x="99917" y="109721"/>
                    <a:pt x="95771" y="109721"/>
                    <a:pt x="92707" y="109721"/>
                  </a:cubicBezTo>
                  <a:lnTo>
                    <a:pt x="61884" y="109721"/>
                  </a:lnTo>
                  <a:cubicBezTo>
                    <a:pt x="33765" y="109721"/>
                    <a:pt x="11954" y="90119"/>
                    <a:pt x="9251" y="63802"/>
                  </a:cubicBezTo>
                  <a:lnTo>
                    <a:pt x="92707" y="63802"/>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69" name="Freeform: Shape 68">
              <a:extLst>
                <a:ext uri="{FF2B5EF4-FFF2-40B4-BE49-F238E27FC236}">
                  <a16:creationId xmlns:a16="http://schemas.microsoft.com/office/drawing/2014/main" id="{A09D8DB1-1DE1-A2BE-08FF-185830200EF9}"/>
                </a:ext>
              </a:extLst>
            </p:cNvPr>
            <p:cNvSpPr/>
            <p:nvPr>
              <p:custDataLst>
                <p:tags r:id="rId30"/>
              </p:custDataLst>
            </p:nvPr>
          </p:nvSpPr>
          <p:spPr>
            <a:xfrm>
              <a:off x="9058912" y="3100582"/>
              <a:ext cx="165109" cy="127593"/>
            </a:xfrm>
            <a:custGeom>
              <a:avLst/>
              <a:gdLst>
                <a:gd name="connsiteX0" fmla="*/ 80455 w 165109"/>
                <a:gd name="connsiteY0" fmla="*/ 11168 h 127593"/>
                <a:gd name="connsiteX1" fmla="*/ 125518 w 165109"/>
                <a:gd name="connsiteY1" fmla="*/ 30770 h 127593"/>
                <a:gd name="connsiteX2" fmla="*/ 84240 w 165109"/>
                <a:gd name="connsiteY2" fmla="*/ 63439 h 127593"/>
                <a:gd name="connsiteX3" fmla="*/ 73425 w 165109"/>
                <a:gd name="connsiteY3" fmla="*/ 66525 h 127593"/>
                <a:gd name="connsiteX4" fmla="*/ 67477 w 165109"/>
                <a:gd name="connsiteY4" fmla="*/ 72877 h 127593"/>
                <a:gd name="connsiteX5" fmla="*/ 69460 w 165109"/>
                <a:gd name="connsiteY5" fmla="*/ 74511 h 127593"/>
                <a:gd name="connsiteX6" fmla="*/ 92171 w 165109"/>
                <a:gd name="connsiteY6" fmla="*/ 100283 h 127593"/>
                <a:gd name="connsiteX7" fmla="*/ 119209 w 165109"/>
                <a:gd name="connsiteY7" fmla="*/ 127690 h 127593"/>
                <a:gd name="connsiteX8" fmla="*/ 165353 w 165109"/>
                <a:gd name="connsiteY8" fmla="*/ 101372 h 127593"/>
                <a:gd name="connsiteX9" fmla="*/ 163190 w 165109"/>
                <a:gd name="connsiteY9" fmla="*/ 99920 h 127593"/>
                <a:gd name="connsiteX10" fmla="*/ 149491 w 165109"/>
                <a:gd name="connsiteY10" fmla="*/ 107725 h 127593"/>
                <a:gd name="connsiteX11" fmla="*/ 132007 w 165109"/>
                <a:gd name="connsiteY11" fmla="*/ 116618 h 127593"/>
                <a:gd name="connsiteX12" fmla="*/ 108033 w 165109"/>
                <a:gd name="connsiteY12" fmla="*/ 89575 h 127593"/>
                <a:gd name="connsiteX13" fmla="*/ 95776 w 165109"/>
                <a:gd name="connsiteY13" fmla="*/ 70518 h 127593"/>
                <a:gd name="connsiteX14" fmla="*/ 142281 w 165109"/>
                <a:gd name="connsiteY14" fmla="*/ 22602 h 127593"/>
                <a:gd name="connsiteX15" fmla="*/ 79373 w 165109"/>
                <a:gd name="connsiteY15" fmla="*/ 97 h 127593"/>
                <a:gd name="connsiteX16" fmla="*/ 29624 w 165109"/>
                <a:gd name="connsiteY16" fmla="*/ 6449 h 127593"/>
                <a:gd name="connsiteX17" fmla="*/ 244 w 165109"/>
                <a:gd name="connsiteY17" fmla="*/ 34763 h 127593"/>
                <a:gd name="connsiteX18" fmla="*/ 2407 w 165109"/>
                <a:gd name="connsiteY18" fmla="*/ 36396 h 127593"/>
                <a:gd name="connsiteX19" fmla="*/ 17007 w 165109"/>
                <a:gd name="connsiteY19" fmla="*/ 26414 h 127593"/>
                <a:gd name="connsiteX20" fmla="*/ 50714 w 165109"/>
                <a:gd name="connsiteY20" fmla="*/ 11168 h 127593"/>
                <a:gd name="connsiteX21" fmla="*/ 23496 w 165109"/>
                <a:gd name="connsiteY21" fmla="*/ 122245 h 127593"/>
                <a:gd name="connsiteX22" fmla="*/ 22054 w 165109"/>
                <a:gd name="connsiteY22" fmla="*/ 126056 h 127593"/>
                <a:gd name="connsiteX23" fmla="*/ 24217 w 165109"/>
                <a:gd name="connsiteY23" fmla="*/ 127690 h 127593"/>
                <a:gd name="connsiteX24" fmla="*/ 37736 w 165109"/>
                <a:gd name="connsiteY24" fmla="*/ 120067 h 127593"/>
                <a:gd name="connsiteX25" fmla="*/ 66756 w 165109"/>
                <a:gd name="connsiteY25" fmla="*/ 11168 h 127593"/>
                <a:gd name="connsiteX26" fmla="*/ 80455 w 165109"/>
                <a:gd name="connsiteY26" fmla="*/ 11168 h 12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5109" h="127593">
                  <a:moveTo>
                    <a:pt x="80455" y="11168"/>
                  </a:moveTo>
                  <a:cubicBezTo>
                    <a:pt x="117046" y="11168"/>
                    <a:pt x="125518" y="18791"/>
                    <a:pt x="125518" y="30770"/>
                  </a:cubicBezTo>
                  <a:cubicBezTo>
                    <a:pt x="125518" y="45290"/>
                    <a:pt x="114703" y="62532"/>
                    <a:pt x="84240" y="63439"/>
                  </a:cubicBezTo>
                  <a:cubicBezTo>
                    <a:pt x="80455" y="63621"/>
                    <a:pt x="78292" y="63621"/>
                    <a:pt x="73425" y="66525"/>
                  </a:cubicBezTo>
                  <a:cubicBezTo>
                    <a:pt x="70541" y="68340"/>
                    <a:pt x="67477" y="71062"/>
                    <a:pt x="67477" y="72877"/>
                  </a:cubicBezTo>
                  <a:cubicBezTo>
                    <a:pt x="67477" y="73966"/>
                    <a:pt x="68018" y="74329"/>
                    <a:pt x="69460" y="74511"/>
                  </a:cubicBezTo>
                  <a:cubicBezTo>
                    <a:pt x="77391" y="75781"/>
                    <a:pt x="81536" y="80682"/>
                    <a:pt x="92171" y="100283"/>
                  </a:cubicBezTo>
                  <a:cubicBezTo>
                    <a:pt x="101905" y="118433"/>
                    <a:pt x="107853" y="127690"/>
                    <a:pt x="119209" y="127690"/>
                  </a:cubicBezTo>
                  <a:cubicBezTo>
                    <a:pt x="142641" y="127690"/>
                    <a:pt x="165353" y="105184"/>
                    <a:pt x="165353" y="101372"/>
                  </a:cubicBezTo>
                  <a:cubicBezTo>
                    <a:pt x="165353" y="101191"/>
                    <a:pt x="165173" y="99920"/>
                    <a:pt x="163190" y="99920"/>
                  </a:cubicBezTo>
                  <a:cubicBezTo>
                    <a:pt x="161568" y="99920"/>
                    <a:pt x="154718" y="101554"/>
                    <a:pt x="149491" y="107725"/>
                  </a:cubicBezTo>
                  <a:cubicBezTo>
                    <a:pt x="147148" y="110447"/>
                    <a:pt x="141740" y="116618"/>
                    <a:pt x="132007" y="116618"/>
                  </a:cubicBezTo>
                  <a:cubicBezTo>
                    <a:pt x="122273" y="116618"/>
                    <a:pt x="115784" y="104276"/>
                    <a:pt x="108033" y="89575"/>
                  </a:cubicBezTo>
                  <a:cubicBezTo>
                    <a:pt x="101184" y="77052"/>
                    <a:pt x="98120" y="73059"/>
                    <a:pt x="95776" y="70518"/>
                  </a:cubicBezTo>
                  <a:cubicBezTo>
                    <a:pt x="127861" y="59265"/>
                    <a:pt x="142281" y="39300"/>
                    <a:pt x="142281" y="22602"/>
                  </a:cubicBezTo>
                  <a:cubicBezTo>
                    <a:pt x="142281" y="97"/>
                    <a:pt x="114162" y="97"/>
                    <a:pt x="79373" y="97"/>
                  </a:cubicBezTo>
                  <a:cubicBezTo>
                    <a:pt x="56662" y="97"/>
                    <a:pt x="45667" y="97"/>
                    <a:pt x="29624" y="6449"/>
                  </a:cubicBezTo>
                  <a:cubicBezTo>
                    <a:pt x="5651" y="16068"/>
                    <a:pt x="244" y="31859"/>
                    <a:pt x="244" y="34763"/>
                  </a:cubicBezTo>
                  <a:cubicBezTo>
                    <a:pt x="244" y="36215"/>
                    <a:pt x="1505" y="36396"/>
                    <a:pt x="2407" y="36396"/>
                  </a:cubicBezTo>
                  <a:cubicBezTo>
                    <a:pt x="5110" y="36396"/>
                    <a:pt x="14844" y="32766"/>
                    <a:pt x="17007" y="26414"/>
                  </a:cubicBezTo>
                  <a:cubicBezTo>
                    <a:pt x="19350" y="19154"/>
                    <a:pt x="21693" y="12620"/>
                    <a:pt x="50714" y="11168"/>
                  </a:cubicBezTo>
                  <a:cubicBezTo>
                    <a:pt x="47289" y="60535"/>
                    <a:pt x="33770" y="97561"/>
                    <a:pt x="23496" y="122245"/>
                  </a:cubicBezTo>
                  <a:cubicBezTo>
                    <a:pt x="22054" y="125512"/>
                    <a:pt x="22054" y="125875"/>
                    <a:pt x="22054" y="126056"/>
                  </a:cubicBezTo>
                  <a:cubicBezTo>
                    <a:pt x="22054" y="127327"/>
                    <a:pt x="22955" y="127690"/>
                    <a:pt x="24217" y="127690"/>
                  </a:cubicBezTo>
                  <a:cubicBezTo>
                    <a:pt x="28182" y="127690"/>
                    <a:pt x="35753" y="123152"/>
                    <a:pt x="37736" y="120067"/>
                  </a:cubicBezTo>
                  <a:cubicBezTo>
                    <a:pt x="38096" y="119522"/>
                    <a:pt x="61889" y="70336"/>
                    <a:pt x="66756" y="11168"/>
                  </a:cubicBezTo>
                  <a:lnTo>
                    <a:pt x="80455" y="11168"/>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0" name="Freeform: Shape 69">
              <a:extLst>
                <a:ext uri="{FF2B5EF4-FFF2-40B4-BE49-F238E27FC236}">
                  <a16:creationId xmlns:a16="http://schemas.microsoft.com/office/drawing/2014/main" id="{7C3E38B5-CCBD-CA3C-1482-C158E8D1D005}"/>
                </a:ext>
              </a:extLst>
            </p:cNvPr>
            <p:cNvSpPr/>
            <p:nvPr>
              <p:custDataLst>
                <p:tags r:id="rId31"/>
              </p:custDataLst>
            </p:nvPr>
          </p:nvSpPr>
          <p:spPr>
            <a:xfrm>
              <a:off x="9249443" y="3088421"/>
              <a:ext cx="46865" cy="181316"/>
            </a:xfrm>
            <a:custGeom>
              <a:avLst/>
              <a:gdLst>
                <a:gd name="connsiteX0" fmla="*/ 43510 w 46865"/>
                <a:gd name="connsiteY0" fmla="*/ 97 h 181316"/>
                <a:gd name="connsiteX1" fmla="*/ 250 w 46865"/>
                <a:gd name="connsiteY1" fmla="*/ 90664 h 181316"/>
                <a:gd name="connsiteX2" fmla="*/ 43510 w 46865"/>
                <a:gd name="connsiteY2" fmla="*/ 181413 h 181316"/>
                <a:gd name="connsiteX3" fmla="*/ 47115 w 46865"/>
                <a:gd name="connsiteY3" fmla="*/ 179235 h 181316"/>
                <a:gd name="connsiteX4" fmla="*/ 45313 w 46865"/>
                <a:gd name="connsiteY4" fmla="*/ 176512 h 181316"/>
                <a:gd name="connsiteX5" fmla="*/ 12507 w 46865"/>
                <a:gd name="connsiteY5" fmla="*/ 90845 h 181316"/>
                <a:gd name="connsiteX6" fmla="*/ 45854 w 46865"/>
                <a:gd name="connsiteY6" fmla="*/ 4452 h 181316"/>
                <a:gd name="connsiteX7" fmla="*/ 47115 w 46865"/>
                <a:gd name="connsiteY7" fmla="*/ 2275 h 181316"/>
                <a:gd name="connsiteX8" fmla="*/ 43510 w 46865"/>
                <a:gd name="connsiteY8"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65" h="181316">
                  <a:moveTo>
                    <a:pt x="43510" y="97"/>
                  </a:moveTo>
                  <a:cubicBezTo>
                    <a:pt x="9263" y="24417"/>
                    <a:pt x="250" y="62895"/>
                    <a:pt x="250" y="90664"/>
                  </a:cubicBezTo>
                  <a:cubicBezTo>
                    <a:pt x="250" y="116255"/>
                    <a:pt x="7821" y="156003"/>
                    <a:pt x="43510" y="181413"/>
                  </a:cubicBezTo>
                  <a:cubicBezTo>
                    <a:pt x="44952" y="181413"/>
                    <a:pt x="47115" y="181413"/>
                    <a:pt x="47115" y="179235"/>
                  </a:cubicBezTo>
                  <a:cubicBezTo>
                    <a:pt x="47115" y="178146"/>
                    <a:pt x="46575" y="177783"/>
                    <a:pt x="45313" y="176512"/>
                  </a:cubicBezTo>
                  <a:cubicBezTo>
                    <a:pt x="21340" y="154733"/>
                    <a:pt x="12507" y="123878"/>
                    <a:pt x="12507" y="90845"/>
                  </a:cubicBezTo>
                  <a:cubicBezTo>
                    <a:pt x="12507" y="41841"/>
                    <a:pt x="31073" y="17883"/>
                    <a:pt x="45854" y="4452"/>
                  </a:cubicBezTo>
                  <a:cubicBezTo>
                    <a:pt x="46575" y="3727"/>
                    <a:pt x="47115" y="3182"/>
                    <a:pt x="47115" y="2275"/>
                  </a:cubicBezTo>
                  <a:cubicBezTo>
                    <a:pt x="47115" y="97"/>
                    <a:pt x="44952" y="97"/>
                    <a:pt x="43510"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1" name="Freeform: Shape 70">
              <a:extLst>
                <a:ext uri="{FF2B5EF4-FFF2-40B4-BE49-F238E27FC236}">
                  <a16:creationId xmlns:a16="http://schemas.microsoft.com/office/drawing/2014/main" id="{29224B60-23D6-0A15-CF79-91401E6F441E}"/>
                </a:ext>
              </a:extLst>
            </p:cNvPr>
            <p:cNvSpPr/>
            <p:nvPr>
              <p:custDataLst>
                <p:tags r:id="rId32"/>
              </p:custDataLst>
            </p:nvPr>
          </p:nvSpPr>
          <p:spPr>
            <a:xfrm>
              <a:off x="9321621" y="3101308"/>
              <a:ext cx="139270" cy="123237"/>
            </a:xfrm>
            <a:custGeom>
              <a:avLst/>
              <a:gdLst>
                <a:gd name="connsiteX0" fmla="*/ 130575 w 139270"/>
                <a:gd name="connsiteY0" fmla="*/ 81408 h 123237"/>
                <a:gd name="connsiteX1" fmla="*/ 131656 w 139270"/>
                <a:gd name="connsiteY1" fmla="*/ 78141 h 123237"/>
                <a:gd name="connsiteX2" fmla="*/ 128592 w 139270"/>
                <a:gd name="connsiteY2" fmla="*/ 75600 h 123237"/>
                <a:gd name="connsiteX3" fmla="*/ 126609 w 139270"/>
                <a:gd name="connsiteY3" fmla="*/ 76326 h 123237"/>
                <a:gd name="connsiteX4" fmla="*/ 123905 w 139270"/>
                <a:gd name="connsiteY4" fmla="*/ 81589 h 123237"/>
                <a:gd name="connsiteX5" fmla="*/ 73615 w 139270"/>
                <a:gd name="connsiteY5" fmla="*/ 116800 h 123237"/>
                <a:gd name="connsiteX6" fmla="*/ 42973 w 139270"/>
                <a:gd name="connsiteY6" fmla="*/ 116800 h 123237"/>
                <a:gd name="connsiteX7" fmla="*/ 37205 w 139270"/>
                <a:gd name="connsiteY7" fmla="*/ 114985 h 123237"/>
                <a:gd name="connsiteX8" fmla="*/ 37926 w 139270"/>
                <a:gd name="connsiteY8" fmla="*/ 111173 h 123237"/>
                <a:gd name="connsiteX9" fmla="*/ 50003 w 139270"/>
                <a:gd name="connsiteY9" fmla="*/ 62532 h 123237"/>
                <a:gd name="connsiteX10" fmla="*/ 70191 w 139270"/>
                <a:gd name="connsiteY10" fmla="*/ 62532 h 123237"/>
                <a:gd name="connsiteX11" fmla="*/ 86593 w 139270"/>
                <a:gd name="connsiteY11" fmla="*/ 70881 h 123237"/>
                <a:gd name="connsiteX12" fmla="*/ 85332 w 139270"/>
                <a:gd name="connsiteY12" fmla="*/ 79048 h 123237"/>
                <a:gd name="connsiteX13" fmla="*/ 84791 w 139270"/>
                <a:gd name="connsiteY13" fmla="*/ 81226 h 123237"/>
                <a:gd name="connsiteX14" fmla="*/ 87855 w 139270"/>
                <a:gd name="connsiteY14" fmla="*/ 83767 h 123237"/>
                <a:gd name="connsiteX15" fmla="*/ 91280 w 139270"/>
                <a:gd name="connsiteY15" fmla="*/ 79774 h 123237"/>
                <a:gd name="connsiteX16" fmla="*/ 101194 w 139270"/>
                <a:gd name="connsiteY16" fmla="*/ 40026 h 123237"/>
                <a:gd name="connsiteX17" fmla="*/ 101734 w 139270"/>
                <a:gd name="connsiteY17" fmla="*/ 37304 h 123237"/>
                <a:gd name="connsiteX18" fmla="*/ 98670 w 139270"/>
                <a:gd name="connsiteY18" fmla="*/ 34763 h 123237"/>
                <a:gd name="connsiteX19" fmla="*/ 95065 w 139270"/>
                <a:gd name="connsiteY19" fmla="*/ 39482 h 123237"/>
                <a:gd name="connsiteX20" fmla="*/ 70551 w 139270"/>
                <a:gd name="connsiteY20" fmla="*/ 55998 h 123237"/>
                <a:gd name="connsiteX21" fmla="*/ 51625 w 139270"/>
                <a:gd name="connsiteY21" fmla="*/ 55998 h 123237"/>
                <a:gd name="connsiteX22" fmla="*/ 62440 w 139270"/>
                <a:gd name="connsiteY22" fmla="*/ 12801 h 123237"/>
                <a:gd name="connsiteX23" fmla="*/ 71633 w 139270"/>
                <a:gd name="connsiteY23" fmla="*/ 6630 h 123237"/>
                <a:gd name="connsiteX24" fmla="*/ 101013 w 139270"/>
                <a:gd name="connsiteY24" fmla="*/ 6630 h 123237"/>
                <a:gd name="connsiteX25" fmla="*/ 130575 w 139270"/>
                <a:gd name="connsiteY25" fmla="*/ 27684 h 123237"/>
                <a:gd name="connsiteX26" fmla="*/ 129854 w 139270"/>
                <a:gd name="connsiteY26" fmla="*/ 38756 h 123237"/>
                <a:gd name="connsiteX27" fmla="*/ 132918 w 139270"/>
                <a:gd name="connsiteY27" fmla="*/ 41841 h 123237"/>
                <a:gd name="connsiteX28" fmla="*/ 136162 w 139270"/>
                <a:gd name="connsiteY28" fmla="*/ 37122 h 123237"/>
                <a:gd name="connsiteX29" fmla="*/ 139407 w 139270"/>
                <a:gd name="connsiteY29" fmla="*/ 5541 h 123237"/>
                <a:gd name="connsiteX30" fmla="*/ 134180 w 139270"/>
                <a:gd name="connsiteY30" fmla="*/ 97 h 123237"/>
                <a:gd name="connsiteX31" fmla="*/ 35042 w 139270"/>
                <a:gd name="connsiteY31" fmla="*/ 97 h 123237"/>
                <a:gd name="connsiteX32" fmla="*/ 29274 w 139270"/>
                <a:gd name="connsiteY32" fmla="*/ 4090 h 123237"/>
                <a:gd name="connsiteX33" fmla="*/ 35222 w 139270"/>
                <a:gd name="connsiteY33" fmla="*/ 6630 h 123237"/>
                <a:gd name="connsiteX34" fmla="*/ 42072 w 139270"/>
                <a:gd name="connsiteY34" fmla="*/ 6993 h 123237"/>
                <a:gd name="connsiteX35" fmla="*/ 46037 w 139270"/>
                <a:gd name="connsiteY35" fmla="*/ 9534 h 123237"/>
                <a:gd name="connsiteX36" fmla="*/ 45316 w 139270"/>
                <a:gd name="connsiteY36" fmla="*/ 13527 h 123237"/>
                <a:gd name="connsiteX37" fmla="*/ 21703 w 139270"/>
                <a:gd name="connsiteY37" fmla="*/ 108451 h 123237"/>
                <a:gd name="connsiteX38" fmla="*/ 5661 w 139270"/>
                <a:gd name="connsiteY38" fmla="*/ 116800 h 123237"/>
                <a:gd name="connsiteX39" fmla="*/ 253 w 139270"/>
                <a:gd name="connsiteY39" fmla="*/ 120793 h 123237"/>
                <a:gd name="connsiteX40" fmla="*/ 5661 w 139270"/>
                <a:gd name="connsiteY40" fmla="*/ 123334 h 123237"/>
                <a:gd name="connsiteX41" fmla="*/ 107502 w 139270"/>
                <a:gd name="connsiteY41" fmla="*/ 123334 h 123237"/>
                <a:gd name="connsiteX42" fmla="*/ 113631 w 139270"/>
                <a:gd name="connsiteY42" fmla="*/ 120067 h 123237"/>
                <a:gd name="connsiteX43" fmla="*/ 130575 w 139270"/>
                <a:gd name="connsiteY43" fmla="*/ 81408 h 12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270" h="123237">
                  <a:moveTo>
                    <a:pt x="130575" y="81408"/>
                  </a:moveTo>
                  <a:cubicBezTo>
                    <a:pt x="131656" y="79048"/>
                    <a:pt x="131656" y="78322"/>
                    <a:pt x="131656" y="78141"/>
                  </a:cubicBezTo>
                  <a:cubicBezTo>
                    <a:pt x="131656" y="77052"/>
                    <a:pt x="130935" y="75600"/>
                    <a:pt x="128592" y="75600"/>
                  </a:cubicBezTo>
                  <a:cubicBezTo>
                    <a:pt x="128231" y="75600"/>
                    <a:pt x="127330" y="75600"/>
                    <a:pt x="126609" y="76326"/>
                  </a:cubicBezTo>
                  <a:cubicBezTo>
                    <a:pt x="126249" y="76689"/>
                    <a:pt x="126068" y="76870"/>
                    <a:pt x="123905" y="81589"/>
                  </a:cubicBezTo>
                  <a:cubicBezTo>
                    <a:pt x="112189" y="107725"/>
                    <a:pt x="102996" y="116800"/>
                    <a:pt x="73615" y="116800"/>
                  </a:cubicBezTo>
                  <a:lnTo>
                    <a:pt x="42973" y="116800"/>
                  </a:lnTo>
                  <a:cubicBezTo>
                    <a:pt x="37385" y="116800"/>
                    <a:pt x="37205" y="116618"/>
                    <a:pt x="37205" y="114985"/>
                  </a:cubicBezTo>
                  <a:cubicBezTo>
                    <a:pt x="37205" y="114803"/>
                    <a:pt x="37205" y="113896"/>
                    <a:pt x="37926" y="111173"/>
                  </a:cubicBezTo>
                  <a:lnTo>
                    <a:pt x="50003" y="62532"/>
                  </a:lnTo>
                  <a:lnTo>
                    <a:pt x="70191" y="62532"/>
                  </a:lnTo>
                  <a:cubicBezTo>
                    <a:pt x="84430" y="62532"/>
                    <a:pt x="86593" y="64891"/>
                    <a:pt x="86593" y="70881"/>
                  </a:cubicBezTo>
                  <a:cubicBezTo>
                    <a:pt x="86593" y="72877"/>
                    <a:pt x="86053" y="75963"/>
                    <a:pt x="85332" y="79048"/>
                  </a:cubicBezTo>
                  <a:cubicBezTo>
                    <a:pt x="84791" y="80682"/>
                    <a:pt x="84791" y="80863"/>
                    <a:pt x="84791" y="81226"/>
                  </a:cubicBezTo>
                  <a:cubicBezTo>
                    <a:pt x="84791" y="81589"/>
                    <a:pt x="84971" y="83767"/>
                    <a:pt x="87855" y="83767"/>
                  </a:cubicBezTo>
                  <a:cubicBezTo>
                    <a:pt x="90379" y="83767"/>
                    <a:pt x="90559" y="82860"/>
                    <a:pt x="91280" y="79774"/>
                  </a:cubicBezTo>
                  <a:lnTo>
                    <a:pt x="101194" y="40026"/>
                  </a:lnTo>
                  <a:cubicBezTo>
                    <a:pt x="101734" y="37848"/>
                    <a:pt x="101734" y="37485"/>
                    <a:pt x="101734" y="37304"/>
                  </a:cubicBezTo>
                  <a:cubicBezTo>
                    <a:pt x="101734" y="35489"/>
                    <a:pt x="100292" y="34763"/>
                    <a:pt x="98670" y="34763"/>
                  </a:cubicBezTo>
                  <a:cubicBezTo>
                    <a:pt x="96327" y="34763"/>
                    <a:pt x="96147" y="35670"/>
                    <a:pt x="95065" y="39482"/>
                  </a:cubicBezTo>
                  <a:cubicBezTo>
                    <a:pt x="91280" y="53638"/>
                    <a:pt x="85872" y="55998"/>
                    <a:pt x="70551" y="55998"/>
                  </a:cubicBezTo>
                  <a:lnTo>
                    <a:pt x="51625" y="55998"/>
                  </a:lnTo>
                  <a:lnTo>
                    <a:pt x="62440" y="12801"/>
                  </a:lnTo>
                  <a:cubicBezTo>
                    <a:pt x="63882" y="7175"/>
                    <a:pt x="64062" y="6630"/>
                    <a:pt x="71633" y="6630"/>
                  </a:cubicBezTo>
                  <a:lnTo>
                    <a:pt x="101013" y="6630"/>
                  </a:lnTo>
                  <a:cubicBezTo>
                    <a:pt x="124626" y="6630"/>
                    <a:pt x="130575" y="11531"/>
                    <a:pt x="130575" y="27684"/>
                  </a:cubicBezTo>
                  <a:cubicBezTo>
                    <a:pt x="130575" y="32403"/>
                    <a:pt x="129854" y="37848"/>
                    <a:pt x="129854" y="38756"/>
                  </a:cubicBezTo>
                  <a:cubicBezTo>
                    <a:pt x="129854" y="40208"/>
                    <a:pt x="130394" y="41841"/>
                    <a:pt x="132918" y="41841"/>
                  </a:cubicBezTo>
                  <a:cubicBezTo>
                    <a:pt x="135622" y="41841"/>
                    <a:pt x="135802" y="40208"/>
                    <a:pt x="136162" y="37122"/>
                  </a:cubicBezTo>
                  <a:lnTo>
                    <a:pt x="139407" y="5541"/>
                  </a:lnTo>
                  <a:cubicBezTo>
                    <a:pt x="139948" y="97"/>
                    <a:pt x="138686" y="97"/>
                    <a:pt x="134180" y="97"/>
                  </a:cubicBezTo>
                  <a:lnTo>
                    <a:pt x="35042" y="97"/>
                  </a:lnTo>
                  <a:cubicBezTo>
                    <a:pt x="31437" y="97"/>
                    <a:pt x="29274" y="97"/>
                    <a:pt x="29274" y="4090"/>
                  </a:cubicBezTo>
                  <a:cubicBezTo>
                    <a:pt x="29274" y="6630"/>
                    <a:pt x="31257" y="6630"/>
                    <a:pt x="35222" y="6630"/>
                  </a:cubicBezTo>
                  <a:cubicBezTo>
                    <a:pt x="38106" y="6630"/>
                    <a:pt x="38827" y="6630"/>
                    <a:pt x="42072" y="6993"/>
                  </a:cubicBezTo>
                  <a:cubicBezTo>
                    <a:pt x="45677" y="7356"/>
                    <a:pt x="46037" y="7719"/>
                    <a:pt x="46037" y="9534"/>
                  </a:cubicBezTo>
                  <a:cubicBezTo>
                    <a:pt x="46037" y="10805"/>
                    <a:pt x="45496" y="12620"/>
                    <a:pt x="45316" y="13527"/>
                  </a:cubicBezTo>
                  <a:lnTo>
                    <a:pt x="21703" y="108451"/>
                  </a:lnTo>
                  <a:cubicBezTo>
                    <a:pt x="19901" y="115529"/>
                    <a:pt x="19721" y="116800"/>
                    <a:pt x="5661" y="116800"/>
                  </a:cubicBezTo>
                  <a:cubicBezTo>
                    <a:pt x="2416" y="116800"/>
                    <a:pt x="253" y="116800"/>
                    <a:pt x="253" y="120793"/>
                  </a:cubicBezTo>
                  <a:cubicBezTo>
                    <a:pt x="253" y="123334"/>
                    <a:pt x="2416" y="123334"/>
                    <a:pt x="5661" y="123334"/>
                  </a:cubicBezTo>
                  <a:lnTo>
                    <a:pt x="107502" y="123334"/>
                  </a:lnTo>
                  <a:cubicBezTo>
                    <a:pt x="112009" y="123334"/>
                    <a:pt x="112189" y="123334"/>
                    <a:pt x="113631" y="120067"/>
                  </a:cubicBezTo>
                  <a:lnTo>
                    <a:pt x="130575" y="81408"/>
                  </a:ln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2" name="Freeform: Shape 71">
              <a:extLst>
                <a:ext uri="{FF2B5EF4-FFF2-40B4-BE49-F238E27FC236}">
                  <a16:creationId xmlns:a16="http://schemas.microsoft.com/office/drawing/2014/main" id="{570F113C-F22B-59D7-B1C9-F18566EBADE0}"/>
                </a:ext>
              </a:extLst>
            </p:cNvPr>
            <p:cNvSpPr/>
            <p:nvPr>
              <p:custDataLst>
                <p:tags r:id="rId33"/>
              </p:custDataLst>
            </p:nvPr>
          </p:nvSpPr>
          <p:spPr>
            <a:xfrm>
              <a:off x="9483063" y="3088421"/>
              <a:ext cx="46684" cy="181316"/>
            </a:xfrm>
            <a:custGeom>
              <a:avLst/>
              <a:gdLst>
                <a:gd name="connsiteX0" fmla="*/ 3684 w 46684"/>
                <a:gd name="connsiteY0" fmla="*/ 97 h 181316"/>
                <a:gd name="connsiteX1" fmla="*/ 260 w 46684"/>
                <a:gd name="connsiteY1" fmla="*/ 2275 h 181316"/>
                <a:gd name="connsiteX2" fmla="*/ 1882 w 46684"/>
                <a:gd name="connsiteY2" fmla="*/ 4997 h 181316"/>
                <a:gd name="connsiteX3" fmla="*/ 34688 w 46684"/>
                <a:gd name="connsiteY3" fmla="*/ 90664 h 181316"/>
                <a:gd name="connsiteX4" fmla="*/ 3504 w 46684"/>
                <a:gd name="connsiteY4" fmla="*/ 175061 h 181316"/>
                <a:gd name="connsiteX5" fmla="*/ 260 w 46684"/>
                <a:gd name="connsiteY5" fmla="*/ 179235 h 181316"/>
                <a:gd name="connsiteX6" fmla="*/ 2603 w 46684"/>
                <a:gd name="connsiteY6" fmla="*/ 181413 h 181316"/>
                <a:gd name="connsiteX7" fmla="*/ 33786 w 46684"/>
                <a:gd name="connsiteY7" fmla="*/ 146747 h 181316"/>
                <a:gd name="connsiteX8" fmla="*/ 46945 w 46684"/>
                <a:gd name="connsiteY8" fmla="*/ 90845 h 181316"/>
                <a:gd name="connsiteX9" fmla="*/ 3684 w 46684"/>
                <a:gd name="connsiteY9" fmla="*/ 97 h 18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84" h="181316">
                  <a:moveTo>
                    <a:pt x="3684" y="97"/>
                  </a:moveTo>
                  <a:cubicBezTo>
                    <a:pt x="2423" y="97"/>
                    <a:pt x="260" y="97"/>
                    <a:pt x="260" y="2275"/>
                  </a:cubicBezTo>
                  <a:cubicBezTo>
                    <a:pt x="260" y="3182"/>
                    <a:pt x="800" y="3727"/>
                    <a:pt x="1882" y="4997"/>
                  </a:cubicBezTo>
                  <a:cubicBezTo>
                    <a:pt x="17384" y="19335"/>
                    <a:pt x="34688" y="43838"/>
                    <a:pt x="34688" y="90664"/>
                  </a:cubicBezTo>
                  <a:cubicBezTo>
                    <a:pt x="34688" y="128597"/>
                    <a:pt x="22971" y="157274"/>
                    <a:pt x="3504" y="175061"/>
                  </a:cubicBezTo>
                  <a:cubicBezTo>
                    <a:pt x="440" y="178146"/>
                    <a:pt x="260" y="178327"/>
                    <a:pt x="260" y="179235"/>
                  </a:cubicBezTo>
                  <a:cubicBezTo>
                    <a:pt x="260" y="180142"/>
                    <a:pt x="800" y="181413"/>
                    <a:pt x="2603" y="181413"/>
                  </a:cubicBezTo>
                  <a:cubicBezTo>
                    <a:pt x="4766" y="181413"/>
                    <a:pt x="21890" y="169434"/>
                    <a:pt x="33786" y="146747"/>
                  </a:cubicBezTo>
                  <a:cubicBezTo>
                    <a:pt x="41717" y="131683"/>
                    <a:pt x="46945" y="112081"/>
                    <a:pt x="46945" y="90845"/>
                  </a:cubicBezTo>
                  <a:cubicBezTo>
                    <a:pt x="46945" y="65254"/>
                    <a:pt x="39374" y="25506"/>
                    <a:pt x="3684" y="97"/>
                  </a:cubicBezTo>
                  <a:close/>
                </a:path>
              </a:pathLst>
            </a:custGeom>
            <a:solidFill>
              <a:schemeClr val="bg1"/>
            </a:solidFill>
            <a:ln w="6350" cap="flat">
              <a:solidFill>
                <a:schemeClr val="bg1"/>
              </a:solidFill>
              <a:prstDash val="solid"/>
              <a:miter/>
            </a:ln>
          </p:spPr>
          <p:txBody>
            <a:bodyPr rtlCol="0" anchor="ctr"/>
            <a:lstStyle/>
            <a:p>
              <a:endParaRPr lang="en-US">
                <a:solidFill>
                  <a:schemeClr val="accent6">
                    <a:lumMod val="75000"/>
                  </a:schemeClr>
                </a:solidFill>
              </a:endParaRPr>
            </a:p>
          </p:txBody>
        </p:sp>
        <p:sp>
          <p:nvSpPr>
            <p:cNvPr id="73" name="Freeform: Shape 72">
              <a:extLst>
                <a:ext uri="{FF2B5EF4-FFF2-40B4-BE49-F238E27FC236}">
                  <a16:creationId xmlns:a16="http://schemas.microsoft.com/office/drawing/2014/main" id="{1C8A1AB1-419A-9117-E66D-A5607952DAE1}"/>
                </a:ext>
              </a:extLst>
            </p:cNvPr>
            <p:cNvSpPr/>
            <p:nvPr>
              <p:custDataLst>
                <p:tags r:id="rId34"/>
              </p:custDataLst>
            </p:nvPr>
          </p:nvSpPr>
          <p:spPr>
            <a:xfrm>
              <a:off x="9601116" y="2722658"/>
              <a:ext cx="156045" cy="233095"/>
            </a:xfrm>
            <a:custGeom>
              <a:avLst/>
              <a:gdLst>
                <a:gd name="connsiteX0" fmla="*/ 116912 w 156045"/>
                <a:gd name="connsiteY0" fmla="*/ 6826 h 233095"/>
                <a:gd name="connsiteX1" fmla="*/ 117685 w 156045"/>
                <a:gd name="connsiteY1" fmla="*/ 2936 h 233095"/>
                <a:gd name="connsiteX2" fmla="*/ 114595 w 156045"/>
                <a:gd name="connsiteY2" fmla="*/ 84 h 233095"/>
                <a:gd name="connsiteX3" fmla="*/ 110732 w 156045"/>
                <a:gd name="connsiteY3" fmla="*/ 5270 h 233095"/>
                <a:gd name="connsiteX4" fmla="*/ 67987 w 156045"/>
                <a:gd name="connsiteY4" fmla="*/ 176656 h 233095"/>
                <a:gd name="connsiteX5" fmla="*/ 38632 w 156045"/>
                <a:gd name="connsiteY5" fmla="*/ 147616 h 233095"/>
                <a:gd name="connsiteX6" fmla="*/ 52537 w 156045"/>
                <a:gd name="connsiteY6" fmla="*/ 99389 h 233095"/>
                <a:gd name="connsiteX7" fmla="*/ 55370 w 156045"/>
                <a:gd name="connsiteY7" fmla="*/ 86685 h 233095"/>
                <a:gd name="connsiteX8" fmla="*/ 34255 w 156045"/>
                <a:gd name="connsiteY8" fmla="*/ 65423 h 233095"/>
                <a:gd name="connsiteX9" fmla="*/ 264 w 156045"/>
                <a:gd name="connsiteY9" fmla="*/ 105353 h 233095"/>
                <a:gd name="connsiteX10" fmla="*/ 3354 w 156045"/>
                <a:gd name="connsiteY10" fmla="*/ 107946 h 233095"/>
                <a:gd name="connsiteX11" fmla="*/ 7474 w 156045"/>
                <a:gd name="connsiteY11" fmla="*/ 103279 h 233095"/>
                <a:gd name="connsiteX12" fmla="*/ 33482 w 156045"/>
                <a:gd name="connsiteY12" fmla="*/ 71128 h 233095"/>
                <a:gd name="connsiteX13" fmla="*/ 39920 w 156045"/>
                <a:gd name="connsiteY13" fmla="*/ 79425 h 233095"/>
                <a:gd name="connsiteX14" fmla="*/ 33997 w 156045"/>
                <a:gd name="connsiteY14" fmla="*/ 101723 h 233095"/>
                <a:gd name="connsiteX15" fmla="*/ 21637 w 156045"/>
                <a:gd name="connsiteY15" fmla="*/ 145542 h 233095"/>
                <a:gd name="connsiteX16" fmla="*/ 66442 w 156045"/>
                <a:gd name="connsiteY16" fmla="*/ 182360 h 233095"/>
                <a:gd name="connsiteX17" fmla="*/ 60777 w 156045"/>
                <a:gd name="connsiteY17" fmla="*/ 205955 h 233095"/>
                <a:gd name="connsiteX18" fmla="*/ 54855 w 156045"/>
                <a:gd name="connsiteY18" fmla="*/ 230587 h 233095"/>
                <a:gd name="connsiteX19" fmla="*/ 57945 w 156045"/>
                <a:gd name="connsiteY19" fmla="*/ 233179 h 233095"/>
                <a:gd name="connsiteX20" fmla="*/ 60262 w 156045"/>
                <a:gd name="connsiteY20" fmla="*/ 232142 h 233095"/>
                <a:gd name="connsiteX21" fmla="*/ 63352 w 156045"/>
                <a:gd name="connsiteY21" fmla="*/ 221512 h 233095"/>
                <a:gd name="connsiteX22" fmla="*/ 73137 w 156045"/>
                <a:gd name="connsiteY22" fmla="*/ 182878 h 233095"/>
                <a:gd name="connsiteX23" fmla="*/ 129530 w 156045"/>
                <a:gd name="connsiteY23" fmla="*/ 155135 h 233095"/>
                <a:gd name="connsiteX24" fmla="*/ 148327 w 156045"/>
                <a:gd name="connsiteY24" fmla="*/ 124021 h 233095"/>
                <a:gd name="connsiteX25" fmla="*/ 156310 w 156045"/>
                <a:gd name="connsiteY25" fmla="*/ 83573 h 233095"/>
                <a:gd name="connsiteX26" fmla="*/ 144980 w 156045"/>
                <a:gd name="connsiteY26" fmla="*/ 65423 h 233095"/>
                <a:gd name="connsiteX27" fmla="*/ 132105 w 156045"/>
                <a:gd name="connsiteY27" fmla="*/ 77869 h 233095"/>
                <a:gd name="connsiteX28" fmla="*/ 135967 w 156045"/>
                <a:gd name="connsiteY28" fmla="*/ 84870 h 233095"/>
                <a:gd name="connsiteX29" fmla="*/ 145237 w 156045"/>
                <a:gd name="connsiteY29" fmla="*/ 106909 h 233095"/>
                <a:gd name="connsiteX30" fmla="*/ 122835 w 156045"/>
                <a:gd name="connsiteY30" fmla="*/ 154098 h 233095"/>
                <a:gd name="connsiteX31" fmla="*/ 74425 w 156045"/>
                <a:gd name="connsiteY31" fmla="*/ 177174 h 233095"/>
                <a:gd name="connsiteX32" fmla="*/ 116912 w 156045"/>
                <a:gd name="connsiteY32" fmla="*/ 6826 h 23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6045" h="233095">
                  <a:moveTo>
                    <a:pt x="116912" y="6826"/>
                  </a:moveTo>
                  <a:cubicBezTo>
                    <a:pt x="117170" y="5788"/>
                    <a:pt x="117685" y="4233"/>
                    <a:pt x="117685" y="2936"/>
                  </a:cubicBezTo>
                  <a:cubicBezTo>
                    <a:pt x="117685" y="343"/>
                    <a:pt x="115882" y="84"/>
                    <a:pt x="114595" y="84"/>
                  </a:cubicBezTo>
                  <a:cubicBezTo>
                    <a:pt x="112020" y="84"/>
                    <a:pt x="111762" y="603"/>
                    <a:pt x="110732" y="5270"/>
                  </a:cubicBezTo>
                  <a:lnTo>
                    <a:pt x="67987" y="176656"/>
                  </a:lnTo>
                  <a:cubicBezTo>
                    <a:pt x="48417" y="174322"/>
                    <a:pt x="38632" y="164729"/>
                    <a:pt x="38632" y="147616"/>
                  </a:cubicBezTo>
                  <a:cubicBezTo>
                    <a:pt x="38632" y="142430"/>
                    <a:pt x="38632" y="135689"/>
                    <a:pt x="52537" y="99389"/>
                  </a:cubicBezTo>
                  <a:cubicBezTo>
                    <a:pt x="53567" y="96278"/>
                    <a:pt x="55370" y="91870"/>
                    <a:pt x="55370" y="86685"/>
                  </a:cubicBezTo>
                  <a:cubicBezTo>
                    <a:pt x="55370" y="75017"/>
                    <a:pt x="47130" y="65423"/>
                    <a:pt x="34255" y="65423"/>
                  </a:cubicBezTo>
                  <a:cubicBezTo>
                    <a:pt x="9792" y="65423"/>
                    <a:pt x="264" y="103019"/>
                    <a:pt x="264" y="105353"/>
                  </a:cubicBezTo>
                  <a:cubicBezTo>
                    <a:pt x="264" y="107946"/>
                    <a:pt x="2839" y="107946"/>
                    <a:pt x="3354" y="107946"/>
                  </a:cubicBezTo>
                  <a:cubicBezTo>
                    <a:pt x="5930" y="107946"/>
                    <a:pt x="6187" y="107427"/>
                    <a:pt x="7474" y="103279"/>
                  </a:cubicBezTo>
                  <a:cubicBezTo>
                    <a:pt x="14427" y="78647"/>
                    <a:pt x="24727" y="71128"/>
                    <a:pt x="33482" y="71128"/>
                  </a:cubicBezTo>
                  <a:cubicBezTo>
                    <a:pt x="35542" y="71128"/>
                    <a:pt x="39920" y="71128"/>
                    <a:pt x="39920" y="79425"/>
                  </a:cubicBezTo>
                  <a:cubicBezTo>
                    <a:pt x="39920" y="86166"/>
                    <a:pt x="37345" y="92648"/>
                    <a:pt x="33997" y="101723"/>
                  </a:cubicBezTo>
                  <a:cubicBezTo>
                    <a:pt x="21637" y="134393"/>
                    <a:pt x="21637" y="141134"/>
                    <a:pt x="21637" y="145542"/>
                  </a:cubicBezTo>
                  <a:cubicBezTo>
                    <a:pt x="21637" y="170174"/>
                    <a:pt x="41722" y="180804"/>
                    <a:pt x="66442" y="182360"/>
                  </a:cubicBezTo>
                  <a:cubicBezTo>
                    <a:pt x="64382" y="191694"/>
                    <a:pt x="64382" y="192213"/>
                    <a:pt x="60777" y="205955"/>
                  </a:cubicBezTo>
                  <a:cubicBezTo>
                    <a:pt x="60005" y="208807"/>
                    <a:pt x="54855" y="229809"/>
                    <a:pt x="54855" y="230587"/>
                  </a:cubicBezTo>
                  <a:cubicBezTo>
                    <a:pt x="54855" y="230846"/>
                    <a:pt x="54855" y="233179"/>
                    <a:pt x="57945" y="233179"/>
                  </a:cubicBezTo>
                  <a:cubicBezTo>
                    <a:pt x="58460" y="233179"/>
                    <a:pt x="59747" y="233179"/>
                    <a:pt x="60262" y="232142"/>
                  </a:cubicBezTo>
                  <a:cubicBezTo>
                    <a:pt x="61035" y="231624"/>
                    <a:pt x="62580" y="225142"/>
                    <a:pt x="63352" y="221512"/>
                  </a:cubicBezTo>
                  <a:lnTo>
                    <a:pt x="73137" y="182878"/>
                  </a:lnTo>
                  <a:cubicBezTo>
                    <a:pt x="82665" y="182878"/>
                    <a:pt x="105325" y="182878"/>
                    <a:pt x="129530" y="155135"/>
                  </a:cubicBezTo>
                  <a:cubicBezTo>
                    <a:pt x="140087" y="143208"/>
                    <a:pt x="145495" y="131800"/>
                    <a:pt x="148327" y="124021"/>
                  </a:cubicBezTo>
                  <a:cubicBezTo>
                    <a:pt x="150645" y="117539"/>
                    <a:pt x="156310" y="94982"/>
                    <a:pt x="156310" y="83573"/>
                  </a:cubicBezTo>
                  <a:cubicBezTo>
                    <a:pt x="156310" y="69053"/>
                    <a:pt x="149357" y="65423"/>
                    <a:pt x="144980" y="65423"/>
                  </a:cubicBezTo>
                  <a:cubicBezTo>
                    <a:pt x="138542" y="65423"/>
                    <a:pt x="132105" y="72165"/>
                    <a:pt x="132105" y="77869"/>
                  </a:cubicBezTo>
                  <a:cubicBezTo>
                    <a:pt x="132105" y="81240"/>
                    <a:pt x="133650" y="82795"/>
                    <a:pt x="135967" y="84870"/>
                  </a:cubicBezTo>
                  <a:cubicBezTo>
                    <a:pt x="138800" y="87722"/>
                    <a:pt x="145237" y="94463"/>
                    <a:pt x="145237" y="106909"/>
                  </a:cubicBezTo>
                  <a:cubicBezTo>
                    <a:pt x="145237" y="123503"/>
                    <a:pt x="131847" y="144764"/>
                    <a:pt x="122835" y="154098"/>
                  </a:cubicBezTo>
                  <a:cubicBezTo>
                    <a:pt x="100175" y="177174"/>
                    <a:pt x="83695" y="177174"/>
                    <a:pt x="74425" y="177174"/>
                  </a:cubicBezTo>
                  <a:lnTo>
                    <a:pt x="116912" y="6826"/>
                  </a:lnTo>
                  <a:close/>
                </a:path>
              </a:pathLst>
            </a:custGeom>
            <a:solidFill>
              <a:srgbClr val="000000"/>
            </a:solidFill>
            <a:ln w="2276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E99057-8529-D201-36B5-E9F5B1B5F5F0}"/>
                </a:ext>
              </a:extLst>
            </p:cNvPr>
            <p:cNvSpPr/>
            <p:nvPr>
              <p:custDataLst>
                <p:tags r:id="rId35"/>
              </p:custDataLst>
            </p:nvPr>
          </p:nvSpPr>
          <p:spPr>
            <a:xfrm>
              <a:off x="9852677" y="2682209"/>
              <a:ext cx="67207" cy="310879"/>
            </a:xfrm>
            <a:custGeom>
              <a:avLst/>
              <a:gdLst>
                <a:gd name="connsiteX0" fmla="*/ 67481 w 67207"/>
                <a:gd name="connsiteY0" fmla="*/ 308363 h 310879"/>
                <a:gd name="connsiteX1" fmla="*/ 66451 w 67207"/>
                <a:gd name="connsiteY1" fmla="*/ 306030 h 310879"/>
                <a:gd name="connsiteX2" fmla="*/ 26281 w 67207"/>
                <a:gd name="connsiteY2" fmla="*/ 230060 h 310879"/>
                <a:gd name="connsiteX3" fmla="*/ 18041 w 67207"/>
                <a:gd name="connsiteY3" fmla="*/ 155646 h 310879"/>
                <a:gd name="connsiteX4" fmla="*/ 65163 w 67207"/>
                <a:gd name="connsiteY4" fmla="*/ 6040 h 310879"/>
                <a:gd name="connsiteX5" fmla="*/ 67481 w 67207"/>
                <a:gd name="connsiteY5" fmla="*/ 2669 h 310879"/>
                <a:gd name="connsiteX6" fmla="*/ 64391 w 67207"/>
                <a:gd name="connsiteY6" fmla="*/ 76 h 310879"/>
                <a:gd name="connsiteX7" fmla="*/ 43276 w 67207"/>
                <a:gd name="connsiteY7" fmla="*/ 19522 h 310879"/>
                <a:gd name="connsiteX8" fmla="*/ 273 w 67207"/>
                <a:gd name="connsiteY8" fmla="*/ 155386 h 310879"/>
                <a:gd name="connsiteX9" fmla="*/ 40443 w 67207"/>
                <a:gd name="connsiteY9" fmla="*/ 288139 h 310879"/>
                <a:gd name="connsiteX10" fmla="*/ 64391 w 67207"/>
                <a:gd name="connsiteY10" fmla="*/ 310956 h 310879"/>
                <a:gd name="connsiteX11" fmla="*/ 67481 w 67207"/>
                <a:gd name="connsiteY11" fmla="*/ 308363 h 3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207" h="310879">
                  <a:moveTo>
                    <a:pt x="67481" y="308363"/>
                  </a:moveTo>
                  <a:cubicBezTo>
                    <a:pt x="67481" y="307326"/>
                    <a:pt x="66966" y="306808"/>
                    <a:pt x="66451" y="306030"/>
                  </a:cubicBezTo>
                  <a:cubicBezTo>
                    <a:pt x="54606" y="293325"/>
                    <a:pt x="37096" y="272323"/>
                    <a:pt x="26281" y="230060"/>
                  </a:cubicBezTo>
                  <a:cubicBezTo>
                    <a:pt x="20358" y="206465"/>
                    <a:pt x="18041" y="179759"/>
                    <a:pt x="18041" y="155646"/>
                  </a:cubicBezTo>
                  <a:cubicBezTo>
                    <a:pt x="18041" y="87454"/>
                    <a:pt x="34263" y="39746"/>
                    <a:pt x="65163" y="6040"/>
                  </a:cubicBezTo>
                  <a:cubicBezTo>
                    <a:pt x="67481" y="3706"/>
                    <a:pt x="67481" y="3188"/>
                    <a:pt x="67481" y="2669"/>
                  </a:cubicBezTo>
                  <a:cubicBezTo>
                    <a:pt x="67481" y="76"/>
                    <a:pt x="65421" y="76"/>
                    <a:pt x="64391" y="76"/>
                  </a:cubicBezTo>
                  <a:cubicBezTo>
                    <a:pt x="60528" y="76"/>
                    <a:pt x="46623" y="15633"/>
                    <a:pt x="43276" y="19522"/>
                  </a:cubicBezTo>
                  <a:cubicBezTo>
                    <a:pt x="17011" y="50896"/>
                    <a:pt x="273" y="97566"/>
                    <a:pt x="273" y="155386"/>
                  </a:cubicBezTo>
                  <a:cubicBezTo>
                    <a:pt x="273" y="192205"/>
                    <a:pt x="6711" y="244320"/>
                    <a:pt x="40443" y="288139"/>
                  </a:cubicBezTo>
                  <a:cubicBezTo>
                    <a:pt x="43018" y="291251"/>
                    <a:pt x="59756" y="310956"/>
                    <a:pt x="64391" y="310956"/>
                  </a:cubicBezTo>
                  <a:cubicBezTo>
                    <a:pt x="65421" y="310956"/>
                    <a:pt x="67481" y="310956"/>
                    <a:pt x="67481" y="308363"/>
                  </a:cubicBezTo>
                  <a:close/>
                </a:path>
              </a:pathLst>
            </a:custGeom>
            <a:solidFill>
              <a:srgbClr val="000000"/>
            </a:solidFill>
            <a:ln w="22769"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3D809C7-A855-6A77-3CFC-06A088B509EE}"/>
                </a:ext>
              </a:extLst>
            </p:cNvPr>
            <p:cNvSpPr/>
            <p:nvPr>
              <p:custDataLst>
                <p:tags r:id="rId36"/>
              </p:custDataLst>
            </p:nvPr>
          </p:nvSpPr>
          <p:spPr>
            <a:xfrm>
              <a:off x="9943146" y="2722658"/>
              <a:ext cx="146775" cy="179942"/>
            </a:xfrm>
            <a:custGeom>
              <a:avLst/>
              <a:gdLst>
                <a:gd name="connsiteX0" fmla="*/ 18045 w 146775"/>
                <a:gd name="connsiteY0" fmla="*/ 167840 h 179942"/>
                <a:gd name="connsiteX1" fmla="*/ 278 w 146775"/>
                <a:gd name="connsiteY1" fmla="*/ 167840 h 179942"/>
                <a:gd name="connsiteX2" fmla="*/ 278 w 146775"/>
                <a:gd name="connsiteY2" fmla="*/ 180026 h 179942"/>
                <a:gd name="connsiteX3" fmla="*/ 32723 w 146775"/>
                <a:gd name="connsiteY3" fmla="*/ 179249 h 179942"/>
                <a:gd name="connsiteX4" fmla="*/ 65168 w 146775"/>
                <a:gd name="connsiteY4" fmla="*/ 180026 h 179942"/>
                <a:gd name="connsiteX5" fmla="*/ 65168 w 146775"/>
                <a:gd name="connsiteY5" fmla="*/ 167840 h 179942"/>
                <a:gd name="connsiteX6" fmla="*/ 47400 w 146775"/>
                <a:gd name="connsiteY6" fmla="*/ 167840 h 179942"/>
                <a:gd name="connsiteX7" fmla="*/ 47400 w 146775"/>
                <a:gd name="connsiteY7" fmla="*/ 113650 h 179942"/>
                <a:gd name="connsiteX8" fmla="*/ 85768 w 146775"/>
                <a:gd name="connsiteY8" fmla="*/ 72683 h 179942"/>
                <a:gd name="connsiteX9" fmla="*/ 99930 w 146775"/>
                <a:gd name="connsiteY9" fmla="*/ 97834 h 179942"/>
                <a:gd name="connsiteX10" fmla="*/ 99930 w 146775"/>
                <a:gd name="connsiteY10" fmla="*/ 167840 h 179942"/>
                <a:gd name="connsiteX11" fmla="*/ 82163 w 146775"/>
                <a:gd name="connsiteY11" fmla="*/ 167840 h 179942"/>
                <a:gd name="connsiteX12" fmla="*/ 82163 w 146775"/>
                <a:gd name="connsiteY12" fmla="*/ 180026 h 179942"/>
                <a:gd name="connsiteX13" fmla="*/ 114608 w 146775"/>
                <a:gd name="connsiteY13" fmla="*/ 179249 h 179942"/>
                <a:gd name="connsiteX14" fmla="*/ 147053 w 146775"/>
                <a:gd name="connsiteY14" fmla="*/ 180026 h 179942"/>
                <a:gd name="connsiteX15" fmla="*/ 147053 w 146775"/>
                <a:gd name="connsiteY15" fmla="*/ 167840 h 179942"/>
                <a:gd name="connsiteX16" fmla="*/ 129285 w 146775"/>
                <a:gd name="connsiteY16" fmla="*/ 167840 h 179942"/>
                <a:gd name="connsiteX17" fmla="*/ 129285 w 146775"/>
                <a:gd name="connsiteY17" fmla="*/ 100686 h 179942"/>
                <a:gd name="connsiteX18" fmla="*/ 89630 w 146775"/>
                <a:gd name="connsiteY18" fmla="*/ 63349 h 179942"/>
                <a:gd name="connsiteX19" fmla="*/ 45855 w 146775"/>
                <a:gd name="connsiteY19" fmla="*/ 88759 h 179942"/>
                <a:gd name="connsiteX20" fmla="*/ 45855 w 146775"/>
                <a:gd name="connsiteY20" fmla="*/ 84 h 179942"/>
                <a:gd name="connsiteX21" fmla="*/ 278 w 146775"/>
                <a:gd name="connsiteY21" fmla="*/ 2158 h 179942"/>
                <a:gd name="connsiteX22" fmla="*/ 278 w 146775"/>
                <a:gd name="connsiteY22" fmla="*/ 14345 h 179942"/>
                <a:gd name="connsiteX23" fmla="*/ 18045 w 146775"/>
                <a:gd name="connsiteY23" fmla="*/ 24457 h 179942"/>
                <a:gd name="connsiteX24" fmla="*/ 18045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8045" y="167840"/>
                  </a:moveTo>
                  <a:lnTo>
                    <a:pt x="278" y="167840"/>
                  </a:lnTo>
                  <a:lnTo>
                    <a:pt x="278" y="180026"/>
                  </a:lnTo>
                  <a:cubicBezTo>
                    <a:pt x="7488" y="179767"/>
                    <a:pt x="22938" y="179249"/>
                    <a:pt x="32723" y="179249"/>
                  </a:cubicBezTo>
                  <a:cubicBezTo>
                    <a:pt x="42765" y="179249"/>
                    <a:pt x="57958" y="179767"/>
                    <a:pt x="65168" y="180026"/>
                  </a:cubicBezTo>
                  <a:lnTo>
                    <a:pt x="65168" y="167840"/>
                  </a:lnTo>
                  <a:lnTo>
                    <a:pt x="47400" y="167840"/>
                  </a:lnTo>
                  <a:lnTo>
                    <a:pt x="47400" y="113650"/>
                  </a:lnTo>
                  <a:cubicBezTo>
                    <a:pt x="47400" y="85388"/>
                    <a:pt x="69545" y="72683"/>
                    <a:pt x="85768" y="72683"/>
                  </a:cubicBezTo>
                  <a:cubicBezTo>
                    <a:pt x="94523" y="72683"/>
                    <a:pt x="99930" y="78128"/>
                    <a:pt x="99930" y="97834"/>
                  </a:cubicBezTo>
                  <a:lnTo>
                    <a:pt x="99930" y="167840"/>
                  </a:lnTo>
                  <a:lnTo>
                    <a:pt x="82163" y="167840"/>
                  </a:lnTo>
                  <a:lnTo>
                    <a:pt x="82163" y="180026"/>
                  </a:lnTo>
                  <a:cubicBezTo>
                    <a:pt x="89373" y="179767"/>
                    <a:pt x="104823" y="179249"/>
                    <a:pt x="114608" y="179249"/>
                  </a:cubicBezTo>
                  <a:cubicBezTo>
                    <a:pt x="124650" y="179249"/>
                    <a:pt x="139843" y="179767"/>
                    <a:pt x="147053" y="180026"/>
                  </a:cubicBezTo>
                  <a:lnTo>
                    <a:pt x="147053" y="167840"/>
                  </a:lnTo>
                  <a:lnTo>
                    <a:pt x="129285" y="167840"/>
                  </a:lnTo>
                  <a:lnTo>
                    <a:pt x="129285" y="100686"/>
                  </a:lnTo>
                  <a:cubicBezTo>
                    <a:pt x="129285" y="73461"/>
                    <a:pt x="115380" y="63349"/>
                    <a:pt x="89630" y="63349"/>
                  </a:cubicBezTo>
                  <a:cubicBezTo>
                    <a:pt x="64910" y="63349"/>
                    <a:pt x="51778" y="78388"/>
                    <a:pt x="45855" y="88759"/>
                  </a:cubicBezTo>
                  <a:lnTo>
                    <a:pt x="45855" y="84"/>
                  </a:lnTo>
                  <a:lnTo>
                    <a:pt x="278" y="2158"/>
                  </a:lnTo>
                  <a:lnTo>
                    <a:pt x="278" y="14345"/>
                  </a:lnTo>
                  <a:cubicBezTo>
                    <a:pt x="16243" y="14345"/>
                    <a:pt x="18045" y="14345"/>
                    <a:pt x="18045" y="24457"/>
                  </a:cubicBezTo>
                  <a:lnTo>
                    <a:pt x="18045" y="167840"/>
                  </a:lnTo>
                  <a:close/>
                </a:path>
              </a:pathLst>
            </a:custGeom>
            <a:solidFill>
              <a:srgbClr val="000000"/>
            </a:solidFill>
            <a:ln w="227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F0A88E3-8538-0F16-884C-22468C896EA6}"/>
                </a:ext>
              </a:extLst>
            </p:cNvPr>
            <p:cNvSpPr/>
            <p:nvPr>
              <p:custDataLst>
                <p:tags r:id="rId37"/>
              </p:custDataLst>
            </p:nvPr>
          </p:nvSpPr>
          <p:spPr>
            <a:xfrm>
              <a:off x="10107248" y="2669585"/>
              <a:ext cx="40376" cy="127774"/>
            </a:xfrm>
            <a:custGeom>
              <a:avLst/>
              <a:gdLst>
                <a:gd name="connsiteX0" fmla="*/ 39939 w 40376"/>
                <a:gd name="connsiteY0" fmla="*/ 5525 h 127774"/>
                <a:gd name="connsiteX1" fmla="*/ 40660 w 40376"/>
                <a:gd name="connsiteY1" fmla="*/ 2621 h 127774"/>
                <a:gd name="connsiteX2" fmla="*/ 37776 w 40376"/>
                <a:gd name="connsiteY2" fmla="*/ 80 h 127774"/>
                <a:gd name="connsiteX3" fmla="*/ 14704 w 40376"/>
                <a:gd name="connsiteY3" fmla="*/ 1895 h 127774"/>
                <a:gd name="connsiteX4" fmla="*/ 10919 w 40376"/>
                <a:gd name="connsiteY4" fmla="*/ 6069 h 127774"/>
                <a:gd name="connsiteX5" fmla="*/ 15425 w 40376"/>
                <a:gd name="connsiteY5" fmla="*/ 8610 h 127774"/>
                <a:gd name="connsiteX6" fmla="*/ 24077 w 40376"/>
                <a:gd name="connsiteY6" fmla="*/ 11333 h 127774"/>
                <a:gd name="connsiteX7" fmla="*/ 23356 w 40376"/>
                <a:gd name="connsiteY7" fmla="*/ 15326 h 127774"/>
                <a:gd name="connsiteX8" fmla="*/ 1005 w 40376"/>
                <a:gd name="connsiteY8" fmla="*/ 104986 h 127774"/>
                <a:gd name="connsiteX9" fmla="*/ 284 w 40376"/>
                <a:gd name="connsiteY9" fmla="*/ 110612 h 127774"/>
                <a:gd name="connsiteX10" fmla="*/ 19210 w 40376"/>
                <a:gd name="connsiteY10" fmla="*/ 127855 h 127774"/>
                <a:gd name="connsiteX11" fmla="*/ 33630 w 40376"/>
                <a:gd name="connsiteY11" fmla="*/ 118235 h 127774"/>
                <a:gd name="connsiteX12" fmla="*/ 39939 w 40376"/>
                <a:gd name="connsiteY12" fmla="*/ 100085 h 127774"/>
                <a:gd name="connsiteX13" fmla="*/ 37055 w 40376"/>
                <a:gd name="connsiteY13" fmla="*/ 97726 h 127774"/>
                <a:gd name="connsiteX14" fmla="*/ 33450 w 40376"/>
                <a:gd name="connsiteY14" fmla="*/ 102082 h 127774"/>
                <a:gd name="connsiteX15" fmla="*/ 19931 w 40376"/>
                <a:gd name="connsiteY15" fmla="*/ 122773 h 127774"/>
                <a:gd name="connsiteX16" fmla="*/ 13803 w 40376"/>
                <a:gd name="connsiteY16" fmla="*/ 113879 h 127774"/>
                <a:gd name="connsiteX17" fmla="*/ 14884 w 40376"/>
                <a:gd name="connsiteY17" fmla="*/ 106438 h 127774"/>
                <a:gd name="connsiteX18" fmla="*/ 39939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939" y="5525"/>
                  </a:moveTo>
                  <a:cubicBezTo>
                    <a:pt x="40119" y="5162"/>
                    <a:pt x="40660" y="2803"/>
                    <a:pt x="40660" y="2621"/>
                  </a:cubicBezTo>
                  <a:cubicBezTo>
                    <a:pt x="40660" y="1714"/>
                    <a:pt x="39939" y="80"/>
                    <a:pt x="37776" y="80"/>
                  </a:cubicBezTo>
                  <a:cubicBezTo>
                    <a:pt x="34171" y="80"/>
                    <a:pt x="19210" y="1532"/>
                    <a:pt x="14704" y="1895"/>
                  </a:cubicBezTo>
                  <a:cubicBezTo>
                    <a:pt x="13442" y="2077"/>
                    <a:pt x="10919" y="2258"/>
                    <a:pt x="10919" y="6069"/>
                  </a:cubicBezTo>
                  <a:cubicBezTo>
                    <a:pt x="10919" y="8610"/>
                    <a:pt x="13442" y="8610"/>
                    <a:pt x="15425" y="8610"/>
                  </a:cubicBezTo>
                  <a:cubicBezTo>
                    <a:pt x="24077" y="8610"/>
                    <a:pt x="24077" y="9881"/>
                    <a:pt x="24077" y="11333"/>
                  </a:cubicBezTo>
                  <a:cubicBezTo>
                    <a:pt x="24077" y="12603"/>
                    <a:pt x="23716" y="13692"/>
                    <a:pt x="23356" y="15326"/>
                  </a:cubicBezTo>
                  <a:lnTo>
                    <a:pt x="1005" y="104986"/>
                  </a:lnTo>
                  <a:cubicBezTo>
                    <a:pt x="464" y="106801"/>
                    <a:pt x="284" y="108797"/>
                    <a:pt x="284" y="110612"/>
                  </a:cubicBezTo>
                  <a:cubicBezTo>
                    <a:pt x="284" y="122228"/>
                    <a:pt x="10558" y="127855"/>
                    <a:pt x="19210" y="127855"/>
                  </a:cubicBezTo>
                  <a:cubicBezTo>
                    <a:pt x="23536" y="127855"/>
                    <a:pt x="28944" y="126403"/>
                    <a:pt x="33630" y="118235"/>
                  </a:cubicBezTo>
                  <a:cubicBezTo>
                    <a:pt x="37416" y="111520"/>
                    <a:pt x="39939" y="100811"/>
                    <a:pt x="39939" y="100085"/>
                  </a:cubicBezTo>
                  <a:cubicBezTo>
                    <a:pt x="39939" y="97726"/>
                    <a:pt x="37596" y="97726"/>
                    <a:pt x="37055" y="97726"/>
                  </a:cubicBezTo>
                  <a:cubicBezTo>
                    <a:pt x="34532" y="97726"/>
                    <a:pt x="34171" y="98815"/>
                    <a:pt x="33450" y="102082"/>
                  </a:cubicBezTo>
                  <a:cubicBezTo>
                    <a:pt x="31107" y="111157"/>
                    <a:pt x="27682" y="122773"/>
                    <a:pt x="19931" y="122773"/>
                  </a:cubicBezTo>
                  <a:cubicBezTo>
                    <a:pt x="15064" y="122773"/>
                    <a:pt x="13803" y="118235"/>
                    <a:pt x="13803" y="113879"/>
                  </a:cubicBezTo>
                  <a:cubicBezTo>
                    <a:pt x="13803" y="111883"/>
                    <a:pt x="14343" y="108434"/>
                    <a:pt x="14884" y="106438"/>
                  </a:cubicBezTo>
                  <a:lnTo>
                    <a:pt x="39939" y="5525"/>
                  </a:lnTo>
                  <a:close/>
                </a:path>
              </a:pathLst>
            </a:custGeom>
            <a:solidFill>
              <a:srgbClr val="000000"/>
            </a:solidFill>
            <a:ln w="2276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B71ADA5-802A-9BDB-E656-6BBE3F58F889}"/>
                </a:ext>
              </a:extLst>
            </p:cNvPr>
            <p:cNvSpPr/>
            <p:nvPr>
              <p:custDataLst>
                <p:tags r:id="rId38"/>
              </p:custDataLst>
            </p:nvPr>
          </p:nvSpPr>
          <p:spPr>
            <a:xfrm>
              <a:off x="10104544" y="2886659"/>
              <a:ext cx="104725" cy="81855"/>
            </a:xfrm>
            <a:custGeom>
              <a:avLst/>
              <a:gdLst>
                <a:gd name="connsiteX0" fmla="*/ 68058 w 104725"/>
                <a:gd name="connsiteY0" fmla="*/ 50725 h 81855"/>
                <a:gd name="connsiteX1" fmla="*/ 65174 w 104725"/>
                <a:gd name="connsiteY1" fmla="*/ 61433 h 81855"/>
                <a:gd name="connsiteX2" fmla="*/ 43364 w 104725"/>
                <a:gd name="connsiteY2" fmla="*/ 76860 h 81855"/>
                <a:gd name="connsiteX3" fmla="*/ 30927 w 104725"/>
                <a:gd name="connsiteY3" fmla="*/ 61796 h 81855"/>
                <a:gd name="connsiteX4" fmla="*/ 41021 w 104725"/>
                <a:gd name="connsiteY4" fmla="*/ 24952 h 81855"/>
                <a:gd name="connsiteX5" fmla="*/ 43544 w 104725"/>
                <a:gd name="connsiteY5" fmla="*/ 15695 h 81855"/>
                <a:gd name="connsiteX6" fmla="*/ 26420 w 104725"/>
                <a:gd name="connsiteY6" fmla="*/ 87 h 81855"/>
                <a:gd name="connsiteX7" fmla="*/ 284 w 104725"/>
                <a:gd name="connsiteY7" fmla="*/ 27856 h 81855"/>
                <a:gd name="connsiteX8" fmla="*/ 3348 w 104725"/>
                <a:gd name="connsiteY8" fmla="*/ 30215 h 81855"/>
                <a:gd name="connsiteX9" fmla="*/ 6593 w 104725"/>
                <a:gd name="connsiteY9" fmla="*/ 27311 h 81855"/>
                <a:gd name="connsiteX10" fmla="*/ 25879 w 104725"/>
                <a:gd name="connsiteY10" fmla="*/ 5169 h 81855"/>
                <a:gd name="connsiteX11" fmla="*/ 30386 w 104725"/>
                <a:gd name="connsiteY11" fmla="*/ 11521 h 81855"/>
                <a:gd name="connsiteX12" fmla="*/ 27141 w 104725"/>
                <a:gd name="connsiteY12" fmla="*/ 23681 h 81855"/>
                <a:gd name="connsiteX13" fmla="*/ 17408 w 104725"/>
                <a:gd name="connsiteY13" fmla="*/ 58892 h 81855"/>
                <a:gd name="connsiteX14" fmla="*/ 24077 w 104725"/>
                <a:gd name="connsiteY14" fmla="*/ 76134 h 81855"/>
                <a:gd name="connsiteX15" fmla="*/ 42643 w 104725"/>
                <a:gd name="connsiteY15" fmla="*/ 81942 h 81855"/>
                <a:gd name="connsiteX16" fmla="*/ 66075 w 104725"/>
                <a:gd name="connsiteY16" fmla="*/ 69963 h 81855"/>
                <a:gd name="connsiteX17" fmla="*/ 84281 w 104725"/>
                <a:gd name="connsiteY17" fmla="*/ 81942 h 81855"/>
                <a:gd name="connsiteX18" fmla="*/ 98520 w 104725"/>
                <a:gd name="connsiteY18" fmla="*/ 72323 h 81855"/>
                <a:gd name="connsiteX19" fmla="*/ 105009 w 104725"/>
                <a:gd name="connsiteY19" fmla="*/ 54173 h 81855"/>
                <a:gd name="connsiteX20" fmla="*/ 101945 w 104725"/>
                <a:gd name="connsiteY20" fmla="*/ 51814 h 81855"/>
                <a:gd name="connsiteX21" fmla="*/ 97980 w 104725"/>
                <a:gd name="connsiteY21" fmla="*/ 57440 h 81855"/>
                <a:gd name="connsiteX22" fmla="*/ 84821 w 104725"/>
                <a:gd name="connsiteY22" fmla="*/ 76860 h 81855"/>
                <a:gd name="connsiteX23" fmla="*/ 78873 w 104725"/>
                <a:gd name="connsiteY23" fmla="*/ 67967 h 81855"/>
                <a:gd name="connsiteX24" fmla="*/ 81577 w 104725"/>
                <a:gd name="connsiteY24" fmla="*/ 53629 h 81855"/>
                <a:gd name="connsiteX25" fmla="*/ 85542 w 104725"/>
                <a:gd name="connsiteY25" fmla="*/ 37294 h 81855"/>
                <a:gd name="connsiteX26" fmla="*/ 89688 w 104725"/>
                <a:gd name="connsiteY26" fmla="*/ 21140 h 81855"/>
                <a:gd name="connsiteX27" fmla="*/ 92752 w 104725"/>
                <a:gd name="connsiteY27" fmla="*/ 7710 h 81855"/>
                <a:gd name="connsiteX28" fmla="*/ 86804 w 104725"/>
                <a:gd name="connsiteY28" fmla="*/ 1902 h 81855"/>
                <a:gd name="connsiteX29" fmla="*/ 77431 w 104725"/>
                <a:gd name="connsiteY29" fmla="*/ 12973 h 81855"/>
                <a:gd name="connsiteX30" fmla="*/ 68058 w 104725"/>
                <a:gd name="connsiteY30" fmla="*/ 50725 h 8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4725" h="81855">
                  <a:moveTo>
                    <a:pt x="68058" y="50725"/>
                  </a:moveTo>
                  <a:cubicBezTo>
                    <a:pt x="67157" y="54355"/>
                    <a:pt x="65535" y="61251"/>
                    <a:pt x="65174" y="61433"/>
                  </a:cubicBezTo>
                  <a:cubicBezTo>
                    <a:pt x="61749" y="67059"/>
                    <a:pt x="54539" y="76860"/>
                    <a:pt x="43364" y="76860"/>
                  </a:cubicBezTo>
                  <a:cubicBezTo>
                    <a:pt x="30927" y="76860"/>
                    <a:pt x="30927" y="65063"/>
                    <a:pt x="30927" y="61796"/>
                  </a:cubicBezTo>
                  <a:cubicBezTo>
                    <a:pt x="30927" y="51088"/>
                    <a:pt x="35974" y="38201"/>
                    <a:pt x="41021" y="24952"/>
                  </a:cubicBezTo>
                  <a:cubicBezTo>
                    <a:pt x="42463" y="21322"/>
                    <a:pt x="43544" y="18599"/>
                    <a:pt x="43544" y="15695"/>
                  </a:cubicBezTo>
                  <a:cubicBezTo>
                    <a:pt x="43544" y="6258"/>
                    <a:pt x="35613" y="87"/>
                    <a:pt x="26420" y="87"/>
                  </a:cubicBezTo>
                  <a:cubicBezTo>
                    <a:pt x="8395" y="87"/>
                    <a:pt x="284" y="24952"/>
                    <a:pt x="284" y="27856"/>
                  </a:cubicBezTo>
                  <a:cubicBezTo>
                    <a:pt x="284" y="30215"/>
                    <a:pt x="2807" y="30215"/>
                    <a:pt x="3348" y="30215"/>
                  </a:cubicBezTo>
                  <a:cubicBezTo>
                    <a:pt x="5872" y="30215"/>
                    <a:pt x="6052" y="29308"/>
                    <a:pt x="6593" y="27311"/>
                  </a:cubicBezTo>
                  <a:cubicBezTo>
                    <a:pt x="10919" y="12429"/>
                    <a:pt x="18850" y="5169"/>
                    <a:pt x="25879" y="5169"/>
                  </a:cubicBezTo>
                  <a:cubicBezTo>
                    <a:pt x="28944" y="5169"/>
                    <a:pt x="30386" y="7165"/>
                    <a:pt x="30386" y="11521"/>
                  </a:cubicBezTo>
                  <a:cubicBezTo>
                    <a:pt x="30386" y="15695"/>
                    <a:pt x="28944" y="19507"/>
                    <a:pt x="27141" y="23681"/>
                  </a:cubicBezTo>
                  <a:cubicBezTo>
                    <a:pt x="17408" y="48728"/>
                    <a:pt x="17408" y="53992"/>
                    <a:pt x="17408" y="58892"/>
                  </a:cubicBezTo>
                  <a:cubicBezTo>
                    <a:pt x="17408" y="61977"/>
                    <a:pt x="17408" y="70326"/>
                    <a:pt x="24077" y="76134"/>
                  </a:cubicBezTo>
                  <a:cubicBezTo>
                    <a:pt x="29304" y="80490"/>
                    <a:pt x="36334" y="81942"/>
                    <a:pt x="42643" y="81942"/>
                  </a:cubicBezTo>
                  <a:cubicBezTo>
                    <a:pt x="53999" y="81942"/>
                    <a:pt x="60127" y="75771"/>
                    <a:pt x="66075" y="69963"/>
                  </a:cubicBezTo>
                  <a:cubicBezTo>
                    <a:pt x="70041" y="81579"/>
                    <a:pt x="82118" y="81942"/>
                    <a:pt x="84281" y="81942"/>
                  </a:cubicBezTo>
                  <a:cubicBezTo>
                    <a:pt x="90409" y="81942"/>
                    <a:pt x="95096" y="78312"/>
                    <a:pt x="98520" y="72323"/>
                  </a:cubicBezTo>
                  <a:cubicBezTo>
                    <a:pt x="102486" y="65244"/>
                    <a:pt x="105009" y="54718"/>
                    <a:pt x="105009" y="54173"/>
                  </a:cubicBezTo>
                  <a:cubicBezTo>
                    <a:pt x="105009" y="51814"/>
                    <a:pt x="102486" y="51814"/>
                    <a:pt x="101945" y="51814"/>
                  </a:cubicBezTo>
                  <a:cubicBezTo>
                    <a:pt x="99422" y="51814"/>
                    <a:pt x="99241" y="52540"/>
                    <a:pt x="97980" y="57440"/>
                  </a:cubicBezTo>
                  <a:cubicBezTo>
                    <a:pt x="95817" y="65970"/>
                    <a:pt x="92392" y="76860"/>
                    <a:pt x="84821" y="76860"/>
                  </a:cubicBezTo>
                  <a:cubicBezTo>
                    <a:pt x="80135" y="76860"/>
                    <a:pt x="78873" y="72686"/>
                    <a:pt x="78873" y="67967"/>
                  </a:cubicBezTo>
                  <a:cubicBezTo>
                    <a:pt x="78873" y="64881"/>
                    <a:pt x="80315" y="58347"/>
                    <a:pt x="81577" y="53629"/>
                  </a:cubicBezTo>
                  <a:cubicBezTo>
                    <a:pt x="82839" y="48728"/>
                    <a:pt x="84641" y="41287"/>
                    <a:pt x="85542" y="37294"/>
                  </a:cubicBezTo>
                  <a:lnTo>
                    <a:pt x="89688" y="21140"/>
                  </a:lnTo>
                  <a:cubicBezTo>
                    <a:pt x="90770" y="16603"/>
                    <a:pt x="92752" y="8617"/>
                    <a:pt x="92752" y="7710"/>
                  </a:cubicBezTo>
                  <a:cubicBezTo>
                    <a:pt x="92752" y="4080"/>
                    <a:pt x="89868" y="1902"/>
                    <a:pt x="86804" y="1902"/>
                  </a:cubicBezTo>
                  <a:cubicBezTo>
                    <a:pt x="80135" y="1902"/>
                    <a:pt x="78873" y="7165"/>
                    <a:pt x="77431" y="12973"/>
                  </a:cubicBezTo>
                  <a:lnTo>
                    <a:pt x="68058" y="50725"/>
                  </a:lnTo>
                  <a:close/>
                </a:path>
              </a:pathLst>
            </a:custGeom>
            <a:solidFill>
              <a:srgbClr val="000000"/>
            </a:solidFill>
            <a:ln w="2276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3FBA5B8-9627-C4A0-9251-C5B5FDE0A5C9}"/>
                </a:ext>
              </a:extLst>
            </p:cNvPr>
            <p:cNvSpPr/>
            <p:nvPr>
              <p:custDataLst>
                <p:tags r:id="rId39"/>
              </p:custDataLst>
            </p:nvPr>
          </p:nvSpPr>
          <p:spPr>
            <a:xfrm>
              <a:off x="10252840" y="2875117"/>
              <a:ext cx="30127" cy="77525"/>
            </a:xfrm>
            <a:custGeom>
              <a:avLst/>
              <a:gdLst>
                <a:gd name="connsiteX0" fmla="*/ 30417 w 30127"/>
                <a:gd name="connsiteY0" fmla="*/ 27309 h 77525"/>
                <a:gd name="connsiteX1" fmla="*/ 13937 w 30127"/>
                <a:gd name="connsiteY1" fmla="*/ 84 h 77525"/>
                <a:gd name="connsiteX2" fmla="*/ 289 w 30127"/>
                <a:gd name="connsiteY2" fmla="*/ 13826 h 77525"/>
                <a:gd name="connsiteX3" fmla="*/ 13937 w 30127"/>
                <a:gd name="connsiteY3" fmla="*/ 27568 h 77525"/>
                <a:gd name="connsiteX4" fmla="*/ 22949 w 30127"/>
                <a:gd name="connsiteY4" fmla="*/ 24197 h 77525"/>
                <a:gd name="connsiteX5" fmla="*/ 24237 w 30127"/>
                <a:gd name="connsiteY5" fmla="*/ 23420 h 77525"/>
                <a:gd name="connsiteX6" fmla="*/ 24752 w 30127"/>
                <a:gd name="connsiteY6" fmla="*/ 27309 h 77525"/>
                <a:gd name="connsiteX7" fmla="*/ 7242 w 30127"/>
                <a:gd name="connsiteY7" fmla="*/ 70609 h 77525"/>
                <a:gd name="connsiteX8" fmla="*/ 4409 w 30127"/>
                <a:gd name="connsiteY8" fmla="*/ 74758 h 77525"/>
                <a:gd name="connsiteX9" fmla="*/ 6984 w 30127"/>
                <a:gd name="connsiteY9" fmla="*/ 77610 h 77525"/>
                <a:gd name="connsiteX10" fmla="*/ 30417 w 30127"/>
                <a:gd name="connsiteY10" fmla="*/ 27309 h 7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27" h="77525">
                  <a:moveTo>
                    <a:pt x="30417" y="27309"/>
                  </a:moveTo>
                  <a:cubicBezTo>
                    <a:pt x="30417" y="10196"/>
                    <a:pt x="23979" y="84"/>
                    <a:pt x="13937" y="84"/>
                  </a:cubicBezTo>
                  <a:cubicBezTo>
                    <a:pt x="5439" y="84"/>
                    <a:pt x="289" y="6566"/>
                    <a:pt x="289" y="13826"/>
                  </a:cubicBezTo>
                  <a:cubicBezTo>
                    <a:pt x="289" y="20827"/>
                    <a:pt x="5439" y="27568"/>
                    <a:pt x="13937" y="27568"/>
                  </a:cubicBezTo>
                  <a:cubicBezTo>
                    <a:pt x="17027" y="27568"/>
                    <a:pt x="20374" y="26531"/>
                    <a:pt x="22949" y="24197"/>
                  </a:cubicBezTo>
                  <a:cubicBezTo>
                    <a:pt x="23722" y="23679"/>
                    <a:pt x="23979" y="23420"/>
                    <a:pt x="24237" y="23420"/>
                  </a:cubicBezTo>
                  <a:cubicBezTo>
                    <a:pt x="24494" y="23420"/>
                    <a:pt x="24752" y="23679"/>
                    <a:pt x="24752" y="27309"/>
                  </a:cubicBezTo>
                  <a:cubicBezTo>
                    <a:pt x="24752" y="46496"/>
                    <a:pt x="15739" y="62053"/>
                    <a:pt x="7242" y="70609"/>
                  </a:cubicBezTo>
                  <a:cubicBezTo>
                    <a:pt x="4409" y="73461"/>
                    <a:pt x="4409" y="73980"/>
                    <a:pt x="4409" y="74758"/>
                  </a:cubicBezTo>
                  <a:cubicBezTo>
                    <a:pt x="4409" y="76573"/>
                    <a:pt x="5697" y="77610"/>
                    <a:pt x="6984" y="77610"/>
                  </a:cubicBezTo>
                  <a:cubicBezTo>
                    <a:pt x="9817" y="77610"/>
                    <a:pt x="30417" y="57645"/>
                    <a:pt x="30417" y="27309"/>
                  </a:cubicBezTo>
                  <a:close/>
                </a:path>
              </a:pathLst>
            </a:custGeom>
            <a:solidFill>
              <a:srgbClr val="000000"/>
            </a:solidFill>
            <a:ln w="2276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2CA6EB1-315B-6C47-1CE7-E6CD3D9ADA40}"/>
                </a:ext>
              </a:extLst>
            </p:cNvPr>
            <p:cNvSpPr/>
            <p:nvPr>
              <p:custDataLst>
                <p:tags r:id="rId40"/>
              </p:custDataLst>
            </p:nvPr>
          </p:nvSpPr>
          <p:spPr>
            <a:xfrm>
              <a:off x="10356726" y="2722658"/>
              <a:ext cx="146775" cy="179942"/>
            </a:xfrm>
            <a:custGeom>
              <a:avLst/>
              <a:gdLst>
                <a:gd name="connsiteX0" fmla="*/ 18061 w 146775"/>
                <a:gd name="connsiteY0" fmla="*/ 167840 h 179942"/>
                <a:gd name="connsiteX1" fmla="*/ 294 w 146775"/>
                <a:gd name="connsiteY1" fmla="*/ 167840 h 179942"/>
                <a:gd name="connsiteX2" fmla="*/ 294 w 146775"/>
                <a:gd name="connsiteY2" fmla="*/ 180026 h 179942"/>
                <a:gd name="connsiteX3" fmla="*/ 32739 w 146775"/>
                <a:gd name="connsiteY3" fmla="*/ 179249 h 179942"/>
                <a:gd name="connsiteX4" fmla="*/ 65184 w 146775"/>
                <a:gd name="connsiteY4" fmla="*/ 180026 h 179942"/>
                <a:gd name="connsiteX5" fmla="*/ 65184 w 146775"/>
                <a:gd name="connsiteY5" fmla="*/ 167840 h 179942"/>
                <a:gd name="connsiteX6" fmla="*/ 47416 w 146775"/>
                <a:gd name="connsiteY6" fmla="*/ 167840 h 179942"/>
                <a:gd name="connsiteX7" fmla="*/ 47416 w 146775"/>
                <a:gd name="connsiteY7" fmla="*/ 113650 h 179942"/>
                <a:gd name="connsiteX8" fmla="*/ 85784 w 146775"/>
                <a:gd name="connsiteY8" fmla="*/ 72683 h 179942"/>
                <a:gd name="connsiteX9" fmla="*/ 99946 w 146775"/>
                <a:gd name="connsiteY9" fmla="*/ 97834 h 179942"/>
                <a:gd name="connsiteX10" fmla="*/ 99946 w 146775"/>
                <a:gd name="connsiteY10" fmla="*/ 167840 h 179942"/>
                <a:gd name="connsiteX11" fmla="*/ 82179 w 146775"/>
                <a:gd name="connsiteY11" fmla="*/ 167840 h 179942"/>
                <a:gd name="connsiteX12" fmla="*/ 82179 w 146775"/>
                <a:gd name="connsiteY12" fmla="*/ 180026 h 179942"/>
                <a:gd name="connsiteX13" fmla="*/ 114624 w 146775"/>
                <a:gd name="connsiteY13" fmla="*/ 179249 h 179942"/>
                <a:gd name="connsiteX14" fmla="*/ 147069 w 146775"/>
                <a:gd name="connsiteY14" fmla="*/ 180026 h 179942"/>
                <a:gd name="connsiteX15" fmla="*/ 147069 w 146775"/>
                <a:gd name="connsiteY15" fmla="*/ 167840 h 179942"/>
                <a:gd name="connsiteX16" fmla="*/ 129301 w 146775"/>
                <a:gd name="connsiteY16" fmla="*/ 167840 h 179942"/>
                <a:gd name="connsiteX17" fmla="*/ 129301 w 146775"/>
                <a:gd name="connsiteY17" fmla="*/ 100686 h 179942"/>
                <a:gd name="connsiteX18" fmla="*/ 89646 w 146775"/>
                <a:gd name="connsiteY18" fmla="*/ 63349 h 179942"/>
                <a:gd name="connsiteX19" fmla="*/ 45871 w 146775"/>
                <a:gd name="connsiteY19" fmla="*/ 88759 h 179942"/>
                <a:gd name="connsiteX20" fmla="*/ 45871 w 146775"/>
                <a:gd name="connsiteY20" fmla="*/ 84 h 179942"/>
                <a:gd name="connsiteX21" fmla="*/ 294 w 146775"/>
                <a:gd name="connsiteY21" fmla="*/ 2158 h 179942"/>
                <a:gd name="connsiteX22" fmla="*/ 294 w 146775"/>
                <a:gd name="connsiteY22" fmla="*/ 14345 h 179942"/>
                <a:gd name="connsiteX23" fmla="*/ 18061 w 146775"/>
                <a:gd name="connsiteY23" fmla="*/ 24457 h 179942"/>
                <a:gd name="connsiteX24" fmla="*/ 18061 w 146775"/>
                <a:gd name="connsiteY24" fmla="*/ 167840 h 1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775" h="179942">
                  <a:moveTo>
                    <a:pt x="18061" y="167840"/>
                  </a:moveTo>
                  <a:lnTo>
                    <a:pt x="294" y="167840"/>
                  </a:lnTo>
                  <a:lnTo>
                    <a:pt x="294" y="180026"/>
                  </a:lnTo>
                  <a:cubicBezTo>
                    <a:pt x="7504" y="179767"/>
                    <a:pt x="22954" y="179249"/>
                    <a:pt x="32739" y="179249"/>
                  </a:cubicBezTo>
                  <a:cubicBezTo>
                    <a:pt x="42781" y="179249"/>
                    <a:pt x="57974" y="179767"/>
                    <a:pt x="65184" y="180026"/>
                  </a:cubicBezTo>
                  <a:lnTo>
                    <a:pt x="65184" y="167840"/>
                  </a:lnTo>
                  <a:lnTo>
                    <a:pt x="47416" y="167840"/>
                  </a:lnTo>
                  <a:lnTo>
                    <a:pt x="47416" y="113650"/>
                  </a:lnTo>
                  <a:cubicBezTo>
                    <a:pt x="47416" y="85388"/>
                    <a:pt x="69561" y="72683"/>
                    <a:pt x="85784" y="72683"/>
                  </a:cubicBezTo>
                  <a:cubicBezTo>
                    <a:pt x="94539" y="72683"/>
                    <a:pt x="99946" y="78128"/>
                    <a:pt x="99946" y="97834"/>
                  </a:cubicBezTo>
                  <a:lnTo>
                    <a:pt x="99946" y="167840"/>
                  </a:lnTo>
                  <a:lnTo>
                    <a:pt x="82179" y="167840"/>
                  </a:lnTo>
                  <a:lnTo>
                    <a:pt x="82179" y="180026"/>
                  </a:lnTo>
                  <a:cubicBezTo>
                    <a:pt x="89389" y="179767"/>
                    <a:pt x="104839" y="179249"/>
                    <a:pt x="114624" y="179249"/>
                  </a:cubicBezTo>
                  <a:cubicBezTo>
                    <a:pt x="124666" y="179249"/>
                    <a:pt x="139859" y="179767"/>
                    <a:pt x="147069" y="180026"/>
                  </a:cubicBezTo>
                  <a:lnTo>
                    <a:pt x="147069" y="167840"/>
                  </a:lnTo>
                  <a:lnTo>
                    <a:pt x="129301" y="167840"/>
                  </a:lnTo>
                  <a:lnTo>
                    <a:pt x="129301" y="100686"/>
                  </a:lnTo>
                  <a:cubicBezTo>
                    <a:pt x="129301" y="73461"/>
                    <a:pt x="115396" y="63349"/>
                    <a:pt x="89646" y="63349"/>
                  </a:cubicBezTo>
                  <a:cubicBezTo>
                    <a:pt x="64926" y="63349"/>
                    <a:pt x="51794" y="78388"/>
                    <a:pt x="45871" y="88759"/>
                  </a:cubicBezTo>
                  <a:lnTo>
                    <a:pt x="45871" y="84"/>
                  </a:lnTo>
                  <a:lnTo>
                    <a:pt x="294" y="2158"/>
                  </a:lnTo>
                  <a:lnTo>
                    <a:pt x="294" y="14345"/>
                  </a:lnTo>
                  <a:cubicBezTo>
                    <a:pt x="16259" y="14345"/>
                    <a:pt x="18061" y="14345"/>
                    <a:pt x="18061" y="24457"/>
                  </a:cubicBezTo>
                  <a:lnTo>
                    <a:pt x="18061" y="167840"/>
                  </a:lnTo>
                  <a:close/>
                </a:path>
              </a:pathLst>
            </a:custGeom>
            <a:solidFill>
              <a:srgbClr val="000000"/>
            </a:solidFill>
            <a:ln w="2276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D83E9709-31A4-C018-E4CD-7B54BCF0D47D}"/>
                </a:ext>
              </a:extLst>
            </p:cNvPr>
            <p:cNvSpPr/>
            <p:nvPr>
              <p:custDataLst>
                <p:tags r:id="rId41"/>
              </p:custDataLst>
            </p:nvPr>
          </p:nvSpPr>
          <p:spPr>
            <a:xfrm>
              <a:off x="10520828" y="2669585"/>
              <a:ext cx="40376" cy="127774"/>
            </a:xfrm>
            <a:custGeom>
              <a:avLst/>
              <a:gdLst>
                <a:gd name="connsiteX0" fmla="*/ 39955 w 40376"/>
                <a:gd name="connsiteY0" fmla="*/ 5525 h 127774"/>
                <a:gd name="connsiteX1" fmla="*/ 40676 w 40376"/>
                <a:gd name="connsiteY1" fmla="*/ 2621 h 127774"/>
                <a:gd name="connsiteX2" fmla="*/ 37792 w 40376"/>
                <a:gd name="connsiteY2" fmla="*/ 80 h 127774"/>
                <a:gd name="connsiteX3" fmla="*/ 14720 w 40376"/>
                <a:gd name="connsiteY3" fmla="*/ 1895 h 127774"/>
                <a:gd name="connsiteX4" fmla="*/ 10935 w 40376"/>
                <a:gd name="connsiteY4" fmla="*/ 6069 h 127774"/>
                <a:gd name="connsiteX5" fmla="*/ 15441 w 40376"/>
                <a:gd name="connsiteY5" fmla="*/ 8610 h 127774"/>
                <a:gd name="connsiteX6" fmla="*/ 24093 w 40376"/>
                <a:gd name="connsiteY6" fmla="*/ 11333 h 127774"/>
                <a:gd name="connsiteX7" fmla="*/ 23372 w 40376"/>
                <a:gd name="connsiteY7" fmla="*/ 15326 h 127774"/>
                <a:gd name="connsiteX8" fmla="*/ 1021 w 40376"/>
                <a:gd name="connsiteY8" fmla="*/ 104986 h 127774"/>
                <a:gd name="connsiteX9" fmla="*/ 300 w 40376"/>
                <a:gd name="connsiteY9" fmla="*/ 110612 h 127774"/>
                <a:gd name="connsiteX10" fmla="*/ 19226 w 40376"/>
                <a:gd name="connsiteY10" fmla="*/ 127855 h 127774"/>
                <a:gd name="connsiteX11" fmla="*/ 33646 w 40376"/>
                <a:gd name="connsiteY11" fmla="*/ 118235 h 127774"/>
                <a:gd name="connsiteX12" fmla="*/ 39955 w 40376"/>
                <a:gd name="connsiteY12" fmla="*/ 100085 h 127774"/>
                <a:gd name="connsiteX13" fmla="*/ 37071 w 40376"/>
                <a:gd name="connsiteY13" fmla="*/ 97726 h 127774"/>
                <a:gd name="connsiteX14" fmla="*/ 33466 w 40376"/>
                <a:gd name="connsiteY14" fmla="*/ 102082 h 127774"/>
                <a:gd name="connsiteX15" fmla="*/ 19947 w 40376"/>
                <a:gd name="connsiteY15" fmla="*/ 122773 h 127774"/>
                <a:gd name="connsiteX16" fmla="*/ 13819 w 40376"/>
                <a:gd name="connsiteY16" fmla="*/ 113879 h 127774"/>
                <a:gd name="connsiteX17" fmla="*/ 14900 w 40376"/>
                <a:gd name="connsiteY17" fmla="*/ 106438 h 127774"/>
                <a:gd name="connsiteX18" fmla="*/ 39955 w 40376"/>
                <a:gd name="connsiteY18" fmla="*/ 5525 h 1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76" h="127774">
                  <a:moveTo>
                    <a:pt x="39955" y="5525"/>
                  </a:moveTo>
                  <a:cubicBezTo>
                    <a:pt x="40135" y="5162"/>
                    <a:pt x="40676" y="2803"/>
                    <a:pt x="40676" y="2621"/>
                  </a:cubicBezTo>
                  <a:cubicBezTo>
                    <a:pt x="40676" y="1714"/>
                    <a:pt x="39955" y="80"/>
                    <a:pt x="37792" y="80"/>
                  </a:cubicBezTo>
                  <a:cubicBezTo>
                    <a:pt x="34187" y="80"/>
                    <a:pt x="19226" y="1532"/>
                    <a:pt x="14720" y="1895"/>
                  </a:cubicBezTo>
                  <a:cubicBezTo>
                    <a:pt x="13458" y="2077"/>
                    <a:pt x="10935" y="2258"/>
                    <a:pt x="10935" y="6069"/>
                  </a:cubicBezTo>
                  <a:cubicBezTo>
                    <a:pt x="10935" y="8610"/>
                    <a:pt x="13458" y="8610"/>
                    <a:pt x="15441" y="8610"/>
                  </a:cubicBezTo>
                  <a:cubicBezTo>
                    <a:pt x="24093" y="8610"/>
                    <a:pt x="24093" y="9881"/>
                    <a:pt x="24093" y="11333"/>
                  </a:cubicBezTo>
                  <a:cubicBezTo>
                    <a:pt x="24093" y="12603"/>
                    <a:pt x="23732" y="13692"/>
                    <a:pt x="23372" y="15326"/>
                  </a:cubicBezTo>
                  <a:lnTo>
                    <a:pt x="1021" y="104986"/>
                  </a:lnTo>
                  <a:cubicBezTo>
                    <a:pt x="480" y="106801"/>
                    <a:pt x="300" y="108797"/>
                    <a:pt x="300" y="110612"/>
                  </a:cubicBezTo>
                  <a:cubicBezTo>
                    <a:pt x="300" y="122228"/>
                    <a:pt x="10574" y="127855"/>
                    <a:pt x="19226" y="127855"/>
                  </a:cubicBezTo>
                  <a:cubicBezTo>
                    <a:pt x="23552" y="127855"/>
                    <a:pt x="28960" y="126403"/>
                    <a:pt x="33646" y="118235"/>
                  </a:cubicBezTo>
                  <a:cubicBezTo>
                    <a:pt x="37432" y="111520"/>
                    <a:pt x="39955" y="100811"/>
                    <a:pt x="39955" y="100085"/>
                  </a:cubicBezTo>
                  <a:cubicBezTo>
                    <a:pt x="39955" y="97726"/>
                    <a:pt x="37612" y="97726"/>
                    <a:pt x="37071" y="97726"/>
                  </a:cubicBezTo>
                  <a:cubicBezTo>
                    <a:pt x="34548" y="97726"/>
                    <a:pt x="34187" y="98815"/>
                    <a:pt x="33466" y="102082"/>
                  </a:cubicBezTo>
                  <a:cubicBezTo>
                    <a:pt x="31123" y="111157"/>
                    <a:pt x="27698" y="122773"/>
                    <a:pt x="19947" y="122773"/>
                  </a:cubicBezTo>
                  <a:cubicBezTo>
                    <a:pt x="15080" y="122773"/>
                    <a:pt x="13819" y="118235"/>
                    <a:pt x="13819" y="113879"/>
                  </a:cubicBezTo>
                  <a:cubicBezTo>
                    <a:pt x="13819" y="111883"/>
                    <a:pt x="14359" y="108434"/>
                    <a:pt x="14900" y="106438"/>
                  </a:cubicBezTo>
                  <a:lnTo>
                    <a:pt x="39955" y="5525"/>
                  </a:lnTo>
                  <a:close/>
                </a:path>
              </a:pathLst>
            </a:custGeom>
            <a:solidFill>
              <a:srgbClr val="000000"/>
            </a:solidFill>
            <a:ln w="22769"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DD00591-01BB-2F53-9C4F-33BC0419E9BD}"/>
                </a:ext>
              </a:extLst>
            </p:cNvPr>
            <p:cNvSpPr/>
            <p:nvPr>
              <p:custDataLst>
                <p:tags r:id="rId42"/>
              </p:custDataLst>
            </p:nvPr>
          </p:nvSpPr>
          <p:spPr>
            <a:xfrm>
              <a:off x="10518124" y="2886478"/>
              <a:ext cx="87781" cy="82037"/>
            </a:xfrm>
            <a:custGeom>
              <a:avLst/>
              <a:gdLst>
                <a:gd name="connsiteX0" fmla="*/ 88082 w 87781"/>
                <a:gd name="connsiteY0" fmla="*/ 14425 h 82037"/>
                <a:gd name="connsiteX1" fmla="*/ 79069 w 87781"/>
                <a:gd name="connsiteY1" fmla="*/ 87 h 82037"/>
                <a:gd name="connsiteX2" fmla="*/ 69336 w 87781"/>
                <a:gd name="connsiteY2" fmla="*/ 9706 h 82037"/>
                <a:gd name="connsiteX3" fmla="*/ 72400 w 87781"/>
                <a:gd name="connsiteY3" fmla="*/ 15332 h 82037"/>
                <a:gd name="connsiteX4" fmla="*/ 79069 w 87781"/>
                <a:gd name="connsiteY4" fmla="*/ 29852 h 82037"/>
                <a:gd name="connsiteX5" fmla="*/ 45723 w 87781"/>
                <a:gd name="connsiteY5" fmla="*/ 77042 h 82037"/>
                <a:gd name="connsiteX6" fmla="*/ 31123 w 87781"/>
                <a:gd name="connsiteY6" fmla="*/ 60888 h 82037"/>
                <a:gd name="connsiteX7" fmla="*/ 41037 w 87781"/>
                <a:gd name="connsiteY7" fmla="*/ 25496 h 82037"/>
                <a:gd name="connsiteX8" fmla="*/ 43560 w 87781"/>
                <a:gd name="connsiteY8" fmla="*/ 15877 h 82037"/>
                <a:gd name="connsiteX9" fmla="*/ 26436 w 87781"/>
                <a:gd name="connsiteY9" fmla="*/ 268 h 82037"/>
                <a:gd name="connsiteX10" fmla="*/ 300 w 87781"/>
                <a:gd name="connsiteY10" fmla="*/ 28037 h 82037"/>
                <a:gd name="connsiteX11" fmla="*/ 3364 w 87781"/>
                <a:gd name="connsiteY11" fmla="*/ 30397 h 82037"/>
                <a:gd name="connsiteX12" fmla="*/ 6609 w 87781"/>
                <a:gd name="connsiteY12" fmla="*/ 27493 h 82037"/>
                <a:gd name="connsiteX13" fmla="*/ 25895 w 87781"/>
                <a:gd name="connsiteY13" fmla="*/ 5350 h 82037"/>
                <a:gd name="connsiteX14" fmla="*/ 30402 w 87781"/>
                <a:gd name="connsiteY14" fmla="*/ 11703 h 82037"/>
                <a:gd name="connsiteX15" fmla="*/ 27157 w 87781"/>
                <a:gd name="connsiteY15" fmla="*/ 23863 h 82037"/>
                <a:gd name="connsiteX16" fmla="*/ 17424 w 87781"/>
                <a:gd name="connsiteY16" fmla="*/ 58347 h 82037"/>
                <a:gd name="connsiteX17" fmla="*/ 45182 w 87781"/>
                <a:gd name="connsiteY17" fmla="*/ 82124 h 82037"/>
                <a:gd name="connsiteX18" fmla="*/ 88082 w 87781"/>
                <a:gd name="connsiteY18" fmla="*/ 14425 h 8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781" h="82037">
                  <a:moveTo>
                    <a:pt x="88082" y="14425"/>
                  </a:moveTo>
                  <a:cubicBezTo>
                    <a:pt x="88082" y="268"/>
                    <a:pt x="79610" y="87"/>
                    <a:pt x="79069" y="87"/>
                  </a:cubicBezTo>
                  <a:cubicBezTo>
                    <a:pt x="74383" y="87"/>
                    <a:pt x="69336" y="4987"/>
                    <a:pt x="69336" y="9706"/>
                  </a:cubicBezTo>
                  <a:cubicBezTo>
                    <a:pt x="69336" y="12792"/>
                    <a:pt x="71138" y="14243"/>
                    <a:pt x="72400" y="15332"/>
                  </a:cubicBezTo>
                  <a:cubicBezTo>
                    <a:pt x="75464" y="17873"/>
                    <a:pt x="79069" y="22592"/>
                    <a:pt x="79069" y="29852"/>
                  </a:cubicBezTo>
                  <a:cubicBezTo>
                    <a:pt x="79069" y="38020"/>
                    <a:pt x="67173" y="77042"/>
                    <a:pt x="45723" y="77042"/>
                  </a:cubicBezTo>
                  <a:cubicBezTo>
                    <a:pt x="31123" y="77042"/>
                    <a:pt x="31123" y="63974"/>
                    <a:pt x="31123" y="60888"/>
                  </a:cubicBezTo>
                  <a:cubicBezTo>
                    <a:pt x="31123" y="52540"/>
                    <a:pt x="34367" y="42376"/>
                    <a:pt x="41037" y="25496"/>
                  </a:cubicBezTo>
                  <a:cubicBezTo>
                    <a:pt x="42479" y="21685"/>
                    <a:pt x="43560" y="18962"/>
                    <a:pt x="43560" y="15877"/>
                  </a:cubicBezTo>
                  <a:cubicBezTo>
                    <a:pt x="43560" y="6439"/>
                    <a:pt x="35629" y="268"/>
                    <a:pt x="26436" y="268"/>
                  </a:cubicBezTo>
                  <a:cubicBezTo>
                    <a:pt x="8411" y="268"/>
                    <a:pt x="300" y="25133"/>
                    <a:pt x="300" y="28037"/>
                  </a:cubicBezTo>
                  <a:cubicBezTo>
                    <a:pt x="300" y="30397"/>
                    <a:pt x="2823" y="30397"/>
                    <a:pt x="3364" y="30397"/>
                  </a:cubicBezTo>
                  <a:cubicBezTo>
                    <a:pt x="5888" y="30397"/>
                    <a:pt x="6068" y="29489"/>
                    <a:pt x="6609" y="27493"/>
                  </a:cubicBezTo>
                  <a:cubicBezTo>
                    <a:pt x="10935" y="12610"/>
                    <a:pt x="18685" y="5350"/>
                    <a:pt x="25895" y="5350"/>
                  </a:cubicBezTo>
                  <a:cubicBezTo>
                    <a:pt x="28960" y="5350"/>
                    <a:pt x="30402" y="7347"/>
                    <a:pt x="30402" y="11703"/>
                  </a:cubicBezTo>
                  <a:cubicBezTo>
                    <a:pt x="30402" y="15877"/>
                    <a:pt x="28960" y="19688"/>
                    <a:pt x="27157" y="23863"/>
                  </a:cubicBezTo>
                  <a:cubicBezTo>
                    <a:pt x="19406" y="44009"/>
                    <a:pt x="17424" y="51814"/>
                    <a:pt x="17424" y="58347"/>
                  </a:cubicBezTo>
                  <a:cubicBezTo>
                    <a:pt x="17424" y="76316"/>
                    <a:pt x="31483" y="82124"/>
                    <a:pt x="45182" y="82124"/>
                  </a:cubicBezTo>
                  <a:cubicBezTo>
                    <a:pt x="75464" y="82124"/>
                    <a:pt x="88082" y="29308"/>
                    <a:pt x="88082" y="14425"/>
                  </a:cubicBezTo>
                  <a:close/>
                </a:path>
              </a:pathLst>
            </a:custGeom>
            <a:solidFill>
              <a:srgbClr val="000000"/>
            </a:solidFill>
            <a:ln w="2276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3AAF918-5A6B-779E-885A-38ACD9A26E78}"/>
                </a:ext>
              </a:extLst>
            </p:cNvPr>
            <p:cNvSpPr/>
            <p:nvPr>
              <p:custDataLst>
                <p:tags r:id="rId43"/>
              </p:custDataLst>
            </p:nvPr>
          </p:nvSpPr>
          <p:spPr>
            <a:xfrm>
              <a:off x="10643326" y="2682209"/>
              <a:ext cx="67207" cy="310879"/>
            </a:xfrm>
            <a:custGeom>
              <a:avLst/>
              <a:gdLst>
                <a:gd name="connsiteX0" fmla="*/ 67512 w 67207"/>
                <a:gd name="connsiteY0" fmla="*/ 155646 h 310879"/>
                <a:gd name="connsiteX1" fmla="*/ 27342 w 67207"/>
                <a:gd name="connsiteY1" fmla="*/ 22893 h 310879"/>
                <a:gd name="connsiteX2" fmla="*/ 3395 w 67207"/>
                <a:gd name="connsiteY2" fmla="*/ 76 h 310879"/>
                <a:gd name="connsiteX3" fmla="*/ 305 w 67207"/>
                <a:gd name="connsiteY3" fmla="*/ 2669 h 310879"/>
                <a:gd name="connsiteX4" fmla="*/ 1850 w 67207"/>
                <a:gd name="connsiteY4" fmla="*/ 5262 h 310879"/>
                <a:gd name="connsiteX5" fmla="*/ 41505 w 67207"/>
                <a:gd name="connsiteY5" fmla="*/ 80972 h 310879"/>
                <a:gd name="connsiteX6" fmla="*/ 49745 w 67207"/>
                <a:gd name="connsiteY6" fmla="*/ 155386 h 310879"/>
                <a:gd name="connsiteX7" fmla="*/ 40732 w 67207"/>
                <a:gd name="connsiteY7" fmla="*/ 233431 h 310879"/>
                <a:gd name="connsiteX8" fmla="*/ 2622 w 67207"/>
                <a:gd name="connsiteY8" fmla="*/ 304993 h 310879"/>
                <a:gd name="connsiteX9" fmla="*/ 305 w 67207"/>
                <a:gd name="connsiteY9" fmla="*/ 308363 h 310879"/>
                <a:gd name="connsiteX10" fmla="*/ 3395 w 67207"/>
                <a:gd name="connsiteY10" fmla="*/ 310956 h 310879"/>
                <a:gd name="connsiteX11" fmla="*/ 24510 w 67207"/>
                <a:gd name="connsiteY11" fmla="*/ 291510 h 310879"/>
                <a:gd name="connsiteX12" fmla="*/ 67512 w 67207"/>
                <a:gd name="connsiteY12" fmla="*/ 155646 h 3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207" h="310879">
                  <a:moveTo>
                    <a:pt x="67512" y="155646"/>
                  </a:moveTo>
                  <a:cubicBezTo>
                    <a:pt x="67512" y="118828"/>
                    <a:pt x="61075" y="66712"/>
                    <a:pt x="27342" y="22893"/>
                  </a:cubicBezTo>
                  <a:cubicBezTo>
                    <a:pt x="24767" y="19782"/>
                    <a:pt x="8030" y="76"/>
                    <a:pt x="3395" y="76"/>
                  </a:cubicBezTo>
                  <a:cubicBezTo>
                    <a:pt x="2107" y="76"/>
                    <a:pt x="305" y="595"/>
                    <a:pt x="305" y="2669"/>
                  </a:cubicBezTo>
                  <a:cubicBezTo>
                    <a:pt x="305" y="3706"/>
                    <a:pt x="820" y="4484"/>
                    <a:pt x="1850" y="5262"/>
                  </a:cubicBezTo>
                  <a:cubicBezTo>
                    <a:pt x="14210" y="18744"/>
                    <a:pt x="30947" y="39746"/>
                    <a:pt x="41505" y="80972"/>
                  </a:cubicBezTo>
                  <a:cubicBezTo>
                    <a:pt x="47427" y="104567"/>
                    <a:pt x="49745" y="131273"/>
                    <a:pt x="49745" y="155386"/>
                  </a:cubicBezTo>
                  <a:cubicBezTo>
                    <a:pt x="49745" y="181574"/>
                    <a:pt x="47427" y="208021"/>
                    <a:pt x="40732" y="233431"/>
                  </a:cubicBezTo>
                  <a:cubicBezTo>
                    <a:pt x="30947" y="269730"/>
                    <a:pt x="15755" y="290473"/>
                    <a:pt x="2622" y="304993"/>
                  </a:cubicBezTo>
                  <a:cubicBezTo>
                    <a:pt x="305" y="307326"/>
                    <a:pt x="305" y="307845"/>
                    <a:pt x="305" y="308363"/>
                  </a:cubicBezTo>
                  <a:cubicBezTo>
                    <a:pt x="305" y="310438"/>
                    <a:pt x="2107" y="310956"/>
                    <a:pt x="3395" y="310956"/>
                  </a:cubicBezTo>
                  <a:cubicBezTo>
                    <a:pt x="7257" y="310956"/>
                    <a:pt x="21420" y="295140"/>
                    <a:pt x="24510" y="291510"/>
                  </a:cubicBezTo>
                  <a:cubicBezTo>
                    <a:pt x="50775" y="260137"/>
                    <a:pt x="67512" y="213466"/>
                    <a:pt x="67512" y="155646"/>
                  </a:cubicBezTo>
                  <a:close/>
                </a:path>
              </a:pathLst>
            </a:custGeom>
            <a:solidFill>
              <a:srgbClr val="000000"/>
            </a:solidFill>
            <a:ln w="2276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5E8D554-E402-C2CA-D67C-1A94938BF1C2}"/>
                </a:ext>
              </a:extLst>
            </p:cNvPr>
            <p:cNvSpPr/>
            <p:nvPr>
              <p:custDataLst>
                <p:tags r:id="rId44"/>
              </p:custDataLst>
            </p:nvPr>
          </p:nvSpPr>
          <p:spPr>
            <a:xfrm>
              <a:off x="10758257" y="2371325"/>
              <a:ext cx="141882" cy="469042"/>
            </a:xfrm>
            <a:custGeom>
              <a:avLst/>
              <a:gdLst>
                <a:gd name="connsiteX0" fmla="*/ 142192 w 141882"/>
                <a:gd name="connsiteY0" fmla="*/ 456142 h 469042"/>
                <a:gd name="connsiteX1" fmla="*/ 106142 w 141882"/>
                <a:gd name="connsiteY1" fmla="*/ 178710 h 469042"/>
                <a:gd name="connsiteX2" fmla="*/ 17047 w 141882"/>
                <a:gd name="connsiteY2" fmla="*/ 7065 h 469042"/>
                <a:gd name="connsiteX3" fmla="*/ 11124 w 141882"/>
                <a:gd name="connsiteY3" fmla="*/ 583 h 469042"/>
                <a:gd name="connsiteX4" fmla="*/ 6232 w 141882"/>
                <a:gd name="connsiteY4" fmla="*/ 64 h 469042"/>
                <a:gd name="connsiteX5" fmla="*/ 309 w 141882"/>
                <a:gd name="connsiteY5" fmla="*/ 2657 h 469042"/>
                <a:gd name="connsiteX6" fmla="*/ 3657 w 141882"/>
                <a:gd name="connsiteY6" fmla="*/ 8361 h 469042"/>
                <a:gd name="connsiteX7" fmla="*/ 113610 w 141882"/>
                <a:gd name="connsiteY7" fmla="*/ 465477 h 469042"/>
                <a:gd name="connsiteX8" fmla="*/ 120820 w 141882"/>
                <a:gd name="connsiteY8" fmla="*/ 469107 h 469042"/>
                <a:gd name="connsiteX9" fmla="*/ 134982 w 141882"/>
                <a:gd name="connsiteY9" fmla="*/ 469107 h 469042"/>
                <a:gd name="connsiteX10" fmla="*/ 142192 w 141882"/>
                <a:gd name="connsiteY10" fmla="*/ 466254 h 469042"/>
                <a:gd name="connsiteX11" fmla="*/ 142192 w 141882"/>
                <a:gd name="connsiteY11" fmla="*/ 456142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882" h="469042">
                  <a:moveTo>
                    <a:pt x="142192" y="456142"/>
                  </a:moveTo>
                  <a:cubicBezTo>
                    <a:pt x="142192" y="297721"/>
                    <a:pt x="114125" y="204898"/>
                    <a:pt x="106142" y="178710"/>
                  </a:cubicBezTo>
                  <a:cubicBezTo>
                    <a:pt x="88632" y="121149"/>
                    <a:pt x="60049" y="60477"/>
                    <a:pt x="17047" y="7065"/>
                  </a:cubicBezTo>
                  <a:cubicBezTo>
                    <a:pt x="13184" y="2398"/>
                    <a:pt x="12154" y="1101"/>
                    <a:pt x="11124" y="583"/>
                  </a:cubicBezTo>
                  <a:cubicBezTo>
                    <a:pt x="10609" y="323"/>
                    <a:pt x="10352" y="64"/>
                    <a:pt x="6232" y="64"/>
                  </a:cubicBezTo>
                  <a:cubicBezTo>
                    <a:pt x="2369" y="64"/>
                    <a:pt x="309" y="64"/>
                    <a:pt x="309" y="2657"/>
                  </a:cubicBezTo>
                  <a:cubicBezTo>
                    <a:pt x="309" y="3176"/>
                    <a:pt x="309" y="3694"/>
                    <a:pt x="3657" y="8361"/>
                  </a:cubicBezTo>
                  <a:cubicBezTo>
                    <a:pt x="93267" y="134373"/>
                    <a:pt x="113352" y="289942"/>
                    <a:pt x="113610" y="465477"/>
                  </a:cubicBezTo>
                  <a:cubicBezTo>
                    <a:pt x="113610" y="469107"/>
                    <a:pt x="115155" y="469107"/>
                    <a:pt x="120820" y="469107"/>
                  </a:cubicBezTo>
                  <a:lnTo>
                    <a:pt x="134982" y="469107"/>
                  </a:lnTo>
                  <a:cubicBezTo>
                    <a:pt x="140390" y="469107"/>
                    <a:pt x="141935" y="469107"/>
                    <a:pt x="142192" y="466254"/>
                  </a:cubicBezTo>
                  <a:lnTo>
                    <a:pt x="142192" y="456142"/>
                  </a:lnTo>
                  <a:close/>
                </a:path>
              </a:pathLst>
            </a:custGeom>
            <a:solidFill>
              <a:srgbClr val="000000"/>
            </a:solidFill>
            <a:ln w="2276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B1678A5-A173-98C0-EC20-CC613E50988D}"/>
                </a:ext>
              </a:extLst>
            </p:cNvPr>
            <p:cNvSpPr/>
            <p:nvPr>
              <p:custDataLst>
                <p:tags r:id="rId45"/>
              </p:custDataLst>
            </p:nvPr>
          </p:nvSpPr>
          <p:spPr>
            <a:xfrm>
              <a:off x="10758257" y="2835187"/>
              <a:ext cx="141882" cy="469042"/>
            </a:xfrm>
            <a:custGeom>
              <a:avLst/>
              <a:gdLst>
                <a:gd name="connsiteX0" fmla="*/ 142192 w 141882"/>
                <a:gd name="connsiteY0" fmla="*/ 2934 h 469042"/>
                <a:gd name="connsiteX1" fmla="*/ 134982 w 141882"/>
                <a:gd name="connsiteY1" fmla="*/ 82 h 469042"/>
                <a:gd name="connsiteX2" fmla="*/ 120820 w 141882"/>
                <a:gd name="connsiteY2" fmla="*/ 82 h 469042"/>
                <a:gd name="connsiteX3" fmla="*/ 113610 w 141882"/>
                <a:gd name="connsiteY3" fmla="*/ 3712 h 469042"/>
                <a:gd name="connsiteX4" fmla="*/ 106657 w 141882"/>
                <a:gd name="connsiteY4" fmla="*/ 156689 h 469042"/>
                <a:gd name="connsiteX5" fmla="*/ 2112 w 141882"/>
                <a:gd name="connsiteY5" fmla="*/ 463161 h 469042"/>
                <a:gd name="connsiteX6" fmla="*/ 309 w 141882"/>
                <a:gd name="connsiteY6" fmla="*/ 466532 h 469042"/>
                <a:gd name="connsiteX7" fmla="*/ 6232 w 141882"/>
                <a:gd name="connsiteY7" fmla="*/ 469125 h 469042"/>
                <a:gd name="connsiteX8" fmla="*/ 11382 w 141882"/>
                <a:gd name="connsiteY8" fmla="*/ 468606 h 469042"/>
                <a:gd name="connsiteX9" fmla="*/ 71122 w 141882"/>
                <a:gd name="connsiteY9" fmla="*/ 377857 h 469042"/>
                <a:gd name="connsiteX10" fmla="*/ 136012 w 141882"/>
                <a:gd name="connsiteY10" fmla="*/ 136465 h 469042"/>
                <a:gd name="connsiteX11" fmla="*/ 142192 w 141882"/>
                <a:gd name="connsiteY11" fmla="*/ 13046 h 469042"/>
                <a:gd name="connsiteX12" fmla="*/ 142192 w 141882"/>
                <a:gd name="connsiteY12" fmla="*/ 2934 h 4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882" h="469042">
                  <a:moveTo>
                    <a:pt x="142192" y="2934"/>
                  </a:moveTo>
                  <a:cubicBezTo>
                    <a:pt x="141935" y="82"/>
                    <a:pt x="140390" y="82"/>
                    <a:pt x="134982" y="82"/>
                  </a:cubicBezTo>
                  <a:lnTo>
                    <a:pt x="120820" y="82"/>
                  </a:lnTo>
                  <a:cubicBezTo>
                    <a:pt x="115155" y="82"/>
                    <a:pt x="113610" y="82"/>
                    <a:pt x="113610" y="3712"/>
                  </a:cubicBezTo>
                  <a:cubicBezTo>
                    <a:pt x="113610" y="30418"/>
                    <a:pt x="113352" y="92127"/>
                    <a:pt x="106657" y="156689"/>
                  </a:cubicBezTo>
                  <a:cubicBezTo>
                    <a:pt x="92752" y="290738"/>
                    <a:pt x="58504" y="383561"/>
                    <a:pt x="2112" y="463161"/>
                  </a:cubicBezTo>
                  <a:cubicBezTo>
                    <a:pt x="309" y="465495"/>
                    <a:pt x="309" y="466013"/>
                    <a:pt x="309" y="466532"/>
                  </a:cubicBezTo>
                  <a:cubicBezTo>
                    <a:pt x="309" y="469125"/>
                    <a:pt x="2369" y="469125"/>
                    <a:pt x="6232" y="469125"/>
                  </a:cubicBezTo>
                  <a:cubicBezTo>
                    <a:pt x="10352" y="469125"/>
                    <a:pt x="10867" y="469125"/>
                    <a:pt x="11382" y="468606"/>
                  </a:cubicBezTo>
                  <a:cubicBezTo>
                    <a:pt x="12412" y="467828"/>
                    <a:pt x="45114" y="429973"/>
                    <a:pt x="71122" y="377857"/>
                  </a:cubicBezTo>
                  <a:cubicBezTo>
                    <a:pt x="105112" y="309406"/>
                    <a:pt x="126485" y="230844"/>
                    <a:pt x="136012" y="136465"/>
                  </a:cubicBezTo>
                  <a:cubicBezTo>
                    <a:pt x="136785" y="128427"/>
                    <a:pt x="142192" y="74496"/>
                    <a:pt x="142192" y="13046"/>
                  </a:cubicBezTo>
                  <a:lnTo>
                    <a:pt x="142192" y="2934"/>
                  </a:lnTo>
                  <a:close/>
                </a:path>
              </a:pathLst>
            </a:custGeom>
            <a:solidFill>
              <a:srgbClr val="000000"/>
            </a:solidFill>
            <a:ln w="22769" cap="flat">
              <a:noFill/>
              <a:prstDash val="solid"/>
              <a:miter/>
            </a:ln>
          </p:spPr>
          <p:txBody>
            <a:bodyPr rtlCol="0" anchor="ctr"/>
            <a:lstStyle/>
            <a:p>
              <a:endParaRPr lang="en-US"/>
            </a:p>
          </p:txBody>
        </p:sp>
      </p:grpSp>
      <p:pic>
        <p:nvPicPr>
          <p:cNvPr id="123" name="Picture 122" descr="\documentclass{article}&#10;\usepackage{amsmath,amsfonts,bm}&#10;\pagestyle{empty}&#10;\DeclareMathOperator{\tr}{Tr}&#10;\begin{document}&#10;&#10;\begin{equation*}&#10;\mathcal{R}^t(G) = (V, \mathcal{R}^t(E))&#10;\end{equation*}&#10;&#10;\end{document}&#10;&#10;" title="IguanaTex Picture Display">
            <a:extLst>
              <a:ext uri="{FF2B5EF4-FFF2-40B4-BE49-F238E27FC236}">
                <a16:creationId xmlns:a16="http://schemas.microsoft.com/office/drawing/2014/main" id="{729C6D7B-6CAF-FC47-E242-B81565D8D7A3}"/>
              </a:ext>
            </a:extLst>
          </p:cNvPr>
          <p:cNvPicPr>
            <a:picLocks noChangeAspect="1"/>
          </p:cNvPicPr>
          <p:nvPr>
            <p:custDataLst>
              <p:tags r:id="rId4"/>
            </p:custDataLst>
          </p:nvPr>
        </p:nvPicPr>
        <p:blipFill>
          <a:blip r:embed="rId51">
            <a:extLst>
              <a:ext uri="{28A0092B-C50C-407E-A947-70E740481C1C}">
                <a14:useLocalDpi xmlns:a14="http://schemas.microsoft.com/office/drawing/2010/main" val="0"/>
              </a:ext>
            </a:extLst>
          </a:blip>
          <a:stretch>
            <a:fillRect/>
          </a:stretch>
        </p:blipFill>
        <p:spPr>
          <a:xfrm>
            <a:off x="2912025" y="4864316"/>
            <a:ext cx="2179048" cy="280381"/>
          </a:xfrm>
          <a:prstGeom prst="rect">
            <a:avLst/>
          </a:prstGeom>
        </p:spPr>
      </p:pic>
      <p:sp>
        <p:nvSpPr>
          <p:cNvPr id="124" name="Rectangle: Rounded Corners 123">
            <a:extLst>
              <a:ext uri="{FF2B5EF4-FFF2-40B4-BE49-F238E27FC236}">
                <a16:creationId xmlns:a16="http://schemas.microsoft.com/office/drawing/2014/main" id="{0588A40C-C344-CA39-9321-97CA20BCE644}"/>
              </a:ext>
            </a:extLst>
          </p:cNvPr>
          <p:cNvSpPr/>
          <p:nvPr/>
        </p:nvSpPr>
        <p:spPr>
          <a:xfrm>
            <a:off x="4912465" y="2768194"/>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Reduce bottlenecks</a:t>
            </a:r>
          </a:p>
        </p:txBody>
      </p:sp>
      <p:sp>
        <p:nvSpPr>
          <p:cNvPr id="125" name="Rectangle: Rounded Corners 124">
            <a:extLst>
              <a:ext uri="{FF2B5EF4-FFF2-40B4-BE49-F238E27FC236}">
                <a16:creationId xmlns:a16="http://schemas.microsoft.com/office/drawing/2014/main" id="{A1F4AA08-B64D-343F-68BF-C6AF0B6D973E}"/>
              </a:ext>
            </a:extLst>
          </p:cNvPr>
          <p:cNvSpPr/>
          <p:nvPr/>
        </p:nvSpPr>
        <p:spPr>
          <a:xfrm>
            <a:off x="8552233" y="2778393"/>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Increase sensitivity between distant and relevant nodes</a:t>
            </a:r>
          </a:p>
        </p:txBody>
      </p:sp>
      <p:sp>
        <p:nvSpPr>
          <p:cNvPr id="126" name="Rectangle: Rounded Corners 125">
            <a:extLst>
              <a:ext uri="{FF2B5EF4-FFF2-40B4-BE49-F238E27FC236}">
                <a16:creationId xmlns:a16="http://schemas.microsoft.com/office/drawing/2014/main" id="{AF717093-0560-EB32-1683-FB65AC638C29}"/>
              </a:ext>
            </a:extLst>
          </p:cNvPr>
          <p:cNvSpPr/>
          <p:nvPr/>
        </p:nvSpPr>
        <p:spPr>
          <a:xfrm>
            <a:off x="1272699" y="2742796"/>
            <a:ext cx="2367068" cy="403688"/>
          </a:xfrm>
          <a:prstGeom prst="roundRect">
            <a:avLst/>
          </a:prstGeom>
          <a:solidFill>
            <a:schemeClr val="tx2">
              <a:lumMod val="75000"/>
              <a:lumOff val="2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t>Connecting </a:t>
            </a:r>
            <a:br>
              <a:rPr lang="en-US" sz="1200" b="1" dirty="0"/>
            </a:br>
            <a:r>
              <a:rPr lang="en-US" sz="1200" b="1" dirty="0"/>
              <a:t>long-distance nodes</a:t>
            </a:r>
          </a:p>
        </p:txBody>
      </p:sp>
      <p:sp>
        <p:nvSpPr>
          <p:cNvPr id="127" name="TextBox 126">
            <a:extLst>
              <a:ext uri="{FF2B5EF4-FFF2-40B4-BE49-F238E27FC236}">
                <a16:creationId xmlns:a16="http://schemas.microsoft.com/office/drawing/2014/main" id="{6940D221-372D-95A7-5A70-9EB9684CB1A5}"/>
              </a:ext>
            </a:extLst>
          </p:cNvPr>
          <p:cNvSpPr txBox="1"/>
          <p:nvPr/>
        </p:nvSpPr>
        <p:spPr>
          <a:xfrm>
            <a:off x="10443741" y="3749936"/>
            <a:ext cx="1441434" cy="646331"/>
          </a:xfrm>
          <a:prstGeom prst="rect">
            <a:avLst/>
          </a:prstGeom>
          <a:noFill/>
        </p:spPr>
        <p:txBody>
          <a:bodyPr wrap="square" rtlCol="0">
            <a:spAutoFit/>
          </a:bodyPr>
          <a:lstStyle/>
          <a:p>
            <a:r>
              <a:rPr lang="en-US" dirty="0">
                <a:solidFill>
                  <a:schemeClr val="accent1"/>
                </a:solidFill>
              </a:rPr>
              <a:t>Both Reduce the ER of G</a:t>
            </a:r>
          </a:p>
        </p:txBody>
      </p:sp>
      <p:sp>
        <p:nvSpPr>
          <p:cNvPr id="128" name="Right Brace 127">
            <a:extLst>
              <a:ext uri="{FF2B5EF4-FFF2-40B4-BE49-F238E27FC236}">
                <a16:creationId xmlns:a16="http://schemas.microsoft.com/office/drawing/2014/main" id="{1AB3AABE-8FD2-43FC-A960-C1242C533F8C}"/>
              </a:ext>
            </a:extLst>
          </p:cNvPr>
          <p:cNvSpPr/>
          <p:nvPr/>
        </p:nvSpPr>
        <p:spPr>
          <a:xfrm>
            <a:off x="10049068" y="3686155"/>
            <a:ext cx="318768" cy="829907"/>
          </a:xfrm>
          <a:prstGeom prst="righ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0" name="TextBox 129">
            <a:extLst>
              <a:ext uri="{FF2B5EF4-FFF2-40B4-BE49-F238E27FC236}">
                <a16:creationId xmlns:a16="http://schemas.microsoft.com/office/drawing/2014/main" id="{174988A0-554F-49BB-00E7-5A8911CFAFAB}"/>
              </a:ext>
            </a:extLst>
          </p:cNvPr>
          <p:cNvSpPr txBox="1"/>
          <p:nvPr/>
        </p:nvSpPr>
        <p:spPr>
          <a:xfrm>
            <a:off x="10214628" y="4268996"/>
            <a:ext cx="1992908" cy="307777"/>
          </a:xfrm>
          <a:prstGeom prst="rect">
            <a:avLst/>
          </a:prstGeom>
          <a:noFill/>
        </p:spPr>
        <p:txBody>
          <a:bodyPr wrap="square">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[Di Giovanni et al 2023]</a:t>
            </a:r>
            <a:endParaRPr lang="en-US" sz="2000" dirty="0"/>
          </a:p>
        </p:txBody>
      </p:sp>
      <p:sp>
        <p:nvSpPr>
          <p:cNvPr id="131" name="TextBox 130">
            <a:extLst>
              <a:ext uri="{FF2B5EF4-FFF2-40B4-BE49-F238E27FC236}">
                <a16:creationId xmlns:a16="http://schemas.microsoft.com/office/drawing/2014/main" id="{AAF262DD-8CC5-81B7-F4EA-CA2DFDCFC630}"/>
              </a:ext>
            </a:extLst>
          </p:cNvPr>
          <p:cNvSpPr txBox="1"/>
          <p:nvPr/>
        </p:nvSpPr>
        <p:spPr>
          <a:xfrm>
            <a:off x="6524339" y="5982948"/>
            <a:ext cx="4611257" cy="369332"/>
          </a:xfrm>
          <a:prstGeom prst="rect">
            <a:avLst/>
          </a:prstGeom>
          <a:noFill/>
        </p:spPr>
        <p:txBody>
          <a:bodyPr wrap="square" rtlCol="0">
            <a:spAutoFit/>
          </a:bodyPr>
          <a:lstStyle/>
          <a:p>
            <a:r>
              <a:rPr lang="en-US" dirty="0">
                <a:solidFill>
                  <a:schemeClr val="accent1"/>
                </a:solidFill>
              </a:rPr>
              <a:t>Rewiring is learned during the GNN training</a:t>
            </a:r>
          </a:p>
        </p:txBody>
      </p:sp>
      <p:sp>
        <p:nvSpPr>
          <p:cNvPr id="135" name="TextBox 134">
            <a:extLst>
              <a:ext uri="{FF2B5EF4-FFF2-40B4-BE49-F238E27FC236}">
                <a16:creationId xmlns:a16="http://schemas.microsoft.com/office/drawing/2014/main" id="{2AA2FC0D-842B-B4E9-2DED-03252195218C}"/>
              </a:ext>
            </a:extLst>
          </p:cNvPr>
          <p:cNvSpPr txBox="1"/>
          <p:nvPr/>
        </p:nvSpPr>
        <p:spPr>
          <a:xfrm>
            <a:off x="6337812" y="5517261"/>
            <a:ext cx="2463736" cy="307777"/>
          </a:xfrm>
          <a:prstGeom prst="rect">
            <a:avLst/>
          </a:prstGeom>
          <a:noFill/>
        </p:spPr>
        <p:txBody>
          <a:bodyPr wrap="square">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[Arnaiz-Rodriguez et al 2022]</a:t>
            </a:r>
            <a:endParaRPr lang="en-US" sz="2000" dirty="0"/>
          </a:p>
        </p:txBody>
      </p:sp>
      <p:sp>
        <p:nvSpPr>
          <p:cNvPr id="136" name="TextBox 135">
            <a:extLst>
              <a:ext uri="{FF2B5EF4-FFF2-40B4-BE49-F238E27FC236}">
                <a16:creationId xmlns:a16="http://schemas.microsoft.com/office/drawing/2014/main" id="{0F2898E3-115D-8687-A397-A69CDE126DDB}"/>
              </a:ext>
            </a:extLst>
          </p:cNvPr>
          <p:cNvSpPr txBox="1"/>
          <p:nvPr/>
        </p:nvSpPr>
        <p:spPr>
          <a:xfrm>
            <a:off x="5340648" y="4867864"/>
            <a:ext cx="4611257" cy="307777"/>
          </a:xfrm>
          <a:prstGeom prst="rect">
            <a:avLst/>
          </a:prstGeom>
          <a:noFill/>
        </p:spPr>
        <p:txBody>
          <a:bodyPr wrap="square" rtlCol="0">
            <a:spAutoFit/>
          </a:bodyPr>
          <a:lstStyle/>
          <a:p>
            <a:r>
              <a:rPr lang="en-US" sz="1400" dirty="0">
                <a:solidFill>
                  <a:schemeClr val="accent1"/>
                </a:solidFill>
              </a:rPr>
              <a:t>Nodes do not always interact with the same delay</a:t>
            </a:r>
          </a:p>
        </p:txBody>
      </p:sp>
      <p:sp>
        <p:nvSpPr>
          <p:cNvPr id="137" name="TextBox 136">
            <a:extLst>
              <a:ext uri="{FF2B5EF4-FFF2-40B4-BE49-F238E27FC236}">
                <a16:creationId xmlns:a16="http://schemas.microsoft.com/office/drawing/2014/main" id="{18A97258-6AEB-2825-9813-6FA3DA4B65BA}"/>
              </a:ext>
            </a:extLst>
          </p:cNvPr>
          <p:cNvSpPr txBox="1"/>
          <p:nvPr/>
        </p:nvSpPr>
        <p:spPr>
          <a:xfrm>
            <a:off x="8713004" y="4869121"/>
            <a:ext cx="2463736" cy="307777"/>
          </a:xfrm>
          <a:prstGeom prst="rect">
            <a:avLst/>
          </a:prstGeom>
          <a:noFill/>
        </p:spPr>
        <p:txBody>
          <a:bodyPr wrap="square">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Gutteridge</a:t>
            </a:r>
            <a:r>
              <a:rPr lang="en-US" sz="1400" dirty="0">
                <a:solidFill>
                  <a:schemeClr val="accent2">
                    <a:lumMod val="50000"/>
                  </a:schemeClr>
                </a:solidFill>
                <a:latin typeface="Times New Roman" panose="02020603050405020304" pitchFamily="18" charset="0"/>
                <a:cs typeface="Times New Roman" panose="02020603050405020304" pitchFamily="18" charset="0"/>
              </a:rPr>
              <a:t> et al 2023]</a:t>
            </a:r>
            <a:endParaRPr lang="en-US" sz="2000" dirty="0"/>
          </a:p>
        </p:txBody>
      </p:sp>
      <p:sp>
        <p:nvSpPr>
          <p:cNvPr id="4" name="TextBox 3">
            <a:extLst>
              <a:ext uri="{FF2B5EF4-FFF2-40B4-BE49-F238E27FC236}">
                <a16:creationId xmlns:a16="http://schemas.microsoft.com/office/drawing/2014/main" id="{C93A0407-E3CE-0650-C8D6-A7075ED2B8B2}"/>
              </a:ext>
            </a:extLst>
          </p:cNvPr>
          <p:cNvSpPr txBox="1"/>
          <p:nvPr/>
        </p:nvSpPr>
        <p:spPr>
          <a:xfrm>
            <a:off x="4867376" y="3691699"/>
            <a:ext cx="2965906" cy="830997"/>
          </a:xfrm>
          <a:prstGeom prst="rect">
            <a:avLst/>
          </a:prstGeom>
          <a:solidFill>
            <a:schemeClr val="bg2"/>
          </a:solidFill>
        </p:spPr>
        <p:txBody>
          <a:bodyPr wrap="square" rtlCol="0">
            <a:spAutoFit/>
          </a:bodyPr>
          <a:lstStyle/>
          <a:p>
            <a:r>
              <a:rPr lang="en-US" sz="1600" i="1" dirty="0">
                <a:sym typeface="Wingdings" panose="05000000000000000000" pitchFamily="2" charset="2"/>
              </a:rPr>
              <a:t>Spectral</a:t>
            </a:r>
            <a:br>
              <a:rPr lang="en-US" sz="1600" i="1" dirty="0">
                <a:sym typeface="Wingdings" panose="05000000000000000000" pitchFamily="2" charset="2"/>
              </a:rPr>
            </a:br>
            <a:r>
              <a:rPr lang="en-US" sz="1600" dirty="0">
                <a:sym typeface="Wingdings" panose="05000000000000000000" pitchFamily="2" charset="2"/>
              </a:rPr>
              <a:t>Add edges based on a </a:t>
            </a:r>
            <a:r>
              <a:rPr lang="en-US" sz="1600" b="1" dirty="0">
                <a:sym typeface="Wingdings" panose="05000000000000000000" pitchFamily="2" charset="2"/>
              </a:rPr>
              <a:t>global</a:t>
            </a:r>
            <a:r>
              <a:rPr lang="en-US" sz="1600" dirty="0">
                <a:sym typeface="Wingdings" panose="05000000000000000000" pitchFamily="2" charset="2"/>
              </a:rPr>
              <a:t> </a:t>
            </a:r>
            <a:r>
              <a:rPr lang="en-US" sz="1600" b="1" dirty="0">
                <a:sym typeface="Wingdings" panose="05000000000000000000" pitchFamily="2" charset="2"/>
              </a:rPr>
              <a:t>spectral measure</a:t>
            </a:r>
            <a:r>
              <a:rPr lang="en-US" sz="1600" dirty="0">
                <a:sym typeface="Wingdings" panose="05000000000000000000" pitchFamily="2" charset="2"/>
              </a:rPr>
              <a:t> (</a:t>
            </a:r>
            <a:r>
              <a:rPr lang="en-US" sz="1600" b="1" dirty="0">
                <a:sym typeface="Wingdings" panose="05000000000000000000" pitchFamily="2" charset="2"/>
              </a:rPr>
              <a:t>connectivity</a:t>
            </a:r>
            <a:r>
              <a:rPr lang="en-US" sz="1600" dirty="0">
                <a:sym typeface="Wingdings" panose="05000000000000000000" pitchFamily="2" charset="2"/>
              </a:rPr>
              <a:t>)</a:t>
            </a:r>
          </a:p>
        </p:txBody>
      </p:sp>
      <p:sp>
        <p:nvSpPr>
          <p:cNvPr id="5" name="TextBox 4">
            <a:extLst>
              <a:ext uri="{FF2B5EF4-FFF2-40B4-BE49-F238E27FC236}">
                <a16:creationId xmlns:a16="http://schemas.microsoft.com/office/drawing/2014/main" id="{5CDAEE55-FBAF-29C5-3E6C-0C882482641A}"/>
              </a:ext>
            </a:extLst>
          </p:cNvPr>
          <p:cNvSpPr txBox="1"/>
          <p:nvPr/>
        </p:nvSpPr>
        <p:spPr>
          <a:xfrm>
            <a:off x="1084118" y="3696095"/>
            <a:ext cx="2108212" cy="830997"/>
          </a:xfrm>
          <a:prstGeom prst="rect">
            <a:avLst/>
          </a:prstGeom>
          <a:solidFill>
            <a:schemeClr val="bg2"/>
          </a:solidFill>
        </p:spPr>
        <p:txBody>
          <a:bodyPr wrap="square" rtlCol="0">
            <a:spAutoFit/>
          </a:bodyPr>
          <a:lstStyle/>
          <a:p>
            <a:pPr marL="0" lvl="1"/>
            <a:r>
              <a:rPr lang="en-US" sz="1600" i="1" dirty="0"/>
              <a:t>Spatial</a:t>
            </a:r>
            <a:br>
              <a:rPr lang="en-US" sz="1600" i="1" dirty="0"/>
            </a:br>
            <a:r>
              <a:rPr lang="en-US" sz="1600" dirty="0"/>
              <a:t>A</a:t>
            </a:r>
            <a:r>
              <a:rPr lang="en-US" sz="1600" dirty="0">
                <a:sym typeface="Wingdings" panose="05000000000000000000" pitchFamily="2" charset="2"/>
              </a:rPr>
              <a:t>dd edges within a certain </a:t>
            </a:r>
            <a:r>
              <a:rPr lang="en-US" sz="1600" b="1" i="1" dirty="0">
                <a:sym typeface="Wingdings" panose="05000000000000000000" pitchFamily="2" charset="2"/>
              </a:rPr>
              <a:t>k-hop</a:t>
            </a:r>
            <a:r>
              <a:rPr lang="en-US" sz="1600" dirty="0">
                <a:sym typeface="Wingdings" panose="05000000000000000000" pitchFamily="2" charset="2"/>
              </a:rPr>
              <a:t> (</a:t>
            </a:r>
            <a:r>
              <a:rPr lang="en-US" sz="1600" b="1" dirty="0">
                <a:sym typeface="Wingdings" panose="05000000000000000000" pitchFamily="2" charset="2"/>
              </a:rPr>
              <a:t>locality</a:t>
            </a:r>
            <a:r>
              <a:rPr lang="en-US" sz="1600" dirty="0">
                <a:sym typeface="Wingdings" panose="05000000000000000000" pitchFamily="2" charset="2"/>
              </a:rPr>
              <a:t>)</a:t>
            </a:r>
            <a:endParaRPr lang="en-US" sz="1600" dirty="0"/>
          </a:p>
        </p:txBody>
      </p:sp>
      <p:pic>
        <p:nvPicPr>
          <p:cNvPr id="21" name="Picture 20" descr="\documentclass{article}&#10;\usepackage{amsmath,amsfonts,bm}&#10;\pagestyle{empty}&#10;\DeclareMathOperator{\tr}{Tr}&#10;\begin{document}&#10;&#10;\begin{align*}&#10;&amp;\text{diam}(\mathcal{R}(G))\\ &amp;\leq \text{diam}(G)&#10;\end{align*}&#10;&#10;\end{document}&#10;&#10;" title="IguanaTex Picture Display">
            <a:extLst>
              <a:ext uri="{FF2B5EF4-FFF2-40B4-BE49-F238E27FC236}">
                <a16:creationId xmlns:a16="http://schemas.microsoft.com/office/drawing/2014/main" id="{73B6A4AF-741F-BC90-BBD7-5CC764E59902}"/>
              </a:ext>
            </a:extLst>
          </p:cNvPr>
          <p:cNvPicPr>
            <a:picLocks noChangeAspect="1"/>
          </p:cNvPicPr>
          <p:nvPr>
            <p:custDataLst>
              <p:tags r:id="rId5"/>
            </p:custDataLst>
          </p:nvPr>
        </p:nvPicPr>
        <p:blipFill>
          <a:blip r:embed="rId52">
            <a:extLst>
              <a:ext uri="{28A0092B-C50C-407E-A947-70E740481C1C}">
                <a14:useLocalDpi xmlns:a14="http://schemas.microsoft.com/office/drawing/2010/main" val="0"/>
              </a:ext>
            </a:extLst>
          </a:blip>
          <a:stretch>
            <a:fillRect/>
          </a:stretch>
        </p:blipFill>
        <p:spPr>
          <a:xfrm>
            <a:off x="3302508" y="3861736"/>
            <a:ext cx="1108012" cy="530418"/>
          </a:xfrm>
          <a:prstGeom prst="rect">
            <a:avLst/>
          </a:prstGeom>
        </p:spPr>
      </p:pic>
      <p:pic>
        <p:nvPicPr>
          <p:cNvPr id="14" name="Picture 13" descr="\documentclass{article}&#10;\usepackage{amsmath,amsfonts,bm}&#10;\pagestyle{empty}&#10;\DeclareMathOperator{\tr}{Tr}&#10;\begin{document}&#10;&#10;\begin{equation*}&#10;h_{\mathcal{R}(G)} \geq h_G&#10;\end{equation*}&#10;&#10;\end{document}&#10;&#10;" title="IguanaTex Picture Display">
            <a:extLst>
              <a:ext uri="{FF2B5EF4-FFF2-40B4-BE49-F238E27FC236}">
                <a16:creationId xmlns:a16="http://schemas.microsoft.com/office/drawing/2014/main" id="{B04EB1EE-3584-2614-8BAF-A9EB182039CC}"/>
              </a:ext>
            </a:extLst>
          </p:cNvPr>
          <p:cNvPicPr>
            <a:picLocks noChangeAspect="1"/>
          </p:cNvPicPr>
          <p:nvPr>
            <p:custDataLst>
              <p:tags r:id="rId6"/>
            </p:custDataLst>
          </p:nvPr>
        </p:nvPicPr>
        <p:blipFill>
          <a:blip r:embed="rId53">
            <a:extLst>
              <a:ext uri="{28A0092B-C50C-407E-A947-70E740481C1C}">
                <a14:useLocalDpi xmlns:a14="http://schemas.microsoft.com/office/drawing/2010/main" val="0"/>
              </a:ext>
            </a:extLst>
          </a:blip>
          <a:stretch>
            <a:fillRect/>
          </a:stretch>
        </p:blipFill>
        <p:spPr>
          <a:xfrm>
            <a:off x="8325378" y="3827941"/>
            <a:ext cx="1083889" cy="226952"/>
          </a:xfrm>
          <a:prstGeom prst="rect">
            <a:avLst/>
          </a:prstGeom>
        </p:spPr>
      </p:pic>
      <p:pic>
        <p:nvPicPr>
          <p:cNvPr id="29" name="Picture 28" descr="\documentclass{article}&#10;\usepackage{amsmath,amsfonts,bm}&#10;\pagestyle{empty}&#10;\DeclareMathOperator{\tr}{Tr}&#10;\begin{document}&#10;&#10;\begin{align*}&#10;R_{\text{tot}}(\mathcal{R}(G)) \leq R_{\text{tot}}(G)&#10;\end{align*}&#10;&#10;\end{document}&#10;&#10;" title="IguanaTex Picture Display">
            <a:extLst>
              <a:ext uri="{FF2B5EF4-FFF2-40B4-BE49-F238E27FC236}">
                <a16:creationId xmlns:a16="http://schemas.microsoft.com/office/drawing/2014/main" id="{985FAEA5-FF95-0EE7-67FE-6CA01F04A006}"/>
              </a:ext>
            </a:extLst>
          </p:cNvPr>
          <p:cNvPicPr>
            <a:picLocks noChangeAspect="1"/>
          </p:cNvPicPr>
          <p:nvPr>
            <p:custDataLst>
              <p:tags r:id="rId7"/>
            </p:custDataLst>
          </p:nvPr>
        </p:nvPicPr>
        <p:blipFill>
          <a:blip r:embed="rId54">
            <a:extLst>
              <a:ext uri="{28A0092B-C50C-407E-A947-70E740481C1C}">
                <a14:useLocalDpi xmlns:a14="http://schemas.microsoft.com/office/drawing/2010/main" val="0"/>
              </a:ext>
            </a:extLst>
          </a:blip>
          <a:stretch>
            <a:fillRect/>
          </a:stretch>
        </p:blipFill>
        <p:spPr>
          <a:xfrm>
            <a:off x="7924014" y="4219545"/>
            <a:ext cx="1931403" cy="201969"/>
          </a:xfrm>
          <a:prstGeom prst="rect">
            <a:avLst/>
          </a:prstGeom>
        </p:spPr>
      </p:pic>
      <p:sp>
        <p:nvSpPr>
          <p:cNvPr id="26" name="Rectangle 25">
            <a:extLst>
              <a:ext uri="{FF2B5EF4-FFF2-40B4-BE49-F238E27FC236}">
                <a16:creationId xmlns:a16="http://schemas.microsoft.com/office/drawing/2014/main" id="{DD2A3472-5F74-F308-FA9B-18A6E10A7EDF}"/>
              </a:ext>
            </a:extLst>
          </p:cNvPr>
          <p:cNvSpPr/>
          <p:nvPr/>
        </p:nvSpPr>
        <p:spPr>
          <a:xfrm>
            <a:off x="1082040" y="3686156"/>
            <a:ext cx="3451860" cy="830997"/>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5219F69-16BD-C45A-283E-ED21E886350C}"/>
              </a:ext>
            </a:extLst>
          </p:cNvPr>
          <p:cNvSpPr/>
          <p:nvPr/>
        </p:nvSpPr>
        <p:spPr>
          <a:xfrm>
            <a:off x="4863281" y="3685066"/>
            <a:ext cx="5088624" cy="830997"/>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D4841B87-4351-969E-93A3-67C0262B1F9C}"/>
              </a:ext>
            </a:extLst>
          </p:cNvPr>
          <p:cNvSpPr>
            <a:spLocks noGrp="1"/>
          </p:cNvSpPr>
          <p:nvPr>
            <p:ph type="sldNum" sz="quarter" idx="12"/>
          </p:nvPr>
        </p:nvSpPr>
        <p:spPr/>
        <p:txBody>
          <a:bodyPr/>
          <a:lstStyle/>
          <a:p>
            <a:fld id="{33471E03-3868-4372-A232-81B06EBB10D4}" type="slidenum">
              <a:rPr lang="es-ES" smtClean="0"/>
              <a:t>178</a:t>
            </a:fld>
            <a:endParaRPr lang="es-ES"/>
          </a:p>
        </p:txBody>
      </p:sp>
    </p:spTree>
    <p:extLst>
      <p:ext uri="{BB962C8B-B14F-4D97-AF65-F5344CB8AC3E}">
        <p14:creationId xmlns:p14="http://schemas.microsoft.com/office/powerpoint/2010/main" val="227142616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structure&#10;&#10;Description automatically generated">
            <a:extLst>
              <a:ext uri="{FF2B5EF4-FFF2-40B4-BE49-F238E27FC236}">
                <a16:creationId xmlns:a16="http://schemas.microsoft.com/office/drawing/2014/main" id="{08C0DC9D-E647-A094-E2CC-D3092F865553}"/>
              </a:ext>
            </a:extLst>
          </p:cNvPr>
          <p:cNvPicPr>
            <a:picLocks noGrp="1" noChangeAspect="1"/>
          </p:cNvPicPr>
          <p:nvPr>
            <p:ph idx="1"/>
          </p:nvPr>
        </p:nvPicPr>
        <p:blipFill rotWithShape="1">
          <a:blip r:embed="rId5"/>
          <a:srcRect l="37122" r="37554" b="26485"/>
          <a:stretch/>
        </p:blipFill>
        <p:spPr>
          <a:xfrm>
            <a:off x="2784352" y="1698841"/>
            <a:ext cx="1313695" cy="1702941"/>
          </a:xfrm>
          <a:prstGeom prst="rect">
            <a:avLst/>
          </a:prstGeom>
        </p:spPr>
      </p:pic>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Graph Rewiring</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Spatial vs Spectral</a:t>
            </a:r>
          </a:p>
        </p:txBody>
      </p:sp>
      <p:pic>
        <p:nvPicPr>
          <p:cNvPr id="8" name="Picture 7" descr="A diagram of a structure&#10;&#10;Description automatically generated">
            <a:extLst>
              <a:ext uri="{FF2B5EF4-FFF2-40B4-BE49-F238E27FC236}">
                <a16:creationId xmlns:a16="http://schemas.microsoft.com/office/drawing/2014/main" id="{65E5FB31-FCCF-B48F-1C33-36CCB1910C0C}"/>
              </a:ext>
            </a:extLst>
          </p:cNvPr>
          <p:cNvPicPr>
            <a:picLocks noChangeAspect="1"/>
          </p:cNvPicPr>
          <p:nvPr/>
        </p:nvPicPr>
        <p:blipFill rotWithShape="1">
          <a:blip r:embed="rId5"/>
          <a:srcRect r="75252" b="25746"/>
          <a:stretch/>
        </p:blipFill>
        <p:spPr>
          <a:xfrm>
            <a:off x="8088324" y="1698841"/>
            <a:ext cx="1268387" cy="1702941"/>
          </a:xfrm>
          <a:prstGeom prst="rect">
            <a:avLst/>
          </a:prstGeom>
        </p:spPr>
      </p:pic>
      <p:sp>
        <p:nvSpPr>
          <p:cNvPr id="9" name="TextBox 8">
            <a:extLst>
              <a:ext uri="{FF2B5EF4-FFF2-40B4-BE49-F238E27FC236}">
                <a16:creationId xmlns:a16="http://schemas.microsoft.com/office/drawing/2014/main" id="{F1E88923-6B3A-20F3-6B4C-21473E61EF84}"/>
              </a:ext>
            </a:extLst>
          </p:cNvPr>
          <p:cNvSpPr txBox="1"/>
          <p:nvPr/>
        </p:nvSpPr>
        <p:spPr>
          <a:xfrm>
            <a:off x="6200775" y="3619185"/>
            <a:ext cx="5043487" cy="1846659"/>
          </a:xfrm>
          <a:prstGeom prst="rect">
            <a:avLst/>
          </a:prstGeom>
          <a:solidFill>
            <a:schemeClr val="bg2"/>
          </a:solidFill>
        </p:spPr>
        <p:txBody>
          <a:bodyPr wrap="square" rtlCol="0">
            <a:spAutoFit/>
          </a:bodyPr>
          <a:lstStyle/>
          <a:p>
            <a:pPr algn="ctr"/>
            <a:r>
              <a:rPr lang="en-US" b="1" i="1" dirty="0">
                <a:sym typeface="Wingdings" panose="05000000000000000000" pitchFamily="2" charset="2"/>
              </a:rPr>
              <a:t>Spectral</a:t>
            </a:r>
            <a:endParaRPr lang="en-US" sz="1600" b="1" i="1" dirty="0">
              <a:sym typeface="Wingdings" panose="05000000000000000000" pitchFamily="2" charset="2"/>
            </a:endParaRPr>
          </a:p>
          <a:p>
            <a:r>
              <a:rPr lang="en-US" sz="1600" dirty="0">
                <a:sym typeface="Wingdings" panose="05000000000000000000" pitchFamily="2" charset="2"/>
              </a:rPr>
              <a:t>Add edges based on a </a:t>
            </a:r>
            <a:r>
              <a:rPr lang="en-US" sz="1600" b="1" dirty="0">
                <a:sym typeface="Wingdings" panose="05000000000000000000" pitchFamily="2" charset="2"/>
              </a:rPr>
              <a:t>global</a:t>
            </a:r>
            <a:r>
              <a:rPr lang="en-US" sz="1600" dirty="0">
                <a:sym typeface="Wingdings" panose="05000000000000000000" pitchFamily="2" charset="2"/>
              </a:rPr>
              <a:t> </a:t>
            </a:r>
            <a:r>
              <a:rPr lang="en-US" sz="1600" b="1" dirty="0">
                <a:sym typeface="Wingdings" panose="05000000000000000000" pitchFamily="2" charset="2"/>
              </a:rPr>
              <a:t>spectral measure</a:t>
            </a:r>
            <a:r>
              <a:rPr lang="en-US" sz="1600" dirty="0">
                <a:sym typeface="Wingdings" panose="05000000000000000000" pitchFamily="2" charset="2"/>
              </a:rPr>
              <a:t> (</a:t>
            </a:r>
            <a:r>
              <a:rPr lang="en-US" sz="1600" b="1" dirty="0">
                <a:sym typeface="Wingdings" panose="05000000000000000000" pitchFamily="2" charset="2"/>
              </a:rPr>
              <a:t>connectivity</a:t>
            </a:r>
            <a:r>
              <a:rPr lang="en-US" sz="1600" dirty="0">
                <a:sym typeface="Wingdings" panose="05000000000000000000" pitchFamily="2" charset="2"/>
              </a:rPr>
              <a:t>)</a:t>
            </a:r>
          </a:p>
          <a:p>
            <a:endParaRPr lang="en-US" sz="1600" dirty="0">
              <a:sym typeface="Wingdings" panose="05000000000000000000" pitchFamily="2" charset="2"/>
            </a:endParaRPr>
          </a:p>
          <a:p>
            <a:r>
              <a:rPr lang="en-US" sz="1600" dirty="0">
                <a:sym typeface="Wingdings" panose="05000000000000000000" pitchFamily="2" charset="2"/>
              </a:rPr>
              <a:t>✅Preserve sparsity</a:t>
            </a:r>
          </a:p>
          <a:p>
            <a:endParaRPr lang="en-US" sz="1600" dirty="0">
              <a:sym typeface="Wingdings" panose="05000000000000000000" pitchFamily="2" charset="2"/>
            </a:endParaRPr>
          </a:p>
          <a:p>
            <a:r>
              <a:rPr lang="en-US" sz="1600" dirty="0">
                <a:sym typeface="Wingdings" panose="05000000000000000000" pitchFamily="2" charset="2"/>
              </a:rPr>
              <a:t>❌Does not maintain the locality information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ABB0486-91DC-A904-6B37-10C6F1CAA576}"/>
                  </a:ext>
                </a:extLst>
              </p:cNvPr>
              <p:cNvSpPr txBox="1"/>
              <p:nvPr/>
            </p:nvSpPr>
            <p:spPr>
              <a:xfrm>
                <a:off x="919457" y="3634635"/>
                <a:ext cx="5043488" cy="1851084"/>
              </a:xfrm>
              <a:prstGeom prst="rect">
                <a:avLst/>
              </a:prstGeom>
              <a:solidFill>
                <a:schemeClr val="bg2"/>
              </a:solidFill>
            </p:spPr>
            <p:txBody>
              <a:bodyPr wrap="square" rtlCol="0">
                <a:spAutoFit/>
              </a:bodyPr>
              <a:lstStyle/>
              <a:p>
                <a:pPr marL="0" lvl="1" algn="ctr"/>
                <a:r>
                  <a:rPr lang="en-US" b="1" i="1" dirty="0"/>
                  <a:t>Spatial</a:t>
                </a:r>
                <a:endParaRPr lang="en-US" sz="1600" b="1" i="1" dirty="0"/>
              </a:p>
              <a:p>
                <a:pPr marL="0" lvl="1"/>
                <a:r>
                  <a:rPr lang="en-US" sz="1600" dirty="0"/>
                  <a:t>A</a:t>
                </a:r>
                <a:r>
                  <a:rPr lang="en-US" sz="1600" dirty="0">
                    <a:sym typeface="Wingdings" panose="05000000000000000000" pitchFamily="2" charset="2"/>
                  </a:rPr>
                  <a:t>dd edges within a certain </a:t>
                </a:r>
                <a:r>
                  <a:rPr lang="en-US" sz="1600" b="1" i="1" dirty="0">
                    <a:sym typeface="Wingdings" panose="05000000000000000000" pitchFamily="2" charset="2"/>
                  </a:rPr>
                  <a:t>k-hop</a:t>
                </a:r>
                <a:r>
                  <a:rPr lang="en-US" sz="1600" dirty="0">
                    <a:sym typeface="Wingdings" panose="05000000000000000000" pitchFamily="2" charset="2"/>
                  </a:rPr>
                  <a:t> (</a:t>
                </a:r>
                <a:r>
                  <a:rPr lang="en-US" sz="1600" b="1" dirty="0">
                    <a:sym typeface="Wingdings" panose="05000000000000000000" pitchFamily="2" charset="2"/>
                  </a:rPr>
                  <a:t>locality</a:t>
                </a:r>
                <a:r>
                  <a:rPr lang="en-US" sz="1600" dirty="0">
                    <a:sym typeface="Wingdings" panose="05000000000000000000" pitchFamily="2" charset="2"/>
                  </a:rPr>
                  <a:t>)</a:t>
                </a:r>
                <a:r>
                  <a:rPr lang="en-US" sz="1600" b="1" dirty="0">
                    <a:sym typeface="Wingdings" panose="05000000000000000000" pitchFamily="2" charset="2"/>
                  </a:rPr>
                  <a:t>. </a:t>
                </a:r>
                <a:r>
                  <a:rPr lang="en-US" sz="1600" dirty="0">
                    <a:sym typeface="Wingdings" panose="05000000000000000000" pitchFamily="2" charset="2"/>
                  </a:rPr>
                  <a:t>Also, </a:t>
                </a:r>
                <a:r>
                  <a:rPr lang="en-US" sz="1600" b="1" dirty="0">
                    <a:sym typeface="Wingdings" panose="05000000000000000000" pitchFamily="2" charset="2"/>
                  </a:rPr>
                  <a:t>multi-hop architectures</a:t>
                </a:r>
                <a:r>
                  <a:rPr lang="en-US" sz="1600" dirty="0">
                    <a:sym typeface="Wingdings" panose="05000000000000000000" pitchFamily="2" charset="2"/>
                  </a:rPr>
                  <a:t> (</a:t>
                </a:r>
                <a14:m>
                  <m:oMath xmlns:m="http://schemas.openxmlformats.org/officeDocument/2006/math">
                    <m:sSup>
                      <m:sSupPr>
                        <m:ctrlPr>
                          <a:rPr lang="en-US" sz="1600" i="1" dirty="0" smtClean="0">
                            <a:latin typeface="Cambria Math" panose="02040503050406030204" pitchFamily="18" charset="0"/>
                            <a:sym typeface="Wingdings" panose="05000000000000000000" pitchFamily="2" charset="2"/>
                          </a:rPr>
                        </m:ctrlPr>
                      </m:sSupPr>
                      <m:e>
                        <m:r>
                          <a:rPr lang="en-US" sz="1600" i="1" dirty="0" smtClean="0">
                            <a:latin typeface="Cambria Math" panose="02040503050406030204" pitchFamily="18" charset="0"/>
                            <a:sym typeface="Wingdings" panose="05000000000000000000" pitchFamily="2" charset="2"/>
                          </a:rPr>
                          <m:t>𝐴</m:t>
                        </m:r>
                      </m:e>
                      <m:sup>
                        <m:r>
                          <a:rPr lang="en-US" sz="1600" i="1" dirty="0" smtClean="0">
                            <a:latin typeface="Cambria Math" panose="02040503050406030204" pitchFamily="18" charset="0"/>
                            <a:sym typeface="Wingdings" panose="05000000000000000000" pitchFamily="2" charset="2"/>
                          </a:rPr>
                          <m:t>𝑘</m:t>
                        </m:r>
                      </m:sup>
                    </m:sSup>
                  </m:oMath>
                </a14:m>
                <a:r>
                  <a:rPr lang="en-US" sz="1600" dirty="0">
                    <a:sym typeface="Wingdings" panose="05000000000000000000" pitchFamily="2" charset="2"/>
                  </a:rPr>
                  <a:t>) and </a:t>
                </a:r>
                <a:r>
                  <a:rPr lang="en-US" sz="1600" b="1" dirty="0">
                    <a:sym typeface="Wingdings" panose="05000000000000000000" pitchFamily="2" charset="2"/>
                  </a:rPr>
                  <a:t>transformers</a:t>
                </a:r>
                <a:r>
                  <a:rPr lang="en-US" sz="1600" dirty="0">
                    <a:sym typeface="Wingdings" panose="05000000000000000000" pitchFamily="2" charset="2"/>
                  </a:rPr>
                  <a:t> (full connected)</a:t>
                </a:r>
              </a:p>
              <a:p>
                <a:pPr marL="0" lvl="1"/>
                <a:endParaRPr lang="en-US" sz="1600" dirty="0">
                  <a:sym typeface="Wingdings" panose="05000000000000000000" pitchFamily="2" charset="2"/>
                </a:endParaRPr>
              </a:p>
              <a:p>
                <a:pPr marL="0" lvl="1"/>
                <a:r>
                  <a:rPr lang="en-US" sz="1600" dirty="0">
                    <a:sym typeface="Wingdings" panose="05000000000000000000" pitchFamily="2" charset="2"/>
                  </a:rPr>
                  <a:t>❌Need for very dense graphs to solve OSQ</a:t>
                </a:r>
              </a:p>
              <a:p>
                <a:pPr marL="0" lvl="1"/>
                <a:endParaRPr lang="en-US" sz="1600" dirty="0">
                  <a:sym typeface="Wingdings" panose="05000000000000000000" pitchFamily="2" charset="2"/>
                </a:endParaRPr>
              </a:p>
              <a:p>
                <a:pPr marL="0" lvl="1"/>
                <a:r>
                  <a:rPr lang="en-US" sz="1600" dirty="0">
                    <a:sym typeface="Wingdings" panose="05000000000000000000" pitchFamily="2" charset="2"/>
                  </a:rPr>
                  <a:t>✅Preserve locality</a:t>
                </a:r>
                <a:endParaRPr lang="en-US" sz="1600" dirty="0"/>
              </a:p>
            </p:txBody>
          </p:sp>
        </mc:Choice>
        <mc:Fallback xmlns="">
          <p:sp>
            <p:nvSpPr>
              <p:cNvPr id="10" name="TextBox 9">
                <a:extLst>
                  <a:ext uri="{FF2B5EF4-FFF2-40B4-BE49-F238E27FC236}">
                    <a16:creationId xmlns:a16="http://schemas.microsoft.com/office/drawing/2014/main" id="{8ABB0486-91DC-A904-6B37-10C6F1CAA576}"/>
                  </a:ext>
                </a:extLst>
              </p:cNvPr>
              <p:cNvSpPr txBox="1">
                <a:spLocks noRot="1" noChangeAspect="1" noMove="1" noResize="1" noEditPoints="1" noAdjustHandles="1" noChangeArrowheads="1" noChangeShapeType="1" noTextEdit="1"/>
              </p:cNvSpPr>
              <p:nvPr/>
            </p:nvSpPr>
            <p:spPr>
              <a:xfrm>
                <a:off x="919457" y="3634635"/>
                <a:ext cx="5043488" cy="1851084"/>
              </a:xfrm>
              <a:prstGeom prst="rect">
                <a:avLst/>
              </a:prstGeom>
              <a:blipFill>
                <a:blip r:embed="rId6"/>
                <a:stretch>
                  <a:fillRect l="-726" t="-1645" b="-3289"/>
                </a:stretch>
              </a:blipFill>
            </p:spPr>
            <p:txBody>
              <a:bodyPr/>
              <a:lstStyle/>
              <a:p>
                <a:r>
                  <a:rPr lang="en-US">
                    <a:noFill/>
                  </a:rPr>
                  <a:t> </a:t>
                </a:r>
              </a:p>
            </p:txBody>
          </p:sp>
        </mc:Fallback>
      </mc:AlternateContent>
      <p:pic>
        <p:nvPicPr>
          <p:cNvPr id="6" name="Picture 5" descr="\documentclass{article}&#10;\usepackage{amsmath,amsfonts,bm}&#10;\pagestyle{empty}&#10;\DeclareMathOperator{\tr}{Tr}&#10;\begin{document}&#10;&#10;\begin{align*}&#10;&amp;\text{diam}(\mathcal{R}(G))\\ &amp;\leq \text{diam}(G)&#10;\end{align*}&#10;&#10;\end{document}&#10;&#10;" title="IguanaTex Picture Display">
            <a:extLst>
              <a:ext uri="{FF2B5EF4-FFF2-40B4-BE49-F238E27FC236}">
                <a16:creationId xmlns:a16="http://schemas.microsoft.com/office/drawing/2014/main" id="{B2283FBD-A32E-8885-B252-486B3254A17E}"/>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189521" y="2423634"/>
            <a:ext cx="1108012" cy="530418"/>
          </a:xfrm>
          <a:prstGeom prst="rect">
            <a:avLst/>
          </a:prstGeom>
        </p:spPr>
      </p:pic>
      <p:pic>
        <p:nvPicPr>
          <p:cNvPr id="15" name="Picture 14" descr="\documentclass{article}&#10;\usepackage{amsmath,amsfonts,bm}&#10;\pagestyle{empty}&#10;\DeclareMathOperator{\tr}{Tr}&#10;\begin{document}&#10;&#10;\begin{equation*}&#10;h_{\mathcal{R}(G)} \geq h_G&#10;\end{equation*}&#10;&#10;\end{document}&#10;&#10;" title="IguanaTex Picture Display">
            <a:extLst>
              <a:ext uri="{FF2B5EF4-FFF2-40B4-BE49-F238E27FC236}">
                <a16:creationId xmlns:a16="http://schemas.microsoft.com/office/drawing/2014/main" id="{9FB03915-C3D5-59EE-6946-7713A7745B87}"/>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9634102" y="2409839"/>
            <a:ext cx="1083889" cy="226952"/>
          </a:xfrm>
          <a:prstGeom prst="rect">
            <a:avLst/>
          </a:prstGeom>
        </p:spPr>
      </p:pic>
      <p:pic>
        <p:nvPicPr>
          <p:cNvPr id="13" name="Picture 12" descr="\documentclass{article}&#10;\usepackage{amsmath,amsfonts,bm}&#10;\pagestyle{empty}&#10;\DeclareMathOperator{\tr}{Tr}&#10;\begin{document}&#10;&#10;\begin{align*}&#10;R_{\text{tot}}(\mathcal{R}(G)) \leq R_{\text{tot}}(G)&#10;\end{align*}&#10;&#10;\end{document}&#10;&#10;" title="IguanaTex Picture Display">
            <a:extLst>
              <a:ext uri="{FF2B5EF4-FFF2-40B4-BE49-F238E27FC236}">
                <a16:creationId xmlns:a16="http://schemas.microsoft.com/office/drawing/2014/main" id="{36AFF50C-BD1C-F86B-BC72-1765DAE4074E}"/>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143595" y="2444976"/>
            <a:ext cx="1931403" cy="201969"/>
          </a:xfrm>
          <a:prstGeom prst="rect">
            <a:avLst/>
          </a:prstGeom>
        </p:spPr>
      </p:pic>
      <p:sp>
        <p:nvSpPr>
          <p:cNvPr id="3" name="Slide Number Placeholder 2">
            <a:extLst>
              <a:ext uri="{FF2B5EF4-FFF2-40B4-BE49-F238E27FC236}">
                <a16:creationId xmlns:a16="http://schemas.microsoft.com/office/drawing/2014/main" id="{31D2AEF7-1517-9A2A-D65B-8E575C3B143E}"/>
              </a:ext>
            </a:extLst>
          </p:cNvPr>
          <p:cNvSpPr>
            <a:spLocks noGrp="1"/>
          </p:cNvSpPr>
          <p:nvPr>
            <p:ph type="sldNum" sz="quarter" idx="12"/>
          </p:nvPr>
        </p:nvSpPr>
        <p:spPr/>
        <p:txBody>
          <a:bodyPr/>
          <a:lstStyle/>
          <a:p>
            <a:fld id="{33471E03-3868-4372-A232-81B06EBB10D4}" type="slidenum">
              <a:rPr lang="es-ES" smtClean="0"/>
              <a:t>179</a:t>
            </a:fld>
            <a:endParaRPr lang="es-ES"/>
          </a:p>
        </p:txBody>
      </p:sp>
      <p:sp>
        <p:nvSpPr>
          <p:cNvPr id="5" name="TextBox 4">
            <a:extLst>
              <a:ext uri="{FF2B5EF4-FFF2-40B4-BE49-F238E27FC236}">
                <a16:creationId xmlns:a16="http://schemas.microsoft.com/office/drawing/2014/main" id="{DA151489-18D4-CC2C-E422-FCE1EE598DDC}"/>
              </a:ext>
            </a:extLst>
          </p:cNvPr>
          <p:cNvSpPr txBox="1"/>
          <p:nvPr/>
        </p:nvSpPr>
        <p:spPr>
          <a:xfrm>
            <a:off x="4085867" y="6053559"/>
            <a:ext cx="4020598" cy="369332"/>
          </a:xfrm>
          <a:prstGeom prst="rect">
            <a:avLst/>
          </a:prstGeom>
          <a:noFill/>
        </p:spPr>
        <p:txBody>
          <a:bodyPr wrap="square" rtlCol="0">
            <a:spAutoFit/>
          </a:bodyPr>
          <a:lstStyle/>
          <a:p>
            <a:pPr algn="ctr"/>
            <a:r>
              <a:rPr lang="es-ES" dirty="0"/>
              <a:t>Figure </a:t>
            </a:r>
            <a:r>
              <a:rPr lang="es-ES" dirty="0" err="1"/>
              <a:t>from</a:t>
            </a:r>
            <a:r>
              <a:rPr lang="es-ES" dirty="0"/>
              <a:t> [Barbero et al 2024]</a:t>
            </a:r>
            <a:endParaRPr lang="en-US" dirty="0"/>
          </a:p>
        </p:txBody>
      </p:sp>
    </p:spTree>
    <p:extLst>
      <p:ext uri="{BB962C8B-B14F-4D97-AF65-F5344CB8AC3E}">
        <p14:creationId xmlns:p14="http://schemas.microsoft.com/office/powerpoint/2010/main" val="321925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4863-78A3-4A4F-2F4D-2C348D30FE2E}"/>
              </a:ext>
            </a:extLst>
          </p:cNvPr>
          <p:cNvSpPr>
            <a:spLocks noGrp="1"/>
          </p:cNvSpPr>
          <p:nvPr>
            <p:ph type="title"/>
          </p:nvPr>
        </p:nvSpPr>
        <p:spPr/>
        <p:txBody>
          <a:bodyPr>
            <a:normAutofit fontScale="90000"/>
          </a:bodyPr>
          <a:lstStyle/>
          <a:p>
            <a:r>
              <a:rPr lang="en-US" err="1">
                <a:ea typeface="Calibri Light"/>
                <a:cs typeface="Calibri Light"/>
              </a:rPr>
              <a:t>DeepWalk</a:t>
            </a:r>
            <a:br>
              <a:rPr lang="en-US">
                <a:ea typeface="Calibri Light"/>
                <a:cs typeface="Calibri Light"/>
              </a:rPr>
            </a:br>
            <a:r>
              <a:rPr lang="en-US" sz="2000">
                <a:ea typeface="Calibri Light"/>
                <a:cs typeface="Calibri Light"/>
              </a:rPr>
              <a:t>[Perozzi et al., 2014]</a:t>
            </a:r>
          </a:p>
        </p:txBody>
      </p:sp>
      <p:sp>
        <p:nvSpPr>
          <p:cNvPr id="3" name="Content Placeholder 2">
            <a:extLst>
              <a:ext uri="{FF2B5EF4-FFF2-40B4-BE49-F238E27FC236}">
                <a16:creationId xmlns:a16="http://schemas.microsoft.com/office/drawing/2014/main" id="{98F13B15-FAB1-6B2A-CCE3-157B9421BEFE}"/>
              </a:ext>
            </a:extLst>
          </p:cNvPr>
          <p:cNvSpPr>
            <a:spLocks noGrp="1"/>
          </p:cNvSpPr>
          <p:nvPr>
            <p:ph idx="1"/>
          </p:nvPr>
        </p:nvSpPr>
        <p:spPr>
          <a:xfrm>
            <a:off x="838200" y="1825625"/>
            <a:ext cx="10515600" cy="536959"/>
          </a:xfrm>
        </p:spPr>
        <p:txBody>
          <a:bodyPr vert="horz" lIns="91440" tIns="45720" rIns="91440" bIns="45720" rtlCol="0" anchor="t">
            <a:normAutofit/>
          </a:bodyPr>
          <a:lstStyle/>
          <a:p>
            <a:r>
              <a:rPr lang="en-US" sz="2800" dirty="0">
                <a:ea typeface="Calibri"/>
                <a:cs typeface="Calibri"/>
              </a:rPr>
              <a:t>Fixed length, unbiased random walks from every node</a:t>
            </a:r>
          </a:p>
        </p:txBody>
      </p:sp>
      <p:sp>
        <p:nvSpPr>
          <p:cNvPr id="4" name="Slide Number Placeholder 3">
            <a:extLst>
              <a:ext uri="{FF2B5EF4-FFF2-40B4-BE49-F238E27FC236}">
                <a16:creationId xmlns:a16="http://schemas.microsoft.com/office/drawing/2014/main" id="{41F14EC1-5FBB-1598-8BED-55A9D58CC2D4}"/>
              </a:ext>
            </a:extLst>
          </p:cNvPr>
          <p:cNvSpPr>
            <a:spLocks noGrp="1"/>
          </p:cNvSpPr>
          <p:nvPr>
            <p:ph type="sldNum" sz="quarter" idx="12"/>
          </p:nvPr>
        </p:nvSpPr>
        <p:spPr/>
        <p:txBody>
          <a:bodyPr/>
          <a:lstStyle/>
          <a:p>
            <a:fld id="{48F63A3B-78C7-47BE-AE5E-E10140E04643}" type="slidenum">
              <a:rPr lang="en-US" dirty="0"/>
              <a:t>18</a:t>
            </a:fld>
            <a:endParaRPr lang="en-US"/>
          </a:p>
        </p:txBody>
      </p:sp>
      <p:pic>
        <p:nvPicPr>
          <p:cNvPr id="5" name="Picture 4" descr="A graph and diagram of a graph&#10;&#10;Description automatically generated">
            <a:extLst>
              <a:ext uri="{FF2B5EF4-FFF2-40B4-BE49-F238E27FC236}">
                <a16:creationId xmlns:a16="http://schemas.microsoft.com/office/drawing/2014/main" id="{A5431BB3-887A-CCEE-D3E8-00DCF9B58C41}"/>
              </a:ext>
            </a:extLst>
          </p:cNvPr>
          <p:cNvPicPr>
            <a:picLocks noChangeAspect="1"/>
          </p:cNvPicPr>
          <p:nvPr/>
        </p:nvPicPr>
        <p:blipFill>
          <a:blip r:embed="rId2"/>
          <a:stretch>
            <a:fillRect/>
          </a:stretch>
        </p:blipFill>
        <p:spPr>
          <a:xfrm>
            <a:off x="1659758" y="2724230"/>
            <a:ext cx="8874760" cy="3278806"/>
          </a:xfrm>
          <a:prstGeom prst="rect">
            <a:avLst/>
          </a:prstGeom>
        </p:spPr>
      </p:pic>
    </p:spTree>
    <p:extLst>
      <p:ext uri="{BB962C8B-B14F-4D97-AF65-F5344CB8AC3E}">
        <p14:creationId xmlns:p14="http://schemas.microsoft.com/office/powerpoint/2010/main" val="74825180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Graph Rewiring</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Spatial vs Spectral</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1E88923-6B3A-20F3-6B4C-21473E61EF84}"/>
                  </a:ext>
                </a:extLst>
              </p:cNvPr>
              <p:cNvSpPr txBox="1"/>
              <p:nvPr/>
            </p:nvSpPr>
            <p:spPr>
              <a:xfrm>
                <a:off x="6201264" y="1620500"/>
                <a:ext cx="5043487" cy="3200876"/>
              </a:xfrm>
              <a:prstGeom prst="rect">
                <a:avLst/>
              </a:prstGeom>
              <a:solidFill>
                <a:schemeClr val="bg2"/>
              </a:solidFill>
              <a:ln>
                <a:solidFill>
                  <a:schemeClr val="bg1">
                    <a:lumMod val="85000"/>
                  </a:schemeClr>
                </a:solidFill>
              </a:ln>
            </p:spPr>
            <p:txBody>
              <a:bodyPr wrap="square" rtlCol="0">
                <a:spAutoFit/>
              </a:bodyPr>
              <a:lstStyle/>
              <a:p>
                <a:pPr algn="ctr"/>
                <a:r>
                  <a:rPr lang="en-US" sz="2400" b="1" dirty="0">
                    <a:sym typeface="Wingdings" panose="05000000000000000000" pitchFamily="2" charset="2"/>
                  </a:rPr>
                  <a:t>Spectral</a:t>
                </a:r>
              </a:p>
              <a:p>
                <a:r>
                  <a:rPr lang="en-US" b="1" u="sng" dirty="0">
                    <a:ea typeface="+mn-lt"/>
                    <a:cs typeface="+mn-lt"/>
                  </a:rPr>
                  <a:t>Rewiring:</a:t>
                </a:r>
                <a:endParaRPr lang="en-US" b="1" i="1" dirty="0">
                  <a:ea typeface="+mn-lt"/>
                  <a:cs typeface="+mn-lt"/>
                </a:endParaRPr>
              </a:p>
              <a:p>
                <a:r>
                  <a:rPr lang="en-US" sz="1600" i="1" dirty="0">
                    <a:ea typeface="+mn-lt"/>
                    <a:cs typeface="+mn-lt"/>
                  </a:rPr>
                  <a:t>Based on </a:t>
                </a:r>
                <a:r>
                  <a:rPr lang="en-US" sz="1600" b="1" i="1" dirty="0">
                    <a:ea typeface="+mn-lt"/>
                    <a:cs typeface="+mn-lt"/>
                  </a:rPr>
                  <a:t>PageRank smoothing</a:t>
                </a:r>
                <a:r>
                  <a:rPr lang="en-US" sz="1600" dirty="0">
                    <a:ea typeface="+mn-lt"/>
                    <a:cs typeface="+mn-lt"/>
                  </a:rPr>
                  <a:t>: </a:t>
                </a:r>
                <a:r>
                  <a:rPr lang="en-US" sz="1600" dirty="0"/>
                  <a:t>DIGL</a:t>
                </a:r>
                <a:r>
                  <a:rPr kumimoji="0" lang="en-US" sz="16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Calibri" panose="020F0502020204030204"/>
                    <a:cs typeface="Times New Roman" panose="02020603050405020304" pitchFamily="18" charset="0"/>
                  </a:rPr>
                  <a:t> [</a:t>
                </a:r>
                <a:r>
                  <a:rPr kumimoji="0" lang="en-US" sz="1600" b="0" i="0" u="none" strike="noStrike" kern="1200" cap="none" spc="0" normalizeH="0" baseline="0" noProof="0" dirty="0" err="1">
                    <a:ln>
                      <a:noFill/>
                    </a:ln>
                    <a:solidFill>
                      <a:srgbClr val="E97132">
                        <a:lumMod val="50000"/>
                      </a:srgbClr>
                    </a:solidFill>
                    <a:effectLst/>
                    <a:uLnTx/>
                    <a:uFillTx/>
                    <a:latin typeface="Times New Roman" panose="02020603050405020304" pitchFamily="18" charset="0"/>
                    <a:ea typeface="Calibri" panose="020F0502020204030204"/>
                    <a:cs typeface="Times New Roman" panose="02020603050405020304" pitchFamily="18" charset="0"/>
                  </a:rPr>
                  <a:t>Gasteiger</a:t>
                </a:r>
                <a:r>
                  <a:rPr kumimoji="0" lang="en-US" sz="16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Calibri" panose="020F0502020204030204"/>
                    <a:cs typeface="Times New Roman" panose="02020603050405020304" pitchFamily="18" charset="0"/>
                  </a:rPr>
                  <a:t> et al 19]</a:t>
                </a:r>
                <a:br>
                  <a:rPr lang="en-US" sz="1600" dirty="0"/>
                </a:br>
                <a:endParaRPr lang="en-US" sz="1600" dirty="0"/>
              </a:p>
              <a:p>
                <a:r>
                  <a:rPr lang="en-US" sz="1600" b="1" i="1" dirty="0"/>
                  <a:t>Learnable Effective Resistance</a:t>
                </a:r>
                <a:r>
                  <a:rPr lang="en-US" sz="1600" dirty="0"/>
                  <a:t>: </a:t>
                </a:r>
                <a:r>
                  <a:rPr lang="en-US" sz="1600" dirty="0" err="1"/>
                  <a:t>DiffWire</a:t>
                </a:r>
                <a:r>
                  <a:rPr lang="en-US" sz="1600" dirty="0"/>
                  <a:t> (Data-driven rewiring)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[Arnaiz-Rodriguez et al 22]</a:t>
                </a:r>
                <a:br>
                  <a:rPr lang="en-US" sz="1600" dirty="0"/>
                </a:br>
                <a:endParaRPr lang="en-US" sz="1600" dirty="0"/>
              </a:p>
              <a:p>
                <a:r>
                  <a:rPr lang="en-US" sz="1600" b="1" i="1" dirty="0"/>
                  <a:t>Increase approximately </a:t>
                </a:r>
                <a14:m>
                  <m:oMath xmlns:m="http://schemas.openxmlformats.org/officeDocument/2006/math">
                    <m:sSub>
                      <m:sSubPr>
                        <m:ctrlPr>
                          <a:rPr lang="es-ES" sz="1600" b="1" i="1" smtClean="0">
                            <a:latin typeface="Cambria Math" panose="02040503050406030204" pitchFamily="18" charset="0"/>
                          </a:rPr>
                        </m:ctrlPr>
                      </m:sSubPr>
                      <m:e>
                        <m:r>
                          <a:rPr lang="es-ES" sz="1600" b="1" i="1" smtClean="0">
                            <a:latin typeface="Cambria Math" panose="02040503050406030204" pitchFamily="18" charset="0"/>
                          </a:rPr>
                          <m:t>𝝀</m:t>
                        </m:r>
                      </m:e>
                      <m:sub>
                        <m:r>
                          <a:rPr lang="es-ES" sz="1600" b="1" i="1" smtClean="0">
                            <a:latin typeface="Cambria Math" panose="02040503050406030204" pitchFamily="18" charset="0"/>
                          </a:rPr>
                          <m:t>𝟐</m:t>
                        </m:r>
                      </m:sub>
                    </m:sSub>
                  </m:oMath>
                </a14:m>
                <a:r>
                  <a:rPr lang="en-US" sz="1600" dirty="0"/>
                  <a:t>: FOSR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Karhadkar</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22]</a:t>
                </a:r>
                <a:br>
                  <a:rPr lang="en-US" sz="1600" dirty="0"/>
                </a:br>
                <a:endParaRPr lang="en-US" sz="1600" dirty="0"/>
              </a:p>
              <a:p>
                <a:r>
                  <a:rPr lang="en-US" sz="1600" b="1" i="1" dirty="0">
                    <a:ea typeface="+mn-lt"/>
                    <a:cs typeface="+mn-lt"/>
                  </a:rPr>
                  <a:t>Cayley expander graphs</a:t>
                </a:r>
                <a:r>
                  <a:rPr lang="en-US" sz="1600" dirty="0">
                    <a:ea typeface="+mn-lt"/>
                    <a:cs typeface="+mn-lt"/>
                  </a:rPr>
                  <a:t>: EGP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Deac</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22]</a:t>
                </a:r>
                <a:br>
                  <a:rPr lang="en-US" sz="1600" dirty="0">
                    <a:ea typeface="+mn-lt"/>
                    <a:cs typeface="+mn-lt"/>
                  </a:rPr>
                </a:br>
                <a:endParaRPr lang="en-US" sz="1600" dirty="0"/>
              </a:p>
              <a:p>
                <a:r>
                  <a:rPr lang="en-US" sz="1600" b="1" i="1" dirty="0"/>
                  <a:t>Precomputed Effective Resistance:</a:t>
                </a:r>
                <a:r>
                  <a:rPr lang="en-US" sz="1600" dirty="0"/>
                  <a:t> GTR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[Black et al 23]</a:t>
                </a:r>
              </a:p>
            </p:txBody>
          </p:sp>
        </mc:Choice>
        <mc:Fallback xmlns="">
          <p:sp>
            <p:nvSpPr>
              <p:cNvPr id="9" name="TextBox 8">
                <a:extLst>
                  <a:ext uri="{FF2B5EF4-FFF2-40B4-BE49-F238E27FC236}">
                    <a16:creationId xmlns:a16="http://schemas.microsoft.com/office/drawing/2014/main" id="{F1E88923-6B3A-20F3-6B4C-21473E61EF84}"/>
                  </a:ext>
                </a:extLst>
              </p:cNvPr>
              <p:cNvSpPr txBox="1">
                <a:spLocks noRot="1" noChangeAspect="1" noMove="1" noResize="1" noEditPoints="1" noAdjustHandles="1" noChangeArrowheads="1" noChangeShapeType="1" noTextEdit="1"/>
              </p:cNvSpPr>
              <p:nvPr/>
            </p:nvSpPr>
            <p:spPr>
              <a:xfrm>
                <a:off x="6201264" y="1620500"/>
                <a:ext cx="5043487" cy="3200876"/>
              </a:xfrm>
              <a:prstGeom prst="rect">
                <a:avLst/>
              </a:prstGeom>
              <a:blipFill>
                <a:blip r:embed="rId3"/>
                <a:stretch>
                  <a:fillRect l="-843" t="-1328" b="-1328"/>
                </a:stretch>
              </a:blipFill>
              <a:ln>
                <a:solidFill>
                  <a:schemeClr val="bg1">
                    <a:lumMod val="85000"/>
                  </a:schemeClr>
                </a:solid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8ABB0486-91DC-A904-6B37-10C6F1CAA576}"/>
              </a:ext>
            </a:extLst>
          </p:cNvPr>
          <p:cNvSpPr txBox="1"/>
          <p:nvPr/>
        </p:nvSpPr>
        <p:spPr>
          <a:xfrm>
            <a:off x="911225" y="1620500"/>
            <a:ext cx="5079512" cy="4308872"/>
          </a:xfrm>
          <a:prstGeom prst="rect">
            <a:avLst/>
          </a:prstGeom>
          <a:solidFill>
            <a:schemeClr val="bg2"/>
          </a:solidFill>
          <a:ln>
            <a:solidFill>
              <a:schemeClr val="bg1">
                <a:lumMod val="85000"/>
              </a:schemeClr>
            </a:solidFill>
          </a:ln>
        </p:spPr>
        <p:txBody>
          <a:bodyPr wrap="square" rtlCol="0">
            <a:spAutoFit/>
          </a:bodyPr>
          <a:lstStyle/>
          <a:p>
            <a:pPr marL="0" lvl="1" algn="ctr"/>
            <a:r>
              <a:rPr lang="en-US" sz="2400" b="1" dirty="0"/>
              <a:t>Spatial</a:t>
            </a:r>
          </a:p>
          <a:p>
            <a:endParaRPr lang="en-US" sz="1600" dirty="0">
              <a:ea typeface="+mn-lt"/>
              <a:cs typeface="+mn-lt"/>
            </a:endParaRPr>
          </a:p>
          <a:p>
            <a:r>
              <a:rPr lang="en-US" b="1" u="sng" dirty="0">
                <a:ea typeface="+mn-lt"/>
                <a:cs typeface="+mn-lt"/>
              </a:rPr>
              <a:t>Rewiring:</a:t>
            </a:r>
          </a:p>
          <a:p>
            <a:r>
              <a:rPr lang="en-US" sz="1600" dirty="0"/>
              <a:t>Based on </a:t>
            </a:r>
            <a:r>
              <a:rPr lang="en-US" sz="1600" b="1" i="1" dirty="0"/>
              <a:t>Curvature</a:t>
            </a:r>
            <a:r>
              <a:rPr lang="en-US" sz="1600" dirty="0"/>
              <a:t>: SDRF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[Topping et al 22]</a:t>
            </a:r>
          </a:p>
          <a:p>
            <a:r>
              <a:rPr lang="en-US" sz="1600" dirty="0"/>
              <a:t>Based on </a:t>
            </a:r>
            <a:r>
              <a:rPr lang="en-US" sz="1600" b="1" i="1" dirty="0"/>
              <a:t>random edges</a:t>
            </a:r>
            <a:r>
              <a:rPr lang="es-ES" sz="1600" b="1" dirty="0"/>
              <a:t>:</a:t>
            </a:r>
            <a:r>
              <a:rPr lang="en-US" sz="1600" b="1" dirty="0"/>
              <a:t> </a:t>
            </a:r>
            <a:r>
              <a:rPr lang="en-US" sz="1600" dirty="0"/>
              <a:t>G-RLEF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[Banerjee et al 22]</a:t>
            </a:r>
          </a:p>
          <a:p>
            <a:endParaRPr lang="en-US" sz="1600" dirty="0"/>
          </a:p>
          <a:p>
            <a:r>
              <a:rPr lang="it-IT" b="1" u="sng" dirty="0"/>
              <a:t>High-</a:t>
            </a:r>
            <a:r>
              <a:rPr lang="it-IT" b="1" u="sng" dirty="0" err="1"/>
              <a:t>order</a:t>
            </a:r>
            <a:r>
              <a:rPr lang="it-IT" b="1" u="sng" dirty="0"/>
              <a:t> networks:</a:t>
            </a:r>
          </a:p>
          <a:p>
            <a:r>
              <a:rPr lang="it-IT" sz="1600" dirty="0"/>
              <a:t>SPN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Abboud</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22]</a:t>
            </a:r>
            <a:r>
              <a:rPr lang="en-US" sz="1600" dirty="0">
                <a:ea typeface="+mn-lt"/>
                <a:cs typeface="Times New Roman" panose="02020603050405020304" pitchFamily="18" charset="0"/>
              </a:rPr>
              <a:t>,</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a:t>
            </a:r>
            <a:r>
              <a:rPr lang="en-US" sz="1600" dirty="0">
                <a:ea typeface="+mn-lt"/>
                <a:cs typeface="+mn-lt"/>
              </a:rPr>
              <a:t>Mix-Hop</a:t>
            </a:r>
            <a:r>
              <a:rPr lang="en-US" sz="1600" b="1" dirty="0">
                <a:ea typeface="+mn-lt"/>
                <a:cs typeface="+mn-lt"/>
              </a:rPr>
              <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[Abu-El-</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Haija</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19]</a:t>
            </a:r>
            <a:r>
              <a:rPr lang="en-US" sz="1600" dirty="0">
                <a:ea typeface="+mn-lt"/>
                <a:cs typeface="Times New Roman" panose="02020603050405020304" pitchFamily="18" charset="0"/>
              </a:rPr>
              <a:t>,</a:t>
            </a:r>
            <a:r>
              <a:rPr lang="en-US" sz="1600" dirty="0">
                <a:ea typeface="+mn-lt"/>
                <a:cs typeface="+mn-lt"/>
              </a:rPr>
              <a:t>  H2GNN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Zhue</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20]</a:t>
            </a:r>
            <a:r>
              <a:rPr lang="en-US" sz="1600" dirty="0">
                <a:ea typeface="+mn-lt"/>
                <a:cs typeface="+mn-lt"/>
              </a:rPr>
              <a:t>, DHGR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[Bi et al 22]</a:t>
            </a:r>
            <a:r>
              <a:rPr lang="en-US" sz="1600" dirty="0">
                <a:ea typeface="+mn-lt"/>
                <a:cs typeface="+mn-lt"/>
              </a:rPr>
              <a:t>,</a:t>
            </a:r>
            <a:br>
              <a:rPr lang="en-US" sz="1600" dirty="0">
                <a:ea typeface="+mn-lt"/>
                <a:cs typeface="+mn-lt"/>
              </a:rPr>
            </a:br>
            <a:r>
              <a:rPr lang="en-US" sz="1600" dirty="0" err="1">
                <a:ea typeface="+mn-lt"/>
                <a:cs typeface="+mn-lt"/>
              </a:rPr>
              <a:t>DRew</a:t>
            </a:r>
            <a:r>
              <a:rPr lang="en-US" sz="1600" dirty="0">
                <a:ea typeface="+mn-lt"/>
                <a:cs typeface="+mn-lt"/>
              </a:rPr>
              <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Gutteridge</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23]</a:t>
            </a:r>
            <a:r>
              <a:rPr lang="en-US" sz="1600" dirty="0">
                <a:ea typeface="+mn-lt"/>
                <a:cs typeface="Times New Roman" panose="02020603050405020304" pitchFamily="18" charset="0"/>
              </a:rPr>
              <a:t>,</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a:t>
            </a:r>
            <a:r>
              <a:rPr lang="en-US" sz="1600" dirty="0">
                <a:ea typeface="+mn-lt"/>
                <a:cs typeface="+mn-lt"/>
              </a:rPr>
              <a:t>GREET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[Liu et al 23b]</a:t>
            </a:r>
          </a:p>
          <a:p>
            <a:endParaRPr lang="en-US" sz="1600" dirty="0">
              <a:ea typeface="+mn-lt"/>
              <a:cs typeface="+mn-lt"/>
            </a:endParaRPr>
          </a:p>
          <a:p>
            <a:r>
              <a:rPr lang="en-US" b="1" u="sng" dirty="0">
                <a:ea typeface="+mn-lt"/>
                <a:cs typeface="+mn-lt"/>
              </a:rPr>
              <a:t>Transformers and </a:t>
            </a:r>
            <a:r>
              <a:rPr lang="en-US" b="1" u="sng" dirty="0" err="1">
                <a:ea typeface="+mn-lt"/>
                <a:cs typeface="+mn-lt"/>
              </a:rPr>
              <a:t>Positoinal</a:t>
            </a:r>
            <a:r>
              <a:rPr lang="en-US" b="1" u="sng" dirty="0">
                <a:ea typeface="+mn-lt"/>
                <a:cs typeface="+mn-lt"/>
              </a:rPr>
              <a:t> Encodings (PE): </a:t>
            </a:r>
          </a:p>
          <a:p>
            <a:r>
              <a:rPr lang="en-US" sz="1600" dirty="0">
                <a:ea typeface="+mn-lt"/>
                <a:cs typeface="+mn-lt"/>
              </a:rPr>
              <a:t>PE</a:t>
            </a:r>
            <a:r>
              <a:rPr lang="en-US" sz="1600" dirty="0">
                <a:solidFill>
                  <a:schemeClr val="accent2">
                    <a:lumMod val="50000"/>
                  </a:schemeClr>
                </a:solidFill>
                <a:ea typeface="+mn-lt"/>
                <a:cs typeface="+mn-lt"/>
              </a:rPr>
              <a:t> [</a:t>
            </a:r>
            <a:r>
              <a:rPr lang="en-US" sz="1600" dirty="0" err="1">
                <a:solidFill>
                  <a:schemeClr val="accent2">
                    <a:lumMod val="50000"/>
                  </a:schemeClr>
                </a:solidFill>
                <a:ea typeface="+mn-lt"/>
                <a:cs typeface="+mn-lt"/>
              </a:rPr>
              <a:t>Brüel-Gabrielsson</a:t>
            </a:r>
            <a:r>
              <a:rPr lang="en-US" sz="1600" dirty="0">
                <a:solidFill>
                  <a:schemeClr val="accent2">
                    <a:lumMod val="50000"/>
                  </a:schemeClr>
                </a:solidFill>
                <a:ea typeface="+mn-lt"/>
                <a:cs typeface="+mn-lt"/>
              </a:rPr>
              <a:t> et al 23],</a:t>
            </a:r>
            <a:r>
              <a:rPr lang="en-US" sz="1600" dirty="0">
                <a:ea typeface="+mn-lt"/>
                <a:cs typeface="+mn-lt"/>
              </a:rPr>
              <a:t> </a:t>
            </a:r>
            <a:r>
              <a:rPr lang="en-US" sz="1600" dirty="0" err="1">
                <a:ea typeface="+mn-lt"/>
                <a:cs typeface="+mn-lt"/>
              </a:rPr>
              <a:t>Graphormer</a:t>
            </a:r>
            <a:r>
              <a:rPr lang="en-US" sz="1600" dirty="0">
                <a:ea typeface="+mn-lt"/>
                <a:cs typeface="+mn-lt"/>
              </a:rPr>
              <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[Ying et al, '21],</a:t>
            </a:r>
            <a:r>
              <a:rPr lang="en-US" sz="1600" dirty="0">
                <a:ea typeface="+mn-lt"/>
                <a:cs typeface="+mn-lt"/>
              </a:rPr>
              <a:t> SAN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[Kreuzer et al, '21]</a:t>
            </a:r>
            <a:r>
              <a:rPr lang="en-US" sz="1600" dirty="0">
                <a:ea typeface="+mn-lt"/>
                <a:cs typeface="+mn-lt"/>
              </a:rPr>
              <a:t>, </a:t>
            </a:r>
            <a:r>
              <a:rPr lang="en-US" sz="1600" dirty="0" err="1">
                <a:ea typeface="+mn-lt"/>
                <a:cs typeface="+mn-lt"/>
              </a:rPr>
              <a:t>GraphGPS</a:t>
            </a:r>
            <a:r>
              <a:rPr lang="en-US" sz="1600" dirty="0">
                <a:ea typeface="+mn-lt"/>
                <a:cs typeface="+mn-lt"/>
              </a:rPr>
              <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Rampášek</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'22]</a:t>
            </a:r>
            <a:r>
              <a:rPr lang="en-US" sz="1600" dirty="0">
                <a:ea typeface="+mn-lt"/>
                <a:cs typeface="+mn-lt"/>
              </a:rPr>
              <a:t>, </a:t>
            </a:r>
            <a:r>
              <a:rPr lang="en-US" sz="1600" dirty="0" err="1">
                <a:ea typeface="+mn-lt"/>
                <a:cs typeface="+mn-lt"/>
              </a:rPr>
              <a:t>Exphormer</a:t>
            </a:r>
            <a:r>
              <a:rPr lang="en-US" sz="1600" dirty="0">
                <a:ea typeface="+mn-lt"/>
                <a:cs typeface="+mn-lt"/>
              </a:rPr>
              <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[Shirzad, </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Velingker</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Venkatachalam et al, '23]</a:t>
            </a:r>
          </a:p>
        </p:txBody>
      </p:sp>
      <p:sp>
        <p:nvSpPr>
          <p:cNvPr id="15" name="TextBox 14">
            <a:extLst>
              <a:ext uri="{FF2B5EF4-FFF2-40B4-BE49-F238E27FC236}">
                <a16:creationId xmlns:a16="http://schemas.microsoft.com/office/drawing/2014/main" id="{CEBC3BF8-D72C-4BDA-71A4-DE48C8115830}"/>
              </a:ext>
            </a:extLst>
          </p:cNvPr>
          <p:cNvSpPr txBox="1"/>
          <p:nvPr/>
        </p:nvSpPr>
        <p:spPr>
          <a:xfrm>
            <a:off x="6200776" y="4974671"/>
            <a:ext cx="5043487" cy="954107"/>
          </a:xfrm>
          <a:prstGeom prst="rect">
            <a:avLst/>
          </a:prstGeom>
          <a:solidFill>
            <a:schemeClr val="bg2"/>
          </a:solidFill>
          <a:ln>
            <a:solidFill>
              <a:schemeClr val="bg1">
                <a:lumMod val="85000"/>
              </a:schemeClr>
            </a:solidFill>
          </a:ln>
        </p:spPr>
        <p:txBody>
          <a:bodyPr wrap="square" rtlCol="0">
            <a:spAutoFit/>
          </a:bodyPr>
          <a:lstStyle/>
          <a:p>
            <a:pPr algn="ctr"/>
            <a:r>
              <a:rPr lang="en-US" sz="2400" b="1" dirty="0" err="1">
                <a:sym typeface="Wingdings" panose="05000000000000000000" pitchFamily="2" charset="2"/>
              </a:rPr>
              <a:t>Spatio</a:t>
            </a:r>
            <a:r>
              <a:rPr lang="en-US" sz="2400" b="1" dirty="0">
                <a:sym typeface="Wingdings" panose="05000000000000000000" pitchFamily="2" charset="2"/>
              </a:rPr>
              <a:t>-Spectral</a:t>
            </a:r>
          </a:p>
          <a:p>
            <a:r>
              <a:rPr lang="en-US" sz="1600" dirty="0"/>
              <a:t>LASER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Barbero</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2023]</a:t>
            </a:r>
          </a:p>
          <a:p>
            <a:r>
              <a:rPr lang="en-US" sz="1600" dirty="0" err="1"/>
              <a:t>Spatio-Spectal</a:t>
            </a:r>
            <a:r>
              <a:rPr lang="en-US" sz="1600" dirty="0"/>
              <a:t> GNNs</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[Geisler et al 2024]</a:t>
            </a:r>
            <a:r>
              <a:rPr lang="en-US" sz="1600" dirty="0">
                <a:ea typeface="+mn-lt"/>
                <a:cs typeface="Times New Roman" panose="02020603050405020304" pitchFamily="18" charset="0"/>
              </a:rPr>
              <a:t> – GNN</a:t>
            </a:r>
          </a:p>
        </p:txBody>
      </p:sp>
      <p:sp>
        <p:nvSpPr>
          <p:cNvPr id="3" name="Slide Number Placeholder 2">
            <a:extLst>
              <a:ext uri="{FF2B5EF4-FFF2-40B4-BE49-F238E27FC236}">
                <a16:creationId xmlns:a16="http://schemas.microsoft.com/office/drawing/2014/main" id="{01CD5826-81E0-A090-6D9D-25696E289FDF}"/>
              </a:ext>
            </a:extLst>
          </p:cNvPr>
          <p:cNvSpPr>
            <a:spLocks noGrp="1"/>
          </p:cNvSpPr>
          <p:nvPr>
            <p:ph type="sldNum" sz="quarter" idx="12"/>
          </p:nvPr>
        </p:nvSpPr>
        <p:spPr/>
        <p:txBody>
          <a:bodyPr/>
          <a:lstStyle/>
          <a:p>
            <a:fld id="{33471E03-3868-4372-A232-81B06EBB10D4}" type="slidenum">
              <a:rPr lang="es-ES" smtClean="0"/>
              <a:t>180</a:t>
            </a:fld>
            <a:endParaRPr lang="es-ES"/>
          </a:p>
        </p:txBody>
      </p:sp>
    </p:spTree>
    <p:extLst>
      <p:ext uri="{BB962C8B-B14F-4D97-AF65-F5344CB8AC3E}">
        <p14:creationId xmlns:p14="http://schemas.microsoft.com/office/powerpoint/2010/main" val="35831685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5651-44BD-88D0-8922-E5119BF01F91}"/>
              </a:ext>
            </a:extLst>
          </p:cNvPr>
          <p:cNvSpPr>
            <a:spLocks noGrp="1"/>
          </p:cNvSpPr>
          <p:nvPr>
            <p:ph type="title"/>
          </p:nvPr>
        </p:nvSpPr>
        <p:spPr/>
        <p:txBody>
          <a:bodyPr/>
          <a:lstStyle/>
          <a:p>
            <a:r>
              <a:rPr lang="en-US" dirty="0"/>
              <a:t>Graph Rewiring</a:t>
            </a:r>
          </a:p>
        </p:txBody>
      </p:sp>
      <p:sp>
        <p:nvSpPr>
          <p:cNvPr id="4" name="Text Placeholder 3">
            <a:extLst>
              <a:ext uri="{FF2B5EF4-FFF2-40B4-BE49-F238E27FC236}">
                <a16:creationId xmlns:a16="http://schemas.microsoft.com/office/drawing/2014/main" id="{0460D0CD-25DF-2773-AD27-D4CBB40391C5}"/>
              </a:ext>
            </a:extLst>
          </p:cNvPr>
          <p:cNvSpPr>
            <a:spLocks noGrp="1"/>
          </p:cNvSpPr>
          <p:nvPr>
            <p:ph type="body" sz="quarter" idx="13"/>
          </p:nvPr>
        </p:nvSpPr>
        <p:spPr/>
        <p:txBody>
          <a:bodyPr/>
          <a:lstStyle/>
          <a:p>
            <a:r>
              <a:rPr lang="en-US" dirty="0"/>
              <a:t>Spectral VS Spatial</a:t>
            </a:r>
          </a:p>
        </p:txBody>
      </p:sp>
      <p:pic>
        <p:nvPicPr>
          <p:cNvPr id="5" name="Picture 4" descr="A white sheet with black text&#10;&#10;Description automatically generated with medium confidence">
            <a:extLst>
              <a:ext uri="{FF2B5EF4-FFF2-40B4-BE49-F238E27FC236}">
                <a16:creationId xmlns:a16="http://schemas.microsoft.com/office/drawing/2014/main" id="{38BE4358-B182-BEBC-80B1-8935391E9BD6}"/>
              </a:ext>
            </a:extLst>
          </p:cNvPr>
          <p:cNvPicPr>
            <a:picLocks noChangeAspect="1"/>
          </p:cNvPicPr>
          <p:nvPr/>
        </p:nvPicPr>
        <p:blipFill rotWithShape="1">
          <a:blip r:embed="rId2">
            <a:extLst>
              <a:ext uri="{28A0092B-C50C-407E-A947-70E740481C1C}">
                <a14:useLocalDpi xmlns:a14="http://schemas.microsoft.com/office/drawing/2010/main" val="0"/>
              </a:ext>
            </a:extLst>
          </a:blip>
          <a:srcRect b="2536"/>
          <a:stretch/>
        </p:blipFill>
        <p:spPr>
          <a:xfrm>
            <a:off x="847627" y="2150867"/>
            <a:ext cx="10493857" cy="3652773"/>
          </a:xfrm>
          <a:prstGeom prst="rect">
            <a:avLst/>
          </a:prstGeom>
        </p:spPr>
      </p:pic>
      <p:sp>
        <p:nvSpPr>
          <p:cNvPr id="3" name="Slide Number Placeholder 2">
            <a:extLst>
              <a:ext uri="{FF2B5EF4-FFF2-40B4-BE49-F238E27FC236}">
                <a16:creationId xmlns:a16="http://schemas.microsoft.com/office/drawing/2014/main" id="{53CA528C-D98F-6A7E-6C47-DFF90FD9F16F}"/>
              </a:ext>
            </a:extLst>
          </p:cNvPr>
          <p:cNvSpPr>
            <a:spLocks noGrp="1"/>
          </p:cNvSpPr>
          <p:nvPr>
            <p:ph type="sldNum" sz="quarter" idx="12"/>
          </p:nvPr>
        </p:nvSpPr>
        <p:spPr/>
        <p:txBody>
          <a:bodyPr/>
          <a:lstStyle/>
          <a:p>
            <a:fld id="{33471E03-3868-4372-A232-81B06EBB10D4}" type="slidenum">
              <a:rPr lang="es-ES" smtClean="0"/>
              <a:t>181</a:t>
            </a:fld>
            <a:endParaRPr lang="es-ES"/>
          </a:p>
        </p:txBody>
      </p:sp>
    </p:spTree>
    <p:extLst>
      <p:ext uri="{BB962C8B-B14F-4D97-AF65-F5344CB8AC3E}">
        <p14:creationId xmlns:p14="http://schemas.microsoft.com/office/powerpoint/2010/main" val="5138529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Spatial Rewiring - Curvature</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SDRF </a:t>
            </a:r>
            <a:r>
              <a:rPr lang="en-US" sz="1800" b="0" dirty="0">
                <a:solidFill>
                  <a:schemeClr val="accent2">
                    <a:lumMod val="50000"/>
                  </a:schemeClr>
                </a:solidFill>
              </a:rPr>
              <a:t>[Topping et al 2022]</a:t>
            </a:r>
            <a:endParaRPr lang="en-US" b="0" dirty="0">
              <a:solidFill>
                <a:schemeClr val="accent2">
                  <a:lumMod val="50000"/>
                </a:schemeClr>
              </a:solidFill>
            </a:endParaRPr>
          </a:p>
        </p:txBody>
      </p:sp>
      <p:pic>
        <p:nvPicPr>
          <p:cNvPr id="7" name="Picture 6">
            <a:extLst>
              <a:ext uri="{FF2B5EF4-FFF2-40B4-BE49-F238E27FC236}">
                <a16:creationId xmlns:a16="http://schemas.microsoft.com/office/drawing/2014/main" id="{6E12B550-22D9-309A-FC83-90272D4BBB98}"/>
              </a:ext>
            </a:extLst>
          </p:cNvPr>
          <p:cNvPicPr>
            <a:picLocks noChangeAspect="1"/>
          </p:cNvPicPr>
          <p:nvPr/>
        </p:nvPicPr>
        <p:blipFill rotWithShape="1">
          <a:blip r:embed="rId3"/>
          <a:srcRect b="53084"/>
          <a:stretch/>
        </p:blipFill>
        <p:spPr>
          <a:xfrm>
            <a:off x="4389589" y="4541482"/>
            <a:ext cx="3412822" cy="973493"/>
          </a:xfrm>
          <a:prstGeom prst="rect">
            <a:avLst/>
          </a:prstGeom>
        </p:spPr>
      </p:pic>
      <p:pic>
        <p:nvPicPr>
          <p:cNvPr id="5" name="Picture 4">
            <a:extLst>
              <a:ext uri="{FF2B5EF4-FFF2-40B4-BE49-F238E27FC236}">
                <a16:creationId xmlns:a16="http://schemas.microsoft.com/office/drawing/2014/main" id="{BD3C2567-1C2C-842F-7649-C44E5D1F4F37}"/>
              </a:ext>
            </a:extLst>
          </p:cNvPr>
          <p:cNvPicPr>
            <a:picLocks noChangeAspect="1"/>
          </p:cNvPicPr>
          <p:nvPr/>
        </p:nvPicPr>
        <p:blipFill>
          <a:blip r:embed="rId4"/>
          <a:stretch>
            <a:fillRect/>
          </a:stretch>
        </p:blipFill>
        <p:spPr>
          <a:xfrm>
            <a:off x="2994436" y="1605931"/>
            <a:ext cx="6203127" cy="1810965"/>
          </a:xfrm>
          <a:prstGeom prst="rect">
            <a:avLst/>
          </a:prstGeom>
        </p:spPr>
      </p:pic>
      <p:sp>
        <p:nvSpPr>
          <p:cNvPr id="3" name="Slide Number Placeholder 2">
            <a:extLst>
              <a:ext uri="{FF2B5EF4-FFF2-40B4-BE49-F238E27FC236}">
                <a16:creationId xmlns:a16="http://schemas.microsoft.com/office/drawing/2014/main" id="{DCAE4AA3-BDC3-0659-7A15-B9FC951066E6}"/>
              </a:ext>
            </a:extLst>
          </p:cNvPr>
          <p:cNvSpPr>
            <a:spLocks noGrp="1"/>
          </p:cNvSpPr>
          <p:nvPr>
            <p:ph type="sldNum" sz="quarter" idx="12"/>
          </p:nvPr>
        </p:nvSpPr>
        <p:spPr/>
        <p:txBody>
          <a:bodyPr/>
          <a:lstStyle/>
          <a:p>
            <a:fld id="{33471E03-3868-4372-A232-81B06EBB10D4}" type="slidenum">
              <a:rPr lang="es-ES" smtClean="0"/>
              <a:t>182</a:t>
            </a:fld>
            <a:endParaRPr lang="es-ES"/>
          </a:p>
        </p:txBody>
      </p:sp>
    </p:spTree>
    <p:extLst>
      <p:ext uri="{BB962C8B-B14F-4D97-AF65-F5344CB8AC3E}">
        <p14:creationId xmlns:p14="http://schemas.microsoft.com/office/powerpoint/2010/main" val="80457000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Spatial Rewiring - Curvature</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SDRF </a:t>
            </a:r>
            <a:r>
              <a:rPr lang="en-US" sz="1800" b="0" dirty="0">
                <a:solidFill>
                  <a:schemeClr val="accent2">
                    <a:lumMod val="50000"/>
                  </a:schemeClr>
                </a:solidFill>
              </a:rPr>
              <a:t>[Topping et al 2022]</a:t>
            </a:r>
            <a:endParaRPr lang="en-US" b="0" dirty="0">
              <a:solidFill>
                <a:schemeClr val="accent2">
                  <a:lumMod val="50000"/>
                </a:schemeClr>
              </a:solidFill>
            </a:endParaRPr>
          </a:p>
        </p:txBody>
      </p:sp>
      <p:pic>
        <p:nvPicPr>
          <p:cNvPr id="7" name="Picture 6">
            <a:extLst>
              <a:ext uri="{FF2B5EF4-FFF2-40B4-BE49-F238E27FC236}">
                <a16:creationId xmlns:a16="http://schemas.microsoft.com/office/drawing/2014/main" id="{6E12B550-22D9-309A-FC83-90272D4BBB98}"/>
              </a:ext>
            </a:extLst>
          </p:cNvPr>
          <p:cNvPicPr>
            <a:picLocks noChangeAspect="1"/>
          </p:cNvPicPr>
          <p:nvPr/>
        </p:nvPicPr>
        <p:blipFill rotWithShape="1">
          <a:blip r:embed="rId2"/>
          <a:srcRect t="46457"/>
          <a:stretch/>
        </p:blipFill>
        <p:spPr>
          <a:xfrm>
            <a:off x="4389589" y="4429125"/>
            <a:ext cx="3412822" cy="1110989"/>
          </a:xfrm>
          <a:prstGeom prst="rect">
            <a:avLst/>
          </a:prstGeom>
        </p:spPr>
      </p:pic>
      <p:pic>
        <p:nvPicPr>
          <p:cNvPr id="12" name="Picture 11">
            <a:extLst>
              <a:ext uri="{FF2B5EF4-FFF2-40B4-BE49-F238E27FC236}">
                <a16:creationId xmlns:a16="http://schemas.microsoft.com/office/drawing/2014/main" id="{3BA619C1-CD2E-970F-507F-DB1312CF15BF}"/>
              </a:ext>
            </a:extLst>
          </p:cNvPr>
          <p:cNvPicPr>
            <a:picLocks noChangeAspect="1"/>
          </p:cNvPicPr>
          <p:nvPr/>
        </p:nvPicPr>
        <p:blipFill>
          <a:blip r:embed="rId3"/>
          <a:stretch>
            <a:fillRect/>
          </a:stretch>
        </p:blipFill>
        <p:spPr>
          <a:xfrm>
            <a:off x="2460185" y="1591738"/>
            <a:ext cx="7271629" cy="1810630"/>
          </a:xfrm>
          <a:prstGeom prst="rect">
            <a:avLst/>
          </a:prstGeom>
        </p:spPr>
      </p:pic>
      <p:sp>
        <p:nvSpPr>
          <p:cNvPr id="3" name="Slide Number Placeholder 2">
            <a:extLst>
              <a:ext uri="{FF2B5EF4-FFF2-40B4-BE49-F238E27FC236}">
                <a16:creationId xmlns:a16="http://schemas.microsoft.com/office/drawing/2014/main" id="{063F54F4-5070-77A9-A671-9B7108558B32}"/>
              </a:ext>
            </a:extLst>
          </p:cNvPr>
          <p:cNvSpPr>
            <a:spLocks noGrp="1"/>
          </p:cNvSpPr>
          <p:nvPr>
            <p:ph type="sldNum" sz="quarter" idx="12"/>
          </p:nvPr>
        </p:nvSpPr>
        <p:spPr/>
        <p:txBody>
          <a:bodyPr/>
          <a:lstStyle/>
          <a:p>
            <a:fld id="{33471E03-3868-4372-A232-81B06EBB10D4}" type="slidenum">
              <a:rPr lang="es-ES" smtClean="0"/>
              <a:t>183</a:t>
            </a:fld>
            <a:endParaRPr lang="es-ES"/>
          </a:p>
        </p:txBody>
      </p:sp>
    </p:spTree>
    <p:extLst>
      <p:ext uri="{BB962C8B-B14F-4D97-AF65-F5344CB8AC3E}">
        <p14:creationId xmlns:p14="http://schemas.microsoft.com/office/powerpoint/2010/main" val="33244327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Spatial Rewiring - Curvature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122E3E-DA35-6BA4-42D6-68E3A726A3C8}"/>
                  </a:ext>
                </a:extLst>
              </p:cNvPr>
              <p:cNvSpPr>
                <a:spLocks noGrp="1"/>
              </p:cNvSpPr>
              <p:nvPr>
                <p:ph idx="1"/>
              </p:nvPr>
            </p:nvSpPr>
            <p:spPr/>
            <p:txBody>
              <a:bodyPr/>
              <a:lstStyle/>
              <a:p>
                <a:r>
                  <a:rPr lang="en-US" dirty="0"/>
                  <a:t>How to identify bottleneck? </a:t>
                </a:r>
                <a:r>
                  <a:rPr lang="en-US" b="1" dirty="0"/>
                  <a:t>Edges with lowest Ricci Curvature </a:t>
                </a:r>
                <a:r>
                  <a:rPr lang="en-US" sz="1800" dirty="0"/>
                  <a:t>(Balanced Forman as lower bound)</a:t>
                </a:r>
                <a:endParaRPr lang="en-US" dirty="0"/>
              </a:p>
              <a:p>
                <a:endParaRPr lang="en-US" dirty="0"/>
              </a:p>
              <a:p>
                <a:endParaRPr lang="en-US" dirty="0"/>
              </a:p>
              <a:p>
                <a:endParaRPr lang="en-US" dirty="0"/>
              </a:p>
              <a:p>
                <a:endParaRPr lang="en-US" dirty="0"/>
              </a:p>
              <a:p>
                <a:r>
                  <a:rPr lang="en-US" dirty="0"/>
                  <a:t>How to fix bottlenecks? </a:t>
                </a:r>
                <a:r>
                  <a:rPr lang="en-US" b="1" dirty="0"/>
                  <a:t>Add edges around edges with low curvature</a:t>
                </a:r>
              </a:p>
              <a:p>
                <a:pPr marL="800100" lvl="1" indent="-342900">
                  <a:buFont typeface="+mj-lt"/>
                  <a:buAutoNum type="arabicPeriod"/>
                </a:pPr>
                <a:r>
                  <a:rPr lang="en-US" dirty="0"/>
                  <a:t>Identify edge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𝒆</m:t>
                        </m:r>
                      </m:e>
                      <m:sub>
                        <m:r>
                          <a:rPr lang="en-US" b="1" i="1" dirty="0" smtClean="0">
                            <a:latin typeface="Cambria Math" panose="02040503050406030204" pitchFamily="18" charset="0"/>
                          </a:rPr>
                          <m:t>𝒎𝒊𝒏</m:t>
                        </m:r>
                      </m:sub>
                    </m:sSub>
                  </m:oMath>
                </a14:m>
                <a:r>
                  <a:rPr lang="en-US" dirty="0"/>
                  <a:t> with lowest Ricci Curvature</a:t>
                </a:r>
              </a:p>
              <a:p>
                <a:pPr marL="800100" lvl="1" indent="-342900">
                  <a:buFont typeface="+mj-lt"/>
                  <a:buAutoNum type="arabicPeriod"/>
                </a:pPr>
                <a:r>
                  <a:rPr lang="en-US" dirty="0"/>
                  <a:t>Add edge between 2 (</a:t>
                </a:r>
                <a14:m>
                  <m:oMath xmlns:m="http://schemas.openxmlformats.org/officeDocument/2006/math">
                    <m:r>
                      <a:rPr lang="en-US" b="1" i="1" dirty="0" smtClean="0">
                        <a:latin typeface="Cambria Math" panose="02040503050406030204" pitchFamily="18" charset="0"/>
                      </a:rPr>
                      <m:t>𝒌</m:t>
                    </m:r>
                    <m:r>
                      <a:rPr lang="en-US" b="1" i="1" dirty="0" smtClean="0">
                        <a:latin typeface="Cambria Math" panose="02040503050406030204" pitchFamily="18" charset="0"/>
                      </a:rPr>
                      <m:t>,</m:t>
                    </m:r>
                    <m:r>
                      <a:rPr lang="en-US" b="1" i="1" dirty="0" err="1" smtClean="0">
                        <a:latin typeface="Cambria Math" panose="02040503050406030204" pitchFamily="18" charset="0"/>
                      </a:rPr>
                      <m:t>𝒍</m:t>
                    </m:r>
                  </m:oMath>
                </a14:m>
                <a:r>
                  <a:rPr lang="en-US" dirty="0"/>
                  <a:t>) neighbors of the endpoints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𝒆</m:t>
                        </m:r>
                      </m:e>
                      <m:sub>
                        <m:r>
                          <a:rPr lang="en-US" b="1" i="1" dirty="0" smtClean="0">
                            <a:latin typeface="Cambria Math" panose="02040503050406030204" pitchFamily="18" charset="0"/>
                          </a:rPr>
                          <m:t>𝒎𝒊𝒏</m:t>
                        </m:r>
                      </m:sub>
                    </m:sSub>
                  </m:oMath>
                </a14:m>
                <a:r>
                  <a:rPr lang="en-US" dirty="0"/>
                  <a:t> </a:t>
                </a:r>
                <a:br>
                  <a:rPr lang="en-US" dirty="0"/>
                </a:br>
                <a:r>
                  <a:rPr lang="en-US" dirty="0"/>
                  <a:t>sampled with probability proportional to the improvement of the curvature of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panose="02040503050406030204" pitchFamily="18" charset="0"/>
                          </a:rPr>
                          <m:t>𝒆</m:t>
                        </m:r>
                      </m:e>
                      <m:sub>
                        <m:r>
                          <a:rPr lang="en-US" b="1" i="1" dirty="0">
                            <a:latin typeface="Cambria Math" panose="02040503050406030204" pitchFamily="18" charset="0"/>
                          </a:rPr>
                          <m:t>𝒎𝒊𝒏</m:t>
                        </m:r>
                      </m:sub>
                    </m:sSub>
                  </m:oMath>
                </a14:m>
                <a:r>
                  <a:rPr lang="en-US" dirty="0"/>
                  <a:t>  after adding (</a:t>
                </a:r>
                <a14:m>
                  <m:oMath xmlns:m="http://schemas.openxmlformats.org/officeDocument/2006/math">
                    <m:r>
                      <a:rPr lang="en-US" b="1" i="1" dirty="0">
                        <a:latin typeface="Cambria Math" panose="02040503050406030204" pitchFamily="18" charset="0"/>
                      </a:rPr>
                      <m:t>𝒌</m:t>
                    </m:r>
                    <m:r>
                      <a:rPr lang="en-US" b="1" i="1" dirty="0">
                        <a:latin typeface="Cambria Math" panose="02040503050406030204" pitchFamily="18" charset="0"/>
                      </a:rPr>
                      <m:t>,</m:t>
                    </m:r>
                    <m:r>
                      <a:rPr lang="en-US" b="1" i="1" dirty="0" err="1">
                        <a:latin typeface="Cambria Math" panose="02040503050406030204" pitchFamily="18" charset="0"/>
                      </a:rPr>
                      <m:t>𝒍</m:t>
                    </m:r>
                  </m:oMath>
                </a14:m>
                <a:r>
                  <a:rPr lang="en-US" dirty="0"/>
                  <a:t>) </a:t>
                </a:r>
              </a:p>
              <a:p>
                <a:pPr marL="800100" lvl="1" indent="-342900">
                  <a:buFont typeface="+mj-lt"/>
                  <a:buAutoNum type="arabicPeriod"/>
                </a:pPr>
                <a:r>
                  <a:rPr lang="en-US" dirty="0"/>
                  <a:t>Remove edge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𝒆</m:t>
                        </m:r>
                      </m:e>
                      <m:sub>
                        <m:r>
                          <a:rPr lang="en-US" b="1" i="1" dirty="0" smtClean="0">
                            <a:latin typeface="Cambria Math" panose="02040503050406030204" pitchFamily="18" charset="0"/>
                          </a:rPr>
                          <m:t>𝒎𝒂𝒙</m:t>
                        </m:r>
                      </m:sub>
                    </m:sSub>
                  </m:oMath>
                </a14:m>
                <a:r>
                  <a:rPr lang="en-US" dirty="0"/>
                  <a:t> with highest Ricci Curvature</a:t>
                </a:r>
              </a:p>
              <a:p>
                <a:pPr lvl="1"/>
                <a:endParaRPr lang="en-US" dirty="0"/>
              </a:p>
            </p:txBody>
          </p:sp>
        </mc:Choice>
        <mc:Fallback xmlns="">
          <p:sp>
            <p:nvSpPr>
              <p:cNvPr id="3" name="Content Placeholder 2">
                <a:extLst>
                  <a:ext uri="{FF2B5EF4-FFF2-40B4-BE49-F238E27FC236}">
                    <a16:creationId xmlns:a16="http://schemas.microsoft.com/office/drawing/2014/main" id="{62122E3E-DA35-6BA4-42D6-68E3A726A3C8}"/>
                  </a:ext>
                </a:extLst>
              </p:cNvPr>
              <p:cNvSpPr>
                <a:spLocks noGrp="1" noRot="1" noChangeAspect="1" noMove="1" noResize="1" noEditPoints="1" noAdjustHandles="1" noChangeArrowheads="1" noChangeShapeType="1" noTextEdit="1"/>
              </p:cNvSpPr>
              <p:nvPr>
                <p:ph idx="1"/>
              </p:nvPr>
            </p:nvSpPr>
            <p:spPr>
              <a:blipFill>
                <a:blip r:embed="rId4"/>
                <a:stretch>
                  <a:fillRect l="-522" t="-1326" r="-580"/>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SDRF </a:t>
            </a:r>
            <a:r>
              <a:rPr lang="en-US" sz="1800" b="0" dirty="0">
                <a:solidFill>
                  <a:schemeClr val="accent2">
                    <a:lumMod val="50000"/>
                  </a:schemeClr>
                </a:solidFill>
              </a:rPr>
              <a:t>[Topping et al 2022]</a:t>
            </a:r>
            <a:endParaRPr lang="en-US" b="0" dirty="0">
              <a:solidFill>
                <a:schemeClr val="accent2">
                  <a:lumMod val="50000"/>
                </a:schemeClr>
              </a:solidFill>
            </a:endParaRPr>
          </a:p>
        </p:txBody>
      </p:sp>
      <p:sp>
        <p:nvSpPr>
          <p:cNvPr id="5" name="Slide Number Placeholder 4">
            <a:extLst>
              <a:ext uri="{FF2B5EF4-FFF2-40B4-BE49-F238E27FC236}">
                <a16:creationId xmlns:a16="http://schemas.microsoft.com/office/drawing/2014/main" id="{8AA7C4D6-3419-3285-CD49-2E48748A8033}"/>
              </a:ext>
            </a:extLst>
          </p:cNvPr>
          <p:cNvSpPr>
            <a:spLocks noGrp="1"/>
          </p:cNvSpPr>
          <p:nvPr>
            <p:ph type="sldNum" sz="quarter" idx="12"/>
          </p:nvPr>
        </p:nvSpPr>
        <p:spPr/>
        <p:txBody>
          <a:bodyPr/>
          <a:lstStyle/>
          <a:p>
            <a:fld id="{33471E03-3868-4372-A232-81B06EBB10D4}" type="slidenum">
              <a:rPr lang="es-ES" smtClean="0"/>
              <a:t>184</a:t>
            </a:fld>
            <a:endParaRPr lang="es-ES"/>
          </a:p>
        </p:txBody>
      </p:sp>
      <p:pic>
        <p:nvPicPr>
          <p:cNvPr id="15" name="Picture 14" descr="\documentclass{article}&#10;\usepackage{amsmath,amsfonts,bm}&#10;\pagestyle{empty}&#10;\DeclareMathOperator{\tr}{Tr}&#10;\begin{document}&#10;&#10;\begin{equation*}&#10;\mathrm{Ric}(i,j) := \frac{2}{d_i} + \frac{2}{d_j} - 2 + 2 \frac{\left| \#_\Delta(i,j) \right|}{\max\{d_i, d_j\}} + \frac{\left| \#_\Delta(i,j) \right|}{\min\{d_i, d_j\}} +  \frac{\left( \gamma_{\max} \right)^{-1}}{\max\{d_i, d_j\}} \left( \left| \#_\square^i \right| + \left| \#_\square^j \right| \right)&#10;\end{equation*}&#10;&#10;\end{document}&#10;&#10;" title="IguanaTex Picture Display">
            <a:extLst>
              <a:ext uri="{FF2B5EF4-FFF2-40B4-BE49-F238E27FC236}">
                <a16:creationId xmlns:a16="http://schemas.microsoft.com/office/drawing/2014/main" id="{4FD19154-52C6-5FC4-44BA-031BB3F18889}"/>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21629" y="2316267"/>
            <a:ext cx="10343779" cy="780257"/>
          </a:xfrm>
          <a:prstGeom prst="rect">
            <a:avLst/>
          </a:prstGeom>
        </p:spPr>
      </p:pic>
      <p:pic>
        <p:nvPicPr>
          <p:cNvPr id="17" name="Picture 16">
            <a:extLst>
              <a:ext uri="{FF2B5EF4-FFF2-40B4-BE49-F238E27FC236}">
                <a16:creationId xmlns:a16="http://schemas.microsoft.com/office/drawing/2014/main" id="{AD1FAAA7-2C56-B138-4423-A71FD2B21427}"/>
              </a:ext>
            </a:extLst>
          </p:cNvPr>
          <p:cNvPicPr>
            <a:picLocks noChangeAspect="1"/>
          </p:cNvPicPr>
          <p:nvPr/>
        </p:nvPicPr>
        <p:blipFill rotWithShape="1">
          <a:blip r:embed="rId6"/>
          <a:srcRect t="46457"/>
          <a:stretch/>
        </p:blipFill>
        <p:spPr>
          <a:xfrm>
            <a:off x="4387107" y="5329263"/>
            <a:ext cx="3412822" cy="1110989"/>
          </a:xfrm>
          <a:prstGeom prst="rect">
            <a:avLst/>
          </a:prstGeom>
        </p:spPr>
      </p:pic>
    </p:spTree>
    <p:extLst>
      <p:ext uri="{BB962C8B-B14F-4D97-AF65-F5344CB8AC3E}">
        <p14:creationId xmlns:p14="http://schemas.microsoft.com/office/powerpoint/2010/main" val="149749452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Spectral Rewiring – Differentiable </a:t>
            </a:r>
          </a:p>
        </p:txBody>
      </p:sp>
      <p:sp>
        <p:nvSpPr>
          <p:cNvPr id="9" name="Content Placeholder 8">
            <a:extLst>
              <a:ext uri="{FF2B5EF4-FFF2-40B4-BE49-F238E27FC236}">
                <a16:creationId xmlns:a16="http://schemas.microsoft.com/office/drawing/2014/main" id="{A1F8BB89-3B77-9DA7-AD49-C88B7812D359}"/>
              </a:ext>
            </a:extLst>
          </p:cNvPr>
          <p:cNvSpPr>
            <a:spLocks noGrp="1"/>
          </p:cNvSpPr>
          <p:nvPr>
            <p:ph idx="1"/>
          </p:nvPr>
        </p:nvSpPr>
        <p:spPr/>
        <p:txBody>
          <a:bodyPr/>
          <a:lstStyle/>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err="1"/>
              <a:t>DiffWire</a:t>
            </a:r>
            <a:r>
              <a:rPr lang="en-US" dirty="0"/>
              <a:t> - Background</a:t>
            </a:r>
          </a:p>
        </p:txBody>
      </p:sp>
      <p:sp>
        <p:nvSpPr>
          <p:cNvPr id="5" name="TextBox 4">
            <a:extLst>
              <a:ext uri="{FF2B5EF4-FFF2-40B4-BE49-F238E27FC236}">
                <a16:creationId xmlns:a16="http://schemas.microsoft.com/office/drawing/2014/main" id="{376F6922-B78D-7E84-FCB3-53DCEA0F58CF}"/>
              </a:ext>
            </a:extLst>
          </p:cNvPr>
          <p:cNvSpPr txBox="1"/>
          <p:nvPr/>
        </p:nvSpPr>
        <p:spPr>
          <a:xfrm>
            <a:off x="2013440" y="6262797"/>
            <a:ext cx="8251490" cy="523220"/>
          </a:xfrm>
          <a:prstGeom prst="rect">
            <a:avLst/>
          </a:prstGeom>
          <a:noFill/>
        </p:spPr>
        <p:txBody>
          <a:bodyPr wrap="none" rtlCol="0">
            <a:spAutoFit/>
          </a:bodyPr>
          <a:lstStyle/>
          <a:p>
            <a:r>
              <a:rPr lang="en-US" sz="1400" b="1" dirty="0">
                <a:solidFill>
                  <a:schemeClr val="accent2">
                    <a:lumMod val="50000"/>
                  </a:schemeClr>
                </a:solidFill>
                <a:latin typeface="Times New Roman" panose="02020603050405020304" pitchFamily="18" charset="0"/>
                <a:cs typeface="Times New Roman" panose="02020603050405020304" pitchFamily="18" charset="0"/>
              </a:rPr>
              <a:t>Adrián Arnaiz-Rodríguez, Ahmed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Begga</a:t>
            </a:r>
            <a:r>
              <a:rPr lang="en-US" sz="1400" b="1" dirty="0">
                <a:solidFill>
                  <a:schemeClr val="accent2">
                    <a:lumMod val="50000"/>
                  </a:schemeClr>
                </a:solidFill>
                <a:latin typeface="Times New Roman" panose="02020603050405020304" pitchFamily="18" charset="0"/>
                <a:cs typeface="Times New Roman" panose="02020603050405020304" pitchFamily="18" charset="0"/>
              </a:rPr>
              <a:t>, Francisco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Escolano</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and Nuria Oliver</a:t>
            </a:r>
            <a:r>
              <a:rPr lang="en-US" sz="1400" dirty="0">
                <a:solidFill>
                  <a:schemeClr val="accent2">
                    <a:lumMod val="50000"/>
                  </a:schemeClr>
                </a:solidFill>
                <a:latin typeface="Times New Roman" panose="02020603050405020304" pitchFamily="18" charset="0"/>
                <a:cs typeface="Times New Roman" panose="02020603050405020304" pitchFamily="18" charset="0"/>
              </a:rPr>
              <a:t>. </a:t>
            </a:r>
            <a:br>
              <a:rPr lang="en-US" sz="1400" dirty="0">
                <a:solidFill>
                  <a:schemeClr val="accent2">
                    <a:lumMod val="50000"/>
                  </a:schemeClr>
                </a:solidFill>
                <a:latin typeface="Times New Roman" panose="02020603050405020304" pitchFamily="18" charset="0"/>
                <a:cs typeface="Times New Roman" panose="02020603050405020304" pitchFamily="18" charset="0"/>
              </a:rPr>
            </a:br>
            <a:r>
              <a:rPr lang="en-US" sz="1400" dirty="0" err="1">
                <a:solidFill>
                  <a:schemeClr val="accent2">
                    <a:lumMod val="50000"/>
                  </a:schemeClr>
                </a:solidFill>
                <a:latin typeface="Times New Roman" panose="02020603050405020304" pitchFamily="18" charset="0"/>
                <a:cs typeface="Times New Roman" panose="02020603050405020304" pitchFamily="18" charset="0"/>
              </a:rPr>
              <a:t>DiffWire</a:t>
            </a:r>
            <a:r>
              <a:rPr lang="en-US" sz="1400" dirty="0">
                <a:solidFill>
                  <a:schemeClr val="accent2">
                    <a:lumMod val="50000"/>
                  </a:schemeClr>
                </a:solidFill>
                <a:latin typeface="Times New Roman" panose="02020603050405020304" pitchFamily="18" charset="0"/>
                <a:cs typeface="Times New Roman" panose="02020603050405020304" pitchFamily="18" charset="0"/>
              </a:rPr>
              <a:t>: Inductive Graph Rewiring via the </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Lovász</a:t>
            </a:r>
            <a:r>
              <a:rPr lang="en-US" sz="1400" dirty="0">
                <a:solidFill>
                  <a:schemeClr val="accent2">
                    <a:lumMod val="50000"/>
                  </a:schemeClr>
                </a:solidFill>
                <a:latin typeface="Times New Roman" panose="02020603050405020304" pitchFamily="18" charset="0"/>
                <a:cs typeface="Times New Roman" panose="02020603050405020304" pitchFamily="18" charset="0"/>
              </a:rPr>
              <a:t> Bound. </a:t>
            </a:r>
            <a:r>
              <a:rPr lang="en-US" sz="1400" i="1" dirty="0">
                <a:solidFill>
                  <a:schemeClr val="accent2">
                    <a:lumMod val="50000"/>
                  </a:schemeClr>
                </a:solidFill>
                <a:latin typeface="Times New Roman" panose="02020603050405020304" pitchFamily="18" charset="0"/>
                <a:cs typeface="Times New Roman" panose="02020603050405020304" pitchFamily="18" charset="0"/>
              </a:rPr>
              <a:t>In The First Learning on Graphs Conference, 2022.</a:t>
            </a:r>
            <a:endParaRPr lang="es-ES" sz="1400" i="1" dirty="0">
              <a:solidFill>
                <a:schemeClr val="accent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6E99EF-3EA4-9E67-71D3-649B7F24A943}"/>
                  </a:ext>
                </a:extLst>
              </p:cNvPr>
              <p:cNvSpPr txBox="1"/>
              <p:nvPr/>
            </p:nvSpPr>
            <p:spPr>
              <a:xfrm>
                <a:off x="6743337" y="3875764"/>
                <a:ext cx="3300795" cy="40421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sz="2000" i="0" smtClean="0">
                          <a:solidFill>
                            <a:schemeClr val="tx1"/>
                          </a:solidFill>
                          <a:latin typeface="Cambria Math" panose="02040503050406030204" pitchFamily="18" charset="0"/>
                        </a:rPr>
                        <m:t>C</m:t>
                      </m:r>
                      <m:r>
                        <m:rPr>
                          <m:sty m:val="p"/>
                        </m:rPr>
                        <a:rPr lang="en-US" sz="2000" b="0" i="0" smtClean="0">
                          <a:solidFill>
                            <a:schemeClr val="tx1"/>
                          </a:solidFill>
                          <a:latin typeface="Cambria Math" panose="02040503050406030204" pitchFamily="18" charset="0"/>
                        </a:rPr>
                        <m:t>T</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𝑢</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𝑣</m:t>
                      </m:r>
                      <m:r>
                        <a:rPr lang="en-US" sz="2000" b="0" i="1" smtClean="0">
                          <a:solidFill>
                            <a:schemeClr val="tx1"/>
                          </a:solidFill>
                          <a:latin typeface="Cambria Math" panose="02040503050406030204" pitchFamily="18" charset="0"/>
                        </a:rPr>
                        <m:t>)=</m:t>
                      </m:r>
                      <m:sSubSup>
                        <m:sSubSupPr>
                          <m:ctrlPr>
                            <a:rPr lang="en-US" sz="2000" b="0" i="1" smtClean="0">
                              <a:latin typeface="Cambria Math" panose="02040503050406030204" pitchFamily="18" charset="0"/>
                            </a:rPr>
                          </m:ctrlPr>
                        </m:sSubSupPr>
                        <m:e>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1" i="0" smtClean="0">
                                      <a:solidFill>
                                        <a:schemeClr val="accent2">
                                          <a:lumMod val="50000"/>
                                        </a:schemeClr>
                                      </a:solidFill>
                                      <a:latin typeface="Cambria Math" panose="02040503050406030204" pitchFamily="18" charset="0"/>
                                    </a:rPr>
                                    <m:t>𝐳</m:t>
                                  </m:r>
                                </m:e>
                                <m:sub>
                                  <m:r>
                                    <a:rPr lang="en-US" sz="2000" b="0" i="1" smtClean="0">
                                      <a:latin typeface="Cambria Math" panose="02040503050406030204" pitchFamily="18" charset="0"/>
                                    </a:rPr>
                                    <m:t>𝑢</m:t>
                                  </m:r>
                                </m:sub>
                              </m:sSub>
                              <m:r>
                                <a:rPr lang="en-US" sz="2000" b="0" i="1" smtClean="0">
                                  <a:latin typeface="Cambria Math" panose="02040503050406030204" pitchFamily="18" charset="0"/>
                                </a:rPr>
                                <m:t>−</m:t>
                              </m:r>
                              <m:sSub>
                                <m:sSubPr>
                                  <m:ctrlPr>
                                    <a:rPr lang="en-US" sz="2000" b="1" i="1" smtClean="0">
                                      <a:latin typeface="Cambria Math" panose="02040503050406030204" pitchFamily="18" charset="0"/>
                                    </a:rPr>
                                  </m:ctrlPr>
                                </m:sSubPr>
                                <m:e>
                                  <m:r>
                                    <a:rPr lang="en-US" sz="2000" b="1" i="0" smtClean="0">
                                      <a:solidFill>
                                        <a:schemeClr val="accent2">
                                          <a:lumMod val="50000"/>
                                        </a:schemeClr>
                                      </a:solidFill>
                                      <a:latin typeface="Cambria Math" panose="02040503050406030204" pitchFamily="18" charset="0"/>
                                    </a:rPr>
                                    <m:t>𝐳</m:t>
                                  </m:r>
                                </m:e>
                                <m:sub>
                                  <m:r>
                                    <a:rPr lang="en-US" sz="2000" b="0" i="1" smtClean="0">
                                      <a:latin typeface="Cambria Math" panose="02040503050406030204" pitchFamily="18" charset="0"/>
                                    </a:rPr>
                                    <m:t>𝑣</m:t>
                                  </m:r>
                                </m:sub>
                              </m:sSub>
                            </m:e>
                          </m:d>
                        </m:e>
                        <m:sub>
                          <m:r>
                            <a:rPr lang="en-US" sz="2000" b="0" i="1" smtClean="0">
                              <a:latin typeface="Cambria Math" panose="02040503050406030204" pitchFamily="18" charset="0"/>
                            </a:rPr>
                            <m:t>2</m:t>
                          </m:r>
                        </m:sub>
                        <m:sup>
                          <m:r>
                            <a:rPr lang="en-US" sz="2000" b="0" i="1" smtClean="0">
                              <a:latin typeface="Cambria Math" panose="02040503050406030204" pitchFamily="18" charset="0"/>
                            </a:rPr>
                            <m:t>2</m:t>
                          </m:r>
                        </m:sup>
                      </m:sSubSup>
                    </m:oMath>
                  </m:oMathPara>
                </a14:m>
                <a:endParaRPr lang="en-US" sz="2000" dirty="0"/>
              </a:p>
            </p:txBody>
          </p:sp>
        </mc:Choice>
        <mc:Fallback xmlns="">
          <p:sp>
            <p:nvSpPr>
              <p:cNvPr id="6" name="TextBox 5">
                <a:extLst>
                  <a:ext uri="{FF2B5EF4-FFF2-40B4-BE49-F238E27FC236}">
                    <a16:creationId xmlns:a16="http://schemas.microsoft.com/office/drawing/2014/main" id="{DF6E99EF-3EA4-9E67-71D3-649B7F24A943}"/>
                  </a:ext>
                </a:extLst>
              </p:cNvPr>
              <p:cNvSpPr txBox="1">
                <a:spLocks noRot="1" noChangeAspect="1" noMove="1" noResize="1" noEditPoints="1" noAdjustHandles="1" noChangeArrowheads="1" noChangeShapeType="1" noTextEdit="1"/>
              </p:cNvSpPr>
              <p:nvPr/>
            </p:nvSpPr>
            <p:spPr>
              <a:xfrm>
                <a:off x="6743337" y="3875764"/>
                <a:ext cx="3300795" cy="404213"/>
              </a:xfrm>
              <a:prstGeom prst="rect">
                <a:avLst/>
              </a:prstGeom>
              <a:blipFill>
                <a:blip r:embed="rId6"/>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BDF342-40B3-BE43-493B-DD019A14664B}"/>
                  </a:ext>
                </a:extLst>
              </p:cNvPr>
              <p:cNvSpPr txBox="1"/>
              <p:nvPr/>
            </p:nvSpPr>
            <p:spPr>
              <a:xfrm>
                <a:off x="6743337" y="2964318"/>
                <a:ext cx="3978269" cy="76546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000" b="1" i="0" smtClean="0">
                          <a:solidFill>
                            <a:schemeClr val="accent2">
                              <a:lumMod val="50000"/>
                            </a:schemeClr>
                          </a:solidFill>
                          <a:latin typeface="Cambria Math" panose="02040503050406030204" pitchFamily="18" charset="0"/>
                          <a:ea typeface="Cambria Math" panose="02040503050406030204" pitchFamily="18" charset="0"/>
                        </a:rPr>
                        <m:t>𝐙</m:t>
                      </m:r>
                      <m:r>
                        <a:rPr lang="en-US" sz="2000" b="0" i="1" smtClean="0">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arg</m:t>
                          </m:r>
                        </m:fName>
                        <m:e>
                          <m:func>
                            <m:funcPr>
                              <m:ctrlPr>
                                <a:rPr lang="en-US" sz="2000" b="0" i="1" smtClean="0">
                                  <a:latin typeface="Cambria Math" panose="02040503050406030204" pitchFamily="18" charset="0"/>
                                  <a:ea typeface="Cambria Math" panose="02040503050406030204" pitchFamily="18" charset="0"/>
                                </a:rPr>
                              </m:ctrlPr>
                            </m:funcPr>
                            <m:fName>
                              <m:limLow>
                                <m:limLowPr>
                                  <m:ctrlPr>
                                    <a:rPr lang="en-US" sz="2000" b="0" i="1" smtClean="0">
                                      <a:latin typeface="Cambria Math" panose="02040503050406030204" pitchFamily="18" charset="0"/>
                                      <a:ea typeface="Cambria Math" panose="02040503050406030204" pitchFamily="18" charset="0"/>
                                    </a:rPr>
                                  </m:ctrlPr>
                                </m:limLowPr>
                                <m:e>
                                  <m:r>
                                    <m:rPr>
                                      <m:sty m:val="p"/>
                                    </m:rPr>
                                    <a:rPr lang="en-US" sz="2000" b="0" i="0" smtClean="0">
                                      <a:latin typeface="Cambria Math" panose="02040503050406030204" pitchFamily="18" charset="0"/>
                                      <a:ea typeface="Cambria Math" panose="02040503050406030204" pitchFamily="18" charset="0"/>
                                    </a:rPr>
                                    <m:t>min</m:t>
                                  </m:r>
                                </m:e>
                                <m:lim>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𝑡</m:t>
                                  </m:r>
                                  <m:r>
                                    <a:rPr lang="en-US" sz="2000" b="0" i="1" smtClean="0">
                                      <a:latin typeface="Cambria Math" panose="02040503050406030204" pitchFamily="18" charset="0"/>
                                      <a:ea typeface="Cambria Math" panose="02040503050406030204" pitchFamily="18" charset="0"/>
                                    </a:rPr>
                                    <m:t>.  </m:t>
                                  </m:r>
                                  <m:sSup>
                                    <m:sSupPr>
                                      <m:ctrlPr>
                                        <a:rPr lang="en-US" sz="2000" b="0" i="1" smtClean="0">
                                          <a:solidFill>
                                            <a:schemeClr val="accent2">
                                              <a:lumMod val="50000"/>
                                            </a:schemeClr>
                                          </a:solidFill>
                                          <a:latin typeface="Cambria Math" panose="02040503050406030204" pitchFamily="18" charset="0"/>
                                          <a:ea typeface="Cambria Math" panose="02040503050406030204" pitchFamily="18" charset="0"/>
                                        </a:rPr>
                                      </m:ctrlPr>
                                    </m:sSupPr>
                                    <m:e>
                                      <m:r>
                                        <a:rPr lang="en-US" sz="2000" b="1" i="0" smtClean="0">
                                          <a:solidFill>
                                            <a:schemeClr val="accent2">
                                              <a:lumMod val="50000"/>
                                            </a:schemeClr>
                                          </a:solidFill>
                                          <a:latin typeface="Cambria Math" panose="02040503050406030204" pitchFamily="18" charset="0"/>
                                          <a:ea typeface="Cambria Math" panose="02040503050406030204" pitchFamily="18" charset="0"/>
                                        </a:rPr>
                                        <m:t>𝐙</m:t>
                                      </m:r>
                                    </m:e>
                                    <m:sup>
                                      <m:r>
                                        <a:rPr lang="en-US" sz="2000" b="0" i="1" smtClean="0">
                                          <a:solidFill>
                                            <a:schemeClr val="accent2">
                                              <a:lumMod val="50000"/>
                                            </a:schemeClr>
                                          </a:solidFill>
                                          <a:latin typeface="Cambria Math" panose="02040503050406030204" pitchFamily="18" charset="0"/>
                                          <a:ea typeface="Cambria Math" panose="02040503050406030204" pitchFamily="18" charset="0"/>
                                        </a:rPr>
                                        <m:t>𝑇</m:t>
                                      </m:r>
                                    </m:sup>
                                  </m:sSup>
                                  <m:r>
                                    <a:rPr lang="en-US" sz="2000" b="1" i="0" smtClean="0">
                                      <a:solidFill>
                                        <a:schemeClr val="accent2">
                                          <a:lumMod val="50000"/>
                                        </a:schemeClr>
                                      </a:solidFill>
                                      <a:latin typeface="Cambria Math" panose="02040503050406030204" pitchFamily="18" charset="0"/>
                                      <a:ea typeface="Cambria Math" panose="02040503050406030204" pitchFamily="18" charset="0"/>
                                    </a:rPr>
                                    <m:t>𝐙</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𝕀</m:t>
                                  </m:r>
                                </m:lim>
                              </m:limLow>
                            </m:fName>
                            <m:e>
                              <m:f>
                                <m:fPr>
                                  <m:ctrlPr>
                                    <a:rPr lang="en-US" sz="2000" b="0" i="1" smtClean="0">
                                      <a:latin typeface="Cambria Math" panose="02040503050406030204" pitchFamily="18" charset="0"/>
                                      <a:ea typeface="Cambria Math" panose="02040503050406030204" pitchFamily="18" charset="0"/>
                                    </a:rPr>
                                  </m:ctrlPr>
                                </m:fPr>
                                <m:num>
                                  <m:r>
                                    <a:rPr lang="en-US" sz="2000" i="1" dirty="0">
                                      <a:latin typeface="Cambria Math" panose="02040503050406030204" pitchFamily="18" charset="0"/>
                                      <a:ea typeface="Cambria Math" panose="02040503050406030204" pitchFamily="18" charset="0"/>
                                    </a:rPr>
                                    <m:t>𝑇𝑟</m:t>
                                  </m:r>
                                  <m:r>
                                    <a:rPr lang="en-US" sz="2000" i="1" dirty="0">
                                      <a:latin typeface="Cambria Math" panose="02040503050406030204" pitchFamily="18" charset="0"/>
                                      <a:ea typeface="Cambria Math" panose="02040503050406030204" pitchFamily="18" charset="0"/>
                                    </a:rPr>
                                    <m:t>[</m:t>
                                  </m:r>
                                  <m:sSup>
                                    <m:sSupPr>
                                      <m:ctrlPr>
                                        <a:rPr lang="en-US" sz="2000" b="1" i="1" dirty="0" smtClean="0">
                                          <a:solidFill>
                                            <a:schemeClr val="accent2">
                                              <a:lumMod val="50000"/>
                                            </a:schemeClr>
                                          </a:solidFill>
                                          <a:latin typeface="Cambria Math" panose="02040503050406030204" pitchFamily="18" charset="0"/>
                                          <a:ea typeface="Cambria Math" panose="02040503050406030204" pitchFamily="18" charset="0"/>
                                        </a:rPr>
                                      </m:ctrlPr>
                                    </m:sSupPr>
                                    <m:e>
                                      <m:r>
                                        <a:rPr lang="en-US" sz="2000" b="1" i="0" dirty="0" smtClean="0">
                                          <a:solidFill>
                                            <a:schemeClr val="accent2">
                                              <a:lumMod val="50000"/>
                                            </a:schemeClr>
                                          </a:solidFill>
                                          <a:latin typeface="Cambria Math" panose="02040503050406030204" pitchFamily="18" charset="0"/>
                                          <a:ea typeface="Cambria Math" panose="02040503050406030204" pitchFamily="18" charset="0"/>
                                        </a:rPr>
                                        <m:t>𝐙</m:t>
                                      </m:r>
                                    </m:e>
                                    <m:sup>
                                      <m:r>
                                        <a:rPr lang="en-US" sz="2000" b="0" i="1" dirty="0">
                                          <a:solidFill>
                                            <a:schemeClr val="accent2">
                                              <a:lumMod val="50000"/>
                                            </a:schemeClr>
                                          </a:solidFill>
                                          <a:latin typeface="Cambria Math" panose="02040503050406030204" pitchFamily="18" charset="0"/>
                                          <a:ea typeface="Cambria Math" panose="02040503050406030204" pitchFamily="18" charset="0"/>
                                        </a:rPr>
                                        <m:t>𝑇</m:t>
                                      </m:r>
                                    </m:sup>
                                  </m:sSup>
                                  <m:sSub>
                                    <m:sSubPr>
                                      <m:ctrlPr>
                                        <a:rPr lang="en-US" sz="2000" b="1" i="1" dirty="0">
                                          <a:latin typeface="Cambria Math" panose="02040503050406030204" pitchFamily="18" charset="0"/>
                                          <a:ea typeface="Cambria Math" panose="02040503050406030204" pitchFamily="18" charset="0"/>
                                        </a:rPr>
                                      </m:ctrlPr>
                                    </m:sSubPr>
                                    <m:e>
                                      <m:r>
                                        <a:rPr lang="en-US" sz="2000" b="1" i="0" dirty="0">
                                          <a:latin typeface="Cambria Math" panose="02040503050406030204" pitchFamily="18" charset="0"/>
                                          <a:ea typeface="Cambria Math" panose="02040503050406030204" pitchFamily="18" charset="0"/>
                                        </a:rPr>
                                        <m:t>𝐋</m:t>
                                      </m:r>
                                    </m:e>
                                    <m:sub>
                                      <m:r>
                                        <a:rPr lang="en-US" sz="2000" b="0" i="1" dirty="0" smtClean="0">
                                          <a:latin typeface="Cambria Math" panose="02040503050406030204" pitchFamily="18" charset="0"/>
                                          <a:ea typeface="Cambria Math" panose="02040503050406030204" pitchFamily="18" charset="0"/>
                                        </a:rPr>
                                        <m:t>𝐺</m:t>
                                      </m:r>
                                    </m:sub>
                                  </m:sSub>
                                  <m:r>
                                    <a:rPr lang="en-US" sz="2000" b="1" i="0" dirty="0" smtClean="0">
                                      <a:solidFill>
                                        <a:schemeClr val="accent2">
                                          <a:lumMod val="50000"/>
                                        </a:schemeClr>
                                      </a:solidFill>
                                      <a:latin typeface="Cambria Math" panose="02040503050406030204" pitchFamily="18" charset="0"/>
                                      <a:ea typeface="Cambria Math" panose="02040503050406030204" pitchFamily="18" charset="0"/>
                                    </a:rPr>
                                    <m:t>𝐙</m:t>
                                  </m:r>
                                  <m:r>
                                    <a:rPr lang="en-US" sz="2000" i="1" dirty="0">
                                      <a:latin typeface="Cambria Math" panose="02040503050406030204" pitchFamily="18" charset="0"/>
                                      <a:ea typeface="Cambria Math" panose="02040503050406030204" pitchFamily="18" charset="0"/>
                                    </a:rPr>
                                    <m:t>]</m:t>
                                  </m:r>
                                </m:num>
                                <m:den>
                                  <m:r>
                                    <a:rPr lang="en-US" sz="2000" i="1" dirty="0">
                                      <a:latin typeface="Cambria Math" panose="02040503050406030204" pitchFamily="18" charset="0"/>
                                      <a:ea typeface="Cambria Math" panose="02040503050406030204" pitchFamily="18" charset="0"/>
                                    </a:rPr>
                                    <m:t>𝑇𝑟</m:t>
                                  </m:r>
                                  <m:r>
                                    <a:rPr lang="en-US" sz="2000" i="1" dirty="0">
                                      <a:latin typeface="Cambria Math" panose="02040503050406030204" pitchFamily="18" charset="0"/>
                                      <a:ea typeface="Cambria Math" panose="02040503050406030204" pitchFamily="18" charset="0"/>
                                    </a:rPr>
                                    <m:t>[</m:t>
                                  </m:r>
                                  <m:sSup>
                                    <m:sSupPr>
                                      <m:ctrlPr>
                                        <a:rPr lang="en-US" sz="2000" b="1" i="1" dirty="0" smtClean="0">
                                          <a:solidFill>
                                            <a:schemeClr val="accent2">
                                              <a:lumMod val="50000"/>
                                            </a:schemeClr>
                                          </a:solidFill>
                                          <a:latin typeface="Cambria Math" panose="02040503050406030204" pitchFamily="18" charset="0"/>
                                          <a:ea typeface="Cambria Math" panose="02040503050406030204" pitchFamily="18" charset="0"/>
                                        </a:rPr>
                                      </m:ctrlPr>
                                    </m:sSupPr>
                                    <m:e>
                                      <m:r>
                                        <a:rPr lang="en-US" sz="2000" b="1" i="0" dirty="0" smtClean="0">
                                          <a:solidFill>
                                            <a:schemeClr val="accent2">
                                              <a:lumMod val="50000"/>
                                            </a:schemeClr>
                                          </a:solidFill>
                                          <a:latin typeface="Cambria Math" panose="02040503050406030204" pitchFamily="18" charset="0"/>
                                          <a:ea typeface="Cambria Math" panose="02040503050406030204" pitchFamily="18" charset="0"/>
                                        </a:rPr>
                                        <m:t>𝐙</m:t>
                                      </m:r>
                                    </m:e>
                                    <m:sup>
                                      <m:r>
                                        <a:rPr lang="en-US" sz="2000" b="0" i="1" dirty="0">
                                          <a:solidFill>
                                            <a:schemeClr val="accent2">
                                              <a:lumMod val="50000"/>
                                            </a:schemeClr>
                                          </a:solidFill>
                                          <a:latin typeface="Cambria Math" panose="02040503050406030204" pitchFamily="18" charset="0"/>
                                          <a:ea typeface="Cambria Math" panose="02040503050406030204" pitchFamily="18" charset="0"/>
                                        </a:rPr>
                                        <m:t>𝑇</m:t>
                                      </m:r>
                                    </m:sup>
                                  </m:sSup>
                                  <m:sSub>
                                    <m:sSubPr>
                                      <m:ctrlPr>
                                        <a:rPr lang="en-US" sz="2000" b="1" i="1" dirty="0" smtClean="0">
                                          <a:latin typeface="Cambria Math" panose="02040503050406030204" pitchFamily="18" charset="0"/>
                                          <a:ea typeface="Cambria Math" panose="02040503050406030204" pitchFamily="18" charset="0"/>
                                        </a:rPr>
                                      </m:ctrlPr>
                                    </m:sSubPr>
                                    <m:e>
                                      <m:r>
                                        <a:rPr lang="en-US" sz="2000" b="1" i="0" dirty="0" smtClean="0">
                                          <a:latin typeface="Cambria Math" panose="02040503050406030204" pitchFamily="18" charset="0"/>
                                          <a:ea typeface="Cambria Math" panose="02040503050406030204" pitchFamily="18" charset="0"/>
                                        </a:rPr>
                                        <m:t>𝐃</m:t>
                                      </m:r>
                                    </m:e>
                                    <m:sub>
                                      <m:r>
                                        <a:rPr lang="en-US" sz="2000" b="0" i="1" dirty="0" smtClean="0">
                                          <a:latin typeface="Cambria Math" panose="02040503050406030204" pitchFamily="18" charset="0"/>
                                          <a:ea typeface="Cambria Math" panose="02040503050406030204" pitchFamily="18" charset="0"/>
                                        </a:rPr>
                                        <m:t>𝐺</m:t>
                                      </m:r>
                                    </m:sub>
                                  </m:sSub>
                                  <m:r>
                                    <a:rPr lang="en-US" sz="2000" b="1" i="0" dirty="0" smtClean="0">
                                      <a:solidFill>
                                        <a:schemeClr val="accent2">
                                          <a:lumMod val="50000"/>
                                        </a:schemeClr>
                                      </a:solidFill>
                                      <a:latin typeface="Cambria Math" panose="02040503050406030204" pitchFamily="18" charset="0"/>
                                      <a:ea typeface="Cambria Math" panose="02040503050406030204" pitchFamily="18" charset="0"/>
                                    </a:rPr>
                                    <m:t>𝐙</m:t>
                                  </m:r>
                                  <m:r>
                                    <a:rPr lang="en-US" sz="2000" i="1" dirty="0">
                                      <a:latin typeface="Cambria Math" panose="02040503050406030204" pitchFamily="18" charset="0"/>
                                      <a:ea typeface="Cambria Math" panose="02040503050406030204" pitchFamily="18" charset="0"/>
                                    </a:rPr>
                                    <m:t>]</m:t>
                                  </m:r>
                                </m:den>
                              </m:f>
                            </m:e>
                          </m:func>
                        </m:e>
                      </m:func>
                    </m:oMath>
                  </m:oMathPara>
                </a14:m>
                <a:endParaRPr lang="en-US" sz="2000" dirty="0"/>
              </a:p>
            </p:txBody>
          </p:sp>
        </mc:Choice>
        <mc:Fallback xmlns="">
          <p:sp>
            <p:nvSpPr>
              <p:cNvPr id="7" name="TextBox 6">
                <a:extLst>
                  <a:ext uri="{FF2B5EF4-FFF2-40B4-BE49-F238E27FC236}">
                    <a16:creationId xmlns:a16="http://schemas.microsoft.com/office/drawing/2014/main" id="{E7BDF342-40B3-BE43-493B-DD019A14664B}"/>
                  </a:ext>
                </a:extLst>
              </p:cNvPr>
              <p:cNvSpPr txBox="1">
                <a:spLocks noRot="1" noChangeAspect="1" noMove="1" noResize="1" noEditPoints="1" noAdjustHandles="1" noChangeArrowheads="1" noChangeShapeType="1" noTextEdit="1"/>
              </p:cNvSpPr>
              <p:nvPr/>
            </p:nvSpPr>
            <p:spPr>
              <a:xfrm>
                <a:off x="6743337" y="2964318"/>
                <a:ext cx="3978269" cy="765466"/>
              </a:xfrm>
              <a:prstGeom prst="rect">
                <a:avLst/>
              </a:prstGeom>
              <a:blipFill>
                <a:blip r:embed="rId7"/>
                <a:stretch>
                  <a:fillRect/>
                </a:stretch>
              </a:blipFill>
            </p:spPr>
            <p:txBody>
              <a:bodyPr/>
              <a:lstStyle/>
              <a:p>
                <a:r>
                  <a:rPr lang="en-US">
                    <a:noFill/>
                  </a:rPr>
                  <a:t> </a:t>
                </a:r>
              </a:p>
            </p:txBody>
          </p:sp>
        </mc:Fallback>
      </mc:AlternateContent>
      <p:pic>
        <p:nvPicPr>
          <p:cNvPr id="13" name="Picture 12" descr="\documentclass{article}&#10;\usepackage{amsmath,amsfonts,bm}&#10;\pagestyle{empty}&#10;\begin{document}&#10;&#10;\begin{equation*}&#10;R_{u,v} = (\mathbf{e_i}-\mathbf{e_j})^T L^+ (\mathbf{e_i}-\mathbf{e_i})&#10;\end{equation*}&#10;&#10;&#10;\end{document}&#10;" title="IguanaTex Picture Display">
            <a:extLst>
              <a:ext uri="{FF2B5EF4-FFF2-40B4-BE49-F238E27FC236}">
                <a16:creationId xmlns:a16="http://schemas.microsoft.com/office/drawing/2014/main" id="{6A3FB5CE-4305-4F5B-FD5B-8EFAA1B70A6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229515" y="3357510"/>
            <a:ext cx="3152762" cy="298667"/>
          </a:xfrm>
          <a:prstGeom prst="rect">
            <a:avLst/>
          </a:prstGeom>
        </p:spPr>
      </p:pic>
      <p:pic>
        <p:nvPicPr>
          <p:cNvPr id="14" name="Picture 13" descr="\documentclass{article}&#10;\usepackage{amsmath,amsfonts,bm}&#10;\pagestyle{empty}&#10;\begin{document}&#10;&#10;\begin{equation*}&#10;R_{u,v} = \sum_{i=1}^{n} \frac{1}{\lambda_i} \left( \frac{\phi_i(u)}{\sqrt{d_u}} - \frac{\phi_i(v)}{\sqrt{d_v}} \right)^2&#10;\end{equation*}&#10;&#10;&#10;\end{document}&#10;" title="IguanaTex Picture Display">
            <a:extLst>
              <a:ext uri="{FF2B5EF4-FFF2-40B4-BE49-F238E27FC236}">
                <a16:creationId xmlns:a16="http://schemas.microsoft.com/office/drawing/2014/main" id="{1D2B784D-2432-B501-79F1-645ABB3171FE}"/>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247580" y="2396427"/>
            <a:ext cx="3594666" cy="722286"/>
          </a:xfrm>
          <a:prstGeom prst="rect">
            <a:avLst/>
          </a:prstGeom>
        </p:spPr>
      </p:pic>
      <p:pic>
        <p:nvPicPr>
          <p:cNvPr id="21" name="Picture 20" descr="\documentclass{article}&#10;\usepackage{amsmath,amsfonts,bm}&#10;\pagestyle{empty}&#10;\begin{document}&#10;&#10;\begin{equation*}&#10;R_{u,v} = \frac{\text{CT}(u,v)}{\text{vol}(G)}&#10;\end{equation*}&#10;&#10;&#10;\end{document}&#10;" title="IguanaTex Picture Display">
            <a:extLst>
              <a:ext uri="{FF2B5EF4-FFF2-40B4-BE49-F238E27FC236}">
                <a16:creationId xmlns:a16="http://schemas.microsoft.com/office/drawing/2014/main" id="{52287772-EF1E-5848-3E7F-C23CA81A53BF}"/>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234582" y="5417838"/>
            <a:ext cx="1905222" cy="632928"/>
          </a:xfrm>
          <a:prstGeom prst="rect">
            <a:avLst/>
          </a:prstGeom>
        </p:spPr>
      </p:pic>
      <p:pic>
        <p:nvPicPr>
          <p:cNvPr id="24" name="Picture 23" descr="\documentclass{article}&#10;\usepackage{amsmath,amsfonts,bm}&#10;\pagestyle{empty}&#10;\begin{document}&#10;&#10;\begin{equation*}&#10;\text{CT}(u,v) = H(u,v) + H(v,u)&#10;\end{equation*}&#10;&#10;&#10;\end{document}&#10;" title="IguanaTex Picture Display">
            <a:extLst>
              <a:ext uri="{FF2B5EF4-FFF2-40B4-BE49-F238E27FC236}">
                <a16:creationId xmlns:a16="http://schemas.microsoft.com/office/drawing/2014/main" id="{3B532F0C-EEB7-E968-4AAD-F8B5856B3269}"/>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1267330" y="4884953"/>
            <a:ext cx="3744949" cy="298667"/>
          </a:xfrm>
          <a:prstGeom prst="rect">
            <a:avLst/>
          </a:prstGeom>
        </p:spPr>
      </p:pic>
      <p:sp>
        <p:nvSpPr>
          <p:cNvPr id="25" name="Rectangle 24">
            <a:extLst>
              <a:ext uri="{FF2B5EF4-FFF2-40B4-BE49-F238E27FC236}">
                <a16:creationId xmlns:a16="http://schemas.microsoft.com/office/drawing/2014/main" id="{5A7D6F57-CF5D-EF25-1FCD-F76CA55B3C25}"/>
              </a:ext>
            </a:extLst>
          </p:cNvPr>
          <p:cNvSpPr/>
          <p:nvPr/>
        </p:nvSpPr>
        <p:spPr>
          <a:xfrm>
            <a:off x="1248280" y="1893253"/>
            <a:ext cx="3590420" cy="2986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Effective Resistance</a:t>
            </a:r>
          </a:p>
        </p:txBody>
      </p:sp>
      <p:sp>
        <p:nvSpPr>
          <p:cNvPr id="26" name="Rectangle 25">
            <a:extLst>
              <a:ext uri="{FF2B5EF4-FFF2-40B4-BE49-F238E27FC236}">
                <a16:creationId xmlns:a16="http://schemas.microsoft.com/office/drawing/2014/main" id="{2E66A9F2-4326-2E46-711E-73786B74CAC0}"/>
              </a:ext>
            </a:extLst>
          </p:cNvPr>
          <p:cNvSpPr/>
          <p:nvPr/>
        </p:nvSpPr>
        <p:spPr>
          <a:xfrm>
            <a:off x="1229515" y="4289872"/>
            <a:ext cx="3590420" cy="2986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Commute Times</a:t>
            </a:r>
          </a:p>
        </p:txBody>
      </p:sp>
      <p:sp>
        <p:nvSpPr>
          <p:cNvPr id="27" name="Rectangle 26">
            <a:extLst>
              <a:ext uri="{FF2B5EF4-FFF2-40B4-BE49-F238E27FC236}">
                <a16:creationId xmlns:a16="http://schemas.microsoft.com/office/drawing/2014/main" id="{3928552F-A790-8E6C-5FAA-5E4993C95736}"/>
              </a:ext>
            </a:extLst>
          </p:cNvPr>
          <p:cNvSpPr/>
          <p:nvPr/>
        </p:nvSpPr>
        <p:spPr>
          <a:xfrm>
            <a:off x="7070888" y="1893252"/>
            <a:ext cx="3590420" cy="2986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Commute Times Embedding</a:t>
            </a:r>
          </a:p>
        </p:txBody>
      </p:sp>
      <p:sp>
        <p:nvSpPr>
          <p:cNvPr id="29" name="TextBox 28">
            <a:extLst>
              <a:ext uri="{FF2B5EF4-FFF2-40B4-BE49-F238E27FC236}">
                <a16:creationId xmlns:a16="http://schemas.microsoft.com/office/drawing/2014/main" id="{371C0F46-ED3E-FF03-F08C-9F2836EAA126}"/>
              </a:ext>
            </a:extLst>
          </p:cNvPr>
          <p:cNvSpPr txBox="1"/>
          <p:nvPr/>
        </p:nvSpPr>
        <p:spPr>
          <a:xfrm>
            <a:off x="8051800" y="1481003"/>
            <a:ext cx="2711108" cy="369332"/>
          </a:xfrm>
          <a:prstGeom prst="rect">
            <a:avLst/>
          </a:prstGeom>
          <a:noFill/>
        </p:spPr>
        <p:txBody>
          <a:bodyPr wrap="square">
            <a:spAutoFit/>
          </a:bodyPr>
          <a:lstStyle/>
          <a:p>
            <a:pPr algn="r"/>
            <a:r>
              <a:rPr lang="en-US" sz="1800" b="0" dirty="0">
                <a:solidFill>
                  <a:schemeClr val="accent2">
                    <a:lumMod val="50000"/>
                  </a:schemeClr>
                </a:solidFill>
                <a:latin typeface="Times New Roman" panose="02020603050405020304" pitchFamily="18" charset="0"/>
                <a:cs typeface="Times New Roman" panose="02020603050405020304" pitchFamily="18" charset="0"/>
              </a:rPr>
              <a:t>[Qiu and Hancock, 2006]</a:t>
            </a:r>
          </a:p>
        </p:txBody>
      </p:sp>
      <p:sp>
        <p:nvSpPr>
          <p:cNvPr id="30" name="TextBox 29">
            <a:extLst>
              <a:ext uri="{FF2B5EF4-FFF2-40B4-BE49-F238E27FC236}">
                <a16:creationId xmlns:a16="http://schemas.microsoft.com/office/drawing/2014/main" id="{F6EB8CF1-0F4E-4D6C-7FB7-DC9D31B3A487}"/>
              </a:ext>
            </a:extLst>
          </p:cNvPr>
          <p:cNvSpPr txBox="1"/>
          <p:nvPr/>
        </p:nvSpPr>
        <p:spPr>
          <a:xfrm>
            <a:off x="1191130" y="1504647"/>
            <a:ext cx="2711108" cy="369332"/>
          </a:xfrm>
          <a:prstGeom prst="rect">
            <a:avLst/>
          </a:prstGeom>
          <a:noFill/>
        </p:spPr>
        <p:txBody>
          <a:bodyPr wrap="square">
            <a:spAutoFit/>
          </a:bodyPr>
          <a:lstStyle/>
          <a:p>
            <a:r>
              <a:rPr lang="en-US" sz="1800" b="0" dirty="0">
                <a:solidFill>
                  <a:schemeClr val="accent2">
                    <a:lumMod val="50000"/>
                  </a:schemeClr>
                </a:solidFill>
                <a:latin typeface="Times New Roman" panose="02020603050405020304" pitchFamily="18" charset="0"/>
                <a:cs typeface="Times New Roman" panose="02020603050405020304" pitchFamily="18" charset="0"/>
              </a:rPr>
              <a:t>[Doyle and Snell, 1984]</a:t>
            </a:r>
          </a:p>
        </p:txBody>
      </p:sp>
      <p:pic>
        <p:nvPicPr>
          <p:cNvPr id="32" name="Picture 31">
            <a:extLst>
              <a:ext uri="{FF2B5EF4-FFF2-40B4-BE49-F238E27FC236}">
                <a16:creationId xmlns:a16="http://schemas.microsoft.com/office/drawing/2014/main" id="{542A1DD2-C193-C2D7-69FB-F9D895732359}"/>
              </a:ext>
            </a:extLst>
          </p:cNvPr>
          <p:cNvPicPr>
            <a:picLocks noChangeAspect="1"/>
          </p:cNvPicPr>
          <p:nvPr/>
        </p:nvPicPr>
        <p:blipFill>
          <a:blip r:embed="rId12"/>
          <a:stretch>
            <a:fillRect/>
          </a:stretch>
        </p:blipFill>
        <p:spPr>
          <a:xfrm>
            <a:off x="8677606" y="4439205"/>
            <a:ext cx="1983702" cy="1693711"/>
          </a:xfrm>
          <a:prstGeom prst="rect">
            <a:avLst/>
          </a:prstGeom>
        </p:spPr>
      </p:pic>
      <p:pic>
        <p:nvPicPr>
          <p:cNvPr id="33" name="Picture 32">
            <a:extLst>
              <a:ext uri="{FF2B5EF4-FFF2-40B4-BE49-F238E27FC236}">
                <a16:creationId xmlns:a16="http://schemas.microsoft.com/office/drawing/2014/main" id="{7E5AE031-E936-035C-A2A8-BCB430AC619E}"/>
              </a:ext>
            </a:extLst>
          </p:cNvPr>
          <p:cNvPicPr>
            <a:picLocks noChangeAspect="1"/>
          </p:cNvPicPr>
          <p:nvPr/>
        </p:nvPicPr>
        <p:blipFill rotWithShape="1">
          <a:blip r:embed="rId13"/>
          <a:srcRect l="7874" r="12523"/>
          <a:stretch/>
        </p:blipFill>
        <p:spPr>
          <a:xfrm>
            <a:off x="6948486" y="4601104"/>
            <a:ext cx="1085087" cy="1476080"/>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DCBD34F-BBFE-F9F5-88C6-8F018DE84054}"/>
                  </a:ext>
                </a:extLst>
              </p:cNvPr>
              <p:cNvSpPr txBox="1"/>
              <p:nvPr/>
            </p:nvSpPr>
            <p:spPr>
              <a:xfrm>
                <a:off x="6743337" y="2340463"/>
                <a:ext cx="4287319" cy="465064"/>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a:rPr lang="en-US" sz="2000" b="1" i="0" smtClean="0">
                          <a:solidFill>
                            <a:schemeClr val="accent2">
                              <a:lumMod val="50000"/>
                            </a:schemeClr>
                          </a:solidFill>
                          <a:latin typeface="Cambria Math" panose="02040503050406030204" pitchFamily="18" charset="0"/>
                          <a:ea typeface="Cambria Math" panose="02040503050406030204" pitchFamily="18" charset="0"/>
                        </a:rPr>
                        <m:t>𝐙</m:t>
                      </m:r>
                      <m:r>
                        <a:rPr lang="en-US" sz="2000" b="0" i="1" smtClean="0">
                          <a:latin typeface="Cambria Math" panose="02040503050406030204" pitchFamily="18" charset="0"/>
                          <a:ea typeface="Cambria Math" panose="02040503050406030204" pitchFamily="18" charset="0"/>
                        </a:rPr>
                        <m:t>=</m:t>
                      </m:r>
                      <m:rad>
                        <m:radPr>
                          <m:degHide m:val="on"/>
                          <m:ctrlPr>
                            <a:rPr lang="en-US" sz="2000" b="0" i="1" smtClean="0">
                              <a:latin typeface="Cambria Math" panose="02040503050406030204" pitchFamily="18" charset="0"/>
                              <a:ea typeface="Cambria Math" panose="02040503050406030204" pitchFamily="18" charset="0"/>
                            </a:rPr>
                          </m:ctrlPr>
                        </m:radPr>
                        <m:deg/>
                        <m:e>
                          <m:r>
                            <a:rPr lang="en-US" sz="2000" b="0" i="1" smtClean="0">
                              <a:latin typeface="Cambria Math" panose="02040503050406030204" pitchFamily="18" charset="0"/>
                              <a:ea typeface="Cambria Math" panose="02040503050406030204" pitchFamily="18" charset="0"/>
                            </a:rPr>
                            <m:t>𝑣𝑜𝑙</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𝐺</m:t>
                          </m:r>
                          <m:r>
                            <a:rPr lang="en-US" sz="2000" b="0" i="1" smtClean="0">
                              <a:latin typeface="Cambria Math" panose="02040503050406030204" pitchFamily="18" charset="0"/>
                              <a:ea typeface="Cambria Math" panose="02040503050406030204" pitchFamily="18" charset="0"/>
                            </a:rPr>
                            <m:t>)</m:t>
                          </m:r>
                        </m:e>
                      </m:rad>
                      <m:sSup>
                        <m:sSupPr>
                          <m:ctrlPr>
                            <a:rPr lang="en-US" sz="2000" b="0" i="1" smtClean="0">
                              <a:latin typeface="Cambria Math" panose="02040503050406030204" pitchFamily="18" charset="0"/>
                              <a:ea typeface="Cambria Math" panose="02040503050406030204" pitchFamily="18" charset="0"/>
                            </a:rPr>
                          </m:ctrlPr>
                        </m:sSupPr>
                        <m:e>
                          <m:r>
                            <a:rPr lang="en-US" sz="2000" b="1" i="0" smtClean="0">
                              <a:latin typeface="Cambria Math" panose="02040503050406030204" pitchFamily="18" charset="0"/>
                              <a:ea typeface="Cambria Math" panose="02040503050406030204" pitchFamily="18" charset="0"/>
                            </a:rPr>
                            <m:t>𝚲</m:t>
                          </m:r>
                        </m:e>
                        <m:sup>
                          <m:r>
                            <a:rPr lang="en-US" sz="2000" b="0" i="0" smtClean="0">
                              <a:latin typeface="Cambria Math" panose="02040503050406030204" pitchFamily="18" charset="0"/>
                              <a:ea typeface="Cambria Math" panose="02040503050406030204" pitchFamily="18" charset="0"/>
                            </a:rPr>
                            <m:t>−1/2</m:t>
                          </m:r>
                        </m:sup>
                      </m:sSup>
                      <m:sSup>
                        <m:sSupPr>
                          <m:ctrlPr>
                            <a:rPr lang="en-US" sz="2000" b="1" i="1" smtClean="0">
                              <a:latin typeface="Cambria Math" panose="02040503050406030204" pitchFamily="18" charset="0"/>
                              <a:ea typeface="Cambria Math" panose="02040503050406030204" pitchFamily="18" charset="0"/>
                            </a:rPr>
                          </m:ctrlPr>
                        </m:sSupPr>
                        <m:e>
                          <m:r>
                            <a:rPr lang="en-US" sz="2000" b="1" i="0" smtClean="0">
                              <a:latin typeface="Cambria Math" panose="02040503050406030204" pitchFamily="18" charset="0"/>
                              <a:ea typeface="Cambria Math" panose="02040503050406030204" pitchFamily="18" charset="0"/>
                            </a:rPr>
                            <m:t>𝐅</m:t>
                          </m:r>
                        </m:e>
                        <m:sup>
                          <m:r>
                            <a:rPr lang="en-US" sz="2000" b="0" i="1" smtClean="0">
                              <a:latin typeface="Cambria Math" panose="02040503050406030204" pitchFamily="18" charset="0"/>
                              <a:ea typeface="Cambria Math" panose="02040503050406030204" pitchFamily="18" charset="0"/>
                            </a:rPr>
                            <m:t>𝑇</m:t>
                          </m:r>
                        </m:sup>
                      </m:sSup>
                      <m:r>
                        <a:rPr lang="en-US" sz="2000" b="0" i="1" smtClean="0">
                          <a:latin typeface="Cambria Math" panose="02040503050406030204" pitchFamily="18" charset="0"/>
                          <a:ea typeface="Cambria Math" panose="02040503050406030204" pitchFamily="18" charset="0"/>
                        </a:rPr>
                        <m:t> </m:t>
                      </m:r>
                      <m:r>
                        <m:rPr>
                          <m:nor/>
                        </m:rPr>
                        <a:rPr lang="en-US" sz="2000" b="0" i="0" smtClean="0">
                          <a:latin typeface="Cambria Math" panose="02040503050406030204" pitchFamily="18" charset="0"/>
                          <a:ea typeface="Cambria Math" panose="02040503050406030204" pitchFamily="18" charset="0"/>
                        </a:rPr>
                        <m:t>given</m:t>
                      </m:r>
                      <m:r>
                        <a:rPr lang="en-US" sz="2000" b="0" i="1" smtClean="0">
                          <a:latin typeface="Cambria Math" panose="02040503050406030204" pitchFamily="18" charset="0"/>
                          <a:ea typeface="Cambria Math" panose="02040503050406030204" pitchFamily="18" charset="0"/>
                        </a:rPr>
                        <m:t> </m:t>
                      </m:r>
                      <m:r>
                        <a:rPr lang="en-US" sz="2000" b="1" i="0" smtClean="0">
                          <a:latin typeface="Cambria Math" panose="02040503050406030204" pitchFamily="18" charset="0"/>
                          <a:ea typeface="Cambria Math" panose="02040503050406030204" pitchFamily="18" charset="0"/>
                        </a:rPr>
                        <m:t>𝐋</m:t>
                      </m:r>
                      <m:r>
                        <a:rPr lang="en-US" sz="2000" b="0" i="1" smtClean="0">
                          <a:latin typeface="Cambria Math" panose="02040503050406030204" pitchFamily="18" charset="0"/>
                          <a:ea typeface="Cambria Math" panose="02040503050406030204" pitchFamily="18" charset="0"/>
                        </a:rPr>
                        <m:t>=</m:t>
                      </m:r>
                      <m:r>
                        <a:rPr lang="en-US" sz="2000" b="1" i="0" smtClean="0">
                          <a:latin typeface="Cambria Math" panose="02040503050406030204" pitchFamily="18" charset="0"/>
                          <a:ea typeface="Cambria Math" panose="02040503050406030204" pitchFamily="18" charset="0"/>
                        </a:rPr>
                        <m:t>𝐅</m:t>
                      </m:r>
                      <m:r>
                        <a:rPr lang="en-US" sz="2000" b="1" i="0" smtClean="0">
                          <a:latin typeface="Cambria Math" panose="02040503050406030204" pitchFamily="18" charset="0"/>
                          <a:ea typeface="Cambria Math" panose="02040503050406030204" pitchFamily="18" charset="0"/>
                        </a:rPr>
                        <m:t>𝚲</m:t>
                      </m:r>
                      <m:sSup>
                        <m:sSupPr>
                          <m:ctrlPr>
                            <a:rPr lang="en-US" sz="2000" b="0" i="1" smtClean="0">
                              <a:latin typeface="Cambria Math" panose="02040503050406030204" pitchFamily="18" charset="0"/>
                              <a:ea typeface="Cambria Math" panose="02040503050406030204" pitchFamily="18" charset="0"/>
                            </a:rPr>
                          </m:ctrlPr>
                        </m:sSupPr>
                        <m:e>
                          <m:r>
                            <a:rPr lang="en-US" sz="2000" b="1" i="0" smtClean="0">
                              <a:latin typeface="Cambria Math" panose="02040503050406030204" pitchFamily="18" charset="0"/>
                              <a:ea typeface="Cambria Math" panose="02040503050406030204" pitchFamily="18" charset="0"/>
                            </a:rPr>
                            <m:t>𝐅</m:t>
                          </m:r>
                        </m:e>
                        <m:sup>
                          <m:r>
                            <a:rPr lang="en-US" sz="2000" b="0" i="1" smtClean="0">
                              <a:latin typeface="Cambria Math" panose="02040503050406030204" pitchFamily="18" charset="0"/>
                              <a:ea typeface="Cambria Math" panose="02040503050406030204" pitchFamily="18" charset="0"/>
                            </a:rPr>
                            <m:t>𝑇</m:t>
                          </m:r>
                        </m:sup>
                      </m:sSup>
                    </m:oMath>
                  </m:oMathPara>
                </a14:m>
                <a:endParaRPr lang="en-US" sz="2000" b="1" dirty="0"/>
              </a:p>
            </p:txBody>
          </p:sp>
        </mc:Choice>
        <mc:Fallback xmlns="">
          <p:sp>
            <p:nvSpPr>
              <p:cNvPr id="34" name="TextBox 33">
                <a:extLst>
                  <a:ext uri="{FF2B5EF4-FFF2-40B4-BE49-F238E27FC236}">
                    <a16:creationId xmlns:a16="http://schemas.microsoft.com/office/drawing/2014/main" id="{3DCBD34F-BBFE-F9F5-88C6-8F018DE84054}"/>
                  </a:ext>
                </a:extLst>
              </p:cNvPr>
              <p:cNvSpPr txBox="1">
                <a:spLocks noRot="1" noChangeAspect="1" noMove="1" noResize="1" noEditPoints="1" noAdjustHandles="1" noChangeArrowheads="1" noChangeShapeType="1" noTextEdit="1"/>
              </p:cNvSpPr>
              <p:nvPr/>
            </p:nvSpPr>
            <p:spPr>
              <a:xfrm>
                <a:off x="6743337" y="2340463"/>
                <a:ext cx="4287319" cy="465064"/>
              </a:xfrm>
              <a:prstGeom prst="rect">
                <a:avLst/>
              </a:prstGeom>
              <a:blipFill>
                <a:blip r:embed="rId14"/>
                <a:stretch>
                  <a:fillRect b="-10526"/>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12546EB6-006D-8516-D1E2-49AC47318B74}"/>
              </a:ext>
            </a:extLst>
          </p:cNvPr>
          <p:cNvSpPr>
            <a:spLocks noGrp="1"/>
          </p:cNvSpPr>
          <p:nvPr>
            <p:ph type="sldNum" sz="quarter" idx="12"/>
          </p:nvPr>
        </p:nvSpPr>
        <p:spPr/>
        <p:txBody>
          <a:bodyPr/>
          <a:lstStyle/>
          <a:p>
            <a:fld id="{33471E03-3868-4372-A232-81B06EBB10D4}" type="slidenum">
              <a:rPr lang="es-ES" smtClean="0"/>
              <a:t>185</a:t>
            </a:fld>
            <a:endParaRPr lang="es-ES"/>
          </a:p>
        </p:txBody>
      </p:sp>
    </p:spTree>
    <p:extLst>
      <p:ext uri="{BB962C8B-B14F-4D97-AF65-F5344CB8AC3E}">
        <p14:creationId xmlns:p14="http://schemas.microsoft.com/office/powerpoint/2010/main" val="235925354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27E5053-E9D4-FD82-672D-77B140E66CC8}"/>
              </a:ext>
            </a:extLst>
          </p:cNvPr>
          <p:cNvSpPr/>
          <p:nvPr/>
        </p:nvSpPr>
        <p:spPr>
          <a:xfrm>
            <a:off x="8524875" y="1278384"/>
            <a:ext cx="2828925" cy="2017266"/>
          </a:xfrm>
          <a:prstGeom prst="rect">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Spectral Rewiring – Differentiable </a:t>
            </a:r>
          </a:p>
        </p:txBody>
      </p:sp>
      <p:sp>
        <p:nvSpPr>
          <p:cNvPr id="9" name="Content Placeholder 8">
            <a:extLst>
              <a:ext uri="{FF2B5EF4-FFF2-40B4-BE49-F238E27FC236}">
                <a16:creationId xmlns:a16="http://schemas.microsoft.com/office/drawing/2014/main" id="{A1F8BB89-3B77-9DA7-AD49-C88B7812D359}"/>
              </a:ext>
            </a:extLst>
          </p:cNvPr>
          <p:cNvSpPr>
            <a:spLocks noGrp="1"/>
          </p:cNvSpPr>
          <p:nvPr>
            <p:ph idx="1"/>
          </p:nvPr>
        </p:nvSpPr>
        <p:spPr/>
        <p:txBody>
          <a:bodyPr/>
          <a:lstStyle/>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err="1"/>
              <a:t>DiffWire</a:t>
            </a:r>
            <a:r>
              <a:rPr lang="en-US" dirty="0"/>
              <a:t> – CT Layer</a:t>
            </a:r>
          </a:p>
        </p:txBody>
      </p:sp>
      <p:sp>
        <p:nvSpPr>
          <p:cNvPr id="5" name="TextBox 4">
            <a:extLst>
              <a:ext uri="{FF2B5EF4-FFF2-40B4-BE49-F238E27FC236}">
                <a16:creationId xmlns:a16="http://schemas.microsoft.com/office/drawing/2014/main" id="{376F6922-B78D-7E84-FCB3-53DCEA0F58CF}"/>
              </a:ext>
            </a:extLst>
          </p:cNvPr>
          <p:cNvSpPr txBox="1"/>
          <p:nvPr/>
        </p:nvSpPr>
        <p:spPr>
          <a:xfrm>
            <a:off x="2013440" y="6262797"/>
            <a:ext cx="8251490" cy="523220"/>
          </a:xfrm>
          <a:prstGeom prst="rect">
            <a:avLst/>
          </a:prstGeom>
          <a:noFill/>
        </p:spPr>
        <p:txBody>
          <a:bodyPr wrap="none" rtlCol="0">
            <a:spAutoFit/>
          </a:bodyPr>
          <a:lstStyle/>
          <a:p>
            <a:r>
              <a:rPr lang="en-US" sz="1400" b="1" dirty="0">
                <a:solidFill>
                  <a:schemeClr val="accent2">
                    <a:lumMod val="50000"/>
                  </a:schemeClr>
                </a:solidFill>
                <a:latin typeface="Times New Roman" panose="02020603050405020304" pitchFamily="18" charset="0"/>
                <a:cs typeface="Times New Roman" panose="02020603050405020304" pitchFamily="18" charset="0"/>
              </a:rPr>
              <a:t>Adrián Arnaiz-Rodríguez, Ahmed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Begga</a:t>
            </a:r>
            <a:r>
              <a:rPr lang="en-US" sz="1400" b="1" dirty="0">
                <a:solidFill>
                  <a:schemeClr val="accent2">
                    <a:lumMod val="50000"/>
                  </a:schemeClr>
                </a:solidFill>
                <a:latin typeface="Times New Roman" panose="02020603050405020304" pitchFamily="18" charset="0"/>
                <a:cs typeface="Times New Roman" panose="02020603050405020304" pitchFamily="18" charset="0"/>
              </a:rPr>
              <a:t>, Francisco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Escolano</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and Nuria Oliver</a:t>
            </a:r>
            <a:r>
              <a:rPr lang="en-US" sz="1400" dirty="0">
                <a:solidFill>
                  <a:schemeClr val="accent2">
                    <a:lumMod val="50000"/>
                  </a:schemeClr>
                </a:solidFill>
                <a:latin typeface="Times New Roman" panose="02020603050405020304" pitchFamily="18" charset="0"/>
                <a:cs typeface="Times New Roman" panose="02020603050405020304" pitchFamily="18" charset="0"/>
              </a:rPr>
              <a:t>. </a:t>
            </a:r>
            <a:br>
              <a:rPr lang="en-US" sz="1400" dirty="0">
                <a:solidFill>
                  <a:schemeClr val="accent2">
                    <a:lumMod val="50000"/>
                  </a:schemeClr>
                </a:solidFill>
                <a:latin typeface="Times New Roman" panose="02020603050405020304" pitchFamily="18" charset="0"/>
                <a:cs typeface="Times New Roman" panose="02020603050405020304" pitchFamily="18" charset="0"/>
              </a:rPr>
            </a:br>
            <a:r>
              <a:rPr lang="en-US" sz="1400" dirty="0" err="1">
                <a:solidFill>
                  <a:schemeClr val="accent2">
                    <a:lumMod val="50000"/>
                  </a:schemeClr>
                </a:solidFill>
                <a:latin typeface="Times New Roman" panose="02020603050405020304" pitchFamily="18" charset="0"/>
                <a:cs typeface="Times New Roman" panose="02020603050405020304" pitchFamily="18" charset="0"/>
              </a:rPr>
              <a:t>DiffWire</a:t>
            </a:r>
            <a:r>
              <a:rPr lang="en-US" sz="1400" dirty="0">
                <a:solidFill>
                  <a:schemeClr val="accent2">
                    <a:lumMod val="50000"/>
                  </a:schemeClr>
                </a:solidFill>
                <a:latin typeface="Times New Roman" panose="02020603050405020304" pitchFamily="18" charset="0"/>
                <a:cs typeface="Times New Roman" panose="02020603050405020304" pitchFamily="18" charset="0"/>
              </a:rPr>
              <a:t>: Inductive Graph Rewiring via the </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Lovász</a:t>
            </a:r>
            <a:r>
              <a:rPr lang="en-US" sz="1400" dirty="0">
                <a:solidFill>
                  <a:schemeClr val="accent2">
                    <a:lumMod val="50000"/>
                  </a:schemeClr>
                </a:solidFill>
                <a:latin typeface="Times New Roman" panose="02020603050405020304" pitchFamily="18" charset="0"/>
                <a:cs typeface="Times New Roman" panose="02020603050405020304" pitchFamily="18" charset="0"/>
              </a:rPr>
              <a:t> Bound. </a:t>
            </a:r>
            <a:r>
              <a:rPr lang="en-US" sz="1400" i="1" dirty="0">
                <a:solidFill>
                  <a:schemeClr val="accent2">
                    <a:lumMod val="50000"/>
                  </a:schemeClr>
                </a:solidFill>
                <a:latin typeface="Times New Roman" panose="02020603050405020304" pitchFamily="18" charset="0"/>
                <a:cs typeface="Times New Roman" panose="02020603050405020304" pitchFamily="18" charset="0"/>
              </a:rPr>
              <a:t>In The First Learning on Graphs Conference, 2022.</a:t>
            </a:r>
            <a:endParaRPr lang="es-ES" sz="1400"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D100A25-F0C7-E6AE-D4E4-F55251DE9019}"/>
              </a:ext>
            </a:extLst>
          </p:cNvPr>
          <p:cNvSpPr txBox="1">
            <a:spLocks/>
          </p:cNvSpPr>
          <p:nvPr/>
        </p:nvSpPr>
        <p:spPr>
          <a:xfrm>
            <a:off x="990599" y="1665505"/>
            <a:ext cx="10829925" cy="45972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Learn to rewire in a GNN layer</a:t>
            </a:r>
          </a:p>
          <a:p>
            <a:pPr lvl="1"/>
            <a:r>
              <a:rPr lang="en-US" sz="1600" b="1" dirty="0"/>
              <a:t>Differentiable pipeline</a:t>
            </a:r>
          </a:p>
          <a:p>
            <a:pPr lvl="1"/>
            <a:r>
              <a:rPr lang="en-US" sz="1600" b="1" dirty="0"/>
              <a:t>Data-Driven</a:t>
            </a:r>
          </a:p>
          <a:p>
            <a:pPr lvl="1"/>
            <a:endParaRPr lang="en-US" sz="1600" dirty="0"/>
          </a:p>
          <a:p>
            <a:r>
              <a:rPr lang="en-US" sz="1800" dirty="0"/>
              <a:t>GNN Layer learns the </a:t>
            </a:r>
            <a:r>
              <a:rPr lang="en-US" sz="1800" b="1" dirty="0"/>
              <a:t>Commute Time Embedding </a:t>
            </a:r>
            <a:r>
              <a:rPr lang="en-US" sz="1800" dirty="0"/>
              <a:t>between nodes</a:t>
            </a:r>
            <a:br>
              <a:rPr lang="en-US" sz="1800" dirty="0"/>
            </a:br>
            <a:r>
              <a:rPr lang="en-US" sz="1800" dirty="0"/>
              <a:t>(therefore, it learns the Effective Resistance distance)</a:t>
            </a:r>
          </a:p>
          <a:p>
            <a:endParaRPr lang="en-US" sz="1800" dirty="0"/>
          </a:p>
          <a:p>
            <a:r>
              <a:rPr lang="en-US" sz="1800" dirty="0"/>
              <a:t>Modifies the message passing (adjacency) using the learned CT </a:t>
            </a:r>
            <a:r>
              <a:rPr lang="en-US" sz="1800" dirty="0">
                <a:sym typeface="Wingdings" panose="05000000000000000000" pitchFamily="2" charset="2"/>
              </a:rPr>
              <a:t> prioritized edges between nodes at large CT</a:t>
            </a:r>
            <a:endParaRPr lang="en-US" sz="1800" dirty="0"/>
          </a:p>
          <a:p>
            <a:pPr lvl="1"/>
            <a:endParaRPr lang="en-US" sz="1600" dirty="0"/>
          </a:p>
        </p:txBody>
      </p:sp>
      <p:pic>
        <p:nvPicPr>
          <p:cNvPr id="10" name="Picture 9" descr="A picture containing diagram&#10;&#10;Description automatically generated">
            <a:extLst>
              <a:ext uri="{FF2B5EF4-FFF2-40B4-BE49-F238E27FC236}">
                <a16:creationId xmlns:a16="http://schemas.microsoft.com/office/drawing/2014/main" id="{8385052F-9A34-04DF-6850-43C859CD5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210" y="4261833"/>
            <a:ext cx="3127580" cy="1891317"/>
          </a:xfrm>
          <a:prstGeom prst="rect">
            <a:avLst/>
          </a:prstGeom>
        </p:spPr>
      </p:pic>
      <p:grpSp>
        <p:nvGrpSpPr>
          <p:cNvPr id="31" name="Group 30">
            <a:extLst>
              <a:ext uri="{FF2B5EF4-FFF2-40B4-BE49-F238E27FC236}">
                <a16:creationId xmlns:a16="http://schemas.microsoft.com/office/drawing/2014/main" id="{F581C71A-F49D-51B6-5923-A8AC8195AD9D}"/>
              </a:ext>
            </a:extLst>
          </p:cNvPr>
          <p:cNvGrpSpPr/>
          <p:nvPr/>
        </p:nvGrpSpPr>
        <p:grpSpPr>
          <a:xfrm>
            <a:off x="8269456" y="1349701"/>
            <a:ext cx="3346281" cy="1838912"/>
            <a:chOff x="8269456" y="1892626"/>
            <a:chExt cx="3346281" cy="1838912"/>
          </a:xfrm>
        </p:grpSpPr>
        <p:pic>
          <p:nvPicPr>
            <p:cNvPr id="27" name="Picture 26" descr="\documentclass{article}&#10;\usepackage{amsmath,amsfonts,bm}&#10;\pagestyle{empty}&#10;\begin{document}&#10;&#10;\begin{equation*}&#10;R_{u,v} = \frac{\text{CT}(u,v)}{\text{vol}(G)}&#10;\end{equation*}&#10;&#10;&#10;\end{document}&#10;" title="IguanaTex Picture Display">
              <a:extLst>
                <a:ext uri="{FF2B5EF4-FFF2-40B4-BE49-F238E27FC236}">
                  <a16:creationId xmlns:a16="http://schemas.microsoft.com/office/drawing/2014/main" id="{C261EB8E-2E06-0039-FB0C-7D57ED22DB5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601851" y="3215906"/>
              <a:ext cx="1552141" cy="515632"/>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A60259D-A677-FE81-1918-8FC2E3FF59ED}"/>
                    </a:ext>
                  </a:extLst>
                </p:cNvPr>
                <p:cNvSpPr txBox="1"/>
                <p:nvPr/>
              </p:nvSpPr>
              <p:spPr>
                <a:xfrm>
                  <a:off x="8269456" y="1892626"/>
                  <a:ext cx="3346281" cy="630878"/>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a:rPr lang="en-US" sz="1600" b="1" i="0" smtClean="0">
                            <a:solidFill>
                              <a:schemeClr val="accent2">
                                <a:lumMod val="50000"/>
                              </a:schemeClr>
                            </a:solidFill>
                            <a:latin typeface="Cambria Math" panose="02040503050406030204" pitchFamily="18" charset="0"/>
                            <a:ea typeface="Cambria Math" panose="02040503050406030204" pitchFamily="18" charset="0"/>
                          </a:rPr>
                          <m:t>𝐙</m:t>
                        </m:r>
                        <m:r>
                          <a:rPr lang="en-US" sz="1600" b="0" i="1" smtClean="0">
                            <a:latin typeface="Cambria Math" panose="02040503050406030204" pitchFamily="18" charset="0"/>
                            <a:ea typeface="Cambria Math" panose="02040503050406030204" pitchFamily="18" charset="0"/>
                          </a:rPr>
                          <m:t>=</m:t>
                        </m:r>
                        <m:func>
                          <m:funcPr>
                            <m:ctrlPr>
                              <a:rPr lang="en-US" sz="1600" b="0" i="1" smtClean="0">
                                <a:latin typeface="Cambria Math" panose="02040503050406030204" pitchFamily="18" charset="0"/>
                                <a:ea typeface="Cambria Math" panose="02040503050406030204" pitchFamily="18" charset="0"/>
                              </a:rPr>
                            </m:ctrlPr>
                          </m:funcPr>
                          <m:fName>
                            <m:r>
                              <m:rPr>
                                <m:sty m:val="p"/>
                              </m:rPr>
                              <a:rPr lang="en-US" sz="1600" b="0" i="0" smtClean="0">
                                <a:latin typeface="Cambria Math" panose="02040503050406030204" pitchFamily="18" charset="0"/>
                                <a:ea typeface="Cambria Math" panose="02040503050406030204" pitchFamily="18" charset="0"/>
                              </a:rPr>
                              <m:t>arg</m:t>
                            </m:r>
                          </m:fName>
                          <m:e>
                            <m:func>
                              <m:funcPr>
                                <m:ctrlPr>
                                  <a:rPr lang="en-US" sz="1600" b="0" i="1" smtClean="0">
                                    <a:latin typeface="Cambria Math" panose="02040503050406030204" pitchFamily="18" charset="0"/>
                                    <a:ea typeface="Cambria Math" panose="02040503050406030204" pitchFamily="18" charset="0"/>
                                  </a:rPr>
                                </m:ctrlPr>
                              </m:funcPr>
                              <m:fName>
                                <m:limLow>
                                  <m:limLowPr>
                                    <m:ctrlPr>
                                      <a:rPr lang="en-US" sz="1600" b="0" i="1" smtClean="0">
                                        <a:latin typeface="Cambria Math" panose="02040503050406030204" pitchFamily="18" charset="0"/>
                                        <a:ea typeface="Cambria Math" panose="02040503050406030204" pitchFamily="18" charset="0"/>
                                      </a:rPr>
                                    </m:ctrlPr>
                                  </m:limLowPr>
                                  <m:e>
                                    <m:r>
                                      <m:rPr>
                                        <m:sty m:val="p"/>
                                      </m:rPr>
                                      <a:rPr lang="en-US" sz="1600" b="0" i="0" smtClean="0">
                                        <a:latin typeface="Cambria Math" panose="02040503050406030204" pitchFamily="18" charset="0"/>
                                        <a:ea typeface="Cambria Math" panose="02040503050406030204" pitchFamily="18" charset="0"/>
                                      </a:rPr>
                                      <m:t>min</m:t>
                                    </m:r>
                                  </m:e>
                                  <m:lim>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m:t>
                                    </m:r>
                                    <m:r>
                                      <a:rPr lang="en-US" sz="1600" b="0" i="1" smtClean="0">
                                        <a:latin typeface="Cambria Math" panose="02040503050406030204" pitchFamily="18" charset="0"/>
                                        <a:ea typeface="Cambria Math" panose="02040503050406030204" pitchFamily="18" charset="0"/>
                                      </a:rPr>
                                      <m:t>.  </m:t>
                                    </m:r>
                                    <m:sSup>
                                      <m:sSupPr>
                                        <m:ctrlPr>
                                          <a:rPr lang="en-US" sz="1600" b="0" i="1" smtClean="0">
                                            <a:solidFill>
                                              <a:schemeClr val="accent2">
                                                <a:lumMod val="50000"/>
                                              </a:schemeClr>
                                            </a:solidFill>
                                            <a:latin typeface="Cambria Math" panose="02040503050406030204" pitchFamily="18" charset="0"/>
                                            <a:ea typeface="Cambria Math" panose="02040503050406030204" pitchFamily="18" charset="0"/>
                                          </a:rPr>
                                        </m:ctrlPr>
                                      </m:sSupPr>
                                      <m:e>
                                        <m:r>
                                          <a:rPr lang="en-US" sz="1600" b="1" i="0" smtClean="0">
                                            <a:solidFill>
                                              <a:schemeClr val="accent2">
                                                <a:lumMod val="50000"/>
                                              </a:schemeClr>
                                            </a:solidFill>
                                            <a:latin typeface="Cambria Math" panose="02040503050406030204" pitchFamily="18" charset="0"/>
                                            <a:ea typeface="Cambria Math" panose="02040503050406030204" pitchFamily="18" charset="0"/>
                                          </a:rPr>
                                          <m:t>𝐙</m:t>
                                        </m:r>
                                      </m:e>
                                      <m:sup>
                                        <m:r>
                                          <a:rPr lang="en-US" sz="1600" b="0" i="1" smtClean="0">
                                            <a:solidFill>
                                              <a:schemeClr val="accent2">
                                                <a:lumMod val="50000"/>
                                              </a:schemeClr>
                                            </a:solidFill>
                                            <a:latin typeface="Cambria Math" panose="02040503050406030204" pitchFamily="18" charset="0"/>
                                            <a:ea typeface="Cambria Math" panose="02040503050406030204" pitchFamily="18" charset="0"/>
                                          </a:rPr>
                                          <m:t>𝑇</m:t>
                                        </m:r>
                                      </m:sup>
                                    </m:sSup>
                                    <m:r>
                                      <a:rPr lang="en-US" sz="1600" b="1" i="0" smtClean="0">
                                        <a:solidFill>
                                          <a:schemeClr val="accent2">
                                            <a:lumMod val="50000"/>
                                          </a:schemeClr>
                                        </a:solidFill>
                                        <a:latin typeface="Cambria Math" panose="02040503050406030204" pitchFamily="18" charset="0"/>
                                        <a:ea typeface="Cambria Math" panose="02040503050406030204" pitchFamily="18" charset="0"/>
                                      </a:rPr>
                                      <m:t>𝐙</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𝕀</m:t>
                                    </m:r>
                                  </m:lim>
                                </m:limLow>
                              </m:fName>
                              <m:e>
                                <m:f>
                                  <m:fPr>
                                    <m:ctrlPr>
                                      <a:rPr lang="en-US" sz="1600" b="0" i="1" smtClean="0">
                                        <a:latin typeface="Cambria Math" panose="02040503050406030204" pitchFamily="18" charset="0"/>
                                        <a:ea typeface="Cambria Math" panose="02040503050406030204" pitchFamily="18" charset="0"/>
                                      </a:rPr>
                                    </m:ctrlPr>
                                  </m:fPr>
                                  <m:num>
                                    <m:r>
                                      <a:rPr lang="en-US" sz="1600" i="1" dirty="0">
                                        <a:latin typeface="Cambria Math" panose="02040503050406030204" pitchFamily="18" charset="0"/>
                                        <a:ea typeface="Cambria Math" panose="02040503050406030204" pitchFamily="18" charset="0"/>
                                      </a:rPr>
                                      <m:t>𝑇𝑟</m:t>
                                    </m:r>
                                    <m:r>
                                      <a:rPr lang="en-US" sz="1600" i="1" dirty="0">
                                        <a:latin typeface="Cambria Math" panose="02040503050406030204" pitchFamily="18" charset="0"/>
                                        <a:ea typeface="Cambria Math" panose="02040503050406030204" pitchFamily="18" charset="0"/>
                                      </a:rPr>
                                      <m:t>[</m:t>
                                    </m:r>
                                    <m:sSup>
                                      <m:sSupPr>
                                        <m:ctrlPr>
                                          <a:rPr lang="en-US" sz="1600" b="1" i="1" dirty="0" smtClean="0">
                                            <a:solidFill>
                                              <a:schemeClr val="accent2">
                                                <a:lumMod val="50000"/>
                                              </a:schemeClr>
                                            </a:solidFill>
                                            <a:latin typeface="Cambria Math" panose="02040503050406030204" pitchFamily="18" charset="0"/>
                                            <a:ea typeface="Cambria Math" panose="02040503050406030204" pitchFamily="18" charset="0"/>
                                          </a:rPr>
                                        </m:ctrlPr>
                                      </m:sSupPr>
                                      <m:e>
                                        <m:r>
                                          <a:rPr lang="en-US" sz="1600" b="1" i="0" dirty="0" smtClean="0">
                                            <a:solidFill>
                                              <a:schemeClr val="accent2">
                                                <a:lumMod val="50000"/>
                                              </a:schemeClr>
                                            </a:solidFill>
                                            <a:latin typeface="Cambria Math" panose="02040503050406030204" pitchFamily="18" charset="0"/>
                                            <a:ea typeface="Cambria Math" panose="02040503050406030204" pitchFamily="18" charset="0"/>
                                          </a:rPr>
                                          <m:t>𝐙</m:t>
                                        </m:r>
                                      </m:e>
                                      <m:sup>
                                        <m:r>
                                          <a:rPr lang="en-US" sz="1600" b="0" i="1" dirty="0">
                                            <a:solidFill>
                                              <a:schemeClr val="accent2">
                                                <a:lumMod val="50000"/>
                                              </a:schemeClr>
                                            </a:solidFill>
                                            <a:latin typeface="Cambria Math" panose="02040503050406030204" pitchFamily="18" charset="0"/>
                                            <a:ea typeface="Cambria Math" panose="02040503050406030204" pitchFamily="18" charset="0"/>
                                          </a:rPr>
                                          <m:t>𝑇</m:t>
                                        </m:r>
                                      </m:sup>
                                    </m:sSup>
                                    <m:sSub>
                                      <m:sSubPr>
                                        <m:ctrlPr>
                                          <a:rPr lang="en-US" sz="1600" b="1" i="1" dirty="0">
                                            <a:latin typeface="Cambria Math" panose="02040503050406030204" pitchFamily="18" charset="0"/>
                                            <a:ea typeface="Cambria Math" panose="02040503050406030204" pitchFamily="18" charset="0"/>
                                          </a:rPr>
                                        </m:ctrlPr>
                                      </m:sSubPr>
                                      <m:e>
                                        <m:r>
                                          <a:rPr lang="en-US" sz="1600" b="1" i="0" dirty="0">
                                            <a:latin typeface="Cambria Math" panose="02040503050406030204" pitchFamily="18" charset="0"/>
                                            <a:ea typeface="Cambria Math" panose="02040503050406030204" pitchFamily="18" charset="0"/>
                                          </a:rPr>
                                          <m:t>𝐋</m:t>
                                        </m:r>
                                      </m:e>
                                      <m:sub>
                                        <m:r>
                                          <a:rPr lang="en-US" sz="1600" b="0" i="1" dirty="0" smtClean="0">
                                            <a:latin typeface="Cambria Math" panose="02040503050406030204" pitchFamily="18" charset="0"/>
                                            <a:ea typeface="Cambria Math" panose="02040503050406030204" pitchFamily="18" charset="0"/>
                                          </a:rPr>
                                          <m:t>𝐺</m:t>
                                        </m:r>
                                      </m:sub>
                                    </m:sSub>
                                    <m:r>
                                      <a:rPr lang="en-US" sz="1600" b="1" i="0" dirty="0" smtClean="0">
                                        <a:solidFill>
                                          <a:schemeClr val="accent2">
                                            <a:lumMod val="50000"/>
                                          </a:schemeClr>
                                        </a:solidFill>
                                        <a:latin typeface="Cambria Math" panose="02040503050406030204" pitchFamily="18" charset="0"/>
                                        <a:ea typeface="Cambria Math" panose="02040503050406030204" pitchFamily="18" charset="0"/>
                                      </a:rPr>
                                      <m:t>𝐙</m:t>
                                    </m:r>
                                    <m:r>
                                      <a:rPr lang="en-US" sz="1600" i="1" dirty="0">
                                        <a:latin typeface="Cambria Math" panose="02040503050406030204" pitchFamily="18" charset="0"/>
                                        <a:ea typeface="Cambria Math" panose="02040503050406030204" pitchFamily="18" charset="0"/>
                                      </a:rPr>
                                      <m:t>]</m:t>
                                    </m:r>
                                  </m:num>
                                  <m:den>
                                    <m:r>
                                      <a:rPr lang="en-US" sz="1600" i="1" dirty="0">
                                        <a:latin typeface="Cambria Math" panose="02040503050406030204" pitchFamily="18" charset="0"/>
                                        <a:ea typeface="Cambria Math" panose="02040503050406030204" pitchFamily="18" charset="0"/>
                                      </a:rPr>
                                      <m:t>𝑇𝑟</m:t>
                                    </m:r>
                                    <m:r>
                                      <a:rPr lang="en-US" sz="1600" i="1" dirty="0">
                                        <a:latin typeface="Cambria Math" panose="02040503050406030204" pitchFamily="18" charset="0"/>
                                        <a:ea typeface="Cambria Math" panose="02040503050406030204" pitchFamily="18" charset="0"/>
                                      </a:rPr>
                                      <m:t>[</m:t>
                                    </m:r>
                                    <m:sSup>
                                      <m:sSupPr>
                                        <m:ctrlPr>
                                          <a:rPr lang="en-US" sz="1600" b="1" i="1" dirty="0" smtClean="0">
                                            <a:solidFill>
                                              <a:schemeClr val="accent2">
                                                <a:lumMod val="50000"/>
                                              </a:schemeClr>
                                            </a:solidFill>
                                            <a:latin typeface="Cambria Math" panose="02040503050406030204" pitchFamily="18" charset="0"/>
                                            <a:ea typeface="Cambria Math" panose="02040503050406030204" pitchFamily="18" charset="0"/>
                                          </a:rPr>
                                        </m:ctrlPr>
                                      </m:sSupPr>
                                      <m:e>
                                        <m:r>
                                          <a:rPr lang="en-US" sz="1600" b="1" i="0" dirty="0" smtClean="0">
                                            <a:solidFill>
                                              <a:schemeClr val="accent2">
                                                <a:lumMod val="50000"/>
                                              </a:schemeClr>
                                            </a:solidFill>
                                            <a:latin typeface="Cambria Math" panose="02040503050406030204" pitchFamily="18" charset="0"/>
                                            <a:ea typeface="Cambria Math" panose="02040503050406030204" pitchFamily="18" charset="0"/>
                                          </a:rPr>
                                          <m:t>𝐙</m:t>
                                        </m:r>
                                      </m:e>
                                      <m:sup>
                                        <m:r>
                                          <a:rPr lang="en-US" sz="1600" b="0" i="1" dirty="0">
                                            <a:solidFill>
                                              <a:schemeClr val="accent2">
                                                <a:lumMod val="50000"/>
                                              </a:schemeClr>
                                            </a:solidFill>
                                            <a:latin typeface="Cambria Math" panose="02040503050406030204" pitchFamily="18" charset="0"/>
                                            <a:ea typeface="Cambria Math" panose="02040503050406030204" pitchFamily="18" charset="0"/>
                                          </a:rPr>
                                          <m:t>𝑇</m:t>
                                        </m:r>
                                      </m:sup>
                                    </m:sSup>
                                    <m:sSub>
                                      <m:sSubPr>
                                        <m:ctrlPr>
                                          <a:rPr lang="en-US" sz="1600" b="1" i="1" dirty="0" smtClean="0">
                                            <a:latin typeface="Cambria Math" panose="02040503050406030204" pitchFamily="18" charset="0"/>
                                            <a:ea typeface="Cambria Math" panose="02040503050406030204" pitchFamily="18" charset="0"/>
                                          </a:rPr>
                                        </m:ctrlPr>
                                      </m:sSubPr>
                                      <m:e>
                                        <m:r>
                                          <a:rPr lang="en-US" sz="1600" b="1" i="0" dirty="0" smtClean="0">
                                            <a:latin typeface="Cambria Math" panose="02040503050406030204" pitchFamily="18" charset="0"/>
                                            <a:ea typeface="Cambria Math" panose="02040503050406030204" pitchFamily="18" charset="0"/>
                                          </a:rPr>
                                          <m:t>𝐃</m:t>
                                        </m:r>
                                      </m:e>
                                      <m:sub>
                                        <m:r>
                                          <a:rPr lang="en-US" sz="1600" b="0" i="1" dirty="0" smtClean="0">
                                            <a:latin typeface="Cambria Math" panose="02040503050406030204" pitchFamily="18" charset="0"/>
                                            <a:ea typeface="Cambria Math" panose="02040503050406030204" pitchFamily="18" charset="0"/>
                                          </a:rPr>
                                          <m:t>𝐺</m:t>
                                        </m:r>
                                      </m:sub>
                                    </m:sSub>
                                    <m:r>
                                      <a:rPr lang="en-US" sz="1600" b="1" i="0" dirty="0" smtClean="0">
                                        <a:solidFill>
                                          <a:schemeClr val="accent2">
                                            <a:lumMod val="50000"/>
                                          </a:schemeClr>
                                        </a:solidFill>
                                        <a:latin typeface="Cambria Math" panose="02040503050406030204" pitchFamily="18" charset="0"/>
                                        <a:ea typeface="Cambria Math" panose="02040503050406030204" pitchFamily="18" charset="0"/>
                                      </a:rPr>
                                      <m:t>𝐙</m:t>
                                    </m:r>
                                    <m:r>
                                      <a:rPr lang="en-US" sz="1600" i="1" dirty="0">
                                        <a:latin typeface="Cambria Math" panose="02040503050406030204" pitchFamily="18" charset="0"/>
                                        <a:ea typeface="Cambria Math" panose="02040503050406030204" pitchFamily="18" charset="0"/>
                                      </a:rPr>
                                      <m:t>]</m:t>
                                    </m:r>
                                  </m:den>
                                </m:f>
                              </m:e>
                            </m:func>
                          </m:e>
                        </m:func>
                      </m:oMath>
                    </m:oMathPara>
                  </a14:m>
                  <a:endParaRPr lang="en-US" sz="1600" dirty="0"/>
                </a:p>
              </p:txBody>
            </p:sp>
          </mc:Choice>
          <mc:Fallback xmlns="">
            <p:sp>
              <p:nvSpPr>
                <p:cNvPr id="29" name="TextBox 28">
                  <a:extLst>
                    <a:ext uri="{FF2B5EF4-FFF2-40B4-BE49-F238E27FC236}">
                      <a16:creationId xmlns:a16="http://schemas.microsoft.com/office/drawing/2014/main" id="{8A60259D-A677-FE81-1918-8FC2E3FF59ED}"/>
                    </a:ext>
                  </a:extLst>
                </p:cNvPr>
                <p:cNvSpPr txBox="1">
                  <a:spLocks noRot="1" noChangeAspect="1" noMove="1" noResize="1" noEditPoints="1" noAdjustHandles="1" noChangeArrowheads="1" noChangeShapeType="1" noTextEdit="1"/>
                </p:cNvSpPr>
                <p:nvPr/>
              </p:nvSpPr>
              <p:spPr>
                <a:xfrm>
                  <a:off x="8269456" y="1892626"/>
                  <a:ext cx="3346281" cy="63087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659DCB3-59FE-A937-93AF-4ADCFB24D1AB}"/>
                    </a:ext>
                  </a:extLst>
                </p:cNvPr>
                <p:cNvSpPr txBox="1"/>
                <p:nvPr/>
              </p:nvSpPr>
              <p:spPr>
                <a:xfrm>
                  <a:off x="9138853" y="2662231"/>
                  <a:ext cx="2367347" cy="34188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sz="1600" i="0" smtClean="0">
                            <a:solidFill>
                              <a:schemeClr val="tx1"/>
                            </a:solidFill>
                            <a:latin typeface="Cambria Math" panose="02040503050406030204" pitchFamily="18" charset="0"/>
                          </a:rPr>
                          <m:t>C</m:t>
                        </m:r>
                        <m:r>
                          <m:rPr>
                            <m:sty m:val="p"/>
                          </m:rPr>
                          <a:rPr lang="en-US" sz="1600" b="0" i="0" smtClean="0">
                            <a:solidFill>
                              <a:schemeClr val="tx1"/>
                            </a:solidFill>
                            <a:latin typeface="Cambria Math" panose="02040503050406030204" pitchFamily="18" charset="0"/>
                          </a:rPr>
                          <m:t>T</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𝑢</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𝑣</m:t>
                        </m:r>
                        <m:r>
                          <a:rPr lang="en-US" sz="1600" b="0" i="1" smtClean="0">
                            <a:solidFill>
                              <a:schemeClr val="tx1"/>
                            </a:solidFill>
                            <a:latin typeface="Cambria Math" panose="02040503050406030204" pitchFamily="18" charset="0"/>
                          </a:rPr>
                          <m:t>)=</m:t>
                        </m:r>
                        <m:sSubSup>
                          <m:sSubSupPr>
                            <m:ctrlPr>
                              <a:rPr lang="en-US" sz="1600" b="0" i="1" smtClean="0">
                                <a:latin typeface="Cambria Math" panose="02040503050406030204" pitchFamily="18" charset="0"/>
                              </a:rPr>
                            </m:ctrlPr>
                          </m:sSubSupPr>
                          <m:e>
                            <m:d>
                              <m:dPr>
                                <m:begChr m:val="‖"/>
                                <m:endChr m:val="‖"/>
                                <m:ctrlPr>
                                  <a:rPr lang="en-US" sz="1600" b="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1" i="0" smtClean="0">
                                        <a:solidFill>
                                          <a:schemeClr val="accent2">
                                            <a:lumMod val="50000"/>
                                          </a:schemeClr>
                                        </a:solidFill>
                                        <a:latin typeface="Cambria Math" panose="02040503050406030204" pitchFamily="18" charset="0"/>
                                      </a:rPr>
                                      <m:t>𝐳</m:t>
                                    </m:r>
                                  </m:e>
                                  <m:sub>
                                    <m:r>
                                      <a:rPr lang="en-US" sz="1600" b="0" i="1" smtClean="0">
                                        <a:latin typeface="Cambria Math" panose="02040503050406030204" pitchFamily="18" charset="0"/>
                                      </a:rPr>
                                      <m:t>𝑢</m:t>
                                    </m:r>
                                  </m:sub>
                                </m:sSub>
                                <m:r>
                                  <a:rPr lang="en-US" sz="1600" b="0" i="1" smtClean="0">
                                    <a:latin typeface="Cambria Math" panose="02040503050406030204" pitchFamily="18" charset="0"/>
                                  </a:rPr>
                                  <m:t>−</m:t>
                                </m:r>
                                <m:sSub>
                                  <m:sSubPr>
                                    <m:ctrlPr>
                                      <a:rPr lang="en-US" sz="1600" b="1" i="1" smtClean="0">
                                        <a:latin typeface="Cambria Math" panose="02040503050406030204" pitchFamily="18" charset="0"/>
                                      </a:rPr>
                                    </m:ctrlPr>
                                  </m:sSubPr>
                                  <m:e>
                                    <m:r>
                                      <a:rPr lang="en-US" sz="1600" b="1" i="0" smtClean="0">
                                        <a:solidFill>
                                          <a:schemeClr val="accent2">
                                            <a:lumMod val="50000"/>
                                          </a:schemeClr>
                                        </a:solidFill>
                                        <a:latin typeface="Cambria Math" panose="02040503050406030204" pitchFamily="18" charset="0"/>
                                      </a:rPr>
                                      <m:t>𝐳</m:t>
                                    </m:r>
                                  </m:e>
                                  <m:sub>
                                    <m:r>
                                      <a:rPr lang="en-US" sz="1600" b="0" i="1" smtClean="0">
                                        <a:latin typeface="Cambria Math" panose="02040503050406030204" pitchFamily="18" charset="0"/>
                                      </a:rPr>
                                      <m:t>𝑣</m:t>
                                    </m:r>
                                  </m:sub>
                                </m:sSub>
                              </m:e>
                            </m:d>
                          </m:e>
                          <m:sub>
                            <m:r>
                              <a:rPr lang="en-US" sz="1600" b="0" i="1" smtClean="0">
                                <a:latin typeface="Cambria Math" panose="02040503050406030204" pitchFamily="18" charset="0"/>
                              </a:rPr>
                              <m:t>2</m:t>
                            </m:r>
                          </m:sub>
                          <m:sup>
                            <m:r>
                              <a:rPr lang="en-US" sz="1600" b="0" i="1" smtClean="0">
                                <a:latin typeface="Cambria Math" panose="02040503050406030204" pitchFamily="18" charset="0"/>
                              </a:rPr>
                              <m:t>2</m:t>
                            </m:r>
                          </m:sup>
                        </m:sSubSup>
                      </m:oMath>
                    </m:oMathPara>
                  </a14:m>
                  <a:endParaRPr lang="en-US" sz="1600" dirty="0"/>
                </a:p>
              </p:txBody>
            </p:sp>
          </mc:Choice>
          <mc:Fallback xmlns="">
            <p:sp>
              <p:nvSpPr>
                <p:cNvPr id="30" name="TextBox 29">
                  <a:extLst>
                    <a:ext uri="{FF2B5EF4-FFF2-40B4-BE49-F238E27FC236}">
                      <a16:creationId xmlns:a16="http://schemas.microsoft.com/office/drawing/2014/main" id="{7659DCB3-59FE-A937-93AF-4ADCFB24D1AB}"/>
                    </a:ext>
                  </a:extLst>
                </p:cNvPr>
                <p:cNvSpPr txBox="1">
                  <a:spLocks noRot="1" noChangeAspect="1" noMove="1" noResize="1" noEditPoints="1" noAdjustHandles="1" noChangeArrowheads="1" noChangeShapeType="1" noTextEdit="1"/>
                </p:cNvSpPr>
                <p:nvPr/>
              </p:nvSpPr>
              <p:spPr>
                <a:xfrm>
                  <a:off x="9138853" y="2662231"/>
                  <a:ext cx="2367347" cy="341888"/>
                </a:xfrm>
                <a:prstGeom prst="rect">
                  <a:avLst/>
                </a:prstGeom>
                <a:blipFill>
                  <a:blip r:embed="rId6"/>
                  <a:stretch>
                    <a:fillRect b="-10714"/>
                  </a:stretch>
                </a:blipFill>
              </p:spPr>
              <p:txBody>
                <a:bodyPr/>
                <a:lstStyle/>
                <a:p>
                  <a:r>
                    <a:rPr lang="en-US">
                      <a:noFill/>
                    </a:rPr>
                    <a:t> </a:t>
                  </a:r>
                </a:p>
              </p:txBody>
            </p:sp>
          </mc:Fallback>
        </mc:AlternateContent>
      </p:grpSp>
      <p:sp>
        <p:nvSpPr>
          <p:cNvPr id="6" name="Slide Number Placeholder 5">
            <a:extLst>
              <a:ext uri="{FF2B5EF4-FFF2-40B4-BE49-F238E27FC236}">
                <a16:creationId xmlns:a16="http://schemas.microsoft.com/office/drawing/2014/main" id="{543EB863-F9BC-A77D-EAEF-05A3F8B43499}"/>
              </a:ext>
            </a:extLst>
          </p:cNvPr>
          <p:cNvSpPr>
            <a:spLocks noGrp="1"/>
          </p:cNvSpPr>
          <p:nvPr>
            <p:ph type="sldNum" sz="quarter" idx="12"/>
          </p:nvPr>
        </p:nvSpPr>
        <p:spPr/>
        <p:txBody>
          <a:bodyPr/>
          <a:lstStyle/>
          <a:p>
            <a:fld id="{33471E03-3868-4372-A232-81B06EBB10D4}" type="slidenum">
              <a:rPr lang="es-ES" smtClean="0"/>
              <a:t>186</a:t>
            </a:fld>
            <a:endParaRPr lang="es-ES"/>
          </a:p>
        </p:txBody>
      </p:sp>
    </p:spTree>
    <p:extLst>
      <p:ext uri="{BB962C8B-B14F-4D97-AF65-F5344CB8AC3E}">
        <p14:creationId xmlns:p14="http://schemas.microsoft.com/office/powerpoint/2010/main" val="41268662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Spectral Rewiring – Differentiable </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err="1"/>
              <a:t>DiffWire</a:t>
            </a:r>
            <a:endParaRPr lang="en-US" dirty="0"/>
          </a:p>
        </p:txBody>
      </p:sp>
      <p:sp>
        <p:nvSpPr>
          <p:cNvPr id="5" name="TextBox 4">
            <a:extLst>
              <a:ext uri="{FF2B5EF4-FFF2-40B4-BE49-F238E27FC236}">
                <a16:creationId xmlns:a16="http://schemas.microsoft.com/office/drawing/2014/main" id="{376F6922-B78D-7E84-FCB3-53DCEA0F58CF}"/>
              </a:ext>
            </a:extLst>
          </p:cNvPr>
          <p:cNvSpPr txBox="1"/>
          <p:nvPr/>
        </p:nvSpPr>
        <p:spPr>
          <a:xfrm>
            <a:off x="2013440" y="6262797"/>
            <a:ext cx="8251490" cy="523220"/>
          </a:xfrm>
          <a:prstGeom prst="rect">
            <a:avLst/>
          </a:prstGeom>
          <a:noFill/>
        </p:spPr>
        <p:txBody>
          <a:bodyPr wrap="none" rtlCol="0">
            <a:spAutoFit/>
          </a:bodyPr>
          <a:lstStyle/>
          <a:p>
            <a:r>
              <a:rPr lang="en-US" sz="1400" b="1" dirty="0">
                <a:solidFill>
                  <a:schemeClr val="accent2">
                    <a:lumMod val="50000"/>
                  </a:schemeClr>
                </a:solidFill>
                <a:latin typeface="Times New Roman" panose="02020603050405020304" pitchFamily="18" charset="0"/>
                <a:cs typeface="Times New Roman" panose="02020603050405020304" pitchFamily="18" charset="0"/>
              </a:rPr>
              <a:t>Adrián Arnaiz-Rodríguez, Ahmed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Begga</a:t>
            </a:r>
            <a:r>
              <a:rPr lang="en-US" sz="1400" b="1" dirty="0">
                <a:solidFill>
                  <a:schemeClr val="accent2">
                    <a:lumMod val="50000"/>
                  </a:schemeClr>
                </a:solidFill>
                <a:latin typeface="Times New Roman" panose="02020603050405020304" pitchFamily="18" charset="0"/>
                <a:cs typeface="Times New Roman" panose="02020603050405020304" pitchFamily="18" charset="0"/>
              </a:rPr>
              <a:t>, Francisco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Escolano</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and Nuria Oliver</a:t>
            </a:r>
            <a:r>
              <a:rPr lang="en-US" sz="1400" dirty="0">
                <a:solidFill>
                  <a:schemeClr val="accent2">
                    <a:lumMod val="50000"/>
                  </a:schemeClr>
                </a:solidFill>
                <a:latin typeface="Times New Roman" panose="02020603050405020304" pitchFamily="18" charset="0"/>
                <a:cs typeface="Times New Roman" panose="02020603050405020304" pitchFamily="18" charset="0"/>
              </a:rPr>
              <a:t>. </a:t>
            </a:r>
            <a:br>
              <a:rPr lang="en-US" sz="1400" dirty="0">
                <a:solidFill>
                  <a:schemeClr val="accent2">
                    <a:lumMod val="50000"/>
                  </a:schemeClr>
                </a:solidFill>
                <a:latin typeface="Times New Roman" panose="02020603050405020304" pitchFamily="18" charset="0"/>
                <a:cs typeface="Times New Roman" panose="02020603050405020304" pitchFamily="18" charset="0"/>
              </a:rPr>
            </a:br>
            <a:r>
              <a:rPr lang="en-US" sz="1400" dirty="0" err="1">
                <a:solidFill>
                  <a:schemeClr val="accent2">
                    <a:lumMod val="50000"/>
                  </a:schemeClr>
                </a:solidFill>
                <a:latin typeface="Times New Roman" panose="02020603050405020304" pitchFamily="18" charset="0"/>
                <a:cs typeface="Times New Roman" panose="02020603050405020304" pitchFamily="18" charset="0"/>
              </a:rPr>
              <a:t>DiffWire</a:t>
            </a:r>
            <a:r>
              <a:rPr lang="en-US" sz="1400" dirty="0">
                <a:solidFill>
                  <a:schemeClr val="accent2">
                    <a:lumMod val="50000"/>
                  </a:schemeClr>
                </a:solidFill>
                <a:latin typeface="Times New Roman" panose="02020603050405020304" pitchFamily="18" charset="0"/>
                <a:cs typeface="Times New Roman" panose="02020603050405020304" pitchFamily="18" charset="0"/>
              </a:rPr>
              <a:t>: Inductive Graph Rewiring via the </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Lovász</a:t>
            </a:r>
            <a:r>
              <a:rPr lang="en-US" sz="1400" dirty="0">
                <a:solidFill>
                  <a:schemeClr val="accent2">
                    <a:lumMod val="50000"/>
                  </a:schemeClr>
                </a:solidFill>
                <a:latin typeface="Times New Roman" panose="02020603050405020304" pitchFamily="18" charset="0"/>
                <a:cs typeface="Times New Roman" panose="02020603050405020304" pitchFamily="18" charset="0"/>
              </a:rPr>
              <a:t> Bound. </a:t>
            </a:r>
            <a:r>
              <a:rPr lang="en-US" sz="1400" i="1" dirty="0">
                <a:solidFill>
                  <a:schemeClr val="accent2">
                    <a:lumMod val="50000"/>
                  </a:schemeClr>
                </a:solidFill>
                <a:latin typeface="Times New Roman" panose="02020603050405020304" pitchFamily="18" charset="0"/>
                <a:cs typeface="Times New Roman" panose="02020603050405020304" pitchFamily="18" charset="0"/>
              </a:rPr>
              <a:t>In The First Learning on Graphs Conference, 2022.</a:t>
            </a:r>
            <a:endParaRPr lang="es-ES" sz="1400" i="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10240334-23C0-E85C-1147-21019FC017A4}"/>
              </a:ext>
            </a:extLst>
          </p:cNvPr>
          <p:cNvGrpSpPr/>
          <p:nvPr/>
        </p:nvGrpSpPr>
        <p:grpSpPr>
          <a:xfrm>
            <a:off x="1091335" y="3057582"/>
            <a:ext cx="6390886" cy="2162481"/>
            <a:chOff x="1027652" y="913373"/>
            <a:chExt cx="10466628" cy="3541588"/>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8913DDD-2A82-732F-CC8E-786791A488A5}"/>
                    </a:ext>
                  </a:extLst>
                </p:cNvPr>
                <p:cNvSpPr txBox="1"/>
                <p:nvPr/>
              </p:nvSpPr>
              <p:spPr>
                <a:xfrm>
                  <a:off x="2916448" y="3211719"/>
                  <a:ext cx="6295695" cy="12432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𝐶𝑇</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𝑇𝑟</m:t>
                            </m:r>
                            <m:r>
                              <a:rPr lang="en-US" b="0" i="1" smtClean="0">
                                <a:latin typeface="Cambria Math" panose="02040503050406030204" pitchFamily="18" charset="0"/>
                              </a:rPr>
                              <m:t>[</m:t>
                            </m:r>
                            <m:sSup>
                              <m:sSupPr>
                                <m:ctrlPr>
                                  <a:rPr lang="en-US" b="1" i="1" smtClean="0">
                                    <a:solidFill>
                                      <a:schemeClr val="accent2">
                                        <a:lumMod val="50000"/>
                                      </a:schemeClr>
                                    </a:solidFill>
                                    <a:latin typeface="Cambria Math" panose="02040503050406030204" pitchFamily="18" charset="0"/>
                                  </a:rPr>
                                </m:ctrlPr>
                              </m:sSupPr>
                              <m:e>
                                <m:r>
                                  <a:rPr lang="en-US" b="1" i="0" smtClean="0">
                                    <a:solidFill>
                                      <a:schemeClr val="accent2">
                                        <a:lumMod val="50000"/>
                                      </a:schemeClr>
                                    </a:solidFill>
                                    <a:latin typeface="Cambria Math" panose="02040503050406030204" pitchFamily="18" charset="0"/>
                                  </a:rPr>
                                  <m:t>𝐙</m:t>
                                </m:r>
                              </m:e>
                              <m:sup>
                                <m:r>
                                  <a:rPr lang="en-US" b="1" i="0" smtClean="0">
                                    <a:solidFill>
                                      <a:schemeClr val="accent2">
                                        <a:lumMod val="50000"/>
                                      </a:schemeClr>
                                    </a:solidFill>
                                    <a:latin typeface="Cambria Math" panose="02040503050406030204" pitchFamily="18" charset="0"/>
                                  </a:rPr>
                                  <m:t>𝐓</m:t>
                                </m:r>
                              </m:sup>
                            </m:sSup>
                            <m:r>
                              <a:rPr lang="en-US" b="1" i="0" smtClean="0">
                                <a:latin typeface="Cambria Math" panose="02040503050406030204" pitchFamily="18" charset="0"/>
                              </a:rPr>
                              <m:t>𝐋</m:t>
                            </m:r>
                            <m:r>
                              <a:rPr lang="en-US" b="1" i="0" smtClean="0">
                                <a:solidFill>
                                  <a:schemeClr val="accent2">
                                    <a:lumMod val="50000"/>
                                  </a:schemeClr>
                                </a:solidFill>
                                <a:latin typeface="Cambria Math" panose="02040503050406030204" pitchFamily="18" charset="0"/>
                              </a:rPr>
                              <m:t>𝐙</m:t>
                            </m:r>
                            <m:r>
                              <a:rPr lang="en-US" b="0" i="1" smtClean="0">
                                <a:latin typeface="Cambria Math" panose="02040503050406030204" pitchFamily="18" charset="0"/>
                              </a:rPr>
                              <m:t>]</m:t>
                            </m:r>
                          </m:num>
                          <m:den>
                            <m:r>
                              <a:rPr lang="en-US" b="0" i="1" smtClean="0">
                                <a:latin typeface="Cambria Math" panose="02040503050406030204" pitchFamily="18" charset="0"/>
                              </a:rPr>
                              <m:t>𝑇𝑟</m:t>
                            </m:r>
                            <m:r>
                              <a:rPr lang="en-US" b="0" i="1" smtClean="0">
                                <a:latin typeface="Cambria Math" panose="02040503050406030204" pitchFamily="18" charset="0"/>
                              </a:rPr>
                              <m:t>[</m:t>
                            </m:r>
                            <m:sSup>
                              <m:sSupPr>
                                <m:ctrlPr>
                                  <a:rPr lang="en-US" b="1" i="1" smtClean="0">
                                    <a:solidFill>
                                      <a:schemeClr val="accent2">
                                        <a:lumMod val="50000"/>
                                      </a:schemeClr>
                                    </a:solidFill>
                                    <a:latin typeface="Cambria Math" panose="02040503050406030204" pitchFamily="18" charset="0"/>
                                  </a:rPr>
                                </m:ctrlPr>
                              </m:sSupPr>
                              <m:e>
                                <m:r>
                                  <a:rPr lang="en-US" b="1" i="0" smtClean="0">
                                    <a:solidFill>
                                      <a:schemeClr val="accent2">
                                        <a:lumMod val="50000"/>
                                      </a:schemeClr>
                                    </a:solidFill>
                                    <a:latin typeface="Cambria Math" panose="02040503050406030204" pitchFamily="18" charset="0"/>
                                  </a:rPr>
                                  <m:t>𝐙</m:t>
                                </m:r>
                              </m:e>
                              <m:sup>
                                <m:r>
                                  <a:rPr lang="en-US" b="1" i="0" smtClean="0">
                                    <a:solidFill>
                                      <a:schemeClr val="accent2">
                                        <a:lumMod val="50000"/>
                                      </a:schemeClr>
                                    </a:solidFill>
                                    <a:latin typeface="Cambria Math" panose="02040503050406030204" pitchFamily="18" charset="0"/>
                                  </a:rPr>
                                  <m:t>𝐓</m:t>
                                </m:r>
                              </m:sup>
                            </m:sSup>
                            <m:r>
                              <a:rPr lang="en-US" b="1" i="0" smtClean="0">
                                <a:latin typeface="Cambria Math" panose="02040503050406030204" pitchFamily="18" charset="0"/>
                              </a:rPr>
                              <m:t>𝐃</m:t>
                            </m:r>
                            <m:r>
                              <a:rPr lang="en-US" b="1" i="0" smtClean="0">
                                <a:solidFill>
                                  <a:schemeClr val="accent2">
                                    <a:lumMod val="50000"/>
                                  </a:schemeClr>
                                </a:solidFill>
                                <a:latin typeface="Cambria Math" panose="02040503050406030204" pitchFamily="18" charset="0"/>
                              </a:rPr>
                              <m:t>𝐙</m:t>
                            </m:r>
                            <m:r>
                              <a:rPr lang="en-US" b="0" i="1" smtClean="0">
                                <a:latin typeface="Cambria Math" panose="02040503050406030204" pitchFamily="18" charset="0"/>
                              </a:rPr>
                              <m:t>]</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d>
                                  <m:dPr>
                                    <m:begChr m:val=""/>
                                    <m:endChr m:val=""/>
                                    <m:ctrlPr>
                                      <a:rPr lang="en-US" i="1" dirty="0">
                                        <a:latin typeface="Cambria Math" panose="02040503050406030204" pitchFamily="18" charset="0"/>
                                      </a:rPr>
                                    </m:ctrlPr>
                                  </m:dPr>
                                  <m:e>
                                    <m:f>
                                      <m:fPr>
                                        <m:ctrlPr>
                                          <a:rPr lang="en-US" b="1" i="1" dirty="0">
                                            <a:latin typeface="Cambria Math" panose="02040503050406030204" pitchFamily="18" charset="0"/>
                                          </a:rPr>
                                        </m:ctrlPr>
                                      </m:fPr>
                                      <m:num>
                                        <m:sSup>
                                          <m:sSupPr>
                                            <m:ctrlPr>
                                              <a:rPr lang="en-US" b="1" i="1" dirty="0" smtClean="0">
                                                <a:solidFill>
                                                  <a:schemeClr val="accent2">
                                                    <a:lumMod val="50000"/>
                                                  </a:schemeClr>
                                                </a:solidFill>
                                                <a:latin typeface="Cambria Math" panose="02040503050406030204" pitchFamily="18" charset="0"/>
                                              </a:rPr>
                                            </m:ctrlPr>
                                          </m:sSupPr>
                                          <m:e>
                                            <m:r>
                                              <a:rPr lang="en-US" b="1" dirty="0">
                                                <a:solidFill>
                                                  <a:schemeClr val="accent2">
                                                    <a:lumMod val="50000"/>
                                                  </a:schemeClr>
                                                </a:solidFill>
                                                <a:latin typeface="Cambria Math" panose="02040503050406030204" pitchFamily="18" charset="0"/>
                                              </a:rPr>
                                              <m:t>𝐙</m:t>
                                            </m:r>
                                          </m:e>
                                          <m:sup>
                                            <m:r>
                                              <a:rPr lang="en-US" b="1" dirty="0">
                                                <a:solidFill>
                                                  <a:schemeClr val="accent2">
                                                    <a:lumMod val="50000"/>
                                                  </a:schemeClr>
                                                </a:solidFill>
                                                <a:latin typeface="Cambria Math" panose="02040503050406030204" pitchFamily="18" charset="0"/>
                                              </a:rPr>
                                              <m:t>𝐓</m:t>
                                            </m:r>
                                          </m:sup>
                                        </m:sSup>
                                        <m:r>
                                          <a:rPr lang="en-US" b="1" dirty="0">
                                            <a:solidFill>
                                              <a:schemeClr val="accent2">
                                                <a:lumMod val="50000"/>
                                              </a:schemeClr>
                                            </a:solidFill>
                                            <a:latin typeface="Cambria Math" panose="02040503050406030204" pitchFamily="18" charset="0"/>
                                          </a:rPr>
                                          <m:t>𝐙</m:t>
                                        </m:r>
                                      </m:num>
                                      <m:den>
                                        <m:sSub>
                                          <m:sSubPr>
                                            <m:ctrlPr>
                                              <a:rPr lang="en-US" b="1" i="1" dirty="0" smtClean="0">
                                                <a:latin typeface="Cambria Math" panose="02040503050406030204" pitchFamily="18" charset="0"/>
                                              </a:rPr>
                                            </m:ctrlPr>
                                          </m:sSubPr>
                                          <m:e>
                                            <m:d>
                                              <m:dPr>
                                                <m:begChr m:val="‖"/>
                                                <m:endChr m:val="‖"/>
                                                <m:ctrlPr>
                                                  <a:rPr lang="en-US" b="1" i="1" dirty="0">
                                                    <a:latin typeface="Cambria Math" panose="02040503050406030204" pitchFamily="18" charset="0"/>
                                                  </a:rPr>
                                                </m:ctrlPr>
                                              </m:dPr>
                                              <m:e>
                                                <m:sSup>
                                                  <m:sSupPr>
                                                    <m:ctrlPr>
                                                      <a:rPr lang="en-US" b="1" i="1" dirty="0" smtClean="0">
                                                        <a:solidFill>
                                                          <a:schemeClr val="accent2">
                                                            <a:lumMod val="50000"/>
                                                          </a:schemeClr>
                                                        </a:solidFill>
                                                        <a:latin typeface="Cambria Math" panose="02040503050406030204" pitchFamily="18" charset="0"/>
                                                      </a:rPr>
                                                    </m:ctrlPr>
                                                  </m:sSupPr>
                                                  <m:e>
                                                    <m:r>
                                                      <a:rPr lang="en-US" b="1" dirty="0">
                                                        <a:solidFill>
                                                          <a:schemeClr val="accent2">
                                                            <a:lumMod val="50000"/>
                                                          </a:schemeClr>
                                                        </a:solidFill>
                                                        <a:latin typeface="Cambria Math" panose="02040503050406030204" pitchFamily="18" charset="0"/>
                                                      </a:rPr>
                                                      <m:t>𝐙</m:t>
                                                    </m:r>
                                                  </m:e>
                                                  <m:sup>
                                                    <m:r>
                                                      <a:rPr lang="en-US" b="1" dirty="0">
                                                        <a:solidFill>
                                                          <a:schemeClr val="accent2">
                                                            <a:lumMod val="50000"/>
                                                          </a:schemeClr>
                                                        </a:solidFill>
                                                        <a:latin typeface="Cambria Math" panose="02040503050406030204" pitchFamily="18" charset="0"/>
                                                      </a:rPr>
                                                      <m:t>𝐓</m:t>
                                                    </m:r>
                                                  </m:sup>
                                                </m:sSup>
                                                <m:r>
                                                  <a:rPr lang="en-US" b="1" dirty="0" smtClean="0">
                                                    <a:solidFill>
                                                      <a:schemeClr val="accent2">
                                                        <a:lumMod val="50000"/>
                                                      </a:schemeClr>
                                                    </a:solidFill>
                                                    <a:latin typeface="Cambria Math" panose="02040503050406030204" pitchFamily="18" charset="0"/>
                                                  </a:rPr>
                                                  <m:t>𝐙</m:t>
                                                </m:r>
                                              </m:e>
                                            </m:d>
                                          </m:e>
                                          <m:sub>
                                            <m:r>
                                              <a:rPr lang="en-US" b="0" i="1" dirty="0" smtClean="0">
                                                <a:latin typeface="Cambria Math" panose="02040503050406030204" pitchFamily="18" charset="0"/>
                                              </a:rPr>
                                              <m:t>𝐹</m:t>
                                            </m:r>
                                          </m:sub>
                                        </m:sSub>
                                      </m:den>
                                    </m:f>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𝐈</m:t>
                                        </m:r>
                                      </m:e>
                                      <m:sub>
                                        <m:r>
                                          <a:rPr lang="en-US" i="1" dirty="0">
                                            <a:latin typeface="Cambria Math" panose="02040503050406030204" pitchFamily="18" charset="0"/>
                                          </a:rPr>
                                          <m:t>𝑁</m:t>
                                        </m:r>
                                      </m:sub>
                                    </m:sSub>
                                  </m:e>
                                </m:d>
                              </m:e>
                            </m:d>
                          </m:e>
                          <m:sub>
                            <m:r>
                              <a:rPr lang="en-US" b="0" i="1" smtClean="0">
                                <a:latin typeface="Cambria Math" panose="02040503050406030204" pitchFamily="18" charset="0"/>
                              </a:rPr>
                              <m:t>𝐹</m:t>
                            </m:r>
                          </m:sub>
                        </m:sSub>
                      </m:oMath>
                    </m:oMathPara>
                  </a14:m>
                  <a:endParaRPr lang="en-US" dirty="0">
                    <a:latin typeface="Cambria Math" panose="02040503050406030204" pitchFamily="18" charset="0"/>
                  </a:endParaRPr>
                </a:p>
              </p:txBody>
            </p:sp>
          </mc:Choice>
          <mc:Fallback xmlns="">
            <p:sp>
              <p:nvSpPr>
                <p:cNvPr id="37" name="TextBox 36">
                  <a:extLst>
                    <a:ext uri="{FF2B5EF4-FFF2-40B4-BE49-F238E27FC236}">
                      <a16:creationId xmlns:a16="http://schemas.microsoft.com/office/drawing/2014/main" id="{BDB45DA7-E951-887A-E87F-6473FE9DE455}"/>
                    </a:ext>
                  </a:extLst>
                </p:cNvPr>
                <p:cNvSpPr txBox="1">
                  <a:spLocks noRot="1" noChangeAspect="1" noMove="1" noResize="1" noEditPoints="1" noAdjustHandles="1" noChangeArrowheads="1" noChangeShapeType="1" noTextEdit="1"/>
                </p:cNvSpPr>
                <p:nvPr/>
              </p:nvSpPr>
              <p:spPr>
                <a:xfrm>
                  <a:off x="2916448" y="3211719"/>
                  <a:ext cx="6295695" cy="1243242"/>
                </a:xfrm>
                <a:prstGeom prst="rect">
                  <a:avLst/>
                </a:prstGeom>
                <a:blipFill>
                  <a:blip r:embed="rId2"/>
                  <a:stretch>
                    <a:fillRect/>
                  </a:stretch>
                </a:blipFill>
              </p:spPr>
              <p:txBody>
                <a:bodyPr/>
                <a:lstStyle/>
                <a:p>
                  <a:r>
                    <a:rPr lang="en-US">
                      <a:noFill/>
                    </a:rPr>
                    <a:t> </a:t>
                  </a:r>
                </a:p>
              </p:txBody>
            </p:sp>
          </mc:Fallback>
        </mc:AlternateContent>
        <p:sp>
          <p:nvSpPr>
            <p:cNvPr id="55" name="Rectangle 54">
              <a:extLst>
                <a:ext uri="{FF2B5EF4-FFF2-40B4-BE49-F238E27FC236}">
                  <a16:creationId xmlns:a16="http://schemas.microsoft.com/office/drawing/2014/main" id="{F81CF145-6736-6467-AE96-C9F947D0A5A1}"/>
                </a:ext>
              </a:extLst>
            </p:cNvPr>
            <p:cNvSpPr/>
            <p:nvPr/>
          </p:nvSpPr>
          <p:spPr>
            <a:xfrm>
              <a:off x="1815117" y="913373"/>
              <a:ext cx="8493551" cy="2056673"/>
            </a:xfrm>
            <a:prstGeom prst="rect">
              <a:avLst/>
            </a:prstGeom>
            <a:solidFill>
              <a:schemeClr val="bg1">
                <a:lumMod val="95000"/>
              </a:schemeClr>
            </a:solidFill>
            <a:ln w="57150">
              <a:solidFill>
                <a:srgbClr val="1300E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400" b="1" dirty="0">
                <a:solidFill>
                  <a:schemeClr val="accent6">
                    <a:lumMod val="50000"/>
                  </a:schemeClr>
                </a:solidFill>
                <a:latin typeface="Product Sans" panose="020B0403030502040203" pitchFamily="34" charset="0"/>
                <a:ea typeface="+mj-ea"/>
                <a:cs typeface="+mj-cs"/>
              </a:endParaRPr>
            </a:p>
          </p:txBody>
        </p:sp>
        <p:sp>
          <p:nvSpPr>
            <p:cNvPr id="56" name="Rectangle: Top Corners Snipped 55">
              <a:extLst>
                <a:ext uri="{FF2B5EF4-FFF2-40B4-BE49-F238E27FC236}">
                  <a16:creationId xmlns:a16="http://schemas.microsoft.com/office/drawing/2014/main" id="{1BE2214C-E2F7-6855-EB5A-0C9D25E2EBB2}"/>
                </a:ext>
              </a:extLst>
            </p:cNvPr>
            <p:cNvSpPr/>
            <p:nvPr/>
          </p:nvSpPr>
          <p:spPr>
            <a:xfrm rot="16200000">
              <a:off x="1973586" y="1505224"/>
              <a:ext cx="1085175" cy="790470"/>
            </a:xfrm>
            <a:prstGeom prst="snip2SameRect">
              <a:avLst>
                <a:gd name="adj1" fmla="val 0"/>
                <a:gd name="adj2" fmla="val 29888"/>
              </a:avLst>
            </a:prstGeom>
            <a:solidFill>
              <a:srgbClr val="1300EC"/>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t>MLP</a:t>
              </a:r>
              <a:br>
                <a:rPr lang="en-US" sz="1400" b="1" dirty="0"/>
              </a:br>
              <a:r>
                <a:rPr lang="en-US" sz="1400" b="1" dirty="0"/>
                <a:t>tanh</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32EDF595-64B8-07A0-8AF6-F00A600FB52C}"/>
                    </a:ext>
                  </a:extLst>
                </p:cNvPr>
                <p:cNvSpPr txBox="1"/>
                <p:nvPr/>
              </p:nvSpPr>
              <p:spPr>
                <a:xfrm>
                  <a:off x="1055933" y="1597064"/>
                  <a:ext cx="620097" cy="6048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𝐗</m:t>
                        </m:r>
                      </m:oMath>
                    </m:oMathPara>
                  </a14:m>
                  <a:endParaRPr lang="en-US" b="1" dirty="0">
                    <a:latin typeface="Product Sans" panose="020B0403030502040203" pitchFamily="34" charset="0"/>
                  </a:endParaRPr>
                </a:p>
              </p:txBody>
            </p:sp>
          </mc:Choice>
          <mc:Fallback xmlns="">
            <p:sp>
              <p:nvSpPr>
                <p:cNvPr id="40" name="TextBox 39">
                  <a:extLst>
                    <a:ext uri="{FF2B5EF4-FFF2-40B4-BE49-F238E27FC236}">
                      <a16:creationId xmlns:a16="http://schemas.microsoft.com/office/drawing/2014/main" id="{DF7BFD42-C2FF-3706-8D81-BD22F7FC1621}"/>
                    </a:ext>
                  </a:extLst>
                </p:cNvPr>
                <p:cNvSpPr txBox="1">
                  <a:spLocks noRot="1" noChangeAspect="1" noMove="1" noResize="1" noEditPoints="1" noAdjustHandles="1" noChangeArrowheads="1" noChangeShapeType="1" noTextEdit="1"/>
                </p:cNvSpPr>
                <p:nvPr/>
              </p:nvSpPr>
              <p:spPr>
                <a:xfrm>
                  <a:off x="1055933" y="1597064"/>
                  <a:ext cx="620097" cy="60487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717AC03-D248-5B2F-B049-58A13701A3B0}"/>
                    </a:ext>
                  </a:extLst>
                </p:cNvPr>
                <p:cNvSpPr txBox="1"/>
                <p:nvPr/>
              </p:nvSpPr>
              <p:spPr>
                <a:xfrm>
                  <a:off x="1027652" y="2332633"/>
                  <a:ext cx="617472" cy="6048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b="1" smtClean="0">
                            <a:latin typeface="Cambria Math" panose="02040503050406030204" pitchFamily="18" charset="0"/>
                          </a:rPr>
                          <m:t>A</m:t>
                        </m:r>
                      </m:oMath>
                    </m:oMathPara>
                  </a14:m>
                  <a:endParaRPr lang="en-US" dirty="0">
                    <a:latin typeface="Product Sans" panose="020B0403030502040203" pitchFamily="34" charset="0"/>
                  </a:endParaRPr>
                </a:p>
              </p:txBody>
            </p:sp>
          </mc:Choice>
          <mc:Fallback xmlns="">
            <p:sp>
              <p:nvSpPr>
                <p:cNvPr id="41" name="TextBox 40">
                  <a:extLst>
                    <a:ext uri="{FF2B5EF4-FFF2-40B4-BE49-F238E27FC236}">
                      <a16:creationId xmlns:a16="http://schemas.microsoft.com/office/drawing/2014/main" id="{A586039F-6991-330E-0131-5D9038C9B73F}"/>
                    </a:ext>
                  </a:extLst>
                </p:cNvPr>
                <p:cNvSpPr txBox="1">
                  <a:spLocks noRot="1" noChangeAspect="1" noMove="1" noResize="1" noEditPoints="1" noAdjustHandles="1" noChangeArrowheads="1" noChangeShapeType="1" noTextEdit="1"/>
                </p:cNvSpPr>
                <p:nvPr/>
              </p:nvSpPr>
              <p:spPr>
                <a:xfrm>
                  <a:off x="1027652" y="2332633"/>
                  <a:ext cx="617472" cy="604871"/>
                </a:xfrm>
                <a:prstGeom prst="rect">
                  <a:avLst/>
                </a:prstGeom>
                <a:blipFill>
                  <a:blip r:embed="rId4"/>
                  <a:stretch>
                    <a:fillRect/>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BD085858-B908-AE09-59DE-A81B8DD7DCF4}"/>
                </a:ext>
              </a:extLst>
            </p:cNvPr>
            <p:cNvCxnSpPr>
              <a:cxnSpLocks/>
              <a:stCxn id="57" idx="3"/>
              <a:endCxn id="56" idx="3"/>
            </p:cNvCxnSpPr>
            <p:nvPr/>
          </p:nvCxnSpPr>
          <p:spPr>
            <a:xfrm>
              <a:off x="1676030" y="1899499"/>
              <a:ext cx="444909" cy="96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2E4EA6E-9DFE-9A8F-FD19-807E3D3A6758}"/>
                </a:ext>
              </a:extLst>
            </p:cNvPr>
            <p:cNvCxnSpPr>
              <a:cxnSpLocks/>
              <a:stCxn id="56" idx="1"/>
              <a:endCxn id="61" idx="1"/>
            </p:cNvCxnSpPr>
            <p:nvPr/>
          </p:nvCxnSpPr>
          <p:spPr>
            <a:xfrm>
              <a:off x="2911409" y="1900459"/>
              <a:ext cx="353792" cy="5629"/>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C5FD438-272C-7887-EF51-184B4142DB7B}"/>
                    </a:ext>
                  </a:extLst>
                </p:cNvPr>
                <p:cNvSpPr txBox="1"/>
                <p:nvPr/>
              </p:nvSpPr>
              <p:spPr>
                <a:xfrm>
                  <a:off x="3265200" y="1669861"/>
                  <a:ext cx="2031162" cy="47245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1" i="0" smtClean="0">
                                <a:solidFill>
                                  <a:schemeClr val="accent2">
                                    <a:lumMod val="50000"/>
                                  </a:schemeClr>
                                </a:solidFill>
                                <a:latin typeface="Cambria Math" panose="02040503050406030204" pitchFamily="18" charset="0"/>
                              </a:rPr>
                              <m:t>𝐙</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rPr>
                              <m:t>ℝ</m:t>
                            </m:r>
                          </m:e>
                          <m:sup>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𝑂</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𝑛</m:t>
                            </m:r>
                            <m:r>
                              <a:rPr lang="en-US" b="0"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latin typeface="Product Sans" panose="020B0403030502040203" pitchFamily="34" charset="0"/>
                  </a:endParaRPr>
                </a:p>
              </p:txBody>
            </p:sp>
          </mc:Choice>
          <mc:Fallback xmlns="">
            <p:sp>
              <p:nvSpPr>
                <p:cNvPr id="44" name="TextBox 43">
                  <a:extLst>
                    <a:ext uri="{FF2B5EF4-FFF2-40B4-BE49-F238E27FC236}">
                      <a16:creationId xmlns:a16="http://schemas.microsoft.com/office/drawing/2014/main" id="{7E7B67D6-789A-E605-BAF8-1F15E93EA999}"/>
                    </a:ext>
                  </a:extLst>
                </p:cNvPr>
                <p:cNvSpPr txBox="1">
                  <a:spLocks noRot="1" noChangeAspect="1" noMove="1" noResize="1" noEditPoints="1" noAdjustHandles="1" noChangeArrowheads="1" noChangeShapeType="1" noTextEdit="1"/>
                </p:cNvSpPr>
                <p:nvPr/>
              </p:nvSpPr>
              <p:spPr>
                <a:xfrm>
                  <a:off x="3265200" y="1669861"/>
                  <a:ext cx="2031162" cy="472451"/>
                </a:xfrm>
                <a:prstGeom prst="rect">
                  <a:avLst/>
                </a:prstGeom>
                <a:blipFill>
                  <a:blip r:embed="rId5"/>
                  <a:stretch>
                    <a:fillRect l="-6373" t="-6250" r="-1471"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B7B86C53-00E3-9732-B4EF-FBF7646D732E}"/>
                    </a:ext>
                  </a:extLst>
                </p:cNvPr>
                <p:cNvSpPr txBox="1"/>
                <p:nvPr/>
              </p:nvSpPr>
              <p:spPr>
                <a:xfrm>
                  <a:off x="5689676" y="1371424"/>
                  <a:ext cx="4718621" cy="1095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 </m:t>
                        </m:r>
                        <m:sSup>
                          <m:sSupPr>
                            <m:ctrlPr>
                              <a:rPr lang="en-US" i="1">
                                <a:latin typeface="Cambria Math" panose="02040503050406030204" pitchFamily="18" charset="0"/>
                              </a:rPr>
                            </m:ctrlPr>
                          </m:sSupPr>
                          <m:e>
                            <m:sSup>
                              <m:sSupPr>
                                <m:ctrlPr>
                                  <a:rPr lang="en-US" i="1" smtClean="0">
                                    <a:solidFill>
                                      <a:schemeClr val="accent2">
                                        <a:lumMod val="50000"/>
                                      </a:schemeClr>
                                    </a:solidFill>
                                    <a:latin typeface="Cambria Math" panose="02040503050406030204" pitchFamily="18" charset="0"/>
                                  </a:rPr>
                                </m:ctrlPr>
                              </m:sSupPr>
                              <m:e>
                                <m:r>
                                  <a:rPr lang="en-US">
                                    <a:solidFill>
                                      <a:schemeClr val="accent2">
                                        <a:lumMod val="50000"/>
                                      </a:schemeClr>
                                    </a:solidFill>
                                    <a:latin typeface="Cambria Math" panose="02040503050406030204" pitchFamily="18" charset="0"/>
                                  </a:rPr>
                                  <m:t>𝐓</m:t>
                                </m:r>
                              </m:e>
                              <m:sup>
                                <m:r>
                                  <a:rPr lang="en-US">
                                    <a:solidFill>
                                      <a:schemeClr val="accent2">
                                        <a:lumMod val="50000"/>
                                      </a:schemeClr>
                                    </a:solidFill>
                                    <a:latin typeface="Cambria Math" panose="02040503050406030204" pitchFamily="18" charset="0"/>
                                  </a:rPr>
                                  <m:t>𝐂𝐓</m:t>
                                </m:r>
                              </m:sup>
                            </m:sSup>
                            <m:r>
                              <a:rPr lang="en-US">
                                <a:latin typeface="Cambria Math" panose="02040503050406030204" pitchFamily="18" charset="0"/>
                              </a:rPr>
                              <m:t>∈</m:t>
                            </m:r>
                            <m:r>
                              <a:rPr lang="en-US">
                                <a:latin typeface="Cambria Math" panose="02040503050406030204" pitchFamily="18" charset="0"/>
                              </a:rPr>
                              <m:t>ℝ</m:t>
                            </m:r>
                          </m:e>
                          <m:sup>
                            <m:r>
                              <a:rPr lang="en-US">
                                <a:latin typeface="Cambria Math" panose="02040503050406030204" pitchFamily="18" charset="0"/>
                              </a:rPr>
                              <m:t>𝑛</m:t>
                            </m:r>
                            <m:r>
                              <a:rPr lang="en-US">
                                <a:latin typeface="Cambria Math" panose="02040503050406030204" pitchFamily="18" charset="0"/>
                              </a:rPr>
                              <m:t>×</m:t>
                            </m:r>
                            <m:r>
                              <a:rPr lang="en-US">
                                <a:latin typeface="Cambria Math" panose="02040503050406030204" pitchFamily="18" charset="0"/>
                              </a:rPr>
                              <m:t>𝑛</m:t>
                            </m:r>
                          </m:sup>
                        </m:sSup>
                        <m:r>
                          <m:rPr>
                            <m:nor/>
                          </m:rPr>
                          <a:rPr lang="en-US" dirty="0">
                            <a:latin typeface="Cambria Math" panose="02040503050406030204" pitchFamily="18" charset="0"/>
                          </a:rPr>
                          <m:t>=</m:t>
                        </m:r>
                        <m:f>
                          <m:fPr>
                            <m:ctrlPr>
                              <a:rPr lang="en-US" i="1" dirty="0">
                                <a:latin typeface="Cambria Math" panose="02040503050406030204" pitchFamily="18" charset="0"/>
                              </a:rPr>
                            </m:ctrlPr>
                          </m:fPr>
                          <m:num>
                            <m:r>
                              <m:rPr>
                                <m:sty m:val="p"/>
                              </m:rPr>
                              <a:rPr lang="en-US" dirty="0">
                                <a:latin typeface="Cambria Math" panose="02040503050406030204" pitchFamily="18" charset="0"/>
                              </a:rPr>
                              <m:t>cdist</m:t>
                            </m:r>
                            <m:r>
                              <a:rPr lang="en-US" dirty="0">
                                <a:latin typeface="Cambria Math" panose="02040503050406030204" pitchFamily="18" charset="0"/>
                              </a:rPr>
                              <m:t>(</m:t>
                            </m:r>
                            <m:r>
                              <a:rPr lang="en-US" dirty="0" smtClean="0">
                                <a:solidFill>
                                  <a:schemeClr val="accent2">
                                    <a:lumMod val="50000"/>
                                  </a:schemeClr>
                                </a:solidFill>
                                <a:latin typeface="Cambria Math" panose="02040503050406030204" pitchFamily="18" charset="0"/>
                              </a:rPr>
                              <m:t>𝐙</m:t>
                            </m:r>
                            <m:r>
                              <a:rPr lang="en-US" dirty="0">
                                <a:latin typeface="Cambria Math" panose="02040503050406030204" pitchFamily="18" charset="0"/>
                              </a:rPr>
                              <m:t>)</m:t>
                            </m:r>
                          </m:num>
                          <m:den>
                            <m:r>
                              <a:rPr lang="en-US" dirty="0">
                                <a:latin typeface="Cambria Math" panose="02040503050406030204" pitchFamily="18" charset="0"/>
                              </a:rPr>
                              <m:t>𝑣𝑜𝑙</m:t>
                            </m:r>
                            <m:r>
                              <a:rPr lang="en-US" dirty="0">
                                <a:latin typeface="Cambria Math" panose="02040503050406030204" pitchFamily="18" charset="0"/>
                              </a:rPr>
                              <m:t>(</m:t>
                            </m:r>
                            <m:r>
                              <a:rPr lang="en-US" dirty="0">
                                <a:latin typeface="Cambria Math" panose="02040503050406030204" pitchFamily="18" charset="0"/>
                              </a:rPr>
                              <m:t>𝐺</m:t>
                            </m:r>
                            <m:r>
                              <a:rPr lang="en-US" dirty="0">
                                <a:latin typeface="Cambria Math" panose="02040503050406030204" pitchFamily="18" charset="0"/>
                              </a:rPr>
                              <m:t>)</m:t>
                            </m:r>
                          </m:den>
                        </m:f>
                        <m:r>
                          <m:rPr>
                            <m:nor/>
                          </m:rPr>
                          <a:rPr lang="en-US">
                            <a:latin typeface="Cambria Math" panose="02040503050406030204" pitchFamily="18" charset="0"/>
                          </a:rPr>
                          <m:t>⊙</m:t>
                        </m:r>
                        <m:r>
                          <m:rPr>
                            <m:nor/>
                          </m:rPr>
                          <a:rPr lang="en-US" b="1">
                            <a:latin typeface="Cambria Math" panose="02040503050406030204" pitchFamily="18" charset="0"/>
                          </a:rPr>
                          <m:t>A</m:t>
                        </m:r>
                      </m:oMath>
                    </m:oMathPara>
                  </a14:m>
                  <a:endParaRPr lang="en-US" b="1" dirty="0">
                    <a:latin typeface="Cambria Math" panose="02040503050406030204" pitchFamily="18" charset="0"/>
                  </a:endParaRPr>
                </a:p>
              </p:txBody>
            </p:sp>
          </mc:Choice>
          <mc:Fallback xmlns="">
            <p:sp>
              <p:nvSpPr>
                <p:cNvPr id="45" name="TextBox 44">
                  <a:extLst>
                    <a:ext uri="{FF2B5EF4-FFF2-40B4-BE49-F238E27FC236}">
                      <a16:creationId xmlns:a16="http://schemas.microsoft.com/office/drawing/2014/main" id="{FAAD7B41-49FD-0F11-E2FD-99047BA117B2}"/>
                    </a:ext>
                  </a:extLst>
                </p:cNvPr>
                <p:cNvSpPr txBox="1">
                  <a:spLocks noRot="1" noChangeAspect="1" noMove="1" noResize="1" noEditPoints="1" noAdjustHandles="1" noChangeArrowheads="1" noChangeShapeType="1" noTextEdit="1"/>
                </p:cNvSpPr>
                <p:nvPr/>
              </p:nvSpPr>
              <p:spPr>
                <a:xfrm>
                  <a:off x="5689676" y="1371424"/>
                  <a:ext cx="4718621" cy="1095804"/>
                </a:xfrm>
                <a:prstGeom prst="rect">
                  <a:avLst/>
                </a:prstGeom>
                <a:blipFill>
                  <a:blip r:embed="rId6"/>
                  <a:stretch>
                    <a:fillRect/>
                  </a:stretch>
                </a:blipFill>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78DF7A10-2B0E-6126-2A98-135AFB462701}"/>
                </a:ext>
              </a:extLst>
            </p:cNvPr>
            <p:cNvCxnSpPr>
              <a:cxnSpLocks/>
              <a:stCxn id="61" idx="3"/>
              <a:endCxn id="62" idx="1"/>
            </p:cNvCxnSpPr>
            <p:nvPr/>
          </p:nvCxnSpPr>
          <p:spPr>
            <a:xfrm>
              <a:off x="5296362" y="1906088"/>
              <a:ext cx="393314" cy="13238"/>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44D67D4-39DD-D5F8-8058-9A8BA18D4431}"/>
                </a:ext>
              </a:extLst>
            </p:cNvPr>
            <p:cNvCxnSpPr>
              <a:cxnSpLocks/>
              <a:stCxn id="62" idx="3"/>
              <a:endCxn id="65" idx="1"/>
            </p:cNvCxnSpPr>
            <p:nvPr/>
          </p:nvCxnSpPr>
          <p:spPr>
            <a:xfrm flipV="1">
              <a:off x="10408296" y="1900551"/>
              <a:ext cx="299442" cy="18775"/>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0BF6C848-BB2A-9504-5D42-52906061C5A9}"/>
                    </a:ext>
                  </a:extLst>
                </p:cNvPr>
                <p:cNvSpPr txBox="1"/>
                <p:nvPr/>
              </p:nvSpPr>
              <p:spPr>
                <a:xfrm>
                  <a:off x="10707738" y="1668630"/>
                  <a:ext cx="786542" cy="46384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b="1" smtClean="0">
                            <a:latin typeface="Cambria Math" panose="02040503050406030204" pitchFamily="18" charset="0"/>
                          </a:rPr>
                          <m:t> </m:t>
                        </m:r>
                        <m:sSup>
                          <m:sSupPr>
                            <m:ctrlPr>
                              <a:rPr lang="en-US" b="1" i="1" smtClean="0">
                                <a:solidFill>
                                  <a:schemeClr val="accent2">
                                    <a:lumMod val="50000"/>
                                  </a:schemeClr>
                                </a:solidFill>
                                <a:latin typeface="Cambria Math" panose="02040503050406030204" pitchFamily="18" charset="0"/>
                              </a:rPr>
                            </m:ctrlPr>
                          </m:sSupPr>
                          <m:e>
                            <m:r>
                              <a:rPr lang="en-US" b="1" i="0" smtClean="0">
                                <a:solidFill>
                                  <a:schemeClr val="accent2">
                                    <a:lumMod val="50000"/>
                                  </a:schemeClr>
                                </a:solidFill>
                                <a:latin typeface="Cambria Math" panose="02040503050406030204" pitchFamily="18" charset="0"/>
                              </a:rPr>
                              <m:t>𝐓</m:t>
                            </m:r>
                          </m:e>
                          <m:sup>
                            <m:r>
                              <a:rPr lang="en-US" b="1" i="0" smtClean="0">
                                <a:solidFill>
                                  <a:schemeClr val="accent2">
                                    <a:lumMod val="50000"/>
                                  </a:schemeClr>
                                </a:solidFill>
                                <a:latin typeface="Cambria Math" panose="02040503050406030204" pitchFamily="18" charset="0"/>
                              </a:rPr>
                              <m:t>𝐂𝐓</m:t>
                            </m:r>
                          </m:sup>
                        </m:sSup>
                      </m:oMath>
                    </m:oMathPara>
                  </a14:m>
                  <a:endParaRPr lang="en-US" b="1" dirty="0">
                    <a:latin typeface="Cambria Math" panose="02040503050406030204" pitchFamily="18" charset="0"/>
                  </a:endParaRPr>
                </a:p>
              </p:txBody>
            </p:sp>
          </mc:Choice>
          <mc:Fallback xmlns="">
            <p:sp>
              <p:nvSpPr>
                <p:cNvPr id="48" name="TextBox 47">
                  <a:extLst>
                    <a:ext uri="{FF2B5EF4-FFF2-40B4-BE49-F238E27FC236}">
                      <a16:creationId xmlns:a16="http://schemas.microsoft.com/office/drawing/2014/main" id="{3D531DDF-1B12-660E-FC2F-440E3C132630}"/>
                    </a:ext>
                  </a:extLst>
                </p:cNvPr>
                <p:cNvSpPr txBox="1">
                  <a:spLocks noRot="1" noChangeAspect="1" noMove="1" noResize="1" noEditPoints="1" noAdjustHandles="1" noChangeArrowheads="1" noChangeShapeType="1" noTextEdit="1"/>
                </p:cNvSpPr>
                <p:nvPr/>
              </p:nvSpPr>
              <p:spPr>
                <a:xfrm>
                  <a:off x="10707738" y="1668630"/>
                  <a:ext cx="786542" cy="463840"/>
                </a:xfrm>
                <a:prstGeom prst="rect">
                  <a:avLst/>
                </a:prstGeom>
                <a:blipFill>
                  <a:blip r:embed="rId7"/>
                  <a:stretch>
                    <a:fillRect l="-7692" b="-10638"/>
                  </a:stretch>
                </a:blipFill>
              </p:spPr>
              <p:txBody>
                <a:bodyPr/>
                <a:lstStyle/>
                <a:p>
                  <a:r>
                    <a:rPr lang="en-US">
                      <a:noFill/>
                    </a:rPr>
                    <a:t> </a:t>
                  </a:r>
                </a:p>
              </p:txBody>
            </p:sp>
          </mc:Fallback>
        </mc:AlternateContent>
        <p:cxnSp>
          <p:nvCxnSpPr>
            <p:cNvPr id="66" name="Connector: Elbow 65">
              <a:extLst>
                <a:ext uri="{FF2B5EF4-FFF2-40B4-BE49-F238E27FC236}">
                  <a16:creationId xmlns:a16="http://schemas.microsoft.com/office/drawing/2014/main" id="{A758DBEE-6D12-2303-7821-CED238FB1DFC}"/>
                </a:ext>
              </a:extLst>
            </p:cNvPr>
            <p:cNvCxnSpPr>
              <a:cxnSpLocks/>
              <a:stCxn id="58" idx="3"/>
            </p:cNvCxnSpPr>
            <p:nvPr/>
          </p:nvCxnSpPr>
          <p:spPr>
            <a:xfrm flipV="1">
              <a:off x="1645124" y="2162617"/>
              <a:ext cx="8400457" cy="472451"/>
            </a:xfrm>
            <a:prstGeom prst="bentConnector3">
              <a:avLst>
                <a:gd name="adj1" fmla="val 100015"/>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4CA3295-F7F6-ECCF-E87C-E6C3853A677A}"/>
                  </a:ext>
                </a:extLst>
              </p:cNvPr>
              <p:cNvSpPr txBox="1"/>
              <p:nvPr/>
            </p:nvSpPr>
            <p:spPr>
              <a:xfrm>
                <a:off x="3085012" y="1715103"/>
                <a:ext cx="2588198" cy="630878"/>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a:rPr lang="en-US" sz="1600" b="1" i="0" smtClean="0">
                          <a:solidFill>
                            <a:schemeClr val="tx1"/>
                          </a:solidFill>
                          <a:latin typeface="Cambria Math" panose="02040503050406030204" pitchFamily="18" charset="0"/>
                          <a:ea typeface="Cambria Math" panose="02040503050406030204" pitchFamily="18" charset="0"/>
                        </a:rPr>
                        <m:t>𝐙</m:t>
                      </m:r>
                      <m:r>
                        <a:rPr lang="en-US" sz="1600" b="0" i="1" smtClean="0">
                          <a:latin typeface="Cambria Math" panose="02040503050406030204" pitchFamily="18" charset="0"/>
                          <a:ea typeface="Cambria Math" panose="02040503050406030204" pitchFamily="18" charset="0"/>
                        </a:rPr>
                        <m:t>=</m:t>
                      </m:r>
                      <m:func>
                        <m:funcPr>
                          <m:ctrlPr>
                            <a:rPr lang="en-US" sz="1600" b="0" i="1" smtClean="0">
                              <a:latin typeface="Cambria Math" panose="02040503050406030204" pitchFamily="18" charset="0"/>
                              <a:ea typeface="Cambria Math" panose="02040503050406030204" pitchFamily="18" charset="0"/>
                            </a:rPr>
                          </m:ctrlPr>
                        </m:funcPr>
                        <m:fName>
                          <m:r>
                            <m:rPr>
                              <m:sty m:val="p"/>
                            </m:rPr>
                            <a:rPr lang="en-US" sz="1600" b="0" i="0" smtClean="0">
                              <a:latin typeface="Cambria Math" panose="02040503050406030204" pitchFamily="18" charset="0"/>
                              <a:ea typeface="Cambria Math" panose="02040503050406030204" pitchFamily="18" charset="0"/>
                            </a:rPr>
                            <m:t>arg</m:t>
                          </m:r>
                        </m:fName>
                        <m:e>
                          <m:func>
                            <m:funcPr>
                              <m:ctrlPr>
                                <a:rPr lang="en-US" sz="1600" b="0" i="1" smtClean="0">
                                  <a:latin typeface="Cambria Math" panose="02040503050406030204" pitchFamily="18" charset="0"/>
                                  <a:ea typeface="Cambria Math" panose="02040503050406030204" pitchFamily="18" charset="0"/>
                                </a:rPr>
                              </m:ctrlPr>
                            </m:funcPr>
                            <m:fName>
                              <m:limLow>
                                <m:limLowPr>
                                  <m:ctrlPr>
                                    <a:rPr lang="en-US" sz="1600" b="0" i="1" smtClean="0">
                                      <a:latin typeface="Cambria Math" panose="02040503050406030204" pitchFamily="18" charset="0"/>
                                      <a:ea typeface="Cambria Math" panose="02040503050406030204" pitchFamily="18" charset="0"/>
                                    </a:rPr>
                                  </m:ctrlPr>
                                </m:limLowPr>
                                <m:e>
                                  <m:r>
                                    <m:rPr>
                                      <m:sty m:val="p"/>
                                    </m:rPr>
                                    <a:rPr lang="en-US" sz="1600" b="0" i="0" smtClean="0">
                                      <a:latin typeface="Cambria Math" panose="02040503050406030204" pitchFamily="18" charset="0"/>
                                      <a:ea typeface="Cambria Math" panose="02040503050406030204" pitchFamily="18" charset="0"/>
                                    </a:rPr>
                                    <m:t>min</m:t>
                                  </m:r>
                                </m:e>
                                <m:lim>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m:t>
                                  </m:r>
                                  <m:r>
                                    <a:rPr lang="en-US" sz="1600" b="0" i="1" smtClean="0">
                                      <a:latin typeface="Cambria Math" panose="02040503050406030204" pitchFamily="18" charset="0"/>
                                      <a:ea typeface="Cambria Math" panose="02040503050406030204" pitchFamily="18" charset="0"/>
                                    </a:rPr>
                                    <m:t>.  </m:t>
                                  </m:r>
                                  <m:sSup>
                                    <m:sSupPr>
                                      <m:ctrlPr>
                                        <a:rPr lang="en-US" sz="1600" b="0" i="1" smtClean="0">
                                          <a:latin typeface="Cambria Math" panose="02040503050406030204" pitchFamily="18" charset="0"/>
                                          <a:ea typeface="Cambria Math" panose="02040503050406030204" pitchFamily="18" charset="0"/>
                                        </a:rPr>
                                      </m:ctrlPr>
                                    </m:sSupPr>
                                    <m:e>
                                      <m:r>
                                        <a:rPr lang="en-US" sz="1600" b="1" i="0" smtClean="0">
                                          <a:latin typeface="Cambria Math" panose="02040503050406030204" pitchFamily="18" charset="0"/>
                                          <a:ea typeface="Cambria Math" panose="02040503050406030204" pitchFamily="18" charset="0"/>
                                        </a:rPr>
                                        <m:t>𝐙</m:t>
                                      </m:r>
                                    </m:e>
                                    <m:sup>
                                      <m:r>
                                        <a:rPr lang="en-US" sz="1600" b="0" i="1" smtClean="0">
                                          <a:latin typeface="Cambria Math" panose="02040503050406030204" pitchFamily="18" charset="0"/>
                                          <a:ea typeface="Cambria Math" panose="02040503050406030204" pitchFamily="18" charset="0"/>
                                        </a:rPr>
                                        <m:t>𝑇</m:t>
                                      </m:r>
                                    </m:sup>
                                  </m:sSup>
                                  <m:r>
                                    <a:rPr lang="en-US" sz="1600" b="1" i="0" smtClean="0">
                                      <a:latin typeface="Cambria Math" panose="02040503050406030204" pitchFamily="18" charset="0"/>
                                      <a:ea typeface="Cambria Math" panose="02040503050406030204" pitchFamily="18" charset="0"/>
                                    </a:rPr>
                                    <m:t>𝐙</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𝕀</m:t>
                                  </m:r>
                                </m:lim>
                              </m:limLow>
                            </m:fName>
                            <m:e>
                              <m:f>
                                <m:fPr>
                                  <m:ctrlPr>
                                    <a:rPr lang="en-US" sz="1600" b="0" i="1" smtClean="0">
                                      <a:latin typeface="Cambria Math" panose="02040503050406030204" pitchFamily="18" charset="0"/>
                                      <a:ea typeface="Cambria Math" panose="02040503050406030204" pitchFamily="18" charset="0"/>
                                    </a:rPr>
                                  </m:ctrlPr>
                                </m:fPr>
                                <m:num>
                                  <m:r>
                                    <a:rPr lang="en-US" sz="1600" i="1" dirty="0">
                                      <a:latin typeface="Cambria Math" panose="02040503050406030204" pitchFamily="18" charset="0"/>
                                      <a:ea typeface="Cambria Math" panose="02040503050406030204" pitchFamily="18" charset="0"/>
                                    </a:rPr>
                                    <m:t>𝑇𝑟</m:t>
                                  </m:r>
                                  <m:r>
                                    <a:rPr lang="en-US" sz="1600" i="1" dirty="0">
                                      <a:latin typeface="Cambria Math" panose="02040503050406030204" pitchFamily="18" charset="0"/>
                                      <a:ea typeface="Cambria Math" panose="02040503050406030204" pitchFamily="18" charset="0"/>
                                    </a:rPr>
                                    <m:t>[</m:t>
                                  </m:r>
                                  <m:sSup>
                                    <m:sSupPr>
                                      <m:ctrlPr>
                                        <a:rPr lang="en-US" sz="1600" b="1" i="1" dirty="0">
                                          <a:latin typeface="Cambria Math" panose="02040503050406030204" pitchFamily="18" charset="0"/>
                                          <a:ea typeface="Cambria Math" panose="02040503050406030204" pitchFamily="18" charset="0"/>
                                        </a:rPr>
                                      </m:ctrlPr>
                                    </m:sSupPr>
                                    <m:e>
                                      <m:r>
                                        <a:rPr lang="en-US" sz="1600" b="1" i="0" dirty="0" smtClean="0">
                                          <a:latin typeface="Cambria Math" panose="02040503050406030204" pitchFamily="18" charset="0"/>
                                          <a:ea typeface="Cambria Math" panose="02040503050406030204" pitchFamily="18" charset="0"/>
                                        </a:rPr>
                                        <m:t>𝐙</m:t>
                                      </m:r>
                                    </m:e>
                                    <m:sup>
                                      <m:r>
                                        <a:rPr lang="en-US" sz="1600" b="0" i="1" dirty="0">
                                          <a:latin typeface="Cambria Math" panose="02040503050406030204" pitchFamily="18" charset="0"/>
                                          <a:ea typeface="Cambria Math" panose="02040503050406030204" pitchFamily="18" charset="0"/>
                                        </a:rPr>
                                        <m:t>𝑇</m:t>
                                      </m:r>
                                    </m:sup>
                                  </m:sSup>
                                  <m:sSub>
                                    <m:sSubPr>
                                      <m:ctrlPr>
                                        <a:rPr lang="en-US" sz="1600" b="1" i="1" dirty="0">
                                          <a:latin typeface="Cambria Math" panose="02040503050406030204" pitchFamily="18" charset="0"/>
                                          <a:ea typeface="Cambria Math" panose="02040503050406030204" pitchFamily="18" charset="0"/>
                                        </a:rPr>
                                      </m:ctrlPr>
                                    </m:sSubPr>
                                    <m:e>
                                      <m:r>
                                        <a:rPr lang="en-US" sz="1600" b="1" i="0" dirty="0">
                                          <a:latin typeface="Cambria Math" panose="02040503050406030204" pitchFamily="18" charset="0"/>
                                          <a:ea typeface="Cambria Math" panose="02040503050406030204" pitchFamily="18" charset="0"/>
                                        </a:rPr>
                                        <m:t>𝐋</m:t>
                                      </m:r>
                                    </m:e>
                                    <m:sub>
                                      <m:r>
                                        <a:rPr lang="en-US" sz="1600" b="0" i="1" dirty="0" smtClean="0">
                                          <a:latin typeface="Cambria Math" panose="02040503050406030204" pitchFamily="18" charset="0"/>
                                          <a:ea typeface="Cambria Math" panose="02040503050406030204" pitchFamily="18" charset="0"/>
                                        </a:rPr>
                                        <m:t>𝐺</m:t>
                                      </m:r>
                                    </m:sub>
                                  </m:sSub>
                                  <m:r>
                                    <a:rPr lang="en-US" sz="1600" b="1" i="0" dirty="0" smtClean="0">
                                      <a:latin typeface="Cambria Math" panose="02040503050406030204" pitchFamily="18" charset="0"/>
                                      <a:ea typeface="Cambria Math" panose="02040503050406030204" pitchFamily="18" charset="0"/>
                                    </a:rPr>
                                    <m:t>𝐙</m:t>
                                  </m:r>
                                  <m:r>
                                    <a:rPr lang="en-US" sz="1600" i="1" dirty="0">
                                      <a:latin typeface="Cambria Math" panose="02040503050406030204" pitchFamily="18" charset="0"/>
                                      <a:ea typeface="Cambria Math" panose="02040503050406030204" pitchFamily="18" charset="0"/>
                                    </a:rPr>
                                    <m:t>]</m:t>
                                  </m:r>
                                </m:num>
                                <m:den>
                                  <m:r>
                                    <a:rPr lang="en-US" sz="1600" i="1" dirty="0">
                                      <a:latin typeface="Cambria Math" panose="02040503050406030204" pitchFamily="18" charset="0"/>
                                      <a:ea typeface="Cambria Math" panose="02040503050406030204" pitchFamily="18" charset="0"/>
                                    </a:rPr>
                                    <m:t>𝑇𝑟</m:t>
                                  </m:r>
                                  <m:r>
                                    <a:rPr lang="en-US" sz="1600" i="1" dirty="0">
                                      <a:latin typeface="Cambria Math" panose="02040503050406030204" pitchFamily="18" charset="0"/>
                                      <a:ea typeface="Cambria Math" panose="02040503050406030204" pitchFamily="18" charset="0"/>
                                    </a:rPr>
                                    <m:t>[</m:t>
                                  </m:r>
                                  <m:sSup>
                                    <m:sSupPr>
                                      <m:ctrlPr>
                                        <a:rPr lang="en-US" sz="1600" b="1" i="1" dirty="0">
                                          <a:latin typeface="Cambria Math" panose="02040503050406030204" pitchFamily="18" charset="0"/>
                                          <a:ea typeface="Cambria Math" panose="02040503050406030204" pitchFamily="18" charset="0"/>
                                        </a:rPr>
                                      </m:ctrlPr>
                                    </m:sSupPr>
                                    <m:e>
                                      <m:r>
                                        <a:rPr lang="en-US" sz="1600" b="1" i="0" dirty="0" smtClean="0">
                                          <a:latin typeface="Cambria Math" panose="02040503050406030204" pitchFamily="18" charset="0"/>
                                          <a:ea typeface="Cambria Math" panose="02040503050406030204" pitchFamily="18" charset="0"/>
                                        </a:rPr>
                                        <m:t>𝐙</m:t>
                                      </m:r>
                                    </m:e>
                                    <m:sup>
                                      <m:r>
                                        <a:rPr lang="en-US" sz="1600" b="0" i="1" dirty="0">
                                          <a:latin typeface="Cambria Math" panose="02040503050406030204" pitchFamily="18" charset="0"/>
                                          <a:ea typeface="Cambria Math" panose="02040503050406030204" pitchFamily="18" charset="0"/>
                                        </a:rPr>
                                        <m:t>𝑇</m:t>
                                      </m:r>
                                    </m:sup>
                                  </m:sSup>
                                  <m:sSub>
                                    <m:sSubPr>
                                      <m:ctrlPr>
                                        <a:rPr lang="en-US" sz="1600" b="1" i="1" dirty="0" smtClean="0">
                                          <a:latin typeface="Cambria Math" panose="02040503050406030204" pitchFamily="18" charset="0"/>
                                          <a:ea typeface="Cambria Math" panose="02040503050406030204" pitchFamily="18" charset="0"/>
                                        </a:rPr>
                                      </m:ctrlPr>
                                    </m:sSubPr>
                                    <m:e>
                                      <m:r>
                                        <a:rPr lang="en-US" sz="1600" b="1" i="0" dirty="0" smtClean="0">
                                          <a:latin typeface="Cambria Math" panose="02040503050406030204" pitchFamily="18" charset="0"/>
                                          <a:ea typeface="Cambria Math" panose="02040503050406030204" pitchFamily="18" charset="0"/>
                                        </a:rPr>
                                        <m:t>𝐃</m:t>
                                      </m:r>
                                    </m:e>
                                    <m:sub>
                                      <m:r>
                                        <a:rPr lang="en-US" sz="1600" b="0" i="1" dirty="0" smtClean="0">
                                          <a:latin typeface="Cambria Math" panose="02040503050406030204" pitchFamily="18" charset="0"/>
                                          <a:ea typeface="Cambria Math" panose="02040503050406030204" pitchFamily="18" charset="0"/>
                                        </a:rPr>
                                        <m:t>𝐺</m:t>
                                      </m:r>
                                    </m:sub>
                                  </m:sSub>
                                  <m:r>
                                    <a:rPr lang="en-US" sz="1600" b="1" i="0" dirty="0" smtClean="0">
                                      <a:latin typeface="Cambria Math" panose="02040503050406030204" pitchFamily="18" charset="0"/>
                                      <a:ea typeface="Cambria Math" panose="02040503050406030204" pitchFamily="18" charset="0"/>
                                    </a:rPr>
                                    <m:t>𝐙</m:t>
                                  </m:r>
                                  <m:r>
                                    <a:rPr lang="en-US" sz="1600" i="1" dirty="0">
                                      <a:latin typeface="Cambria Math" panose="02040503050406030204" pitchFamily="18" charset="0"/>
                                      <a:ea typeface="Cambria Math" panose="02040503050406030204" pitchFamily="18" charset="0"/>
                                    </a:rPr>
                                    <m:t>]</m:t>
                                  </m:r>
                                </m:den>
                              </m:f>
                            </m:e>
                          </m:func>
                        </m:e>
                      </m:func>
                    </m:oMath>
                  </m:oMathPara>
                </a14:m>
                <a:endParaRPr lang="en-US" sz="2400" dirty="0"/>
              </a:p>
            </p:txBody>
          </p:sp>
        </mc:Choice>
        <mc:Fallback xmlns="">
          <p:sp>
            <p:nvSpPr>
              <p:cNvPr id="67" name="TextBox 66">
                <a:extLst>
                  <a:ext uri="{FF2B5EF4-FFF2-40B4-BE49-F238E27FC236}">
                    <a16:creationId xmlns:a16="http://schemas.microsoft.com/office/drawing/2014/main" id="{C4CA3295-F7F6-ECCF-E87C-E6C3853A677A}"/>
                  </a:ext>
                </a:extLst>
              </p:cNvPr>
              <p:cNvSpPr txBox="1">
                <a:spLocks noRot="1" noChangeAspect="1" noMove="1" noResize="1" noEditPoints="1" noAdjustHandles="1" noChangeArrowheads="1" noChangeShapeType="1" noTextEdit="1"/>
              </p:cNvSpPr>
              <p:nvPr/>
            </p:nvSpPr>
            <p:spPr>
              <a:xfrm>
                <a:off x="3085012" y="1715103"/>
                <a:ext cx="2588198" cy="6308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34989DEA-1C48-3240-7D8B-CD1D028E3E61}"/>
                  </a:ext>
                </a:extLst>
              </p:cNvPr>
              <p:cNvSpPr txBox="1"/>
              <p:nvPr/>
            </p:nvSpPr>
            <p:spPr>
              <a:xfrm>
                <a:off x="655696" y="1833081"/>
                <a:ext cx="2184048" cy="390492"/>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a:rPr lang="en-US" sz="1600" b="1" i="0" smtClean="0">
                          <a:solidFill>
                            <a:schemeClr val="tx1"/>
                          </a:solidFill>
                          <a:latin typeface="Cambria Math" panose="02040503050406030204" pitchFamily="18" charset="0"/>
                          <a:ea typeface="Cambria Math" panose="02040503050406030204" pitchFamily="18" charset="0"/>
                        </a:rPr>
                        <m:t>𝐙</m:t>
                      </m:r>
                      <m:r>
                        <a:rPr lang="en-US" sz="1600" b="0" i="1" smtClean="0">
                          <a:latin typeface="Cambria Math" panose="02040503050406030204" pitchFamily="18" charset="0"/>
                          <a:ea typeface="Cambria Math" panose="02040503050406030204" pitchFamily="18" charset="0"/>
                        </a:rPr>
                        <m:t>=</m:t>
                      </m:r>
                      <m:rad>
                        <m:radPr>
                          <m:degHide m:val="on"/>
                          <m:ctrlPr>
                            <a:rPr lang="en-US" sz="1600" b="0" i="1" smtClean="0">
                              <a:latin typeface="Cambria Math" panose="02040503050406030204" pitchFamily="18" charset="0"/>
                              <a:ea typeface="Cambria Math" panose="02040503050406030204" pitchFamily="18" charset="0"/>
                            </a:rPr>
                          </m:ctrlPr>
                        </m:radPr>
                        <m:deg/>
                        <m:e>
                          <m:r>
                            <a:rPr lang="en-US" sz="1600" b="0" i="1" smtClean="0">
                              <a:latin typeface="Cambria Math" panose="02040503050406030204" pitchFamily="18" charset="0"/>
                              <a:ea typeface="Cambria Math" panose="02040503050406030204" pitchFamily="18" charset="0"/>
                            </a:rPr>
                            <m:t>𝑣𝑜𝑙</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𝐺</m:t>
                          </m:r>
                          <m:r>
                            <a:rPr lang="en-US" sz="1600" b="0" i="1" smtClean="0">
                              <a:latin typeface="Cambria Math" panose="02040503050406030204" pitchFamily="18" charset="0"/>
                              <a:ea typeface="Cambria Math" panose="02040503050406030204" pitchFamily="18" charset="0"/>
                            </a:rPr>
                            <m:t>)</m:t>
                          </m:r>
                        </m:e>
                      </m:rad>
                      <m:sSup>
                        <m:sSupPr>
                          <m:ctrlPr>
                            <a:rPr lang="en-US" sz="1600" b="0" i="1" smtClean="0">
                              <a:latin typeface="Cambria Math" panose="02040503050406030204" pitchFamily="18" charset="0"/>
                              <a:ea typeface="Cambria Math" panose="02040503050406030204" pitchFamily="18" charset="0"/>
                            </a:rPr>
                          </m:ctrlPr>
                        </m:sSupPr>
                        <m:e>
                          <m:r>
                            <a:rPr lang="en-US" sz="1600" b="1" i="0" smtClean="0">
                              <a:latin typeface="Cambria Math" panose="02040503050406030204" pitchFamily="18" charset="0"/>
                              <a:ea typeface="Cambria Math" panose="02040503050406030204" pitchFamily="18" charset="0"/>
                            </a:rPr>
                            <m:t>𝚲</m:t>
                          </m:r>
                        </m:e>
                        <m:sup>
                          <m:r>
                            <a:rPr lang="en-US" sz="1600" b="0" i="0" smtClean="0">
                              <a:latin typeface="Cambria Math" panose="02040503050406030204" pitchFamily="18" charset="0"/>
                              <a:ea typeface="Cambria Math" panose="02040503050406030204" pitchFamily="18" charset="0"/>
                            </a:rPr>
                            <m:t>−1/2</m:t>
                          </m:r>
                        </m:sup>
                      </m:sSup>
                      <m:sSup>
                        <m:sSupPr>
                          <m:ctrlPr>
                            <a:rPr lang="en-US" sz="1600" b="1" i="1" smtClean="0">
                              <a:latin typeface="Cambria Math" panose="02040503050406030204" pitchFamily="18" charset="0"/>
                              <a:ea typeface="Cambria Math" panose="02040503050406030204" pitchFamily="18" charset="0"/>
                            </a:rPr>
                          </m:ctrlPr>
                        </m:sSupPr>
                        <m:e>
                          <m:r>
                            <a:rPr lang="en-US" sz="1600" b="1" i="0" smtClean="0">
                              <a:latin typeface="Cambria Math" panose="02040503050406030204" pitchFamily="18" charset="0"/>
                              <a:ea typeface="Cambria Math" panose="02040503050406030204" pitchFamily="18" charset="0"/>
                            </a:rPr>
                            <m:t>𝐅</m:t>
                          </m:r>
                        </m:e>
                        <m:sup>
                          <m:r>
                            <a:rPr lang="en-US" sz="1600" b="0" i="1" smtClean="0">
                              <a:latin typeface="Cambria Math" panose="02040503050406030204" pitchFamily="18" charset="0"/>
                              <a:ea typeface="Cambria Math" panose="02040503050406030204" pitchFamily="18" charset="0"/>
                            </a:rPr>
                            <m:t>𝑇</m:t>
                          </m:r>
                        </m:sup>
                      </m:sSup>
                    </m:oMath>
                  </m:oMathPara>
                </a14:m>
                <a:endParaRPr lang="en-US" sz="2400" b="1" dirty="0"/>
              </a:p>
            </p:txBody>
          </p:sp>
        </mc:Choice>
        <mc:Fallback xmlns="">
          <p:sp>
            <p:nvSpPr>
              <p:cNvPr id="68" name="TextBox 67">
                <a:extLst>
                  <a:ext uri="{FF2B5EF4-FFF2-40B4-BE49-F238E27FC236}">
                    <a16:creationId xmlns:a16="http://schemas.microsoft.com/office/drawing/2014/main" id="{34989DEA-1C48-3240-7D8B-CD1D028E3E61}"/>
                  </a:ext>
                </a:extLst>
              </p:cNvPr>
              <p:cNvSpPr txBox="1">
                <a:spLocks noRot="1" noChangeAspect="1" noMove="1" noResize="1" noEditPoints="1" noAdjustHandles="1" noChangeArrowheads="1" noChangeShapeType="1" noTextEdit="1"/>
              </p:cNvSpPr>
              <p:nvPr/>
            </p:nvSpPr>
            <p:spPr>
              <a:xfrm>
                <a:off x="655696" y="1833081"/>
                <a:ext cx="2184048" cy="390492"/>
              </a:xfrm>
              <a:prstGeom prst="rect">
                <a:avLst/>
              </a:prstGeom>
              <a:blipFill>
                <a:blip r:embed="rId9"/>
                <a:stretch>
                  <a:fillRect b="-6250"/>
                </a:stretch>
              </a:blipFill>
            </p:spPr>
            <p:txBody>
              <a:bodyPr/>
              <a:lstStyle/>
              <a:p>
                <a:r>
                  <a:rPr lang="en-US">
                    <a:noFill/>
                  </a:rPr>
                  <a:t> </a:t>
                </a:r>
              </a:p>
            </p:txBody>
          </p:sp>
        </mc:Fallback>
      </mc:AlternateContent>
      <p:cxnSp>
        <p:nvCxnSpPr>
          <p:cNvPr id="69" name="Straight Arrow Connector 68">
            <a:extLst>
              <a:ext uri="{FF2B5EF4-FFF2-40B4-BE49-F238E27FC236}">
                <a16:creationId xmlns:a16="http://schemas.microsoft.com/office/drawing/2014/main" id="{33B59166-763B-505F-D3A9-E71DA95B90C7}"/>
              </a:ext>
            </a:extLst>
          </p:cNvPr>
          <p:cNvCxnSpPr>
            <a:cxnSpLocks/>
            <a:stCxn id="68" idx="3"/>
            <a:endCxn id="67" idx="1"/>
          </p:cNvCxnSpPr>
          <p:nvPr/>
        </p:nvCxnSpPr>
        <p:spPr>
          <a:xfrm>
            <a:off x="2839744" y="2028327"/>
            <a:ext cx="245268" cy="2215"/>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5C78F56-2188-862A-5B90-D5945587E3C5}"/>
                  </a:ext>
                </a:extLst>
              </p:cNvPr>
              <p:cNvSpPr txBox="1"/>
              <p:nvPr/>
            </p:nvSpPr>
            <p:spPr>
              <a:xfrm>
                <a:off x="6518792" y="1615575"/>
                <a:ext cx="4185897" cy="833113"/>
              </a:xfrm>
              <a:prstGeom prst="rect">
                <a:avLst/>
              </a:prstGeom>
              <a:noFill/>
              <a:ln w="28575">
                <a:solidFill>
                  <a:schemeClr val="accent6">
                    <a:lumMod val="75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𝐶𝑇</m:t>
                          </m:r>
                        </m:sub>
                      </m:sSub>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𝑇𝑟</m:t>
                          </m:r>
                          <m:r>
                            <a:rPr lang="en-US" sz="2000" b="0" i="1" smtClean="0">
                              <a:latin typeface="Cambria Math" panose="02040503050406030204" pitchFamily="18" charset="0"/>
                            </a:rPr>
                            <m:t>[</m:t>
                          </m:r>
                          <m:sSup>
                            <m:sSupPr>
                              <m:ctrlPr>
                                <a:rPr lang="en-US" sz="2000" b="1" i="1" smtClean="0">
                                  <a:solidFill>
                                    <a:schemeClr val="accent2">
                                      <a:lumMod val="50000"/>
                                    </a:schemeClr>
                                  </a:solidFill>
                                  <a:latin typeface="Cambria Math" panose="02040503050406030204" pitchFamily="18" charset="0"/>
                                </a:rPr>
                              </m:ctrlPr>
                            </m:sSupPr>
                            <m:e>
                              <m:r>
                                <a:rPr lang="en-US" sz="2000" b="1" i="0" smtClean="0">
                                  <a:solidFill>
                                    <a:schemeClr val="accent2">
                                      <a:lumMod val="50000"/>
                                    </a:schemeClr>
                                  </a:solidFill>
                                  <a:latin typeface="Cambria Math" panose="02040503050406030204" pitchFamily="18" charset="0"/>
                                </a:rPr>
                                <m:t>𝐙</m:t>
                              </m:r>
                            </m:e>
                            <m:sup>
                              <m:r>
                                <a:rPr lang="en-US" sz="2000" b="1" i="0" smtClean="0">
                                  <a:solidFill>
                                    <a:schemeClr val="accent2">
                                      <a:lumMod val="50000"/>
                                    </a:schemeClr>
                                  </a:solidFill>
                                  <a:latin typeface="Cambria Math" panose="02040503050406030204" pitchFamily="18" charset="0"/>
                                </a:rPr>
                                <m:t>𝐓</m:t>
                              </m:r>
                            </m:sup>
                          </m:sSup>
                          <m:r>
                            <a:rPr lang="en-US" sz="2000" b="1" i="0" smtClean="0">
                              <a:latin typeface="Cambria Math" panose="02040503050406030204" pitchFamily="18" charset="0"/>
                            </a:rPr>
                            <m:t>𝐋</m:t>
                          </m:r>
                          <m:r>
                            <a:rPr lang="en-US" sz="2000" b="1" i="0" smtClean="0">
                              <a:solidFill>
                                <a:schemeClr val="accent2">
                                  <a:lumMod val="50000"/>
                                </a:schemeClr>
                              </a:solidFill>
                              <a:latin typeface="Cambria Math" panose="02040503050406030204" pitchFamily="18" charset="0"/>
                            </a:rPr>
                            <m:t>𝐙</m:t>
                          </m:r>
                          <m:r>
                            <a:rPr lang="en-US" sz="2000" b="0" i="1" smtClean="0">
                              <a:latin typeface="Cambria Math" panose="02040503050406030204" pitchFamily="18" charset="0"/>
                            </a:rPr>
                            <m:t>]</m:t>
                          </m:r>
                        </m:num>
                        <m:den>
                          <m:r>
                            <a:rPr lang="en-US" sz="2000" b="0" i="1" smtClean="0">
                              <a:latin typeface="Cambria Math" panose="02040503050406030204" pitchFamily="18" charset="0"/>
                            </a:rPr>
                            <m:t>𝑇𝑟</m:t>
                          </m:r>
                          <m:r>
                            <a:rPr lang="en-US" sz="2000" b="0" i="1" smtClean="0">
                              <a:latin typeface="Cambria Math" panose="02040503050406030204" pitchFamily="18" charset="0"/>
                            </a:rPr>
                            <m:t>[</m:t>
                          </m:r>
                          <m:sSup>
                            <m:sSupPr>
                              <m:ctrlPr>
                                <a:rPr lang="en-US" sz="2000" b="1" i="1" smtClean="0">
                                  <a:solidFill>
                                    <a:schemeClr val="accent2">
                                      <a:lumMod val="50000"/>
                                    </a:schemeClr>
                                  </a:solidFill>
                                  <a:latin typeface="Cambria Math" panose="02040503050406030204" pitchFamily="18" charset="0"/>
                                </a:rPr>
                              </m:ctrlPr>
                            </m:sSupPr>
                            <m:e>
                              <m:r>
                                <a:rPr lang="en-US" sz="2000" b="1" i="0" smtClean="0">
                                  <a:solidFill>
                                    <a:schemeClr val="accent2">
                                      <a:lumMod val="50000"/>
                                    </a:schemeClr>
                                  </a:solidFill>
                                  <a:latin typeface="Cambria Math" panose="02040503050406030204" pitchFamily="18" charset="0"/>
                                </a:rPr>
                                <m:t>𝐙</m:t>
                              </m:r>
                            </m:e>
                            <m:sup>
                              <m:r>
                                <a:rPr lang="en-US" sz="2000" b="1" i="0" smtClean="0">
                                  <a:solidFill>
                                    <a:schemeClr val="accent2">
                                      <a:lumMod val="50000"/>
                                    </a:schemeClr>
                                  </a:solidFill>
                                  <a:latin typeface="Cambria Math" panose="02040503050406030204" pitchFamily="18" charset="0"/>
                                </a:rPr>
                                <m:t>𝐓</m:t>
                              </m:r>
                            </m:sup>
                          </m:sSup>
                          <m:r>
                            <a:rPr lang="en-US" sz="2000" b="1" i="0" smtClean="0">
                              <a:latin typeface="Cambria Math" panose="02040503050406030204" pitchFamily="18" charset="0"/>
                            </a:rPr>
                            <m:t>𝐃</m:t>
                          </m:r>
                          <m:r>
                            <a:rPr lang="en-US" sz="2000" b="1" i="0" smtClean="0">
                              <a:solidFill>
                                <a:schemeClr val="accent2">
                                  <a:lumMod val="50000"/>
                                </a:schemeClr>
                              </a:solidFill>
                              <a:latin typeface="Cambria Math" panose="02040503050406030204" pitchFamily="18" charset="0"/>
                            </a:rPr>
                            <m:t>𝐙</m:t>
                          </m:r>
                          <m:r>
                            <a:rPr lang="en-US" sz="2000" b="0" i="1" smtClean="0">
                              <a:latin typeface="Cambria Math" panose="02040503050406030204" pitchFamily="18" charset="0"/>
                            </a:rPr>
                            <m:t>]</m:t>
                          </m:r>
                        </m:den>
                      </m:f>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d>
                                <m:dPr>
                                  <m:begChr m:val=""/>
                                  <m:endChr m:val=""/>
                                  <m:ctrlPr>
                                    <a:rPr lang="en-US" sz="2000" i="1" dirty="0">
                                      <a:latin typeface="Cambria Math" panose="02040503050406030204" pitchFamily="18" charset="0"/>
                                    </a:rPr>
                                  </m:ctrlPr>
                                </m:dPr>
                                <m:e>
                                  <m:f>
                                    <m:fPr>
                                      <m:ctrlPr>
                                        <a:rPr lang="en-US" sz="2000" b="1" i="1" dirty="0">
                                          <a:latin typeface="Cambria Math" panose="02040503050406030204" pitchFamily="18" charset="0"/>
                                        </a:rPr>
                                      </m:ctrlPr>
                                    </m:fPr>
                                    <m:num>
                                      <m:sSup>
                                        <m:sSupPr>
                                          <m:ctrlPr>
                                            <a:rPr lang="en-US" sz="2000" b="1" i="1" dirty="0" smtClean="0">
                                              <a:solidFill>
                                                <a:schemeClr val="accent2">
                                                  <a:lumMod val="50000"/>
                                                </a:schemeClr>
                                              </a:solidFill>
                                              <a:latin typeface="Cambria Math" panose="02040503050406030204" pitchFamily="18" charset="0"/>
                                            </a:rPr>
                                          </m:ctrlPr>
                                        </m:sSupPr>
                                        <m:e>
                                          <m:r>
                                            <a:rPr lang="en-US" sz="2000" b="1" dirty="0">
                                              <a:solidFill>
                                                <a:schemeClr val="accent2">
                                                  <a:lumMod val="50000"/>
                                                </a:schemeClr>
                                              </a:solidFill>
                                              <a:latin typeface="Cambria Math" panose="02040503050406030204" pitchFamily="18" charset="0"/>
                                            </a:rPr>
                                            <m:t>𝐙</m:t>
                                          </m:r>
                                        </m:e>
                                        <m:sup>
                                          <m:r>
                                            <a:rPr lang="en-US" sz="2000" b="1" dirty="0">
                                              <a:solidFill>
                                                <a:schemeClr val="accent2">
                                                  <a:lumMod val="50000"/>
                                                </a:schemeClr>
                                              </a:solidFill>
                                              <a:latin typeface="Cambria Math" panose="02040503050406030204" pitchFamily="18" charset="0"/>
                                            </a:rPr>
                                            <m:t>𝐓</m:t>
                                          </m:r>
                                        </m:sup>
                                      </m:sSup>
                                      <m:r>
                                        <a:rPr lang="en-US" sz="2000" b="1" dirty="0">
                                          <a:solidFill>
                                            <a:schemeClr val="accent2">
                                              <a:lumMod val="50000"/>
                                            </a:schemeClr>
                                          </a:solidFill>
                                          <a:latin typeface="Cambria Math" panose="02040503050406030204" pitchFamily="18" charset="0"/>
                                        </a:rPr>
                                        <m:t>𝐙</m:t>
                                      </m:r>
                                    </m:num>
                                    <m:den>
                                      <m:sSub>
                                        <m:sSubPr>
                                          <m:ctrlPr>
                                            <a:rPr lang="en-US" sz="2000" b="1" i="1" dirty="0" smtClean="0">
                                              <a:latin typeface="Cambria Math" panose="02040503050406030204" pitchFamily="18" charset="0"/>
                                            </a:rPr>
                                          </m:ctrlPr>
                                        </m:sSubPr>
                                        <m:e>
                                          <m:d>
                                            <m:dPr>
                                              <m:begChr m:val="‖"/>
                                              <m:endChr m:val="‖"/>
                                              <m:ctrlPr>
                                                <a:rPr lang="en-US" sz="2000" b="1" i="1" dirty="0">
                                                  <a:latin typeface="Cambria Math" panose="02040503050406030204" pitchFamily="18" charset="0"/>
                                                </a:rPr>
                                              </m:ctrlPr>
                                            </m:dPr>
                                            <m:e>
                                              <m:sSup>
                                                <m:sSupPr>
                                                  <m:ctrlPr>
                                                    <a:rPr lang="en-US" sz="2000" b="1" i="1" dirty="0" smtClean="0">
                                                      <a:solidFill>
                                                        <a:schemeClr val="accent2">
                                                          <a:lumMod val="50000"/>
                                                        </a:schemeClr>
                                                      </a:solidFill>
                                                      <a:latin typeface="Cambria Math" panose="02040503050406030204" pitchFamily="18" charset="0"/>
                                                    </a:rPr>
                                                  </m:ctrlPr>
                                                </m:sSupPr>
                                                <m:e>
                                                  <m:r>
                                                    <a:rPr lang="en-US" sz="2000" b="1" dirty="0">
                                                      <a:solidFill>
                                                        <a:schemeClr val="accent2">
                                                          <a:lumMod val="50000"/>
                                                        </a:schemeClr>
                                                      </a:solidFill>
                                                      <a:latin typeface="Cambria Math" panose="02040503050406030204" pitchFamily="18" charset="0"/>
                                                    </a:rPr>
                                                    <m:t>𝐙</m:t>
                                                  </m:r>
                                                </m:e>
                                                <m:sup>
                                                  <m:r>
                                                    <a:rPr lang="en-US" sz="2000" b="1" dirty="0">
                                                      <a:solidFill>
                                                        <a:schemeClr val="accent2">
                                                          <a:lumMod val="50000"/>
                                                        </a:schemeClr>
                                                      </a:solidFill>
                                                      <a:latin typeface="Cambria Math" panose="02040503050406030204" pitchFamily="18" charset="0"/>
                                                    </a:rPr>
                                                    <m:t>𝐓</m:t>
                                                  </m:r>
                                                </m:sup>
                                              </m:sSup>
                                              <m:r>
                                                <a:rPr lang="en-US" sz="2000" b="1" dirty="0" smtClean="0">
                                                  <a:solidFill>
                                                    <a:schemeClr val="accent2">
                                                      <a:lumMod val="50000"/>
                                                    </a:schemeClr>
                                                  </a:solidFill>
                                                  <a:latin typeface="Cambria Math" panose="02040503050406030204" pitchFamily="18" charset="0"/>
                                                </a:rPr>
                                                <m:t>𝐙</m:t>
                                              </m:r>
                                            </m:e>
                                          </m:d>
                                        </m:e>
                                        <m:sub>
                                          <m:r>
                                            <a:rPr lang="en-US" sz="2000" b="0" i="1" dirty="0" smtClean="0">
                                              <a:latin typeface="Cambria Math" panose="02040503050406030204" pitchFamily="18" charset="0"/>
                                            </a:rPr>
                                            <m:t>𝐹</m:t>
                                          </m:r>
                                        </m:sub>
                                      </m:sSub>
                                    </m:den>
                                  </m:f>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b="1" dirty="0">
                                          <a:latin typeface="Cambria Math" panose="02040503050406030204" pitchFamily="18" charset="0"/>
                                        </a:rPr>
                                        <m:t>𝐈</m:t>
                                      </m:r>
                                    </m:e>
                                    <m:sub>
                                      <m:r>
                                        <a:rPr lang="en-US" sz="2000" i="1" dirty="0">
                                          <a:latin typeface="Cambria Math" panose="02040503050406030204" pitchFamily="18" charset="0"/>
                                        </a:rPr>
                                        <m:t>𝑁</m:t>
                                      </m:r>
                                    </m:sub>
                                  </m:sSub>
                                </m:e>
                              </m:d>
                            </m:e>
                          </m:d>
                        </m:e>
                        <m:sub>
                          <m:r>
                            <a:rPr lang="en-US" sz="2000" b="0" i="1" smtClean="0">
                              <a:latin typeface="Cambria Math" panose="02040503050406030204" pitchFamily="18" charset="0"/>
                            </a:rPr>
                            <m:t>𝐹</m:t>
                          </m:r>
                        </m:sub>
                      </m:sSub>
                    </m:oMath>
                  </m:oMathPara>
                </a14:m>
                <a:endParaRPr lang="en-US" sz="2000" dirty="0">
                  <a:latin typeface="Cambria Math" panose="02040503050406030204" pitchFamily="18" charset="0"/>
                </a:endParaRPr>
              </a:p>
            </p:txBody>
          </p:sp>
        </mc:Choice>
        <mc:Fallback xmlns="">
          <p:sp>
            <p:nvSpPr>
              <p:cNvPr id="70" name="TextBox 69">
                <a:extLst>
                  <a:ext uri="{FF2B5EF4-FFF2-40B4-BE49-F238E27FC236}">
                    <a16:creationId xmlns:a16="http://schemas.microsoft.com/office/drawing/2014/main" id="{D5C78F56-2188-862A-5B90-D5945587E3C5}"/>
                  </a:ext>
                </a:extLst>
              </p:cNvPr>
              <p:cNvSpPr txBox="1">
                <a:spLocks noRot="1" noChangeAspect="1" noMove="1" noResize="1" noEditPoints="1" noAdjustHandles="1" noChangeArrowheads="1" noChangeShapeType="1" noTextEdit="1"/>
              </p:cNvSpPr>
              <p:nvPr/>
            </p:nvSpPr>
            <p:spPr>
              <a:xfrm>
                <a:off x="6518792" y="1615575"/>
                <a:ext cx="4185897" cy="833113"/>
              </a:xfrm>
              <a:prstGeom prst="rect">
                <a:avLst/>
              </a:prstGeom>
              <a:blipFill>
                <a:blip r:embed="rId10"/>
                <a:stretch>
                  <a:fillRect/>
                </a:stretch>
              </a:blipFill>
              <a:ln w="28575">
                <a:solidFill>
                  <a:schemeClr val="accent6">
                    <a:lumMod val="75000"/>
                  </a:schemeClr>
                </a:solidFill>
              </a:ln>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5CC668DE-3002-7170-50E5-0DBC4B548FB5}"/>
              </a:ext>
            </a:extLst>
          </p:cNvPr>
          <p:cNvCxnSpPr>
            <a:cxnSpLocks/>
            <a:stCxn id="67" idx="3"/>
            <a:endCxn id="70" idx="1"/>
          </p:cNvCxnSpPr>
          <p:nvPr/>
        </p:nvCxnSpPr>
        <p:spPr>
          <a:xfrm>
            <a:off x="5673210" y="2030542"/>
            <a:ext cx="845582" cy="159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2CE5746-19CD-27DE-02C7-7E9B077BE3AD}"/>
              </a:ext>
            </a:extLst>
          </p:cNvPr>
          <p:cNvSpPr txBox="1"/>
          <p:nvPr/>
        </p:nvSpPr>
        <p:spPr>
          <a:xfrm>
            <a:off x="8137858" y="3121098"/>
            <a:ext cx="3215942" cy="1077218"/>
          </a:xfrm>
          <a:prstGeom prst="rect">
            <a:avLst/>
          </a:prstGeom>
          <a:solidFill>
            <a:schemeClr val="bg1">
              <a:lumMod val="95000"/>
            </a:schemeClr>
          </a:solidFill>
        </p:spPr>
        <p:txBody>
          <a:bodyPr wrap="square" rtlCol="0">
            <a:spAutoFit/>
          </a:bodyPr>
          <a:lstStyle/>
          <a:p>
            <a:r>
              <a:rPr lang="en-US" sz="1600" b="1" dirty="0">
                <a:latin typeface="Century Gothic" panose="020B0502020202020204" pitchFamily="34" charset="0"/>
              </a:rPr>
              <a:t>Use Effective Resistances matrix (commute times) to modify the input adjacency matrix for new layers</a:t>
            </a:r>
          </a:p>
        </p:txBody>
      </p:sp>
      <p:cxnSp>
        <p:nvCxnSpPr>
          <p:cNvPr id="73" name="Straight Arrow Connector 72">
            <a:extLst>
              <a:ext uri="{FF2B5EF4-FFF2-40B4-BE49-F238E27FC236}">
                <a16:creationId xmlns:a16="http://schemas.microsoft.com/office/drawing/2014/main" id="{AB767E01-8206-94DA-9DE3-2E901CAF6AEC}"/>
              </a:ext>
            </a:extLst>
          </p:cNvPr>
          <p:cNvCxnSpPr>
            <a:cxnSpLocks/>
            <a:stCxn id="65" idx="3"/>
            <a:endCxn id="72" idx="1"/>
          </p:cNvCxnSpPr>
          <p:nvPr/>
        </p:nvCxnSpPr>
        <p:spPr>
          <a:xfrm flipV="1">
            <a:off x="7482221" y="3659707"/>
            <a:ext cx="655637" cy="642"/>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281A6D60-AF34-FCD1-F09D-A5E9F1DC80B2}"/>
              </a:ext>
            </a:extLst>
          </p:cNvPr>
          <p:cNvSpPr txBox="1"/>
          <p:nvPr/>
        </p:nvSpPr>
        <p:spPr>
          <a:xfrm>
            <a:off x="8177788" y="4518684"/>
            <a:ext cx="3136082" cy="584775"/>
          </a:xfrm>
          <a:prstGeom prst="rect">
            <a:avLst/>
          </a:prstGeom>
          <a:noFill/>
        </p:spPr>
        <p:txBody>
          <a:bodyPr wrap="square" rtlCol="0">
            <a:spAutoFit/>
          </a:bodyPr>
          <a:lstStyle/>
          <a:p>
            <a:r>
              <a:rPr lang="en-US" sz="1600" dirty="0">
                <a:solidFill>
                  <a:schemeClr val="accent1"/>
                </a:solidFill>
              </a:rPr>
              <a:t>CT-layer can be added as the first layer or as the # desired layer</a:t>
            </a:r>
          </a:p>
        </p:txBody>
      </p:sp>
      <p:sp>
        <p:nvSpPr>
          <p:cNvPr id="75" name="Rectangle 74">
            <a:extLst>
              <a:ext uri="{FF2B5EF4-FFF2-40B4-BE49-F238E27FC236}">
                <a16:creationId xmlns:a16="http://schemas.microsoft.com/office/drawing/2014/main" id="{6DDB2E5E-6098-6059-4627-10521C7E91F2}"/>
              </a:ext>
            </a:extLst>
          </p:cNvPr>
          <p:cNvSpPr/>
          <p:nvPr/>
        </p:nvSpPr>
        <p:spPr>
          <a:xfrm>
            <a:off x="2384506" y="3444750"/>
            <a:ext cx="267801" cy="504284"/>
          </a:xfrm>
          <a:custGeom>
            <a:avLst/>
            <a:gdLst>
              <a:gd name="connsiteX0" fmla="*/ 0 w 267801"/>
              <a:gd name="connsiteY0" fmla="*/ 0 h 504284"/>
              <a:gd name="connsiteX1" fmla="*/ 267801 w 267801"/>
              <a:gd name="connsiteY1" fmla="*/ 0 h 504284"/>
              <a:gd name="connsiteX2" fmla="*/ 267801 w 267801"/>
              <a:gd name="connsiteY2" fmla="*/ 504284 h 504284"/>
              <a:gd name="connsiteX3" fmla="*/ 0 w 267801"/>
              <a:gd name="connsiteY3" fmla="*/ 504284 h 504284"/>
              <a:gd name="connsiteX4" fmla="*/ 0 w 267801"/>
              <a:gd name="connsiteY4" fmla="*/ 0 h 50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01" h="504284" extrusionOk="0">
                <a:moveTo>
                  <a:pt x="0" y="0"/>
                </a:moveTo>
                <a:cubicBezTo>
                  <a:pt x="77208" y="-27803"/>
                  <a:pt x="206280" y="15137"/>
                  <a:pt x="267801" y="0"/>
                </a:cubicBezTo>
                <a:cubicBezTo>
                  <a:pt x="292738" y="232695"/>
                  <a:pt x="211177" y="322873"/>
                  <a:pt x="267801" y="504284"/>
                </a:cubicBezTo>
                <a:cubicBezTo>
                  <a:pt x="204310" y="513272"/>
                  <a:pt x="130157" y="481422"/>
                  <a:pt x="0" y="504284"/>
                </a:cubicBezTo>
                <a:cubicBezTo>
                  <a:pt x="-56018" y="256561"/>
                  <a:pt x="60417" y="131158"/>
                  <a:pt x="0" y="0"/>
                </a:cubicBezTo>
                <a:close/>
              </a:path>
            </a:pathLst>
          </a:custGeom>
          <a:noFill/>
          <a:ln w="38100">
            <a:solidFill>
              <a:schemeClr val="accent6">
                <a:lumMod val="75000"/>
              </a:schemeClr>
            </a:solidFill>
            <a:extLst>
              <a:ext uri="{C807C97D-BFC1-408E-A445-0C87EB9F89A2}">
                <ask:lineSketchStyleProps xmlns:ask="http://schemas.microsoft.com/office/drawing/2018/sketchyshapes" sd="122133253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6" name="Rectangle 75">
            <a:extLst>
              <a:ext uri="{FF2B5EF4-FFF2-40B4-BE49-F238E27FC236}">
                <a16:creationId xmlns:a16="http://schemas.microsoft.com/office/drawing/2014/main" id="{B62FC648-CA11-5298-6CCF-BCEEAF26B380}"/>
              </a:ext>
            </a:extLst>
          </p:cNvPr>
          <p:cNvSpPr/>
          <p:nvPr/>
        </p:nvSpPr>
        <p:spPr>
          <a:xfrm>
            <a:off x="4022603" y="3429000"/>
            <a:ext cx="548640" cy="504284"/>
          </a:xfrm>
          <a:custGeom>
            <a:avLst/>
            <a:gdLst>
              <a:gd name="connsiteX0" fmla="*/ 0 w 548640"/>
              <a:gd name="connsiteY0" fmla="*/ 0 h 504284"/>
              <a:gd name="connsiteX1" fmla="*/ 548640 w 548640"/>
              <a:gd name="connsiteY1" fmla="*/ 0 h 504284"/>
              <a:gd name="connsiteX2" fmla="*/ 548640 w 548640"/>
              <a:gd name="connsiteY2" fmla="*/ 504284 h 504284"/>
              <a:gd name="connsiteX3" fmla="*/ 0 w 548640"/>
              <a:gd name="connsiteY3" fmla="*/ 504284 h 504284"/>
              <a:gd name="connsiteX4" fmla="*/ 0 w 548640"/>
              <a:gd name="connsiteY4" fmla="*/ 0 h 504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04284" extrusionOk="0">
                <a:moveTo>
                  <a:pt x="0" y="0"/>
                </a:moveTo>
                <a:cubicBezTo>
                  <a:pt x="257909" y="-64488"/>
                  <a:pt x="284108" y="10280"/>
                  <a:pt x="548640" y="0"/>
                </a:cubicBezTo>
                <a:cubicBezTo>
                  <a:pt x="591487" y="225589"/>
                  <a:pt x="496080" y="314879"/>
                  <a:pt x="548640" y="504284"/>
                </a:cubicBezTo>
                <a:cubicBezTo>
                  <a:pt x="302744" y="558402"/>
                  <a:pt x="128802" y="488102"/>
                  <a:pt x="0" y="504284"/>
                </a:cubicBezTo>
                <a:cubicBezTo>
                  <a:pt x="-38368" y="328053"/>
                  <a:pt x="35025" y="187578"/>
                  <a:pt x="0" y="0"/>
                </a:cubicBezTo>
                <a:close/>
              </a:path>
            </a:pathLst>
          </a:custGeom>
          <a:noFill/>
          <a:ln w="38100">
            <a:solidFill>
              <a:schemeClr val="accent6">
                <a:lumMod val="75000"/>
              </a:schemeClr>
            </a:solidFill>
            <a:extLst>
              <a:ext uri="{C807C97D-BFC1-408E-A445-0C87EB9F89A2}">
                <ask:lineSketchStyleProps xmlns:ask="http://schemas.microsoft.com/office/drawing/2018/sketchyshapes" sd="100917790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Slide Number Placeholder 2">
            <a:extLst>
              <a:ext uri="{FF2B5EF4-FFF2-40B4-BE49-F238E27FC236}">
                <a16:creationId xmlns:a16="http://schemas.microsoft.com/office/drawing/2014/main" id="{CCDB8863-ECAB-6040-A745-F4ED9AE05503}"/>
              </a:ext>
            </a:extLst>
          </p:cNvPr>
          <p:cNvSpPr>
            <a:spLocks noGrp="1"/>
          </p:cNvSpPr>
          <p:nvPr>
            <p:ph type="sldNum" sz="quarter" idx="12"/>
          </p:nvPr>
        </p:nvSpPr>
        <p:spPr/>
        <p:txBody>
          <a:bodyPr/>
          <a:lstStyle/>
          <a:p>
            <a:fld id="{33471E03-3868-4372-A232-81B06EBB10D4}" type="slidenum">
              <a:rPr lang="es-ES" smtClean="0"/>
              <a:t>187</a:t>
            </a:fld>
            <a:endParaRPr lang="es-ES"/>
          </a:p>
        </p:txBody>
      </p:sp>
    </p:spTree>
    <p:extLst>
      <p:ext uri="{BB962C8B-B14F-4D97-AF65-F5344CB8AC3E}">
        <p14:creationId xmlns:p14="http://schemas.microsoft.com/office/powerpoint/2010/main" val="269957544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Spectral Rewiring – Differentiable </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err="1"/>
              <a:t>DiffWire</a:t>
            </a:r>
            <a:endParaRPr lang="en-US" dirty="0"/>
          </a:p>
        </p:txBody>
      </p:sp>
      <p:sp>
        <p:nvSpPr>
          <p:cNvPr id="5" name="TextBox 4">
            <a:extLst>
              <a:ext uri="{FF2B5EF4-FFF2-40B4-BE49-F238E27FC236}">
                <a16:creationId xmlns:a16="http://schemas.microsoft.com/office/drawing/2014/main" id="{376F6922-B78D-7E84-FCB3-53DCEA0F58CF}"/>
              </a:ext>
            </a:extLst>
          </p:cNvPr>
          <p:cNvSpPr txBox="1"/>
          <p:nvPr/>
        </p:nvSpPr>
        <p:spPr>
          <a:xfrm>
            <a:off x="2013440" y="6262797"/>
            <a:ext cx="8251490" cy="523220"/>
          </a:xfrm>
          <a:prstGeom prst="rect">
            <a:avLst/>
          </a:prstGeom>
          <a:noFill/>
        </p:spPr>
        <p:txBody>
          <a:bodyPr wrap="none" rtlCol="0">
            <a:spAutoFit/>
          </a:bodyPr>
          <a:lstStyle/>
          <a:p>
            <a:r>
              <a:rPr lang="en-US" sz="1400" b="1" dirty="0">
                <a:solidFill>
                  <a:schemeClr val="accent2">
                    <a:lumMod val="50000"/>
                  </a:schemeClr>
                </a:solidFill>
                <a:latin typeface="Times New Roman" panose="02020603050405020304" pitchFamily="18" charset="0"/>
                <a:cs typeface="Times New Roman" panose="02020603050405020304" pitchFamily="18" charset="0"/>
              </a:rPr>
              <a:t>Adrián Arnaiz-Rodríguez, Ahmed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Begga</a:t>
            </a:r>
            <a:r>
              <a:rPr lang="en-US" sz="1400" b="1" dirty="0">
                <a:solidFill>
                  <a:schemeClr val="accent2">
                    <a:lumMod val="50000"/>
                  </a:schemeClr>
                </a:solidFill>
                <a:latin typeface="Times New Roman" panose="02020603050405020304" pitchFamily="18" charset="0"/>
                <a:cs typeface="Times New Roman" panose="02020603050405020304" pitchFamily="18" charset="0"/>
              </a:rPr>
              <a:t>, Francisco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Escolano</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and Nuria Oliver</a:t>
            </a:r>
            <a:r>
              <a:rPr lang="en-US" sz="1400" dirty="0">
                <a:solidFill>
                  <a:schemeClr val="accent2">
                    <a:lumMod val="50000"/>
                  </a:schemeClr>
                </a:solidFill>
                <a:latin typeface="Times New Roman" panose="02020603050405020304" pitchFamily="18" charset="0"/>
                <a:cs typeface="Times New Roman" panose="02020603050405020304" pitchFamily="18" charset="0"/>
              </a:rPr>
              <a:t>. </a:t>
            </a:r>
            <a:br>
              <a:rPr lang="en-US" sz="1400" dirty="0">
                <a:solidFill>
                  <a:schemeClr val="accent2">
                    <a:lumMod val="50000"/>
                  </a:schemeClr>
                </a:solidFill>
                <a:latin typeface="Times New Roman" panose="02020603050405020304" pitchFamily="18" charset="0"/>
                <a:cs typeface="Times New Roman" panose="02020603050405020304" pitchFamily="18" charset="0"/>
              </a:rPr>
            </a:br>
            <a:r>
              <a:rPr lang="en-US" sz="1400" dirty="0" err="1">
                <a:solidFill>
                  <a:schemeClr val="accent2">
                    <a:lumMod val="50000"/>
                  </a:schemeClr>
                </a:solidFill>
                <a:latin typeface="Times New Roman" panose="02020603050405020304" pitchFamily="18" charset="0"/>
                <a:cs typeface="Times New Roman" panose="02020603050405020304" pitchFamily="18" charset="0"/>
              </a:rPr>
              <a:t>DiffWire</a:t>
            </a:r>
            <a:r>
              <a:rPr lang="en-US" sz="1400" dirty="0">
                <a:solidFill>
                  <a:schemeClr val="accent2">
                    <a:lumMod val="50000"/>
                  </a:schemeClr>
                </a:solidFill>
                <a:latin typeface="Times New Roman" panose="02020603050405020304" pitchFamily="18" charset="0"/>
                <a:cs typeface="Times New Roman" panose="02020603050405020304" pitchFamily="18" charset="0"/>
              </a:rPr>
              <a:t>: Inductive Graph Rewiring via the </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Lovász</a:t>
            </a:r>
            <a:r>
              <a:rPr lang="en-US" sz="1400" dirty="0">
                <a:solidFill>
                  <a:schemeClr val="accent2">
                    <a:lumMod val="50000"/>
                  </a:schemeClr>
                </a:solidFill>
                <a:latin typeface="Times New Roman" panose="02020603050405020304" pitchFamily="18" charset="0"/>
                <a:cs typeface="Times New Roman" panose="02020603050405020304" pitchFamily="18" charset="0"/>
              </a:rPr>
              <a:t> Bound. </a:t>
            </a:r>
            <a:r>
              <a:rPr lang="en-US" sz="1400" i="1" dirty="0">
                <a:solidFill>
                  <a:schemeClr val="accent2">
                    <a:lumMod val="50000"/>
                  </a:schemeClr>
                </a:solidFill>
                <a:latin typeface="Times New Roman" panose="02020603050405020304" pitchFamily="18" charset="0"/>
                <a:cs typeface="Times New Roman" panose="02020603050405020304" pitchFamily="18" charset="0"/>
              </a:rPr>
              <a:t>In The First Learning on Graphs Conference, 2022.</a:t>
            </a:r>
            <a:endParaRPr lang="es-ES" sz="1400" i="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43EFE988-D61B-FAF3-046C-0A4A96875BDF}"/>
              </a:ext>
            </a:extLst>
          </p:cNvPr>
          <p:cNvGrpSpPr/>
          <p:nvPr/>
        </p:nvGrpSpPr>
        <p:grpSpPr>
          <a:xfrm>
            <a:off x="2637277" y="3434667"/>
            <a:ext cx="3468247" cy="968941"/>
            <a:chOff x="10121412" y="11607217"/>
            <a:chExt cx="3468247" cy="968941"/>
          </a:xfrm>
        </p:grpSpPr>
        <p:sp>
          <p:nvSpPr>
            <p:cNvPr id="20" name="Rectangle 19">
              <a:extLst>
                <a:ext uri="{FF2B5EF4-FFF2-40B4-BE49-F238E27FC236}">
                  <a16:creationId xmlns:a16="http://schemas.microsoft.com/office/drawing/2014/main" id="{74994297-E851-B7CE-961B-E67F8A10398D}"/>
                </a:ext>
              </a:extLst>
            </p:cNvPr>
            <p:cNvSpPr/>
            <p:nvPr/>
          </p:nvSpPr>
          <p:spPr>
            <a:xfrm>
              <a:off x="10672665" y="11607217"/>
              <a:ext cx="1277152" cy="968941"/>
            </a:xfrm>
            <a:prstGeom prst="rect">
              <a:avLst/>
            </a:prstGeom>
            <a:solidFill>
              <a:schemeClr val="bg1">
                <a:lumMod val="95000"/>
              </a:schemeClr>
            </a:solidFill>
            <a:ln w="57150">
              <a:solidFill>
                <a:srgbClr val="1300EC"/>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400" b="1" dirty="0">
                <a:solidFill>
                  <a:schemeClr val="accent6">
                    <a:lumMod val="50000"/>
                  </a:schemeClr>
                </a:solidFill>
                <a:ea typeface="+mj-ea"/>
                <a:cs typeface="+mj-cs"/>
              </a:endParaRPr>
            </a:p>
          </p:txBody>
        </p:sp>
        <p:sp>
          <p:nvSpPr>
            <p:cNvPr id="21" name="Rectangle: Top Corners Snipped 20">
              <a:extLst>
                <a:ext uri="{FF2B5EF4-FFF2-40B4-BE49-F238E27FC236}">
                  <a16:creationId xmlns:a16="http://schemas.microsoft.com/office/drawing/2014/main" id="{3F92F6AB-846A-8A88-146F-5A13F1FAD6F7}"/>
                </a:ext>
              </a:extLst>
            </p:cNvPr>
            <p:cNvSpPr/>
            <p:nvPr/>
          </p:nvSpPr>
          <p:spPr>
            <a:xfrm rot="16200000">
              <a:off x="10967752" y="11747285"/>
              <a:ext cx="788868" cy="688546"/>
            </a:xfrm>
            <a:prstGeom prst="snip2SameRect">
              <a:avLst>
                <a:gd name="adj1" fmla="val 0"/>
                <a:gd name="adj2" fmla="val 50000"/>
              </a:avLst>
            </a:prstGeom>
            <a:solidFill>
              <a:srgbClr val="1300E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t>MLP </a:t>
              </a:r>
              <a:r>
                <a:rPr lang="en-US" sz="1400" dirty="0"/>
                <a:t>tanh</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EC823AA-AB52-31FD-7E8B-94DE80F76C2E}"/>
                    </a:ext>
                  </a:extLst>
                </p:cNvPr>
                <p:cNvSpPr txBox="1"/>
                <p:nvPr/>
              </p:nvSpPr>
              <p:spPr>
                <a:xfrm>
                  <a:off x="10121412" y="11906892"/>
                  <a:ext cx="378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𝐗</m:t>
                        </m:r>
                      </m:oMath>
                    </m:oMathPara>
                  </a14:m>
                  <a:endParaRPr lang="en-US" b="1" dirty="0"/>
                </a:p>
              </p:txBody>
            </p:sp>
          </mc:Choice>
          <mc:Fallback xmlns="">
            <p:sp>
              <p:nvSpPr>
                <p:cNvPr id="10" name="TextBox 9">
                  <a:extLst>
                    <a:ext uri="{FF2B5EF4-FFF2-40B4-BE49-F238E27FC236}">
                      <a16:creationId xmlns:a16="http://schemas.microsoft.com/office/drawing/2014/main" id="{12BFC099-901F-F20E-87A3-5D04E34BD630}"/>
                    </a:ext>
                  </a:extLst>
                </p:cNvPr>
                <p:cNvSpPr txBox="1">
                  <a:spLocks noRot="1" noChangeAspect="1" noMove="1" noResize="1" noEditPoints="1" noAdjustHandles="1" noChangeArrowheads="1" noChangeShapeType="1" noTextEdit="1"/>
                </p:cNvSpPr>
                <p:nvPr/>
              </p:nvSpPr>
              <p:spPr>
                <a:xfrm>
                  <a:off x="10121412" y="11906892"/>
                  <a:ext cx="378629" cy="369332"/>
                </a:xfrm>
                <a:prstGeom prst="rect">
                  <a:avLst/>
                </a:prstGeom>
                <a:blipFill>
                  <a:blip r:embed="rId3"/>
                  <a:stretch>
                    <a:fillRect/>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08B70893-8CA7-0FFC-6B37-FE48EE626453}"/>
                </a:ext>
              </a:extLst>
            </p:cNvPr>
            <p:cNvCxnSpPr>
              <a:cxnSpLocks/>
              <a:stCxn id="22" idx="3"/>
              <a:endCxn id="21" idx="3"/>
            </p:cNvCxnSpPr>
            <p:nvPr/>
          </p:nvCxnSpPr>
          <p:spPr>
            <a:xfrm>
              <a:off x="10500041" y="12091558"/>
              <a:ext cx="517872" cy="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0588826-D818-819C-84EA-FE4E960BE769}"/>
                </a:ext>
              </a:extLst>
            </p:cNvPr>
            <p:cNvCxnSpPr>
              <a:cxnSpLocks/>
              <a:stCxn id="21" idx="1"/>
              <a:endCxn id="25" idx="1"/>
            </p:cNvCxnSpPr>
            <p:nvPr/>
          </p:nvCxnSpPr>
          <p:spPr>
            <a:xfrm flipV="1">
              <a:off x="11706459" y="12091557"/>
              <a:ext cx="452808" cy="1"/>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A101ED1-343B-5EE4-EB92-8F5F0485FD5B}"/>
                    </a:ext>
                  </a:extLst>
                </p:cNvPr>
                <p:cNvSpPr txBox="1"/>
                <p:nvPr/>
              </p:nvSpPr>
              <p:spPr>
                <a:xfrm>
                  <a:off x="12159267" y="11901152"/>
                  <a:ext cx="1430392"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chemeClr val="tx1"/>
                                </a:solidFill>
                                <a:latin typeface="Cambria Math" panose="02040503050406030204" pitchFamily="18" charset="0"/>
                              </a:rPr>
                            </m:ctrlPr>
                          </m:sSupPr>
                          <m:e>
                            <m:r>
                              <a:rPr lang="en-US" b="1" i="0" smtClean="0">
                                <a:solidFill>
                                  <a:schemeClr val="accent2">
                                    <a:lumMod val="50000"/>
                                  </a:schemeClr>
                                </a:solidFill>
                                <a:latin typeface="Cambria Math" panose="02040503050406030204" pitchFamily="18" charset="0"/>
                              </a:rPr>
                              <m:t>𝐙</m:t>
                            </m:r>
                            <m:r>
                              <a:rPr lang="en-US" i="1" smtClean="0">
                                <a:solidFill>
                                  <a:schemeClr val="tx1"/>
                                </a:solidFill>
                                <a:latin typeface="Cambria Math" panose="02040503050406030204" pitchFamily="18" charset="0"/>
                                <a:ea typeface="Cambria Math" panose="02040503050406030204" pitchFamily="18" charset="0"/>
                              </a:rPr>
                              <m:t>∈</m:t>
                            </m:r>
                            <m:r>
                              <a:rPr lang="en-US" i="1" smtClean="0">
                                <a:solidFill>
                                  <a:schemeClr val="tx1"/>
                                </a:solidFill>
                                <a:latin typeface="Cambria Math" panose="02040503050406030204" pitchFamily="18" charset="0"/>
                              </a:rPr>
                              <m:t>ℝ</m:t>
                            </m:r>
                          </m:e>
                          <m:sup>
                            <m:r>
                              <a:rPr lang="en-US" b="0" i="1" smtClean="0">
                                <a:solidFill>
                                  <a:schemeClr val="tx1"/>
                                </a:solidFill>
                                <a:latin typeface="Cambria Math" panose="02040503050406030204" pitchFamily="18" charset="0"/>
                              </a:rPr>
                              <m:t>𝑛</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𝑂</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𝑛</m:t>
                            </m:r>
                            <m:r>
                              <a:rPr lang="en-US" b="0" i="1" smtClean="0">
                                <a:solidFill>
                                  <a:schemeClr val="tx1"/>
                                </a:solidFill>
                                <a:latin typeface="Cambria Math" panose="02040503050406030204" pitchFamily="18" charset="0"/>
                                <a:ea typeface="Cambria Math" panose="02040503050406030204" pitchFamily="18" charset="0"/>
                              </a:rPr>
                              <m:t>)</m:t>
                            </m:r>
                          </m:sup>
                        </m:sSup>
                      </m:oMath>
                    </m:oMathPara>
                  </a14:m>
                  <a:endParaRPr lang="en-US" dirty="0">
                    <a:solidFill>
                      <a:schemeClr val="tx1"/>
                    </a:solidFill>
                  </a:endParaRPr>
                </a:p>
              </p:txBody>
            </p:sp>
          </mc:Choice>
          <mc:Fallback xmlns="">
            <p:sp>
              <p:nvSpPr>
                <p:cNvPr id="13" name="TextBox 12">
                  <a:extLst>
                    <a:ext uri="{FF2B5EF4-FFF2-40B4-BE49-F238E27FC236}">
                      <a16:creationId xmlns:a16="http://schemas.microsoft.com/office/drawing/2014/main" id="{ED48FF89-02BE-A04C-D305-CD243E79AB47}"/>
                    </a:ext>
                  </a:extLst>
                </p:cNvPr>
                <p:cNvSpPr txBox="1">
                  <a:spLocks noRot="1" noChangeAspect="1" noMove="1" noResize="1" noEditPoints="1" noAdjustHandles="1" noChangeArrowheads="1" noChangeShapeType="1" noTextEdit="1"/>
                </p:cNvSpPr>
                <p:nvPr/>
              </p:nvSpPr>
              <p:spPr>
                <a:xfrm>
                  <a:off x="12159267" y="11901152"/>
                  <a:ext cx="1430392" cy="380810"/>
                </a:xfrm>
                <a:prstGeom prst="rect">
                  <a:avLst/>
                </a:prstGeom>
                <a:blipFill>
                  <a:blip r:embed="rId4"/>
                  <a:stretch>
                    <a:fillRect/>
                  </a:stretch>
                </a:blipFill>
              </p:spPr>
              <p:txBody>
                <a:bodyPr/>
                <a:lstStyle/>
                <a:p>
                  <a:r>
                    <a:rPr lang="en-US">
                      <a:noFill/>
                    </a:rPr>
                    <a:t> </a:t>
                  </a:r>
                </a:p>
              </p:txBody>
            </p:sp>
          </mc:Fallback>
        </mc:AlternateContent>
      </p:grpSp>
      <p:cxnSp>
        <p:nvCxnSpPr>
          <p:cNvPr id="26" name="Straight Arrow Connector 25">
            <a:extLst>
              <a:ext uri="{FF2B5EF4-FFF2-40B4-BE49-F238E27FC236}">
                <a16:creationId xmlns:a16="http://schemas.microsoft.com/office/drawing/2014/main" id="{F045771C-65A1-EEEC-62A6-CB00A4E1ADC4}"/>
              </a:ext>
            </a:extLst>
          </p:cNvPr>
          <p:cNvCxnSpPr>
            <a:cxnSpLocks/>
            <a:stCxn id="25" idx="3"/>
            <a:endCxn id="28" idx="1"/>
          </p:cNvCxnSpPr>
          <p:nvPr/>
        </p:nvCxnSpPr>
        <p:spPr>
          <a:xfrm flipV="1">
            <a:off x="6105524" y="3293974"/>
            <a:ext cx="411491" cy="625033"/>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B8E00C1-A54E-37A5-305F-01BE7EB55483}"/>
              </a:ext>
            </a:extLst>
          </p:cNvPr>
          <p:cNvSpPr txBox="1"/>
          <p:nvPr/>
        </p:nvSpPr>
        <p:spPr>
          <a:xfrm>
            <a:off x="6517013" y="4340536"/>
            <a:ext cx="4551037" cy="369332"/>
          </a:xfrm>
          <a:prstGeom prst="rect">
            <a:avLst/>
          </a:prstGeom>
          <a:noFill/>
        </p:spPr>
        <p:txBody>
          <a:bodyPr wrap="square" rtlCol="0">
            <a:spAutoFit/>
          </a:bodyPr>
          <a:lstStyle/>
          <a:p>
            <a:r>
              <a:rPr lang="es-AR" b="1" dirty="0"/>
              <a:t>CTE </a:t>
            </a:r>
            <a:r>
              <a:rPr lang="es-AR" dirty="0"/>
              <a:t>as </a:t>
            </a:r>
            <a:r>
              <a:rPr lang="es-AR" dirty="0" err="1"/>
              <a:t>differentiable</a:t>
            </a:r>
            <a:r>
              <a:rPr lang="es-AR" dirty="0"/>
              <a:t> </a:t>
            </a:r>
            <a:r>
              <a:rPr lang="es-AR" dirty="0" err="1"/>
              <a:t>Positional</a:t>
            </a:r>
            <a:r>
              <a:rPr lang="es-AR" dirty="0"/>
              <a:t> </a:t>
            </a:r>
            <a:r>
              <a:rPr lang="es-AR" dirty="0" err="1"/>
              <a:t>Encoding</a:t>
            </a:r>
            <a:endParaRPr lang="es-AR" i="1" dirty="0"/>
          </a:p>
        </p:txBody>
      </p:sp>
      <p:sp>
        <p:nvSpPr>
          <p:cNvPr id="28" name="TextBox 27">
            <a:extLst>
              <a:ext uri="{FF2B5EF4-FFF2-40B4-BE49-F238E27FC236}">
                <a16:creationId xmlns:a16="http://schemas.microsoft.com/office/drawing/2014/main" id="{710A6365-2C21-77D4-863A-0572CE2AF260}"/>
              </a:ext>
            </a:extLst>
          </p:cNvPr>
          <p:cNvSpPr txBox="1"/>
          <p:nvPr/>
        </p:nvSpPr>
        <p:spPr>
          <a:xfrm>
            <a:off x="6517015" y="3109308"/>
            <a:ext cx="3670925" cy="369332"/>
          </a:xfrm>
          <a:prstGeom prst="rect">
            <a:avLst/>
          </a:prstGeom>
          <a:noFill/>
        </p:spPr>
        <p:txBody>
          <a:bodyPr wrap="square" rtlCol="0">
            <a:spAutoFit/>
          </a:bodyPr>
          <a:lstStyle/>
          <a:p>
            <a:r>
              <a:rPr lang="en-US" b="1" dirty="0"/>
              <a:t>CT </a:t>
            </a:r>
            <a:r>
              <a:rPr lang="en-US" dirty="0"/>
              <a:t>as diffusion matrix</a:t>
            </a:r>
          </a:p>
        </p:txBody>
      </p:sp>
      <p:sp>
        <p:nvSpPr>
          <p:cNvPr id="29" name="TextBox 28">
            <a:extLst>
              <a:ext uri="{FF2B5EF4-FFF2-40B4-BE49-F238E27FC236}">
                <a16:creationId xmlns:a16="http://schemas.microsoft.com/office/drawing/2014/main" id="{75A67ECF-8968-AB13-6A32-531E9A58B7FF}"/>
              </a:ext>
            </a:extLst>
          </p:cNvPr>
          <p:cNvSpPr txBox="1"/>
          <p:nvPr/>
        </p:nvSpPr>
        <p:spPr>
          <a:xfrm>
            <a:off x="6517014" y="3727733"/>
            <a:ext cx="2550074" cy="369332"/>
          </a:xfrm>
          <a:prstGeom prst="rect">
            <a:avLst/>
          </a:prstGeom>
          <a:noFill/>
        </p:spPr>
        <p:txBody>
          <a:bodyPr wrap="square" rtlCol="0">
            <a:spAutoFit/>
          </a:bodyPr>
          <a:lstStyle/>
          <a:p>
            <a:r>
              <a:rPr lang="es-AR" b="1" dirty="0"/>
              <a:t>CT </a:t>
            </a:r>
            <a:r>
              <a:rPr lang="es-AR" dirty="0"/>
              <a:t>as </a:t>
            </a:r>
            <a:r>
              <a:rPr lang="es-AR" dirty="0" err="1"/>
              <a:t>edge</a:t>
            </a:r>
            <a:r>
              <a:rPr lang="es-AR" dirty="0"/>
              <a:t> </a:t>
            </a:r>
            <a:r>
              <a:rPr lang="es-AR" dirty="0" err="1"/>
              <a:t>features</a:t>
            </a:r>
            <a:endParaRPr lang="es-AR" i="1" dirty="0"/>
          </a:p>
        </p:txBody>
      </p:sp>
      <p:cxnSp>
        <p:nvCxnSpPr>
          <p:cNvPr id="30" name="Straight Arrow Connector 29">
            <a:extLst>
              <a:ext uri="{FF2B5EF4-FFF2-40B4-BE49-F238E27FC236}">
                <a16:creationId xmlns:a16="http://schemas.microsoft.com/office/drawing/2014/main" id="{3D4A6451-D688-3C44-5067-2181EB21A1C7}"/>
              </a:ext>
            </a:extLst>
          </p:cNvPr>
          <p:cNvCxnSpPr>
            <a:cxnSpLocks/>
            <a:stCxn id="25" idx="3"/>
            <a:endCxn id="29" idx="1"/>
          </p:cNvCxnSpPr>
          <p:nvPr/>
        </p:nvCxnSpPr>
        <p:spPr>
          <a:xfrm flipV="1">
            <a:off x="6105524" y="3912399"/>
            <a:ext cx="411490" cy="6608"/>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C37EE27-080F-579A-AD06-29ACFCEFC90D}"/>
              </a:ext>
            </a:extLst>
          </p:cNvPr>
          <p:cNvCxnSpPr>
            <a:cxnSpLocks/>
            <a:stCxn id="25" idx="3"/>
            <a:endCxn id="27" idx="1"/>
          </p:cNvCxnSpPr>
          <p:nvPr/>
        </p:nvCxnSpPr>
        <p:spPr>
          <a:xfrm>
            <a:off x="6105524" y="3919007"/>
            <a:ext cx="411489" cy="606195"/>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4F7F5E6-569F-E8CB-9F95-4753AF2A6E7F}"/>
                  </a:ext>
                </a:extLst>
              </p:cNvPr>
              <p:cNvSpPr txBox="1"/>
              <p:nvPr/>
            </p:nvSpPr>
            <p:spPr>
              <a:xfrm>
                <a:off x="3773335" y="1797097"/>
                <a:ext cx="4664377" cy="833113"/>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𝐶𝑇</m:t>
                          </m:r>
                        </m:sub>
                      </m:sSub>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𝑇𝑟</m:t>
                          </m:r>
                          <m:r>
                            <a:rPr lang="en-US" sz="2000" b="0" i="1" smtClean="0">
                              <a:latin typeface="Cambria Math" panose="02040503050406030204" pitchFamily="18" charset="0"/>
                            </a:rPr>
                            <m:t>[</m:t>
                          </m:r>
                          <m:sSup>
                            <m:sSupPr>
                              <m:ctrlPr>
                                <a:rPr lang="en-US" sz="2000" b="1" i="1" smtClean="0">
                                  <a:solidFill>
                                    <a:schemeClr val="accent2">
                                      <a:lumMod val="50000"/>
                                    </a:schemeClr>
                                  </a:solidFill>
                                  <a:latin typeface="Cambria Math" panose="02040503050406030204" pitchFamily="18" charset="0"/>
                                </a:rPr>
                              </m:ctrlPr>
                            </m:sSupPr>
                            <m:e>
                              <m:r>
                                <a:rPr lang="en-US" sz="2000" b="1" i="0" smtClean="0">
                                  <a:solidFill>
                                    <a:schemeClr val="accent2">
                                      <a:lumMod val="50000"/>
                                    </a:schemeClr>
                                  </a:solidFill>
                                  <a:latin typeface="Cambria Math" panose="02040503050406030204" pitchFamily="18" charset="0"/>
                                </a:rPr>
                                <m:t>𝐙</m:t>
                              </m:r>
                            </m:e>
                            <m:sup>
                              <m:r>
                                <a:rPr lang="en-US" sz="2000" b="1" i="0" smtClean="0">
                                  <a:solidFill>
                                    <a:schemeClr val="accent2">
                                      <a:lumMod val="50000"/>
                                    </a:schemeClr>
                                  </a:solidFill>
                                  <a:latin typeface="Cambria Math" panose="02040503050406030204" pitchFamily="18" charset="0"/>
                                </a:rPr>
                                <m:t>𝐓</m:t>
                              </m:r>
                            </m:sup>
                          </m:sSup>
                          <m:r>
                            <a:rPr lang="en-US" sz="2000" b="1" i="0" smtClean="0">
                              <a:latin typeface="Cambria Math" panose="02040503050406030204" pitchFamily="18" charset="0"/>
                            </a:rPr>
                            <m:t>𝐋</m:t>
                          </m:r>
                          <m:r>
                            <a:rPr lang="en-US" sz="2000" b="1" i="0" smtClean="0">
                              <a:solidFill>
                                <a:schemeClr val="accent2">
                                  <a:lumMod val="50000"/>
                                </a:schemeClr>
                              </a:solidFill>
                              <a:latin typeface="Cambria Math" panose="02040503050406030204" pitchFamily="18" charset="0"/>
                            </a:rPr>
                            <m:t>𝐙</m:t>
                          </m:r>
                          <m:r>
                            <a:rPr lang="en-US" sz="2000" b="0" i="1" smtClean="0">
                              <a:latin typeface="Cambria Math" panose="02040503050406030204" pitchFamily="18" charset="0"/>
                            </a:rPr>
                            <m:t>]</m:t>
                          </m:r>
                        </m:num>
                        <m:den>
                          <m:r>
                            <a:rPr lang="en-US" sz="2000" b="0" i="1" smtClean="0">
                              <a:latin typeface="Cambria Math" panose="02040503050406030204" pitchFamily="18" charset="0"/>
                            </a:rPr>
                            <m:t>𝑇𝑟</m:t>
                          </m:r>
                          <m:r>
                            <a:rPr lang="en-US" sz="2000" b="0" i="1" smtClean="0">
                              <a:latin typeface="Cambria Math" panose="02040503050406030204" pitchFamily="18" charset="0"/>
                            </a:rPr>
                            <m:t>[</m:t>
                          </m:r>
                          <m:sSup>
                            <m:sSupPr>
                              <m:ctrlPr>
                                <a:rPr lang="en-US" sz="2000" b="1" i="1" smtClean="0">
                                  <a:solidFill>
                                    <a:schemeClr val="accent2">
                                      <a:lumMod val="50000"/>
                                    </a:schemeClr>
                                  </a:solidFill>
                                  <a:latin typeface="Cambria Math" panose="02040503050406030204" pitchFamily="18" charset="0"/>
                                </a:rPr>
                              </m:ctrlPr>
                            </m:sSupPr>
                            <m:e>
                              <m:r>
                                <a:rPr lang="en-US" sz="2000" b="1" i="0" smtClean="0">
                                  <a:solidFill>
                                    <a:schemeClr val="accent2">
                                      <a:lumMod val="50000"/>
                                    </a:schemeClr>
                                  </a:solidFill>
                                  <a:latin typeface="Cambria Math" panose="02040503050406030204" pitchFamily="18" charset="0"/>
                                </a:rPr>
                                <m:t>𝐙</m:t>
                              </m:r>
                            </m:e>
                            <m:sup>
                              <m:r>
                                <a:rPr lang="en-US" sz="2000" b="1" i="0" smtClean="0">
                                  <a:solidFill>
                                    <a:schemeClr val="accent2">
                                      <a:lumMod val="50000"/>
                                    </a:schemeClr>
                                  </a:solidFill>
                                  <a:latin typeface="Cambria Math" panose="02040503050406030204" pitchFamily="18" charset="0"/>
                                </a:rPr>
                                <m:t>𝐓</m:t>
                              </m:r>
                            </m:sup>
                          </m:sSup>
                          <m:r>
                            <a:rPr lang="en-US" sz="2000" b="1" i="0" smtClean="0">
                              <a:latin typeface="Cambria Math" panose="02040503050406030204" pitchFamily="18" charset="0"/>
                            </a:rPr>
                            <m:t>𝐃</m:t>
                          </m:r>
                          <m:r>
                            <a:rPr lang="en-US" sz="2000" b="1" i="0" smtClean="0">
                              <a:solidFill>
                                <a:schemeClr val="accent2">
                                  <a:lumMod val="50000"/>
                                </a:schemeClr>
                              </a:solidFill>
                              <a:latin typeface="Cambria Math" panose="02040503050406030204" pitchFamily="18" charset="0"/>
                            </a:rPr>
                            <m:t>𝐙</m:t>
                          </m:r>
                          <m:r>
                            <a:rPr lang="en-US" sz="2000" b="0" i="1" smtClean="0">
                              <a:latin typeface="Cambria Math" panose="02040503050406030204" pitchFamily="18" charset="0"/>
                            </a:rPr>
                            <m:t>]</m:t>
                          </m:r>
                        </m:den>
                      </m:f>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d>
                                <m:dPr>
                                  <m:begChr m:val=""/>
                                  <m:endChr m:val=""/>
                                  <m:ctrlPr>
                                    <a:rPr lang="en-US" sz="2000" i="1" dirty="0">
                                      <a:latin typeface="Cambria Math" panose="02040503050406030204" pitchFamily="18" charset="0"/>
                                    </a:rPr>
                                  </m:ctrlPr>
                                </m:dPr>
                                <m:e>
                                  <m:f>
                                    <m:fPr>
                                      <m:ctrlPr>
                                        <a:rPr lang="en-US" sz="2000" b="1" i="1" dirty="0">
                                          <a:latin typeface="Cambria Math" panose="02040503050406030204" pitchFamily="18" charset="0"/>
                                        </a:rPr>
                                      </m:ctrlPr>
                                    </m:fPr>
                                    <m:num>
                                      <m:sSup>
                                        <m:sSupPr>
                                          <m:ctrlPr>
                                            <a:rPr lang="en-US" sz="2000" b="1" i="1" dirty="0" smtClean="0">
                                              <a:solidFill>
                                                <a:schemeClr val="accent2">
                                                  <a:lumMod val="50000"/>
                                                </a:schemeClr>
                                              </a:solidFill>
                                              <a:latin typeface="Cambria Math" panose="02040503050406030204" pitchFamily="18" charset="0"/>
                                            </a:rPr>
                                          </m:ctrlPr>
                                        </m:sSupPr>
                                        <m:e>
                                          <m:r>
                                            <a:rPr lang="en-US" sz="2000" b="1" dirty="0">
                                              <a:solidFill>
                                                <a:schemeClr val="accent2">
                                                  <a:lumMod val="50000"/>
                                                </a:schemeClr>
                                              </a:solidFill>
                                              <a:latin typeface="Cambria Math" panose="02040503050406030204" pitchFamily="18" charset="0"/>
                                            </a:rPr>
                                            <m:t>𝐙</m:t>
                                          </m:r>
                                        </m:e>
                                        <m:sup>
                                          <m:r>
                                            <a:rPr lang="en-US" sz="2000" b="1" dirty="0">
                                              <a:solidFill>
                                                <a:schemeClr val="accent2">
                                                  <a:lumMod val="50000"/>
                                                </a:schemeClr>
                                              </a:solidFill>
                                              <a:latin typeface="Cambria Math" panose="02040503050406030204" pitchFamily="18" charset="0"/>
                                            </a:rPr>
                                            <m:t>𝐓</m:t>
                                          </m:r>
                                        </m:sup>
                                      </m:sSup>
                                      <m:r>
                                        <a:rPr lang="en-US" sz="2000" b="1" dirty="0">
                                          <a:solidFill>
                                            <a:schemeClr val="accent2">
                                              <a:lumMod val="50000"/>
                                            </a:schemeClr>
                                          </a:solidFill>
                                          <a:latin typeface="Cambria Math" panose="02040503050406030204" pitchFamily="18" charset="0"/>
                                        </a:rPr>
                                        <m:t>𝐙</m:t>
                                      </m:r>
                                    </m:num>
                                    <m:den>
                                      <m:sSub>
                                        <m:sSubPr>
                                          <m:ctrlPr>
                                            <a:rPr lang="en-US" sz="2000" b="1" i="1" dirty="0" smtClean="0">
                                              <a:latin typeface="Cambria Math" panose="02040503050406030204" pitchFamily="18" charset="0"/>
                                            </a:rPr>
                                          </m:ctrlPr>
                                        </m:sSubPr>
                                        <m:e>
                                          <m:d>
                                            <m:dPr>
                                              <m:begChr m:val="‖"/>
                                              <m:endChr m:val="‖"/>
                                              <m:ctrlPr>
                                                <a:rPr lang="en-US" sz="2000" b="1" i="1" dirty="0">
                                                  <a:latin typeface="Cambria Math" panose="02040503050406030204" pitchFamily="18" charset="0"/>
                                                </a:rPr>
                                              </m:ctrlPr>
                                            </m:dPr>
                                            <m:e>
                                              <m:sSup>
                                                <m:sSupPr>
                                                  <m:ctrlPr>
                                                    <a:rPr lang="en-US" sz="2000" b="1" i="1" dirty="0" smtClean="0">
                                                      <a:solidFill>
                                                        <a:schemeClr val="accent2">
                                                          <a:lumMod val="50000"/>
                                                        </a:schemeClr>
                                                      </a:solidFill>
                                                      <a:latin typeface="Cambria Math" panose="02040503050406030204" pitchFamily="18" charset="0"/>
                                                    </a:rPr>
                                                  </m:ctrlPr>
                                                </m:sSupPr>
                                                <m:e>
                                                  <m:r>
                                                    <a:rPr lang="en-US" sz="2000" b="1" dirty="0">
                                                      <a:solidFill>
                                                        <a:schemeClr val="accent2">
                                                          <a:lumMod val="50000"/>
                                                        </a:schemeClr>
                                                      </a:solidFill>
                                                      <a:latin typeface="Cambria Math" panose="02040503050406030204" pitchFamily="18" charset="0"/>
                                                    </a:rPr>
                                                    <m:t>𝐙</m:t>
                                                  </m:r>
                                                </m:e>
                                                <m:sup>
                                                  <m:r>
                                                    <a:rPr lang="en-US" sz="2000" b="1" dirty="0">
                                                      <a:solidFill>
                                                        <a:schemeClr val="accent2">
                                                          <a:lumMod val="50000"/>
                                                        </a:schemeClr>
                                                      </a:solidFill>
                                                      <a:latin typeface="Cambria Math" panose="02040503050406030204" pitchFamily="18" charset="0"/>
                                                    </a:rPr>
                                                    <m:t>𝐓</m:t>
                                                  </m:r>
                                                </m:sup>
                                              </m:sSup>
                                              <m:r>
                                                <a:rPr lang="en-US" sz="2000" b="1" dirty="0" smtClean="0">
                                                  <a:solidFill>
                                                    <a:schemeClr val="accent2">
                                                      <a:lumMod val="50000"/>
                                                    </a:schemeClr>
                                                  </a:solidFill>
                                                  <a:latin typeface="Cambria Math" panose="02040503050406030204" pitchFamily="18" charset="0"/>
                                                </a:rPr>
                                                <m:t>𝐙</m:t>
                                              </m:r>
                                            </m:e>
                                          </m:d>
                                        </m:e>
                                        <m:sub>
                                          <m:r>
                                            <a:rPr lang="en-US" sz="2000" b="0" i="1" dirty="0" smtClean="0">
                                              <a:latin typeface="Cambria Math" panose="02040503050406030204" pitchFamily="18" charset="0"/>
                                            </a:rPr>
                                            <m:t>𝐹</m:t>
                                          </m:r>
                                        </m:sub>
                                      </m:sSub>
                                    </m:den>
                                  </m:f>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b="1" dirty="0">
                                          <a:latin typeface="Cambria Math" panose="02040503050406030204" pitchFamily="18" charset="0"/>
                                        </a:rPr>
                                        <m:t>𝐈</m:t>
                                      </m:r>
                                    </m:e>
                                    <m:sub>
                                      <m:r>
                                        <a:rPr lang="en-US" sz="2000" i="1" dirty="0">
                                          <a:latin typeface="Cambria Math" panose="02040503050406030204" pitchFamily="18" charset="0"/>
                                        </a:rPr>
                                        <m:t>𝑁</m:t>
                                      </m:r>
                                    </m:sub>
                                  </m:sSub>
                                </m:e>
                              </m:d>
                            </m:e>
                          </m:d>
                        </m:e>
                        <m:sub>
                          <m:r>
                            <a:rPr lang="en-US" sz="2000" b="0" i="1" smtClean="0">
                              <a:latin typeface="Cambria Math" panose="02040503050406030204" pitchFamily="18" charset="0"/>
                            </a:rPr>
                            <m:t>𝐹</m:t>
                          </m:r>
                        </m:sub>
                      </m:sSub>
                    </m:oMath>
                  </m:oMathPara>
                </a14:m>
                <a:endParaRPr lang="en-US" sz="2000" dirty="0">
                  <a:latin typeface="Cambria Math" panose="02040503050406030204" pitchFamily="18" charset="0"/>
                </a:endParaRPr>
              </a:p>
            </p:txBody>
          </p:sp>
        </mc:Choice>
        <mc:Fallback xmlns="">
          <p:sp>
            <p:nvSpPr>
              <p:cNvPr id="33" name="TextBox 32">
                <a:extLst>
                  <a:ext uri="{FF2B5EF4-FFF2-40B4-BE49-F238E27FC236}">
                    <a16:creationId xmlns:a16="http://schemas.microsoft.com/office/drawing/2014/main" id="{14F7F5E6-569F-E8CB-9F95-4753AF2A6E7F}"/>
                  </a:ext>
                </a:extLst>
              </p:cNvPr>
              <p:cNvSpPr txBox="1">
                <a:spLocks noRot="1" noChangeAspect="1" noMove="1" noResize="1" noEditPoints="1" noAdjustHandles="1" noChangeArrowheads="1" noChangeShapeType="1" noTextEdit="1"/>
              </p:cNvSpPr>
              <p:nvPr/>
            </p:nvSpPr>
            <p:spPr>
              <a:xfrm>
                <a:off x="3773335" y="1797097"/>
                <a:ext cx="4664377" cy="833113"/>
              </a:xfrm>
              <a:prstGeom prst="rect">
                <a:avLst/>
              </a:prstGeom>
              <a:blipFill>
                <a:blip r:embed="rId5"/>
                <a:stretch>
                  <a:fillRect/>
                </a:stretch>
              </a:blipFill>
              <a:ln w="28575">
                <a:noFill/>
              </a:ln>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6AD0958C-0100-0714-FDA2-CEBCBA6D7EF3}"/>
              </a:ext>
            </a:extLst>
          </p:cNvPr>
          <p:cNvSpPr>
            <a:spLocks noGrp="1"/>
          </p:cNvSpPr>
          <p:nvPr>
            <p:ph type="sldNum" sz="quarter" idx="12"/>
          </p:nvPr>
        </p:nvSpPr>
        <p:spPr/>
        <p:txBody>
          <a:bodyPr/>
          <a:lstStyle/>
          <a:p>
            <a:fld id="{33471E03-3868-4372-A232-81B06EBB10D4}" type="slidenum">
              <a:rPr lang="es-ES" smtClean="0"/>
              <a:t>188</a:t>
            </a:fld>
            <a:endParaRPr lang="es-ES"/>
          </a:p>
        </p:txBody>
      </p:sp>
    </p:spTree>
    <p:extLst>
      <p:ext uri="{BB962C8B-B14F-4D97-AF65-F5344CB8AC3E}">
        <p14:creationId xmlns:p14="http://schemas.microsoft.com/office/powerpoint/2010/main" val="68958974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Spectral Rewiring – Differentiable </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err="1"/>
              <a:t>DiffWire</a:t>
            </a:r>
            <a:endParaRPr lang="en-US" dirty="0"/>
          </a:p>
        </p:txBody>
      </p:sp>
      <p:sp>
        <p:nvSpPr>
          <p:cNvPr id="5" name="TextBox 4">
            <a:extLst>
              <a:ext uri="{FF2B5EF4-FFF2-40B4-BE49-F238E27FC236}">
                <a16:creationId xmlns:a16="http://schemas.microsoft.com/office/drawing/2014/main" id="{376F6922-B78D-7E84-FCB3-53DCEA0F58CF}"/>
              </a:ext>
            </a:extLst>
          </p:cNvPr>
          <p:cNvSpPr txBox="1"/>
          <p:nvPr/>
        </p:nvSpPr>
        <p:spPr>
          <a:xfrm>
            <a:off x="2013440" y="6262797"/>
            <a:ext cx="8251490" cy="523220"/>
          </a:xfrm>
          <a:prstGeom prst="rect">
            <a:avLst/>
          </a:prstGeom>
          <a:noFill/>
        </p:spPr>
        <p:txBody>
          <a:bodyPr wrap="none" rtlCol="0">
            <a:spAutoFit/>
          </a:bodyPr>
          <a:lstStyle/>
          <a:p>
            <a:r>
              <a:rPr lang="en-US" sz="1400" b="1" dirty="0">
                <a:solidFill>
                  <a:schemeClr val="accent2">
                    <a:lumMod val="50000"/>
                  </a:schemeClr>
                </a:solidFill>
                <a:latin typeface="Times New Roman" panose="02020603050405020304" pitchFamily="18" charset="0"/>
                <a:cs typeface="Times New Roman" panose="02020603050405020304" pitchFamily="18" charset="0"/>
              </a:rPr>
              <a:t>Adrián Arnaiz-Rodríguez, Ahmed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Begga</a:t>
            </a:r>
            <a:r>
              <a:rPr lang="en-US" sz="1400" b="1" dirty="0">
                <a:solidFill>
                  <a:schemeClr val="accent2">
                    <a:lumMod val="50000"/>
                  </a:schemeClr>
                </a:solidFill>
                <a:latin typeface="Times New Roman" panose="02020603050405020304" pitchFamily="18" charset="0"/>
                <a:cs typeface="Times New Roman" panose="02020603050405020304" pitchFamily="18" charset="0"/>
              </a:rPr>
              <a:t>, Francisco </a:t>
            </a:r>
            <a:r>
              <a:rPr lang="en-US" sz="1400" b="1" dirty="0" err="1">
                <a:solidFill>
                  <a:schemeClr val="accent2">
                    <a:lumMod val="50000"/>
                  </a:schemeClr>
                </a:solidFill>
                <a:latin typeface="Times New Roman" panose="02020603050405020304" pitchFamily="18" charset="0"/>
                <a:cs typeface="Times New Roman" panose="02020603050405020304" pitchFamily="18" charset="0"/>
              </a:rPr>
              <a:t>Escolano</a:t>
            </a:r>
            <a:r>
              <a:rPr lang="en-US" sz="1400" b="1" dirty="0">
                <a:solidFill>
                  <a:schemeClr val="accent2">
                    <a:lumMod val="50000"/>
                  </a:schemeClr>
                </a:solidFill>
                <a:latin typeface="Times New Roman" panose="02020603050405020304" pitchFamily="18" charset="0"/>
                <a:cs typeface="Times New Roman" panose="02020603050405020304" pitchFamily="18" charset="0"/>
              </a:rPr>
              <a:t>, and Nuria Oliver</a:t>
            </a:r>
            <a:r>
              <a:rPr lang="en-US" sz="1400" dirty="0">
                <a:solidFill>
                  <a:schemeClr val="accent2">
                    <a:lumMod val="50000"/>
                  </a:schemeClr>
                </a:solidFill>
                <a:latin typeface="Times New Roman" panose="02020603050405020304" pitchFamily="18" charset="0"/>
                <a:cs typeface="Times New Roman" panose="02020603050405020304" pitchFamily="18" charset="0"/>
              </a:rPr>
              <a:t>. </a:t>
            </a:r>
            <a:br>
              <a:rPr lang="en-US" sz="1400" dirty="0">
                <a:solidFill>
                  <a:schemeClr val="accent2">
                    <a:lumMod val="50000"/>
                  </a:schemeClr>
                </a:solidFill>
                <a:latin typeface="Times New Roman" panose="02020603050405020304" pitchFamily="18" charset="0"/>
                <a:cs typeface="Times New Roman" panose="02020603050405020304" pitchFamily="18" charset="0"/>
              </a:rPr>
            </a:br>
            <a:r>
              <a:rPr lang="en-US" sz="1400" dirty="0" err="1">
                <a:solidFill>
                  <a:schemeClr val="accent2">
                    <a:lumMod val="50000"/>
                  </a:schemeClr>
                </a:solidFill>
                <a:latin typeface="Times New Roman" panose="02020603050405020304" pitchFamily="18" charset="0"/>
                <a:cs typeface="Times New Roman" panose="02020603050405020304" pitchFamily="18" charset="0"/>
              </a:rPr>
              <a:t>DiffWire</a:t>
            </a:r>
            <a:r>
              <a:rPr lang="en-US" sz="1400" dirty="0">
                <a:solidFill>
                  <a:schemeClr val="accent2">
                    <a:lumMod val="50000"/>
                  </a:schemeClr>
                </a:solidFill>
                <a:latin typeface="Times New Roman" panose="02020603050405020304" pitchFamily="18" charset="0"/>
                <a:cs typeface="Times New Roman" panose="02020603050405020304" pitchFamily="18" charset="0"/>
              </a:rPr>
              <a:t>: Inductive Graph Rewiring via the </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Lovász</a:t>
            </a:r>
            <a:r>
              <a:rPr lang="en-US" sz="1400" dirty="0">
                <a:solidFill>
                  <a:schemeClr val="accent2">
                    <a:lumMod val="50000"/>
                  </a:schemeClr>
                </a:solidFill>
                <a:latin typeface="Times New Roman" panose="02020603050405020304" pitchFamily="18" charset="0"/>
                <a:cs typeface="Times New Roman" panose="02020603050405020304" pitchFamily="18" charset="0"/>
              </a:rPr>
              <a:t> Bound. </a:t>
            </a:r>
            <a:r>
              <a:rPr lang="en-US" sz="1400" i="1" dirty="0">
                <a:solidFill>
                  <a:schemeClr val="accent2">
                    <a:lumMod val="50000"/>
                  </a:schemeClr>
                </a:solidFill>
                <a:latin typeface="Times New Roman" panose="02020603050405020304" pitchFamily="18" charset="0"/>
                <a:cs typeface="Times New Roman" panose="02020603050405020304" pitchFamily="18" charset="0"/>
              </a:rPr>
              <a:t>In The First Learning on Graphs Conference, 2022.</a:t>
            </a:r>
            <a:endParaRPr lang="es-ES" sz="1400"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9B8E00C1-A54E-37A5-305F-01BE7EB55483}"/>
              </a:ext>
            </a:extLst>
          </p:cNvPr>
          <p:cNvSpPr txBox="1"/>
          <p:nvPr/>
        </p:nvSpPr>
        <p:spPr>
          <a:xfrm>
            <a:off x="2803587" y="3832856"/>
            <a:ext cx="6584826" cy="369332"/>
          </a:xfrm>
          <a:prstGeom prst="rect">
            <a:avLst/>
          </a:prstGeom>
          <a:noFill/>
        </p:spPr>
        <p:txBody>
          <a:bodyPr wrap="square" rtlCol="0">
            <a:spAutoFit/>
          </a:bodyPr>
          <a:lstStyle/>
          <a:p>
            <a:pPr algn="ctr"/>
            <a:r>
              <a:rPr lang="es-AR" b="1" dirty="0"/>
              <a:t>CTE </a:t>
            </a:r>
            <a:r>
              <a:rPr lang="en-US" dirty="0"/>
              <a:t>learned by </a:t>
            </a:r>
            <a:r>
              <a:rPr lang="en-US" b="1" dirty="0"/>
              <a:t>CT-Layer </a:t>
            </a:r>
            <a:r>
              <a:rPr lang="es-AR" dirty="0"/>
              <a:t>as </a:t>
            </a:r>
            <a:r>
              <a:rPr lang="es-AR" dirty="0" err="1"/>
              <a:t>differentiable</a:t>
            </a:r>
            <a:r>
              <a:rPr lang="es-AR" dirty="0"/>
              <a:t> </a:t>
            </a:r>
            <a:r>
              <a:rPr lang="es-AR" dirty="0" err="1"/>
              <a:t>Positional</a:t>
            </a:r>
            <a:r>
              <a:rPr lang="es-AR" dirty="0"/>
              <a:t> </a:t>
            </a:r>
            <a:r>
              <a:rPr lang="es-AR" dirty="0" err="1"/>
              <a:t>Encoding</a:t>
            </a:r>
            <a:endParaRPr lang="es-AR" i="1" dirty="0"/>
          </a:p>
        </p:txBody>
      </p:sp>
      <p:sp>
        <p:nvSpPr>
          <p:cNvPr id="28" name="TextBox 27">
            <a:extLst>
              <a:ext uri="{FF2B5EF4-FFF2-40B4-BE49-F238E27FC236}">
                <a16:creationId xmlns:a16="http://schemas.microsoft.com/office/drawing/2014/main" id="{710A6365-2C21-77D4-863A-0572CE2AF260}"/>
              </a:ext>
            </a:extLst>
          </p:cNvPr>
          <p:cNvSpPr txBox="1"/>
          <p:nvPr/>
        </p:nvSpPr>
        <p:spPr>
          <a:xfrm>
            <a:off x="3165568" y="1469040"/>
            <a:ext cx="5877016" cy="369332"/>
          </a:xfrm>
          <a:prstGeom prst="rect">
            <a:avLst/>
          </a:prstGeom>
          <a:noFill/>
        </p:spPr>
        <p:txBody>
          <a:bodyPr wrap="square" rtlCol="0">
            <a:spAutoFit/>
          </a:bodyPr>
          <a:lstStyle/>
          <a:p>
            <a:pPr algn="ctr"/>
            <a:r>
              <a:rPr lang="en-US" b="1" dirty="0"/>
              <a:t>CT </a:t>
            </a:r>
            <a:r>
              <a:rPr lang="en-US" dirty="0"/>
              <a:t>learned by </a:t>
            </a:r>
            <a:r>
              <a:rPr lang="en-US" b="1" dirty="0"/>
              <a:t>CT-Layer </a:t>
            </a:r>
            <a:r>
              <a:rPr lang="en-US" dirty="0"/>
              <a:t>as diffusion matrix</a:t>
            </a:r>
          </a:p>
        </p:txBody>
      </p:sp>
      <p:pic>
        <p:nvPicPr>
          <p:cNvPr id="8" name="Picture 7">
            <a:extLst>
              <a:ext uri="{FF2B5EF4-FFF2-40B4-BE49-F238E27FC236}">
                <a16:creationId xmlns:a16="http://schemas.microsoft.com/office/drawing/2014/main" id="{9E8221AD-61B7-5D2B-EC63-52280107A431}"/>
              </a:ext>
            </a:extLst>
          </p:cNvPr>
          <p:cNvPicPr>
            <a:picLocks noChangeAspect="1"/>
          </p:cNvPicPr>
          <p:nvPr/>
        </p:nvPicPr>
        <p:blipFill>
          <a:blip r:embed="rId2"/>
          <a:stretch>
            <a:fillRect/>
          </a:stretch>
        </p:blipFill>
        <p:spPr>
          <a:xfrm>
            <a:off x="3081990" y="1761440"/>
            <a:ext cx="6081287" cy="1630821"/>
          </a:xfrm>
          <a:prstGeom prst="rect">
            <a:avLst/>
          </a:prstGeom>
        </p:spPr>
      </p:pic>
      <p:pic>
        <p:nvPicPr>
          <p:cNvPr id="10" name="Picture 9">
            <a:extLst>
              <a:ext uri="{FF2B5EF4-FFF2-40B4-BE49-F238E27FC236}">
                <a16:creationId xmlns:a16="http://schemas.microsoft.com/office/drawing/2014/main" id="{88236959-A349-49F8-8B5E-F6AB1D260A90}"/>
              </a:ext>
            </a:extLst>
          </p:cNvPr>
          <p:cNvPicPr>
            <a:picLocks noChangeAspect="1"/>
          </p:cNvPicPr>
          <p:nvPr/>
        </p:nvPicPr>
        <p:blipFill>
          <a:blip r:embed="rId3"/>
          <a:stretch>
            <a:fillRect/>
          </a:stretch>
        </p:blipFill>
        <p:spPr>
          <a:xfrm>
            <a:off x="3719746" y="4212256"/>
            <a:ext cx="4753961" cy="1664192"/>
          </a:xfrm>
          <a:prstGeom prst="rect">
            <a:avLst/>
          </a:prstGeom>
        </p:spPr>
      </p:pic>
      <p:sp>
        <p:nvSpPr>
          <p:cNvPr id="15" name="TextBox 14">
            <a:extLst>
              <a:ext uri="{FF2B5EF4-FFF2-40B4-BE49-F238E27FC236}">
                <a16:creationId xmlns:a16="http://schemas.microsoft.com/office/drawing/2014/main" id="{9935894A-2573-A72B-1E7D-BC8FDEDCC454}"/>
              </a:ext>
            </a:extLst>
          </p:cNvPr>
          <p:cNvSpPr txBox="1"/>
          <p:nvPr/>
        </p:nvSpPr>
        <p:spPr>
          <a:xfrm>
            <a:off x="8566952" y="4882693"/>
            <a:ext cx="2931196" cy="646331"/>
          </a:xfrm>
          <a:prstGeom prst="rect">
            <a:avLst/>
          </a:prstGeom>
          <a:noFill/>
        </p:spPr>
        <p:txBody>
          <a:bodyPr wrap="square" rtlCol="0">
            <a:spAutoFit/>
          </a:bodyPr>
          <a:lstStyle/>
          <a:p>
            <a:r>
              <a:rPr lang="en-US" dirty="0">
                <a:solidFill>
                  <a:schemeClr val="accent1"/>
                </a:solidFill>
              </a:rPr>
              <a:t>PE for homophily</a:t>
            </a:r>
          </a:p>
          <a:p>
            <a:r>
              <a:rPr lang="en-US" dirty="0">
                <a:solidFill>
                  <a:schemeClr val="accent1"/>
                </a:solidFill>
              </a:rPr>
              <a:t>Diffusion for heterophily</a:t>
            </a:r>
          </a:p>
        </p:txBody>
      </p:sp>
      <p:sp>
        <p:nvSpPr>
          <p:cNvPr id="3" name="Slide Number Placeholder 2">
            <a:extLst>
              <a:ext uri="{FF2B5EF4-FFF2-40B4-BE49-F238E27FC236}">
                <a16:creationId xmlns:a16="http://schemas.microsoft.com/office/drawing/2014/main" id="{7FD91159-7F41-7164-AF0F-6D2E4551D170}"/>
              </a:ext>
            </a:extLst>
          </p:cNvPr>
          <p:cNvSpPr>
            <a:spLocks noGrp="1"/>
          </p:cNvSpPr>
          <p:nvPr>
            <p:ph type="sldNum" sz="quarter" idx="12"/>
          </p:nvPr>
        </p:nvSpPr>
        <p:spPr/>
        <p:txBody>
          <a:bodyPr/>
          <a:lstStyle/>
          <a:p>
            <a:fld id="{33471E03-3868-4372-A232-81B06EBB10D4}" type="slidenum">
              <a:rPr lang="es-ES" smtClean="0"/>
              <a:t>189</a:t>
            </a:fld>
            <a:endParaRPr lang="es-ES"/>
          </a:p>
        </p:txBody>
      </p:sp>
    </p:spTree>
    <p:extLst>
      <p:ext uri="{BB962C8B-B14F-4D97-AF65-F5344CB8AC3E}">
        <p14:creationId xmlns:p14="http://schemas.microsoft.com/office/powerpoint/2010/main" val="4085072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5642-1EB8-E7BE-997B-9BC66657938F}"/>
              </a:ext>
            </a:extLst>
          </p:cNvPr>
          <p:cNvSpPr>
            <a:spLocks noGrp="1"/>
          </p:cNvSpPr>
          <p:nvPr>
            <p:ph type="title"/>
          </p:nvPr>
        </p:nvSpPr>
        <p:spPr/>
        <p:txBody>
          <a:bodyPr/>
          <a:lstStyle/>
          <a:p>
            <a:r>
              <a:rPr lang="en-US">
                <a:ea typeface="Calibri Light"/>
                <a:cs typeface="Calibri Light"/>
              </a:rPr>
              <a:t>Limitations of Node Embeddings</a:t>
            </a:r>
            <a:endParaRPr lang="en-US"/>
          </a:p>
        </p:txBody>
      </p:sp>
      <p:sp>
        <p:nvSpPr>
          <p:cNvPr id="3" name="Content Placeholder 2">
            <a:extLst>
              <a:ext uri="{FF2B5EF4-FFF2-40B4-BE49-F238E27FC236}">
                <a16:creationId xmlns:a16="http://schemas.microsoft.com/office/drawing/2014/main" id="{18B0644A-0427-F419-95E7-031CC00FFC45}"/>
              </a:ext>
            </a:extLst>
          </p:cNvPr>
          <p:cNvSpPr>
            <a:spLocks noGrp="1"/>
          </p:cNvSpPr>
          <p:nvPr>
            <p:ph idx="1"/>
          </p:nvPr>
        </p:nvSpPr>
        <p:spPr/>
        <p:txBody>
          <a:bodyPr vert="horz" lIns="91440" tIns="45720" rIns="91440" bIns="45720" rtlCol="0" anchor="t">
            <a:normAutofit/>
          </a:bodyPr>
          <a:lstStyle/>
          <a:p>
            <a:r>
              <a:rPr lang="en-US" sz="2800" i="1" dirty="0" err="1">
                <a:ea typeface="Calibri"/>
                <a:cs typeface="Calibri"/>
              </a:rPr>
              <a:t>Transductive</a:t>
            </a:r>
            <a:r>
              <a:rPr lang="en-US" sz="2800" dirty="0">
                <a:ea typeface="Calibri"/>
                <a:cs typeface="Calibri"/>
              </a:rPr>
              <a:t>: Cannot get embeddings for nodes not seen during training, e.g., in new or dynamic graphs</a:t>
            </a:r>
            <a:endParaRPr lang="en-US" sz="2800" dirty="0"/>
          </a:p>
          <a:p>
            <a:r>
              <a:rPr lang="en-US" sz="2800" dirty="0">
                <a:ea typeface="Calibri"/>
                <a:cs typeface="Calibri"/>
              </a:rPr>
              <a:t>Unable to capture common structural properties across long distances</a:t>
            </a:r>
          </a:p>
          <a:p>
            <a:r>
              <a:rPr lang="en-US" sz="2800" dirty="0">
                <a:ea typeface="Calibri"/>
                <a:cs typeface="Calibri"/>
              </a:rPr>
              <a:t>Unclear how to incorporate rich node-, edge-, and graph-level features</a:t>
            </a:r>
          </a:p>
          <a:p>
            <a:endParaRPr lang="en-US" sz="2800" dirty="0">
              <a:ea typeface="Calibri"/>
              <a:cs typeface="Calibri"/>
            </a:endParaRPr>
          </a:p>
          <a:p>
            <a:pPr marL="0" indent="0">
              <a:buNone/>
            </a:pPr>
            <a:r>
              <a:rPr lang="en-US" sz="2800" dirty="0">
                <a:ea typeface="Calibri"/>
                <a:cs typeface="Calibri"/>
              </a:rPr>
              <a:t>SOLUTION: Graph neural networks (GNNs) for deep representation learning!</a:t>
            </a:r>
          </a:p>
        </p:txBody>
      </p:sp>
      <p:sp>
        <p:nvSpPr>
          <p:cNvPr id="4" name="Slide Number Placeholder 3">
            <a:extLst>
              <a:ext uri="{FF2B5EF4-FFF2-40B4-BE49-F238E27FC236}">
                <a16:creationId xmlns:a16="http://schemas.microsoft.com/office/drawing/2014/main" id="{BD08FBDB-AE98-10B9-D405-9519F9FBE754}"/>
              </a:ext>
            </a:extLst>
          </p:cNvPr>
          <p:cNvSpPr>
            <a:spLocks noGrp="1"/>
          </p:cNvSpPr>
          <p:nvPr>
            <p:ph type="sldNum" sz="quarter" idx="12"/>
          </p:nvPr>
        </p:nvSpPr>
        <p:spPr/>
        <p:txBody>
          <a:bodyPr/>
          <a:lstStyle/>
          <a:p>
            <a:fld id="{48F63A3B-78C7-47BE-AE5E-E10140E04643}" type="slidenum">
              <a:rPr lang="en-US" dirty="0"/>
              <a:t>19</a:t>
            </a:fld>
            <a:endParaRPr lang="en-US"/>
          </a:p>
        </p:txBody>
      </p:sp>
    </p:spTree>
    <p:extLst>
      <p:ext uri="{BB962C8B-B14F-4D97-AF65-F5344CB8AC3E}">
        <p14:creationId xmlns:p14="http://schemas.microsoft.com/office/powerpoint/2010/main" val="368801276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Curvature and Effective Resistance</a:t>
            </a:r>
          </a:p>
        </p:txBody>
      </p:sp>
      <p:sp>
        <p:nvSpPr>
          <p:cNvPr id="3" name="Content Placeholder 2">
            <a:extLst>
              <a:ext uri="{FF2B5EF4-FFF2-40B4-BE49-F238E27FC236}">
                <a16:creationId xmlns:a16="http://schemas.microsoft.com/office/drawing/2014/main" id="{0DBCD07D-2D63-2313-E980-8F04A8870AC7}"/>
              </a:ext>
            </a:extLst>
          </p:cNvPr>
          <p:cNvSpPr>
            <a:spLocks noGrp="1"/>
          </p:cNvSpPr>
          <p:nvPr>
            <p:ph idx="1"/>
          </p:nvPr>
        </p:nvSpPr>
        <p:spPr>
          <a:xfrm>
            <a:off x="838200" y="1571788"/>
            <a:ext cx="10515600" cy="4597292"/>
          </a:xfrm>
        </p:spPr>
        <p:txBody>
          <a:bodyPr/>
          <a:lstStyle/>
          <a:p>
            <a:r>
              <a:rPr lang="en-US" dirty="0"/>
              <a:t>Direct connection for node and edge curvature </a:t>
            </a:r>
            <a:r>
              <a:rPr lang="en-US" sz="1600" dirty="0">
                <a:solidFill>
                  <a:schemeClr val="accent2">
                    <a:lumMod val="50000"/>
                  </a:schemeClr>
                </a:solidFill>
                <a:latin typeface="Times New Roman" panose="02020603050405020304" pitchFamily="18" charset="0"/>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Devriendt</a:t>
            </a:r>
            <a:r>
              <a:rPr lang="en-US" sz="1600" dirty="0">
                <a:solidFill>
                  <a:schemeClr val="accent2">
                    <a:lumMod val="50000"/>
                  </a:schemeClr>
                </a:solidFill>
                <a:latin typeface="Times New Roman" panose="02020603050405020304" pitchFamily="18" charset="0"/>
                <a:cs typeface="Times New Roman" panose="02020603050405020304" pitchFamily="18" charset="0"/>
              </a:rPr>
              <a:t> and </a:t>
            </a:r>
            <a:r>
              <a:rPr lang="en-US" sz="1600" dirty="0" err="1">
                <a:solidFill>
                  <a:schemeClr val="accent2">
                    <a:lumMod val="50000"/>
                  </a:schemeClr>
                </a:solidFill>
                <a:latin typeface="Times New Roman" panose="02020603050405020304" pitchFamily="18" charset="0"/>
                <a:cs typeface="Times New Roman" panose="02020603050405020304" pitchFamily="18" charset="0"/>
              </a:rPr>
              <a:t>Lambiotte</a:t>
            </a:r>
            <a:r>
              <a:rPr lang="en-US" sz="1600" dirty="0">
                <a:solidFill>
                  <a:schemeClr val="accent2">
                    <a:lumMod val="50000"/>
                  </a:schemeClr>
                </a:solidFill>
                <a:latin typeface="Times New Roman" panose="02020603050405020304" pitchFamily="18" charset="0"/>
                <a:cs typeface="Times New Roman" panose="02020603050405020304" pitchFamily="18" charset="0"/>
              </a:rPr>
              <a:t>, 2022]</a:t>
            </a:r>
          </a:p>
          <a:p>
            <a:endParaRPr lang="en-US" sz="1600" dirty="0">
              <a:solidFill>
                <a:schemeClr val="accent2">
                  <a:lumMod val="50000"/>
                </a:schemeClr>
              </a:solidFill>
              <a:latin typeface="Times New Roman" panose="02020603050405020304" pitchFamily="18" charset="0"/>
              <a:cs typeface="Times New Roman" panose="02020603050405020304" pitchFamily="18" charset="0"/>
            </a:endParaRPr>
          </a:p>
          <a:p>
            <a:endParaRPr lang="en-US" sz="3200" dirty="0">
              <a:solidFill>
                <a:schemeClr val="accent2">
                  <a:lumMod val="50000"/>
                </a:schemeClr>
              </a:solidFill>
              <a:latin typeface="Times New Roman" panose="02020603050405020304" pitchFamily="18" charset="0"/>
              <a:cs typeface="Times New Roman" panose="02020603050405020304" pitchFamily="18" charset="0"/>
            </a:endParaRPr>
          </a:p>
          <a:p>
            <a:endParaRPr lang="en-US" sz="3200" dirty="0">
              <a:solidFill>
                <a:schemeClr val="accent2">
                  <a:lumMod val="50000"/>
                </a:schemeClr>
              </a:solidFill>
              <a:latin typeface="Times New Roman" panose="02020603050405020304" pitchFamily="18" charset="0"/>
              <a:cs typeface="Times New Roman" panose="02020603050405020304" pitchFamily="18" charset="0"/>
            </a:endParaRPr>
          </a:p>
          <a:p>
            <a:endParaRPr lang="en-US" sz="3200" dirty="0">
              <a:solidFill>
                <a:schemeClr val="accent2">
                  <a:lumMod val="50000"/>
                </a:schemeClr>
              </a:solidFill>
              <a:latin typeface="Times New Roman" panose="02020603050405020304" pitchFamily="18" charset="0"/>
              <a:cs typeface="Times New Roman" panose="02020603050405020304" pitchFamily="18" charset="0"/>
            </a:endParaRPr>
          </a:p>
          <a:p>
            <a:r>
              <a:rPr lang="en-US" dirty="0"/>
              <a:t>Direct connection with node </a:t>
            </a:r>
            <a:r>
              <a:rPr lang="en-US" dirty="0" err="1"/>
              <a:t>bottleneckedness</a:t>
            </a:r>
            <a:r>
              <a:rPr lang="en-US" dirty="0"/>
              <a:t> </a:t>
            </a:r>
            <a:r>
              <a:rPr lang="en-US" sz="1600" dirty="0">
                <a:solidFill>
                  <a:schemeClr val="accent2">
                    <a:lumMod val="50000"/>
                  </a:schemeClr>
                </a:solidFill>
                <a:latin typeface="Times New Roman" panose="02020603050405020304" pitchFamily="18" charset="0"/>
                <a:cs typeface="Times New Roman" panose="02020603050405020304" pitchFamily="18" charset="0"/>
              </a:rPr>
              <a:t>[Arnaiz-Rodriguez et al 2024]</a:t>
            </a:r>
          </a:p>
          <a:p>
            <a:endParaRPr lang="en-US" sz="2000" dirty="0">
              <a:solidFill>
                <a:schemeClr val="accent2">
                  <a:lumMod val="50000"/>
                </a:schemeClr>
              </a:solidFill>
              <a:latin typeface="Times New Roman" panose="02020603050405020304" pitchFamily="18" charset="0"/>
              <a:cs typeface="Times New Roman" panose="02020603050405020304" pitchFamily="18" charset="0"/>
            </a:endParaRPr>
          </a:p>
          <a:p>
            <a:endParaRPr lang="en-US" dirty="0"/>
          </a:p>
        </p:txBody>
      </p:sp>
      <p:sp>
        <p:nvSpPr>
          <p:cNvPr id="8" name="Text Placeholder 3">
            <a:extLst>
              <a:ext uri="{FF2B5EF4-FFF2-40B4-BE49-F238E27FC236}">
                <a16:creationId xmlns:a16="http://schemas.microsoft.com/office/drawing/2014/main" id="{E99E03F5-29FD-E900-CF2F-048880F75FFF}"/>
              </a:ext>
            </a:extLst>
          </p:cNvPr>
          <p:cNvSpPr>
            <a:spLocks noGrp="1"/>
          </p:cNvSpPr>
          <p:nvPr>
            <p:ph type="body" sz="quarter" idx="13"/>
          </p:nvPr>
        </p:nvSpPr>
        <p:spPr>
          <a:xfrm>
            <a:off x="838200" y="1096963"/>
            <a:ext cx="8743950" cy="377825"/>
          </a:xfrm>
        </p:spPr>
        <p:txBody>
          <a:bodyPr>
            <a:normAutofit/>
          </a:bodyPr>
          <a:lstStyle/>
          <a:p>
            <a:r>
              <a:rPr lang="en-US" dirty="0"/>
              <a:t>Connection of curvature and Effective Resistance </a:t>
            </a:r>
            <a:r>
              <a:rPr lang="en-US" sz="1800" b="0" dirty="0">
                <a:solidFill>
                  <a:schemeClr val="accent2">
                    <a:lumMod val="50000"/>
                  </a:schemeClr>
                </a:solidFill>
                <a:latin typeface="Times New Roman" panose="02020603050405020304" pitchFamily="18" charset="0"/>
                <a:cs typeface="Times New Roman" panose="02020603050405020304" pitchFamily="18" charset="0"/>
              </a:rPr>
              <a:t>[</a:t>
            </a:r>
            <a:r>
              <a:rPr lang="en-US" sz="1800" b="0" dirty="0" err="1">
                <a:solidFill>
                  <a:schemeClr val="accent2">
                    <a:lumMod val="50000"/>
                  </a:schemeClr>
                </a:solidFill>
                <a:latin typeface="Times New Roman" panose="02020603050405020304" pitchFamily="18" charset="0"/>
                <a:cs typeface="Times New Roman" panose="02020603050405020304" pitchFamily="18" charset="0"/>
              </a:rPr>
              <a:t>Devriendt</a:t>
            </a:r>
            <a:r>
              <a:rPr lang="en-US" sz="1800" b="0" dirty="0">
                <a:solidFill>
                  <a:schemeClr val="accent2">
                    <a:lumMod val="50000"/>
                  </a:schemeClr>
                </a:solidFill>
                <a:latin typeface="Times New Roman" panose="02020603050405020304" pitchFamily="18" charset="0"/>
                <a:cs typeface="Times New Roman" panose="02020603050405020304" pitchFamily="18" charset="0"/>
              </a:rPr>
              <a:t> and </a:t>
            </a:r>
            <a:r>
              <a:rPr lang="en-US" sz="1800" b="0" dirty="0" err="1">
                <a:solidFill>
                  <a:schemeClr val="accent2">
                    <a:lumMod val="50000"/>
                  </a:schemeClr>
                </a:solidFill>
                <a:latin typeface="Times New Roman" panose="02020603050405020304" pitchFamily="18" charset="0"/>
                <a:cs typeface="Times New Roman" panose="02020603050405020304" pitchFamily="18" charset="0"/>
              </a:rPr>
              <a:t>Lambiotte</a:t>
            </a:r>
            <a:r>
              <a:rPr lang="en-US" sz="1800" b="0" dirty="0">
                <a:solidFill>
                  <a:schemeClr val="accent2">
                    <a:lumMod val="50000"/>
                  </a:schemeClr>
                </a:solidFill>
                <a:latin typeface="Times New Roman" panose="02020603050405020304" pitchFamily="18" charset="0"/>
                <a:cs typeface="Times New Roman" panose="02020603050405020304" pitchFamily="18" charset="0"/>
              </a:rPr>
              <a:t>, 2022]</a:t>
            </a:r>
          </a:p>
          <a:p>
            <a:endParaRPr lang="en-US" b="0" dirty="0">
              <a:solidFill>
                <a:schemeClr val="accent2">
                  <a:lumMod val="50000"/>
                </a:schemeClr>
              </a:solidFill>
            </a:endParaRPr>
          </a:p>
        </p:txBody>
      </p:sp>
      <p:pic>
        <p:nvPicPr>
          <p:cNvPr id="20" name="Picture 19" descr="\documentclass{article}&#10;\usepackage{amsmath,amsfonts,bm}&#10;\pagestyle{empty}&#10;\DeclareMathOperator{\tr}{Tr}&#10;\begin{document}&#10;&#10;\begin{equation*}&#10;p_u = 1-\frac{1}{2} \sum_{v \in \mathcal{N}(u)} R_{uv}&#10;\end{equation*}&#10;&#10;\end{document}&#10;&#10;" title="IguanaTex Picture Display">
            <a:extLst>
              <a:ext uri="{FF2B5EF4-FFF2-40B4-BE49-F238E27FC236}">
                <a16:creationId xmlns:a16="http://schemas.microsoft.com/office/drawing/2014/main" id="{9C04E4E4-EB80-FBF0-7FD8-6486ECC5D5C4}"/>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316247" y="2216793"/>
            <a:ext cx="3204965" cy="919146"/>
          </a:xfrm>
          <a:prstGeom prst="rect">
            <a:avLst/>
          </a:prstGeom>
        </p:spPr>
      </p:pic>
      <p:pic>
        <p:nvPicPr>
          <p:cNvPr id="16" name="Picture 15" descr="\documentclass{article}&#10;\usepackage{amsmath,amsfonts,bm}&#10;\pagestyle{empty}&#10;\DeclareMathOperator{\tr}{Tr}&#10;\begin{document}&#10;&#10;\begin{equation*}&#10;\kappa_{uv} = \frac{2(p_u+p_v)}{R_{uv}}&#10;\end{equation*}&#10;&#10;\end{document}&#10;&#10;" title="IguanaTex Picture Display">
            <a:extLst>
              <a:ext uri="{FF2B5EF4-FFF2-40B4-BE49-F238E27FC236}">
                <a16:creationId xmlns:a16="http://schemas.microsoft.com/office/drawing/2014/main" id="{81BC46AE-A752-7279-580C-D006F7A9071A}"/>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7205965" y="2263776"/>
            <a:ext cx="2383082" cy="728646"/>
          </a:xfrm>
          <a:prstGeom prst="rect">
            <a:avLst/>
          </a:prstGeom>
        </p:spPr>
      </p:pic>
      <p:sp>
        <p:nvSpPr>
          <p:cNvPr id="17" name="TextBox 16">
            <a:extLst>
              <a:ext uri="{FF2B5EF4-FFF2-40B4-BE49-F238E27FC236}">
                <a16:creationId xmlns:a16="http://schemas.microsoft.com/office/drawing/2014/main" id="{8D71D19F-CECC-45BB-3183-2455A2C569E3}"/>
              </a:ext>
            </a:extLst>
          </p:cNvPr>
          <p:cNvSpPr txBox="1"/>
          <p:nvPr/>
        </p:nvSpPr>
        <p:spPr>
          <a:xfrm>
            <a:off x="2927350" y="3175789"/>
            <a:ext cx="1673856" cy="369332"/>
          </a:xfrm>
          <a:prstGeom prst="rect">
            <a:avLst/>
          </a:prstGeom>
          <a:noFill/>
        </p:spPr>
        <p:txBody>
          <a:bodyPr wrap="none" rtlCol="0">
            <a:spAutoFit/>
          </a:bodyPr>
          <a:lstStyle/>
          <a:p>
            <a:r>
              <a:rPr lang="en-US" dirty="0">
                <a:solidFill>
                  <a:schemeClr val="accent1"/>
                </a:solidFill>
              </a:rPr>
              <a:t>Node Curvature</a:t>
            </a:r>
          </a:p>
        </p:txBody>
      </p:sp>
      <p:sp>
        <p:nvSpPr>
          <p:cNvPr id="18" name="TextBox 17">
            <a:extLst>
              <a:ext uri="{FF2B5EF4-FFF2-40B4-BE49-F238E27FC236}">
                <a16:creationId xmlns:a16="http://schemas.microsoft.com/office/drawing/2014/main" id="{95656E58-FCF2-5358-3361-21D09FF624A2}"/>
              </a:ext>
            </a:extLst>
          </p:cNvPr>
          <p:cNvSpPr txBox="1"/>
          <p:nvPr/>
        </p:nvSpPr>
        <p:spPr>
          <a:xfrm>
            <a:off x="7618412" y="3166264"/>
            <a:ext cx="1618841" cy="369332"/>
          </a:xfrm>
          <a:prstGeom prst="rect">
            <a:avLst/>
          </a:prstGeom>
          <a:noFill/>
        </p:spPr>
        <p:txBody>
          <a:bodyPr wrap="none" rtlCol="0">
            <a:spAutoFit/>
          </a:bodyPr>
          <a:lstStyle/>
          <a:p>
            <a:r>
              <a:rPr lang="en-US" dirty="0">
                <a:solidFill>
                  <a:schemeClr val="accent1"/>
                </a:solidFill>
              </a:rPr>
              <a:t>Edge Curvature</a:t>
            </a:r>
          </a:p>
        </p:txBody>
      </p:sp>
      <p:pic>
        <p:nvPicPr>
          <p:cNvPr id="26" name="Picture 25" descr="\documentclass{article}&#10;\usepackage{amsmath,amsfonts,bm}&#10;\pagestyle{empty}&#10;\DeclareMathOperator{\tr}{Tr}&#10;\begin{document}&#10;&#10;\begin{equation*}&#10;B_R(u) =\sum_{v \in \mathcal{N}(u)} R_{uv}&#10;\end{equation*}&#10;&#10;\end{document}&#10;&#10;" title="IguanaTex Picture Display">
            <a:extLst>
              <a:ext uri="{FF2B5EF4-FFF2-40B4-BE49-F238E27FC236}">
                <a16:creationId xmlns:a16="http://schemas.microsoft.com/office/drawing/2014/main" id="{0C567F55-7E8B-35E0-2376-07DA15F25F4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437523" y="4681650"/>
            <a:ext cx="2479901" cy="678220"/>
          </a:xfrm>
          <a:prstGeom prst="rect">
            <a:avLst/>
          </a:prstGeom>
        </p:spPr>
      </p:pic>
      <p:sp>
        <p:nvSpPr>
          <p:cNvPr id="27" name="TextBox 26">
            <a:extLst>
              <a:ext uri="{FF2B5EF4-FFF2-40B4-BE49-F238E27FC236}">
                <a16:creationId xmlns:a16="http://schemas.microsoft.com/office/drawing/2014/main" id="{768A10D1-3E75-AD8B-DBBD-E58FE47A00EC}"/>
              </a:ext>
            </a:extLst>
          </p:cNvPr>
          <p:cNvSpPr txBox="1"/>
          <p:nvPr/>
        </p:nvSpPr>
        <p:spPr>
          <a:xfrm>
            <a:off x="2472201" y="5509902"/>
            <a:ext cx="2394117" cy="369332"/>
          </a:xfrm>
          <a:prstGeom prst="rect">
            <a:avLst/>
          </a:prstGeom>
          <a:noFill/>
        </p:spPr>
        <p:txBody>
          <a:bodyPr wrap="none" rtlCol="0">
            <a:spAutoFit/>
          </a:bodyPr>
          <a:lstStyle/>
          <a:p>
            <a:r>
              <a:rPr lang="en-US" dirty="0">
                <a:solidFill>
                  <a:schemeClr val="accent1"/>
                </a:solidFill>
              </a:rPr>
              <a:t>Node </a:t>
            </a:r>
            <a:r>
              <a:rPr lang="en-US" dirty="0" err="1">
                <a:solidFill>
                  <a:schemeClr val="accent1"/>
                </a:solidFill>
              </a:rPr>
              <a:t>bottleneckedness</a:t>
            </a:r>
            <a:endParaRPr lang="en-US" dirty="0">
              <a:solidFill>
                <a:schemeClr val="accent1"/>
              </a:solidFill>
            </a:endParaRPr>
          </a:p>
        </p:txBody>
      </p:sp>
      <p:pic>
        <p:nvPicPr>
          <p:cNvPr id="30" name="Picture 29" descr="\documentclass{article}&#10;\usepackage{amsmath,amsfonts,bm}&#10;\pagestyle{empty}&#10;\DeclareMathOperator{\tr}{Tr}&#10;\begin{document}&#10;&#10;\begin{equation*}&#10;B_R(u) = -2(p_u-1)&#10;\end{equation*}&#10;&#10;\end{document}&#10;&#10;" title="IguanaTex Picture Display">
            <a:extLst>
              <a:ext uri="{FF2B5EF4-FFF2-40B4-BE49-F238E27FC236}">
                <a16:creationId xmlns:a16="http://schemas.microsoft.com/office/drawing/2014/main" id="{C1C79C22-74AF-31F2-7F88-39A8A2406A80}"/>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7304720" y="4758255"/>
            <a:ext cx="2383082" cy="273522"/>
          </a:xfrm>
          <a:prstGeom prst="rect">
            <a:avLst/>
          </a:prstGeom>
        </p:spPr>
      </p:pic>
      <p:sp>
        <p:nvSpPr>
          <p:cNvPr id="32" name="TextBox 31">
            <a:extLst>
              <a:ext uri="{FF2B5EF4-FFF2-40B4-BE49-F238E27FC236}">
                <a16:creationId xmlns:a16="http://schemas.microsoft.com/office/drawing/2014/main" id="{87D9989A-4ECD-2E05-9E9C-A949BF46AEF6}"/>
              </a:ext>
            </a:extLst>
          </p:cNvPr>
          <p:cNvSpPr txBox="1"/>
          <p:nvPr/>
        </p:nvSpPr>
        <p:spPr>
          <a:xfrm>
            <a:off x="911225" y="6213968"/>
            <a:ext cx="11080750" cy="461665"/>
          </a:xfrm>
          <a:prstGeom prst="rect">
            <a:avLst/>
          </a:prstGeom>
          <a:noFill/>
        </p:spPr>
        <p:txBody>
          <a:bodyPr wrap="square">
            <a:spAutoFit/>
          </a:bodyPr>
          <a:lstStyle/>
          <a:p>
            <a:r>
              <a:rPr lang="en-US" sz="1200" b="1" dirty="0">
                <a:solidFill>
                  <a:schemeClr val="accent2">
                    <a:lumMod val="50000"/>
                  </a:schemeClr>
                </a:solidFill>
                <a:latin typeface="Times New Roman" panose="02020603050405020304" pitchFamily="18" charset="0"/>
                <a:cs typeface="Times New Roman" panose="02020603050405020304" pitchFamily="18" charset="0"/>
              </a:rPr>
              <a:t>Arnaiz-Rodriguez, A., </a:t>
            </a:r>
            <a:r>
              <a:rPr lang="en-US" sz="1200" b="1" dirty="0" err="1">
                <a:solidFill>
                  <a:schemeClr val="accent2">
                    <a:lumMod val="50000"/>
                  </a:schemeClr>
                </a:solidFill>
                <a:latin typeface="Times New Roman" panose="02020603050405020304" pitchFamily="18" charset="0"/>
                <a:cs typeface="Times New Roman" panose="02020603050405020304" pitchFamily="18" charset="0"/>
              </a:rPr>
              <a:t>Curto</a:t>
            </a:r>
            <a:r>
              <a:rPr lang="en-US" sz="1200" b="1" dirty="0">
                <a:solidFill>
                  <a:schemeClr val="accent2">
                    <a:lumMod val="50000"/>
                  </a:schemeClr>
                </a:solidFill>
                <a:latin typeface="Times New Roman" panose="02020603050405020304" pitchFamily="18" charset="0"/>
                <a:cs typeface="Times New Roman" panose="02020603050405020304" pitchFamily="18" charset="0"/>
              </a:rPr>
              <a:t>, G., &amp; Oliver, N. (2024).</a:t>
            </a:r>
            <a:br>
              <a:rPr lang="en-US" sz="1200" dirty="0">
                <a:solidFill>
                  <a:schemeClr val="accent2">
                    <a:lumMod val="50000"/>
                  </a:schemeClr>
                </a:solidFill>
                <a:latin typeface="Times New Roman" panose="02020603050405020304" pitchFamily="18" charset="0"/>
                <a:cs typeface="Times New Roman" panose="02020603050405020304" pitchFamily="18" charset="0"/>
              </a:rPr>
            </a:br>
            <a:r>
              <a:rPr lang="en-US" sz="1200" dirty="0">
                <a:solidFill>
                  <a:schemeClr val="accent2">
                    <a:lumMod val="50000"/>
                  </a:schemeClr>
                </a:solidFill>
                <a:latin typeface="Times New Roman" panose="02020603050405020304" pitchFamily="18" charset="0"/>
                <a:cs typeface="Times New Roman" panose="02020603050405020304" pitchFamily="18" charset="0"/>
              </a:rPr>
              <a:t>Structural Group Unfairness: Measurement and Mitigation by means of the Effective Resistance. </a:t>
            </a:r>
            <a:r>
              <a:rPr lang="en-US" sz="1200" i="1" dirty="0">
                <a:solidFill>
                  <a:schemeClr val="accent2">
                    <a:lumMod val="50000"/>
                  </a:schemeClr>
                </a:solidFill>
                <a:latin typeface="Times New Roman" panose="02020603050405020304" pitchFamily="18" charset="0"/>
                <a:cs typeface="Times New Roman" panose="02020603050405020304" pitchFamily="18" charset="0"/>
              </a:rPr>
              <a:t>In </a:t>
            </a:r>
            <a:r>
              <a:rPr lang="en-US" sz="1200" i="1" dirty="0" err="1">
                <a:solidFill>
                  <a:schemeClr val="accent2">
                    <a:lumMod val="50000"/>
                  </a:schemeClr>
                </a:solidFill>
                <a:latin typeface="Times New Roman" panose="02020603050405020304" pitchFamily="18" charset="0"/>
                <a:cs typeface="Times New Roman" panose="02020603050405020304" pitchFamily="18" charset="0"/>
              </a:rPr>
              <a:t>TrustLOG</a:t>
            </a:r>
            <a:r>
              <a:rPr lang="en-US" sz="1200" i="1" dirty="0">
                <a:solidFill>
                  <a:schemeClr val="accent2">
                    <a:lumMod val="50000"/>
                  </a:schemeClr>
                </a:solidFill>
                <a:latin typeface="Times New Roman" panose="02020603050405020304" pitchFamily="18" charset="0"/>
                <a:cs typeface="Times New Roman" panose="02020603050405020304" pitchFamily="18" charset="0"/>
              </a:rPr>
              <a:t> Workshop at WWW 2024.</a:t>
            </a:r>
          </a:p>
        </p:txBody>
      </p:sp>
      <p:sp>
        <p:nvSpPr>
          <p:cNvPr id="4" name="Slide Number Placeholder 3">
            <a:extLst>
              <a:ext uri="{FF2B5EF4-FFF2-40B4-BE49-F238E27FC236}">
                <a16:creationId xmlns:a16="http://schemas.microsoft.com/office/drawing/2014/main" id="{02D2F74C-B149-0AE7-5569-068DA825445C}"/>
              </a:ext>
            </a:extLst>
          </p:cNvPr>
          <p:cNvSpPr>
            <a:spLocks noGrp="1"/>
          </p:cNvSpPr>
          <p:nvPr>
            <p:ph type="sldNum" sz="quarter" idx="12"/>
          </p:nvPr>
        </p:nvSpPr>
        <p:spPr/>
        <p:txBody>
          <a:bodyPr/>
          <a:lstStyle/>
          <a:p>
            <a:fld id="{33471E03-3868-4372-A232-81B06EBB10D4}" type="slidenum">
              <a:rPr lang="es-ES" smtClean="0"/>
              <a:t>190</a:t>
            </a:fld>
            <a:endParaRPr lang="es-ES"/>
          </a:p>
        </p:txBody>
      </p:sp>
    </p:spTree>
    <p:extLst>
      <p:ext uri="{BB962C8B-B14F-4D97-AF65-F5344CB8AC3E}">
        <p14:creationId xmlns:p14="http://schemas.microsoft.com/office/powerpoint/2010/main" val="21670522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BCD07D-2D63-2313-E980-8F04A8870AC7}"/>
                  </a:ext>
                </a:extLst>
              </p:cNvPr>
              <p:cNvSpPr>
                <a:spLocks noGrp="1"/>
              </p:cNvSpPr>
              <p:nvPr>
                <p:ph idx="1"/>
              </p:nvPr>
            </p:nvSpPr>
            <p:spPr>
              <a:xfrm>
                <a:off x="838200" y="1571788"/>
                <a:ext cx="10515600" cy="4597292"/>
              </a:xfrm>
            </p:spPr>
            <p:txBody>
              <a:bodyPr>
                <a:normAutofit/>
              </a:bodyPr>
              <a:lstStyle/>
              <a:p>
                <a:r>
                  <a:rPr lang="en-US" sz="1800" dirty="0"/>
                  <a:t>Estimate the change of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𝝀</m:t>
                        </m:r>
                      </m:e>
                      <m:sub>
                        <m:r>
                          <a:rPr lang="en-US" sz="1800" b="1" i="1" smtClean="0">
                            <a:latin typeface="Cambria Math" panose="02040503050406030204" pitchFamily="18" charset="0"/>
                          </a:rPr>
                          <m:t>𝟐</m:t>
                        </m:r>
                      </m:sub>
                    </m:sSub>
                  </m:oMath>
                </a14:m>
                <a:r>
                  <a:rPr lang="en-US" sz="1800" b="1" dirty="0"/>
                  <a:t> </a:t>
                </a:r>
                <a:r>
                  <a:rPr lang="en-US" sz="1800" dirty="0"/>
                  <a:t>after edge </a:t>
                </a:r>
                <a14:m>
                  <m:oMath xmlns:m="http://schemas.openxmlformats.org/officeDocument/2006/math">
                    <m:r>
                      <a:rPr lang="en-US" sz="1800" i="1" dirty="0" smtClean="0">
                        <a:latin typeface="Cambria Math" panose="02040503050406030204" pitchFamily="18" charset="0"/>
                      </a:rPr>
                      <m:t>(</m:t>
                    </m:r>
                    <m:r>
                      <a:rPr lang="en-US" sz="1800" i="1" dirty="0" err="1" smtClean="0">
                        <a:latin typeface="Cambria Math" panose="02040503050406030204" pitchFamily="18" charset="0"/>
                      </a:rPr>
                      <m:t>𝑢</m:t>
                    </m:r>
                    <m:r>
                      <a:rPr lang="en-US" sz="1800" i="1" dirty="0" err="1" smtClean="0">
                        <a:latin typeface="Cambria Math" panose="02040503050406030204" pitchFamily="18" charset="0"/>
                      </a:rPr>
                      <m:t>,</m:t>
                    </m:r>
                    <m:r>
                      <a:rPr lang="en-US" sz="1800" i="1" dirty="0" err="1" smtClean="0">
                        <a:latin typeface="Cambria Math" panose="02040503050406030204" pitchFamily="18" charset="0"/>
                      </a:rPr>
                      <m:t>𝑣</m:t>
                    </m:r>
                    <m:r>
                      <a:rPr lang="en-US" sz="1800" i="1" dirty="0" smtClean="0">
                        <a:latin typeface="Cambria Math" panose="02040503050406030204" pitchFamily="18" charset="0"/>
                      </a:rPr>
                      <m:t>)</m:t>
                    </m:r>
                  </m:oMath>
                </a14:m>
                <a:r>
                  <a:rPr lang="en-US" sz="1800" dirty="0"/>
                  <a:t> addition</a:t>
                </a:r>
              </a:p>
              <a:p>
                <a:endParaRPr lang="en-US" sz="1800" b="1" dirty="0"/>
              </a:p>
              <a:p>
                <a:endParaRPr lang="en-US" sz="1800" b="1" dirty="0"/>
              </a:p>
              <a:p>
                <a:pPr marL="0" indent="0">
                  <a:buNone/>
                </a:pPr>
                <a:endParaRPr lang="en-US" sz="1800" b="1" dirty="0"/>
              </a:p>
              <a:p>
                <a:pPr marL="0" indent="0">
                  <a:buNone/>
                </a:pPr>
                <a:endParaRPr lang="en-US" sz="1800" b="1" dirty="0"/>
              </a:p>
              <a:p>
                <a:r>
                  <a:rPr lang="en-US" sz="1800" b="1" dirty="0"/>
                  <a:t>Goal: minimize </a:t>
                </a:r>
                <a:r>
                  <a:rPr lang="en-US" sz="1800" b="1" dirty="0">
                    <a:solidFill>
                      <a:schemeClr val="accent6">
                        <a:lumMod val="75000"/>
                      </a:schemeClr>
                    </a:solidFill>
                  </a:rPr>
                  <a:t>the dominant term</a:t>
                </a:r>
              </a:p>
              <a:p>
                <a:endParaRPr lang="en-US" sz="1800" b="1" dirty="0"/>
              </a:p>
              <a:p>
                <a:pPr marL="342900" indent="-342900">
                  <a:buFont typeface="+mj-lt"/>
                  <a:buAutoNum type="arabicPeriod"/>
                </a:pPr>
                <a:r>
                  <a:rPr lang="en-US" sz="1800" dirty="0"/>
                  <a:t>Approximate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𝜆</m:t>
                        </m:r>
                      </m:e>
                      <m:sub>
                        <m:r>
                          <a:rPr lang="en-US" sz="1800" b="0" i="1" smtClean="0">
                            <a:latin typeface="Cambria Math" panose="02040503050406030204" pitchFamily="18" charset="0"/>
                          </a:rPr>
                          <m:t>2</m:t>
                        </m:r>
                      </m:sub>
                    </m:sSub>
                  </m:oMath>
                </a14:m>
                <a:r>
                  <a:rPr lang="en-US" sz="1800" dirty="0"/>
                  <a:t> via power iteration</a:t>
                </a:r>
              </a:p>
              <a:p>
                <a:pPr marL="342900" indent="-342900">
                  <a:buFont typeface="+mj-lt"/>
                  <a:buAutoNum type="arabicPeriod"/>
                </a:pPr>
                <a:endParaRPr lang="en-US" sz="1800" dirty="0"/>
              </a:p>
              <a:p>
                <a:pPr marL="342900" indent="-342900">
                  <a:buFont typeface="+mj-lt"/>
                  <a:buAutoNum type="arabicPeriod"/>
                </a:pPr>
                <a:endParaRPr lang="en-US" sz="1800" dirty="0"/>
              </a:p>
              <a:p>
                <a:pPr marL="342900" indent="-342900">
                  <a:buFont typeface="+mj-lt"/>
                  <a:buAutoNum type="arabicPeriod"/>
                </a:pPr>
                <a:r>
                  <a:rPr lang="en-US" sz="1800" dirty="0"/>
                  <a:t>Choose edge that minimizes the dominant term</a:t>
                </a:r>
                <a:endParaRPr lang="en-US" sz="1600" dirty="0"/>
              </a:p>
            </p:txBody>
          </p:sp>
        </mc:Choice>
        <mc:Fallback xmlns="">
          <p:sp>
            <p:nvSpPr>
              <p:cNvPr id="3" name="Content Placeholder 2">
                <a:extLst>
                  <a:ext uri="{FF2B5EF4-FFF2-40B4-BE49-F238E27FC236}">
                    <a16:creationId xmlns:a16="http://schemas.microsoft.com/office/drawing/2014/main" id="{0DBCD07D-2D63-2313-E980-8F04A8870AC7}"/>
                  </a:ext>
                </a:extLst>
              </p:cNvPr>
              <p:cNvSpPr>
                <a:spLocks noGrp="1" noRot="1" noChangeAspect="1" noMove="1" noResize="1" noEditPoints="1" noAdjustHandles="1" noChangeArrowheads="1" noChangeShapeType="1" noTextEdit="1"/>
              </p:cNvSpPr>
              <p:nvPr>
                <p:ph idx="1"/>
              </p:nvPr>
            </p:nvSpPr>
            <p:spPr>
              <a:xfrm>
                <a:off x="838200" y="1571788"/>
                <a:ext cx="10515600" cy="4597292"/>
              </a:xfrm>
              <a:blipFill>
                <a:blip r:embed="rId6"/>
                <a:stretch>
                  <a:fillRect l="-522" t="-1326"/>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B734E1A1-4855-2C35-0E80-2F0603E32F0F}"/>
              </a:ext>
            </a:extLst>
          </p:cNvPr>
          <p:cNvSpPr/>
          <p:nvPr/>
        </p:nvSpPr>
        <p:spPr>
          <a:xfrm>
            <a:off x="1792224" y="2112264"/>
            <a:ext cx="2002536" cy="868680"/>
          </a:xfrm>
          <a:prstGeom prst="rect">
            <a:avLst/>
          </a:prstGeom>
          <a:solidFill>
            <a:schemeClr val="accent6">
              <a:lumMod val="20000"/>
              <a:lumOff val="8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Spectral Rewiring</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FOSR </a:t>
            </a:r>
            <a:r>
              <a:rPr lang="en-US" sz="1600" b="0" dirty="0">
                <a:solidFill>
                  <a:schemeClr val="accent2">
                    <a:lumMod val="50000"/>
                  </a:schemeClr>
                </a:solidFill>
                <a:latin typeface="Times New Roman" panose="02020603050405020304" pitchFamily="18" charset="0"/>
                <a:cs typeface="Times New Roman" panose="02020603050405020304" pitchFamily="18" charset="0"/>
              </a:rPr>
              <a:t>[</a:t>
            </a:r>
            <a:r>
              <a:rPr lang="en-US" sz="1600" b="0" i="0" dirty="0" err="1">
                <a:solidFill>
                  <a:schemeClr val="accent2">
                    <a:lumMod val="50000"/>
                  </a:schemeClr>
                </a:solidFill>
                <a:effectLst/>
                <a:latin typeface="Times New Roman" panose="02020603050405020304" pitchFamily="18" charset="0"/>
                <a:cs typeface="Times New Roman" panose="02020603050405020304" pitchFamily="18" charset="0"/>
              </a:rPr>
              <a:t>Karhadkar</a:t>
            </a:r>
            <a:r>
              <a:rPr lang="en-US" sz="1600" b="0" i="0" dirty="0">
                <a:solidFill>
                  <a:schemeClr val="accent2">
                    <a:lumMod val="50000"/>
                  </a:schemeClr>
                </a:solidFill>
                <a:effectLst/>
                <a:latin typeface="Times New Roman" panose="02020603050405020304" pitchFamily="18" charset="0"/>
                <a:cs typeface="Times New Roman" panose="02020603050405020304" pitchFamily="18" charset="0"/>
              </a:rPr>
              <a:t> et al 2022</a:t>
            </a:r>
            <a:r>
              <a:rPr lang="en-US" sz="1600" b="0"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7" name="Picture 6" descr="\documentclass{article}&#10;\usepackage{amsmath,amsfonts,bm}&#10;\pagestyle{empty}&#10;\DeclareMathOperator{\tr}{Tr}&#10;\begin{document}&#10;&#10;\begin{equation*}&#10;\hat{A}=D^{-\frac{1}{2}}AD^{-\frac{1}{2}}&#10;\end{equation*}&#10;&#10;\end{document}&#10;&#10;" title="IguanaTex Picture Display">
            <a:extLst>
              <a:ext uri="{FF2B5EF4-FFF2-40B4-BE49-F238E27FC236}">
                <a16:creationId xmlns:a16="http://schemas.microsoft.com/office/drawing/2014/main" id="{56240D7B-3D8A-5747-B933-B74D20B7907F}"/>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8399448" y="499812"/>
            <a:ext cx="2564208" cy="378215"/>
          </a:xfrm>
          <a:prstGeom prst="rect">
            <a:avLst/>
          </a:prstGeom>
        </p:spPr>
      </p:pic>
      <p:pic>
        <p:nvPicPr>
          <p:cNvPr id="13" name="Picture 12" descr="\documentclass{article}&#10;\usepackage{amsmath,amsfonts,bm}&#10;\pagestyle{empty}&#10;\DeclareMathOperator{\tr}{Tr}&#10;\begin{document}&#10;&#10;\begin{equation*}&#10;\frac{2\phi_2(u)\phi_2(v)}{\sqrt{1+d_u}\sqrt{1+d_v}} +\  2\lambda_2\phi_2(u)^2\left(\frac{\sqrt{d_u}}{\sqrt{1+d_u}}-1\right) +\  2\lambda_2\phi_2(v)^2\left(\frac{\sqrt{d_v}}{\sqrt{1+d_v}}-1\right)&#10;\end{equation*}&#10;&#10;\end{document}&#10;&#10;" title="IguanaTex Picture Display">
            <a:extLst>
              <a:ext uri="{FF2B5EF4-FFF2-40B4-BE49-F238E27FC236}">
                <a16:creationId xmlns:a16="http://schemas.microsoft.com/office/drawing/2014/main" id="{DC8802B4-2033-4D9B-890C-D2A8641A09D4}"/>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894095" y="2207650"/>
            <a:ext cx="8403810" cy="618667"/>
          </a:xfrm>
          <a:prstGeom prst="rect">
            <a:avLst/>
          </a:prstGeom>
        </p:spPr>
      </p:pic>
      <p:pic>
        <p:nvPicPr>
          <p:cNvPr id="17" name="Picture 16">
            <a:extLst>
              <a:ext uri="{FF2B5EF4-FFF2-40B4-BE49-F238E27FC236}">
                <a16:creationId xmlns:a16="http://schemas.microsoft.com/office/drawing/2014/main" id="{C244185F-5179-D093-7483-1154DB7814E5}"/>
              </a:ext>
            </a:extLst>
          </p:cNvPr>
          <p:cNvPicPr>
            <a:picLocks noChangeAspect="1"/>
          </p:cNvPicPr>
          <p:nvPr/>
        </p:nvPicPr>
        <p:blipFill>
          <a:blip r:embed="rId9"/>
          <a:stretch>
            <a:fillRect/>
          </a:stretch>
        </p:blipFill>
        <p:spPr>
          <a:xfrm>
            <a:off x="7139048" y="3462179"/>
            <a:ext cx="3934336" cy="2649546"/>
          </a:xfrm>
          <a:prstGeom prst="rect">
            <a:avLst/>
          </a:prstGeom>
        </p:spPr>
      </p:pic>
      <p:cxnSp>
        <p:nvCxnSpPr>
          <p:cNvPr id="20" name="Straight Arrow Connector 19">
            <a:extLst>
              <a:ext uri="{FF2B5EF4-FFF2-40B4-BE49-F238E27FC236}">
                <a16:creationId xmlns:a16="http://schemas.microsoft.com/office/drawing/2014/main" id="{11B01240-97A3-FE99-B33E-88879D90705A}"/>
              </a:ext>
            </a:extLst>
          </p:cNvPr>
          <p:cNvCxnSpPr>
            <a:cxnSpLocks/>
          </p:cNvCxnSpPr>
          <p:nvPr/>
        </p:nvCxnSpPr>
        <p:spPr>
          <a:xfrm flipV="1">
            <a:off x="2816352" y="2980944"/>
            <a:ext cx="0" cy="448056"/>
          </a:xfrm>
          <a:prstGeom prst="straightConnector1">
            <a:avLst/>
          </a:prstGeom>
          <a:ln w="28575">
            <a:solidFill>
              <a:schemeClr val="accent6">
                <a:lumMod val="75000"/>
              </a:schemeClr>
            </a:solidFill>
            <a:tailEnd type="triangle"/>
          </a:ln>
        </p:spPr>
        <p:style>
          <a:lnRef idx="2">
            <a:schemeClr val="accent6"/>
          </a:lnRef>
          <a:fillRef idx="0">
            <a:schemeClr val="accent6"/>
          </a:fillRef>
          <a:effectRef idx="1">
            <a:schemeClr val="accent6"/>
          </a:effectRef>
          <a:fontRef idx="minor">
            <a:schemeClr val="tx1"/>
          </a:fontRef>
        </p:style>
      </p:cxnSp>
      <p:pic>
        <p:nvPicPr>
          <p:cNvPr id="27" name="Picture 26" descr="\documentclass{article}&#10;\usepackage{amsmath,amsfonts,bm}&#10;\pagestyle{empty}&#10;\DeclareMathOperator{\tr}{Tr}&#10;\begin{document}&#10;&#10;\begin{equation*}&#10;\phi_2^{t+1} \approx \hat{A}  \phi_2^{t} - \frac{\langle \phi_2^{t}, \sqrt{d}\rangle}{2m} \sqrt{d}&#10;\end{equation*}&#10;&#10;\end{document}&#10;&#10;" title="IguanaTex Picture Display">
            <a:extLst>
              <a:ext uri="{FF2B5EF4-FFF2-40B4-BE49-F238E27FC236}">
                <a16:creationId xmlns:a16="http://schemas.microsoft.com/office/drawing/2014/main" id="{3503F8E0-0864-53E4-313C-4C1A7CFCFE18}"/>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753108" y="4632592"/>
            <a:ext cx="2904379" cy="572952"/>
          </a:xfrm>
          <a:prstGeom prst="rect">
            <a:avLst/>
          </a:prstGeom>
        </p:spPr>
      </p:pic>
      <p:sp>
        <p:nvSpPr>
          <p:cNvPr id="5" name="Slide Number Placeholder 4">
            <a:extLst>
              <a:ext uri="{FF2B5EF4-FFF2-40B4-BE49-F238E27FC236}">
                <a16:creationId xmlns:a16="http://schemas.microsoft.com/office/drawing/2014/main" id="{F39B6CF3-FA6F-42C6-D4C8-FB9284A95036}"/>
              </a:ext>
            </a:extLst>
          </p:cNvPr>
          <p:cNvSpPr>
            <a:spLocks noGrp="1"/>
          </p:cNvSpPr>
          <p:nvPr>
            <p:ph type="sldNum" sz="quarter" idx="12"/>
          </p:nvPr>
        </p:nvSpPr>
        <p:spPr/>
        <p:txBody>
          <a:bodyPr/>
          <a:lstStyle/>
          <a:p>
            <a:fld id="{33471E03-3868-4372-A232-81B06EBB10D4}" type="slidenum">
              <a:rPr lang="es-ES" smtClean="0"/>
              <a:t>191</a:t>
            </a:fld>
            <a:endParaRPr lang="es-ES"/>
          </a:p>
        </p:txBody>
      </p:sp>
    </p:spTree>
    <p:extLst>
      <p:ext uri="{BB962C8B-B14F-4D97-AF65-F5344CB8AC3E}">
        <p14:creationId xmlns:p14="http://schemas.microsoft.com/office/powerpoint/2010/main" val="352467769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Spectral Rewiring</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EGP</a:t>
            </a:r>
          </a:p>
        </p:txBody>
      </p:sp>
      <p:pic>
        <p:nvPicPr>
          <p:cNvPr id="6" name="Picture 5">
            <a:extLst>
              <a:ext uri="{FF2B5EF4-FFF2-40B4-BE49-F238E27FC236}">
                <a16:creationId xmlns:a16="http://schemas.microsoft.com/office/drawing/2014/main" id="{CCB0D674-69DC-B9C6-AD61-E5758BE2B56F}"/>
              </a:ext>
            </a:extLst>
          </p:cNvPr>
          <p:cNvPicPr>
            <a:picLocks noChangeAspect="1"/>
          </p:cNvPicPr>
          <p:nvPr/>
        </p:nvPicPr>
        <p:blipFill>
          <a:blip r:embed="rId2"/>
          <a:stretch>
            <a:fillRect/>
          </a:stretch>
        </p:blipFill>
        <p:spPr>
          <a:xfrm>
            <a:off x="1607431" y="1981074"/>
            <a:ext cx="8977138" cy="2895851"/>
          </a:xfrm>
          <a:prstGeom prst="rect">
            <a:avLst/>
          </a:prstGeom>
        </p:spPr>
      </p:pic>
      <p:sp>
        <p:nvSpPr>
          <p:cNvPr id="3" name="Slide Number Placeholder 2">
            <a:extLst>
              <a:ext uri="{FF2B5EF4-FFF2-40B4-BE49-F238E27FC236}">
                <a16:creationId xmlns:a16="http://schemas.microsoft.com/office/drawing/2014/main" id="{7020C844-B9E0-AA51-061C-0E4D28F744A0}"/>
              </a:ext>
            </a:extLst>
          </p:cNvPr>
          <p:cNvSpPr>
            <a:spLocks noGrp="1"/>
          </p:cNvSpPr>
          <p:nvPr>
            <p:ph type="sldNum" sz="quarter" idx="12"/>
          </p:nvPr>
        </p:nvSpPr>
        <p:spPr/>
        <p:txBody>
          <a:bodyPr/>
          <a:lstStyle/>
          <a:p>
            <a:fld id="{33471E03-3868-4372-A232-81B06EBB10D4}" type="slidenum">
              <a:rPr lang="es-ES" smtClean="0"/>
              <a:t>192</a:t>
            </a:fld>
            <a:endParaRPr lang="es-ES"/>
          </a:p>
        </p:txBody>
      </p:sp>
    </p:spTree>
    <p:extLst>
      <p:ext uri="{BB962C8B-B14F-4D97-AF65-F5344CB8AC3E}">
        <p14:creationId xmlns:p14="http://schemas.microsoft.com/office/powerpoint/2010/main" val="358848275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Spectral Rewiring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DBCD07D-2D63-2313-E980-8F04A8870AC7}"/>
                  </a:ext>
                </a:extLst>
              </p:cNvPr>
              <p:cNvSpPr>
                <a:spLocks noGrp="1"/>
              </p:cNvSpPr>
              <p:nvPr>
                <p:ph idx="1"/>
              </p:nvPr>
            </p:nvSpPr>
            <p:spPr>
              <a:xfrm>
                <a:off x="838200" y="1571788"/>
                <a:ext cx="5716424" cy="4597292"/>
              </a:xfrm>
            </p:spPr>
            <p:txBody>
              <a:bodyPr/>
              <a:lstStyle/>
              <a:p>
                <a:r>
                  <a:rPr lang="en-US" dirty="0"/>
                  <a:t>How much adding a specific decreases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R</m:t>
                        </m:r>
                      </m:e>
                      <m:sub>
                        <m:r>
                          <a:rPr lang="en-US" b="0" i="1" smtClean="0">
                            <a:latin typeface="Cambria Math" panose="02040503050406030204" pitchFamily="18" charset="0"/>
                          </a:rPr>
                          <m:t>𝑡𝑜𝑡</m:t>
                        </m:r>
                      </m:sub>
                    </m:sSub>
                  </m:oMath>
                </a14:m>
                <a:r>
                  <a:rPr lang="en-US" dirty="0"/>
                  <a:t>? </a:t>
                </a:r>
              </a:p>
              <a:p>
                <a:r>
                  <a:rPr lang="en-US" dirty="0"/>
                  <a:t>Biharmonic Distance </a:t>
                </a:r>
                <a:r>
                  <a:rPr lang="da-DK" dirty="0"/>
                  <a:t> </a:t>
                </a:r>
                <a:r>
                  <a:rPr lang="da-DK" sz="1400" dirty="0">
                    <a:solidFill>
                      <a:schemeClr val="accent2">
                        <a:lumMod val="50000"/>
                      </a:schemeClr>
                    </a:solidFill>
                    <a:latin typeface="Times New Roman" panose="02020603050405020304" pitchFamily="18" charset="0"/>
                    <a:cs typeface="Times New Roman" panose="02020603050405020304" pitchFamily="18" charset="0"/>
                  </a:rPr>
                  <a:t>[Lipman et al., 2010]</a:t>
                </a:r>
              </a:p>
              <a:p>
                <a:endParaRPr lang="da-DK" sz="1600" dirty="0">
                  <a:solidFill>
                    <a:schemeClr val="accent2">
                      <a:lumMod val="50000"/>
                    </a:schemeClr>
                  </a:solidFill>
                  <a:latin typeface="Times New Roman" panose="02020603050405020304" pitchFamily="18" charset="0"/>
                  <a:cs typeface="Times New Roman" panose="02020603050405020304" pitchFamily="18" charset="0"/>
                </a:endParaRPr>
              </a:p>
              <a:p>
                <a:pPr marL="0" indent="0">
                  <a:buNone/>
                </a:pPr>
                <a:endParaRPr lang="da-DK" sz="1600" dirty="0">
                  <a:solidFill>
                    <a:schemeClr val="accent2">
                      <a:lumMod val="50000"/>
                    </a:schemeClr>
                  </a:solidFill>
                  <a:latin typeface="Times New Roman" panose="02020603050405020304" pitchFamily="18" charset="0"/>
                  <a:cs typeface="Times New Roman" panose="02020603050405020304" pitchFamily="18" charset="0"/>
                </a:endParaRPr>
              </a:p>
              <a:p>
                <a:endParaRPr lang="en-US" b="1" dirty="0"/>
              </a:p>
              <a:p>
                <a:r>
                  <a:rPr lang="en-US" b="1" dirty="0"/>
                  <a:t>P</a:t>
                </a:r>
                <a:r>
                  <a:rPr lang="en-US" sz="2000" b="1" dirty="0"/>
                  <a:t>roportional to the partial derivative of the total resistance with respect to the weight of the edge</a:t>
                </a:r>
                <a:br>
                  <a:rPr lang="en-US" sz="2000" b="1" dirty="0"/>
                </a:br>
                <a:r>
                  <a:rPr lang="da-DK" sz="1400" dirty="0">
                    <a:solidFill>
                      <a:schemeClr val="accent2">
                        <a:lumMod val="50000"/>
                      </a:schemeClr>
                    </a:solidFill>
                    <a:latin typeface="Times New Roman" panose="02020603050405020304" pitchFamily="18" charset="0"/>
                    <a:cs typeface="Times New Roman" panose="02020603050405020304" pitchFamily="18" charset="0"/>
                  </a:rPr>
                  <a:t>[Gosh et al., 2008]</a:t>
                </a:r>
              </a:p>
              <a:p>
                <a:endParaRPr lang="en-US" sz="2000" b="1" dirty="0"/>
              </a:p>
              <a:p>
                <a:endParaRPr lang="en-US" dirty="0">
                  <a:solidFill>
                    <a:schemeClr val="accent2">
                      <a:lumMod val="50000"/>
                    </a:schemeClr>
                  </a:solidFill>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0DBCD07D-2D63-2313-E980-8F04A8870AC7}"/>
                  </a:ext>
                </a:extLst>
              </p:cNvPr>
              <p:cNvSpPr>
                <a:spLocks noGrp="1" noRot="1" noChangeAspect="1" noMove="1" noResize="1" noEditPoints="1" noAdjustHandles="1" noChangeArrowheads="1" noChangeShapeType="1" noTextEdit="1"/>
              </p:cNvSpPr>
              <p:nvPr>
                <p:ph idx="1"/>
              </p:nvPr>
            </p:nvSpPr>
            <p:spPr>
              <a:xfrm>
                <a:off x="838200" y="1571788"/>
                <a:ext cx="5716424" cy="4597292"/>
              </a:xfrm>
              <a:blipFill>
                <a:blip r:embed="rId7"/>
                <a:stretch>
                  <a:fillRect l="-961" t="-1459"/>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GTR </a:t>
            </a:r>
            <a:r>
              <a:rPr lang="en-US" sz="1600" b="0" dirty="0">
                <a:solidFill>
                  <a:schemeClr val="accent2">
                    <a:lumMod val="50000"/>
                  </a:schemeClr>
                </a:solidFill>
                <a:latin typeface="Times New Roman" panose="02020603050405020304" pitchFamily="18" charset="0"/>
                <a:cs typeface="Times New Roman" panose="02020603050405020304" pitchFamily="18" charset="0"/>
              </a:rPr>
              <a:t>[Black et al 2023]</a:t>
            </a:r>
            <a:endParaRPr lang="en-US" b="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6" descr="\documentclass{article}&#10;\usepackage{amsmath,amsfonts,bm}&#10;\pagestyle{empty}&#10;\begin{document}&#10;&#10;\begin{equation*}&#10;R_{u,v} = (\mathbf{e_i}-\mathbf{e_j})^T L^+ (\mathbf{e_i}-\mathbf{e_i})&#10;\end{equation*}&#10;&#10;&#10;\end{document}&#10;" title="IguanaTex Picture Display">
            <a:extLst>
              <a:ext uri="{FF2B5EF4-FFF2-40B4-BE49-F238E27FC236}">
                <a16:creationId xmlns:a16="http://schemas.microsoft.com/office/drawing/2014/main" id="{631143F0-F265-D084-590D-EFA5BAA56C72}"/>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7940581" y="234808"/>
            <a:ext cx="3152762" cy="298667"/>
          </a:xfrm>
          <a:prstGeom prst="rect">
            <a:avLst/>
          </a:prstGeom>
        </p:spPr>
      </p:pic>
      <p:pic>
        <p:nvPicPr>
          <p:cNvPr id="12" name="Picture 11" descr="\documentclass{article}&#10;\usepackage{amsmath,amsfonts,bm}&#10;\pagestyle{empty}&#10;\begin{document}&#10;&#10;\begin{equation*}&#10;B_{u,v} = \sqrt{(\mathbf{e_i}-\mathbf{e_j})^T (L^+)^2 (\mathbf{e_i}-\mathbf{e_i})}&#10;\end{equation*}&#10;&#10;&#10;\end{document}&#10;" title="IguanaTex Picture Display">
            <a:extLst>
              <a:ext uri="{FF2B5EF4-FFF2-40B4-BE49-F238E27FC236}">
                <a16:creationId xmlns:a16="http://schemas.microsoft.com/office/drawing/2014/main" id="{DB67DA05-3302-B41A-DD3C-90CE45EDF52C}"/>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394331" y="2454637"/>
            <a:ext cx="3742477" cy="455619"/>
          </a:xfrm>
          <a:prstGeom prst="rect">
            <a:avLst/>
          </a:prstGeom>
        </p:spPr>
      </p:pic>
      <p:pic>
        <p:nvPicPr>
          <p:cNvPr id="16" name="Picture 15" descr="\documentclass{article}&#10;\usepackage{amsmath,amsfonts,bm}&#10;\pagestyle{empty}&#10;\DeclareMathOperator{\tr}{Tr}&#10;\begin{document}&#10;&#10;\begin{equation*}&#10;\frac{\partial R_{\text{tot}}}{\partial w_{uv}} = -n B^2_{uv}&#10;\end{equation*}&#10;&#10;\end{document}&#10;&#10;" title="IguanaTex Picture Display">
            <a:extLst>
              <a:ext uri="{FF2B5EF4-FFF2-40B4-BE49-F238E27FC236}">
                <a16:creationId xmlns:a16="http://schemas.microsoft.com/office/drawing/2014/main" id="{00AC3E5F-099D-6BA0-2F9E-A287C7531FA5}"/>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2543294" y="4519919"/>
            <a:ext cx="1786388" cy="581870"/>
          </a:xfrm>
          <a:prstGeom prst="rect">
            <a:avLst/>
          </a:prstGeom>
        </p:spPr>
      </p:pic>
      <p:pic>
        <p:nvPicPr>
          <p:cNvPr id="26" name="Picture 25" descr="\documentclass{article}&#10;\usepackage{amsmath,amsfonts,bm}&#10;\pagestyle{empty}&#10;\DeclareMathOperator{\tr}{Tr}&#10;\begin{document}&#10;&#10;\begin{equation*}&#10;R_{\text{tot}}(G)- R_{\text{tot}}(G \cup (u,v)) = n \cdot\frac{B^2_{uv}}{1+R_{uv}}&#10;\end{equation*}&#10;&#10;\end{document}&#10;&#10;" title="IguanaTex Picture Display">
            <a:extLst>
              <a:ext uri="{FF2B5EF4-FFF2-40B4-BE49-F238E27FC236}">
                <a16:creationId xmlns:a16="http://schemas.microsoft.com/office/drawing/2014/main" id="{B0AF1962-967E-69C6-48ED-E04DF339675B}"/>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1148902" y="5146806"/>
            <a:ext cx="4585954" cy="611670"/>
          </a:xfrm>
          <a:prstGeom prst="rect">
            <a:avLst/>
          </a:prstGeom>
        </p:spPr>
      </p:pic>
      <p:pic>
        <p:nvPicPr>
          <p:cNvPr id="28" name="Picture 27">
            <a:extLst>
              <a:ext uri="{FF2B5EF4-FFF2-40B4-BE49-F238E27FC236}">
                <a16:creationId xmlns:a16="http://schemas.microsoft.com/office/drawing/2014/main" id="{DB4DE3F8-49E9-9C8F-E170-C4D7D4AE5025}"/>
              </a:ext>
            </a:extLst>
          </p:cNvPr>
          <p:cNvPicPr>
            <a:picLocks noChangeAspect="1"/>
          </p:cNvPicPr>
          <p:nvPr/>
        </p:nvPicPr>
        <p:blipFill>
          <a:blip r:embed="rId12"/>
          <a:stretch>
            <a:fillRect/>
          </a:stretch>
        </p:blipFill>
        <p:spPr>
          <a:xfrm>
            <a:off x="7412856" y="1161640"/>
            <a:ext cx="3328146" cy="1697797"/>
          </a:xfrm>
          <a:prstGeom prst="rect">
            <a:avLst/>
          </a:prstGeom>
        </p:spPr>
      </p:pic>
      <p:pic>
        <p:nvPicPr>
          <p:cNvPr id="9" name="Picture 8">
            <a:extLst>
              <a:ext uri="{FF2B5EF4-FFF2-40B4-BE49-F238E27FC236}">
                <a16:creationId xmlns:a16="http://schemas.microsoft.com/office/drawing/2014/main" id="{061EDF45-7759-221B-3FDD-7CEC4A14623A}"/>
              </a:ext>
            </a:extLst>
          </p:cNvPr>
          <p:cNvPicPr>
            <a:picLocks noChangeAspect="1"/>
          </p:cNvPicPr>
          <p:nvPr/>
        </p:nvPicPr>
        <p:blipFill>
          <a:blip r:embed="rId13"/>
          <a:stretch>
            <a:fillRect/>
          </a:stretch>
        </p:blipFill>
        <p:spPr>
          <a:xfrm>
            <a:off x="7085556" y="2936890"/>
            <a:ext cx="4113564" cy="3143826"/>
          </a:xfrm>
          <a:prstGeom prst="rect">
            <a:avLst/>
          </a:prstGeom>
        </p:spPr>
      </p:pic>
      <p:sp>
        <p:nvSpPr>
          <p:cNvPr id="5" name="Slide Number Placeholder 4">
            <a:extLst>
              <a:ext uri="{FF2B5EF4-FFF2-40B4-BE49-F238E27FC236}">
                <a16:creationId xmlns:a16="http://schemas.microsoft.com/office/drawing/2014/main" id="{D0C7AB5F-DC5C-94D9-FD00-4BC05CE41EE3}"/>
              </a:ext>
            </a:extLst>
          </p:cNvPr>
          <p:cNvSpPr>
            <a:spLocks noGrp="1"/>
          </p:cNvSpPr>
          <p:nvPr>
            <p:ph type="sldNum" sz="quarter" idx="12"/>
          </p:nvPr>
        </p:nvSpPr>
        <p:spPr/>
        <p:txBody>
          <a:bodyPr/>
          <a:lstStyle/>
          <a:p>
            <a:fld id="{33471E03-3868-4372-A232-81B06EBB10D4}" type="slidenum">
              <a:rPr lang="es-ES" smtClean="0"/>
              <a:t>193</a:t>
            </a:fld>
            <a:endParaRPr lang="es-ES"/>
          </a:p>
        </p:txBody>
      </p:sp>
    </p:spTree>
    <p:extLst>
      <p:ext uri="{BB962C8B-B14F-4D97-AF65-F5344CB8AC3E}">
        <p14:creationId xmlns:p14="http://schemas.microsoft.com/office/powerpoint/2010/main" val="413068839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C78A-D035-0696-30DF-41BB5BC68EB5}"/>
              </a:ext>
            </a:extLst>
          </p:cNvPr>
          <p:cNvSpPr>
            <a:spLocks noGrp="1"/>
          </p:cNvSpPr>
          <p:nvPr>
            <p:ph type="title"/>
          </p:nvPr>
        </p:nvSpPr>
        <p:spPr/>
        <p:txBody>
          <a:bodyPr/>
          <a:lstStyle/>
          <a:p>
            <a:r>
              <a:rPr lang="en-US" dirty="0"/>
              <a:t>GTR and FOSR</a:t>
            </a:r>
            <a:endParaRPr lang="es-ES" dirty="0"/>
          </a:p>
        </p:txBody>
      </p:sp>
      <p:sp>
        <p:nvSpPr>
          <p:cNvPr id="3" name="TextBox 2">
            <a:extLst>
              <a:ext uri="{FF2B5EF4-FFF2-40B4-BE49-F238E27FC236}">
                <a16:creationId xmlns:a16="http://schemas.microsoft.com/office/drawing/2014/main" id="{FE876D01-8779-7130-110D-7F1F21A2BEA8}"/>
              </a:ext>
            </a:extLst>
          </p:cNvPr>
          <p:cNvSpPr txBox="1"/>
          <p:nvPr/>
        </p:nvSpPr>
        <p:spPr>
          <a:xfrm>
            <a:off x="5236396" y="5765932"/>
            <a:ext cx="2351315"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Number of added links</a:t>
            </a:r>
            <a:endParaRPr lang="es-ES" sz="1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0E80F50-4E1F-091F-88D3-2772F3D14BFA}"/>
              </a:ext>
            </a:extLst>
          </p:cNvPr>
          <p:cNvSpPr txBox="1"/>
          <p:nvPr/>
        </p:nvSpPr>
        <p:spPr>
          <a:xfrm>
            <a:off x="8505520" y="1607887"/>
            <a:ext cx="2363764" cy="369332"/>
          </a:xfrm>
          <a:prstGeom prst="rect">
            <a:avLst/>
          </a:prstGeom>
          <a:solidFill>
            <a:srgbClr val="08088D"/>
          </a:solidFill>
        </p:spPr>
        <p:txBody>
          <a:bodyPr wrap="square" rtlCol="0">
            <a:spAutoFit/>
          </a:bodyPr>
          <a:lstStyle/>
          <a:p>
            <a:pPr algn="ctr"/>
            <a:r>
              <a:rPr lang="en-US" dirty="0">
                <a:solidFill>
                  <a:schemeClr val="bg1"/>
                </a:solidFill>
                <a:latin typeface="Product Sans" panose="020B0403030502040203" pitchFamily="34" charset="0"/>
              </a:rPr>
              <a:t>SDRF</a:t>
            </a:r>
            <a:endParaRPr lang="es-ES" dirty="0">
              <a:solidFill>
                <a:schemeClr val="bg1"/>
              </a:solidFill>
              <a:latin typeface="Product Sans" panose="020B0403030502040203" pitchFamily="34" charset="0"/>
            </a:endParaRPr>
          </a:p>
        </p:txBody>
      </p:sp>
      <p:sp>
        <p:nvSpPr>
          <p:cNvPr id="5" name="TextBox 4">
            <a:extLst>
              <a:ext uri="{FF2B5EF4-FFF2-40B4-BE49-F238E27FC236}">
                <a16:creationId xmlns:a16="http://schemas.microsoft.com/office/drawing/2014/main" id="{AF31EF0D-84AE-BD82-7615-2110BD3C7933}"/>
              </a:ext>
            </a:extLst>
          </p:cNvPr>
          <p:cNvSpPr txBox="1"/>
          <p:nvPr/>
        </p:nvSpPr>
        <p:spPr>
          <a:xfrm>
            <a:off x="1557787" y="1594400"/>
            <a:ext cx="2363764" cy="369332"/>
          </a:xfrm>
          <a:prstGeom prst="rect">
            <a:avLst/>
          </a:prstGeom>
          <a:solidFill>
            <a:srgbClr val="006300"/>
          </a:solidFill>
        </p:spPr>
        <p:txBody>
          <a:bodyPr wrap="square" rtlCol="0">
            <a:spAutoFit/>
          </a:bodyPr>
          <a:lstStyle/>
          <a:p>
            <a:pPr algn="ctr"/>
            <a:r>
              <a:rPr lang="en-US" dirty="0">
                <a:solidFill>
                  <a:schemeClr val="bg1"/>
                </a:solidFill>
                <a:latin typeface="Product Sans" panose="020B0403030502040203" pitchFamily="34" charset="0"/>
              </a:rPr>
              <a:t>GTR</a:t>
            </a:r>
            <a:endParaRPr lang="es-ES" dirty="0">
              <a:solidFill>
                <a:schemeClr val="bg1"/>
              </a:solidFill>
              <a:latin typeface="Product Sans" panose="020B0403030502040203" pitchFamily="34" charset="0"/>
            </a:endParaRPr>
          </a:p>
        </p:txBody>
      </p:sp>
      <p:grpSp>
        <p:nvGrpSpPr>
          <p:cNvPr id="21" name="Group 20">
            <a:extLst>
              <a:ext uri="{FF2B5EF4-FFF2-40B4-BE49-F238E27FC236}">
                <a16:creationId xmlns:a16="http://schemas.microsoft.com/office/drawing/2014/main" id="{DB2A3601-03ED-8577-5506-E24B8F932448}"/>
              </a:ext>
            </a:extLst>
          </p:cNvPr>
          <p:cNvGrpSpPr/>
          <p:nvPr/>
        </p:nvGrpSpPr>
        <p:grpSpPr>
          <a:xfrm>
            <a:off x="871375" y="2147486"/>
            <a:ext cx="10449155" cy="3621024"/>
            <a:chOff x="871375" y="2147486"/>
            <a:chExt cx="10449155" cy="3621024"/>
          </a:xfrm>
        </p:grpSpPr>
        <p:pic>
          <p:nvPicPr>
            <p:cNvPr id="13" name="Picture 12" descr="A white screen with black lines and green and blue text&#10;&#10;Description automatically generated with medium confidence">
              <a:extLst>
                <a:ext uri="{FF2B5EF4-FFF2-40B4-BE49-F238E27FC236}">
                  <a16:creationId xmlns:a16="http://schemas.microsoft.com/office/drawing/2014/main" id="{D5CEA871-F464-4DA6-693A-0F0AB219E1E7}"/>
                </a:ext>
              </a:extLst>
            </p:cNvPr>
            <p:cNvPicPr>
              <a:picLocks noChangeAspect="1"/>
            </p:cNvPicPr>
            <p:nvPr/>
          </p:nvPicPr>
          <p:blipFill rotWithShape="1">
            <a:blip r:embed="rId4">
              <a:extLst>
                <a:ext uri="{28A0092B-C50C-407E-A947-70E740481C1C}">
                  <a14:useLocalDpi xmlns:a14="http://schemas.microsoft.com/office/drawing/2010/main" val="0"/>
                </a:ext>
              </a:extLst>
            </a:blip>
            <a:srcRect b="2969"/>
            <a:stretch/>
          </p:blipFill>
          <p:spPr>
            <a:xfrm>
              <a:off x="871375" y="2147486"/>
              <a:ext cx="10449155" cy="3621024"/>
            </a:xfrm>
            <a:prstGeom prst="rect">
              <a:avLst/>
            </a:prstGeom>
          </p:spPr>
        </p:pic>
        <p:sp>
          <p:nvSpPr>
            <p:cNvPr id="20" name="Rectangle 19">
              <a:extLst>
                <a:ext uri="{FF2B5EF4-FFF2-40B4-BE49-F238E27FC236}">
                  <a16:creationId xmlns:a16="http://schemas.microsoft.com/office/drawing/2014/main" id="{D1066FDD-1BDF-8EB1-08A7-FE3A608EFBBA}"/>
                </a:ext>
              </a:extLst>
            </p:cNvPr>
            <p:cNvSpPr/>
            <p:nvPr/>
          </p:nvSpPr>
          <p:spPr>
            <a:xfrm>
              <a:off x="4102100" y="3286125"/>
              <a:ext cx="127000" cy="1303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documentclass{article}&#10;\usepackage{amsmath,amsfonts,bm}&#10;\pagestyle{empty}&#10;\DeclareMathOperator{\tr}{Tr}&#10;\begin{document}&#10;&#10;\begin{equation*}&#10;R_{tot}&#10;\end{equation*}&#10;&#10;\end{document}&#10;&#10;" title="IguanaTex Picture Display">
            <a:extLst>
              <a:ext uri="{FF2B5EF4-FFF2-40B4-BE49-F238E27FC236}">
                <a16:creationId xmlns:a16="http://schemas.microsoft.com/office/drawing/2014/main" id="{5C6F6E4C-7971-985F-7993-BC8CF493F9F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881905" y="1963732"/>
            <a:ext cx="428190" cy="211810"/>
          </a:xfrm>
          <a:prstGeom prst="rect">
            <a:avLst/>
          </a:prstGeom>
        </p:spPr>
      </p:pic>
      <p:sp>
        <p:nvSpPr>
          <p:cNvPr id="24" name="Rectangle 23">
            <a:extLst>
              <a:ext uri="{FF2B5EF4-FFF2-40B4-BE49-F238E27FC236}">
                <a16:creationId xmlns:a16="http://schemas.microsoft.com/office/drawing/2014/main" id="{C2BB5807-9541-4DE1-B53C-9C8FDFD70EAE}"/>
              </a:ext>
            </a:extLst>
          </p:cNvPr>
          <p:cNvSpPr/>
          <p:nvPr/>
        </p:nvSpPr>
        <p:spPr>
          <a:xfrm>
            <a:off x="6937878" y="2336117"/>
            <a:ext cx="727699" cy="3899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8DC12AE-D962-19C6-1A3A-C4FDF218BC9B}"/>
              </a:ext>
            </a:extLst>
          </p:cNvPr>
          <p:cNvSpPr>
            <a:spLocks noGrp="1"/>
          </p:cNvSpPr>
          <p:nvPr>
            <p:ph type="sldNum" sz="quarter" idx="12"/>
          </p:nvPr>
        </p:nvSpPr>
        <p:spPr/>
        <p:txBody>
          <a:bodyPr/>
          <a:lstStyle/>
          <a:p>
            <a:fld id="{33471E03-3868-4372-A232-81B06EBB10D4}" type="slidenum">
              <a:rPr lang="es-ES" smtClean="0"/>
              <a:t>194</a:t>
            </a:fld>
            <a:endParaRPr lang="es-ES"/>
          </a:p>
        </p:txBody>
      </p:sp>
    </p:spTree>
    <p:extLst>
      <p:ext uri="{BB962C8B-B14F-4D97-AF65-F5344CB8AC3E}">
        <p14:creationId xmlns:p14="http://schemas.microsoft.com/office/powerpoint/2010/main" val="24713544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C78A-D035-0696-30DF-41BB5BC68EB5}"/>
              </a:ext>
            </a:extLst>
          </p:cNvPr>
          <p:cNvSpPr>
            <a:spLocks noGrp="1"/>
          </p:cNvSpPr>
          <p:nvPr>
            <p:ph type="title"/>
          </p:nvPr>
        </p:nvSpPr>
        <p:spPr/>
        <p:txBody>
          <a:bodyPr/>
          <a:lstStyle/>
          <a:p>
            <a:r>
              <a:rPr lang="en-US" dirty="0"/>
              <a:t>Rewiring Comparison</a:t>
            </a:r>
            <a:endParaRPr lang="es-ES" dirty="0"/>
          </a:p>
        </p:txBody>
      </p:sp>
      <p:pic>
        <p:nvPicPr>
          <p:cNvPr id="8" name="Picture 7">
            <a:extLst>
              <a:ext uri="{FF2B5EF4-FFF2-40B4-BE49-F238E27FC236}">
                <a16:creationId xmlns:a16="http://schemas.microsoft.com/office/drawing/2014/main" id="{9061D8BF-88AB-8457-96D5-20EFFEE7858B}"/>
              </a:ext>
            </a:extLst>
          </p:cNvPr>
          <p:cNvPicPr>
            <a:picLocks noChangeAspect="1"/>
          </p:cNvPicPr>
          <p:nvPr/>
        </p:nvPicPr>
        <p:blipFill>
          <a:blip r:embed="rId3"/>
          <a:stretch>
            <a:fillRect/>
          </a:stretch>
        </p:blipFill>
        <p:spPr>
          <a:xfrm>
            <a:off x="285749" y="1550456"/>
            <a:ext cx="5736165" cy="3937994"/>
          </a:xfrm>
          <a:prstGeom prst="rect">
            <a:avLst/>
          </a:prstGeom>
        </p:spPr>
      </p:pic>
      <p:pic>
        <p:nvPicPr>
          <p:cNvPr id="10" name="Picture 9">
            <a:extLst>
              <a:ext uri="{FF2B5EF4-FFF2-40B4-BE49-F238E27FC236}">
                <a16:creationId xmlns:a16="http://schemas.microsoft.com/office/drawing/2014/main" id="{92B1D910-F470-CFA8-895F-3B2404AB1F50}"/>
              </a:ext>
            </a:extLst>
          </p:cNvPr>
          <p:cNvPicPr>
            <a:picLocks noChangeAspect="1"/>
          </p:cNvPicPr>
          <p:nvPr/>
        </p:nvPicPr>
        <p:blipFill>
          <a:blip r:embed="rId4"/>
          <a:stretch>
            <a:fillRect/>
          </a:stretch>
        </p:blipFill>
        <p:spPr>
          <a:xfrm>
            <a:off x="6210352" y="1800098"/>
            <a:ext cx="6034036" cy="3802651"/>
          </a:xfrm>
          <a:prstGeom prst="rect">
            <a:avLst/>
          </a:prstGeom>
        </p:spPr>
      </p:pic>
      <p:sp>
        <p:nvSpPr>
          <p:cNvPr id="11" name="TextBox 10">
            <a:extLst>
              <a:ext uri="{FF2B5EF4-FFF2-40B4-BE49-F238E27FC236}">
                <a16:creationId xmlns:a16="http://schemas.microsoft.com/office/drawing/2014/main" id="{9D6B485F-F940-B794-7646-7B4665769BE8}"/>
              </a:ext>
            </a:extLst>
          </p:cNvPr>
          <p:cNvSpPr txBox="1"/>
          <p:nvPr/>
        </p:nvSpPr>
        <p:spPr>
          <a:xfrm>
            <a:off x="561975" y="1766259"/>
            <a:ext cx="1079500" cy="169277"/>
          </a:xfrm>
          <a:prstGeom prst="rect">
            <a:avLst/>
          </a:prstGeom>
          <a:solidFill>
            <a:schemeClr val="bg1"/>
          </a:solidFill>
        </p:spPr>
        <p:txBody>
          <a:bodyPr wrap="square" lIns="36000" tIns="0" rIns="36000" bIns="0" rtlCol="0">
            <a:spAutoFit/>
          </a:bodyPr>
          <a:lstStyle/>
          <a:p>
            <a:pPr algn="ctr"/>
            <a:r>
              <a:rPr lang="en-US" sz="1100" dirty="0" err="1"/>
              <a:t>DiffWire</a:t>
            </a:r>
            <a:r>
              <a:rPr lang="en-US" sz="1100" dirty="0"/>
              <a:t> / GTR</a:t>
            </a:r>
          </a:p>
        </p:txBody>
      </p:sp>
      <p:sp>
        <p:nvSpPr>
          <p:cNvPr id="12" name="TextBox 11">
            <a:extLst>
              <a:ext uri="{FF2B5EF4-FFF2-40B4-BE49-F238E27FC236}">
                <a16:creationId xmlns:a16="http://schemas.microsoft.com/office/drawing/2014/main" id="{6F8EAFE9-37B6-2023-18AD-1CF8DADC39D6}"/>
              </a:ext>
            </a:extLst>
          </p:cNvPr>
          <p:cNvSpPr txBox="1"/>
          <p:nvPr/>
        </p:nvSpPr>
        <p:spPr>
          <a:xfrm>
            <a:off x="536575" y="3849059"/>
            <a:ext cx="1079500" cy="169277"/>
          </a:xfrm>
          <a:prstGeom prst="rect">
            <a:avLst/>
          </a:prstGeom>
          <a:solidFill>
            <a:schemeClr val="bg1"/>
          </a:solidFill>
        </p:spPr>
        <p:txBody>
          <a:bodyPr wrap="square" lIns="36000" tIns="0" rIns="36000" bIns="0" rtlCol="0">
            <a:spAutoFit/>
          </a:bodyPr>
          <a:lstStyle/>
          <a:p>
            <a:pPr algn="ctr"/>
            <a:r>
              <a:rPr lang="en-US" sz="1100" dirty="0" err="1"/>
              <a:t>DiffWire</a:t>
            </a:r>
            <a:r>
              <a:rPr lang="en-US" sz="1100" dirty="0"/>
              <a:t> / GTR</a:t>
            </a:r>
          </a:p>
        </p:txBody>
      </p:sp>
      <p:sp>
        <p:nvSpPr>
          <p:cNvPr id="20" name="TextBox 19">
            <a:extLst>
              <a:ext uri="{FF2B5EF4-FFF2-40B4-BE49-F238E27FC236}">
                <a16:creationId xmlns:a16="http://schemas.microsoft.com/office/drawing/2014/main" id="{F0613587-6DDE-F700-B8F1-63556A3F6CF6}"/>
              </a:ext>
            </a:extLst>
          </p:cNvPr>
          <p:cNvSpPr txBox="1"/>
          <p:nvPr/>
        </p:nvSpPr>
        <p:spPr>
          <a:xfrm>
            <a:off x="6496050" y="3855408"/>
            <a:ext cx="1079500" cy="169277"/>
          </a:xfrm>
          <a:prstGeom prst="rect">
            <a:avLst/>
          </a:prstGeom>
          <a:solidFill>
            <a:schemeClr val="bg1"/>
          </a:solidFill>
        </p:spPr>
        <p:txBody>
          <a:bodyPr wrap="square" lIns="36000" tIns="0" rIns="36000" bIns="0" rtlCol="0">
            <a:spAutoFit/>
          </a:bodyPr>
          <a:lstStyle/>
          <a:p>
            <a:pPr algn="ctr"/>
            <a:r>
              <a:rPr lang="en-US" sz="1100" dirty="0" err="1"/>
              <a:t>DiffWire</a:t>
            </a:r>
            <a:r>
              <a:rPr lang="en-US" sz="1100" dirty="0"/>
              <a:t> / GTR</a:t>
            </a:r>
          </a:p>
        </p:txBody>
      </p:sp>
      <p:sp>
        <p:nvSpPr>
          <p:cNvPr id="21" name="TextBox 20">
            <a:extLst>
              <a:ext uri="{FF2B5EF4-FFF2-40B4-BE49-F238E27FC236}">
                <a16:creationId xmlns:a16="http://schemas.microsoft.com/office/drawing/2014/main" id="{45036ADD-5A2C-F735-083D-4C275B46EEC5}"/>
              </a:ext>
            </a:extLst>
          </p:cNvPr>
          <p:cNvSpPr txBox="1"/>
          <p:nvPr/>
        </p:nvSpPr>
        <p:spPr>
          <a:xfrm>
            <a:off x="6513508" y="1739645"/>
            <a:ext cx="1079500" cy="169277"/>
          </a:xfrm>
          <a:prstGeom prst="rect">
            <a:avLst/>
          </a:prstGeom>
          <a:solidFill>
            <a:schemeClr val="bg1"/>
          </a:solidFill>
        </p:spPr>
        <p:txBody>
          <a:bodyPr wrap="square" lIns="36000" tIns="0" rIns="36000" bIns="0" rtlCol="0">
            <a:spAutoFit/>
          </a:bodyPr>
          <a:lstStyle/>
          <a:p>
            <a:pPr algn="ctr"/>
            <a:r>
              <a:rPr lang="en-US" sz="1100" dirty="0" err="1"/>
              <a:t>DiffWire</a:t>
            </a:r>
            <a:r>
              <a:rPr lang="en-US" sz="1100" dirty="0"/>
              <a:t> / GTR</a:t>
            </a:r>
          </a:p>
        </p:txBody>
      </p:sp>
      <p:sp>
        <p:nvSpPr>
          <p:cNvPr id="3" name="Slide Number Placeholder 2">
            <a:extLst>
              <a:ext uri="{FF2B5EF4-FFF2-40B4-BE49-F238E27FC236}">
                <a16:creationId xmlns:a16="http://schemas.microsoft.com/office/drawing/2014/main" id="{8C6DD266-FD00-B572-6D93-DE9B01446CBB}"/>
              </a:ext>
            </a:extLst>
          </p:cNvPr>
          <p:cNvSpPr>
            <a:spLocks noGrp="1"/>
          </p:cNvSpPr>
          <p:nvPr>
            <p:ph type="sldNum" sz="quarter" idx="12"/>
          </p:nvPr>
        </p:nvSpPr>
        <p:spPr/>
        <p:txBody>
          <a:bodyPr/>
          <a:lstStyle/>
          <a:p>
            <a:fld id="{33471E03-3868-4372-A232-81B06EBB10D4}" type="slidenum">
              <a:rPr lang="es-ES" smtClean="0"/>
              <a:t>195</a:t>
            </a:fld>
            <a:endParaRPr lang="es-ES"/>
          </a:p>
        </p:txBody>
      </p:sp>
    </p:spTree>
    <p:extLst>
      <p:ext uri="{BB962C8B-B14F-4D97-AF65-F5344CB8AC3E}">
        <p14:creationId xmlns:p14="http://schemas.microsoft.com/office/powerpoint/2010/main" val="252712975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Spatial Rewiring - Dynamic</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Drew </a:t>
            </a:r>
            <a:r>
              <a:rPr lang="en-US" sz="1600" dirty="0">
                <a:solidFill>
                  <a:schemeClr val="accent2">
                    <a:lumMod val="50000"/>
                  </a:schemeClr>
                </a:solidFill>
                <a:latin typeface="Times New Roman" panose="02020603050405020304" pitchFamily="18" charset="0"/>
                <a:cs typeface="Times New Roman" panose="02020603050405020304" pitchFamily="18" charset="0"/>
              </a:rPr>
              <a:t>[</a:t>
            </a:r>
            <a:r>
              <a:rPr lang="en-US" sz="1600" b="0" i="0" dirty="0" err="1">
                <a:solidFill>
                  <a:schemeClr val="accent2">
                    <a:lumMod val="50000"/>
                  </a:schemeClr>
                </a:solidFill>
                <a:effectLst/>
                <a:latin typeface="Times New Roman" panose="02020603050405020304" pitchFamily="18" charset="0"/>
                <a:cs typeface="Times New Roman" panose="02020603050405020304" pitchFamily="18" charset="0"/>
              </a:rPr>
              <a:t>Gutteridge</a:t>
            </a:r>
            <a:r>
              <a:rPr lang="en-US" sz="1600" b="0" i="0" dirty="0">
                <a:solidFill>
                  <a:schemeClr val="accent2">
                    <a:lumMod val="50000"/>
                  </a:schemeClr>
                </a:solidFill>
                <a:effectLst/>
                <a:latin typeface="Times New Roman" panose="02020603050405020304" pitchFamily="18" charset="0"/>
                <a:cs typeface="Times New Roman" panose="02020603050405020304" pitchFamily="18" charset="0"/>
              </a:rPr>
              <a:t> et al 2023</a:t>
            </a:r>
            <a:r>
              <a:rPr lang="en-US" sz="1600" dirty="0">
                <a:solidFill>
                  <a:schemeClr val="accent2">
                    <a:lumMod val="50000"/>
                  </a:schemeClr>
                </a:solidFill>
                <a:latin typeface="Times New Roman" panose="02020603050405020304" pitchFamily="18" charset="0"/>
                <a:cs typeface="Times New Roman" panose="02020603050405020304" pitchFamily="18" charset="0"/>
              </a:rPr>
              <a:t>]</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6C7D494-E7E5-B64C-7413-E1BF8247DB6A}"/>
              </a:ext>
            </a:extLst>
          </p:cNvPr>
          <p:cNvSpPr txBox="1"/>
          <p:nvPr/>
        </p:nvSpPr>
        <p:spPr>
          <a:xfrm>
            <a:off x="840931" y="1602495"/>
            <a:ext cx="6739189" cy="1354217"/>
          </a:xfrm>
          <a:prstGeom prst="rect">
            <a:avLst/>
          </a:prstGeom>
          <a:noFill/>
        </p:spPr>
        <p:txBody>
          <a:bodyPr wrap="square" rtlCol="0">
            <a:spAutoFit/>
          </a:bodyPr>
          <a:lstStyle/>
          <a:p>
            <a:pPr marL="285750" indent="-285750">
              <a:buFont typeface="Arial" panose="020B0604020202020204" pitchFamily="34" charset="0"/>
              <a:buChar char="•"/>
            </a:pPr>
            <a:r>
              <a:rPr lang="en-US" sz="1600" dirty="0"/>
              <a:t>Closer nodes should interact earlier in the architecture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Rewire to modulate </a:t>
            </a:r>
            <a:r>
              <a:rPr lang="en-US" sz="1600" b="1" dirty="0"/>
              <a:t>not only </a:t>
            </a:r>
            <a:r>
              <a:rPr lang="en-US" b="1" i="1" dirty="0"/>
              <a:t>if</a:t>
            </a:r>
            <a:r>
              <a:rPr lang="en-US" dirty="0"/>
              <a:t> </a:t>
            </a:r>
            <a:r>
              <a:rPr lang="en-US" sz="1600" dirty="0"/>
              <a:t>nodes interact, </a:t>
            </a:r>
            <a:r>
              <a:rPr lang="en-US" sz="1600" b="1" dirty="0"/>
              <a:t>but also </a:t>
            </a:r>
            <a:r>
              <a:rPr lang="en-US" b="1" i="1" dirty="0"/>
              <a:t>when</a:t>
            </a:r>
            <a:r>
              <a:rPr lang="en-US" sz="1600" dirty="0"/>
              <a: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600" dirty="0"/>
          </a:p>
        </p:txBody>
      </p:sp>
      <p:pic>
        <p:nvPicPr>
          <p:cNvPr id="10" name="Picture 9">
            <a:extLst>
              <a:ext uri="{FF2B5EF4-FFF2-40B4-BE49-F238E27FC236}">
                <a16:creationId xmlns:a16="http://schemas.microsoft.com/office/drawing/2014/main" id="{5780B71A-E584-7670-2DE2-C7F1B5445EDA}"/>
              </a:ext>
            </a:extLst>
          </p:cNvPr>
          <p:cNvPicPr>
            <a:picLocks noChangeAspect="1"/>
          </p:cNvPicPr>
          <p:nvPr/>
        </p:nvPicPr>
        <p:blipFill>
          <a:blip r:embed="rId3"/>
          <a:stretch>
            <a:fillRect/>
          </a:stretch>
        </p:blipFill>
        <p:spPr>
          <a:xfrm>
            <a:off x="7660640" y="663076"/>
            <a:ext cx="2941575" cy="5753599"/>
          </a:xfrm>
          <a:prstGeom prst="rect">
            <a:avLst/>
          </a:prstGeom>
        </p:spPr>
      </p:pic>
      <p:sp>
        <p:nvSpPr>
          <p:cNvPr id="3" name="Slide Number Placeholder 2">
            <a:extLst>
              <a:ext uri="{FF2B5EF4-FFF2-40B4-BE49-F238E27FC236}">
                <a16:creationId xmlns:a16="http://schemas.microsoft.com/office/drawing/2014/main" id="{6D3FE2D6-1051-7B8A-0985-2B1EB83E5580}"/>
              </a:ext>
            </a:extLst>
          </p:cNvPr>
          <p:cNvSpPr>
            <a:spLocks noGrp="1"/>
          </p:cNvSpPr>
          <p:nvPr>
            <p:ph type="sldNum" sz="quarter" idx="12"/>
          </p:nvPr>
        </p:nvSpPr>
        <p:spPr/>
        <p:txBody>
          <a:bodyPr/>
          <a:lstStyle/>
          <a:p>
            <a:fld id="{33471E03-3868-4372-A232-81B06EBB10D4}" type="slidenum">
              <a:rPr lang="es-ES" smtClean="0"/>
              <a:t>196</a:t>
            </a:fld>
            <a:endParaRPr lang="es-ES"/>
          </a:p>
        </p:txBody>
      </p:sp>
    </p:spTree>
    <p:extLst>
      <p:ext uri="{BB962C8B-B14F-4D97-AF65-F5344CB8AC3E}">
        <p14:creationId xmlns:p14="http://schemas.microsoft.com/office/powerpoint/2010/main" val="345425914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a:t>Spatial Rewiring - Dynamic</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Drew </a:t>
            </a:r>
            <a:r>
              <a:rPr lang="en-US" sz="1600" dirty="0">
                <a:solidFill>
                  <a:schemeClr val="accent2">
                    <a:lumMod val="50000"/>
                  </a:schemeClr>
                </a:solidFill>
                <a:latin typeface="Times New Roman" panose="02020603050405020304" pitchFamily="18" charset="0"/>
                <a:cs typeface="Times New Roman" panose="02020603050405020304" pitchFamily="18" charset="0"/>
              </a:rPr>
              <a:t>[</a:t>
            </a:r>
            <a:r>
              <a:rPr lang="en-US" sz="1600" b="0" i="0" dirty="0" err="1">
                <a:solidFill>
                  <a:schemeClr val="accent2">
                    <a:lumMod val="50000"/>
                  </a:schemeClr>
                </a:solidFill>
                <a:effectLst/>
                <a:latin typeface="Times New Roman" panose="02020603050405020304" pitchFamily="18" charset="0"/>
                <a:cs typeface="Times New Roman" panose="02020603050405020304" pitchFamily="18" charset="0"/>
              </a:rPr>
              <a:t>Gutteridge</a:t>
            </a:r>
            <a:r>
              <a:rPr lang="en-US" sz="1600" b="0" i="0" dirty="0">
                <a:solidFill>
                  <a:schemeClr val="accent2">
                    <a:lumMod val="50000"/>
                  </a:schemeClr>
                </a:solidFill>
                <a:effectLst/>
                <a:latin typeface="Times New Roman" panose="02020603050405020304" pitchFamily="18" charset="0"/>
                <a:cs typeface="Times New Roman" panose="02020603050405020304" pitchFamily="18" charset="0"/>
              </a:rPr>
              <a:t> et al 2023</a:t>
            </a:r>
            <a:r>
              <a:rPr lang="en-US" sz="1600" dirty="0">
                <a:solidFill>
                  <a:schemeClr val="accent2">
                    <a:lumMod val="50000"/>
                  </a:schemeClr>
                </a:solidFill>
                <a:latin typeface="Times New Roman" panose="02020603050405020304" pitchFamily="18" charset="0"/>
                <a:cs typeface="Times New Roman" panose="02020603050405020304" pitchFamily="18" charset="0"/>
              </a:rPr>
              <a:t>]</a:t>
            </a:r>
            <a:endParaRPr lang="en-US"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6C7D494-E7E5-B64C-7413-E1BF8247DB6A}"/>
              </a:ext>
            </a:extLst>
          </p:cNvPr>
          <p:cNvSpPr txBox="1"/>
          <p:nvPr/>
        </p:nvSpPr>
        <p:spPr>
          <a:xfrm>
            <a:off x="840931" y="1602495"/>
            <a:ext cx="6739189" cy="2585323"/>
          </a:xfrm>
          <a:prstGeom prst="rect">
            <a:avLst/>
          </a:prstGeom>
          <a:noFill/>
        </p:spPr>
        <p:txBody>
          <a:bodyPr wrap="square" rtlCol="0">
            <a:spAutoFit/>
          </a:bodyPr>
          <a:lstStyle/>
          <a:p>
            <a:pPr marL="285750" indent="-285750">
              <a:buFont typeface="Arial" panose="020B0604020202020204" pitchFamily="34" charset="0"/>
              <a:buChar char="•"/>
            </a:pPr>
            <a:r>
              <a:rPr lang="en-US" sz="1600" dirty="0"/>
              <a:t>Closer nodes should interact earlier in the architecture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Rewire to modulate </a:t>
            </a:r>
            <a:r>
              <a:rPr lang="en-US" sz="1600" b="1" dirty="0"/>
              <a:t>not only </a:t>
            </a:r>
            <a:r>
              <a:rPr lang="en-US" b="1" i="1" dirty="0"/>
              <a:t>if</a:t>
            </a:r>
            <a:r>
              <a:rPr lang="en-US" dirty="0"/>
              <a:t> </a:t>
            </a:r>
            <a:r>
              <a:rPr lang="en-US" sz="1600" dirty="0"/>
              <a:t>nodes interact, </a:t>
            </a:r>
            <a:r>
              <a:rPr lang="en-US" sz="1600" b="1" dirty="0"/>
              <a:t>but also </a:t>
            </a:r>
            <a:r>
              <a:rPr lang="en-US" b="1" i="1" dirty="0"/>
              <a:t>when</a:t>
            </a:r>
            <a:r>
              <a:rPr lang="en-US" sz="1600" dirty="0"/>
              <a:t>.</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Multi-hop rewiring that evolves during the layers.</a:t>
            </a:r>
          </a:p>
          <a:p>
            <a:pPr marL="742950" lvl="1" indent="-285750">
              <a:buFont typeface="Arial" panose="020B0604020202020204" pitchFamily="34" charset="0"/>
              <a:buChar char="•"/>
            </a:pPr>
            <a:r>
              <a:rPr lang="en-US" sz="1600" dirty="0"/>
              <a:t>Nodes interact from a certain depth </a:t>
            </a:r>
            <a:br>
              <a:rPr lang="en-US" sz="1600" dirty="0"/>
            </a:br>
            <a:r>
              <a:rPr lang="en-US" sz="1600" i="1" dirty="0"/>
              <a:t>(Hop </a:t>
            </a:r>
            <a:r>
              <a:rPr lang="en-US" sz="1600" dirty="0"/>
              <a:t>𝒍+𝟏 </a:t>
            </a:r>
            <a:r>
              <a:rPr lang="en-US" sz="1600" i="1" dirty="0"/>
              <a:t>is only aggregated in layer </a:t>
            </a:r>
            <a:r>
              <a:rPr lang="en-US" sz="1600" dirty="0"/>
              <a:t>𝒍</a:t>
            </a:r>
            <a:r>
              <a:rPr lang="en-US" sz="1600" i="1" dirty="0"/>
              <a:t>)</a:t>
            </a:r>
          </a:p>
          <a:p>
            <a:pPr marL="742950" lvl="1" indent="-285750">
              <a:buFont typeface="Arial" panose="020B0604020202020204" pitchFamily="34" charset="0"/>
              <a:buChar char="•"/>
            </a:pPr>
            <a:r>
              <a:rPr lang="en-US" sz="1600" dirty="0"/>
              <a:t>Nodes interact with Delay</a:t>
            </a:r>
            <a:br>
              <a:rPr lang="en-US" sz="1600" dirty="0"/>
            </a:br>
            <a:r>
              <a:rPr lang="en-US" sz="1600" i="1" dirty="0"/>
              <a:t>(nodes interact with previous states)</a:t>
            </a:r>
          </a:p>
          <a:p>
            <a:pPr marL="742950" lvl="1" indent="-285750">
              <a:buFont typeface="Arial" panose="020B0604020202020204" pitchFamily="34" charset="0"/>
              <a:buChar char="•"/>
            </a:pPr>
            <a:endParaRPr lang="en-US" sz="1600" dirty="0"/>
          </a:p>
        </p:txBody>
      </p:sp>
      <p:pic>
        <p:nvPicPr>
          <p:cNvPr id="10" name="Picture 9">
            <a:extLst>
              <a:ext uri="{FF2B5EF4-FFF2-40B4-BE49-F238E27FC236}">
                <a16:creationId xmlns:a16="http://schemas.microsoft.com/office/drawing/2014/main" id="{5780B71A-E584-7670-2DE2-C7F1B5445EDA}"/>
              </a:ext>
            </a:extLst>
          </p:cNvPr>
          <p:cNvPicPr>
            <a:picLocks noChangeAspect="1"/>
          </p:cNvPicPr>
          <p:nvPr/>
        </p:nvPicPr>
        <p:blipFill>
          <a:blip r:embed="rId3"/>
          <a:stretch>
            <a:fillRect/>
          </a:stretch>
        </p:blipFill>
        <p:spPr>
          <a:xfrm>
            <a:off x="7660640" y="663076"/>
            <a:ext cx="2941575" cy="5753599"/>
          </a:xfrm>
          <a:prstGeom prst="rect">
            <a:avLst/>
          </a:prstGeom>
        </p:spPr>
      </p:pic>
      <p:grpSp>
        <p:nvGrpSpPr>
          <p:cNvPr id="72" name="Group 71">
            <a:extLst>
              <a:ext uri="{FF2B5EF4-FFF2-40B4-BE49-F238E27FC236}">
                <a16:creationId xmlns:a16="http://schemas.microsoft.com/office/drawing/2014/main" id="{C683608E-9BD8-5D34-4772-AE66DDA558F4}"/>
              </a:ext>
            </a:extLst>
          </p:cNvPr>
          <p:cNvGrpSpPr/>
          <p:nvPr/>
        </p:nvGrpSpPr>
        <p:grpSpPr>
          <a:xfrm>
            <a:off x="911468" y="4219659"/>
            <a:ext cx="6359969" cy="1700795"/>
            <a:chOff x="911468" y="4219659"/>
            <a:chExt cx="6359969" cy="1700795"/>
          </a:xfrm>
        </p:grpSpPr>
        <p:grpSp>
          <p:nvGrpSpPr>
            <p:cNvPr id="66" name="Group 65">
              <a:extLst>
                <a:ext uri="{FF2B5EF4-FFF2-40B4-BE49-F238E27FC236}">
                  <a16:creationId xmlns:a16="http://schemas.microsoft.com/office/drawing/2014/main" id="{44940B62-9C28-2B53-F780-BCD2DF73851F}"/>
                </a:ext>
              </a:extLst>
            </p:cNvPr>
            <p:cNvGrpSpPr/>
            <p:nvPr/>
          </p:nvGrpSpPr>
          <p:grpSpPr>
            <a:xfrm>
              <a:off x="911468" y="4219659"/>
              <a:ext cx="6359969" cy="1700795"/>
              <a:chOff x="911468" y="4219659"/>
              <a:chExt cx="6359969" cy="1700795"/>
            </a:xfrm>
          </p:grpSpPr>
          <p:grpSp>
            <p:nvGrpSpPr>
              <p:cNvPr id="65" name="Group 64">
                <a:extLst>
                  <a:ext uri="{FF2B5EF4-FFF2-40B4-BE49-F238E27FC236}">
                    <a16:creationId xmlns:a16="http://schemas.microsoft.com/office/drawing/2014/main" id="{816D8F12-526C-9FBF-EAFB-351CBC9673DA}"/>
                  </a:ext>
                </a:extLst>
              </p:cNvPr>
              <p:cNvGrpSpPr/>
              <p:nvPr/>
            </p:nvGrpSpPr>
            <p:grpSpPr>
              <a:xfrm>
                <a:off x="911468" y="4219659"/>
                <a:ext cx="6359969" cy="1700795"/>
                <a:chOff x="911468" y="3826552"/>
                <a:chExt cx="6359969" cy="1700795"/>
              </a:xfrm>
            </p:grpSpPr>
            <p:pic>
              <p:nvPicPr>
                <p:cNvPr id="44" name="Picture 43">
                  <a:extLst>
                    <a:ext uri="{FF2B5EF4-FFF2-40B4-BE49-F238E27FC236}">
                      <a16:creationId xmlns:a16="http://schemas.microsoft.com/office/drawing/2014/main" id="{1A929515-0E1C-057F-89EB-7C273670DB28}"/>
                    </a:ext>
                  </a:extLst>
                </p:cNvPr>
                <p:cNvPicPr>
                  <a:picLocks noChangeAspect="1"/>
                </p:cNvPicPr>
                <p:nvPr/>
              </p:nvPicPr>
              <p:blipFill>
                <a:blip r:embed="rId4"/>
                <a:stretch>
                  <a:fillRect/>
                </a:stretch>
              </p:blipFill>
              <p:spPr>
                <a:xfrm>
                  <a:off x="911468" y="4419351"/>
                  <a:ext cx="6359969" cy="1029230"/>
                </a:xfrm>
                <a:prstGeom prst="rect">
                  <a:avLst/>
                </a:prstGeom>
              </p:spPr>
            </p:pic>
            <p:sp>
              <p:nvSpPr>
                <p:cNvPr id="45" name="TextBox 44">
                  <a:extLst>
                    <a:ext uri="{FF2B5EF4-FFF2-40B4-BE49-F238E27FC236}">
                      <a16:creationId xmlns:a16="http://schemas.microsoft.com/office/drawing/2014/main" id="{CEC77C9A-AB4A-CF50-562E-B34B047E51B2}"/>
                    </a:ext>
                  </a:extLst>
                </p:cNvPr>
                <p:cNvSpPr txBox="1"/>
                <p:nvPr/>
              </p:nvSpPr>
              <p:spPr>
                <a:xfrm>
                  <a:off x="4375154" y="3826552"/>
                  <a:ext cx="1896907" cy="461665"/>
                </a:xfrm>
                <a:prstGeom prst="rect">
                  <a:avLst/>
                </a:prstGeom>
                <a:noFill/>
              </p:spPr>
              <p:txBody>
                <a:bodyPr wrap="square" rtlCol="0">
                  <a:spAutoFit/>
                </a:bodyPr>
                <a:lstStyle/>
                <a:p>
                  <a:r>
                    <a:rPr lang="en-US" sz="1200" b="1" dirty="0">
                      <a:solidFill>
                        <a:schemeClr val="accent1"/>
                      </a:solidFill>
                    </a:rPr>
                    <a:t>Separate aggregation for each </a:t>
                  </a:r>
                  <a:r>
                    <a:rPr lang="en-US" sz="1200" b="1" i="1" dirty="0">
                      <a:solidFill>
                        <a:schemeClr val="accent1"/>
                      </a:solidFill>
                    </a:rPr>
                    <a:t>k</a:t>
                  </a:r>
                  <a:r>
                    <a:rPr lang="en-US" sz="1200" b="1" dirty="0">
                      <a:solidFill>
                        <a:schemeClr val="accent1"/>
                      </a:solidFill>
                    </a:rPr>
                    <a:t>-hop neighborhood</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D03EF1E-0FC5-1602-FB26-832970ECE262}"/>
                        </a:ext>
                      </a:extLst>
                    </p:cNvPr>
                    <p:cNvSpPr txBox="1"/>
                    <p:nvPr/>
                  </p:nvSpPr>
                  <p:spPr>
                    <a:xfrm>
                      <a:off x="5323608" y="5065682"/>
                      <a:ext cx="1585447" cy="461665"/>
                    </a:xfrm>
                    <a:prstGeom prst="rect">
                      <a:avLst/>
                    </a:prstGeom>
                    <a:noFill/>
                  </p:spPr>
                  <p:txBody>
                    <a:bodyPr wrap="square" rtlCol="0">
                      <a:spAutoFit/>
                    </a:bodyPr>
                    <a:lstStyle/>
                    <a:p>
                      <a:r>
                        <a:rPr lang="en-US" sz="1200" b="1" dirty="0">
                          <a:solidFill>
                            <a:schemeClr val="accent1"/>
                          </a:solidFill>
                        </a:rPr>
                        <a:t>Hop </a:t>
                      </a:r>
                      <a14:m>
                        <m:oMath xmlns:m="http://schemas.openxmlformats.org/officeDocument/2006/math">
                          <m:r>
                            <a:rPr lang="en-US" sz="1200" b="1" i="1" dirty="0" smtClean="0">
                              <a:solidFill>
                                <a:schemeClr val="accent1"/>
                              </a:solidFill>
                              <a:latin typeface="Cambria Math" panose="02040503050406030204" pitchFamily="18" charset="0"/>
                            </a:rPr>
                            <m:t>𝒍</m:t>
                          </m:r>
                          <m:r>
                            <a:rPr lang="en-US" sz="1200" b="1" i="1" dirty="0" smtClean="0">
                              <a:solidFill>
                                <a:schemeClr val="accent1"/>
                              </a:solidFill>
                              <a:latin typeface="Cambria Math" panose="02040503050406030204" pitchFamily="18" charset="0"/>
                            </a:rPr>
                            <m:t>+</m:t>
                          </m:r>
                          <m:r>
                            <a:rPr lang="en-US" sz="1200" b="1" i="1" dirty="0" smtClean="0">
                              <a:solidFill>
                                <a:schemeClr val="accent1"/>
                              </a:solidFill>
                              <a:latin typeface="Cambria Math" panose="02040503050406030204" pitchFamily="18" charset="0"/>
                            </a:rPr>
                            <m:t>𝟏</m:t>
                          </m:r>
                          <m:r>
                            <a:rPr lang="en-US" sz="1200" b="1" i="1" dirty="0" smtClean="0">
                              <a:solidFill>
                                <a:schemeClr val="accent1"/>
                              </a:solidFill>
                              <a:latin typeface="Cambria Math" panose="02040503050406030204" pitchFamily="18" charset="0"/>
                            </a:rPr>
                            <m:t> </m:t>
                          </m:r>
                        </m:oMath>
                      </a14:m>
                      <a:r>
                        <a:rPr lang="en-US" sz="1200" b="1" dirty="0">
                          <a:solidFill>
                            <a:schemeClr val="accent1"/>
                          </a:solidFill>
                        </a:rPr>
                        <a:t>is only aggregated in layer </a:t>
                      </a:r>
                      <a14:m>
                        <m:oMath xmlns:m="http://schemas.openxmlformats.org/officeDocument/2006/math">
                          <m:r>
                            <a:rPr lang="en-US" sz="1200" b="1" i="1" dirty="0">
                              <a:solidFill>
                                <a:schemeClr val="accent1"/>
                              </a:solidFill>
                              <a:latin typeface="Cambria Math" panose="02040503050406030204" pitchFamily="18" charset="0"/>
                            </a:rPr>
                            <m:t>𝒍</m:t>
                          </m:r>
                        </m:oMath>
                      </a14:m>
                      <a:endParaRPr lang="en-US" sz="1200" b="1" dirty="0">
                        <a:solidFill>
                          <a:schemeClr val="accent1"/>
                        </a:solidFill>
                      </a:endParaRPr>
                    </a:p>
                  </p:txBody>
                </p:sp>
              </mc:Choice>
              <mc:Fallback xmlns="">
                <p:sp>
                  <p:nvSpPr>
                    <p:cNvPr id="50" name="TextBox 49">
                      <a:extLst>
                        <a:ext uri="{FF2B5EF4-FFF2-40B4-BE49-F238E27FC236}">
                          <a16:creationId xmlns:a16="http://schemas.microsoft.com/office/drawing/2014/main" id="{ED03EF1E-0FC5-1602-FB26-832970ECE262}"/>
                        </a:ext>
                      </a:extLst>
                    </p:cNvPr>
                    <p:cNvSpPr txBox="1">
                      <a:spLocks noRot="1" noChangeAspect="1" noMove="1" noResize="1" noEditPoints="1" noAdjustHandles="1" noChangeArrowheads="1" noChangeShapeType="1" noTextEdit="1"/>
                    </p:cNvSpPr>
                    <p:nvPr/>
                  </p:nvSpPr>
                  <p:spPr>
                    <a:xfrm>
                      <a:off x="5323608" y="5065682"/>
                      <a:ext cx="1585447" cy="461665"/>
                    </a:xfrm>
                    <a:prstGeom prst="rect">
                      <a:avLst/>
                    </a:prstGeom>
                    <a:blipFill>
                      <a:blip r:embed="rId5"/>
                      <a:stretch>
                        <a:fillRect b="-9211"/>
                      </a:stretch>
                    </a:blipFill>
                  </p:spPr>
                  <p:txBody>
                    <a:bodyPr/>
                    <a:lstStyle/>
                    <a:p>
                      <a:r>
                        <a:rPr lang="en-US">
                          <a:noFill/>
                        </a:rPr>
                        <a:t> </a:t>
                      </a:r>
                    </a:p>
                  </p:txBody>
                </p:sp>
              </mc:Fallback>
            </mc:AlternateContent>
            <p:cxnSp>
              <p:nvCxnSpPr>
                <p:cNvPr id="52" name="Straight Arrow Connector 51">
                  <a:extLst>
                    <a:ext uri="{FF2B5EF4-FFF2-40B4-BE49-F238E27FC236}">
                      <a16:creationId xmlns:a16="http://schemas.microsoft.com/office/drawing/2014/main" id="{4CAA7D6D-FFAC-88B4-DADB-39376C272C0A}"/>
                    </a:ext>
                  </a:extLst>
                </p:cNvPr>
                <p:cNvCxnSpPr>
                  <a:cxnSpLocks/>
                </p:cNvCxnSpPr>
                <p:nvPr/>
              </p:nvCxnSpPr>
              <p:spPr>
                <a:xfrm flipV="1">
                  <a:off x="6418605" y="4762500"/>
                  <a:ext cx="374277" cy="3031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5E82AA20-9568-DB28-042D-6CA479EDC856}"/>
                    </a:ext>
                  </a:extLst>
                </p:cNvPr>
                <p:cNvCxnSpPr>
                  <a:cxnSpLocks/>
                  <a:stCxn id="50" idx="1"/>
                </p:cNvCxnSpPr>
                <p:nvPr/>
              </p:nvCxnSpPr>
              <p:spPr>
                <a:xfrm flipH="1">
                  <a:off x="4826000" y="5296515"/>
                  <a:ext cx="4976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15703453-6E55-0B5E-9F14-1CC47EDEAEB0}"/>
                  </a:ext>
                </a:extLst>
              </p:cNvPr>
              <p:cNvCxnSpPr>
                <a:cxnSpLocks/>
              </p:cNvCxnSpPr>
              <p:nvPr/>
            </p:nvCxnSpPr>
            <p:spPr>
              <a:xfrm>
                <a:off x="4995942" y="4620547"/>
                <a:ext cx="0" cy="2260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878FD84C-A3DD-8FE5-F5BC-8A17FB9CFD05}"/>
                </a:ext>
              </a:extLst>
            </p:cNvPr>
            <p:cNvGrpSpPr/>
            <p:nvPr/>
          </p:nvGrpSpPr>
          <p:grpSpPr>
            <a:xfrm>
              <a:off x="1408166" y="4219659"/>
              <a:ext cx="2591195" cy="592799"/>
              <a:chOff x="1408166" y="4219659"/>
              <a:chExt cx="2591195" cy="592799"/>
            </a:xfrm>
          </p:grpSpPr>
          <p:sp>
            <p:nvSpPr>
              <p:cNvPr id="67" name="TextBox 66">
                <a:extLst>
                  <a:ext uri="{FF2B5EF4-FFF2-40B4-BE49-F238E27FC236}">
                    <a16:creationId xmlns:a16="http://schemas.microsoft.com/office/drawing/2014/main" id="{95646469-4B0C-910A-AE3D-9026BE0D91E7}"/>
                  </a:ext>
                </a:extLst>
              </p:cNvPr>
              <p:cNvSpPr txBox="1"/>
              <p:nvPr/>
            </p:nvSpPr>
            <p:spPr>
              <a:xfrm>
                <a:off x="1408166" y="4219659"/>
                <a:ext cx="2591195" cy="461665"/>
              </a:xfrm>
              <a:prstGeom prst="rect">
                <a:avLst/>
              </a:prstGeom>
              <a:noFill/>
            </p:spPr>
            <p:txBody>
              <a:bodyPr wrap="square" rtlCol="0">
                <a:spAutoFit/>
              </a:bodyPr>
              <a:lstStyle/>
              <a:p>
                <a:r>
                  <a:rPr lang="en-US" sz="1200" b="1" dirty="0">
                    <a:solidFill>
                      <a:schemeClr val="accent1"/>
                    </a:solidFill>
                  </a:rPr>
                  <a:t>Delay for each hop to interact with the previous states of the nodes</a:t>
                </a:r>
              </a:p>
            </p:txBody>
          </p:sp>
          <p:cxnSp>
            <p:nvCxnSpPr>
              <p:cNvPr id="69" name="Straight Arrow Connector 68">
                <a:extLst>
                  <a:ext uri="{FF2B5EF4-FFF2-40B4-BE49-F238E27FC236}">
                    <a16:creationId xmlns:a16="http://schemas.microsoft.com/office/drawing/2014/main" id="{E1C711D7-21C5-9869-8E23-25C6FF0C565C}"/>
                  </a:ext>
                </a:extLst>
              </p:cNvPr>
              <p:cNvCxnSpPr>
                <a:cxnSpLocks/>
              </p:cNvCxnSpPr>
              <p:nvPr/>
            </p:nvCxnSpPr>
            <p:spPr>
              <a:xfrm>
                <a:off x="3400425" y="4650936"/>
                <a:ext cx="52388" cy="1615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
        <p:nvSpPr>
          <p:cNvPr id="3" name="Slide Number Placeholder 2">
            <a:extLst>
              <a:ext uri="{FF2B5EF4-FFF2-40B4-BE49-F238E27FC236}">
                <a16:creationId xmlns:a16="http://schemas.microsoft.com/office/drawing/2014/main" id="{47ADACDD-8062-6C1D-1348-CCF4F0A86A21}"/>
              </a:ext>
            </a:extLst>
          </p:cNvPr>
          <p:cNvSpPr>
            <a:spLocks noGrp="1"/>
          </p:cNvSpPr>
          <p:nvPr>
            <p:ph type="sldNum" sz="quarter" idx="12"/>
          </p:nvPr>
        </p:nvSpPr>
        <p:spPr/>
        <p:txBody>
          <a:bodyPr/>
          <a:lstStyle/>
          <a:p>
            <a:fld id="{33471E03-3868-4372-A232-81B06EBB10D4}" type="slidenum">
              <a:rPr lang="es-ES" smtClean="0"/>
              <a:t>197</a:t>
            </a:fld>
            <a:endParaRPr lang="es-ES"/>
          </a:p>
        </p:txBody>
      </p:sp>
    </p:spTree>
    <p:extLst>
      <p:ext uri="{BB962C8B-B14F-4D97-AF65-F5344CB8AC3E}">
        <p14:creationId xmlns:p14="http://schemas.microsoft.com/office/powerpoint/2010/main" val="110555424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structure&#10;&#10;Description automatically generated">
            <a:extLst>
              <a:ext uri="{FF2B5EF4-FFF2-40B4-BE49-F238E27FC236}">
                <a16:creationId xmlns:a16="http://schemas.microsoft.com/office/drawing/2014/main" id="{08C0DC9D-E647-A094-E2CC-D3092F865553}"/>
              </a:ext>
            </a:extLst>
          </p:cNvPr>
          <p:cNvPicPr>
            <a:picLocks noGrp="1" noChangeAspect="1"/>
          </p:cNvPicPr>
          <p:nvPr>
            <p:ph idx="1"/>
          </p:nvPr>
        </p:nvPicPr>
        <p:blipFill rotWithShape="1">
          <a:blip r:embed="rId2"/>
          <a:srcRect l="37122" r="37554" b="26485"/>
          <a:stretch/>
        </p:blipFill>
        <p:spPr>
          <a:xfrm>
            <a:off x="1906581" y="1990190"/>
            <a:ext cx="1313695" cy="1702941"/>
          </a:xfrm>
          <a:prstGeom prst="rect">
            <a:avLst/>
          </a:prstGeom>
        </p:spPr>
      </p:pic>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err="1"/>
              <a:t>Spatio</a:t>
            </a:r>
            <a:r>
              <a:rPr lang="en-US" dirty="0"/>
              <a:t>-Spectral Rewiring</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LASER </a:t>
            </a:r>
            <a:r>
              <a:rPr lang="en-US" sz="1600" b="0" dirty="0">
                <a:solidFill>
                  <a:schemeClr val="accent2">
                    <a:lumMod val="50000"/>
                  </a:schemeClr>
                </a:solidFill>
                <a:latin typeface="Times New Roman" panose="02020603050405020304" pitchFamily="18" charset="0"/>
                <a:cs typeface="Times New Roman" panose="02020603050405020304" pitchFamily="18" charset="0"/>
              </a:rPr>
              <a:t>[</a:t>
            </a:r>
            <a:r>
              <a:rPr lang="en-US" sz="1600" b="0" dirty="0" err="1">
                <a:solidFill>
                  <a:schemeClr val="accent2">
                    <a:lumMod val="50000"/>
                  </a:schemeClr>
                </a:solidFill>
                <a:latin typeface="Times New Roman" panose="02020603050405020304" pitchFamily="18" charset="0"/>
                <a:cs typeface="Times New Roman" panose="02020603050405020304" pitchFamily="18" charset="0"/>
              </a:rPr>
              <a:t>Barbero</a:t>
            </a:r>
            <a:r>
              <a:rPr lang="en-US" sz="1600" b="0" dirty="0">
                <a:solidFill>
                  <a:schemeClr val="accent2">
                    <a:lumMod val="50000"/>
                  </a:schemeClr>
                </a:solidFill>
                <a:latin typeface="Times New Roman" panose="02020603050405020304" pitchFamily="18" charset="0"/>
                <a:cs typeface="Times New Roman" panose="02020603050405020304" pitchFamily="18" charset="0"/>
              </a:rPr>
              <a:t> et al 2024]</a:t>
            </a:r>
            <a:endParaRPr lang="en-US" b="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8" name="Picture 7" descr="A diagram of a structure&#10;&#10;Description automatically generated">
            <a:extLst>
              <a:ext uri="{FF2B5EF4-FFF2-40B4-BE49-F238E27FC236}">
                <a16:creationId xmlns:a16="http://schemas.microsoft.com/office/drawing/2014/main" id="{65E5FB31-FCCF-B48F-1C33-36CCB1910C0C}"/>
              </a:ext>
            </a:extLst>
          </p:cNvPr>
          <p:cNvPicPr>
            <a:picLocks noChangeAspect="1"/>
          </p:cNvPicPr>
          <p:nvPr/>
        </p:nvPicPr>
        <p:blipFill rotWithShape="1">
          <a:blip r:embed="rId2"/>
          <a:srcRect r="75252" b="25746"/>
          <a:stretch/>
        </p:blipFill>
        <p:spPr>
          <a:xfrm>
            <a:off x="5468329" y="1990189"/>
            <a:ext cx="1268387" cy="1702941"/>
          </a:xfrm>
          <a:prstGeom prst="rect">
            <a:avLst/>
          </a:prstGeom>
        </p:spPr>
      </p:pic>
      <p:sp>
        <p:nvSpPr>
          <p:cNvPr id="9" name="TextBox 8">
            <a:extLst>
              <a:ext uri="{FF2B5EF4-FFF2-40B4-BE49-F238E27FC236}">
                <a16:creationId xmlns:a16="http://schemas.microsoft.com/office/drawing/2014/main" id="{F1E88923-6B3A-20F3-6B4C-21473E61EF84}"/>
              </a:ext>
            </a:extLst>
          </p:cNvPr>
          <p:cNvSpPr txBox="1"/>
          <p:nvPr/>
        </p:nvSpPr>
        <p:spPr>
          <a:xfrm>
            <a:off x="4493233" y="3793043"/>
            <a:ext cx="3196540" cy="1415772"/>
          </a:xfrm>
          <a:prstGeom prst="rect">
            <a:avLst/>
          </a:prstGeom>
          <a:solidFill>
            <a:schemeClr val="bg2"/>
          </a:solidFill>
        </p:spPr>
        <p:txBody>
          <a:bodyPr wrap="square" rtlCol="0">
            <a:spAutoFit/>
          </a:bodyPr>
          <a:lstStyle/>
          <a:p>
            <a:pPr algn="ctr"/>
            <a:r>
              <a:rPr lang="en-US" sz="1600" b="1" i="1" dirty="0">
                <a:sym typeface="Wingdings" panose="05000000000000000000" pitchFamily="2" charset="2"/>
              </a:rPr>
              <a:t>Spectral</a:t>
            </a:r>
            <a:endParaRPr lang="en-US" sz="1400" b="1" i="1" dirty="0">
              <a:sym typeface="Wingdings" panose="05000000000000000000" pitchFamily="2" charset="2"/>
            </a:endParaRPr>
          </a:p>
          <a:p>
            <a:r>
              <a:rPr lang="en-US" sz="1400" dirty="0">
                <a:sym typeface="Wingdings" panose="05000000000000000000" pitchFamily="2" charset="2"/>
              </a:rPr>
              <a:t>Add edges based on a </a:t>
            </a:r>
            <a:r>
              <a:rPr lang="en-US" sz="1400" b="1" dirty="0">
                <a:sym typeface="Wingdings" panose="05000000000000000000" pitchFamily="2" charset="2"/>
              </a:rPr>
              <a:t>spectral measure</a:t>
            </a:r>
            <a:endParaRPr lang="en-US" sz="1400" dirty="0">
              <a:sym typeface="Wingdings" panose="05000000000000000000" pitchFamily="2" charset="2"/>
            </a:endParaRPr>
          </a:p>
          <a:p>
            <a:endParaRPr lang="en-US" sz="1400" dirty="0">
              <a:sym typeface="Wingdings" panose="05000000000000000000" pitchFamily="2" charset="2"/>
            </a:endParaRPr>
          </a:p>
          <a:p>
            <a:r>
              <a:rPr lang="en-US" sz="1400" dirty="0">
                <a:sym typeface="Wingdings" panose="05000000000000000000" pitchFamily="2" charset="2"/>
              </a:rPr>
              <a:t>✅Preserve Sparsity</a:t>
            </a:r>
          </a:p>
          <a:p>
            <a:endParaRPr lang="en-US" sz="1400" dirty="0">
              <a:sym typeface="Wingdings" panose="05000000000000000000" pitchFamily="2" charset="2"/>
            </a:endParaRPr>
          </a:p>
          <a:p>
            <a:r>
              <a:rPr lang="en-US" sz="1400" dirty="0">
                <a:sym typeface="Wingdings" panose="05000000000000000000" pitchFamily="2" charset="2"/>
              </a:rPr>
              <a:t>❌Override locality information</a:t>
            </a:r>
          </a:p>
        </p:txBody>
      </p:sp>
      <p:sp>
        <p:nvSpPr>
          <p:cNvPr id="10" name="TextBox 9">
            <a:extLst>
              <a:ext uri="{FF2B5EF4-FFF2-40B4-BE49-F238E27FC236}">
                <a16:creationId xmlns:a16="http://schemas.microsoft.com/office/drawing/2014/main" id="{8ABB0486-91DC-A904-6B37-10C6F1CAA576}"/>
              </a:ext>
            </a:extLst>
          </p:cNvPr>
          <p:cNvSpPr txBox="1"/>
          <p:nvPr/>
        </p:nvSpPr>
        <p:spPr>
          <a:xfrm>
            <a:off x="930646" y="3793046"/>
            <a:ext cx="3196800" cy="1415772"/>
          </a:xfrm>
          <a:prstGeom prst="rect">
            <a:avLst/>
          </a:prstGeom>
          <a:solidFill>
            <a:schemeClr val="bg2"/>
          </a:solidFill>
        </p:spPr>
        <p:txBody>
          <a:bodyPr wrap="square" rtlCol="0">
            <a:spAutoFit/>
          </a:bodyPr>
          <a:lstStyle/>
          <a:p>
            <a:pPr marL="0" lvl="1" algn="ctr"/>
            <a:r>
              <a:rPr lang="en-US" sz="1600" b="1" i="1" dirty="0"/>
              <a:t>Spatial</a:t>
            </a:r>
            <a:endParaRPr lang="en-US" sz="1400" b="1" i="1" dirty="0"/>
          </a:p>
          <a:p>
            <a:pPr marL="0" lvl="1"/>
            <a:r>
              <a:rPr lang="en-US" sz="1400" dirty="0"/>
              <a:t>A</a:t>
            </a:r>
            <a:r>
              <a:rPr lang="en-US" sz="1400" dirty="0">
                <a:sym typeface="Wingdings" panose="05000000000000000000" pitchFamily="2" charset="2"/>
              </a:rPr>
              <a:t>dd edges within a certain </a:t>
            </a:r>
            <a:r>
              <a:rPr lang="en-US" sz="1400" b="1" i="1" dirty="0">
                <a:sym typeface="Wingdings" panose="05000000000000000000" pitchFamily="2" charset="2"/>
              </a:rPr>
              <a:t>k-hop</a:t>
            </a:r>
            <a:r>
              <a:rPr lang="en-US" sz="1400" dirty="0">
                <a:sym typeface="Wingdings" panose="05000000000000000000" pitchFamily="2" charset="2"/>
              </a:rPr>
              <a:t> </a:t>
            </a:r>
            <a:r>
              <a:rPr lang="en-US" sz="1400" b="1" dirty="0">
                <a:sym typeface="Wingdings" panose="05000000000000000000" pitchFamily="2" charset="2"/>
              </a:rPr>
              <a:t> </a:t>
            </a:r>
          </a:p>
          <a:p>
            <a:pPr marL="0" lvl="1"/>
            <a:endParaRPr lang="en-US" sz="1400" dirty="0">
              <a:sym typeface="Wingdings" panose="05000000000000000000" pitchFamily="2" charset="2"/>
            </a:endParaRPr>
          </a:p>
          <a:p>
            <a:pPr marL="0" lvl="1"/>
            <a:r>
              <a:rPr lang="en-US" sz="1400" dirty="0">
                <a:sym typeface="Wingdings" panose="05000000000000000000" pitchFamily="2" charset="2"/>
              </a:rPr>
              <a:t>❌Dense nature</a:t>
            </a:r>
          </a:p>
          <a:p>
            <a:pPr marL="0" lvl="1"/>
            <a:endParaRPr lang="en-US" sz="1400" dirty="0">
              <a:sym typeface="Wingdings" panose="05000000000000000000" pitchFamily="2" charset="2"/>
            </a:endParaRPr>
          </a:p>
          <a:p>
            <a:pPr marL="0" lvl="1"/>
            <a:r>
              <a:rPr lang="en-US" sz="1400" dirty="0">
                <a:sym typeface="Wingdings" panose="05000000000000000000" pitchFamily="2" charset="2"/>
              </a:rPr>
              <a:t>✅Preserve locality</a:t>
            </a:r>
            <a:endParaRPr lang="en-US" sz="1400" dirty="0"/>
          </a:p>
        </p:txBody>
      </p:sp>
      <p:pic>
        <p:nvPicPr>
          <p:cNvPr id="3" name="Picture 2" descr="A diagram of a structure&#10;&#10;Description automatically generated">
            <a:extLst>
              <a:ext uri="{FF2B5EF4-FFF2-40B4-BE49-F238E27FC236}">
                <a16:creationId xmlns:a16="http://schemas.microsoft.com/office/drawing/2014/main" id="{0C754357-7871-F0FC-BBE9-C9FC679F875E}"/>
              </a:ext>
            </a:extLst>
          </p:cNvPr>
          <p:cNvPicPr>
            <a:picLocks noChangeAspect="1"/>
          </p:cNvPicPr>
          <p:nvPr/>
        </p:nvPicPr>
        <p:blipFill rotWithShape="1">
          <a:blip r:embed="rId2"/>
          <a:srcRect l="74083" b="23856"/>
          <a:stretch/>
        </p:blipFill>
        <p:spPr>
          <a:xfrm>
            <a:off x="8985266" y="1990189"/>
            <a:ext cx="1292630" cy="1702800"/>
          </a:xfrm>
          <a:prstGeom prst="rect">
            <a:avLst/>
          </a:prstGeom>
        </p:spPr>
      </p:pic>
      <p:sp>
        <p:nvSpPr>
          <p:cNvPr id="6" name="TextBox 5">
            <a:extLst>
              <a:ext uri="{FF2B5EF4-FFF2-40B4-BE49-F238E27FC236}">
                <a16:creationId xmlns:a16="http://schemas.microsoft.com/office/drawing/2014/main" id="{FBF883E8-D75E-2831-B966-BD6E1944E5D7}"/>
              </a:ext>
            </a:extLst>
          </p:cNvPr>
          <p:cNvSpPr txBox="1"/>
          <p:nvPr/>
        </p:nvSpPr>
        <p:spPr>
          <a:xfrm>
            <a:off x="8033181" y="3793043"/>
            <a:ext cx="3196800" cy="1415772"/>
          </a:xfrm>
          <a:prstGeom prst="rect">
            <a:avLst/>
          </a:prstGeom>
          <a:solidFill>
            <a:schemeClr val="bg2"/>
          </a:solidFill>
        </p:spPr>
        <p:txBody>
          <a:bodyPr wrap="square" rtlCol="0">
            <a:spAutoFit/>
          </a:bodyPr>
          <a:lstStyle/>
          <a:p>
            <a:pPr algn="ctr"/>
            <a:r>
              <a:rPr lang="en-US" sz="1600" b="1" i="1" dirty="0">
                <a:sym typeface="Wingdings" panose="05000000000000000000" pitchFamily="2" charset="2"/>
              </a:rPr>
              <a:t>LASER</a:t>
            </a:r>
            <a:endParaRPr lang="en-US" sz="1400" b="1" i="1" dirty="0">
              <a:sym typeface="Wingdings" panose="05000000000000000000" pitchFamily="2" charset="2"/>
            </a:endParaRPr>
          </a:p>
          <a:p>
            <a:br>
              <a:rPr lang="en-US" sz="1400" dirty="0">
                <a:sym typeface="Wingdings" panose="05000000000000000000" pitchFamily="2" charset="2"/>
              </a:rPr>
            </a:br>
            <a:endParaRPr lang="en-US" sz="1400" dirty="0">
              <a:sym typeface="Wingdings" panose="05000000000000000000" pitchFamily="2" charset="2"/>
            </a:endParaRPr>
          </a:p>
          <a:p>
            <a:r>
              <a:rPr lang="en-US" sz="1400" dirty="0">
                <a:sym typeface="Wingdings" panose="05000000000000000000" pitchFamily="2" charset="2"/>
              </a:rPr>
              <a:t>✅Preserve Sparsity</a:t>
            </a:r>
          </a:p>
          <a:p>
            <a:endParaRPr lang="en-US" sz="1400" dirty="0">
              <a:sym typeface="Wingdings" panose="05000000000000000000" pitchFamily="2" charset="2"/>
            </a:endParaRPr>
          </a:p>
          <a:p>
            <a:r>
              <a:rPr lang="en-US" sz="1400" dirty="0">
                <a:sym typeface="Wingdings" panose="05000000000000000000" pitchFamily="2" charset="2"/>
              </a:rPr>
              <a:t>✅ Preserve locality</a:t>
            </a:r>
          </a:p>
        </p:txBody>
      </p:sp>
      <p:sp>
        <p:nvSpPr>
          <p:cNvPr id="5" name="Slide Number Placeholder 4">
            <a:extLst>
              <a:ext uri="{FF2B5EF4-FFF2-40B4-BE49-F238E27FC236}">
                <a16:creationId xmlns:a16="http://schemas.microsoft.com/office/drawing/2014/main" id="{DAD8226E-8022-C97E-AAE1-DAAEE8F3AD6A}"/>
              </a:ext>
            </a:extLst>
          </p:cNvPr>
          <p:cNvSpPr>
            <a:spLocks noGrp="1"/>
          </p:cNvSpPr>
          <p:nvPr>
            <p:ph type="sldNum" sz="quarter" idx="12"/>
          </p:nvPr>
        </p:nvSpPr>
        <p:spPr/>
        <p:txBody>
          <a:bodyPr/>
          <a:lstStyle/>
          <a:p>
            <a:fld id="{33471E03-3868-4372-A232-81B06EBB10D4}" type="slidenum">
              <a:rPr lang="es-ES" smtClean="0"/>
              <a:t>198</a:t>
            </a:fld>
            <a:endParaRPr lang="es-ES"/>
          </a:p>
        </p:txBody>
      </p:sp>
    </p:spTree>
    <p:extLst>
      <p:ext uri="{BB962C8B-B14F-4D97-AF65-F5344CB8AC3E}">
        <p14:creationId xmlns:p14="http://schemas.microsoft.com/office/powerpoint/2010/main" val="305627381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err="1"/>
              <a:t>Spatio</a:t>
            </a:r>
            <a:r>
              <a:rPr lang="en-US" dirty="0"/>
              <a:t>-Spectral Rewiring</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LASER </a:t>
            </a:r>
            <a:r>
              <a:rPr lang="en-US" sz="1600" b="0" dirty="0">
                <a:solidFill>
                  <a:schemeClr val="accent2">
                    <a:lumMod val="50000"/>
                  </a:schemeClr>
                </a:solidFill>
                <a:latin typeface="Times New Roman" panose="02020603050405020304" pitchFamily="18" charset="0"/>
                <a:cs typeface="Times New Roman" panose="02020603050405020304" pitchFamily="18" charset="0"/>
              </a:rPr>
              <a:t>[</a:t>
            </a:r>
            <a:r>
              <a:rPr lang="en-US" sz="1600" b="0" dirty="0" err="1">
                <a:solidFill>
                  <a:schemeClr val="accent2">
                    <a:lumMod val="50000"/>
                  </a:schemeClr>
                </a:solidFill>
                <a:latin typeface="Times New Roman" panose="02020603050405020304" pitchFamily="18" charset="0"/>
                <a:cs typeface="Times New Roman" panose="02020603050405020304" pitchFamily="18" charset="0"/>
              </a:rPr>
              <a:t>Barbero</a:t>
            </a:r>
            <a:r>
              <a:rPr lang="en-US" sz="1600" b="0" dirty="0">
                <a:solidFill>
                  <a:schemeClr val="accent2">
                    <a:lumMod val="50000"/>
                  </a:schemeClr>
                </a:solidFill>
                <a:latin typeface="Times New Roman" panose="02020603050405020304" pitchFamily="18" charset="0"/>
                <a:cs typeface="Times New Roman" panose="02020603050405020304" pitchFamily="18" charset="0"/>
              </a:rPr>
              <a:t> et al 2024]</a:t>
            </a:r>
            <a:endParaRPr lang="en-US" b="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3" name="Picture 2" descr="A diagram of a structure&#10;&#10;Description automatically generated">
            <a:extLst>
              <a:ext uri="{FF2B5EF4-FFF2-40B4-BE49-F238E27FC236}">
                <a16:creationId xmlns:a16="http://schemas.microsoft.com/office/drawing/2014/main" id="{0C754357-7871-F0FC-BBE9-C9FC679F875E}"/>
              </a:ext>
            </a:extLst>
          </p:cNvPr>
          <p:cNvPicPr>
            <a:picLocks noChangeAspect="1"/>
          </p:cNvPicPr>
          <p:nvPr/>
        </p:nvPicPr>
        <p:blipFill rotWithShape="1">
          <a:blip r:embed="rId3"/>
          <a:srcRect l="74083" b="23856"/>
          <a:stretch/>
        </p:blipFill>
        <p:spPr>
          <a:xfrm>
            <a:off x="9747634" y="2290720"/>
            <a:ext cx="1545394" cy="2035770"/>
          </a:xfrm>
          <a:prstGeom prst="rect">
            <a:avLst/>
          </a:prstGeom>
        </p:spPr>
      </p:pic>
      <p:sp>
        <p:nvSpPr>
          <p:cNvPr id="12" name="Content Placeholder 2">
            <a:extLst>
              <a:ext uri="{FF2B5EF4-FFF2-40B4-BE49-F238E27FC236}">
                <a16:creationId xmlns:a16="http://schemas.microsoft.com/office/drawing/2014/main" id="{C14AE989-13C2-7F45-B8F1-8C01A2DA8430}"/>
              </a:ext>
            </a:extLst>
          </p:cNvPr>
          <p:cNvSpPr>
            <a:spLocks noGrp="1"/>
          </p:cNvSpPr>
          <p:nvPr>
            <p:ph idx="1"/>
          </p:nvPr>
        </p:nvSpPr>
        <p:spPr>
          <a:xfrm>
            <a:off x="838199" y="1741793"/>
            <a:ext cx="6757211" cy="985813"/>
          </a:xfrm>
        </p:spPr>
        <p:txBody>
          <a:bodyPr vert="horz" lIns="91440" tIns="45720" rIns="91440" bIns="45720" rtlCol="0" anchor="t">
            <a:normAutofit/>
          </a:bodyPr>
          <a:lstStyle/>
          <a:p>
            <a:r>
              <a:rPr lang="en-US" sz="1800" dirty="0">
                <a:ea typeface="+mn-lt"/>
                <a:cs typeface="+mn-lt"/>
              </a:rPr>
              <a:t>Use a sequence of rewired graphs (ℓ snapshots)</a:t>
            </a:r>
          </a:p>
          <a:p>
            <a:r>
              <a:rPr lang="en-US" sz="1800" dirty="0">
                <a:ea typeface="+mn-lt"/>
                <a:cs typeface="+mn-lt"/>
              </a:rPr>
              <a:t>Successive "local" modifications</a:t>
            </a:r>
          </a:p>
        </p:txBody>
      </p:sp>
      <p:pic>
        <p:nvPicPr>
          <p:cNvPr id="13" name="Picture 12" descr="A number one and two&#10;&#10;Description automatically generated">
            <a:extLst>
              <a:ext uri="{FF2B5EF4-FFF2-40B4-BE49-F238E27FC236}">
                <a16:creationId xmlns:a16="http://schemas.microsoft.com/office/drawing/2014/main" id="{E3927CD5-6CC8-4EE8-DDAB-2D4D7E0B3A7D}"/>
              </a:ext>
            </a:extLst>
          </p:cNvPr>
          <p:cNvPicPr>
            <a:picLocks noChangeAspect="1"/>
          </p:cNvPicPr>
          <p:nvPr/>
        </p:nvPicPr>
        <p:blipFill>
          <a:blip r:embed="rId4"/>
          <a:stretch>
            <a:fillRect/>
          </a:stretch>
        </p:blipFill>
        <p:spPr>
          <a:xfrm>
            <a:off x="5305603" y="2059028"/>
            <a:ext cx="3574435" cy="351342"/>
          </a:xfrm>
          <a:prstGeom prst="rect">
            <a:avLst/>
          </a:prstGeom>
        </p:spPr>
      </p:pic>
      <p:pic>
        <p:nvPicPr>
          <p:cNvPr id="15" name="Picture 14" descr="A close-up of a black letter&#10;&#10;Description automatically generated">
            <a:extLst>
              <a:ext uri="{FF2B5EF4-FFF2-40B4-BE49-F238E27FC236}">
                <a16:creationId xmlns:a16="http://schemas.microsoft.com/office/drawing/2014/main" id="{2A57FB48-6FDA-2C14-42EF-A4B28489233C}"/>
              </a:ext>
            </a:extLst>
          </p:cNvPr>
          <p:cNvPicPr>
            <a:picLocks noChangeAspect="1"/>
          </p:cNvPicPr>
          <p:nvPr/>
        </p:nvPicPr>
        <p:blipFill>
          <a:blip r:embed="rId5"/>
          <a:stretch>
            <a:fillRect/>
          </a:stretch>
        </p:blipFill>
        <p:spPr>
          <a:xfrm>
            <a:off x="1005389" y="3191014"/>
            <a:ext cx="7354635" cy="464360"/>
          </a:xfrm>
          <a:prstGeom prst="rect">
            <a:avLst/>
          </a:prstGeom>
        </p:spPr>
      </p:pic>
      <p:sp>
        <p:nvSpPr>
          <p:cNvPr id="16" name="Left Brace 15">
            <a:extLst>
              <a:ext uri="{FF2B5EF4-FFF2-40B4-BE49-F238E27FC236}">
                <a16:creationId xmlns:a16="http://schemas.microsoft.com/office/drawing/2014/main" id="{D349FBCC-6493-1EB2-C457-3BB1E722FA91}"/>
              </a:ext>
            </a:extLst>
          </p:cNvPr>
          <p:cNvSpPr/>
          <p:nvPr/>
        </p:nvSpPr>
        <p:spPr>
          <a:xfrm rot="-5400000">
            <a:off x="3234393" y="3056741"/>
            <a:ext cx="140513" cy="1419237"/>
          </a:xfrm>
          <a:prstGeom prst="lef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7" name="Left Brace 16">
            <a:extLst>
              <a:ext uri="{FF2B5EF4-FFF2-40B4-BE49-F238E27FC236}">
                <a16:creationId xmlns:a16="http://schemas.microsoft.com/office/drawing/2014/main" id="{11AFAB7E-B608-2AD2-61E0-7EE83A8F4A60}"/>
              </a:ext>
            </a:extLst>
          </p:cNvPr>
          <p:cNvSpPr/>
          <p:nvPr/>
        </p:nvSpPr>
        <p:spPr>
          <a:xfrm rot="-5400000">
            <a:off x="5387050" y="3041231"/>
            <a:ext cx="139646" cy="1545394"/>
          </a:xfrm>
          <a:prstGeom prst="lef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8" name="TextBox 17">
            <a:extLst>
              <a:ext uri="{FF2B5EF4-FFF2-40B4-BE49-F238E27FC236}">
                <a16:creationId xmlns:a16="http://schemas.microsoft.com/office/drawing/2014/main" id="{294E72EC-DC06-D186-6491-5C91069DAE85}"/>
              </a:ext>
            </a:extLst>
          </p:cNvPr>
          <p:cNvSpPr txBox="1"/>
          <p:nvPr/>
        </p:nvSpPr>
        <p:spPr>
          <a:xfrm>
            <a:off x="2009978" y="3876603"/>
            <a:ext cx="25893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6">
                    <a:lumMod val="75000"/>
                  </a:schemeClr>
                </a:solidFill>
                <a:cs typeface="Calibri"/>
              </a:rPr>
              <a:t>Connectivity threshold</a:t>
            </a:r>
          </a:p>
          <a:p>
            <a:pPr algn="ctr"/>
            <a:r>
              <a:rPr lang="en-US" sz="1600" b="1" dirty="0">
                <a:solidFill>
                  <a:schemeClr val="accent6">
                    <a:lumMod val="75000"/>
                  </a:schemeClr>
                </a:solidFill>
                <a:ea typeface="+mn-lt"/>
                <a:cs typeface="+mn-lt"/>
              </a:rPr>
              <a:t>Connectivity measure </a:t>
            </a:r>
            <a:br>
              <a:rPr lang="en-US" sz="1600" b="1" dirty="0">
                <a:solidFill>
                  <a:schemeClr val="accent6">
                    <a:lumMod val="75000"/>
                  </a:schemeClr>
                </a:solidFill>
                <a:ea typeface="+mn-lt"/>
                <a:cs typeface="+mn-lt"/>
              </a:rPr>
            </a:br>
            <a:r>
              <a:rPr lang="en-US" sz="1600" dirty="0">
                <a:ea typeface="+mn-lt"/>
                <a:cs typeface="+mn-lt"/>
              </a:rPr>
              <a:t>µ : V × V → R</a:t>
            </a:r>
            <a:endParaRPr lang="en-US" sz="1600" dirty="0">
              <a:ea typeface="Calibri"/>
              <a:cs typeface="Calibri"/>
            </a:endParaRPr>
          </a:p>
          <a:p>
            <a:pPr algn="ctr"/>
            <a:endParaRPr lang="en-US" sz="1600" b="1" dirty="0">
              <a:solidFill>
                <a:schemeClr val="accent6">
                  <a:lumMod val="75000"/>
                </a:schemeClr>
              </a:solidFill>
              <a:cs typeface="Calibri"/>
            </a:endParaRPr>
          </a:p>
        </p:txBody>
      </p:sp>
      <p:sp>
        <p:nvSpPr>
          <p:cNvPr id="19" name="TextBox 18">
            <a:extLst>
              <a:ext uri="{FF2B5EF4-FFF2-40B4-BE49-F238E27FC236}">
                <a16:creationId xmlns:a16="http://schemas.microsoft.com/office/drawing/2014/main" id="{3A805F3E-148D-68E7-DED0-9EF62520DA35}"/>
              </a:ext>
            </a:extLst>
          </p:cNvPr>
          <p:cNvSpPr txBox="1"/>
          <p:nvPr/>
        </p:nvSpPr>
        <p:spPr>
          <a:xfrm>
            <a:off x="4162202" y="3923737"/>
            <a:ext cx="25893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1">
                    <a:lumMod val="75000"/>
                  </a:schemeClr>
                </a:solidFill>
                <a:cs typeface="Calibri"/>
              </a:rPr>
              <a:t>Locality restriction</a:t>
            </a:r>
          </a:p>
          <a:p>
            <a:pPr algn="ctr"/>
            <a:r>
              <a:rPr lang="en-US" sz="1600" b="1" dirty="0">
                <a:solidFill>
                  <a:schemeClr val="accent1">
                    <a:lumMod val="75000"/>
                  </a:schemeClr>
                </a:solidFill>
                <a:ea typeface="+mn-lt"/>
                <a:cs typeface="+mn-lt"/>
              </a:rPr>
              <a:t>Locality measure</a:t>
            </a:r>
            <a:br>
              <a:rPr lang="en-US" sz="1600" b="1" dirty="0">
                <a:solidFill>
                  <a:schemeClr val="accent1">
                    <a:lumMod val="75000"/>
                  </a:schemeClr>
                </a:solidFill>
                <a:ea typeface="+mn-lt"/>
                <a:cs typeface="+mn-lt"/>
              </a:rPr>
            </a:br>
            <a:r>
              <a:rPr lang="en-US" sz="1600" dirty="0">
                <a:solidFill>
                  <a:schemeClr val="accent1">
                    <a:lumMod val="75000"/>
                  </a:schemeClr>
                </a:solidFill>
                <a:ea typeface="+mn-lt"/>
                <a:cs typeface="+mn-lt"/>
              </a:rPr>
              <a:t>ν</a:t>
            </a:r>
            <a:r>
              <a:rPr lang="en-US" sz="1600" dirty="0">
                <a:ea typeface="+mn-lt"/>
                <a:cs typeface="+mn-lt"/>
              </a:rPr>
              <a:t> : V × V → R</a:t>
            </a:r>
          </a:p>
          <a:p>
            <a:pPr algn="ctr"/>
            <a:endParaRPr lang="en-US" sz="1600" b="1" dirty="0">
              <a:solidFill>
                <a:schemeClr val="accent1">
                  <a:lumMod val="75000"/>
                </a:schemeClr>
              </a:solidFill>
              <a:cs typeface="Calibri"/>
            </a:endParaRPr>
          </a:p>
        </p:txBody>
      </p:sp>
      <p:sp>
        <p:nvSpPr>
          <p:cNvPr id="25" name="TextBox 24">
            <a:extLst>
              <a:ext uri="{FF2B5EF4-FFF2-40B4-BE49-F238E27FC236}">
                <a16:creationId xmlns:a16="http://schemas.microsoft.com/office/drawing/2014/main" id="{71BECFA8-954F-9538-DB20-EE56E08402BB}"/>
              </a:ext>
            </a:extLst>
          </p:cNvPr>
          <p:cNvSpPr txBox="1"/>
          <p:nvPr/>
        </p:nvSpPr>
        <p:spPr>
          <a:xfrm>
            <a:off x="9537539" y="4326490"/>
            <a:ext cx="2083445" cy="830997"/>
          </a:xfrm>
          <a:prstGeom prst="rect">
            <a:avLst/>
          </a:prstGeom>
          <a:solidFill>
            <a:schemeClr val="bg2"/>
          </a:solidFill>
        </p:spPr>
        <p:txBody>
          <a:bodyPr wrap="square" rtlCol="0">
            <a:spAutoFit/>
          </a:bodyPr>
          <a:lstStyle/>
          <a:p>
            <a:r>
              <a:rPr lang="en-US" sz="1600" dirty="0">
                <a:sym typeface="Wingdings" panose="05000000000000000000" pitchFamily="2" charset="2"/>
              </a:rPr>
              <a:t>✅Preserves Sparsity</a:t>
            </a:r>
          </a:p>
          <a:p>
            <a:endParaRPr lang="en-US" sz="1600" dirty="0">
              <a:sym typeface="Wingdings" panose="05000000000000000000" pitchFamily="2" charset="2"/>
            </a:endParaRPr>
          </a:p>
          <a:p>
            <a:r>
              <a:rPr lang="en-US" sz="1600" dirty="0">
                <a:sym typeface="Wingdings" panose="05000000000000000000" pitchFamily="2" charset="2"/>
              </a:rPr>
              <a:t>✅ Preserves locality</a:t>
            </a:r>
          </a:p>
        </p:txBody>
      </p:sp>
      <p:sp>
        <p:nvSpPr>
          <p:cNvPr id="5" name="Slide Number Placeholder 4">
            <a:extLst>
              <a:ext uri="{FF2B5EF4-FFF2-40B4-BE49-F238E27FC236}">
                <a16:creationId xmlns:a16="http://schemas.microsoft.com/office/drawing/2014/main" id="{D4170D1A-317C-E35C-BB8E-4565BC1605A8}"/>
              </a:ext>
            </a:extLst>
          </p:cNvPr>
          <p:cNvSpPr>
            <a:spLocks noGrp="1"/>
          </p:cNvSpPr>
          <p:nvPr>
            <p:ph type="sldNum" sz="quarter" idx="12"/>
          </p:nvPr>
        </p:nvSpPr>
        <p:spPr/>
        <p:txBody>
          <a:bodyPr/>
          <a:lstStyle/>
          <a:p>
            <a:fld id="{33471E03-3868-4372-A232-81B06EBB10D4}" type="slidenum">
              <a:rPr lang="es-ES" smtClean="0"/>
              <a:t>199</a:t>
            </a:fld>
            <a:endParaRPr lang="es-ES"/>
          </a:p>
        </p:txBody>
      </p:sp>
    </p:spTree>
    <p:extLst>
      <p:ext uri="{BB962C8B-B14F-4D97-AF65-F5344CB8AC3E}">
        <p14:creationId xmlns:p14="http://schemas.microsoft.com/office/powerpoint/2010/main" val="407449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2F8582-4F58-3A62-B26A-0DD9F686900A}"/>
              </a:ext>
            </a:extLst>
          </p:cNvPr>
          <p:cNvSpPr txBox="1"/>
          <p:nvPr/>
        </p:nvSpPr>
        <p:spPr>
          <a:xfrm>
            <a:off x="1735493" y="438538"/>
            <a:ext cx="6522098" cy="5909310"/>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a:solidFill>
                  <a:schemeClr val="bg1"/>
                </a:solidFill>
              </a:rPr>
              <a:t>Intro to GNNs and relevant concepts</a:t>
            </a:r>
          </a:p>
          <a:p>
            <a:pPr marL="968375" lvl="1" indent="-342900">
              <a:buFont typeface="Arial" panose="020B0604020202020204" pitchFamily="34" charset="0"/>
              <a:buChar char="•"/>
            </a:pPr>
            <a:r>
              <a:rPr lang="en-US" sz="2000" dirty="0">
                <a:solidFill>
                  <a:schemeClr val="bg1"/>
                </a:solidFill>
              </a:rPr>
              <a:t>Early Graph embedding methods</a:t>
            </a:r>
          </a:p>
          <a:p>
            <a:pPr marL="968375" lvl="1" indent="-342900">
              <a:buFont typeface="Arial" panose="020B0604020202020204" pitchFamily="34" charset="0"/>
              <a:buChar char="•"/>
            </a:pPr>
            <a:r>
              <a:rPr lang="en-US" sz="2000" dirty="0">
                <a:solidFill>
                  <a:schemeClr val="bg1"/>
                </a:solidFill>
              </a:rPr>
              <a:t>GNNs</a:t>
            </a:r>
          </a:p>
          <a:p>
            <a:pPr marL="968375" lvl="1" indent="-342900">
              <a:buFont typeface="Arial" panose="020B0604020202020204" pitchFamily="34" charset="0"/>
              <a:buChar char="•"/>
            </a:pPr>
            <a:r>
              <a:rPr lang="en-US" sz="2000" dirty="0">
                <a:solidFill>
                  <a:schemeClr val="bg1"/>
                </a:solidFill>
              </a:rPr>
              <a:t>Spectral Graph Theory</a:t>
            </a:r>
          </a:p>
          <a:p>
            <a:pPr marL="742950" lvl="1" indent="-285750">
              <a:buFont typeface="Wingdings" panose="05000000000000000000" pitchFamily="2" charset="2"/>
              <a:buChar char="§"/>
            </a:pPr>
            <a:endParaRPr lang="en-US" sz="2000" dirty="0">
              <a:solidFill>
                <a:schemeClr val="bg1"/>
              </a:solidFill>
            </a:endParaRPr>
          </a:p>
          <a:p>
            <a:pPr marL="285750" indent="-285750">
              <a:buFont typeface="Wingdings" panose="05000000000000000000" pitchFamily="2" charset="2"/>
              <a:buChar char="§"/>
            </a:pPr>
            <a:r>
              <a:rPr lang="en-US" sz="2000" b="1" dirty="0">
                <a:solidFill>
                  <a:schemeClr val="bg1"/>
                </a:solidFill>
              </a:rPr>
              <a:t>Transformers</a:t>
            </a:r>
          </a:p>
          <a:p>
            <a:pPr marL="285750" indent="-285750">
              <a:buFont typeface="Wingdings" panose="05000000000000000000" pitchFamily="2" charset="2"/>
              <a:buChar char="§"/>
            </a:pPr>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Expressiveness</a:t>
            </a:r>
          </a:p>
          <a:p>
            <a:pPr marL="285750" indent="-285750">
              <a:buFont typeface="Wingdings" panose="05000000000000000000" pitchFamily="2" charset="2"/>
              <a:buChar char="§"/>
            </a:pPr>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Generalizability</a:t>
            </a:r>
          </a:p>
          <a:p>
            <a:pPr marL="285750" indent="-285750">
              <a:buFont typeface="Wingdings" panose="05000000000000000000" pitchFamily="2" charset="2"/>
              <a:buChar char="§"/>
            </a:pPr>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GNN Challenges</a:t>
            </a:r>
          </a:p>
          <a:p>
            <a:pPr marL="968375" lvl="1" indent="-342900">
              <a:buFont typeface="Arial" panose="020B0604020202020204" pitchFamily="34" charset="0"/>
              <a:buChar char="•"/>
            </a:pPr>
            <a:r>
              <a:rPr lang="en-US" sz="2000" dirty="0">
                <a:solidFill>
                  <a:schemeClr val="bg1"/>
                </a:solidFill>
              </a:rPr>
              <a:t>Under-reaching</a:t>
            </a:r>
          </a:p>
          <a:p>
            <a:pPr marL="968375" lvl="1" indent="-342900">
              <a:buFont typeface="Arial" panose="020B0604020202020204" pitchFamily="34" charset="0"/>
              <a:buChar char="•"/>
            </a:pPr>
            <a:r>
              <a:rPr lang="en-US" sz="2000" dirty="0">
                <a:solidFill>
                  <a:schemeClr val="bg1"/>
                </a:solidFill>
              </a:rPr>
              <a:t>Over-smoothing</a:t>
            </a:r>
          </a:p>
          <a:p>
            <a:pPr marL="968375" lvl="1" indent="-342900">
              <a:buFont typeface="Arial" panose="020B0604020202020204" pitchFamily="34" charset="0"/>
              <a:buChar char="•"/>
            </a:pPr>
            <a:r>
              <a:rPr lang="en-US" sz="2000" dirty="0">
                <a:solidFill>
                  <a:schemeClr val="bg1"/>
                </a:solidFill>
              </a:rPr>
              <a:t>Over-squashing</a:t>
            </a:r>
          </a:p>
          <a:p>
            <a:pPr marL="285750" indent="-285750">
              <a:buFont typeface="Wingdings" panose="05000000000000000000" pitchFamily="2" charset="2"/>
              <a:buChar char="§"/>
            </a:pPr>
            <a:endParaRPr lang="en-US" sz="2000" b="1" dirty="0">
              <a:solidFill>
                <a:schemeClr val="bg1"/>
              </a:solidFill>
            </a:endParaRPr>
          </a:p>
          <a:p>
            <a:pPr marL="285750" indent="-285750">
              <a:buFont typeface="Wingdings" panose="05000000000000000000" pitchFamily="2" charset="2"/>
              <a:buChar char="§"/>
            </a:pPr>
            <a:r>
              <a:rPr lang="en-US" sz="2000" b="1" dirty="0">
                <a:solidFill>
                  <a:schemeClr val="bg1"/>
                </a:solidFill>
              </a:rPr>
              <a:t>Open questions</a:t>
            </a:r>
          </a:p>
          <a:p>
            <a:pPr marL="285750" indent="-285750">
              <a:buFont typeface="Wingdings" panose="05000000000000000000" pitchFamily="2" charset="2"/>
              <a:buChar char="§"/>
            </a:pPr>
            <a:endParaRPr lang="en-US" b="1" dirty="0">
              <a:solidFill>
                <a:schemeClr val="bg1"/>
              </a:solidFill>
            </a:endParaRPr>
          </a:p>
          <a:p>
            <a:pPr marL="285750" indent="-285750">
              <a:buFont typeface="Wingdings" panose="05000000000000000000" pitchFamily="2" charset="2"/>
              <a:buChar char="§"/>
            </a:pPr>
            <a:r>
              <a:rPr lang="en-US" sz="2000" b="1" dirty="0">
                <a:solidFill>
                  <a:schemeClr val="bg1"/>
                </a:solidFill>
              </a:rPr>
              <a:t>Panel Discussion</a:t>
            </a:r>
          </a:p>
        </p:txBody>
      </p:sp>
    </p:spTree>
    <p:extLst>
      <p:ext uri="{BB962C8B-B14F-4D97-AF65-F5344CB8AC3E}">
        <p14:creationId xmlns:p14="http://schemas.microsoft.com/office/powerpoint/2010/main" val="3120756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D71F1-D43A-0F3B-E903-7423A64E9886}"/>
              </a:ext>
            </a:extLst>
          </p:cNvPr>
          <p:cNvSpPr>
            <a:spLocks noGrp="1"/>
          </p:cNvSpPr>
          <p:nvPr>
            <p:ph type="title"/>
          </p:nvPr>
        </p:nvSpPr>
        <p:spPr/>
        <p:txBody>
          <a:bodyPr/>
          <a:lstStyle/>
          <a:p>
            <a:r>
              <a:rPr lang="en-US">
                <a:cs typeface="Calibri Light"/>
              </a:rPr>
              <a:t>Going Beyond Node Embeddings</a:t>
            </a:r>
            <a:endParaRPr lang="en-US"/>
          </a:p>
        </p:txBody>
      </p:sp>
      <p:sp>
        <p:nvSpPr>
          <p:cNvPr id="4" name="Content Placeholder 3">
            <a:extLst>
              <a:ext uri="{FF2B5EF4-FFF2-40B4-BE49-F238E27FC236}">
                <a16:creationId xmlns:a16="http://schemas.microsoft.com/office/drawing/2014/main" id="{1899BB93-B5F0-7569-EB3C-8636F5BE02CD}"/>
              </a:ext>
            </a:extLst>
          </p:cNvPr>
          <p:cNvSpPr>
            <a:spLocks noGrp="1"/>
          </p:cNvSpPr>
          <p:nvPr>
            <p:ph idx="1"/>
          </p:nvPr>
        </p:nvSpPr>
        <p:spPr/>
        <p:txBody>
          <a:bodyPr vert="horz" lIns="91440" tIns="45720" rIns="91440" bIns="45720" rtlCol="0" anchor="t">
            <a:normAutofit/>
          </a:bodyPr>
          <a:lstStyle/>
          <a:p>
            <a:r>
              <a:rPr lang="en-US" sz="2800" dirty="0">
                <a:cs typeface="Calibri"/>
              </a:rPr>
              <a:t>How to generate embeddings for unseen nodes? (Going beyond "</a:t>
            </a:r>
            <a:r>
              <a:rPr lang="en-US" sz="2800" dirty="0" err="1">
                <a:cs typeface="Calibri"/>
              </a:rPr>
              <a:t>transductive</a:t>
            </a:r>
            <a:r>
              <a:rPr lang="en-US" sz="2800" dirty="0">
                <a:cs typeface="Calibri"/>
              </a:rPr>
              <a:t>")</a:t>
            </a:r>
          </a:p>
          <a:p>
            <a:r>
              <a:rPr lang="en-US" sz="2800" dirty="0">
                <a:cs typeface="Calibri"/>
              </a:rPr>
              <a:t>How to incorporate node and edge features?</a:t>
            </a:r>
          </a:p>
          <a:p>
            <a:r>
              <a:rPr lang="en-US" sz="2800" dirty="0">
                <a:cs typeface="Calibri"/>
              </a:rPr>
              <a:t>Parameter sharing</a:t>
            </a:r>
          </a:p>
        </p:txBody>
      </p:sp>
      <p:sp>
        <p:nvSpPr>
          <p:cNvPr id="3" name="Slide Number Placeholder 2">
            <a:extLst>
              <a:ext uri="{FF2B5EF4-FFF2-40B4-BE49-F238E27FC236}">
                <a16:creationId xmlns:a16="http://schemas.microsoft.com/office/drawing/2014/main" id="{68E644DC-CC30-F767-05D2-ABCA94DD4280}"/>
              </a:ext>
            </a:extLst>
          </p:cNvPr>
          <p:cNvSpPr>
            <a:spLocks noGrp="1"/>
          </p:cNvSpPr>
          <p:nvPr>
            <p:ph type="sldNum" sz="quarter" idx="12"/>
          </p:nvPr>
        </p:nvSpPr>
        <p:spPr/>
        <p:txBody>
          <a:bodyPr/>
          <a:lstStyle/>
          <a:p>
            <a:fld id="{48F63A3B-78C7-47BE-AE5E-E10140E04643}" type="slidenum">
              <a:rPr lang="en-US" dirty="0"/>
              <a:t>20</a:t>
            </a:fld>
            <a:endParaRPr lang="en-US"/>
          </a:p>
        </p:txBody>
      </p:sp>
      <p:sp>
        <p:nvSpPr>
          <p:cNvPr id="5" name="TextBox 4">
            <a:extLst>
              <a:ext uri="{FF2B5EF4-FFF2-40B4-BE49-F238E27FC236}">
                <a16:creationId xmlns:a16="http://schemas.microsoft.com/office/drawing/2014/main" id="{6F810500-2DBF-DD65-B5FD-87EBA205795A}"/>
              </a:ext>
            </a:extLst>
          </p:cNvPr>
          <p:cNvSpPr txBox="1"/>
          <p:nvPr/>
        </p:nvSpPr>
        <p:spPr>
          <a:xfrm>
            <a:off x="2158392" y="5264727"/>
            <a:ext cx="68140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IDEA: Use deep learning architectures that combine graph structure with node, edge, graph features</a:t>
            </a:r>
            <a:endParaRPr lang="en-US"/>
          </a:p>
        </p:txBody>
      </p:sp>
    </p:spTree>
    <p:extLst>
      <p:ext uri="{BB962C8B-B14F-4D97-AF65-F5344CB8AC3E}">
        <p14:creationId xmlns:p14="http://schemas.microsoft.com/office/powerpoint/2010/main" val="258253805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err="1"/>
              <a:t>Spatio</a:t>
            </a:r>
            <a:r>
              <a:rPr lang="en-US" dirty="0"/>
              <a:t>-Spectral Rewiring</a:t>
            </a:r>
          </a:p>
        </p:txBody>
      </p:sp>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a:t>LASER </a:t>
            </a:r>
            <a:r>
              <a:rPr lang="en-US" sz="1600" b="0" dirty="0">
                <a:solidFill>
                  <a:schemeClr val="accent2">
                    <a:lumMod val="50000"/>
                  </a:schemeClr>
                </a:solidFill>
                <a:latin typeface="Times New Roman" panose="02020603050405020304" pitchFamily="18" charset="0"/>
                <a:cs typeface="Times New Roman" panose="02020603050405020304" pitchFamily="18" charset="0"/>
              </a:rPr>
              <a:t>[</a:t>
            </a:r>
            <a:r>
              <a:rPr lang="en-US" sz="1600" b="0" dirty="0" err="1">
                <a:solidFill>
                  <a:schemeClr val="accent2">
                    <a:lumMod val="50000"/>
                  </a:schemeClr>
                </a:solidFill>
                <a:latin typeface="Times New Roman" panose="02020603050405020304" pitchFamily="18" charset="0"/>
                <a:cs typeface="Times New Roman" panose="02020603050405020304" pitchFamily="18" charset="0"/>
              </a:rPr>
              <a:t>Barbero</a:t>
            </a:r>
            <a:r>
              <a:rPr lang="en-US" sz="1600" b="0" dirty="0">
                <a:solidFill>
                  <a:schemeClr val="accent2">
                    <a:lumMod val="50000"/>
                  </a:schemeClr>
                </a:solidFill>
                <a:latin typeface="Times New Roman" panose="02020603050405020304" pitchFamily="18" charset="0"/>
                <a:cs typeface="Times New Roman" panose="02020603050405020304" pitchFamily="18" charset="0"/>
              </a:rPr>
              <a:t> et al 2024]</a:t>
            </a:r>
            <a:endParaRPr lang="en-US" b="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3" name="Picture 2" descr="A diagram of a structure&#10;&#10;Description automatically generated">
            <a:extLst>
              <a:ext uri="{FF2B5EF4-FFF2-40B4-BE49-F238E27FC236}">
                <a16:creationId xmlns:a16="http://schemas.microsoft.com/office/drawing/2014/main" id="{0C754357-7871-F0FC-BBE9-C9FC679F875E}"/>
              </a:ext>
            </a:extLst>
          </p:cNvPr>
          <p:cNvPicPr>
            <a:picLocks noChangeAspect="1"/>
          </p:cNvPicPr>
          <p:nvPr/>
        </p:nvPicPr>
        <p:blipFill rotWithShape="1">
          <a:blip r:embed="rId3"/>
          <a:srcRect l="74083" b="23856"/>
          <a:stretch/>
        </p:blipFill>
        <p:spPr>
          <a:xfrm>
            <a:off x="10153448" y="132759"/>
            <a:ext cx="1292630" cy="1702800"/>
          </a:xfrm>
          <a:prstGeom prst="rect">
            <a:avLst/>
          </a:prstGeom>
        </p:spPr>
      </p:pic>
      <p:sp>
        <p:nvSpPr>
          <p:cNvPr id="12" name="Content Placeholder 2">
            <a:extLst>
              <a:ext uri="{FF2B5EF4-FFF2-40B4-BE49-F238E27FC236}">
                <a16:creationId xmlns:a16="http://schemas.microsoft.com/office/drawing/2014/main" id="{C14AE989-13C2-7F45-B8F1-8C01A2DA8430}"/>
              </a:ext>
            </a:extLst>
          </p:cNvPr>
          <p:cNvSpPr>
            <a:spLocks noGrp="1"/>
          </p:cNvSpPr>
          <p:nvPr>
            <p:ph idx="1"/>
          </p:nvPr>
        </p:nvSpPr>
        <p:spPr>
          <a:xfrm>
            <a:off x="838199" y="1741793"/>
            <a:ext cx="6757211" cy="985813"/>
          </a:xfrm>
        </p:spPr>
        <p:txBody>
          <a:bodyPr vert="horz" lIns="91440" tIns="45720" rIns="91440" bIns="45720" rtlCol="0" anchor="t">
            <a:normAutofit/>
          </a:bodyPr>
          <a:lstStyle/>
          <a:p>
            <a:r>
              <a:rPr lang="en-US" sz="1800" dirty="0">
                <a:ea typeface="+mn-lt"/>
                <a:cs typeface="+mn-lt"/>
              </a:rPr>
              <a:t>Use a sequence of rewired graphs (ℓ snapshots)</a:t>
            </a:r>
          </a:p>
          <a:p>
            <a:r>
              <a:rPr lang="en-US" sz="1800" dirty="0">
                <a:ea typeface="+mn-lt"/>
                <a:cs typeface="+mn-lt"/>
              </a:rPr>
              <a:t>Successive "local" modifications</a:t>
            </a:r>
          </a:p>
        </p:txBody>
      </p:sp>
      <p:pic>
        <p:nvPicPr>
          <p:cNvPr id="13" name="Picture 12" descr="A number one and two&#10;&#10;Description automatically generated">
            <a:extLst>
              <a:ext uri="{FF2B5EF4-FFF2-40B4-BE49-F238E27FC236}">
                <a16:creationId xmlns:a16="http://schemas.microsoft.com/office/drawing/2014/main" id="{E3927CD5-6CC8-4EE8-DDAB-2D4D7E0B3A7D}"/>
              </a:ext>
            </a:extLst>
          </p:cNvPr>
          <p:cNvPicPr>
            <a:picLocks noChangeAspect="1"/>
          </p:cNvPicPr>
          <p:nvPr/>
        </p:nvPicPr>
        <p:blipFill>
          <a:blip r:embed="rId4"/>
          <a:stretch>
            <a:fillRect/>
          </a:stretch>
        </p:blipFill>
        <p:spPr>
          <a:xfrm>
            <a:off x="5305603" y="2059028"/>
            <a:ext cx="3574435" cy="351342"/>
          </a:xfrm>
          <a:prstGeom prst="rect">
            <a:avLst/>
          </a:prstGeom>
        </p:spPr>
      </p:pic>
      <p:pic>
        <p:nvPicPr>
          <p:cNvPr id="15" name="Picture 14" descr="A close-up of a black letter&#10;&#10;Description automatically generated">
            <a:extLst>
              <a:ext uri="{FF2B5EF4-FFF2-40B4-BE49-F238E27FC236}">
                <a16:creationId xmlns:a16="http://schemas.microsoft.com/office/drawing/2014/main" id="{2A57FB48-6FDA-2C14-42EF-A4B28489233C}"/>
              </a:ext>
            </a:extLst>
          </p:cNvPr>
          <p:cNvPicPr>
            <a:picLocks noChangeAspect="1"/>
          </p:cNvPicPr>
          <p:nvPr/>
        </p:nvPicPr>
        <p:blipFill>
          <a:blip r:embed="rId5"/>
          <a:stretch>
            <a:fillRect/>
          </a:stretch>
        </p:blipFill>
        <p:spPr>
          <a:xfrm>
            <a:off x="2486948" y="2888005"/>
            <a:ext cx="7354635" cy="464360"/>
          </a:xfrm>
          <a:prstGeom prst="rect">
            <a:avLst/>
          </a:prstGeom>
        </p:spPr>
      </p:pic>
      <p:sp>
        <p:nvSpPr>
          <p:cNvPr id="16" name="Left Brace 15">
            <a:extLst>
              <a:ext uri="{FF2B5EF4-FFF2-40B4-BE49-F238E27FC236}">
                <a16:creationId xmlns:a16="http://schemas.microsoft.com/office/drawing/2014/main" id="{D349FBCC-6493-1EB2-C457-3BB1E722FA91}"/>
              </a:ext>
            </a:extLst>
          </p:cNvPr>
          <p:cNvSpPr/>
          <p:nvPr/>
        </p:nvSpPr>
        <p:spPr>
          <a:xfrm rot="-5400000">
            <a:off x="4715952" y="2753732"/>
            <a:ext cx="140513" cy="1419237"/>
          </a:xfrm>
          <a:prstGeom prst="lef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7" name="Left Brace 16">
            <a:extLst>
              <a:ext uri="{FF2B5EF4-FFF2-40B4-BE49-F238E27FC236}">
                <a16:creationId xmlns:a16="http://schemas.microsoft.com/office/drawing/2014/main" id="{11AFAB7E-B608-2AD2-61E0-7EE83A8F4A60}"/>
              </a:ext>
            </a:extLst>
          </p:cNvPr>
          <p:cNvSpPr/>
          <p:nvPr/>
        </p:nvSpPr>
        <p:spPr>
          <a:xfrm rot="-5400000">
            <a:off x="6868609" y="2738222"/>
            <a:ext cx="139646" cy="1545394"/>
          </a:xfrm>
          <a:prstGeom prst="lef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8" name="TextBox 17">
            <a:extLst>
              <a:ext uri="{FF2B5EF4-FFF2-40B4-BE49-F238E27FC236}">
                <a16:creationId xmlns:a16="http://schemas.microsoft.com/office/drawing/2014/main" id="{294E72EC-DC06-D186-6491-5C91069DAE85}"/>
              </a:ext>
            </a:extLst>
          </p:cNvPr>
          <p:cNvSpPr txBox="1"/>
          <p:nvPr/>
        </p:nvSpPr>
        <p:spPr>
          <a:xfrm>
            <a:off x="3491537" y="3573594"/>
            <a:ext cx="25893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6">
                    <a:lumMod val="75000"/>
                  </a:schemeClr>
                </a:solidFill>
                <a:cs typeface="Calibri"/>
              </a:rPr>
              <a:t>Connectivity threshold</a:t>
            </a:r>
          </a:p>
          <a:p>
            <a:pPr algn="ctr"/>
            <a:r>
              <a:rPr lang="en-US" sz="1600" b="1" dirty="0">
                <a:solidFill>
                  <a:schemeClr val="accent6">
                    <a:lumMod val="75000"/>
                  </a:schemeClr>
                </a:solidFill>
                <a:ea typeface="+mn-lt"/>
                <a:cs typeface="+mn-lt"/>
              </a:rPr>
              <a:t>Connectivity measure </a:t>
            </a:r>
            <a:br>
              <a:rPr lang="en-US" sz="1600" b="1" dirty="0">
                <a:solidFill>
                  <a:schemeClr val="accent6">
                    <a:lumMod val="75000"/>
                  </a:schemeClr>
                </a:solidFill>
                <a:ea typeface="+mn-lt"/>
                <a:cs typeface="+mn-lt"/>
              </a:rPr>
            </a:br>
            <a:r>
              <a:rPr lang="en-US" sz="1600" dirty="0">
                <a:ea typeface="+mn-lt"/>
                <a:cs typeface="+mn-lt"/>
              </a:rPr>
              <a:t>µ : V × V → R</a:t>
            </a:r>
            <a:endParaRPr lang="en-US" sz="1600" dirty="0">
              <a:ea typeface="Calibri"/>
              <a:cs typeface="Calibri"/>
            </a:endParaRPr>
          </a:p>
          <a:p>
            <a:pPr algn="ctr"/>
            <a:endParaRPr lang="en-US" sz="1600" b="1" dirty="0">
              <a:solidFill>
                <a:schemeClr val="accent6">
                  <a:lumMod val="75000"/>
                </a:schemeClr>
              </a:solidFill>
              <a:cs typeface="Calibri"/>
            </a:endParaRPr>
          </a:p>
        </p:txBody>
      </p:sp>
      <p:sp>
        <p:nvSpPr>
          <p:cNvPr id="19" name="TextBox 18">
            <a:extLst>
              <a:ext uri="{FF2B5EF4-FFF2-40B4-BE49-F238E27FC236}">
                <a16:creationId xmlns:a16="http://schemas.microsoft.com/office/drawing/2014/main" id="{3A805F3E-148D-68E7-DED0-9EF62520DA35}"/>
              </a:ext>
            </a:extLst>
          </p:cNvPr>
          <p:cNvSpPr txBox="1"/>
          <p:nvPr/>
        </p:nvSpPr>
        <p:spPr>
          <a:xfrm>
            <a:off x="5643761" y="3620728"/>
            <a:ext cx="258934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accent1">
                    <a:lumMod val="75000"/>
                  </a:schemeClr>
                </a:solidFill>
                <a:cs typeface="Calibri"/>
              </a:rPr>
              <a:t>Locality restriction</a:t>
            </a:r>
          </a:p>
          <a:p>
            <a:pPr algn="ctr"/>
            <a:r>
              <a:rPr lang="en-US" sz="1600" b="1" dirty="0">
                <a:solidFill>
                  <a:schemeClr val="accent1">
                    <a:lumMod val="75000"/>
                  </a:schemeClr>
                </a:solidFill>
                <a:ea typeface="+mn-lt"/>
                <a:cs typeface="+mn-lt"/>
              </a:rPr>
              <a:t>Locality measure</a:t>
            </a:r>
            <a:br>
              <a:rPr lang="en-US" sz="1600" b="1" dirty="0">
                <a:solidFill>
                  <a:schemeClr val="accent1">
                    <a:lumMod val="75000"/>
                  </a:schemeClr>
                </a:solidFill>
                <a:ea typeface="+mn-lt"/>
                <a:cs typeface="+mn-lt"/>
              </a:rPr>
            </a:br>
            <a:r>
              <a:rPr lang="en-US" sz="1600" dirty="0">
                <a:solidFill>
                  <a:schemeClr val="accent1">
                    <a:lumMod val="75000"/>
                  </a:schemeClr>
                </a:solidFill>
                <a:ea typeface="+mn-lt"/>
                <a:cs typeface="+mn-lt"/>
              </a:rPr>
              <a:t>ν</a:t>
            </a:r>
            <a:r>
              <a:rPr lang="en-US" sz="1600" dirty="0">
                <a:ea typeface="+mn-lt"/>
                <a:cs typeface="+mn-lt"/>
              </a:rPr>
              <a:t> : V × V → R</a:t>
            </a:r>
          </a:p>
          <a:p>
            <a:pPr algn="ctr"/>
            <a:endParaRPr lang="en-US" sz="1600" b="1" dirty="0">
              <a:solidFill>
                <a:schemeClr val="accent1">
                  <a:lumMod val="75000"/>
                </a:schemeClr>
              </a:solidFill>
              <a:cs typeface="Calibri"/>
            </a:endParaRPr>
          </a:p>
        </p:txBody>
      </p:sp>
      <p:sp>
        <p:nvSpPr>
          <p:cNvPr id="21" name="Content Placeholder 2">
            <a:extLst>
              <a:ext uri="{FF2B5EF4-FFF2-40B4-BE49-F238E27FC236}">
                <a16:creationId xmlns:a16="http://schemas.microsoft.com/office/drawing/2014/main" id="{039A9E9D-4254-DF9E-9B29-45C87708C5CD}"/>
              </a:ext>
            </a:extLst>
          </p:cNvPr>
          <p:cNvSpPr txBox="1">
            <a:spLocks/>
          </p:cNvSpPr>
          <p:nvPr/>
        </p:nvSpPr>
        <p:spPr>
          <a:xfrm>
            <a:off x="1144125" y="4688903"/>
            <a:ext cx="9897574" cy="1867122"/>
          </a:xfrm>
          <a:prstGeom prst="rect">
            <a:avLst/>
          </a:prstGeom>
          <a:solidFill>
            <a:schemeClr val="bg1">
              <a:lumMod val="95000"/>
            </a:schemeClr>
          </a:solidFill>
          <a:ln w="19050">
            <a:solidFill>
              <a:schemeClr val="bg1">
                <a:lumMod val="50000"/>
              </a:schemeClr>
            </a:solidFill>
          </a:ln>
        </p:spPr>
        <p:txBody>
          <a:bodyPr vert="horz" lIns="182880" tIns="182880" rIns="182880" bIns="18288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i="1" dirty="0">
                <a:ea typeface="+mn-lt"/>
                <a:cs typeface="+mn-lt"/>
              </a:rPr>
              <a:t>Let </a:t>
            </a:r>
            <a:r>
              <a:rPr lang="en-US" sz="1600" b="1" i="1" dirty="0">
                <a:ea typeface="+mn-lt"/>
                <a:cs typeface="+mn-lt"/>
              </a:rPr>
              <a:t>SP(v, u) = r</a:t>
            </a:r>
            <a:r>
              <a:rPr lang="en-US" sz="1600" i="1" dirty="0">
                <a:ea typeface="+mn-lt"/>
                <a:cs typeface="+mn-lt"/>
              </a:rPr>
              <a:t>, and assume there is a single path of length</a:t>
            </a:r>
            <a:r>
              <a:rPr lang="en-US" sz="1600" b="1" i="1" dirty="0">
                <a:ea typeface="+mn-lt"/>
                <a:cs typeface="+mn-lt"/>
              </a:rPr>
              <a:t> r </a:t>
            </a:r>
            <a:r>
              <a:rPr lang="en-US" sz="1600" i="1" dirty="0">
                <a:ea typeface="+mn-lt"/>
                <a:cs typeface="+mn-lt"/>
              </a:rPr>
              <a:t>connecting </a:t>
            </a:r>
            <a:r>
              <a:rPr lang="en-US" sz="1600" b="1" i="1" dirty="0">
                <a:ea typeface="+mn-lt"/>
                <a:cs typeface="+mn-lt"/>
              </a:rPr>
              <a:t>u</a:t>
            </a:r>
            <a:r>
              <a:rPr lang="en-US" sz="1600" i="1" dirty="0">
                <a:ea typeface="+mn-lt"/>
                <a:cs typeface="+mn-lt"/>
              </a:rPr>
              <a:t> and </a:t>
            </a:r>
            <a:r>
              <a:rPr lang="en-US" sz="1600" b="1" i="1" dirty="0">
                <a:ea typeface="+mn-lt"/>
                <a:cs typeface="+mn-lt"/>
              </a:rPr>
              <a:t>v</a:t>
            </a:r>
            <a:r>
              <a:rPr lang="en-US" sz="1600" i="1" dirty="0">
                <a:ea typeface="+mn-lt"/>
                <a:cs typeface="+mn-lt"/>
              </a:rPr>
              <a:t>. Assume that LASER adds an edge between </a:t>
            </a:r>
            <a:r>
              <a:rPr lang="en-US" sz="1600" b="1" i="1" dirty="0">
                <a:ea typeface="+mn-lt"/>
                <a:cs typeface="+mn-lt"/>
              </a:rPr>
              <a:t>v</a:t>
            </a:r>
            <a:r>
              <a:rPr lang="en-US" sz="1600" i="1" dirty="0">
                <a:ea typeface="+mn-lt"/>
                <a:cs typeface="+mn-lt"/>
              </a:rPr>
              <a:t> and some node </a:t>
            </a:r>
            <a:r>
              <a:rPr lang="en-US" sz="1600" b="1" i="1" dirty="0">
                <a:ea typeface="+mn-lt"/>
                <a:cs typeface="+mn-lt"/>
              </a:rPr>
              <a:t>w</a:t>
            </a:r>
            <a:r>
              <a:rPr lang="en-US" sz="1600" i="1" dirty="0">
                <a:ea typeface="+mn-lt"/>
                <a:cs typeface="+mn-lt"/>
              </a:rPr>
              <a:t> belonging to the path of length </a:t>
            </a:r>
            <a:r>
              <a:rPr lang="en-US" sz="1600" b="1" i="1" dirty="0">
                <a:ea typeface="+mn-lt"/>
                <a:cs typeface="+mn-lt"/>
              </a:rPr>
              <a:t>r</a:t>
            </a:r>
            <a:r>
              <a:rPr lang="en-US" sz="1600" i="1" dirty="0">
                <a:ea typeface="+mn-lt"/>
                <a:cs typeface="+mn-lt"/>
              </a:rPr>
              <a:t>, with </a:t>
            </a:r>
            <a:r>
              <a:rPr lang="en-US" sz="1600" b="1" i="1" dirty="0">
                <a:ea typeface="+mn-lt"/>
                <a:cs typeface="+mn-lt"/>
              </a:rPr>
              <a:t>SP(v, w) = ℓ &lt; r</a:t>
            </a:r>
            <a:r>
              <a:rPr lang="en-US" sz="1600" i="1" dirty="0">
                <a:ea typeface="+mn-lt"/>
                <a:cs typeface="+mn-lt"/>
              </a:rPr>
              <a:t>. Then, for all </a:t>
            </a:r>
            <a:r>
              <a:rPr lang="en-US" sz="1600" b="1" i="1" dirty="0">
                <a:ea typeface="+mn-lt"/>
                <a:cs typeface="+mn-lt"/>
              </a:rPr>
              <a:t>m ≤ r</a:t>
            </a:r>
            <a:r>
              <a:rPr lang="en-US" sz="1600" i="1" dirty="0">
                <a:ea typeface="+mn-lt"/>
                <a:cs typeface="+mn-lt"/>
              </a:rPr>
              <a:t>, we have:</a:t>
            </a:r>
            <a:endParaRPr lang="en-US" sz="1600" i="1" dirty="0">
              <a:cs typeface="Calibri"/>
            </a:endParaRPr>
          </a:p>
        </p:txBody>
      </p:sp>
      <p:pic>
        <p:nvPicPr>
          <p:cNvPr id="22" name="Picture 21">
            <a:extLst>
              <a:ext uri="{FF2B5EF4-FFF2-40B4-BE49-F238E27FC236}">
                <a16:creationId xmlns:a16="http://schemas.microsoft.com/office/drawing/2014/main" id="{EC1ED666-31FD-0CCC-5929-74A87BD613FB}"/>
              </a:ext>
            </a:extLst>
          </p:cNvPr>
          <p:cNvPicPr>
            <a:picLocks noChangeAspect="1"/>
          </p:cNvPicPr>
          <p:nvPr/>
        </p:nvPicPr>
        <p:blipFill>
          <a:blip r:embed="rId6"/>
          <a:stretch>
            <a:fillRect/>
          </a:stretch>
        </p:blipFill>
        <p:spPr>
          <a:xfrm>
            <a:off x="3343863" y="5560893"/>
            <a:ext cx="5511737" cy="684984"/>
          </a:xfrm>
          <a:prstGeom prst="rect">
            <a:avLst/>
          </a:prstGeom>
        </p:spPr>
      </p:pic>
      <p:sp>
        <p:nvSpPr>
          <p:cNvPr id="25" name="TextBox 24">
            <a:extLst>
              <a:ext uri="{FF2B5EF4-FFF2-40B4-BE49-F238E27FC236}">
                <a16:creationId xmlns:a16="http://schemas.microsoft.com/office/drawing/2014/main" id="{71BECFA8-954F-9538-DB20-EE56E08402BB}"/>
              </a:ext>
            </a:extLst>
          </p:cNvPr>
          <p:cNvSpPr txBox="1"/>
          <p:nvPr/>
        </p:nvSpPr>
        <p:spPr>
          <a:xfrm>
            <a:off x="9934034" y="1825961"/>
            <a:ext cx="1684280" cy="738664"/>
          </a:xfrm>
          <a:prstGeom prst="rect">
            <a:avLst/>
          </a:prstGeom>
          <a:solidFill>
            <a:schemeClr val="bg2"/>
          </a:solidFill>
        </p:spPr>
        <p:txBody>
          <a:bodyPr wrap="square" rtlCol="0">
            <a:spAutoFit/>
          </a:bodyPr>
          <a:lstStyle/>
          <a:p>
            <a:r>
              <a:rPr lang="en-US" sz="1400" dirty="0">
                <a:sym typeface="Wingdings" panose="05000000000000000000" pitchFamily="2" charset="2"/>
              </a:rPr>
              <a:t>✅Preserve Sparsity</a:t>
            </a:r>
          </a:p>
          <a:p>
            <a:endParaRPr lang="en-US" sz="1400" dirty="0">
              <a:sym typeface="Wingdings" panose="05000000000000000000" pitchFamily="2" charset="2"/>
            </a:endParaRPr>
          </a:p>
          <a:p>
            <a:r>
              <a:rPr lang="en-US" sz="1400" dirty="0">
                <a:sym typeface="Wingdings" panose="05000000000000000000" pitchFamily="2" charset="2"/>
              </a:rPr>
              <a:t>✅ Preserve locality</a:t>
            </a:r>
          </a:p>
        </p:txBody>
      </p:sp>
      <p:sp>
        <p:nvSpPr>
          <p:cNvPr id="5" name="Slide Number Placeholder 4">
            <a:extLst>
              <a:ext uri="{FF2B5EF4-FFF2-40B4-BE49-F238E27FC236}">
                <a16:creationId xmlns:a16="http://schemas.microsoft.com/office/drawing/2014/main" id="{D4170D1A-317C-E35C-BB8E-4565BC1605A8}"/>
              </a:ext>
            </a:extLst>
          </p:cNvPr>
          <p:cNvSpPr>
            <a:spLocks noGrp="1"/>
          </p:cNvSpPr>
          <p:nvPr>
            <p:ph type="sldNum" sz="quarter" idx="12"/>
          </p:nvPr>
        </p:nvSpPr>
        <p:spPr/>
        <p:txBody>
          <a:bodyPr/>
          <a:lstStyle/>
          <a:p>
            <a:fld id="{33471E03-3868-4372-A232-81B06EBB10D4}" type="slidenum">
              <a:rPr lang="es-ES" smtClean="0"/>
              <a:t>200</a:t>
            </a:fld>
            <a:endParaRPr lang="es-ES"/>
          </a:p>
        </p:txBody>
      </p:sp>
    </p:spTree>
    <p:extLst>
      <p:ext uri="{BB962C8B-B14F-4D97-AF65-F5344CB8AC3E}">
        <p14:creationId xmlns:p14="http://schemas.microsoft.com/office/powerpoint/2010/main" val="416957480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9A17-E301-C0EC-C857-0CAF48E1C26C}"/>
              </a:ext>
            </a:extLst>
          </p:cNvPr>
          <p:cNvSpPr>
            <a:spLocks noGrp="1"/>
          </p:cNvSpPr>
          <p:nvPr>
            <p:ph type="title"/>
          </p:nvPr>
        </p:nvSpPr>
        <p:spPr/>
        <p:txBody>
          <a:bodyPr/>
          <a:lstStyle/>
          <a:p>
            <a:r>
              <a:rPr lang="en-US" dirty="0" err="1"/>
              <a:t>Spatio</a:t>
            </a:r>
            <a:r>
              <a:rPr lang="en-US" dirty="0"/>
              <a:t>-Spectral Rewiring</a:t>
            </a:r>
          </a:p>
        </p:txBody>
      </p:sp>
      <p:pic>
        <p:nvPicPr>
          <p:cNvPr id="9" name="Content Placeholder 8">
            <a:extLst>
              <a:ext uri="{FF2B5EF4-FFF2-40B4-BE49-F238E27FC236}">
                <a16:creationId xmlns:a16="http://schemas.microsoft.com/office/drawing/2014/main" id="{437D066E-1C0A-0741-33C0-4FBC348CC79F}"/>
              </a:ext>
            </a:extLst>
          </p:cNvPr>
          <p:cNvPicPr>
            <a:picLocks noGrp="1" noChangeAspect="1"/>
          </p:cNvPicPr>
          <p:nvPr>
            <p:ph idx="1"/>
          </p:nvPr>
        </p:nvPicPr>
        <p:blipFill>
          <a:blip r:embed="rId2"/>
          <a:stretch>
            <a:fillRect/>
          </a:stretch>
        </p:blipFill>
        <p:spPr>
          <a:xfrm>
            <a:off x="4800600" y="4374098"/>
            <a:ext cx="6303365" cy="1948951"/>
          </a:xfrm>
        </p:spPr>
      </p:pic>
      <p:sp>
        <p:nvSpPr>
          <p:cNvPr id="4" name="Text Placeholder 3">
            <a:extLst>
              <a:ext uri="{FF2B5EF4-FFF2-40B4-BE49-F238E27FC236}">
                <a16:creationId xmlns:a16="http://schemas.microsoft.com/office/drawing/2014/main" id="{CF52E666-0CB1-85A0-0CFD-7951DEA2CB63}"/>
              </a:ext>
            </a:extLst>
          </p:cNvPr>
          <p:cNvSpPr>
            <a:spLocks noGrp="1"/>
          </p:cNvSpPr>
          <p:nvPr>
            <p:ph type="body" sz="quarter" idx="13"/>
          </p:nvPr>
        </p:nvSpPr>
        <p:spPr/>
        <p:txBody>
          <a:bodyPr/>
          <a:lstStyle/>
          <a:p>
            <a:r>
              <a:rPr lang="en-US" dirty="0" err="1"/>
              <a:t>Spatio</a:t>
            </a:r>
            <a:r>
              <a:rPr lang="en-US" dirty="0"/>
              <a:t>-Spectral</a:t>
            </a:r>
          </a:p>
        </p:txBody>
      </p:sp>
      <p:pic>
        <p:nvPicPr>
          <p:cNvPr id="7" name="Picture 6">
            <a:extLst>
              <a:ext uri="{FF2B5EF4-FFF2-40B4-BE49-F238E27FC236}">
                <a16:creationId xmlns:a16="http://schemas.microsoft.com/office/drawing/2014/main" id="{2CB40206-D07A-0730-15D2-248A9CDF10F3}"/>
              </a:ext>
            </a:extLst>
          </p:cNvPr>
          <p:cNvPicPr>
            <a:picLocks noChangeAspect="1"/>
          </p:cNvPicPr>
          <p:nvPr/>
        </p:nvPicPr>
        <p:blipFill>
          <a:blip r:embed="rId3"/>
          <a:stretch>
            <a:fillRect/>
          </a:stretch>
        </p:blipFill>
        <p:spPr>
          <a:xfrm>
            <a:off x="1238636" y="1847597"/>
            <a:ext cx="3377428" cy="3913123"/>
          </a:xfrm>
          <a:prstGeom prst="rect">
            <a:avLst/>
          </a:prstGeom>
        </p:spPr>
      </p:pic>
      <p:pic>
        <p:nvPicPr>
          <p:cNvPr id="11" name="Picture 10">
            <a:extLst>
              <a:ext uri="{FF2B5EF4-FFF2-40B4-BE49-F238E27FC236}">
                <a16:creationId xmlns:a16="http://schemas.microsoft.com/office/drawing/2014/main" id="{63719189-C3CE-2ACE-C37D-3DDA9B0733C2}"/>
              </a:ext>
            </a:extLst>
          </p:cNvPr>
          <p:cNvPicPr>
            <a:picLocks noChangeAspect="1"/>
          </p:cNvPicPr>
          <p:nvPr/>
        </p:nvPicPr>
        <p:blipFill>
          <a:blip r:embed="rId4"/>
          <a:stretch>
            <a:fillRect/>
          </a:stretch>
        </p:blipFill>
        <p:spPr>
          <a:xfrm>
            <a:off x="6883229" y="1014278"/>
            <a:ext cx="2340596" cy="2939248"/>
          </a:xfrm>
          <a:prstGeom prst="rect">
            <a:avLst/>
          </a:prstGeom>
        </p:spPr>
      </p:pic>
      <p:sp>
        <p:nvSpPr>
          <p:cNvPr id="3" name="Slide Number Placeholder 2">
            <a:extLst>
              <a:ext uri="{FF2B5EF4-FFF2-40B4-BE49-F238E27FC236}">
                <a16:creationId xmlns:a16="http://schemas.microsoft.com/office/drawing/2014/main" id="{C34A0BE4-A2CB-CD93-91B9-16652FCFEF56}"/>
              </a:ext>
            </a:extLst>
          </p:cNvPr>
          <p:cNvSpPr>
            <a:spLocks noGrp="1"/>
          </p:cNvSpPr>
          <p:nvPr>
            <p:ph type="sldNum" sz="quarter" idx="12"/>
          </p:nvPr>
        </p:nvSpPr>
        <p:spPr/>
        <p:txBody>
          <a:bodyPr/>
          <a:lstStyle/>
          <a:p>
            <a:fld id="{33471E03-3868-4372-A232-81B06EBB10D4}" type="slidenum">
              <a:rPr lang="es-ES" smtClean="0"/>
              <a:t>201</a:t>
            </a:fld>
            <a:endParaRPr lang="es-ES"/>
          </a:p>
        </p:txBody>
      </p:sp>
    </p:spTree>
    <p:extLst>
      <p:ext uri="{BB962C8B-B14F-4D97-AF65-F5344CB8AC3E}">
        <p14:creationId xmlns:p14="http://schemas.microsoft.com/office/powerpoint/2010/main" val="36321636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451E-F3A0-68ED-DF78-CAC988571DC1}"/>
              </a:ext>
            </a:extLst>
          </p:cNvPr>
          <p:cNvSpPr>
            <a:spLocks noGrp="1"/>
          </p:cNvSpPr>
          <p:nvPr>
            <p:ph type="title"/>
          </p:nvPr>
        </p:nvSpPr>
        <p:spPr/>
        <p:txBody>
          <a:bodyPr/>
          <a:lstStyle/>
          <a:p>
            <a:r>
              <a:rPr lang="en-US" dirty="0">
                <a:ea typeface="Calibri Light"/>
                <a:cs typeface="Calibri Light"/>
              </a:rPr>
              <a:t>Other Rewiring Flavors</a:t>
            </a:r>
            <a:endParaRPr lang="en-US" dirty="0"/>
          </a:p>
        </p:txBody>
      </p:sp>
      <p:sp>
        <p:nvSpPr>
          <p:cNvPr id="3" name="Content Placeholder 2">
            <a:extLst>
              <a:ext uri="{FF2B5EF4-FFF2-40B4-BE49-F238E27FC236}">
                <a16:creationId xmlns:a16="http://schemas.microsoft.com/office/drawing/2014/main" id="{D690AE18-F4E1-B7B0-4D4A-2972D18C27EB}"/>
              </a:ext>
            </a:extLst>
          </p:cNvPr>
          <p:cNvSpPr>
            <a:spLocks noGrp="1"/>
          </p:cNvSpPr>
          <p:nvPr>
            <p:ph sz="half" idx="1"/>
          </p:nvPr>
        </p:nvSpPr>
        <p:spPr>
          <a:xfrm>
            <a:off x="838200" y="1371457"/>
            <a:ext cx="5181600" cy="5121418"/>
          </a:xfrm>
        </p:spPr>
        <p:txBody>
          <a:bodyPr vert="horz" lIns="91440" tIns="45720" rIns="91440" bIns="45720" rtlCol="0" anchor="t">
            <a:normAutofit/>
          </a:bodyPr>
          <a:lstStyle/>
          <a:p>
            <a:pPr marL="0" indent="0">
              <a:buNone/>
            </a:pPr>
            <a:r>
              <a:rPr lang="en-US" b="1" dirty="0">
                <a:ea typeface="+mn-lt"/>
                <a:cs typeface="+mn-lt"/>
              </a:rPr>
              <a:t>Beyond </a:t>
            </a:r>
            <a:r>
              <a:rPr lang="en-US" b="1" i="1" dirty="0">
                <a:ea typeface="+mn-lt"/>
                <a:cs typeface="+mn-lt"/>
              </a:rPr>
              <a:t>pure</a:t>
            </a:r>
            <a:r>
              <a:rPr lang="en-US" b="1" dirty="0">
                <a:ea typeface="+mn-lt"/>
                <a:cs typeface="+mn-lt"/>
              </a:rPr>
              <a:t> Spatial or/and Spectral</a:t>
            </a:r>
          </a:p>
          <a:p>
            <a:r>
              <a:rPr lang="en-US" b="1" dirty="0">
                <a:ea typeface="+mn-lt"/>
                <a:cs typeface="+mn-lt"/>
              </a:rPr>
              <a:t>Sampling</a:t>
            </a:r>
            <a:r>
              <a:rPr lang="en-US" dirty="0">
                <a:ea typeface="+mn-lt"/>
                <a:cs typeface="+mn-lt"/>
              </a:rPr>
              <a:t>: </a:t>
            </a:r>
            <a:r>
              <a:rPr lang="en-US" dirty="0" err="1">
                <a:ea typeface="+mn-lt"/>
                <a:cs typeface="+mn-lt"/>
              </a:rPr>
              <a:t>GraphSAGE</a:t>
            </a:r>
            <a:r>
              <a:rPr lang="en-US" dirty="0">
                <a:ea typeface="+mn-lt"/>
                <a:cs typeface="+mn-lt"/>
              </a:rPr>
              <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[Hamilton et al., '17],</a:t>
            </a:r>
            <a:b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br>
            <a:r>
              <a:rPr lang="en-US" dirty="0">
                <a:ea typeface="+mn-lt"/>
                <a:cs typeface="+mn-lt"/>
              </a:rPr>
              <a:t>GAT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Veličković</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'17]</a:t>
            </a:r>
          </a:p>
          <a:p>
            <a:endParaRPr lang="en-US" sz="1800" dirty="0"/>
          </a:p>
          <a:p>
            <a:endParaRPr lang="en-US" sz="1800" dirty="0"/>
          </a:p>
          <a:p>
            <a:r>
              <a:rPr lang="en-US" b="1" dirty="0">
                <a:ea typeface="+mn-lt"/>
                <a:cs typeface="+mn-lt"/>
              </a:rPr>
              <a:t>Graph transformers with PE</a:t>
            </a:r>
            <a:r>
              <a:rPr lang="en-US" dirty="0">
                <a:ea typeface="+mn-lt"/>
                <a:cs typeface="+mn-lt"/>
              </a:rPr>
              <a:t>: </a:t>
            </a:r>
            <a:r>
              <a:rPr lang="en-US" dirty="0" err="1">
                <a:ea typeface="+mn-lt"/>
                <a:cs typeface="+mn-lt"/>
              </a:rPr>
              <a:t>Graphormer</a:t>
            </a:r>
            <a:r>
              <a:rPr lang="en-US" dirty="0">
                <a:ea typeface="+mn-lt"/>
                <a:cs typeface="+mn-lt"/>
              </a:rPr>
              <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[Ying et al., '21],</a:t>
            </a:r>
            <a:r>
              <a:rPr lang="en-US" dirty="0">
                <a:ea typeface="+mn-lt"/>
                <a:cs typeface="+mn-lt"/>
              </a:rPr>
              <a:t> SAN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[Kreuzer et al., '21]</a:t>
            </a:r>
            <a:r>
              <a:rPr lang="en-US" dirty="0">
                <a:ea typeface="+mn-lt"/>
                <a:cs typeface="+mn-lt"/>
              </a:rPr>
              <a:t>, </a:t>
            </a:r>
            <a:r>
              <a:rPr lang="en-US" dirty="0" err="1">
                <a:ea typeface="+mn-lt"/>
                <a:cs typeface="+mn-lt"/>
              </a:rPr>
              <a:t>GraphGPS</a:t>
            </a:r>
            <a:r>
              <a:rPr lang="en-US" dirty="0">
                <a:ea typeface="+mn-lt"/>
                <a:cs typeface="+mn-lt"/>
              </a:rPr>
              <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Rampášek</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'22]</a:t>
            </a:r>
            <a:r>
              <a:rPr lang="en-US" dirty="0">
                <a:ea typeface="+mn-lt"/>
                <a:cs typeface="+mn-lt"/>
              </a:rPr>
              <a:t>, </a:t>
            </a:r>
            <a:r>
              <a:rPr lang="en-US" dirty="0" err="1">
                <a:ea typeface="+mn-lt"/>
                <a:cs typeface="+mn-lt"/>
              </a:rPr>
              <a:t>Exphormer</a:t>
            </a:r>
            <a:r>
              <a:rPr lang="en-US" dirty="0">
                <a:ea typeface="+mn-lt"/>
                <a:cs typeface="+mn-lt"/>
              </a:rPr>
              <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[Shirzad, </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Velingker</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Venkatachalam et al., '23]</a:t>
            </a:r>
          </a:p>
          <a:p>
            <a:pPr marL="0" indent="0">
              <a:buNone/>
            </a:pPr>
            <a:endParaRPr lang="en-US" sz="1600" dirty="0">
              <a:solidFill>
                <a:schemeClr val="accent2">
                  <a:lumMod val="50000"/>
                </a:schemeClr>
              </a:solidFill>
              <a:latin typeface="Times New Roman" panose="02020603050405020304" pitchFamily="18" charset="0"/>
              <a:ea typeface="+mn-lt"/>
              <a:cs typeface="Times New Roman" panose="02020603050405020304" pitchFamily="18" charset="0"/>
            </a:endParaRPr>
          </a:p>
          <a:p>
            <a:pPr marL="0" indent="0">
              <a:buNone/>
            </a:pPr>
            <a:endParaRPr lang="en-US" sz="1600" dirty="0">
              <a:solidFill>
                <a:schemeClr val="accent2">
                  <a:lumMod val="50000"/>
                </a:schemeClr>
              </a:solidFill>
              <a:latin typeface="Times New Roman" panose="02020603050405020304" pitchFamily="18" charset="0"/>
              <a:ea typeface="+mn-lt"/>
              <a:cs typeface="Times New Roman" panose="02020603050405020304" pitchFamily="18" charset="0"/>
            </a:endParaRPr>
          </a:p>
          <a:p>
            <a:r>
              <a:rPr lang="en-US" b="1" dirty="0">
                <a:ea typeface="+mn-lt"/>
                <a:cs typeface="+mn-lt"/>
              </a:rPr>
              <a:t>High-Order and </a:t>
            </a:r>
            <a:r>
              <a:rPr lang="en-US" b="1" dirty="0" err="1">
                <a:ea typeface="+mn-lt"/>
                <a:cs typeface="+mn-lt"/>
              </a:rPr>
              <a:t>Hierarchichal</a:t>
            </a:r>
            <a:r>
              <a:rPr lang="en-US" b="1" dirty="0">
                <a:ea typeface="+mn-lt"/>
                <a:cs typeface="+mn-lt"/>
              </a:rPr>
              <a:t> GNNS: </a:t>
            </a:r>
            <a:r>
              <a:rPr lang="en-US" dirty="0">
                <a:ea typeface="+mn-lt"/>
                <a:cs typeface="+mn-lt"/>
              </a:rPr>
              <a:t>Mix-Hop</a:t>
            </a:r>
            <a:r>
              <a:rPr lang="en-US" b="1" dirty="0">
                <a:ea typeface="+mn-lt"/>
                <a:cs typeface="+mn-lt"/>
              </a:rPr>
              <a:t>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[Abu-El-</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Haija</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'19],</a:t>
            </a:r>
            <a:r>
              <a:rPr lang="en-US" dirty="0">
                <a:ea typeface="+mn-lt"/>
                <a:cs typeface="+mn-lt"/>
              </a:rPr>
              <a:t>  H2GNN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a:t>
            </a:r>
            <a:r>
              <a:rPr lang="en-US" sz="1600" dirty="0" err="1">
                <a:solidFill>
                  <a:schemeClr val="accent2">
                    <a:lumMod val="50000"/>
                  </a:schemeClr>
                </a:solidFill>
                <a:latin typeface="Times New Roman" panose="02020603050405020304" pitchFamily="18" charset="0"/>
                <a:ea typeface="+mn-lt"/>
                <a:cs typeface="Times New Roman" panose="02020603050405020304" pitchFamily="18" charset="0"/>
              </a:rPr>
              <a:t>Zhue</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 et al '20]</a:t>
            </a:r>
            <a:r>
              <a:rPr lang="en-US" dirty="0">
                <a:ea typeface="+mn-lt"/>
                <a:cs typeface="+mn-lt"/>
              </a:rPr>
              <a:t>, DHGR </a:t>
            </a:r>
            <a:r>
              <a:rPr lang="en-US" sz="1600" dirty="0">
                <a:solidFill>
                  <a:schemeClr val="accent2">
                    <a:lumMod val="50000"/>
                  </a:schemeClr>
                </a:solidFill>
                <a:latin typeface="Times New Roman" panose="02020603050405020304" pitchFamily="18" charset="0"/>
                <a:ea typeface="+mn-lt"/>
                <a:cs typeface="Times New Roman" panose="02020603050405020304" pitchFamily="18" charset="0"/>
              </a:rPr>
              <a:t>[Bi et al '22]</a:t>
            </a:r>
            <a:r>
              <a:rPr lang="en-US" sz="1800" dirty="0">
                <a:ea typeface="+mn-lt"/>
                <a:cs typeface="Times New Roman" panose="02020603050405020304" pitchFamily="18" charset="0"/>
              </a:rPr>
              <a:t>, …</a:t>
            </a:r>
            <a:endParaRPr lang="en-US" sz="1600" dirty="0">
              <a:ea typeface="+mn-lt"/>
              <a:cs typeface="Times New Roman" panose="02020603050405020304" pitchFamily="18" charset="0"/>
            </a:endParaRPr>
          </a:p>
          <a:p>
            <a:endParaRPr lang="en-US" sz="1800" dirty="0">
              <a:ea typeface="+mn-lt"/>
              <a:cs typeface="+mn-lt"/>
            </a:endParaRPr>
          </a:p>
        </p:txBody>
      </p:sp>
      <p:pic>
        <p:nvPicPr>
          <p:cNvPr id="6" name="Picture 5" descr="A diagram of a network&#10;&#10;Description automatically generated">
            <a:extLst>
              <a:ext uri="{FF2B5EF4-FFF2-40B4-BE49-F238E27FC236}">
                <a16:creationId xmlns:a16="http://schemas.microsoft.com/office/drawing/2014/main" id="{0C3BE7BE-B319-8DAC-27C0-F443BAEEBBBB}"/>
              </a:ext>
            </a:extLst>
          </p:cNvPr>
          <p:cNvPicPr>
            <a:picLocks noChangeAspect="1"/>
          </p:cNvPicPr>
          <p:nvPr/>
        </p:nvPicPr>
        <p:blipFill>
          <a:blip r:embed="rId2"/>
          <a:stretch>
            <a:fillRect/>
          </a:stretch>
        </p:blipFill>
        <p:spPr>
          <a:xfrm>
            <a:off x="6940664" y="1118252"/>
            <a:ext cx="3835171" cy="1338712"/>
          </a:xfrm>
          <a:prstGeom prst="rect">
            <a:avLst/>
          </a:prstGeom>
        </p:spPr>
      </p:pic>
      <p:pic>
        <p:nvPicPr>
          <p:cNvPr id="12" name="Picture 11">
            <a:extLst>
              <a:ext uri="{FF2B5EF4-FFF2-40B4-BE49-F238E27FC236}">
                <a16:creationId xmlns:a16="http://schemas.microsoft.com/office/drawing/2014/main" id="{3D91C2D0-4346-727E-2368-C8DDDA890E31}"/>
              </a:ext>
            </a:extLst>
          </p:cNvPr>
          <p:cNvPicPr>
            <a:picLocks noChangeAspect="1"/>
          </p:cNvPicPr>
          <p:nvPr/>
        </p:nvPicPr>
        <p:blipFill>
          <a:blip r:embed="rId3"/>
          <a:stretch>
            <a:fillRect/>
          </a:stretch>
        </p:blipFill>
        <p:spPr>
          <a:xfrm>
            <a:off x="6506504" y="3043910"/>
            <a:ext cx="4847296" cy="1205973"/>
          </a:xfrm>
          <a:prstGeom prst="rect">
            <a:avLst/>
          </a:prstGeom>
        </p:spPr>
      </p:pic>
      <p:pic>
        <p:nvPicPr>
          <p:cNvPr id="8" name="Picture 7">
            <a:extLst>
              <a:ext uri="{FF2B5EF4-FFF2-40B4-BE49-F238E27FC236}">
                <a16:creationId xmlns:a16="http://schemas.microsoft.com/office/drawing/2014/main" id="{0532D689-3B7B-7BF9-699E-E22FCF1DEB72}"/>
              </a:ext>
            </a:extLst>
          </p:cNvPr>
          <p:cNvPicPr>
            <a:picLocks noChangeAspect="1"/>
          </p:cNvPicPr>
          <p:nvPr/>
        </p:nvPicPr>
        <p:blipFill>
          <a:blip r:embed="rId4"/>
          <a:stretch>
            <a:fillRect/>
          </a:stretch>
        </p:blipFill>
        <p:spPr>
          <a:xfrm>
            <a:off x="8776174" y="4836829"/>
            <a:ext cx="1863367" cy="1339850"/>
          </a:xfrm>
          <a:prstGeom prst="rect">
            <a:avLst/>
          </a:prstGeom>
        </p:spPr>
      </p:pic>
      <p:pic>
        <p:nvPicPr>
          <p:cNvPr id="10" name="Picture 9">
            <a:extLst>
              <a:ext uri="{FF2B5EF4-FFF2-40B4-BE49-F238E27FC236}">
                <a16:creationId xmlns:a16="http://schemas.microsoft.com/office/drawing/2014/main" id="{E3252E9F-A78B-4109-F7A1-3F0019B58255}"/>
              </a:ext>
            </a:extLst>
          </p:cNvPr>
          <p:cNvPicPr>
            <a:picLocks noChangeAspect="1"/>
          </p:cNvPicPr>
          <p:nvPr/>
        </p:nvPicPr>
        <p:blipFill>
          <a:blip r:embed="rId5"/>
          <a:stretch>
            <a:fillRect/>
          </a:stretch>
        </p:blipFill>
        <p:spPr>
          <a:xfrm>
            <a:off x="6940664" y="4836829"/>
            <a:ext cx="1447126" cy="1339850"/>
          </a:xfrm>
          <a:prstGeom prst="rect">
            <a:avLst/>
          </a:prstGeom>
        </p:spPr>
      </p:pic>
      <p:sp>
        <p:nvSpPr>
          <p:cNvPr id="4" name="Slide Number Placeholder 3">
            <a:extLst>
              <a:ext uri="{FF2B5EF4-FFF2-40B4-BE49-F238E27FC236}">
                <a16:creationId xmlns:a16="http://schemas.microsoft.com/office/drawing/2014/main" id="{2DB03C8F-80D2-3A86-802D-5E02C881359C}"/>
              </a:ext>
            </a:extLst>
          </p:cNvPr>
          <p:cNvSpPr>
            <a:spLocks noGrp="1"/>
          </p:cNvSpPr>
          <p:nvPr>
            <p:ph type="sldNum" sz="quarter" idx="12"/>
          </p:nvPr>
        </p:nvSpPr>
        <p:spPr/>
        <p:txBody>
          <a:bodyPr/>
          <a:lstStyle/>
          <a:p>
            <a:fld id="{33471E03-3868-4372-A232-81B06EBB10D4}" type="slidenum">
              <a:rPr lang="es-ES" smtClean="0"/>
              <a:t>202</a:t>
            </a:fld>
            <a:endParaRPr lang="es-ES"/>
          </a:p>
        </p:txBody>
      </p:sp>
    </p:spTree>
    <p:extLst>
      <p:ext uri="{BB962C8B-B14F-4D97-AF65-F5344CB8AC3E}">
        <p14:creationId xmlns:p14="http://schemas.microsoft.com/office/powerpoint/2010/main" val="266707255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37347-EE15-2045-7B4A-634CC2F4F224}"/>
              </a:ext>
            </a:extLst>
          </p:cNvPr>
          <p:cNvSpPr>
            <a:spLocks noGrp="1"/>
          </p:cNvSpPr>
          <p:nvPr>
            <p:ph type="title"/>
          </p:nvPr>
        </p:nvSpPr>
        <p:spPr/>
        <p:txBody>
          <a:bodyPr/>
          <a:lstStyle/>
          <a:p>
            <a:r>
              <a:rPr lang="es-ES" dirty="0"/>
              <a:t>Open </a:t>
            </a:r>
            <a:r>
              <a:rPr lang="es-ES" dirty="0" err="1"/>
              <a:t>problems</a:t>
            </a:r>
            <a:r>
              <a:rPr lang="es-ES" dirty="0"/>
              <a:t> </a:t>
            </a:r>
            <a:r>
              <a:rPr lang="es-ES" dirty="0" err="1"/>
              <a:t>for</a:t>
            </a:r>
            <a:r>
              <a:rPr lang="es-ES" dirty="0"/>
              <a:t> </a:t>
            </a:r>
            <a:r>
              <a:rPr lang="es-ES" dirty="0" err="1"/>
              <a:t>Graph</a:t>
            </a:r>
            <a:r>
              <a:rPr lang="es-ES" dirty="0"/>
              <a:t> </a:t>
            </a:r>
            <a:r>
              <a:rPr lang="es-ES" dirty="0" err="1"/>
              <a:t>Rewiring</a:t>
            </a:r>
            <a:endParaRPr lang="es-ES" dirty="0"/>
          </a:p>
        </p:txBody>
      </p:sp>
      <p:sp>
        <p:nvSpPr>
          <p:cNvPr id="3" name="Content Placeholder 2">
            <a:extLst>
              <a:ext uri="{FF2B5EF4-FFF2-40B4-BE49-F238E27FC236}">
                <a16:creationId xmlns:a16="http://schemas.microsoft.com/office/drawing/2014/main" id="{2C65D139-4CD3-3237-49A0-1255BA632F91}"/>
              </a:ext>
            </a:extLst>
          </p:cNvPr>
          <p:cNvSpPr>
            <a:spLocks noGrp="1"/>
          </p:cNvSpPr>
          <p:nvPr>
            <p:ph idx="1"/>
          </p:nvPr>
        </p:nvSpPr>
        <p:spPr/>
        <p:txBody>
          <a:bodyPr/>
          <a:lstStyle/>
          <a:p>
            <a:r>
              <a:rPr lang="en-US" b="1" dirty="0"/>
              <a:t>Blind to the downstream task</a:t>
            </a:r>
          </a:p>
          <a:p>
            <a:r>
              <a:rPr lang="en-US" dirty="0"/>
              <a:t>Focus on addressing OSQ while potentially introducing OSM</a:t>
            </a:r>
          </a:p>
          <a:p>
            <a:r>
              <a:rPr lang="en-US" dirty="0"/>
              <a:t>Fail to answer </a:t>
            </a:r>
            <a:r>
              <a:rPr lang="en-US" b="1" dirty="0"/>
              <a:t>how much rewiring </a:t>
            </a:r>
            <a:r>
              <a:rPr lang="en-US" dirty="0"/>
              <a:t>is necessary to do</a:t>
            </a:r>
          </a:p>
          <a:p>
            <a:r>
              <a:rPr lang="en-US" dirty="0"/>
              <a:t>Most of them pre-processing approaches </a:t>
            </a:r>
            <a:r>
              <a:rPr lang="en-US" dirty="0">
                <a:sym typeface="Wingdings" panose="05000000000000000000" pitchFamily="2" charset="2"/>
              </a:rPr>
              <a:t> </a:t>
            </a:r>
            <a:r>
              <a:rPr lang="en-US" b="1" dirty="0"/>
              <a:t>task-agnostic and non-learnable</a:t>
            </a:r>
          </a:p>
          <a:p>
            <a:pPr lvl="1"/>
            <a:endParaRPr lang="es-ES" dirty="0"/>
          </a:p>
        </p:txBody>
      </p:sp>
      <p:grpSp>
        <p:nvGrpSpPr>
          <p:cNvPr id="121" name="Group 120">
            <a:extLst>
              <a:ext uri="{FF2B5EF4-FFF2-40B4-BE49-F238E27FC236}">
                <a16:creationId xmlns:a16="http://schemas.microsoft.com/office/drawing/2014/main" id="{619B8B18-DC06-6DD4-F59E-022A8685474D}"/>
              </a:ext>
            </a:extLst>
          </p:cNvPr>
          <p:cNvGrpSpPr/>
          <p:nvPr/>
        </p:nvGrpSpPr>
        <p:grpSpPr>
          <a:xfrm>
            <a:off x="4108962" y="3693637"/>
            <a:ext cx="3974076" cy="2280602"/>
            <a:chOff x="4416435" y="3729074"/>
            <a:chExt cx="3974076" cy="2280602"/>
          </a:xfrm>
        </p:grpSpPr>
        <p:sp>
          <p:nvSpPr>
            <p:cNvPr id="62" name="Freeform: Shape 61">
              <a:extLst>
                <a:ext uri="{FF2B5EF4-FFF2-40B4-BE49-F238E27FC236}">
                  <a16:creationId xmlns:a16="http://schemas.microsoft.com/office/drawing/2014/main" id="{80C3A276-24E6-0A2D-C96D-21CD028331E3}"/>
                </a:ext>
              </a:extLst>
            </p:cNvPr>
            <p:cNvSpPr/>
            <p:nvPr/>
          </p:nvSpPr>
          <p:spPr>
            <a:xfrm>
              <a:off x="4838784" y="4192281"/>
              <a:ext cx="3551727" cy="1817395"/>
            </a:xfrm>
            <a:custGeom>
              <a:avLst/>
              <a:gdLst>
                <a:gd name="connsiteX0" fmla="*/ 0 w 3116424"/>
                <a:gd name="connsiteY0" fmla="*/ 298580 h 614936"/>
                <a:gd name="connsiteX1" fmla="*/ 1810138 w 3116424"/>
                <a:gd name="connsiteY1" fmla="*/ 606490 h 614936"/>
                <a:gd name="connsiteX2" fmla="*/ 3116424 w 3116424"/>
                <a:gd name="connsiteY2" fmla="*/ 0 h 614936"/>
                <a:gd name="connsiteX0" fmla="*/ 0 w 2202024"/>
                <a:gd name="connsiteY0" fmla="*/ 1707503 h 2023859"/>
                <a:gd name="connsiteX1" fmla="*/ 1810138 w 2202024"/>
                <a:gd name="connsiteY1" fmla="*/ 2015413 h 2023859"/>
                <a:gd name="connsiteX2" fmla="*/ 2202024 w 2202024"/>
                <a:gd name="connsiteY2" fmla="*/ 0 h 2023859"/>
                <a:gd name="connsiteX0" fmla="*/ 0 w 3987074"/>
                <a:gd name="connsiteY0" fmla="*/ 1707503 h 1754926"/>
                <a:gd name="connsiteX1" fmla="*/ 3918857 w 3987074"/>
                <a:gd name="connsiteY1" fmla="*/ 1455576 h 1754926"/>
                <a:gd name="connsiteX2" fmla="*/ 2202024 w 3987074"/>
                <a:gd name="connsiteY2" fmla="*/ 0 h 1754926"/>
                <a:gd name="connsiteX0" fmla="*/ 0 w 3987074"/>
                <a:gd name="connsiteY0" fmla="*/ 1707503 h 1889910"/>
                <a:gd name="connsiteX1" fmla="*/ 2239347 w 3987074"/>
                <a:gd name="connsiteY1" fmla="*/ 1884786 h 1889910"/>
                <a:gd name="connsiteX2" fmla="*/ 3918857 w 3987074"/>
                <a:gd name="connsiteY2" fmla="*/ 1455576 h 1889910"/>
                <a:gd name="connsiteX3" fmla="*/ 2202024 w 3987074"/>
                <a:gd name="connsiteY3" fmla="*/ 0 h 1889910"/>
                <a:gd name="connsiteX0" fmla="*/ 0 w 3946490"/>
                <a:gd name="connsiteY0" fmla="*/ 1707503 h 1889910"/>
                <a:gd name="connsiteX1" fmla="*/ 2239347 w 3946490"/>
                <a:gd name="connsiteY1" fmla="*/ 1884786 h 1889910"/>
                <a:gd name="connsiteX2" fmla="*/ 3918857 w 3946490"/>
                <a:gd name="connsiteY2" fmla="*/ 1455576 h 1889910"/>
                <a:gd name="connsiteX3" fmla="*/ 3340359 w 3946490"/>
                <a:gd name="connsiteY3" fmla="*/ 326573 h 1889910"/>
                <a:gd name="connsiteX4" fmla="*/ 2202024 w 3946490"/>
                <a:gd name="connsiteY4" fmla="*/ 0 h 1889910"/>
                <a:gd name="connsiteX0" fmla="*/ 0 w 3946490"/>
                <a:gd name="connsiteY0" fmla="*/ 1707503 h 1889910"/>
                <a:gd name="connsiteX1" fmla="*/ 2239347 w 3946490"/>
                <a:gd name="connsiteY1" fmla="*/ 1884786 h 1889910"/>
                <a:gd name="connsiteX2" fmla="*/ 3918857 w 3946490"/>
                <a:gd name="connsiteY2" fmla="*/ 1455576 h 1889910"/>
                <a:gd name="connsiteX3" fmla="*/ 3340359 w 3946490"/>
                <a:gd name="connsiteY3" fmla="*/ 326573 h 1889910"/>
                <a:gd name="connsiteX4" fmla="*/ 2202024 w 3946490"/>
                <a:gd name="connsiteY4" fmla="*/ 0 h 1889910"/>
                <a:gd name="connsiteX0" fmla="*/ 0 w 3580672"/>
                <a:gd name="connsiteY0" fmla="*/ 1707503 h 1889910"/>
                <a:gd name="connsiteX1" fmla="*/ 2239347 w 3580672"/>
                <a:gd name="connsiteY1" fmla="*/ 1884786 h 1889910"/>
                <a:gd name="connsiteX2" fmla="*/ 3489649 w 3580672"/>
                <a:gd name="connsiteY2" fmla="*/ 1455576 h 1889910"/>
                <a:gd name="connsiteX3" fmla="*/ 3340359 w 3580672"/>
                <a:gd name="connsiteY3" fmla="*/ 326573 h 1889910"/>
                <a:gd name="connsiteX4" fmla="*/ 2202024 w 3580672"/>
                <a:gd name="connsiteY4" fmla="*/ 0 h 1889910"/>
                <a:gd name="connsiteX0" fmla="*/ 0 w 3580672"/>
                <a:gd name="connsiteY0" fmla="*/ 1707503 h 1799511"/>
                <a:gd name="connsiteX1" fmla="*/ 2295330 w 3580672"/>
                <a:gd name="connsiteY1" fmla="*/ 1791480 h 1799511"/>
                <a:gd name="connsiteX2" fmla="*/ 3489649 w 3580672"/>
                <a:gd name="connsiteY2" fmla="*/ 1455576 h 1799511"/>
                <a:gd name="connsiteX3" fmla="*/ 3340359 w 3580672"/>
                <a:gd name="connsiteY3" fmla="*/ 326573 h 1799511"/>
                <a:gd name="connsiteX4" fmla="*/ 2202024 w 3580672"/>
                <a:gd name="connsiteY4" fmla="*/ 0 h 1799511"/>
                <a:gd name="connsiteX0" fmla="*/ 0 w 3542982"/>
                <a:gd name="connsiteY0" fmla="*/ 1707503 h 1799511"/>
                <a:gd name="connsiteX1" fmla="*/ 2295330 w 3542982"/>
                <a:gd name="connsiteY1" fmla="*/ 1791480 h 1799511"/>
                <a:gd name="connsiteX2" fmla="*/ 3489649 w 3542982"/>
                <a:gd name="connsiteY2" fmla="*/ 1455576 h 1799511"/>
                <a:gd name="connsiteX3" fmla="*/ 3191069 w 3542982"/>
                <a:gd name="connsiteY3" fmla="*/ 447871 h 1799511"/>
                <a:gd name="connsiteX4" fmla="*/ 2202024 w 3542982"/>
                <a:gd name="connsiteY4" fmla="*/ 0 h 1799511"/>
                <a:gd name="connsiteX0" fmla="*/ 0 w 3551727"/>
                <a:gd name="connsiteY0" fmla="*/ 1707503 h 1799511"/>
                <a:gd name="connsiteX1" fmla="*/ 2295330 w 3551727"/>
                <a:gd name="connsiteY1" fmla="*/ 1791480 h 1799511"/>
                <a:gd name="connsiteX2" fmla="*/ 3489649 w 3551727"/>
                <a:gd name="connsiteY2" fmla="*/ 1455576 h 1799511"/>
                <a:gd name="connsiteX3" fmla="*/ 3237722 w 3551727"/>
                <a:gd name="connsiteY3" fmla="*/ 457201 h 1799511"/>
                <a:gd name="connsiteX4" fmla="*/ 2202024 w 3551727"/>
                <a:gd name="connsiteY4" fmla="*/ 0 h 1799511"/>
                <a:gd name="connsiteX0" fmla="*/ 0 w 3551727"/>
                <a:gd name="connsiteY0" fmla="*/ 1707503 h 1817395"/>
                <a:gd name="connsiteX1" fmla="*/ 2295330 w 3551727"/>
                <a:gd name="connsiteY1" fmla="*/ 1791480 h 1817395"/>
                <a:gd name="connsiteX2" fmla="*/ 3489649 w 3551727"/>
                <a:gd name="connsiteY2" fmla="*/ 1455576 h 1817395"/>
                <a:gd name="connsiteX3" fmla="*/ 3237722 w 3551727"/>
                <a:gd name="connsiteY3" fmla="*/ 457201 h 1817395"/>
                <a:gd name="connsiteX4" fmla="*/ 2202024 w 3551727"/>
                <a:gd name="connsiteY4" fmla="*/ 0 h 1817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727" h="1817395">
                  <a:moveTo>
                    <a:pt x="0" y="1707503"/>
                  </a:moveTo>
                  <a:cubicBezTo>
                    <a:pt x="357673" y="1836578"/>
                    <a:pt x="1642187" y="1833468"/>
                    <a:pt x="2295330" y="1791480"/>
                  </a:cubicBezTo>
                  <a:cubicBezTo>
                    <a:pt x="2948473" y="1749492"/>
                    <a:pt x="3348135" y="1640633"/>
                    <a:pt x="3489649" y="1455576"/>
                  </a:cubicBezTo>
                  <a:cubicBezTo>
                    <a:pt x="3631163" y="1270519"/>
                    <a:pt x="3523861" y="699797"/>
                    <a:pt x="3237722" y="457201"/>
                  </a:cubicBezTo>
                  <a:cubicBezTo>
                    <a:pt x="2951583" y="214605"/>
                    <a:pt x="2592355" y="17107"/>
                    <a:pt x="2202024" y="0"/>
                  </a:cubicBezTo>
                </a:path>
              </a:pathLst>
            </a:custGeom>
            <a:ln w="57150">
              <a:prstDash val="sysDash"/>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s-ES"/>
            </a:p>
          </p:txBody>
        </p:sp>
        <p:grpSp>
          <p:nvGrpSpPr>
            <p:cNvPr id="63" name="Group 62">
              <a:extLst>
                <a:ext uri="{FF2B5EF4-FFF2-40B4-BE49-F238E27FC236}">
                  <a16:creationId xmlns:a16="http://schemas.microsoft.com/office/drawing/2014/main" id="{69F6F5F0-7A0F-C3BF-57E7-36A678D25291}"/>
                </a:ext>
              </a:extLst>
            </p:cNvPr>
            <p:cNvGrpSpPr/>
            <p:nvPr/>
          </p:nvGrpSpPr>
          <p:grpSpPr>
            <a:xfrm>
              <a:off x="4416435" y="3729074"/>
              <a:ext cx="3677456" cy="2209727"/>
              <a:chOff x="572635" y="1675298"/>
              <a:chExt cx="3595224" cy="2160315"/>
            </a:xfrm>
          </p:grpSpPr>
          <p:grpSp>
            <p:nvGrpSpPr>
              <p:cNvPr id="64" name="Group 63">
                <a:extLst>
                  <a:ext uri="{FF2B5EF4-FFF2-40B4-BE49-F238E27FC236}">
                    <a16:creationId xmlns:a16="http://schemas.microsoft.com/office/drawing/2014/main" id="{D483F334-52B5-503B-7F4A-5F8083BE2C70}"/>
                  </a:ext>
                </a:extLst>
              </p:cNvPr>
              <p:cNvGrpSpPr/>
              <p:nvPr/>
            </p:nvGrpSpPr>
            <p:grpSpPr>
              <a:xfrm>
                <a:off x="572635" y="1675298"/>
                <a:ext cx="3595224" cy="2160315"/>
                <a:chOff x="572635" y="1675298"/>
                <a:chExt cx="3595224" cy="2160315"/>
              </a:xfrm>
            </p:grpSpPr>
            <p:cxnSp>
              <p:nvCxnSpPr>
                <p:cNvPr id="69" name="Straight Arrow Connector 68">
                  <a:extLst>
                    <a:ext uri="{FF2B5EF4-FFF2-40B4-BE49-F238E27FC236}">
                      <a16:creationId xmlns:a16="http://schemas.microsoft.com/office/drawing/2014/main" id="{9F19F0D7-C338-80D2-EA4E-F96448DDE14F}"/>
                    </a:ext>
                  </a:extLst>
                </p:cNvPr>
                <p:cNvCxnSpPr>
                  <a:cxnSpLocks/>
                  <a:stCxn id="118" idx="4"/>
                  <a:endCxn id="119" idx="0"/>
                </p:cNvCxnSpPr>
                <p:nvPr/>
              </p:nvCxnSpPr>
              <p:spPr>
                <a:xfrm rot="17662646">
                  <a:off x="2918511" y="2307659"/>
                  <a:ext cx="0" cy="320693"/>
                </a:xfrm>
                <a:prstGeom prst="straightConnector1">
                  <a:avLst/>
                </a:prstGeom>
                <a:noFill/>
                <a:ln w="38100" cap="flat" cmpd="sng" algn="ctr">
                  <a:solidFill>
                    <a:schemeClr val="tx1"/>
                  </a:solidFill>
                  <a:prstDash val="solid"/>
                  <a:miter lim="800000"/>
                  <a:headEnd type="none" w="med" len="med"/>
                  <a:tailEnd type="none" w="med" len="med"/>
                </a:ln>
                <a:effectLst/>
              </p:spPr>
            </p:cxnSp>
            <p:cxnSp>
              <p:nvCxnSpPr>
                <p:cNvPr id="70" name="Straight Arrow Connector 69">
                  <a:extLst>
                    <a:ext uri="{FF2B5EF4-FFF2-40B4-BE49-F238E27FC236}">
                      <a16:creationId xmlns:a16="http://schemas.microsoft.com/office/drawing/2014/main" id="{4A44728A-A91A-686D-A252-AE04471A635C}"/>
                    </a:ext>
                  </a:extLst>
                </p:cNvPr>
                <p:cNvCxnSpPr>
                  <a:cxnSpLocks/>
                  <a:stCxn id="118" idx="5"/>
                  <a:endCxn id="120" idx="1"/>
                </p:cNvCxnSpPr>
                <p:nvPr/>
              </p:nvCxnSpPr>
              <p:spPr>
                <a:xfrm rot="17662646">
                  <a:off x="2787846" y="2211177"/>
                  <a:ext cx="183184" cy="149388"/>
                </a:xfrm>
                <a:prstGeom prst="straightConnector1">
                  <a:avLst/>
                </a:prstGeom>
                <a:noFill/>
                <a:ln w="38100" cap="flat" cmpd="sng" algn="ctr">
                  <a:solidFill>
                    <a:schemeClr val="tx1"/>
                  </a:solidFill>
                  <a:prstDash val="solid"/>
                  <a:miter lim="800000"/>
                  <a:headEnd type="none" w="med" len="med"/>
                  <a:tailEnd type="none" w="med" len="med"/>
                </a:ln>
                <a:effectLst/>
              </p:spPr>
            </p:cxnSp>
            <p:cxnSp>
              <p:nvCxnSpPr>
                <p:cNvPr id="71" name="Straight Arrow Connector 70">
                  <a:extLst>
                    <a:ext uri="{FF2B5EF4-FFF2-40B4-BE49-F238E27FC236}">
                      <a16:creationId xmlns:a16="http://schemas.microsoft.com/office/drawing/2014/main" id="{13B0E3EB-97D7-E06C-C286-7C0FF68B5758}"/>
                    </a:ext>
                  </a:extLst>
                </p:cNvPr>
                <p:cNvCxnSpPr>
                  <a:cxnSpLocks/>
                  <a:stCxn id="119" idx="7"/>
                  <a:endCxn id="120" idx="3"/>
                </p:cNvCxnSpPr>
                <p:nvPr/>
              </p:nvCxnSpPr>
              <p:spPr>
                <a:xfrm rot="17662646" flipV="1">
                  <a:off x="3011991" y="2337302"/>
                  <a:ext cx="183184" cy="100279"/>
                </a:xfrm>
                <a:prstGeom prst="straightConnector1">
                  <a:avLst/>
                </a:prstGeom>
                <a:noFill/>
                <a:ln w="38100" cap="flat" cmpd="sng" algn="ctr">
                  <a:solidFill>
                    <a:schemeClr val="tx1"/>
                  </a:solidFill>
                  <a:prstDash val="solid"/>
                  <a:miter lim="800000"/>
                  <a:headEnd type="none" w="med" len="med"/>
                  <a:tailEnd type="none" w="med" len="med"/>
                </a:ln>
                <a:effectLst/>
              </p:spPr>
            </p:cxnSp>
            <p:cxnSp>
              <p:nvCxnSpPr>
                <p:cNvPr id="72" name="Straight Arrow Connector 71">
                  <a:extLst>
                    <a:ext uri="{FF2B5EF4-FFF2-40B4-BE49-F238E27FC236}">
                      <a16:creationId xmlns:a16="http://schemas.microsoft.com/office/drawing/2014/main" id="{FF39928B-E040-64F7-38F3-67F0EB1D9D63}"/>
                    </a:ext>
                  </a:extLst>
                </p:cNvPr>
                <p:cNvCxnSpPr>
                  <a:cxnSpLocks/>
                  <a:stCxn id="103" idx="4"/>
                  <a:endCxn id="104" idx="0"/>
                </p:cNvCxnSpPr>
                <p:nvPr/>
              </p:nvCxnSpPr>
              <p:spPr>
                <a:xfrm rot="17662646">
                  <a:off x="882518" y="2145952"/>
                  <a:ext cx="0" cy="320693"/>
                </a:xfrm>
                <a:prstGeom prst="straightConnector1">
                  <a:avLst/>
                </a:prstGeom>
                <a:solidFill>
                  <a:srgbClr val="B2E684"/>
                </a:solidFill>
                <a:ln w="38100" cap="flat" cmpd="sng" algn="ctr">
                  <a:solidFill>
                    <a:schemeClr val="tx1"/>
                  </a:solidFill>
                  <a:prstDash val="solid"/>
                  <a:miter lim="800000"/>
                </a:ln>
                <a:effectLst/>
              </p:spPr>
            </p:cxnSp>
            <p:cxnSp>
              <p:nvCxnSpPr>
                <p:cNvPr id="73" name="Straight Arrow Connector 72">
                  <a:extLst>
                    <a:ext uri="{FF2B5EF4-FFF2-40B4-BE49-F238E27FC236}">
                      <a16:creationId xmlns:a16="http://schemas.microsoft.com/office/drawing/2014/main" id="{3B8764C5-5AEA-96CF-1BCB-5DE15B30B6DD}"/>
                    </a:ext>
                  </a:extLst>
                </p:cNvPr>
                <p:cNvCxnSpPr>
                  <a:cxnSpLocks/>
                  <a:stCxn id="103" idx="5"/>
                  <a:endCxn id="105" idx="1"/>
                </p:cNvCxnSpPr>
                <p:nvPr/>
              </p:nvCxnSpPr>
              <p:spPr>
                <a:xfrm rot="17662646">
                  <a:off x="751852" y="2049470"/>
                  <a:ext cx="183185" cy="149388"/>
                </a:xfrm>
                <a:prstGeom prst="straightConnector1">
                  <a:avLst/>
                </a:prstGeom>
                <a:solidFill>
                  <a:srgbClr val="B2E684"/>
                </a:solidFill>
                <a:ln w="38100" cap="flat" cmpd="sng" algn="ctr">
                  <a:solidFill>
                    <a:schemeClr val="tx1"/>
                  </a:solidFill>
                  <a:prstDash val="solid"/>
                  <a:miter lim="800000"/>
                </a:ln>
                <a:effectLst/>
              </p:spPr>
            </p:cxnSp>
            <p:cxnSp>
              <p:nvCxnSpPr>
                <p:cNvPr id="74" name="Straight Arrow Connector 73">
                  <a:extLst>
                    <a:ext uri="{FF2B5EF4-FFF2-40B4-BE49-F238E27FC236}">
                      <a16:creationId xmlns:a16="http://schemas.microsoft.com/office/drawing/2014/main" id="{D22E08CD-108B-5825-ECB1-9E9EB3EFB4A1}"/>
                    </a:ext>
                  </a:extLst>
                </p:cNvPr>
                <p:cNvCxnSpPr>
                  <a:cxnSpLocks/>
                  <a:stCxn id="104" idx="7"/>
                  <a:endCxn id="105" idx="3"/>
                </p:cNvCxnSpPr>
                <p:nvPr/>
              </p:nvCxnSpPr>
              <p:spPr>
                <a:xfrm rot="17662646" flipV="1">
                  <a:off x="975997" y="2175595"/>
                  <a:ext cx="183185" cy="100279"/>
                </a:xfrm>
                <a:prstGeom prst="straightConnector1">
                  <a:avLst/>
                </a:prstGeom>
                <a:solidFill>
                  <a:srgbClr val="B2E684"/>
                </a:solidFill>
                <a:ln w="38100" cap="flat" cmpd="sng" algn="ctr">
                  <a:solidFill>
                    <a:schemeClr val="tx1"/>
                  </a:solidFill>
                  <a:prstDash val="solid"/>
                  <a:miter lim="800000"/>
                </a:ln>
                <a:effectLst/>
              </p:spPr>
            </p:cxnSp>
            <p:cxnSp>
              <p:nvCxnSpPr>
                <p:cNvPr id="75" name="Straight Arrow Connector 74">
                  <a:extLst>
                    <a:ext uri="{FF2B5EF4-FFF2-40B4-BE49-F238E27FC236}">
                      <a16:creationId xmlns:a16="http://schemas.microsoft.com/office/drawing/2014/main" id="{CC711C7D-6791-2AE3-9561-29C18BBDECB6}"/>
                    </a:ext>
                  </a:extLst>
                </p:cNvPr>
                <p:cNvCxnSpPr>
                  <a:cxnSpLocks/>
                  <a:stCxn id="106" idx="7"/>
                  <a:endCxn id="103" idx="3"/>
                </p:cNvCxnSpPr>
                <p:nvPr/>
              </p:nvCxnSpPr>
              <p:spPr>
                <a:xfrm rot="17662646" flipV="1">
                  <a:off x="658727" y="2302634"/>
                  <a:ext cx="129066" cy="132437"/>
                </a:xfrm>
                <a:prstGeom prst="straightConnector1">
                  <a:avLst/>
                </a:prstGeom>
                <a:solidFill>
                  <a:srgbClr val="B2E684"/>
                </a:solidFill>
                <a:ln w="38100" cap="flat" cmpd="sng" algn="ctr">
                  <a:solidFill>
                    <a:schemeClr val="tx1"/>
                  </a:solidFill>
                  <a:prstDash val="solid"/>
                  <a:miter lim="800000"/>
                </a:ln>
                <a:effectLst/>
              </p:spPr>
            </p:cxnSp>
            <p:cxnSp>
              <p:nvCxnSpPr>
                <p:cNvPr id="76" name="Straight Arrow Connector 75">
                  <a:extLst>
                    <a:ext uri="{FF2B5EF4-FFF2-40B4-BE49-F238E27FC236}">
                      <a16:creationId xmlns:a16="http://schemas.microsoft.com/office/drawing/2014/main" id="{91A4E513-9559-5DF6-5C33-D4F16392F690}"/>
                    </a:ext>
                  </a:extLst>
                </p:cNvPr>
                <p:cNvCxnSpPr>
                  <a:cxnSpLocks/>
                  <a:stCxn id="106" idx="6"/>
                  <a:endCxn id="105" idx="2"/>
                </p:cNvCxnSpPr>
                <p:nvPr/>
              </p:nvCxnSpPr>
              <p:spPr>
                <a:xfrm rot="17662646">
                  <a:off x="718128" y="2279813"/>
                  <a:ext cx="380409" cy="16950"/>
                </a:xfrm>
                <a:prstGeom prst="straightConnector1">
                  <a:avLst/>
                </a:prstGeom>
                <a:solidFill>
                  <a:srgbClr val="B2E684"/>
                </a:solidFill>
                <a:ln w="38100" cap="flat" cmpd="sng" algn="ctr">
                  <a:solidFill>
                    <a:schemeClr val="tx1"/>
                  </a:solidFill>
                  <a:prstDash val="solid"/>
                  <a:miter lim="800000"/>
                </a:ln>
                <a:effectLst/>
              </p:spPr>
            </p:cxnSp>
            <p:cxnSp>
              <p:nvCxnSpPr>
                <p:cNvPr id="77" name="Straight Arrow Connector 76">
                  <a:extLst>
                    <a:ext uri="{FF2B5EF4-FFF2-40B4-BE49-F238E27FC236}">
                      <a16:creationId xmlns:a16="http://schemas.microsoft.com/office/drawing/2014/main" id="{C79D0AEE-D66A-825D-A4C5-26267425200C}"/>
                    </a:ext>
                  </a:extLst>
                </p:cNvPr>
                <p:cNvCxnSpPr>
                  <a:cxnSpLocks/>
                </p:cNvCxnSpPr>
                <p:nvPr/>
              </p:nvCxnSpPr>
              <p:spPr>
                <a:xfrm rot="17662646" flipH="1" flipV="1">
                  <a:off x="1285613" y="1772434"/>
                  <a:ext cx="198116" cy="501884"/>
                </a:xfrm>
                <a:prstGeom prst="straightConnector1">
                  <a:avLst/>
                </a:prstGeom>
                <a:solidFill>
                  <a:srgbClr val="B2E684"/>
                </a:solidFill>
                <a:ln w="38100" cap="flat" cmpd="sng" algn="ctr">
                  <a:solidFill>
                    <a:schemeClr val="tx1"/>
                  </a:solidFill>
                  <a:prstDash val="solid"/>
                  <a:miter lim="800000"/>
                </a:ln>
                <a:effectLst/>
              </p:spPr>
            </p:cxnSp>
            <p:cxnSp>
              <p:nvCxnSpPr>
                <p:cNvPr id="78" name="Straight Arrow Connector 77">
                  <a:extLst>
                    <a:ext uri="{FF2B5EF4-FFF2-40B4-BE49-F238E27FC236}">
                      <a16:creationId xmlns:a16="http://schemas.microsoft.com/office/drawing/2014/main" id="{02905B63-A3AC-5143-2AAA-02DB42EA1BA7}"/>
                    </a:ext>
                  </a:extLst>
                </p:cNvPr>
                <p:cNvCxnSpPr>
                  <a:cxnSpLocks/>
                </p:cNvCxnSpPr>
                <p:nvPr/>
              </p:nvCxnSpPr>
              <p:spPr>
                <a:xfrm rot="17662646" flipH="1" flipV="1">
                  <a:off x="1172315" y="2063487"/>
                  <a:ext cx="497656" cy="280355"/>
                </a:xfrm>
                <a:prstGeom prst="straightConnector1">
                  <a:avLst/>
                </a:prstGeom>
                <a:solidFill>
                  <a:srgbClr val="B2E684"/>
                </a:solidFill>
                <a:ln w="38100" cap="flat" cmpd="sng" algn="ctr">
                  <a:solidFill>
                    <a:schemeClr val="tx1"/>
                  </a:solidFill>
                  <a:prstDash val="solid"/>
                  <a:miter lim="800000"/>
                </a:ln>
                <a:effectLst/>
              </p:spPr>
            </p:cxnSp>
            <p:cxnSp>
              <p:nvCxnSpPr>
                <p:cNvPr id="79" name="Connector: Curved 78">
                  <a:extLst>
                    <a:ext uri="{FF2B5EF4-FFF2-40B4-BE49-F238E27FC236}">
                      <a16:creationId xmlns:a16="http://schemas.microsoft.com/office/drawing/2014/main" id="{7FA41A25-1C5C-B01E-1D8D-BC7110DACA62}"/>
                    </a:ext>
                  </a:extLst>
                </p:cNvPr>
                <p:cNvCxnSpPr>
                  <a:cxnSpLocks/>
                </p:cNvCxnSpPr>
                <p:nvPr/>
              </p:nvCxnSpPr>
              <p:spPr>
                <a:xfrm rot="12262646" flipH="1">
                  <a:off x="953538" y="1988223"/>
                  <a:ext cx="676413" cy="790840"/>
                </a:xfrm>
                <a:prstGeom prst="curvedConnector2">
                  <a:avLst/>
                </a:prstGeom>
                <a:solidFill>
                  <a:srgbClr val="B2E684"/>
                </a:solidFill>
                <a:ln w="38100" cap="flat" cmpd="sng" algn="ctr">
                  <a:solidFill>
                    <a:schemeClr val="tx1"/>
                  </a:solidFill>
                  <a:prstDash val="solid"/>
                  <a:miter lim="800000"/>
                </a:ln>
                <a:effectLst/>
              </p:spPr>
            </p:cxnSp>
            <p:cxnSp>
              <p:nvCxnSpPr>
                <p:cNvPr id="80" name="Connector: Curved 79">
                  <a:extLst>
                    <a:ext uri="{FF2B5EF4-FFF2-40B4-BE49-F238E27FC236}">
                      <a16:creationId xmlns:a16="http://schemas.microsoft.com/office/drawing/2014/main" id="{8E362845-64B0-E4E2-5D7E-17CCA9DE419E}"/>
                    </a:ext>
                  </a:extLst>
                </p:cNvPr>
                <p:cNvCxnSpPr>
                  <a:cxnSpLocks/>
                </p:cNvCxnSpPr>
                <p:nvPr/>
              </p:nvCxnSpPr>
              <p:spPr>
                <a:xfrm rot="12262646" flipV="1">
                  <a:off x="796518" y="1675298"/>
                  <a:ext cx="767877" cy="639154"/>
                </a:xfrm>
                <a:prstGeom prst="curvedConnector2">
                  <a:avLst/>
                </a:prstGeom>
                <a:solidFill>
                  <a:srgbClr val="B2E684"/>
                </a:solidFill>
                <a:ln w="38100" cap="flat" cmpd="sng" algn="ctr">
                  <a:solidFill>
                    <a:schemeClr val="tx1"/>
                  </a:solidFill>
                  <a:prstDash val="solid"/>
                  <a:miter lim="800000"/>
                </a:ln>
                <a:effectLst/>
              </p:spPr>
            </p:cxnSp>
            <p:cxnSp>
              <p:nvCxnSpPr>
                <p:cNvPr id="81" name="Straight Arrow Connector 80">
                  <a:extLst>
                    <a:ext uri="{FF2B5EF4-FFF2-40B4-BE49-F238E27FC236}">
                      <a16:creationId xmlns:a16="http://schemas.microsoft.com/office/drawing/2014/main" id="{681F7B7F-0141-D0CB-B938-06818A2D3384}"/>
                    </a:ext>
                  </a:extLst>
                </p:cNvPr>
                <p:cNvCxnSpPr>
                  <a:cxnSpLocks/>
                  <a:stCxn id="102" idx="3"/>
                  <a:endCxn id="116" idx="7"/>
                </p:cNvCxnSpPr>
                <p:nvPr/>
              </p:nvCxnSpPr>
              <p:spPr>
                <a:xfrm>
                  <a:off x="1942906" y="2157367"/>
                  <a:ext cx="202100" cy="292872"/>
                </a:xfrm>
                <a:prstGeom prst="straightConnector1">
                  <a:avLst/>
                </a:prstGeom>
                <a:solidFill>
                  <a:srgbClr val="B2E684"/>
                </a:solidFill>
                <a:ln w="38100" cap="flat" cmpd="sng" algn="ctr">
                  <a:solidFill>
                    <a:schemeClr val="tx1"/>
                  </a:solidFill>
                  <a:prstDash val="solid"/>
                  <a:miter lim="800000"/>
                </a:ln>
                <a:effectLst/>
              </p:spPr>
            </p:cxnSp>
            <p:cxnSp>
              <p:nvCxnSpPr>
                <p:cNvPr id="82" name="Straight Arrow Connector 81">
                  <a:extLst>
                    <a:ext uri="{FF2B5EF4-FFF2-40B4-BE49-F238E27FC236}">
                      <a16:creationId xmlns:a16="http://schemas.microsoft.com/office/drawing/2014/main" id="{6056EDAC-21FE-FFDC-54A9-64B94CE4EFE6}"/>
                    </a:ext>
                  </a:extLst>
                </p:cNvPr>
                <p:cNvCxnSpPr>
                  <a:cxnSpLocks/>
                  <a:stCxn id="116" idx="6"/>
                  <a:endCxn id="118" idx="0"/>
                </p:cNvCxnSpPr>
                <p:nvPr/>
              </p:nvCxnSpPr>
              <p:spPr>
                <a:xfrm flipV="1">
                  <a:off x="2318040" y="2336580"/>
                  <a:ext cx="295631" cy="113597"/>
                </a:xfrm>
                <a:prstGeom prst="straightConnector1">
                  <a:avLst/>
                </a:prstGeom>
                <a:solidFill>
                  <a:srgbClr val="B2E684"/>
                </a:solidFill>
                <a:ln w="38100" cap="flat" cmpd="sng" algn="ctr">
                  <a:solidFill>
                    <a:schemeClr val="tx1"/>
                  </a:solidFill>
                  <a:prstDash val="solid"/>
                  <a:miter lim="800000"/>
                </a:ln>
                <a:effectLst/>
              </p:spPr>
            </p:cxnSp>
            <p:cxnSp>
              <p:nvCxnSpPr>
                <p:cNvPr id="83" name="Straight Arrow Connector 82">
                  <a:extLst>
                    <a:ext uri="{FF2B5EF4-FFF2-40B4-BE49-F238E27FC236}">
                      <a16:creationId xmlns:a16="http://schemas.microsoft.com/office/drawing/2014/main" id="{BD46C04C-E88F-1001-79E3-C0D04DD67A07}"/>
                    </a:ext>
                  </a:extLst>
                </p:cNvPr>
                <p:cNvCxnSpPr>
                  <a:cxnSpLocks/>
                  <a:stCxn id="113" idx="4"/>
                  <a:endCxn id="114" idx="0"/>
                </p:cNvCxnSpPr>
                <p:nvPr/>
              </p:nvCxnSpPr>
              <p:spPr>
                <a:xfrm rot="5017297">
                  <a:off x="1159493" y="3565653"/>
                  <a:ext cx="0" cy="320693"/>
                </a:xfrm>
                <a:prstGeom prst="straightConnector1">
                  <a:avLst/>
                </a:prstGeom>
                <a:solidFill>
                  <a:srgbClr val="843C0C"/>
                </a:solidFill>
                <a:ln w="38100" cap="flat" cmpd="sng" algn="ctr">
                  <a:solidFill>
                    <a:schemeClr val="tx1"/>
                  </a:solidFill>
                  <a:prstDash val="solid"/>
                  <a:miter lim="800000"/>
                  <a:headEnd type="none" w="med" len="med"/>
                  <a:tailEnd type="none" w="med" len="med"/>
                </a:ln>
                <a:effectLst/>
              </p:spPr>
            </p:cxnSp>
            <p:cxnSp>
              <p:nvCxnSpPr>
                <p:cNvPr id="84" name="Straight Arrow Connector 83">
                  <a:extLst>
                    <a:ext uri="{FF2B5EF4-FFF2-40B4-BE49-F238E27FC236}">
                      <a16:creationId xmlns:a16="http://schemas.microsoft.com/office/drawing/2014/main" id="{A75877EE-6350-1967-ADA3-E5BF19752989}"/>
                    </a:ext>
                  </a:extLst>
                </p:cNvPr>
                <p:cNvCxnSpPr>
                  <a:cxnSpLocks/>
                  <a:stCxn id="115" idx="7"/>
                  <a:endCxn id="113" idx="3"/>
                </p:cNvCxnSpPr>
                <p:nvPr/>
              </p:nvCxnSpPr>
              <p:spPr>
                <a:xfrm rot="5017297" flipV="1">
                  <a:off x="1199830" y="3524584"/>
                  <a:ext cx="129066" cy="132437"/>
                </a:xfrm>
                <a:prstGeom prst="straightConnector1">
                  <a:avLst/>
                </a:prstGeom>
                <a:solidFill>
                  <a:srgbClr val="843C0C"/>
                </a:solidFill>
                <a:ln w="38100" cap="flat" cmpd="sng" algn="ctr">
                  <a:solidFill>
                    <a:schemeClr val="tx1"/>
                  </a:solidFill>
                  <a:prstDash val="solid"/>
                  <a:miter lim="800000"/>
                  <a:headEnd type="none" w="med" len="med"/>
                  <a:tailEnd type="none" w="med" len="med"/>
                </a:ln>
                <a:effectLst/>
              </p:spPr>
            </p:cxnSp>
            <p:cxnSp>
              <p:nvCxnSpPr>
                <p:cNvPr id="85" name="Straight Arrow Connector 84">
                  <a:extLst>
                    <a:ext uri="{FF2B5EF4-FFF2-40B4-BE49-F238E27FC236}">
                      <a16:creationId xmlns:a16="http://schemas.microsoft.com/office/drawing/2014/main" id="{783D403F-E103-C6E9-085B-5CE6108BBC65}"/>
                    </a:ext>
                  </a:extLst>
                </p:cNvPr>
                <p:cNvCxnSpPr>
                  <a:cxnSpLocks/>
                </p:cNvCxnSpPr>
                <p:nvPr/>
              </p:nvCxnSpPr>
              <p:spPr>
                <a:xfrm rot="5017297">
                  <a:off x="1332321" y="3425137"/>
                  <a:ext cx="305534" cy="92387"/>
                </a:xfrm>
                <a:prstGeom prst="straightConnector1">
                  <a:avLst/>
                </a:prstGeom>
                <a:solidFill>
                  <a:srgbClr val="843C0C"/>
                </a:solidFill>
                <a:ln w="38100" cap="flat" cmpd="sng" algn="ctr">
                  <a:solidFill>
                    <a:schemeClr val="tx1"/>
                  </a:solidFill>
                  <a:prstDash val="solid"/>
                  <a:miter lim="800000"/>
                </a:ln>
                <a:effectLst/>
              </p:spPr>
            </p:cxnSp>
            <p:cxnSp>
              <p:nvCxnSpPr>
                <p:cNvPr id="86" name="Straight Arrow Connector 85">
                  <a:extLst>
                    <a:ext uri="{FF2B5EF4-FFF2-40B4-BE49-F238E27FC236}">
                      <a16:creationId xmlns:a16="http://schemas.microsoft.com/office/drawing/2014/main" id="{83C09415-C87B-6C8D-E471-4514198D895D}"/>
                    </a:ext>
                  </a:extLst>
                </p:cNvPr>
                <p:cNvCxnSpPr>
                  <a:cxnSpLocks/>
                </p:cNvCxnSpPr>
                <p:nvPr/>
              </p:nvCxnSpPr>
              <p:spPr>
                <a:xfrm rot="5017297">
                  <a:off x="1318251" y="3191159"/>
                  <a:ext cx="60114" cy="346077"/>
                </a:xfrm>
                <a:prstGeom prst="straightConnector1">
                  <a:avLst/>
                </a:prstGeom>
                <a:solidFill>
                  <a:srgbClr val="843C0C"/>
                </a:solidFill>
                <a:ln w="38100" cap="flat" cmpd="sng" algn="ctr">
                  <a:solidFill>
                    <a:schemeClr val="tx1"/>
                  </a:solidFill>
                  <a:prstDash val="solid"/>
                  <a:miter lim="800000"/>
                </a:ln>
                <a:effectLst/>
              </p:spPr>
            </p:cxnSp>
            <p:cxnSp>
              <p:nvCxnSpPr>
                <p:cNvPr id="87" name="Straight Arrow Connector 86">
                  <a:extLst>
                    <a:ext uri="{FF2B5EF4-FFF2-40B4-BE49-F238E27FC236}">
                      <a16:creationId xmlns:a16="http://schemas.microsoft.com/office/drawing/2014/main" id="{C375CDBA-5C29-CAB8-ED42-31ED3599BA84}"/>
                    </a:ext>
                  </a:extLst>
                </p:cNvPr>
                <p:cNvCxnSpPr>
                  <a:cxnSpLocks/>
                  <a:stCxn id="112" idx="2"/>
                  <a:endCxn id="102" idx="2"/>
                </p:cNvCxnSpPr>
                <p:nvPr/>
              </p:nvCxnSpPr>
              <p:spPr>
                <a:xfrm flipV="1">
                  <a:off x="1626760" y="2157430"/>
                  <a:ext cx="143115" cy="744555"/>
                </a:xfrm>
                <a:prstGeom prst="straightConnector1">
                  <a:avLst/>
                </a:prstGeom>
                <a:solidFill>
                  <a:srgbClr val="B2E684"/>
                </a:solidFill>
                <a:ln w="38100" cap="flat" cmpd="sng" algn="ctr">
                  <a:solidFill>
                    <a:schemeClr val="tx1"/>
                  </a:solidFill>
                  <a:prstDash val="solid"/>
                  <a:miter lim="800000"/>
                </a:ln>
                <a:effectLst/>
              </p:spPr>
            </p:cxnSp>
            <p:cxnSp>
              <p:nvCxnSpPr>
                <p:cNvPr id="88" name="Straight Arrow Connector 87">
                  <a:extLst>
                    <a:ext uri="{FF2B5EF4-FFF2-40B4-BE49-F238E27FC236}">
                      <a16:creationId xmlns:a16="http://schemas.microsoft.com/office/drawing/2014/main" id="{A022E1C5-4CF5-989A-AF3B-4448F4F5AE33}"/>
                    </a:ext>
                  </a:extLst>
                </p:cNvPr>
                <p:cNvCxnSpPr>
                  <a:cxnSpLocks/>
                  <a:stCxn id="112" idx="1"/>
                  <a:endCxn id="116" idx="1"/>
                </p:cNvCxnSpPr>
                <p:nvPr/>
              </p:nvCxnSpPr>
              <p:spPr>
                <a:xfrm flipV="1">
                  <a:off x="1791304" y="2751901"/>
                  <a:ext cx="211252" cy="201450"/>
                </a:xfrm>
                <a:prstGeom prst="straightConnector1">
                  <a:avLst/>
                </a:prstGeom>
                <a:solidFill>
                  <a:srgbClr val="B2E684"/>
                </a:solidFill>
                <a:ln w="38100" cap="flat" cmpd="sng" algn="ctr">
                  <a:solidFill>
                    <a:schemeClr val="tx1"/>
                  </a:solidFill>
                  <a:prstDash val="solid"/>
                  <a:miter lim="800000"/>
                </a:ln>
                <a:effectLst/>
              </p:spPr>
            </p:cxnSp>
            <p:cxnSp>
              <p:nvCxnSpPr>
                <p:cNvPr id="89" name="Straight Arrow Connector 88">
                  <a:extLst>
                    <a:ext uri="{FF2B5EF4-FFF2-40B4-BE49-F238E27FC236}">
                      <a16:creationId xmlns:a16="http://schemas.microsoft.com/office/drawing/2014/main" id="{33DC018A-7B60-2B94-786D-C63322DC0F36}"/>
                    </a:ext>
                  </a:extLst>
                </p:cNvPr>
                <p:cNvCxnSpPr>
                  <a:cxnSpLocks/>
                  <a:stCxn id="108" idx="4"/>
                  <a:endCxn id="109" idx="0"/>
                </p:cNvCxnSpPr>
                <p:nvPr/>
              </p:nvCxnSpPr>
              <p:spPr>
                <a:xfrm rot="8178821">
                  <a:off x="3913365" y="3105770"/>
                  <a:ext cx="0" cy="320693"/>
                </a:xfrm>
                <a:prstGeom prst="straightConnector1">
                  <a:avLst/>
                </a:prstGeom>
                <a:solidFill>
                  <a:srgbClr val="EFD40F"/>
                </a:solidFill>
                <a:ln w="38100" cap="flat" cmpd="sng" algn="ctr">
                  <a:solidFill>
                    <a:schemeClr val="tx1"/>
                  </a:solidFill>
                  <a:prstDash val="solid"/>
                  <a:miter lim="800000"/>
                </a:ln>
                <a:effectLst/>
              </p:spPr>
            </p:cxnSp>
            <p:cxnSp>
              <p:nvCxnSpPr>
                <p:cNvPr id="90" name="Straight Arrow Connector 89">
                  <a:extLst>
                    <a:ext uri="{FF2B5EF4-FFF2-40B4-BE49-F238E27FC236}">
                      <a16:creationId xmlns:a16="http://schemas.microsoft.com/office/drawing/2014/main" id="{753821F8-48F2-8ED3-C48B-9C238FEE7FE6}"/>
                    </a:ext>
                  </a:extLst>
                </p:cNvPr>
                <p:cNvCxnSpPr>
                  <a:cxnSpLocks/>
                  <a:stCxn id="108" idx="5"/>
                  <a:endCxn id="110" idx="1"/>
                </p:cNvCxnSpPr>
                <p:nvPr/>
              </p:nvCxnSpPr>
              <p:spPr>
                <a:xfrm rot="8178821">
                  <a:off x="3789976" y="3374967"/>
                  <a:ext cx="183185" cy="149388"/>
                </a:xfrm>
                <a:prstGeom prst="straightConnector1">
                  <a:avLst/>
                </a:prstGeom>
                <a:solidFill>
                  <a:srgbClr val="EFD40F"/>
                </a:solidFill>
                <a:ln w="38100" cap="flat" cmpd="sng" algn="ctr">
                  <a:solidFill>
                    <a:schemeClr val="tx1"/>
                  </a:solidFill>
                  <a:prstDash val="solid"/>
                  <a:miter lim="800000"/>
                </a:ln>
                <a:effectLst/>
              </p:spPr>
            </p:cxnSp>
            <p:cxnSp>
              <p:nvCxnSpPr>
                <p:cNvPr id="91" name="Straight Arrow Connector 90">
                  <a:extLst>
                    <a:ext uri="{FF2B5EF4-FFF2-40B4-BE49-F238E27FC236}">
                      <a16:creationId xmlns:a16="http://schemas.microsoft.com/office/drawing/2014/main" id="{3C2DAB11-6F6E-6451-3D8C-5177395F8F7E}"/>
                    </a:ext>
                  </a:extLst>
                </p:cNvPr>
                <p:cNvCxnSpPr>
                  <a:cxnSpLocks/>
                  <a:stCxn id="109" idx="7"/>
                  <a:endCxn id="110" idx="3"/>
                </p:cNvCxnSpPr>
                <p:nvPr/>
              </p:nvCxnSpPr>
              <p:spPr>
                <a:xfrm rot="8178821" flipV="1">
                  <a:off x="3620003" y="3221570"/>
                  <a:ext cx="183185" cy="100279"/>
                </a:xfrm>
                <a:prstGeom prst="straightConnector1">
                  <a:avLst/>
                </a:prstGeom>
                <a:solidFill>
                  <a:srgbClr val="EFD40F"/>
                </a:solidFill>
                <a:ln w="38100" cap="flat" cmpd="sng" algn="ctr">
                  <a:solidFill>
                    <a:schemeClr val="tx1"/>
                  </a:solidFill>
                  <a:prstDash val="solid"/>
                  <a:miter lim="800000"/>
                </a:ln>
                <a:effectLst/>
              </p:spPr>
            </p:cxnSp>
            <p:cxnSp>
              <p:nvCxnSpPr>
                <p:cNvPr id="92" name="Straight Arrow Connector 91">
                  <a:extLst>
                    <a:ext uri="{FF2B5EF4-FFF2-40B4-BE49-F238E27FC236}">
                      <a16:creationId xmlns:a16="http://schemas.microsoft.com/office/drawing/2014/main" id="{6A595E13-F795-7F5A-9832-E38661180F22}"/>
                    </a:ext>
                  </a:extLst>
                </p:cNvPr>
                <p:cNvCxnSpPr>
                  <a:cxnSpLocks/>
                  <a:stCxn id="111" idx="7"/>
                  <a:endCxn id="108" idx="3"/>
                </p:cNvCxnSpPr>
                <p:nvPr/>
              </p:nvCxnSpPr>
              <p:spPr>
                <a:xfrm rot="8178821" flipV="1">
                  <a:off x="4019928" y="3201367"/>
                  <a:ext cx="129066" cy="132437"/>
                </a:xfrm>
                <a:prstGeom prst="straightConnector1">
                  <a:avLst/>
                </a:prstGeom>
                <a:solidFill>
                  <a:srgbClr val="EFD40F"/>
                </a:solidFill>
                <a:ln w="38100" cap="flat" cmpd="sng" algn="ctr">
                  <a:solidFill>
                    <a:schemeClr val="tx1"/>
                  </a:solidFill>
                  <a:prstDash val="solid"/>
                  <a:miter lim="800000"/>
                </a:ln>
                <a:effectLst/>
              </p:spPr>
            </p:cxnSp>
            <p:cxnSp>
              <p:nvCxnSpPr>
                <p:cNvPr id="93" name="Straight Arrow Connector 92">
                  <a:extLst>
                    <a:ext uri="{FF2B5EF4-FFF2-40B4-BE49-F238E27FC236}">
                      <a16:creationId xmlns:a16="http://schemas.microsoft.com/office/drawing/2014/main" id="{64FC30EE-0ED5-387F-33EB-FE8BEA49B04D}"/>
                    </a:ext>
                  </a:extLst>
                </p:cNvPr>
                <p:cNvCxnSpPr>
                  <a:cxnSpLocks/>
                  <a:stCxn id="111" idx="6"/>
                  <a:endCxn id="110" idx="2"/>
                </p:cNvCxnSpPr>
                <p:nvPr/>
              </p:nvCxnSpPr>
              <p:spPr>
                <a:xfrm rot="8178821">
                  <a:off x="3692487" y="3264704"/>
                  <a:ext cx="380409" cy="16950"/>
                </a:xfrm>
                <a:prstGeom prst="straightConnector1">
                  <a:avLst/>
                </a:prstGeom>
                <a:solidFill>
                  <a:srgbClr val="EFD40F"/>
                </a:solidFill>
                <a:ln w="38100" cap="flat" cmpd="sng" algn="ctr">
                  <a:solidFill>
                    <a:schemeClr val="tx1"/>
                  </a:solidFill>
                  <a:prstDash val="solid"/>
                  <a:miter lim="800000"/>
                </a:ln>
                <a:effectLst/>
              </p:spPr>
            </p:cxnSp>
            <p:cxnSp>
              <p:nvCxnSpPr>
                <p:cNvPr id="94" name="Straight Arrow Connector 93">
                  <a:extLst>
                    <a:ext uri="{FF2B5EF4-FFF2-40B4-BE49-F238E27FC236}">
                      <a16:creationId xmlns:a16="http://schemas.microsoft.com/office/drawing/2014/main" id="{CFDCD73F-0400-FCA0-1A10-615CFC601B05}"/>
                    </a:ext>
                  </a:extLst>
                </p:cNvPr>
                <p:cNvCxnSpPr>
                  <a:cxnSpLocks/>
                </p:cNvCxnSpPr>
                <p:nvPr/>
              </p:nvCxnSpPr>
              <p:spPr>
                <a:xfrm rot="8178821" flipH="1" flipV="1">
                  <a:off x="3242816" y="3090022"/>
                  <a:ext cx="198116" cy="501884"/>
                </a:xfrm>
                <a:prstGeom prst="straightConnector1">
                  <a:avLst/>
                </a:prstGeom>
                <a:solidFill>
                  <a:srgbClr val="EFD40F"/>
                </a:solidFill>
                <a:ln w="38100" cap="flat" cmpd="sng" algn="ctr">
                  <a:solidFill>
                    <a:schemeClr val="tx1"/>
                  </a:solidFill>
                  <a:prstDash val="solid"/>
                  <a:miter lim="800000"/>
                </a:ln>
                <a:effectLst/>
              </p:spPr>
            </p:cxnSp>
            <p:cxnSp>
              <p:nvCxnSpPr>
                <p:cNvPr id="95" name="Straight Arrow Connector 94">
                  <a:extLst>
                    <a:ext uri="{FF2B5EF4-FFF2-40B4-BE49-F238E27FC236}">
                      <a16:creationId xmlns:a16="http://schemas.microsoft.com/office/drawing/2014/main" id="{DF2527C2-F687-7D79-20A2-A4EF277CC134}"/>
                    </a:ext>
                  </a:extLst>
                </p:cNvPr>
                <p:cNvCxnSpPr>
                  <a:cxnSpLocks/>
                </p:cNvCxnSpPr>
                <p:nvPr/>
              </p:nvCxnSpPr>
              <p:spPr>
                <a:xfrm rot="8178821" flipH="1" flipV="1">
                  <a:off x="3126567" y="3019926"/>
                  <a:ext cx="497656" cy="280355"/>
                </a:xfrm>
                <a:prstGeom prst="straightConnector1">
                  <a:avLst/>
                </a:prstGeom>
                <a:solidFill>
                  <a:srgbClr val="EFD40F"/>
                </a:solidFill>
                <a:ln w="38100" cap="flat" cmpd="sng" algn="ctr">
                  <a:solidFill>
                    <a:schemeClr val="tx1"/>
                  </a:solidFill>
                  <a:prstDash val="solid"/>
                  <a:miter lim="800000"/>
                </a:ln>
                <a:effectLst/>
              </p:spPr>
            </p:cxnSp>
            <p:cxnSp>
              <p:nvCxnSpPr>
                <p:cNvPr id="96" name="Straight Arrow Connector 95">
                  <a:extLst>
                    <a:ext uri="{FF2B5EF4-FFF2-40B4-BE49-F238E27FC236}">
                      <a16:creationId xmlns:a16="http://schemas.microsoft.com/office/drawing/2014/main" id="{6F9F12D0-D567-0114-17EE-77C644ACEF05}"/>
                    </a:ext>
                  </a:extLst>
                </p:cNvPr>
                <p:cNvCxnSpPr>
                  <a:cxnSpLocks/>
                  <a:stCxn id="116" idx="4"/>
                  <a:endCxn id="107" idx="4"/>
                </p:cNvCxnSpPr>
                <p:nvPr/>
              </p:nvCxnSpPr>
              <p:spPr>
                <a:xfrm>
                  <a:off x="2420292" y="2751749"/>
                  <a:ext cx="283701" cy="334748"/>
                </a:xfrm>
                <a:prstGeom prst="straightConnector1">
                  <a:avLst/>
                </a:prstGeom>
                <a:solidFill>
                  <a:srgbClr val="B2E684"/>
                </a:solidFill>
                <a:ln w="38100" cap="flat" cmpd="sng" algn="ctr">
                  <a:solidFill>
                    <a:schemeClr val="tx1"/>
                  </a:solidFill>
                  <a:prstDash val="solid"/>
                  <a:miter lim="800000"/>
                </a:ln>
                <a:effectLst/>
              </p:spPr>
            </p:cxnSp>
            <p:grpSp>
              <p:nvGrpSpPr>
                <p:cNvPr id="97" name="Group 96">
                  <a:extLst>
                    <a:ext uri="{FF2B5EF4-FFF2-40B4-BE49-F238E27FC236}">
                      <a16:creationId xmlns:a16="http://schemas.microsoft.com/office/drawing/2014/main" id="{E1F3025A-F20B-4CEF-2FC4-59A78E916648}"/>
                    </a:ext>
                  </a:extLst>
                </p:cNvPr>
                <p:cNvGrpSpPr/>
                <p:nvPr/>
              </p:nvGrpSpPr>
              <p:grpSpPr>
                <a:xfrm>
                  <a:off x="572635" y="1709940"/>
                  <a:ext cx="3595224" cy="2125673"/>
                  <a:chOff x="572635" y="1709940"/>
                  <a:chExt cx="3595224" cy="2125673"/>
                </a:xfrm>
              </p:grpSpPr>
              <p:grpSp>
                <p:nvGrpSpPr>
                  <p:cNvPr id="98" name="Group 97">
                    <a:extLst>
                      <a:ext uri="{FF2B5EF4-FFF2-40B4-BE49-F238E27FC236}">
                        <a16:creationId xmlns:a16="http://schemas.microsoft.com/office/drawing/2014/main" id="{437A2299-51FF-9589-D6EF-AAFC58C165A4}"/>
                      </a:ext>
                    </a:extLst>
                  </p:cNvPr>
                  <p:cNvGrpSpPr/>
                  <p:nvPr/>
                </p:nvGrpSpPr>
                <p:grpSpPr>
                  <a:xfrm>
                    <a:off x="1994459" y="2123031"/>
                    <a:ext cx="1233936" cy="774638"/>
                    <a:chOff x="1994459" y="2123031"/>
                    <a:chExt cx="1233936" cy="774638"/>
                  </a:xfrm>
                </p:grpSpPr>
                <p:sp>
                  <p:nvSpPr>
                    <p:cNvPr id="116" name="Oval 115">
                      <a:extLst>
                        <a:ext uri="{FF2B5EF4-FFF2-40B4-BE49-F238E27FC236}">
                          <a16:creationId xmlns:a16="http://schemas.microsoft.com/office/drawing/2014/main" id="{2A3EAD87-DD49-2494-8BF4-F55EC574C29D}"/>
                        </a:ext>
                      </a:extLst>
                    </p:cNvPr>
                    <p:cNvSpPr/>
                    <p:nvPr/>
                  </p:nvSpPr>
                  <p:spPr>
                    <a:xfrm rot="17662646">
                      <a:off x="1983125" y="2440633"/>
                      <a:ext cx="468370" cy="445701"/>
                    </a:xfrm>
                    <a:prstGeom prst="ellipse">
                      <a:avLst/>
                    </a:prstGeom>
                    <a:solidFill>
                      <a:schemeClr val="accent4">
                        <a:lumMod val="75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prstClr val="white"/>
                        </a:solidFill>
                        <a:effectLst/>
                        <a:uLnTx/>
                        <a:uFillTx/>
                        <a:latin typeface="Product Sans"/>
                        <a:ea typeface="+mn-ea"/>
                        <a:cs typeface="+mn-cs"/>
                      </a:endParaRPr>
                    </a:p>
                  </p:txBody>
                </p:sp>
                <p:grpSp>
                  <p:nvGrpSpPr>
                    <p:cNvPr id="117" name="Group 116">
                      <a:extLst>
                        <a:ext uri="{FF2B5EF4-FFF2-40B4-BE49-F238E27FC236}">
                          <a16:creationId xmlns:a16="http://schemas.microsoft.com/office/drawing/2014/main" id="{18B0DAB6-3549-CAAD-4F9F-283E6DC312DB}"/>
                        </a:ext>
                      </a:extLst>
                    </p:cNvPr>
                    <p:cNvGrpSpPr/>
                    <p:nvPr/>
                  </p:nvGrpSpPr>
                  <p:grpSpPr>
                    <a:xfrm>
                      <a:off x="2608629" y="2123031"/>
                      <a:ext cx="619766" cy="528819"/>
                      <a:chOff x="2608629" y="2123031"/>
                      <a:chExt cx="619766" cy="528819"/>
                    </a:xfrm>
                  </p:grpSpPr>
                  <p:sp>
                    <p:nvSpPr>
                      <p:cNvPr id="118" name="Oval 117">
                        <a:extLst>
                          <a:ext uri="{FF2B5EF4-FFF2-40B4-BE49-F238E27FC236}">
                            <a16:creationId xmlns:a16="http://schemas.microsoft.com/office/drawing/2014/main" id="{95087662-C35A-6089-6BDF-0E6443D9CA8D}"/>
                          </a:ext>
                        </a:extLst>
                      </p:cNvPr>
                      <p:cNvSpPr/>
                      <p:nvPr/>
                    </p:nvSpPr>
                    <p:spPr>
                      <a:xfrm rot="17662646">
                        <a:off x="2612092" y="2280697"/>
                        <a:ext cx="164550" cy="171476"/>
                      </a:xfrm>
                      <a:prstGeom prst="ellipse">
                        <a:avLst/>
                      </a:prstGeom>
                      <a:solidFill>
                        <a:schemeClr val="accent4">
                          <a:lumMod val="75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sp>
                    <p:nvSpPr>
                      <p:cNvPr id="119" name="Oval 118">
                        <a:extLst>
                          <a:ext uri="{FF2B5EF4-FFF2-40B4-BE49-F238E27FC236}">
                            <a16:creationId xmlns:a16="http://schemas.microsoft.com/office/drawing/2014/main" id="{336618F8-2AC7-CDE6-659D-37C1250A57D7}"/>
                          </a:ext>
                        </a:extLst>
                      </p:cNvPr>
                      <p:cNvSpPr/>
                      <p:nvPr/>
                    </p:nvSpPr>
                    <p:spPr>
                      <a:xfrm rot="17662646">
                        <a:off x="3060382" y="2483837"/>
                        <a:ext cx="164550" cy="171476"/>
                      </a:xfrm>
                      <a:prstGeom prst="ellipse">
                        <a:avLst/>
                      </a:prstGeom>
                      <a:solidFill>
                        <a:schemeClr val="accent4">
                          <a:lumMod val="75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prstClr val="white"/>
                          </a:solidFill>
                          <a:effectLst/>
                          <a:uLnTx/>
                          <a:uFillTx/>
                          <a:latin typeface="Product Sans"/>
                          <a:ea typeface="+mn-ea"/>
                          <a:cs typeface="+mn-cs"/>
                        </a:endParaRPr>
                      </a:p>
                    </p:txBody>
                  </p:sp>
                  <p:sp>
                    <p:nvSpPr>
                      <p:cNvPr id="120" name="Oval 119">
                        <a:extLst>
                          <a:ext uri="{FF2B5EF4-FFF2-40B4-BE49-F238E27FC236}">
                            <a16:creationId xmlns:a16="http://schemas.microsoft.com/office/drawing/2014/main" id="{20A1609A-AC98-FF41-419F-8DABD66A5992}"/>
                          </a:ext>
                        </a:extLst>
                      </p:cNvPr>
                      <p:cNvSpPr/>
                      <p:nvPr/>
                    </p:nvSpPr>
                    <p:spPr>
                      <a:xfrm rot="17662646">
                        <a:off x="2982235" y="2119568"/>
                        <a:ext cx="164550" cy="171476"/>
                      </a:xfrm>
                      <a:prstGeom prst="ellipse">
                        <a:avLst/>
                      </a:prstGeom>
                      <a:solidFill>
                        <a:schemeClr val="accent4">
                          <a:lumMod val="75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prstClr val="white"/>
                          </a:solidFill>
                          <a:effectLst/>
                          <a:uLnTx/>
                          <a:uFillTx/>
                          <a:latin typeface="Product Sans"/>
                          <a:ea typeface="+mn-ea"/>
                          <a:cs typeface="+mn-cs"/>
                        </a:endParaRPr>
                      </a:p>
                    </p:txBody>
                  </p:sp>
                </p:grpSp>
              </p:grpSp>
              <p:grpSp>
                <p:nvGrpSpPr>
                  <p:cNvPr id="99" name="Group 98">
                    <a:extLst>
                      <a:ext uri="{FF2B5EF4-FFF2-40B4-BE49-F238E27FC236}">
                        <a16:creationId xmlns:a16="http://schemas.microsoft.com/office/drawing/2014/main" id="{6D5C5719-C0D6-BD4B-D8FB-BFCF994EA551}"/>
                      </a:ext>
                    </a:extLst>
                  </p:cNvPr>
                  <p:cNvGrpSpPr/>
                  <p:nvPr/>
                </p:nvGrpSpPr>
                <p:grpSpPr>
                  <a:xfrm>
                    <a:off x="829194" y="2892368"/>
                    <a:ext cx="1048903" cy="943245"/>
                    <a:chOff x="829194" y="2892368"/>
                    <a:chExt cx="1048903" cy="943245"/>
                  </a:xfrm>
                </p:grpSpPr>
                <p:sp>
                  <p:nvSpPr>
                    <p:cNvPr id="112" name="Oval 111">
                      <a:extLst>
                        <a:ext uri="{FF2B5EF4-FFF2-40B4-BE49-F238E27FC236}">
                          <a16:creationId xmlns:a16="http://schemas.microsoft.com/office/drawing/2014/main" id="{17001017-18F2-2A93-4884-A743E9598A4F}"/>
                        </a:ext>
                      </a:extLst>
                    </p:cNvPr>
                    <p:cNvSpPr/>
                    <p:nvPr/>
                  </p:nvSpPr>
                  <p:spPr>
                    <a:xfrm rot="5017297">
                      <a:off x="1421062" y="2903702"/>
                      <a:ext cx="468370" cy="445701"/>
                    </a:xfrm>
                    <a:prstGeom prst="ellipse">
                      <a:avLst/>
                    </a:prstGeom>
                    <a:solidFill>
                      <a:srgbClr val="843C0C"/>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prstClr val="white"/>
                        </a:solidFill>
                        <a:effectLst/>
                        <a:uLnTx/>
                        <a:uFillTx/>
                        <a:latin typeface="Product Sans"/>
                        <a:ea typeface="+mn-ea"/>
                        <a:cs typeface="+mn-cs"/>
                      </a:endParaRPr>
                    </a:p>
                  </p:txBody>
                </p:sp>
                <p:sp>
                  <p:nvSpPr>
                    <p:cNvPr id="113" name="Oval 112">
                      <a:extLst>
                        <a:ext uri="{FF2B5EF4-FFF2-40B4-BE49-F238E27FC236}">
                          <a16:creationId xmlns:a16="http://schemas.microsoft.com/office/drawing/2014/main" id="{DAD4C7C3-C38C-4537-6AA1-2D2CF78C5111}"/>
                        </a:ext>
                      </a:extLst>
                    </p:cNvPr>
                    <p:cNvSpPr/>
                    <p:nvPr/>
                  </p:nvSpPr>
                  <p:spPr>
                    <a:xfrm rot="5017297">
                      <a:off x="1321779" y="3612923"/>
                      <a:ext cx="164550" cy="171476"/>
                    </a:xfrm>
                    <a:prstGeom prst="ellipse">
                      <a:avLst/>
                    </a:prstGeom>
                    <a:solidFill>
                      <a:srgbClr val="843C0C"/>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sp>
                  <p:nvSpPr>
                    <p:cNvPr id="114" name="Oval 113">
                      <a:extLst>
                        <a:ext uri="{FF2B5EF4-FFF2-40B4-BE49-F238E27FC236}">
                          <a16:creationId xmlns:a16="http://schemas.microsoft.com/office/drawing/2014/main" id="{B3CFD241-10CF-7C96-931F-B928D2B95EAA}"/>
                        </a:ext>
                      </a:extLst>
                    </p:cNvPr>
                    <p:cNvSpPr/>
                    <p:nvPr/>
                  </p:nvSpPr>
                  <p:spPr>
                    <a:xfrm rot="5017297">
                      <a:off x="832657" y="3667600"/>
                      <a:ext cx="164550" cy="171476"/>
                    </a:xfrm>
                    <a:prstGeom prst="ellipse">
                      <a:avLst/>
                    </a:prstGeom>
                    <a:solidFill>
                      <a:srgbClr val="843C0C"/>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prstClr val="white"/>
                        </a:solidFill>
                        <a:effectLst/>
                        <a:uLnTx/>
                        <a:uFillTx/>
                        <a:latin typeface="Product Sans"/>
                        <a:ea typeface="+mn-ea"/>
                        <a:cs typeface="+mn-cs"/>
                      </a:endParaRPr>
                    </a:p>
                  </p:txBody>
                </p:sp>
                <p:sp>
                  <p:nvSpPr>
                    <p:cNvPr id="115" name="Oval 114">
                      <a:extLst>
                        <a:ext uri="{FF2B5EF4-FFF2-40B4-BE49-F238E27FC236}">
                          <a16:creationId xmlns:a16="http://schemas.microsoft.com/office/drawing/2014/main" id="{96722A81-B6A6-F95F-0820-6E0D678233DC}"/>
                        </a:ext>
                      </a:extLst>
                    </p:cNvPr>
                    <p:cNvSpPr/>
                    <p:nvPr/>
                  </p:nvSpPr>
                  <p:spPr>
                    <a:xfrm rot="5017297">
                      <a:off x="1042396" y="3397206"/>
                      <a:ext cx="164550" cy="171476"/>
                    </a:xfrm>
                    <a:prstGeom prst="ellipse">
                      <a:avLst/>
                    </a:prstGeom>
                    <a:solidFill>
                      <a:srgbClr val="843C0C"/>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prstClr val="white"/>
                        </a:solidFill>
                        <a:effectLst/>
                        <a:uLnTx/>
                        <a:uFillTx/>
                        <a:latin typeface="Product Sans"/>
                        <a:ea typeface="+mn-ea"/>
                        <a:cs typeface="+mn-cs"/>
                      </a:endParaRPr>
                    </a:p>
                  </p:txBody>
                </p:sp>
              </p:grpSp>
              <p:grpSp>
                <p:nvGrpSpPr>
                  <p:cNvPr id="100" name="Group 99">
                    <a:extLst>
                      <a:ext uri="{FF2B5EF4-FFF2-40B4-BE49-F238E27FC236}">
                        <a16:creationId xmlns:a16="http://schemas.microsoft.com/office/drawing/2014/main" id="{89020D49-7784-DA54-61CE-B8C8D5C16DDB}"/>
                      </a:ext>
                    </a:extLst>
                  </p:cNvPr>
                  <p:cNvGrpSpPr/>
                  <p:nvPr/>
                </p:nvGrpSpPr>
                <p:grpSpPr>
                  <a:xfrm>
                    <a:off x="2627333" y="3002427"/>
                    <a:ext cx="1540526" cy="538566"/>
                    <a:chOff x="2627333" y="3002427"/>
                    <a:chExt cx="1540526" cy="538566"/>
                  </a:xfrm>
                </p:grpSpPr>
                <p:sp>
                  <p:nvSpPr>
                    <p:cNvPr id="107" name="Oval 106">
                      <a:extLst>
                        <a:ext uri="{FF2B5EF4-FFF2-40B4-BE49-F238E27FC236}">
                          <a16:creationId xmlns:a16="http://schemas.microsoft.com/office/drawing/2014/main" id="{619EA7F8-B029-00D6-5B9F-4BF53BC12570}"/>
                        </a:ext>
                      </a:extLst>
                    </p:cNvPr>
                    <p:cNvSpPr/>
                    <p:nvPr/>
                  </p:nvSpPr>
                  <p:spPr>
                    <a:xfrm rot="8178821">
                      <a:off x="2627333" y="3010096"/>
                      <a:ext cx="468370" cy="445701"/>
                    </a:xfrm>
                    <a:prstGeom prst="ellipse">
                      <a:avLst/>
                    </a:prstGeom>
                    <a:solidFill>
                      <a:srgbClr val="AD00BF"/>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sp>
                  <p:nvSpPr>
                    <p:cNvPr id="108" name="Oval 107">
                      <a:extLst>
                        <a:ext uri="{FF2B5EF4-FFF2-40B4-BE49-F238E27FC236}">
                          <a16:creationId xmlns:a16="http://schemas.microsoft.com/office/drawing/2014/main" id="{294D1F2D-611C-F264-4954-76E686035154}"/>
                        </a:ext>
                      </a:extLst>
                    </p:cNvPr>
                    <p:cNvSpPr/>
                    <p:nvPr/>
                  </p:nvSpPr>
                  <p:spPr>
                    <a:xfrm rot="8178821">
                      <a:off x="4001063" y="3358330"/>
                      <a:ext cx="164550" cy="171476"/>
                    </a:xfrm>
                    <a:prstGeom prst="ellipse">
                      <a:avLst/>
                    </a:prstGeom>
                    <a:solidFill>
                      <a:srgbClr val="AD00BF"/>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sp>
                  <p:nvSpPr>
                    <p:cNvPr id="109" name="Oval 108">
                      <a:extLst>
                        <a:ext uri="{FF2B5EF4-FFF2-40B4-BE49-F238E27FC236}">
                          <a16:creationId xmlns:a16="http://schemas.microsoft.com/office/drawing/2014/main" id="{A6ADB8C4-AEFF-2AC4-8C7C-3E2CEB49AD62}"/>
                        </a:ext>
                      </a:extLst>
                    </p:cNvPr>
                    <p:cNvSpPr/>
                    <p:nvPr/>
                  </p:nvSpPr>
                  <p:spPr>
                    <a:xfrm rot="8178821">
                      <a:off x="3661117" y="3002427"/>
                      <a:ext cx="164550" cy="171476"/>
                    </a:xfrm>
                    <a:prstGeom prst="ellipse">
                      <a:avLst/>
                    </a:prstGeom>
                    <a:solidFill>
                      <a:srgbClr val="AD00BF"/>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sp>
                  <p:nvSpPr>
                    <p:cNvPr id="110" name="Oval 109">
                      <a:extLst>
                        <a:ext uri="{FF2B5EF4-FFF2-40B4-BE49-F238E27FC236}">
                          <a16:creationId xmlns:a16="http://schemas.microsoft.com/office/drawing/2014/main" id="{5072D660-8E17-DC61-1501-94D4ED316CFD}"/>
                        </a:ext>
                      </a:extLst>
                    </p:cNvPr>
                    <p:cNvSpPr/>
                    <p:nvPr/>
                  </p:nvSpPr>
                  <p:spPr>
                    <a:xfrm rot="8178821">
                      <a:off x="3597524" y="3369517"/>
                      <a:ext cx="164550" cy="171476"/>
                    </a:xfrm>
                    <a:prstGeom prst="ellipse">
                      <a:avLst/>
                    </a:prstGeom>
                    <a:solidFill>
                      <a:srgbClr val="AD00BF"/>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sp>
                  <p:nvSpPr>
                    <p:cNvPr id="111" name="Oval 110">
                      <a:extLst>
                        <a:ext uri="{FF2B5EF4-FFF2-40B4-BE49-F238E27FC236}">
                          <a16:creationId xmlns:a16="http://schemas.microsoft.com/office/drawing/2014/main" id="{3C112660-EC58-7828-E6C3-732C5B2F6346}"/>
                        </a:ext>
                      </a:extLst>
                    </p:cNvPr>
                    <p:cNvSpPr/>
                    <p:nvPr/>
                  </p:nvSpPr>
                  <p:spPr>
                    <a:xfrm rot="8178821">
                      <a:off x="4003309" y="3005365"/>
                      <a:ext cx="164550" cy="171476"/>
                    </a:xfrm>
                    <a:prstGeom prst="ellipse">
                      <a:avLst/>
                    </a:prstGeom>
                    <a:solidFill>
                      <a:srgbClr val="AD00BF"/>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grpSp>
              <p:grpSp>
                <p:nvGrpSpPr>
                  <p:cNvPr id="101" name="Group 100">
                    <a:extLst>
                      <a:ext uri="{FF2B5EF4-FFF2-40B4-BE49-F238E27FC236}">
                        <a16:creationId xmlns:a16="http://schemas.microsoft.com/office/drawing/2014/main" id="{C4ED8C4E-9A50-36E3-8940-D7293A6BE83E}"/>
                      </a:ext>
                    </a:extLst>
                  </p:cNvPr>
                  <p:cNvGrpSpPr/>
                  <p:nvPr/>
                </p:nvGrpSpPr>
                <p:grpSpPr>
                  <a:xfrm>
                    <a:off x="572635" y="1709940"/>
                    <a:ext cx="1520817" cy="905312"/>
                    <a:chOff x="572635" y="1709940"/>
                    <a:chExt cx="1520817" cy="905312"/>
                  </a:xfrm>
                </p:grpSpPr>
                <p:sp>
                  <p:nvSpPr>
                    <p:cNvPr id="102" name="Oval 101">
                      <a:extLst>
                        <a:ext uri="{FF2B5EF4-FFF2-40B4-BE49-F238E27FC236}">
                          <a16:creationId xmlns:a16="http://schemas.microsoft.com/office/drawing/2014/main" id="{CF1683FE-56A9-D64A-B050-6D6D8F7D6227}"/>
                        </a:ext>
                      </a:extLst>
                    </p:cNvPr>
                    <p:cNvSpPr/>
                    <p:nvPr/>
                  </p:nvSpPr>
                  <p:spPr>
                    <a:xfrm rot="17662646">
                      <a:off x="1636417" y="1721274"/>
                      <a:ext cx="468370" cy="445701"/>
                    </a:xfrm>
                    <a:prstGeom prst="ellipse">
                      <a:avLst/>
                    </a:prstGeom>
                    <a:solidFill>
                      <a:srgbClr val="00BF90"/>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sp>
                  <p:nvSpPr>
                    <p:cNvPr id="103" name="Oval 102">
                      <a:extLst>
                        <a:ext uri="{FF2B5EF4-FFF2-40B4-BE49-F238E27FC236}">
                          <a16:creationId xmlns:a16="http://schemas.microsoft.com/office/drawing/2014/main" id="{E6503BED-4BE9-CF53-164F-56921095BBC2}"/>
                        </a:ext>
                      </a:extLst>
                    </p:cNvPr>
                    <p:cNvSpPr/>
                    <p:nvPr/>
                  </p:nvSpPr>
                  <p:spPr>
                    <a:xfrm rot="17662646">
                      <a:off x="576098" y="2118990"/>
                      <a:ext cx="164550" cy="171476"/>
                    </a:xfrm>
                    <a:prstGeom prst="ellipse">
                      <a:avLst/>
                    </a:prstGeom>
                    <a:solidFill>
                      <a:srgbClr val="00BF90"/>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sp>
                  <p:nvSpPr>
                    <p:cNvPr id="104" name="Oval 103">
                      <a:extLst>
                        <a:ext uri="{FF2B5EF4-FFF2-40B4-BE49-F238E27FC236}">
                          <a16:creationId xmlns:a16="http://schemas.microsoft.com/office/drawing/2014/main" id="{4B2F265F-8AC6-54A0-5790-9234C90B6BE2}"/>
                        </a:ext>
                      </a:extLst>
                    </p:cNvPr>
                    <p:cNvSpPr/>
                    <p:nvPr/>
                  </p:nvSpPr>
                  <p:spPr>
                    <a:xfrm rot="17662646">
                      <a:off x="1024388" y="2322131"/>
                      <a:ext cx="164550" cy="171476"/>
                    </a:xfrm>
                    <a:prstGeom prst="ellipse">
                      <a:avLst/>
                    </a:prstGeom>
                    <a:solidFill>
                      <a:srgbClr val="00BF90"/>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sp>
                  <p:nvSpPr>
                    <p:cNvPr id="105" name="Oval 104">
                      <a:extLst>
                        <a:ext uri="{FF2B5EF4-FFF2-40B4-BE49-F238E27FC236}">
                          <a16:creationId xmlns:a16="http://schemas.microsoft.com/office/drawing/2014/main" id="{DD6BAD2C-3026-2AE7-6367-94FF58D2404B}"/>
                        </a:ext>
                      </a:extLst>
                    </p:cNvPr>
                    <p:cNvSpPr/>
                    <p:nvPr/>
                  </p:nvSpPr>
                  <p:spPr>
                    <a:xfrm rot="17662646">
                      <a:off x="946241" y="1957861"/>
                      <a:ext cx="164550" cy="171476"/>
                    </a:xfrm>
                    <a:prstGeom prst="ellipse">
                      <a:avLst/>
                    </a:prstGeom>
                    <a:solidFill>
                      <a:srgbClr val="00BF90"/>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sp>
                  <p:nvSpPr>
                    <p:cNvPr id="106" name="Oval 105">
                      <a:extLst>
                        <a:ext uri="{FF2B5EF4-FFF2-40B4-BE49-F238E27FC236}">
                          <a16:creationId xmlns:a16="http://schemas.microsoft.com/office/drawing/2014/main" id="{B59D28FD-34DD-A270-8E99-B7851CD580C9}"/>
                        </a:ext>
                      </a:extLst>
                    </p:cNvPr>
                    <p:cNvSpPr/>
                    <p:nvPr/>
                  </p:nvSpPr>
                  <p:spPr>
                    <a:xfrm rot="17662646">
                      <a:off x="705873" y="2447239"/>
                      <a:ext cx="164550" cy="171476"/>
                    </a:xfrm>
                    <a:prstGeom prst="ellipse">
                      <a:avLst/>
                    </a:prstGeom>
                    <a:solidFill>
                      <a:srgbClr val="00BF90"/>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sng" strike="noStrike" kern="0" cap="none" spc="0" normalizeH="0" baseline="0" noProof="0" dirty="0">
                        <a:ln>
                          <a:noFill/>
                        </a:ln>
                        <a:solidFill>
                          <a:srgbClr val="FF0000"/>
                        </a:solidFill>
                        <a:effectLst/>
                        <a:uLnTx/>
                        <a:uFillTx/>
                        <a:latin typeface="Product Sans"/>
                        <a:ea typeface="+mn-ea"/>
                        <a:cs typeface="+mn-cs"/>
                      </a:endParaRPr>
                    </a:p>
                  </p:txBody>
                </p:sp>
              </p:grpSp>
            </p:grpSp>
          </p:grpSp>
          <p:pic>
            <p:nvPicPr>
              <p:cNvPr id="65" name="Graphic 64" descr="User with solid fill">
                <a:extLst>
                  <a:ext uri="{FF2B5EF4-FFF2-40B4-BE49-F238E27FC236}">
                    <a16:creationId xmlns:a16="http://schemas.microsoft.com/office/drawing/2014/main" id="{A07EF71C-B35E-1673-8F53-701720AB80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01206" y="2422152"/>
                <a:ext cx="417334" cy="417334"/>
              </a:xfrm>
              <a:prstGeom prst="rect">
                <a:avLst/>
              </a:prstGeom>
            </p:spPr>
          </p:pic>
          <p:pic>
            <p:nvPicPr>
              <p:cNvPr id="66" name="Graphic 65" descr="User with solid fill">
                <a:extLst>
                  <a:ext uri="{FF2B5EF4-FFF2-40B4-BE49-F238E27FC236}">
                    <a16:creationId xmlns:a16="http://schemas.microsoft.com/office/drawing/2014/main" id="{B7B8EB05-3650-329B-A70C-0FA9485175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2755" y="2998327"/>
                <a:ext cx="417334" cy="417334"/>
              </a:xfrm>
              <a:prstGeom prst="rect">
                <a:avLst/>
              </a:prstGeom>
            </p:spPr>
          </p:pic>
          <p:pic>
            <p:nvPicPr>
              <p:cNvPr id="67" name="Graphic 66" descr="User with solid fill">
                <a:extLst>
                  <a:ext uri="{FF2B5EF4-FFF2-40B4-BE49-F238E27FC236}">
                    <a16:creationId xmlns:a16="http://schemas.microsoft.com/office/drawing/2014/main" id="{EB61A821-3BF4-27BC-DD1E-37F4AB7D48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8651" y="2889540"/>
                <a:ext cx="417334" cy="417334"/>
              </a:xfrm>
              <a:prstGeom prst="rect">
                <a:avLst/>
              </a:prstGeom>
            </p:spPr>
          </p:pic>
          <p:pic>
            <p:nvPicPr>
              <p:cNvPr id="68" name="Graphic 67" descr="User with solid fill">
                <a:extLst>
                  <a:ext uri="{FF2B5EF4-FFF2-40B4-BE49-F238E27FC236}">
                    <a16:creationId xmlns:a16="http://schemas.microsoft.com/office/drawing/2014/main" id="{A26E97F0-A52F-27EF-5A11-94BD1D78C3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57850" y="1715186"/>
                <a:ext cx="417334" cy="417334"/>
              </a:xfrm>
              <a:prstGeom prst="rect">
                <a:avLst/>
              </a:prstGeom>
            </p:spPr>
          </p:pic>
        </p:grpSp>
      </p:grpSp>
      <p:sp>
        <p:nvSpPr>
          <p:cNvPr id="4" name="Slide Number Placeholder 3">
            <a:extLst>
              <a:ext uri="{FF2B5EF4-FFF2-40B4-BE49-F238E27FC236}">
                <a16:creationId xmlns:a16="http://schemas.microsoft.com/office/drawing/2014/main" id="{6A9E394F-E399-1C3C-6702-E1D4F9D66D85}"/>
              </a:ext>
            </a:extLst>
          </p:cNvPr>
          <p:cNvSpPr>
            <a:spLocks noGrp="1"/>
          </p:cNvSpPr>
          <p:nvPr>
            <p:ph type="sldNum" sz="quarter" idx="12"/>
          </p:nvPr>
        </p:nvSpPr>
        <p:spPr/>
        <p:txBody>
          <a:bodyPr/>
          <a:lstStyle/>
          <a:p>
            <a:fld id="{33471E03-3868-4372-A232-81B06EBB10D4}" type="slidenum">
              <a:rPr lang="es-ES" smtClean="0"/>
              <a:t>203</a:t>
            </a:fld>
            <a:endParaRPr lang="es-ES"/>
          </a:p>
        </p:txBody>
      </p:sp>
    </p:spTree>
    <p:extLst>
      <p:ext uri="{BB962C8B-B14F-4D97-AF65-F5344CB8AC3E}">
        <p14:creationId xmlns:p14="http://schemas.microsoft.com/office/powerpoint/2010/main" val="278397084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DB7037E0-288F-C705-A024-BA0A43EF20B1}"/>
              </a:ext>
            </a:extLst>
          </p:cNvPr>
          <p:cNvSpPr/>
          <p:nvPr/>
        </p:nvSpPr>
        <p:spPr>
          <a:xfrm>
            <a:off x="8061959" y="4551786"/>
            <a:ext cx="1790701" cy="67056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E8C2F18-0D46-4E77-B890-45205B2EF0F4}"/>
              </a:ext>
            </a:extLst>
          </p:cNvPr>
          <p:cNvSpPr/>
          <p:nvPr/>
        </p:nvSpPr>
        <p:spPr>
          <a:xfrm>
            <a:off x="2297266" y="3535680"/>
            <a:ext cx="834554" cy="67056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C9D2D2A-2A25-A77F-3FA5-DD793D217735}"/>
              </a:ext>
            </a:extLst>
          </p:cNvPr>
          <p:cNvSpPr/>
          <p:nvPr/>
        </p:nvSpPr>
        <p:spPr>
          <a:xfrm>
            <a:off x="5120640" y="3411273"/>
            <a:ext cx="2750820" cy="98215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CBD89-6582-83DC-030C-7FB617C39386}"/>
              </a:ext>
            </a:extLst>
          </p:cNvPr>
          <p:cNvSpPr>
            <a:spLocks noGrp="1"/>
          </p:cNvSpPr>
          <p:nvPr>
            <p:ph type="title"/>
          </p:nvPr>
        </p:nvSpPr>
        <p:spPr/>
        <p:txBody>
          <a:bodyPr/>
          <a:lstStyle/>
          <a:p>
            <a:r>
              <a:rPr lang="en-US" dirty="0"/>
              <a:t>Virtual Nodes</a:t>
            </a:r>
          </a:p>
        </p:txBody>
      </p:sp>
      <p:sp>
        <p:nvSpPr>
          <p:cNvPr id="3" name="Content Placeholder 2">
            <a:extLst>
              <a:ext uri="{FF2B5EF4-FFF2-40B4-BE49-F238E27FC236}">
                <a16:creationId xmlns:a16="http://schemas.microsoft.com/office/drawing/2014/main" id="{4A51A062-B0ED-36BF-5A97-3BDC6FEC9BDF}"/>
              </a:ext>
            </a:extLst>
          </p:cNvPr>
          <p:cNvSpPr>
            <a:spLocks noGrp="1"/>
          </p:cNvSpPr>
          <p:nvPr>
            <p:ph idx="1"/>
          </p:nvPr>
        </p:nvSpPr>
        <p:spPr>
          <a:xfrm>
            <a:off x="838200" y="1360596"/>
            <a:ext cx="10515600" cy="1751598"/>
          </a:xfrm>
        </p:spPr>
        <p:txBody>
          <a:bodyPr>
            <a:normAutofit/>
          </a:bodyPr>
          <a:lstStyle/>
          <a:p>
            <a:r>
              <a:rPr lang="en-US" sz="1600" dirty="0"/>
              <a:t>Add new nodes that serve as a global attention shortcuts </a:t>
            </a:r>
            <a:r>
              <a:rPr lang="en-US" sz="1200" dirty="0">
                <a:solidFill>
                  <a:schemeClr val="accent2">
                    <a:lumMod val="50000"/>
                  </a:schemeClr>
                </a:solidFill>
                <a:latin typeface="Times New Roman" panose="02020603050405020304" pitchFamily="18" charset="0"/>
                <a:cs typeface="Times New Roman" panose="02020603050405020304" pitchFamily="18" charset="0"/>
              </a:rPr>
              <a:t>[</a:t>
            </a:r>
            <a:r>
              <a:rPr lang="en-US" sz="1200" dirty="0" err="1">
                <a:solidFill>
                  <a:schemeClr val="accent2">
                    <a:lumMod val="50000"/>
                  </a:schemeClr>
                </a:solidFill>
                <a:latin typeface="Times New Roman" panose="02020603050405020304" pitchFamily="18" charset="0"/>
                <a:cs typeface="Times New Roman" panose="02020603050405020304" pitchFamily="18" charset="0"/>
              </a:rPr>
              <a:t>Scarselli</a:t>
            </a:r>
            <a:r>
              <a:rPr lang="en-US" sz="1200" dirty="0">
                <a:solidFill>
                  <a:schemeClr val="accent2">
                    <a:lumMod val="50000"/>
                  </a:schemeClr>
                </a:solidFill>
                <a:latin typeface="Times New Roman" panose="02020603050405020304" pitchFamily="18" charset="0"/>
                <a:cs typeface="Times New Roman" panose="02020603050405020304" pitchFamily="18" charset="0"/>
              </a:rPr>
              <a:t> et al 08; Pham et al 17]</a:t>
            </a:r>
          </a:p>
          <a:p>
            <a:r>
              <a:rPr lang="en-US" sz="1600" dirty="0"/>
              <a:t>How many nodes do we add?</a:t>
            </a:r>
          </a:p>
          <a:p>
            <a:pPr lvl="1"/>
            <a:r>
              <a:rPr lang="en-US" sz="1400" dirty="0"/>
              <a:t>One global node</a:t>
            </a:r>
          </a:p>
          <a:p>
            <a:pPr lvl="1"/>
            <a:r>
              <a:rPr lang="en-US" sz="1400" dirty="0"/>
              <a:t>Several virtual nodes</a:t>
            </a:r>
          </a:p>
          <a:p>
            <a:r>
              <a:rPr lang="en-US" sz="1600" dirty="0"/>
              <a:t>Application to transformers </a:t>
            </a:r>
            <a:r>
              <a:rPr lang="en-US" sz="1600" dirty="0">
                <a:sym typeface="Wingdings" panose="05000000000000000000" pitchFamily="2" charset="2"/>
              </a:rPr>
              <a:t> </a:t>
            </a:r>
            <a:r>
              <a:rPr lang="en-US" sz="1600" dirty="0"/>
              <a:t>memory sinks </a:t>
            </a:r>
            <a:r>
              <a:rPr lang="en-US" sz="1200" dirty="0">
                <a:solidFill>
                  <a:schemeClr val="accent2">
                    <a:lumMod val="50000"/>
                  </a:schemeClr>
                </a:solidFill>
                <a:latin typeface="Times New Roman" panose="02020603050405020304" pitchFamily="18" charset="0"/>
                <a:ea typeface="+mn-lt"/>
                <a:cs typeface="Times New Roman" panose="02020603050405020304" pitchFamily="18" charset="0"/>
              </a:rPr>
              <a:t>[Cai et al 23; Shirzad, </a:t>
            </a:r>
            <a:r>
              <a:rPr lang="en-US" sz="1200" dirty="0" err="1">
                <a:solidFill>
                  <a:schemeClr val="accent2">
                    <a:lumMod val="50000"/>
                  </a:schemeClr>
                </a:solidFill>
                <a:latin typeface="Times New Roman" panose="02020603050405020304" pitchFamily="18" charset="0"/>
                <a:ea typeface="+mn-lt"/>
                <a:cs typeface="Times New Roman" panose="02020603050405020304" pitchFamily="18" charset="0"/>
              </a:rPr>
              <a:t>Velingker</a:t>
            </a:r>
            <a:r>
              <a:rPr lang="en-US" sz="1200" dirty="0">
                <a:solidFill>
                  <a:schemeClr val="accent2">
                    <a:lumMod val="50000"/>
                  </a:schemeClr>
                </a:solidFill>
                <a:latin typeface="Times New Roman" panose="02020603050405020304" pitchFamily="18" charset="0"/>
                <a:ea typeface="+mn-lt"/>
                <a:cs typeface="Times New Roman" panose="02020603050405020304" pitchFamily="18" charset="0"/>
              </a:rPr>
              <a:t>, Venkatachalam et al., 23]</a:t>
            </a:r>
            <a:endParaRPr lang="en-US" sz="1200" dirty="0"/>
          </a:p>
        </p:txBody>
      </p:sp>
      <p:grpSp>
        <p:nvGrpSpPr>
          <p:cNvPr id="6" name="Group 5">
            <a:extLst>
              <a:ext uri="{FF2B5EF4-FFF2-40B4-BE49-F238E27FC236}">
                <a16:creationId xmlns:a16="http://schemas.microsoft.com/office/drawing/2014/main" id="{0C0ECF54-B6CC-349B-4A0C-C36AC2B3D32C}"/>
              </a:ext>
            </a:extLst>
          </p:cNvPr>
          <p:cNvGrpSpPr/>
          <p:nvPr/>
        </p:nvGrpSpPr>
        <p:grpSpPr>
          <a:xfrm>
            <a:off x="9058135" y="361481"/>
            <a:ext cx="2047192" cy="1955248"/>
            <a:chOff x="5151683" y="3333032"/>
            <a:chExt cx="2047192" cy="1955248"/>
          </a:xfrm>
        </p:grpSpPr>
        <p:sp>
          <p:nvSpPr>
            <p:cNvPr id="7" name="Oval 6">
              <a:extLst>
                <a:ext uri="{FF2B5EF4-FFF2-40B4-BE49-F238E27FC236}">
                  <a16:creationId xmlns:a16="http://schemas.microsoft.com/office/drawing/2014/main" id="{849B551D-E9BE-2DCD-402B-44612B8138B2}"/>
                </a:ext>
              </a:extLst>
            </p:cNvPr>
            <p:cNvSpPr/>
            <p:nvPr/>
          </p:nvSpPr>
          <p:spPr>
            <a:xfrm>
              <a:off x="5994388" y="3333032"/>
              <a:ext cx="319088" cy="3190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D7458D9-D748-DBD5-FCA1-A1756C47F843}"/>
                </a:ext>
              </a:extLst>
            </p:cNvPr>
            <p:cNvGrpSpPr/>
            <p:nvPr/>
          </p:nvGrpSpPr>
          <p:grpSpPr>
            <a:xfrm>
              <a:off x="5151683" y="3652120"/>
              <a:ext cx="2047192" cy="1636160"/>
              <a:chOff x="5151683" y="3652120"/>
              <a:chExt cx="2047192" cy="1636160"/>
            </a:xfrm>
            <a:effectLst>
              <a:outerShdw blurRad="50800" dist="38100" dir="5400000" algn="t" rotWithShape="0">
                <a:prstClr val="black">
                  <a:alpha val="40000"/>
                </a:prstClr>
              </a:outerShdw>
            </a:effectLst>
          </p:grpSpPr>
          <p:sp>
            <p:nvSpPr>
              <p:cNvPr id="9" name="Oval 8">
                <a:extLst>
                  <a:ext uri="{FF2B5EF4-FFF2-40B4-BE49-F238E27FC236}">
                    <a16:creationId xmlns:a16="http://schemas.microsoft.com/office/drawing/2014/main" id="{22B1B3ED-BEF3-0B74-51DE-AC9947C1DE7B}"/>
                  </a:ext>
                </a:extLst>
              </p:cNvPr>
              <p:cNvSpPr/>
              <p:nvPr/>
            </p:nvSpPr>
            <p:spPr>
              <a:xfrm>
                <a:off x="6024145" y="4823956"/>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Oval 9">
                <a:extLst>
                  <a:ext uri="{FF2B5EF4-FFF2-40B4-BE49-F238E27FC236}">
                    <a16:creationId xmlns:a16="http://schemas.microsoft.com/office/drawing/2014/main" id="{35F3AF80-DB22-BE68-8745-19AB29ADC12A}"/>
                  </a:ext>
                </a:extLst>
              </p:cNvPr>
              <p:cNvSpPr/>
              <p:nvPr/>
            </p:nvSpPr>
            <p:spPr>
              <a:xfrm>
                <a:off x="5574367" y="4290886"/>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Oval 10">
                <a:extLst>
                  <a:ext uri="{FF2B5EF4-FFF2-40B4-BE49-F238E27FC236}">
                    <a16:creationId xmlns:a16="http://schemas.microsoft.com/office/drawing/2014/main" id="{32F6F671-2518-A7D3-2466-96EEB183CA56}"/>
                  </a:ext>
                </a:extLst>
              </p:cNvPr>
              <p:cNvSpPr/>
              <p:nvPr/>
            </p:nvSpPr>
            <p:spPr>
              <a:xfrm>
                <a:off x="5576144" y="5028704"/>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12" name="Oval 11">
                <a:extLst>
                  <a:ext uri="{FF2B5EF4-FFF2-40B4-BE49-F238E27FC236}">
                    <a16:creationId xmlns:a16="http://schemas.microsoft.com/office/drawing/2014/main" id="{DC58772B-F02F-DEDD-4655-C4C36046845E}"/>
                  </a:ext>
                </a:extLst>
              </p:cNvPr>
              <p:cNvSpPr/>
              <p:nvPr/>
            </p:nvSpPr>
            <p:spPr>
              <a:xfrm>
                <a:off x="6030457" y="4491182"/>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13" name="Oval 12">
                <a:extLst>
                  <a:ext uri="{FF2B5EF4-FFF2-40B4-BE49-F238E27FC236}">
                    <a16:creationId xmlns:a16="http://schemas.microsoft.com/office/drawing/2014/main" id="{78363253-3A59-AAD9-9CAD-7A88A85CAF3C}"/>
                  </a:ext>
                </a:extLst>
              </p:cNvPr>
              <p:cNvSpPr/>
              <p:nvPr/>
            </p:nvSpPr>
            <p:spPr>
              <a:xfrm>
                <a:off x="6531544" y="4290886"/>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Oval 13">
                <a:extLst>
                  <a:ext uri="{FF2B5EF4-FFF2-40B4-BE49-F238E27FC236}">
                    <a16:creationId xmlns:a16="http://schemas.microsoft.com/office/drawing/2014/main" id="{B736D709-2B39-D879-2D7B-F23FB576E7DD}"/>
                  </a:ext>
                </a:extLst>
              </p:cNvPr>
              <p:cNvSpPr/>
              <p:nvPr/>
            </p:nvSpPr>
            <p:spPr>
              <a:xfrm>
                <a:off x="6531544" y="5028704"/>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15" name="Straight Arrow Connector 14">
                <a:extLst>
                  <a:ext uri="{FF2B5EF4-FFF2-40B4-BE49-F238E27FC236}">
                    <a16:creationId xmlns:a16="http://schemas.microsoft.com/office/drawing/2014/main" id="{A89C1B17-92FE-FDD3-B9B1-71B87D2F4ED3}"/>
                  </a:ext>
                </a:extLst>
              </p:cNvPr>
              <p:cNvCxnSpPr>
                <a:cxnSpLocks/>
                <a:stCxn id="10" idx="5"/>
                <a:endCxn id="12" idx="2"/>
              </p:cNvCxnSpPr>
              <p:nvPr/>
            </p:nvCxnSpPr>
            <p:spPr>
              <a:xfrm>
                <a:off x="5795929" y="4512448"/>
                <a:ext cx="234528" cy="108523"/>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C50DC6C-61C6-F3AD-A4C3-9F8EA4817417}"/>
                  </a:ext>
                </a:extLst>
              </p:cNvPr>
              <p:cNvCxnSpPr>
                <a:cxnSpLocks/>
                <a:stCxn id="11" idx="7"/>
                <a:endCxn id="9" idx="2"/>
              </p:cNvCxnSpPr>
              <p:nvPr/>
            </p:nvCxnSpPr>
            <p:spPr>
              <a:xfrm flipV="1">
                <a:off x="5797705" y="4953744"/>
                <a:ext cx="226440" cy="112974"/>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6B17A52-3445-02C6-D389-773E3828319F}"/>
                  </a:ext>
                </a:extLst>
              </p:cNvPr>
              <p:cNvCxnSpPr>
                <a:cxnSpLocks/>
                <a:stCxn id="12" idx="6"/>
                <a:endCxn id="13" idx="3"/>
              </p:cNvCxnSpPr>
              <p:nvPr/>
            </p:nvCxnSpPr>
            <p:spPr>
              <a:xfrm flipV="1">
                <a:off x="6290032" y="4512448"/>
                <a:ext cx="279526" cy="108523"/>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ABC3E56-EEE5-9460-41C9-D7C94F8ADEAD}"/>
                  </a:ext>
                </a:extLst>
              </p:cNvPr>
              <p:cNvCxnSpPr>
                <a:cxnSpLocks/>
                <a:stCxn id="14" idx="2"/>
                <a:endCxn id="9" idx="6"/>
              </p:cNvCxnSpPr>
              <p:nvPr/>
            </p:nvCxnSpPr>
            <p:spPr>
              <a:xfrm flipH="1" flipV="1">
                <a:off x="6283720" y="4953744"/>
                <a:ext cx="247824" cy="204748"/>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50D2348-D026-C1F9-FAB4-B4528B89A29B}"/>
                  </a:ext>
                </a:extLst>
              </p:cNvPr>
              <p:cNvCxnSpPr>
                <a:cxnSpLocks/>
                <a:stCxn id="9" idx="0"/>
                <a:endCxn id="12" idx="4"/>
              </p:cNvCxnSpPr>
              <p:nvPr/>
            </p:nvCxnSpPr>
            <p:spPr>
              <a:xfrm flipV="1">
                <a:off x="6153933" y="4750758"/>
                <a:ext cx="6312" cy="73198"/>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BBA78E3-26BF-F0BC-27CB-BB6D2C64491F}"/>
                  </a:ext>
                </a:extLst>
              </p:cNvPr>
              <p:cNvSpPr/>
              <p:nvPr/>
            </p:nvSpPr>
            <p:spPr>
              <a:xfrm>
                <a:off x="5151683" y="4700817"/>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21" name="Oval 20">
                <a:extLst>
                  <a:ext uri="{FF2B5EF4-FFF2-40B4-BE49-F238E27FC236}">
                    <a16:creationId xmlns:a16="http://schemas.microsoft.com/office/drawing/2014/main" id="{9013EDD6-850B-F224-9A61-F5DB4DB916D9}"/>
                  </a:ext>
                </a:extLst>
              </p:cNvPr>
              <p:cNvSpPr/>
              <p:nvPr/>
            </p:nvSpPr>
            <p:spPr>
              <a:xfrm>
                <a:off x="6939300" y="4723454"/>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22" name="Straight Arrow Connector 21">
                <a:extLst>
                  <a:ext uri="{FF2B5EF4-FFF2-40B4-BE49-F238E27FC236}">
                    <a16:creationId xmlns:a16="http://schemas.microsoft.com/office/drawing/2014/main" id="{485C7238-9A1C-7C1F-DC86-E306DCC2D3E0}"/>
                  </a:ext>
                </a:extLst>
              </p:cNvPr>
              <p:cNvCxnSpPr>
                <a:cxnSpLocks/>
                <a:stCxn id="10" idx="3"/>
                <a:endCxn id="20" idx="7"/>
              </p:cNvCxnSpPr>
              <p:nvPr/>
            </p:nvCxnSpPr>
            <p:spPr>
              <a:xfrm flipH="1">
                <a:off x="5373244" y="4512448"/>
                <a:ext cx="239137" cy="226384"/>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2CEBC27-0811-690A-5FCE-024FA61FC871}"/>
                  </a:ext>
                </a:extLst>
              </p:cNvPr>
              <p:cNvCxnSpPr>
                <a:cxnSpLocks/>
                <a:stCxn id="11" idx="1"/>
                <a:endCxn id="20" idx="5"/>
              </p:cNvCxnSpPr>
              <p:nvPr/>
            </p:nvCxnSpPr>
            <p:spPr>
              <a:xfrm flipH="1" flipV="1">
                <a:off x="5373244" y="4922379"/>
                <a:ext cx="240914" cy="144339"/>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782260D-6E19-1ADF-54EA-6A8CC1152302}"/>
                  </a:ext>
                </a:extLst>
              </p:cNvPr>
              <p:cNvCxnSpPr>
                <a:cxnSpLocks/>
                <a:stCxn id="21" idx="1"/>
                <a:endCxn id="13" idx="5"/>
              </p:cNvCxnSpPr>
              <p:nvPr/>
            </p:nvCxnSpPr>
            <p:spPr>
              <a:xfrm flipH="1" flipV="1">
                <a:off x="6753105" y="4512448"/>
                <a:ext cx="224208" cy="249021"/>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E8AFD2-EDB7-ECA4-2142-F642B21CEF95}"/>
                  </a:ext>
                </a:extLst>
              </p:cNvPr>
              <p:cNvCxnSpPr>
                <a:cxnSpLocks/>
                <a:stCxn id="21" idx="3"/>
                <a:endCxn id="14" idx="7"/>
              </p:cNvCxnSpPr>
              <p:nvPr/>
            </p:nvCxnSpPr>
            <p:spPr>
              <a:xfrm flipH="1">
                <a:off x="6753105" y="4945016"/>
                <a:ext cx="224209" cy="121702"/>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AB0A8-503C-1CFA-3663-33235D48A1B6}"/>
                  </a:ext>
                </a:extLst>
              </p:cNvPr>
              <p:cNvCxnSpPr>
                <a:cxnSpLocks/>
                <a:stCxn id="20" idx="0"/>
                <a:endCxn id="7" idx="4"/>
              </p:cNvCxnSpPr>
              <p:nvPr/>
            </p:nvCxnSpPr>
            <p:spPr>
              <a:xfrm flipV="1">
                <a:off x="5281471" y="3652120"/>
                <a:ext cx="872461" cy="1048697"/>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E604B2D-A659-5163-EDF5-B33DBA60AE2D}"/>
                  </a:ext>
                </a:extLst>
              </p:cNvPr>
              <p:cNvCxnSpPr>
                <a:cxnSpLocks/>
                <a:stCxn id="10" idx="0"/>
                <a:endCxn id="7" idx="4"/>
              </p:cNvCxnSpPr>
              <p:nvPr/>
            </p:nvCxnSpPr>
            <p:spPr>
              <a:xfrm flipV="1">
                <a:off x="5704155" y="3652120"/>
                <a:ext cx="449777" cy="638766"/>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886FFC0-11F9-6D84-6627-C792A6867E30}"/>
                  </a:ext>
                </a:extLst>
              </p:cNvPr>
              <p:cNvCxnSpPr>
                <a:cxnSpLocks/>
                <a:stCxn id="11" idx="0"/>
                <a:endCxn id="7" idx="4"/>
              </p:cNvCxnSpPr>
              <p:nvPr/>
            </p:nvCxnSpPr>
            <p:spPr>
              <a:xfrm flipV="1">
                <a:off x="5705932" y="3652120"/>
                <a:ext cx="448000" cy="1376584"/>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6752AB9-B69E-0C80-D155-C237DE9C6946}"/>
                  </a:ext>
                </a:extLst>
              </p:cNvPr>
              <p:cNvCxnSpPr>
                <a:cxnSpLocks/>
                <a:stCxn id="14" idx="0"/>
                <a:endCxn id="7" idx="4"/>
              </p:cNvCxnSpPr>
              <p:nvPr/>
            </p:nvCxnSpPr>
            <p:spPr>
              <a:xfrm flipH="1" flipV="1">
                <a:off x="6153932" y="3652120"/>
                <a:ext cx="507400" cy="1376584"/>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AA7E9E3-20C3-453D-CCCF-82E8089E89B6}"/>
                  </a:ext>
                </a:extLst>
              </p:cNvPr>
              <p:cNvCxnSpPr>
                <a:cxnSpLocks/>
                <a:stCxn id="21" idx="1"/>
                <a:endCxn id="7" idx="4"/>
              </p:cNvCxnSpPr>
              <p:nvPr/>
            </p:nvCxnSpPr>
            <p:spPr>
              <a:xfrm flipH="1" flipV="1">
                <a:off x="6153932" y="3652120"/>
                <a:ext cx="823382" cy="1109348"/>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6E47E22-393C-5060-F446-875F0DB998B6}"/>
                  </a:ext>
                </a:extLst>
              </p:cNvPr>
              <p:cNvCxnSpPr>
                <a:cxnSpLocks/>
                <a:stCxn id="13" idx="0"/>
                <a:endCxn id="7" idx="4"/>
              </p:cNvCxnSpPr>
              <p:nvPr/>
            </p:nvCxnSpPr>
            <p:spPr>
              <a:xfrm flipH="1" flipV="1">
                <a:off x="6153932" y="3652120"/>
                <a:ext cx="507400" cy="638766"/>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5922458-A9BA-6ABD-207D-D3F398D379CE}"/>
                  </a:ext>
                </a:extLst>
              </p:cNvPr>
              <p:cNvCxnSpPr>
                <a:cxnSpLocks/>
                <a:stCxn id="12" idx="1"/>
                <a:endCxn id="7" idx="4"/>
              </p:cNvCxnSpPr>
              <p:nvPr/>
            </p:nvCxnSpPr>
            <p:spPr>
              <a:xfrm flipV="1">
                <a:off x="6068471" y="3652120"/>
                <a:ext cx="85461" cy="877076"/>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460A819-5B92-1E4F-F224-8138A664DC8D}"/>
                  </a:ext>
                </a:extLst>
              </p:cNvPr>
              <p:cNvCxnSpPr>
                <a:cxnSpLocks/>
                <a:stCxn id="9" idx="7"/>
                <a:endCxn id="7" idx="4"/>
              </p:cNvCxnSpPr>
              <p:nvPr/>
            </p:nvCxnSpPr>
            <p:spPr>
              <a:xfrm flipH="1" flipV="1">
                <a:off x="6153932" y="3652120"/>
                <a:ext cx="91774" cy="1209850"/>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grpSp>
      </p:grpSp>
      <p:sp>
        <p:nvSpPr>
          <p:cNvPr id="36" name="TextBox 35">
            <a:extLst>
              <a:ext uri="{FF2B5EF4-FFF2-40B4-BE49-F238E27FC236}">
                <a16:creationId xmlns:a16="http://schemas.microsoft.com/office/drawing/2014/main" id="{B2B3E88C-2CE8-F6B5-8F65-D5473DD1D780}"/>
              </a:ext>
            </a:extLst>
          </p:cNvPr>
          <p:cNvSpPr txBox="1"/>
          <p:nvPr/>
        </p:nvSpPr>
        <p:spPr>
          <a:xfrm>
            <a:off x="3769469" y="1695129"/>
            <a:ext cx="5518481" cy="769441"/>
          </a:xfrm>
          <a:prstGeom prst="rect">
            <a:avLst/>
          </a:prstGeom>
          <a:noFill/>
        </p:spPr>
        <p:txBody>
          <a:bodyPr wrap="square" rtlCol="0">
            <a:spAutoFit/>
          </a:bodyPr>
          <a:lstStyle/>
          <a:p>
            <a:pPr marL="285750" indent="-285750">
              <a:buFont typeface="Arial" panose="020B0604020202020204" pitchFamily="34" charset="0"/>
              <a:buChar char="•"/>
            </a:pPr>
            <a:r>
              <a:rPr lang="en-US" sz="1600" dirty="0"/>
              <a:t>How do we connect existing nodes to virtual ones?</a:t>
            </a:r>
          </a:p>
          <a:p>
            <a:pPr marL="742950" lvl="1" indent="-285750">
              <a:buFont typeface="Arial" panose="020B0604020202020204" pitchFamily="34" charset="0"/>
              <a:buChar char="•"/>
            </a:pPr>
            <a:r>
              <a:rPr lang="en-US" sz="1400" dirty="0"/>
              <a:t>All-to-one</a:t>
            </a:r>
          </a:p>
          <a:p>
            <a:pPr marL="742950" lvl="1" indent="-285750">
              <a:buFont typeface="Arial" panose="020B0604020202020204" pitchFamily="34" charset="0"/>
              <a:buChar char="•"/>
            </a:pPr>
            <a:r>
              <a:rPr lang="en-US" sz="1400" dirty="0"/>
              <a:t>Many-to-many</a:t>
            </a:r>
          </a:p>
        </p:txBody>
      </p:sp>
      <p:pic>
        <p:nvPicPr>
          <p:cNvPr id="46" name="Picture 45" descr="\documentclass{article}&#10;\usepackage{amsmath,amsfonts,bm}&#10;\pagestyle{empty}&#10;\DeclareMathOperator{\tr}{Tr}&#10;\begin{document}&#10;&#10;\begin{equation*}&#10;A_{\text{vn}}=&#10;\begin{bmatrix}&#10;    A &amp; \mathbf{1} \\&#10;    \mathbf{1}^{\top} &amp; 0&#10;  \end{bmatrix}&#10;\end{equation*}&#10;&#10;\end{document}&#10;&#10;" title="IguanaTex Picture Display">
            <a:extLst>
              <a:ext uri="{FF2B5EF4-FFF2-40B4-BE49-F238E27FC236}">
                <a16:creationId xmlns:a16="http://schemas.microsoft.com/office/drawing/2014/main" id="{C41D6FDC-0224-3C4F-F018-880DB4D83DB5}"/>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921436" y="393589"/>
            <a:ext cx="1753003" cy="638765"/>
          </a:xfrm>
          <a:prstGeom prst="rect">
            <a:avLst/>
          </a:prstGeom>
        </p:spPr>
      </p:pic>
      <p:sp>
        <p:nvSpPr>
          <p:cNvPr id="87" name="TextBox 86">
            <a:extLst>
              <a:ext uri="{FF2B5EF4-FFF2-40B4-BE49-F238E27FC236}">
                <a16:creationId xmlns:a16="http://schemas.microsoft.com/office/drawing/2014/main" id="{78F16E91-C686-33C4-333D-37B87CB67ADC}"/>
              </a:ext>
            </a:extLst>
          </p:cNvPr>
          <p:cNvSpPr txBox="1"/>
          <p:nvPr/>
        </p:nvSpPr>
        <p:spPr>
          <a:xfrm>
            <a:off x="7971276" y="3717686"/>
            <a:ext cx="2631305" cy="307777"/>
          </a:xfrm>
          <a:prstGeom prst="rect">
            <a:avLst/>
          </a:prstGeom>
          <a:noFill/>
        </p:spPr>
        <p:txBody>
          <a:bodyPr wrap="square" rtlCol="0">
            <a:spAutoFit/>
          </a:bodyPr>
          <a:lstStyle/>
          <a:p>
            <a:r>
              <a:rPr lang="en-US" sz="1400" dirty="0">
                <a:solidFill>
                  <a:schemeClr val="accent6">
                    <a:lumMod val="75000"/>
                  </a:schemeClr>
                </a:solidFill>
              </a:rPr>
              <a:t>Mean node aggregation</a:t>
            </a:r>
          </a:p>
        </p:txBody>
      </p:sp>
      <p:sp>
        <p:nvSpPr>
          <p:cNvPr id="88" name="TextBox 87">
            <a:extLst>
              <a:ext uri="{FF2B5EF4-FFF2-40B4-BE49-F238E27FC236}">
                <a16:creationId xmlns:a16="http://schemas.microsoft.com/office/drawing/2014/main" id="{3A46D1FB-D031-B0AA-C2C5-0A074007D938}"/>
              </a:ext>
            </a:extLst>
          </p:cNvPr>
          <p:cNvSpPr txBox="1"/>
          <p:nvPr/>
        </p:nvSpPr>
        <p:spPr>
          <a:xfrm>
            <a:off x="7665720" y="5206953"/>
            <a:ext cx="2631305" cy="307777"/>
          </a:xfrm>
          <a:prstGeom prst="rect">
            <a:avLst/>
          </a:prstGeom>
          <a:noFill/>
        </p:spPr>
        <p:txBody>
          <a:bodyPr wrap="square" rtlCol="0">
            <a:spAutoFit/>
          </a:bodyPr>
          <a:lstStyle/>
          <a:p>
            <a:pPr algn="ctr"/>
            <a:r>
              <a:rPr lang="en-US" sz="1400" dirty="0">
                <a:solidFill>
                  <a:schemeClr val="accent4">
                    <a:lumMod val="50000"/>
                  </a:schemeClr>
                </a:solidFill>
              </a:rPr>
              <a:t>Update for node embedding</a:t>
            </a:r>
          </a:p>
        </p:txBody>
      </p:sp>
      <p:pic>
        <p:nvPicPr>
          <p:cNvPr id="81" name="Picture 80">
            <a:extLst>
              <a:ext uri="{FF2B5EF4-FFF2-40B4-BE49-F238E27FC236}">
                <a16:creationId xmlns:a16="http://schemas.microsoft.com/office/drawing/2014/main" id="{74498E29-B1A7-DE56-1A9F-3FB6B7E0865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24711" y="3446727"/>
            <a:ext cx="7750212" cy="1836579"/>
          </a:xfrm>
          <a:prstGeom prst="rect">
            <a:avLst/>
          </a:prstGeom>
        </p:spPr>
      </p:pic>
      <p:sp>
        <p:nvSpPr>
          <p:cNvPr id="89" name="TextBox 88">
            <a:extLst>
              <a:ext uri="{FF2B5EF4-FFF2-40B4-BE49-F238E27FC236}">
                <a16:creationId xmlns:a16="http://schemas.microsoft.com/office/drawing/2014/main" id="{D1E45848-52DA-0DDD-1917-823EC7918F54}"/>
              </a:ext>
            </a:extLst>
          </p:cNvPr>
          <p:cNvSpPr txBox="1"/>
          <p:nvPr/>
        </p:nvSpPr>
        <p:spPr>
          <a:xfrm>
            <a:off x="1241521" y="3640742"/>
            <a:ext cx="1055745" cy="523220"/>
          </a:xfrm>
          <a:prstGeom prst="rect">
            <a:avLst/>
          </a:prstGeom>
          <a:noFill/>
        </p:spPr>
        <p:txBody>
          <a:bodyPr wrap="square" rtlCol="0">
            <a:spAutoFit/>
          </a:bodyPr>
          <a:lstStyle/>
          <a:p>
            <a:pPr algn="ctr"/>
            <a:r>
              <a:rPr lang="en-US" sz="1400" dirty="0">
                <a:solidFill>
                  <a:schemeClr val="accent4">
                    <a:lumMod val="50000"/>
                  </a:schemeClr>
                </a:solidFill>
              </a:rPr>
              <a:t>VN embedding</a:t>
            </a:r>
          </a:p>
        </p:txBody>
      </p:sp>
      <p:sp>
        <p:nvSpPr>
          <p:cNvPr id="4" name="Slide Number Placeholder 3">
            <a:extLst>
              <a:ext uri="{FF2B5EF4-FFF2-40B4-BE49-F238E27FC236}">
                <a16:creationId xmlns:a16="http://schemas.microsoft.com/office/drawing/2014/main" id="{923C2898-F995-7DAC-2067-F2EE46E7534A}"/>
              </a:ext>
            </a:extLst>
          </p:cNvPr>
          <p:cNvSpPr>
            <a:spLocks noGrp="1"/>
          </p:cNvSpPr>
          <p:nvPr>
            <p:ph type="sldNum" sz="quarter" idx="12"/>
          </p:nvPr>
        </p:nvSpPr>
        <p:spPr/>
        <p:txBody>
          <a:bodyPr/>
          <a:lstStyle/>
          <a:p>
            <a:fld id="{33471E03-3868-4372-A232-81B06EBB10D4}" type="slidenum">
              <a:rPr lang="es-ES" smtClean="0"/>
              <a:t>204</a:t>
            </a:fld>
            <a:endParaRPr lang="es-ES"/>
          </a:p>
        </p:txBody>
      </p:sp>
    </p:spTree>
    <p:extLst>
      <p:ext uri="{BB962C8B-B14F-4D97-AF65-F5344CB8AC3E}">
        <p14:creationId xmlns:p14="http://schemas.microsoft.com/office/powerpoint/2010/main" val="288993058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BD89-6582-83DC-030C-7FB617C39386}"/>
              </a:ext>
            </a:extLst>
          </p:cNvPr>
          <p:cNvSpPr>
            <a:spLocks noGrp="1"/>
          </p:cNvSpPr>
          <p:nvPr>
            <p:ph type="title"/>
          </p:nvPr>
        </p:nvSpPr>
        <p:spPr/>
        <p:txBody>
          <a:bodyPr/>
          <a:lstStyle/>
          <a:p>
            <a:r>
              <a:rPr lang="en-US" dirty="0"/>
              <a:t>Virtual Nodes</a:t>
            </a:r>
          </a:p>
        </p:txBody>
      </p:sp>
      <p:sp>
        <p:nvSpPr>
          <p:cNvPr id="3" name="Content Placeholder 2">
            <a:extLst>
              <a:ext uri="{FF2B5EF4-FFF2-40B4-BE49-F238E27FC236}">
                <a16:creationId xmlns:a16="http://schemas.microsoft.com/office/drawing/2014/main" id="{4A51A062-B0ED-36BF-5A97-3BDC6FEC9BDF}"/>
              </a:ext>
            </a:extLst>
          </p:cNvPr>
          <p:cNvSpPr>
            <a:spLocks noGrp="1"/>
          </p:cNvSpPr>
          <p:nvPr>
            <p:ph idx="1"/>
          </p:nvPr>
        </p:nvSpPr>
        <p:spPr>
          <a:xfrm>
            <a:off x="838200" y="1360596"/>
            <a:ext cx="10515600" cy="1751598"/>
          </a:xfrm>
        </p:spPr>
        <p:txBody>
          <a:bodyPr>
            <a:normAutofit/>
          </a:bodyPr>
          <a:lstStyle/>
          <a:p>
            <a:r>
              <a:rPr lang="en-US" sz="1600" dirty="0"/>
              <a:t>Add new nodes that serve as a global attention shortcuts </a:t>
            </a:r>
            <a:r>
              <a:rPr lang="en-US" sz="1200" dirty="0">
                <a:solidFill>
                  <a:schemeClr val="accent2">
                    <a:lumMod val="50000"/>
                  </a:schemeClr>
                </a:solidFill>
                <a:latin typeface="Times New Roman" panose="02020603050405020304" pitchFamily="18" charset="0"/>
                <a:cs typeface="Times New Roman" panose="02020603050405020304" pitchFamily="18" charset="0"/>
              </a:rPr>
              <a:t>[</a:t>
            </a:r>
            <a:r>
              <a:rPr lang="en-US" sz="1200" dirty="0" err="1">
                <a:solidFill>
                  <a:schemeClr val="accent2">
                    <a:lumMod val="50000"/>
                  </a:schemeClr>
                </a:solidFill>
                <a:latin typeface="Times New Roman" panose="02020603050405020304" pitchFamily="18" charset="0"/>
                <a:cs typeface="Times New Roman" panose="02020603050405020304" pitchFamily="18" charset="0"/>
              </a:rPr>
              <a:t>Scarselli</a:t>
            </a:r>
            <a:r>
              <a:rPr lang="en-US" sz="1200" dirty="0">
                <a:solidFill>
                  <a:schemeClr val="accent2">
                    <a:lumMod val="50000"/>
                  </a:schemeClr>
                </a:solidFill>
                <a:latin typeface="Times New Roman" panose="02020603050405020304" pitchFamily="18" charset="0"/>
                <a:cs typeface="Times New Roman" panose="02020603050405020304" pitchFamily="18" charset="0"/>
              </a:rPr>
              <a:t> et al 08; Pham et al 17]</a:t>
            </a:r>
          </a:p>
          <a:p>
            <a:r>
              <a:rPr lang="en-US" sz="1600" dirty="0"/>
              <a:t>How many nodes do we add?</a:t>
            </a:r>
          </a:p>
          <a:p>
            <a:pPr lvl="1"/>
            <a:r>
              <a:rPr lang="en-US" sz="1400" dirty="0"/>
              <a:t>One global node</a:t>
            </a:r>
          </a:p>
          <a:p>
            <a:pPr lvl="1"/>
            <a:r>
              <a:rPr lang="en-US" sz="1400" dirty="0"/>
              <a:t>Several virtual nodes</a:t>
            </a:r>
          </a:p>
          <a:p>
            <a:r>
              <a:rPr lang="en-US" sz="1600" dirty="0"/>
              <a:t>Application to transformers </a:t>
            </a:r>
            <a:r>
              <a:rPr lang="en-US" sz="1600" dirty="0">
                <a:sym typeface="Wingdings" panose="05000000000000000000" pitchFamily="2" charset="2"/>
              </a:rPr>
              <a:t> </a:t>
            </a:r>
            <a:r>
              <a:rPr lang="en-US" sz="1600" dirty="0"/>
              <a:t>memory sinks </a:t>
            </a:r>
            <a:r>
              <a:rPr lang="en-US" sz="1200" dirty="0">
                <a:solidFill>
                  <a:schemeClr val="accent2">
                    <a:lumMod val="50000"/>
                  </a:schemeClr>
                </a:solidFill>
                <a:latin typeface="Times New Roman" panose="02020603050405020304" pitchFamily="18" charset="0"/>
                <a:ea typeface="+mn-lt"/>
                <a:cs typeface="Times New Roman" panose="02020603050405020304" pitchFamily="18" charset="0"/>
              </a:rPr>
              <a:t>[Cai et al 23; Shirzad, </a:t>
            </a:r>
            <a:r>
              <a:rPr lang="en-US" sz="1200" dirty="0" err="1">
                <a:solidFill>
                  <a:schemeClr val="accent2">
                    <a:lumMod val="50000"/>
                  </a:schemeClr>
                </a:solidFill>
                <a:latin typeface="Times New Roman" panose="02020603050405020304" pitchFamily="18" charset="0"/>
                <a:ea typeface="+mn-lt"/>
                <a:cs typeface="Times New Roman" panose="02020603050405020304" pitchFamily="18" charset="0"/>
              </a:rPr>
              <a:t>Velingker</a:t>
            </a:r>
            <a:r>
              <a:rPr lang="en-US" sz="1200" dirty="0">
                <a:solidFill>
                  <a:schemeClr val="accent2">
                    <a:lumMod val="50000"/>
                  </a:schemeClr>
                </a:solidFill>
                <a:latin typeface="Times New Roman" panose="02020603050405020304" pitchFamily="18" charset="0"/>
                <a:ea typeface="+mn-lt"/>
                <a:cs typeface="Times New Roman" panose="02020603050405020304" pitchFamily="18" charset="0"/>
              </a:rPr>
              <a:t>, Venkatachalam et al., 23]</a:t>
            </a:r>
            <a:endParaRPr lang="en-US" sz="1200" dirty="0"/>
          </a:p>
        </p:txBody>
      </p:sp>
      <p:grpSp>
        <p:nvGrpSpPr>
          <p:cNvPr id="6" name="Group 5">
            <a:extLst>
              <a:ext uri="{FF2B5EF4-FFF2-40B4-BE49-F238E27FC236}">
                <a16:creationId xmlns:a16="http://schemas.microsoft.com/office/drawing/2014/main" id="{0C0ECF54-B6CC-349B-4A0C-C36AC2B3D32C}"/>
              </a:ext>
            </a:extLst>
          </p:cNvPr>
          <p:cNvGrpSpPr/>
          <p:nvPr/>
        </p:nvGrpSpPr>
        <p:grpSpPr>
          <a:xfrm>
            <a:off x="9058135" y="361481"/>
            <a:ext cx="2047192" cy="1955248"/>
            <a:chOff x="5151683" y="3333032"/>
            <a:chExt cx="2047192" cy="1955248"/>
          </a:xfrm>
        </p:grpSpPr>
        <p:sp>
          <p:nvSpPr>
            <p:cNvPr id="7" name="Oval 6">
              <a:extLst>
                <a:ext uri="{FF2B5EF4-FFF2-40B4-BE49-F238E27FC236}">
                  <a16:creationId xmlns:a16="http://schemas.microsoft.com/office/drawing/2014/main" id="{849B551D-E9BE-2DCD-402B-44612B8138B2}"/>
                </a:ext>
              </a:extLst>
            </p:cNvPr>
            <p:cNvSpPr/>
            <p:nvPr/>
          </p:nvSpPr>
          <p:spPr>
            <a:xfrm>
              <a:off x="5994388" y="3333032"/>
              <a:ext cx="319088" cy="3190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D7458D9-D748-DBD5-FCA1-A1756C47F843}"/>
                </a:ext>
              </a:extLst>
            </p:cNvPr>
            <p:cNvGrpSpPr/>
            <p:nvPr/>
          </p:nvGrpSpPr>
          <p:grpSpPr>
            <a:xfrm>
              <a:off x="5151683" y="3652120"/>
              <a:ext cx="2047192" cy="1636160"/>
              <a:chOff x="5151683" y="3652120"/>
              <a:chExt cx="2047192" cy="1636160"/>
            </a:xfrm>
            <a:effectLst>
              <a:outerShdw blurRad="50800" dist="38100" dir="5400000" algn="t" rotWithShape="0">
                <a:prstClr val="black">
                  <a:alpha val="40000"/>
                </a:prstClr>
              </a:outerShdw>
            </a:effectLst>
          </p:grpSpPr>
          <p:sp>
            <p:nvSpPr>
              <p:cNvPr id="9" name="Oval 8">
                <a:extLst>
                  <a:ext uri="{FF2B5EF4-FFF2-40B4-BE49-F238E27FC236}">
                    <a16:creationId xmlns:a16="http://schemas.microsoft.com/office/drawing/2014/main" id="{22B1B3ED-BEF3-0B74-51DE-AC9947C1DE7B}"/>
                  </a:ext>
                </a:extLst>
              </p:cNvPr>
              <p:cNvSpPr/>
              <p:nvPr/>
            </p:nvSpPr>
            <p:spPr>
              <a:xfrm>
                <a:off x="6024145" y="4823956"/>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0" name="Oval 9">
                <a:extLst>
                  <a:ext uri="{FF2B5EF4-FFF2-40B4-BE49-F238E27FC236}">
                    <a16:creationId xmlns:a16="http://schemas.microsoft.com/office/drawing/2014/main" id="{35F3AF80-DB22-BE68-8745-19AB29ADC12A}"/>
                  </a:ext>
                </a:extLst>
              </p:cNvPr>
              <p:cNvSpPr/>
              <p:nvPr/>
            </p:nvSpPr>
            <p:spPr>
              <a:xfrm>
                <a:off x="5574367" y="4290886"/>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1" name="Oval 10">
                <a:extLst>
                  <a:ext uri="{FF2B5EF4-FFF2-40B4-BE49-F238E27FC236}">
                    <a16:creationId xmlns:a16="http://schemas.microsoft.com/office/drawing/2014/main" id="{32F6F671-2518-A7D3-2466-96EEB183CA56}"/>
                  </a:ext>
                </a:extLst>
              </p:cNvPr>
              <p:cNvSpPr/>
              <p:nvPr/>
            </p:nvSpPr>
            <p:spPr>
              <a:xfrm>
                <a:off x="5576144" y="5028704"/>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12" name="Oval 11">
                <a:extLst>
                  <a:ext uri="{FF2B5EF4-FFF2-40B4-BE49-F238E27FC236}">
                    <a16:creationId xmlns:a16="http://schemas.microsoft.com/office/drawing/2014/main" id="{DC58772B-F02F-DEDD-4655-C4C36046845E}"/>
                  </a:ext>
                </a:extLst>
              </p:cNvPr>
              <p:cNvSpPr/>
              <p:nvPr/>
            </p:nvSpPr>
            <p:spPr>
              <a:xfrm>
                <a:off x="6030457" y="4491182"/>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13" name="Oval 12">
                <a:extLst>
                  <a:ext uri="{FF2B5EF4-FFF2-40B4-BE49-F238E27FC236}">
                    <a16:creationId xmlns:a16="http://schemas.microsoft.com/office/drawing/2014/main" id="{78363253-3A59-AAD9-9CAD-7A88A85CAF3C}"/>
                  </a:ext>
                </a:extLst>
              </p:cNvPr>
              <p:cNvSpPr/>
              <p:nvPr/>
            </p:nvSpPr>
            <p:spPr>
              <a:xfrm>
                <a:off x="6531544" y="4290886"/>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14" name="Oval 13">
                <a:extLst>
                  <a:ext uri="{FF2B5EF4-FFF2-40B4-BE49-F238E27FC236}">
                    <a16:creationId xmlns:a16="http://schemas.microsoft.com/office/drawing/2014/main" id="{B736D709-2B39-D879-2D7B-F23FB576E7DD}"/>
                  </a:ext>
                </a:extLst>
              </p:cNvPr>
              <p:cNvSpPr/>
              <p:nvPr/>
            </p:nvSpPr>
            <p:spPr>
              <a:xfrm>
                <a:off x="6531544" y="5028704"/>
                <a:ext cx="259575" cy="259576"/>
              </a:xfrm>
              <a:prstGeom prst="ellipse">
                <a:avLst/>
              </a:prstGeom>
              <a:solidFill>
                <a:schemeClr val="accent5"/>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15" name="Straight Arrow Connector 14">
                <a:extLst>
                  <a:ext uri="{FF2B5EF4-FFF2-40B4-BE49-F238E27FC236}">
                    <a16:creationId xmlns:a16="http://schemas.microsoft.com/office/drawing/2014/main" id="{A89C1B17-92FE-FDD3-B9B1-71B87D2F4ED3}"/>
                  </a:ext>
                </a:extLst>
              </p:cNvPr>
              <p:cNvCxnSpPr>
                <a:cxnSpLocks/>
                <a:stCxn id="10" idx="5"/>
                <a:endCxn id="12" idx="2"/>
              </p:cNvCxnSpPr>
              <p:nvPr/>
            </p:nvCxnSpPr>
            <p:spPr>
              <a:xfrm>
                <a:off x="5795929" y="4512448"/>
                <a:ext cx="234528" cy="108523"/>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C50DC6C-61C6-F3AD-A4C3-9F8EA4817417}"/>
                  </a:ext>
                </a:extLst>
              </p:cNvPr>
              <p:cNvCxnSpPr>
                <a:cxnSpLocks/>
                <a:stCxn id="11" idx="7"/>
                <a:endCxn id="9" idx="2"/>
              </p:cNvCxnSpPr>
              <p:nvPr/>
            </p:nvCxnSpPr>
            <p:spPr>
              <a:xfrm flipV="1">
                <a:off x="5797705" y="4953744"/>
                <a:ext cx="226440" cy="112974"/>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6B17A52-3445-02C6-D389-773E3828319F}"/>
                  </a:ext>
                </a:extLst>
              </p:cNvPr>
              <p:cNvCxnSpPr>
                <a:cxnSpLocks/>
                <a:stCxn id="12" idx="6"/>
                <a:endCxn id="13" idx="3"/>
              </p:cNvCxnSpPr>
              <p:nvPr/>
            </p:nvCxnSpPr>
            <p:spPr>
              <a:xfrm flipV="1">
                <a:off x="6290032" y="4512448"/>
                <a:ext cx="279526" cy="108523"/>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ABC3E56-EEE5-9460-41C9-D7C94F8ADEAD}"/>
                  </a:ext>
                </a:extLst>
              </p:cNvPr>
              <p:cNvCxnSpPr>
                <a:cxnSpLocks/>
                <a:stCxn id="14" idx="2"/>
                <a:endCxn id="9" idx="6"/>
              </p:cNvCxnSpPr>
              <p:nvPr/>
            </p:nvCxnSpPr>
            <p:spPr>
              <a:xfrm flipH="1" flipV="1">
                <a:off x="6283720" y="4953744"/>
                <a:ext cx="247824" cy="204748"/>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50D2348-D026-C1F9-FAB4-B4528B89A29B}"/>
                  </a:ext>
                </a:extLst>
              </p:cNvPr>
              <p:cNvCxnSpPr>
                <a:cxnSpLocks/>
                <a:stCxn id="9" idx="0"/>
                <a:endCxn id="12" idx="4"/>
              </p:cNvCxnSpPr>
              <p:nvPr/>
            </p:nvCxnSpPr>
            <p:spPr>
              <a:xfrm flipV="1">
                <a:off x="6153933" y="4750758"/>
                <a:ext cx="6312" cy="73198"/>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BBA78E3-26BF-F0BC-27CB-BB6D2C64491F}"/>
                  </a:ext>
                </a:extLst>
              </p:cNvPr>
              <p:cNvSpPr/>
              <p:nvPr/>
            </p:nvSpPr>
            <p:spPr>
              <a:xfrm>
                <a:off x="5151683" y="4700817"/>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21" name="Oval 20">
                <a:extLst>
                  <a:ext uri="{FF2B5EF4-FFF2-40B4-BE49-F238E27FC236}">
                    <a16:creationId xmlns:a16="http://schemas.microsoft.com/office/drawing/2014/main" id="{9013EDD6-850B-F224-9A61-F5DB4DB916D9}"/>
                  </a:ext>
                </a:extLst>
              </p:cNvPr>
              <p:cNvSpPr/>
              <p:nvPr/>
            </p:nvSpPr>
            <p:spPr>
              <a:xfrm>
                <a:off x="6939300" y="4723454"/>
                <a:ext cx="259575" cy="259576"/>
              </a:xfrm>
              <a:prstGeom prst="ellipse">
                <a:avLst/>
              </a:prstGeom>
              <a:solidFill>
                <a:schemeClr val="accent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cxnSp>
            <p:nvCxnSpPr>
              <p:cNvPr id="22" name="Straight Arrow Connector 21">
                <a:extLst>
                  <a:ext uri="{FF2B5EF4-FFF2-40B4-BE49-F238E27FC236}">
                    <a16:creationId xmlns:a16="http://schemas.microsoft.com/office/drawing/2014/main" id="{485C7238-9A1C-7C1F-DC86-E306DCC2D3E0}"/>
                  </a:ext>
                </a:extLst>
              </p:cNvPr>
              <p:cNvCxnSpPr>
                <a:cxnSpLocks/>
                <a:stCxn id="10" idx="3"/>
                <a:endCxn id="20" idx="7"/>
              </p:cNvCxnSpPr>
              <p:nvPr/>
            </p:nvCxnSpPr>
            <p:spPr>
              <a:xfrm flipH="1">
                <a:off x="5373244" y="4512448"/>
                <a:ext cx="239137" cy="226384"/>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2CEBC27-0811-690A-5FCE-024FA61FC871}"/>
                  </a:ext>
                </a:extLst>
              </p:cNvPr>
              <p:cNvCxnSpPr>
                <a:cxnSpLocks/>
                <a:stCxn id="11" idx="1"/>
                <a:endCxn id="20" idx="5"/>
              </p:cNvCxnSpPr>
              <p:nvPr/>
            </p:nvCxnSpPr>
            <p:spPr>
              <a:xfrm flipH="1" flipV="1">
                <a:off x="5373244" y="4922379"/>
                <a:ext cx="240914" cy="144339"/>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782260D-6E19-1ADF-54EA-6A8CC1152302}"/>
                  </a:ext>
                </a:extLst>
              </p:cNvPr>
              <p:cNvCxnSpPr>
                <a:cxnSpLocks/>
                <a:stCxn id="21" idx="1"/>
                <a:endCxn id="13" idx="5"/>
              </p:cNvCxnSpPr>
              <p:nvPr/>
            </p:nvCxnSpPr>
            <p:spPr>
              <a:xfrm flipH="1" flipV="1">
                <a:off x="6753105" y="4512448"/>
                <a:ext cx="224208" cy="249021"/>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E8AFD2-EDB7-ECA4-2142-F642B21CEF95}"/>
                  </a:ext>
                </a:extLst>
              </p:cNvPr>
              <p:cNvCxnSpPr>
                <a:cxnSpLocks/>
                <a:stCxn id="21" idx="3"/>
                <a:endCxn id="14" idx="7"/>
              </p:cNvCxnSpPr>
              <p:nvPr/>
            </p:nvCxnSpPr>
            <p:spPr>
              <a:xfrm flipH="1">
                <a:off x="6753105" y="4945016"/>
                <a:ext cx="224209" cy="121702"/>
              </a:xfrm>
              <a:prstGeom prst="straightConnector1">
                <a:avLst/>
              </a:prstGeom>
              <a:ln w="38100">
                <a:solidFill>
                  <a:schemeClr val="bg1">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AB0A8-503C-1CFA-3663-33235D48A1B6}"/>
                  </a:ext>
                </a:extLst>
              </p:cNvPr>
              <p:cNvCxnSpPr>
                <a:cxnSpLocks/>
                <a:stCxn id="20" idx="0"/>
                <a:endCxn id="7" idx="4"/>
              </p:cNvCxnSpPr>
              <p:nvPr/>
            </p:nvCxnSpPr>
            <p:spPr>
              <a:xfrm flipV="1">
                <a:off x="5281471" y="3652120"/>
                <a:ext cx="872461" cy="1048697"/>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E604B2D-A659-5163-EDF5-B33DBA60AE2D}"/>
                  </a:ext>
                </a:extLst>
              </p:cNvPr>
              <p:cNvCxnSpPr>
                <a:cxnSpLocks/>
                <a:stCxn id="10" idx="0"/>
                <a:endCxn id="7" idx="4"/>
              </p:cNvCxnSpPr>
              <p:nvPr/>
            </p:nvCxnSpPr>
            <p:spPr>
              <a:xfrm flipV="1">
                <a:off x="5704155" y="3652120"/>
                <a:ext cx="449777" cy="638766"/>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886FFC0-11F9-6D84-6627-C792A6867E30}"/>
                  </a:ext>
                </a:extLst>
              </p:cNvPr>
              <p:cNvCxnSpPr>
                <a:cxnSpLocks/>
                <a:stCxn id="11" idx="0"/>
                <a:endCxn id="7" idx="4"/>
              </p:cNvCxnSpPr>
              <p:nvPr/>
            </p:nvCxnSpPr>
            <p:spPr>
              <a:xfrm flipV="1">
                <a:off x="5705932" y="3652120"/>
                <a:ext cx="448000" cy="1376584"/>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6752AB9-B69E-0C80-D155-C237DE9C6946}"/>
                  </a:ext>
                </a:extLst>
              </p:cNvPr>
              <p:cNvCxnSpPr>
                <a:cxnSpLocks/>
                <a:stCxn id="14" idx="0"/>
                <a:endCxn id="7" idx="4"/>
              </p:cNvCxnSpPr>
              <p:nvPr/>
            </p:nvCxnSpPr>
            <p:spPr>
              <a:xfrm flipH="1" flipV="1">
                <a:off x="6153932" y="3652120"/>
                <a:ext cx="507400" cy="1376584"/>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AA7E9E3-20C3-453D-CCCF-82E8089E89B6}"/>
                  </a:ext>
                </a:extLst>
              </p:cNvPr>
              <p:cNvCxnSpPr>
                <a:cxnSpLocks/>
                <a:stCxn id="21" idx="1"/>
                <a:endCxn id="7" idx="4"/>
              </p:cNvCxnSpPr>
              <p:nvPr/>
            </p:nvCxnSpPr>
            <p:spPr>
              <a:xfrm flipH="1" flipV="1">
                <a:off x="6153932" y="3652120"/>
                <a:ext cx="823382" cy="1109348"/>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6E47E22-393C-5060-F446-875F0DB998B6}"/>
                  </a:ext>
                </a:extLst>
              </p:cNvPr>
              <p:cNvCxnSpPr>
                <a:cxnSpLocks/>
                <a:stCxn id="13" idx="0"/>
                <a:endCxn id="7" idx="4"/>
              </p:cNvCxnSpPr>
              <p:nvPr/>
            </p:nvCxnSpPr>
            <p:spPr>
              <a:xfrm flipH="1" flipV="1">
                <a:off x="6153932" y="3652120"/>
                <a:ext cx="507400" cy="638766"/>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5922458-A9BA-6ABD-207D-D3F398D379CE}"/>
                  </a:ext>
                </a:extLst>
              </p:cNvPr>
              <p:cNvCxnSpPr>
                <a:cxnSpLocks/>
                <a:stCxn id="12" idx="1"/>
                <a:endCxn id="7" idx="4"/>
              </p:cNvCxnSpPr>
              <p:nvPr/>
            </p:nvCxnSpPr>
            <p:spPr>
              <a:xfrm flipV="1">
                <a:off x="6068471" y="3652120"/>
                <a:ext cx="85461" cy="877076"/>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460A819-5B92-1E4F-F224-8138A664DC8D}"/>
                  </a:ext>
                </a:extLst>
              </p:cNvPr>
              <p:cNvCxnSpPr>
                <a:cxnSpLocks/>
                <a:stCxn id="9" idx="7"/>
                <a:endCxn id="7" idx="4"/>
              </p:cNvCxnSpPr>
              <p:nvPr/>
            </p:nvCxnSpPr>
            <p:spPr>
              <a:xfrm flipH="1" flipV="1">
                <a:off x="6153932" y="3652120"/>
                <a:ext cx="91774" cy="1209850"/>
              </a:xfrm>
              <a:prstGeom prst="line">
                <a:avLst/>
              </a:prstGeom>
              <a:ln>
                <a:solidFill>
                  <a:schemeClr val="accent2"/>
                </a:solidFill>
                <a:prstDash val="dash"/>
              </a:ln>
            </p:spPr>
            <p:style>
              <a:lnRef idx="2">
                <a:schemeClr val="accent1"/>
              </a:lnRef>
              <a:fillRef idx="0">
                <a:schemeClr val="accent1"/>
              </a:fillRef>
              <a:effectRef idx="1">
                <a:schemeClr val="accent1"/>
              </a:effectRef>
              <a:fontRef idx="minor">
                <a:schemeClr val="tx1"/>
              </a:fontRef>
            </p:style>
          </p:cxnSp>
        </p:grpSp>
      </p:grpSp>
      <p:sp>
        <p:nvSpPr>
          <p:cNvPr id="36" name="TextBox 35">
            <a:extLst>
              <a:ext uri="{FF2B5EF4-FFF2-40B4-BE49-F238E27FC236}">
                <a16:creationId xmlns:a16="http://schemas.microsoft.com/office/drawing/2014/main" id="{B2B3E88C-2CE8-F6B5-8F65-D5473DD1D780}"/>
              </a:ext>
            </a:extLst>
          </p:cNvPr>
          <p:cNvSpPr txBox="1"/>
          <p:nvPr/>
        </p:nvSpPr>
        <p:spPr>
          <a:xfrm>
            <a:off x="3769469" y="1695129"/>
            <a:ext cx="5518481" cy="769441"/>
          </a:xfrm>
          <a:prstGeom prst="rect">
            <a:avLst/>
          </a:prstGeom>
          <a:noFill/>
        </p:spPr>
        <p:txBody>
          <a:bodyPr wrap="square" rtlCol="0">
            <a:spAutoFit/>
          </a:bodyPr>
          <a:lstStyle/>
          <a:p>
            <a:pPr marL="285750" indent="-285750">
              <a:buFont typeface="Arial" panose="020B0604020202020204" pitchFamily="34" charset="0"/>
              <a:buChar char="•"/>
            </a:pPr>
            <a:r>
              <a:rPr lang="en-US" sz="1600" dirty="0"/>
              <a:t>How do we connect existing nodes to virtual ones?</a:t>
            </a:r>
          </a:p>
          <a:p>
            <a:pPr marL="742950" lvl="1" indent="-285750">
              <a:buFont typeface="Arial" panose="020B0604020202020204" pitchFamily="34" charset="0"/>
              <a:buChar char="•"/>
            </a:pPr>
            <a:r>
              <a:rPr lang="en-US" sz="1400" dirty="0"/>
              <a:t>All-to-one</a:t>
            </a:r>
          </a:p>
          <a:p>
            <a:pPr marL="742950" lvl="1" indent="-285750">
              <a:buFont typeface="Arial" panose="020B0604020202020204" pitchFamily="34" charset="0"/>
              <a:buChar char="•"/>
            </a:pPr>
            <a:r>
              <a:rPr lang="en-US" sz="1400" dirty="0"/>
              <a:t>Many-to-many</a:t>
            </a:r>
          </a:p>
        </p:txBody>
      </p:sp>
      <p:sp>
        <p:nvSpPr>
          <p:cNvPr id="37" name="Rectangle 36">
            <a:extLst>
              <a:ext uri="{FF2B5EF4-FFF2-40B4-BE49-F238E27FC236}">
                <a16:creationId xmlns:a16="http://schemas.microsoft.com/office/drawing/2014/main" id="{BDDB8AB5-76BD-2C66-8773-38616E9BE781}"/>
              </a:ext>
            </a:extLst>
          </p:cNvPr>
          <p:cNvSpPr/>
          <p:nvPr/>
        </p:nvSpPr>
        <p:spPr>
          <a:xfrm>
            <a:off x="911225" y="3055044"/>
            <a:ext cx="10333038" cy="3584658"/>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rPr>
              <a:t>Why virtual nodes are beneficial?</a:t>
            </a:r>
          </a:p>
        </p:txBody>
      </p:sp>
      <p:sp>
        <p:nvSpPr>
          <p:cNvPr id="5" name="TextBox 4">
            <a:extLst>
              <a:ext uri="{FF2B5EF4-FFF2-40B4-BE49-F238E27FC236}">
                <a16:creationId xmlns:a16="http://schemas.microsoft.com/office/drawing/2014/main" id="{8DC86137-36C5-7947-632F-061655FD2DF4}"/>
              </a:ext>
            </a:extLst>
          </p:cNvPr>
          <p:cNvSpPr txBox="1"/>
          <p:nvPr/>
        </p:nvSpPr>
        <p:spPr>
          <a:xfrm>
            <a:off x="9410604" y="3081983"/>
            <a:ext cx="1870171" cy="307777"/>
          </a:xfrm>
          <a:prstGeom prst="rect">
            <a:avLst/>
          </a:prstGeom>
          <a:noFill/>
        </p:spPr>
        <p:txBody>
          <a:bodyPr wrap="square" rtlCol="0">
            <a:spAutoFit/>
          </a:bodyPr>
          <a:lstStyle/>
          <a:p>
            <a:pPr algn="ctr"/>
            <a:r>
              <a:rPr lang="en-US" sz="1400" dirty="0">
                <a:solidFill>
                  <a:schemeClr val="accent2">
                    <a:lumMod val="50000"/>
                  </a:schemeClr>
                </a:solidFill>
                <a:latin typeface="Times New Roman" panose="02020603050405020304" pitchFamily="18" charset="0"/>
                <a:cs typeface="Times New Roman" panose="02020603050405020304" pitchFamily="18" charset="0"/>
              </a:rPr>
              <a:t>[Southern et al 2024]</a:t>
            </a:r>
            <a:endParaRPr lang="en-US" sz="16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46" name="Picture 45" descr="\documentclass{article}&#10;\usepackage{amsmath,amsfonts,bm}&#10;\pagestyle{empty}&#10;\DeclareMathOperator{\tr}{Tr}&#10;\begin{document}&#10;&#10;\begin{equation*}&#10;A_{\text{vn}}=&#10;\begin{bmatrix}&#10;    A &amp; \mathbf{1} \\&#10;    \mathbf{1}^{\top} &amp; 0&#10;  \end{bmatrix}&#10;\end{equation*}&#10;&#10;\end{document}&#10;&#10;" title="IguanaTex Picture Display">
            <a:extLst>
              <a:ext uri="{FF2B5EF4-FFF2-40B4-BE49-F238E27FC236}">
                <a16:creationId xmlns:a16="http://schemas.microsoft.com/office/drawing/2014/main" id="{C41D6FDC-0224-3C4F-F018-880DB4D83DB5}"/>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6921436" y="393589"/>
            <a:ext cx="1753003" cy="638765"/>
          </a:xfrm>
          <a:prstGeom prst="rect">
            <a:avLst/>
          </a:prstGeom>
        </p:spPr>
      </p:pic>
      <p:sp>
        <p:nvSpPr>
          <p:cNvPr id="48" name="TextBox 47">
            <a:extLst>
              <a:ext uri="{FF2B5EF4-FFF2-40B4-BE49-F238E27FC236}">
                <a16:creationId xmlns:a16="http://schemas.microsoft.com/office/drawing/2014/main" id="{9D4FE79E-86B4-0602-83AC-F19456207838}"/>
              </a:ext>
            </a:extLst>
          </p:cNvPr>
          <p:cNvSpPr txBox="1"/>
          <p:nvPr/>
        </p:nvSpPr>
        <p:spPr>
          <a:xfrm>
            <a:off x="6461555" y="5463137"/>
            <a:ext cx="4378892" cy="1169551"/>
          </a:xfrm>
          <a:prstGeom prst="rect">
            <a:avLst/>
          </a:prstGeom>
          <a:noFill/>
        </p:spPr>
        <p:txBody>
          <a:bodyPr wrap="square" rtlCol="0">
            <a:spAutoFit/>
          </a:bodyPr>
          <a:lstStyle/>
          <a:p>
            <a:pPr marL="285750" indent="-285750">
              <a:buFont typeface="Arial" panose="020B0604020202020204" pitchFamily="34" charset="0"/>
              <a:buChar char="•"/>
            </a:pPr>
            <a:r>
              <a:rPr lang="en-US" sz="1400" b="1" dirty="0"/>
              <a:t>Independent on of </a:t>
            </a:r>
            <a:r>
              <a:rPr lang="en-US" sz="1400" b="1" i="1" dirty="0"/>
              <a:t>v</a:t>
            </a:r>
            <a:r>
              <a:rPr lang="en-US" sz="1400" b="1" dirty="0"/>
              <a:t> whenever </a:t>
            </a:r>
            <a:r>
              <a:rPr lang="en-US" sz="1400" b="1" i="1" dirty="0"/>
              <a:t>u </a:t>
            </a:r>
            <a:r>
              <a:rPr lang="en-US" sz="1400" b="1" dirty="0"/>
              <a:t>and </a:t>
            </a:r>
            <a:r>
              <a:rPr lang="en-US" sz="1400" b="1" i="1" dirty="0"/>
              <a:t>v</a:t>
            </a:r>
            <a:r>
              <a:rPr lang="en-US" sz="1400" b="1" dirty="0"/>
              <a:t> are separated by more than 2 hops</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dirty="0"/>
              <a:t>Any message is first received by node at layer ℓ + 1 through the VN</a:t>
            </a:r>
          </a:p>
        </p:txBody>
      </p:sp>
      <p:sp>
        <p:nvSpPr>
          <p:cNvPr id="50" name="TextBox 49">
            <a:extLst>
              <a:ext uri="{FF2B5EF4-FFF2-40B4-BE49-F238E27FC236}">
                <a16:creationId xmlns:a16="http://schemas.microsoft.com/office/drawing/2014/main" id="{071C2ED5-9559-3F46-00B3-FF8DCC550AB3}"/>
              </a:ext>
            </a:extLst>
          </p:cNvPr>
          <p:cNvSpPr txBox="1"/>
          <p:nvPr/>
        </p:nvSpPr>
        <p:spPr>
          <a:xfrm>
            <a:off x="911225" y="5470151"/>
            <a:ext cx="5277819" cy="1169551"/>
          </a:xfrm>
          <a:prstGeom prst="rect">
            <a:avLst/>
          </a:prstGeom>
          <a:noFill/>
        </p:spPr>
        <p:txBody>
          <a:bodyPr wrap="square">
            <a:spAutoFit/>
          </a:bodyPr>
          <a:lstStyle/>
          <a:p>
            <a:pPr marL="182563" indent="-182563">
              <a:buFont typeface="Arial" panose="020B0604020202020204" pitchFamily="34" charset="0"/>
              <a:buChar char="•"/>
            </a:pPr>
            <a:r>
              <a:rPr lang="en-US" sz="1400" dirty="0"/>
              <a:t>For many real-world graphs, </a:t>
            </a:r>
            <a:r>
              <a:rPr lang="en-US" sz="1400" b="1" dirty="0"/>
              <a:t>the change is negative</a:t>
            </a:r>
            <a:br>
              <a:rPr lang="en-US" sz="1400" b="1" dirty="0"/>
            </a:br>
            <a:r>
              <a:rPr lang="en-US" sz="1400" dirty="0"/>
              <a:t>(exception e.g. in complete graphs)</a:t>
            </a:r>
            <a:br>
              <a:rPr lang="en-US" sz="1400" dirty="0"/>
            </a:br>
            <a:endParaRPr lang="en-US" sz="1400" dirty="0"/>
          </a:p>
          <a:p>
            <a:pPr marL="182563" indent="-182563">
              <a:buFont typeface="Arial" panose="020B0604020202020204" pitchFamily="34" charset="0"/>
              <a:buChar char="•"/>
            </a:pPr>
            <a:r>
              <a:rPr lang="en-US" sz="1400" dirty="0"/>
              <a:t>On these, the </a:t>
            </a:r>
            <a:r>
              <a:rPr lang="en-US" sz="1400" b="1" dirty="0"/>
              <a:t># layers </a:t>
            </a:r>
            <a:r>
              <a:rPr lang="en-US" sz="1400" dirty="0"/>
              <a:t>required by </a:t>
            </a:r>
            <a:r>
              <a:rPr lang="en-US" sz="1400" b="1" dirty="0"/>
              <a:t>MPNN + VN </a:t>
            </a:r>
            <a:r>
              <a:rPr lang="en-US" sz="1400" dirty="0"/>
              <a:t>to </a:t>
            </a:r>
            <a:r>
              <a:rPr lang="en-US" sz="1400" b="1" dirty="0"/>
              <a:t>learn graph functions with strong mixing</a:t>
            </a:r>
            <a:r>
              <a:rPr lang="en-US" sz="1400" dirty="0"/>
              <a:t> is </a:t>
            </a:r>
            <a:r>
              <a:rPr lang="en-US" sz="1400" b="1" dirty="0"/>
              <a:t>smaller than that of MPNN</a:t>
            </a:r>
          </a:p>
        </p:txBody>
      </p:sp>
      <p:sp>
        <p:nvSpPr>
          <p:cNvPr id="52" name="TextBox 51">
            <a:extLst>
              <a:ext uri="{FF2B5EF4-FFF2-40B4-BE49-F238E27FC236}">
                <a16:creationId xmlns:a16="http://schemas.microsoft.com/office/drawing/2014/main" id="{DB94B920-2723-174E-32C3-86565C1058A0}"/>
              </a:ext>
            </a:extLst>
          </p:cNvPr>
          <p:cNvSpPr txBox="1"/>
          <p:nvPr/>
        </p:nvSpPr>
        <p:spPr>
          <a:xfrm>
            <a:off x="8212604" y="3418484"/>
            <a:ext cx="1198000" cy="338554"/>
          </a:xfrm>
          <a:prstGeom prst="rect">
            <a:avLst/>
          </a:prstGeom>
          <a:noFill/>
        </p:spPr>
        <p:txBody>
          <a:bodyPr wrap="square" rtlCol="0">
            <a:spAutoFit/>
          </a:bodyPr>
          <a:lstStyle>
            <a:defPPr>
              <a:defRPr lang="es-ES"/>
            </a:defPPr>
            <a:lvl1pPr algn="ctr">
              <a:defRPr sz="1400" b="1">
                <a:solidFill>
                  <a:schemeClr val="accent4">
                    <a:lumMod val="50000"/>
                  </a:schemeClr>
                </a:solidFill>
              </a:defRPr>
            </a:lvl1pPr>
          </a:lstStyle>
          <a:p>
            <a:r>
              <a:rPr lang="en-US" sz="1600" u="sng" dirty="0"/>
              <a:t>Sensitivity</a:t>
            </a:r>
          </a:p>
        </p:txBody>
      </p:sp>
      <p:pic>
        <p:nvPicPr>
          <p:cNvPr id="66" name="Picture 65" descr="\documentclass{article}&#10;\usepackage{amsmath,amsfonts,bm}&#10;\pagestyle{empty}&#10;\DeclareMathOperator{\ct}{CT}&#10;\begin{document}&#10;&#10;\begin{align*}&#10;&amp;\frac{1}{n^2} \sum_{u,v\in V}^n \ct_{\text{vn}}(u,v) - \ct(u,v) \\&amp;= \frac{4|E|}{n} \sum_l^{n-1} \frac{1}{\lambda_l(\lambda_l+1)} \left( \frac{n}{|E|}\lambda_l-1\right)&#10;\end{align*}&#10;&#10;\end{document}&#10;&#10;" title="IguanaTex Picture Display">
            <a:extLst>
              <a:ext uri="{FF2B5EF4-FFF2-40B4-BE49-F238E27FC236}">
                <a16:creationId xmlns:a16="http://schemas.microsoft.com/office/drawing/2014/main" id="{AE508FDD-C7E7-C8CE-71D0-0BD99E7BB36E}"/>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612232" y="3846384"/>
            <a:ext cx="3532890" cy="1475977"/>
          </a:xfrm>
          <a:prstGeom prst="rect">
            <a:avLst/>
          </a:prstGeom>
        </p:spPr>
      </p:pic>
      <p:sp>
        <p:nvSpPr>
          <p:cNvPr id="64" name="TextBox 63">
            <a:extLst>
              <a:ext uri="{FF2B5EF4-FFF2-40B4-BE49-F238E27FC236}">
                <a16:creationId xmlns:a16="http://schemas.microsoft.com/office/drawing/2014/main" id="{16AACCEE-D1E2-3B3F-E2D1-F76720699E01}"/>
              </a:ext>
            </a:extLst>
          </p:cNvPr>
          <p:cNvSpPr txBox="1"/>
          <p:nvPr/>
        </p:nvSpPr>
        <p:spPr>
          <a:xfrm>
            <a:off x="1681282" y="3418484"/>
            <a:ext cx="3416166" cy="338554"/>
          </a:xfrm>
          <a:prstGeom prst="rect">
            <a:avLst/>
          </a:prstGeom>
          <a:noFill/>
        </p:spPr>
        <p:txBody>
          <a:bodyPr wrap="square" rtlCol="0">
            <a:spAutoFit/>
          </a:bodyPr>
          <a:lstStyle/>
          <a:p>
            <a:pPr algn="ctr"/>
            <a:r>
              <a:rPr lang="en-US" sz="1600" b="1" u="sng" dirty="0">
                <a:solidFill>
                  <a:schemeClr val="accent4">
                    <a:lumMod val="50000"/>
                  </a:schemeClr>
                </a:solidFill>
              </a:rPr>
              <a:t>Average change in commute time</a:t>
            </a:r>
          </a:p>
        </p:txBody>
      </p:sp>
      <p:pic>
        <p:nvPicPr>
          <p:cNvPr id="69" name="Picture 68" descr="\documentclass{article}&#10;\usepackage{amsmath,amsfonts,bm}&#10;\pagestyle{empty}&#10;\DeclareMathOperator{\tr}{Tr}&#10;\begin{document}&#10;&#10;\begin{equation*}&#10;\left\lVert\frac{\partial \mathbf{h}_u^{(l+1)}}{\partial \mathbf{h}_v^{(l)}}\right\rVert&#10;\end{equation*}&#10;&#10;\end{document}&#10;&#10;" title="IguanaTex Picture Display">
            <a:extLst>
              <a:ext uri="{FF2B5EF4-FFF2-40B4-BE49-F238E27FC236}">
                <a16:creationId xmlns:a16="http://schemas.microsoft.com/office/drawing/2014/main" id="{4DE41D47-1F7D-2A0B-40EE-983CE2EC5F92}"/>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8177536" y="4570541"/>
            <a:ext cx="946929" cy="680604"/>
          </a:xfrm>
          <a:prstGeom prst="rect">
            <a:avLst/>
          </a:prstGeom>
        </p:spPr>
      </p:pic>
      <p:sp>
        <p:nvSpPr>
          <p:cNvPr id="70" name="TextBox 69">
            <a:extLst>
              <a:ext uri="{FF2B5EF4-FFF2-40B4-BE49-F238E27FC236}">
                <a16:creationId xmlns:a16="http://schemas.microsoft.com/office/drawing/2014/main" id="{7C0EE56E-F175-2360-3914-08F4CE6EE37A}"/>
              </a:ext>
            </a:extLst>
          </p:cNvPr>
          <p:cNvSpPr txBox="1"/>
          <p:nvPr/>
        </p:nvSpPr>
        <p:spPr>
          <a:xfrm>
            <a:off x="6461554" y="3881775"/>
            <a:ext cx="4620437"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For MPNN + VN </a:t>
            </a:r>
            <a:r>
              <a:rPr lang="en-US" sz="1400" b="1" dirty="0"/>
              <a:t>with mean node aggregation </a:t>
            </a:r>
            <a:br>
              <a:rPr lang="en-US" sz="1400" dirty="0"/>
            </a:br>
            <a:r>
              <a:rPr lang="en-US" sz="1400" dirty="0"/>
              <a:t>for the embedding of the virtual node </a:t>
            </a:r>
            <a:r>
              <a:rPr lang="en-US" sz="1400" b="1" dirty="0"/>
              <a:t>VN</a:t>
            </a:r>
          </a:p>
        </p:txBody>
      </p:sp>
      <p:cxnSp>
        <p:nvCxnSpPr>
          <p:cNvPr id="34" name="Straight Arrow Connector 33">
            <a:extLst>
              <a:ext uri="{FF2B5EF4-FFF2-40B4-BE49-F238E27FC236}">
                <a16:creationId xmlns:a16="http://schemas.microsoft.com/office/drawing/2014/main" id="{57BB3E1B-766F-F806-781E-05FDA6499B31}"/>
              </a:ext>
            </a:extLst>
          </p:cNvPr>
          <p:cNvCxnSpPr>
            <a:cxnSpLocks/>
            <a:stCxn id="69" idx="2"/>
            <a:endCxn id="48" idx="0"/>
          </p:cNvCxnSpPr>
          <p:nvPr/>
        </p:nvCxnSpPr>
        <p:spPr>
          <a:xfrm>
            <a:off x="8651001" y="5251145"/>
            <a:ext cx="0" cy="211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5B1E26A-3383-9D33-FAC7-DAC51647F958}"/>
              </a:ext>
            </a:extLst>
          </p:cNvPr>
          <p:cNvSpPr>
            <a:spLocks noGrp="1"/>
          </p:cNvSpPr>
          <p:nvPr>
            <p:ph type="sldNum" sz="quarter" idx="12"/>
          </p:nvPr>
        </p:nvSpPr>
        <p:spPr/>
        <p:txBody>
          <a:bodyPr/>
          <a:lstStyle/>
          <a:p>
            <a:fld id="{33471E03-3868-4372-A232-81B06EBB10D4}" type="slidenum">
              <a:rPr lang="es-ES" smtClean="0"/>
              <a:t>205</a:t>
            </a:fld>
            <a:endParaRPr lang="es-ES"/>
          </a:p>
        </p:txBody>
      </p:sp>
    </p:spTree>
    <p:extLst>
      <p:ext uri="{BB962C8B-B14F-4D97-AF65-F5344CB8AC3E}">
        <p14:creationId xmlns:p14="http://schemas.microsoft.com/office/powerpoint/2010/main" val="319036278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51A062-B0ED-36BF-5A97-3BDC6FEC9BDF}"/>
              </a:ext>
            </a:extLst>
          </p:cNvPr>
          <p:cNvSpPr>
            <a:spLocks noGrp="1"/>
          </p:cNvSpPr>
          <p:nvPr>
            <p:ph idx="1"/>
          </p:nvPr>
        </p:nvSpPr>
        <p:spPr>
          <a:xfrm>
            <a:off x="838200" y="1579670"/>
            <a:ext cx="7187214" cy="5043071"/>
          </a:xfrm>
        </p:spPr>
        <p:txBody>
          <a:bodyPr>
            <a:normAutofit/>
          </a:bodyPr>
          <a:lstStyle/>
          <a:p>
            <a:pPr marL="0" indent="0">
              <a:buNone/>
            </a:pPr>
            <a:r>
              <a:rPr lang="en-US" sz="1800" dirty="0"/>
              <a:t> </a:t>
            </a:r>
            <a:r>
              <a:rPr lang="en-US" sz="1800" b="1" i="1" dirty="0">
                <a:cs typeface="Times New Roman" panose="02020603050405020304" pitchFamily="18" charset="0"/>
              </a:rPr>
              <a:t>Adaptative Message Passing</a:t>
            </a:r>
            <a:r>
              <a:rPr lang="en-US" sz="1800" dirty="0">
                <a:solidFill>
                  <a:schemeClr val="accent2">
                    <a:lumMod val="50000"/>
                  </a:schemeClr>
                </a:solidFill>
                <a:cs typeface="Times New Roman" panose="02020603050405020304" pitchFamily="18" charset="0"/>
              </a:rPr>
              <a:t> [</a:t>
            </a:r>
            <a:r>
              <a:rPr lang="en-US" sz="1800" dirty="0" err="1">
                <a:solidFill>
                  <a:schemeClr val="accent2">
                    <a:lumMod val="50000"/>
                  </a:schemeClr>
                </a:solidFill>
                <a:cs typeface="Times New Roman" panose="02020603050405020304" pitchFamily="18" charset="0"/>
              </a:rPr>
              <a:t>Errica</a:t>
            </a:r>
            <a:r>
              <a:rPr lang="en-US" sz="1800" dirty="0">
                <a:solidFill>
                  <a:schemeClr val="accent2">
                    <a:lumMod val="50000"/>
                  </a:schemeClr>
                </a:solidFill>
                <a:cs typeface="Times New Roman" panose="02020603050405020304" pitchFamily="18" charset="0"/>
              </a:rPr>
              <a:t> et al 24] </a:t>
            </a:r>
            <a:br>
              <a:rPr lang="en-US" sz="1800" dirty="0">
                <a:solidFill>
                  <a:schemeClr val="accent2">
                    <a:lumMod val="50000"/>
                  </a:schemeClr>
                </a:solidFill>
                <a:cs typeface="Times New Roman" panose="02020603050405020304" pitchFamily="18" charset="0"/>
              </a:rPr>
            </a:br>
            <a:r>
              <a:rPr lang="en-US" sz="1800" b="1" dirty="0"/>
              <a:t>learn the optimal depth and filter messages dynamically</a:t>
            </a:r>
            <a:br>
              <a:rPr lang="en-US" sz="1800" dirty="0"/>
            </a:br>
            <a:endParaRPr lang="en-US" dirty="0"/>
          </a:p>
          <a:p>
            <a:pPr eaLnBrk="0" fontAlgn="base" hangingPunct="0">
              <a:lnSpc>
                <a:spcPct val="100000"/>
              </a:lnSpc>
              <a:spcBef>
                <a:spcPct val="0"/>
              </a:spcBef>
              <a:spcAft>
                <a:spcPct val="0"/>
              </a:spcAft>
            </a:pPr>
            <a:r>
              <a:rPr lang="en-US" altLang="en-US" sz="1800" b="1" dirty="0"/>
              <a:t>Differentiable message filtering </a:t>
            </a:r>
            <a:r>
              <a:rPr lang="en-US" altLang="en-US" sz="1800" dirty="0"/>
              <a:t>mechanism decides what to propagate at each layer </a:t>
            </a:r>
          </a:p>
          <a:p>
            <a:pPr lvl="1" eaLnBrk="0" fontAlgn="base" hangingPunct="0">
              <a:lnSpc>
                <a:spcPct val="100000"/>
              </a:lnSpc>
              <a:spcBef>
                <a:spcPct val="0"/>
              </a:spcBef>
              <a:spcAft>
                <a:spcPct val="0"/>
              </a:spcAft>
            </a:pPr>
            <a:r>
              <a:rPr lang="en-US" altLang="en-US" sz="1600" dirty="0"/>
              <a:t>Decides what to propagate at each layer</a:t>
            </a:r>
            <a:endParaRPr lang="en-US" sz="1600" dirty="0">
              <a:cs typeface="Times New Roman" panose="02020603050405020304" pitchFamily="18" charset="0"/>
            </a:endParaRPr>
          </a:p>
          <a:p>
            <a:pPr marL="0" indent="0" eaLnBrk="0" fontAlgn="base" hangingPunct="0">
              <a:lnSpc>
                <a:spcPct val="100000"/>
              </a:lnSpc>
              <a:spcBef>
                <a:spcPct val="0"/>
              </a:spcBef>
              <a:spcAft>
                <a:spcPct val="0"/>
              </a:spcAft>
              <a:buNone/>
            </a:pPr>
            <a:endParaRPr lang="en-US" sz="1800" dirty="0"/>
          </a:p>
          <a:p>
            <a:pPr marL="0" indent="0" eaLnBrk="0" fontAlgn="base" hangingPunct="0">
              <a:lnSpc>
                <a:spcPct val="100000"/>
              </a:lnSpc>
              <a:spcBef>
                <a:spcPct val="0"/>
              </a:spcBef>
              <a:spcAft>
                <a:spcPct val="0"/>
              </a:spcAft>
              <a:buNone/>
            </a:pPr>
            <a:endParaRPr lang="en-US" sz="1800" b="1" dirty="0"/>
          </a:p>
          <a:p>
            <a:pPr marL="0" indent="0" eaLnBrk="0" fontAlgn="base" hangingPunct="0">
              <a:lnSpc>
                <a:spcPct val="100000"/>
              </a:lnSpc>
              <a:spcBef>
                <a:spcPct val="0"/>
              </a:spcBef>
              <a:spcAft>
                <a:spcPct val="0"/>
              </a:spcAft>
              <a:buNone/>
            </a:pPr>
            <a:endParaRPr lang="en-US" sz="1800" b="1" dirty="0"/>
          </a:p>
          <a:p>
            <a:pPr marL="0" indent="0" eaLnBrk="0" fontAlgn="base" hangingPunct="0">
              <a:lnSpc>
                <a:spcPct val="100000"/>
              </a:lnSpc>
              <a:spcBef>
                <a:spcPct val="0"/>
              </a:spcBef>
              <a:spcAft>
                <a:spcPct val="0"/>
              </a:spcAft>
              <a:buNone/>
            </a:pPr>
            <a:endParaRPr lang="en-US" sz="1800" b="1" dirty="0"/>
          </a:p>
        </p:txBody>
      </p:sp>
      <p:sp>
        <p:nvSpPr>
          <p:cNvPr id="15" name="Rectangle 14">
            <a:extLst>
              <a:ext uri="{FF2B5EF4-FFF2-40B4-BE49-F238E27FC236}">
                <a16:creationId xmlns:a16="http://schemas.microsoft.com/office/drawing/2014/main" id="{FDE19BEF-492B-64D5-C5CB-FA21BB5739D6}"/>
              </a:ext>
            </a:extLst>
          </p:cNvPr>
          <p:cNvSpPr/>
          <p:nvPr/>
        </p:nvSpPr>
        <p:spPr>
          <a:xfrm>
            <a:off x="3086100" y="3349942"/>
            <a:ext cx="1352550" cy="458787"/>
          </a:xfrm>
          <a:prstGeom prst="rect">
            <a:avLst/>
          </a:prstGeom>
          <a:solidFill>
            <a:srgbClr val="F2FECA"/>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a:solidFill>
                <a:schemeClr val="tx1"/>
              </a:solidFill>
            </a:endParaRPr>
          </a:p>
        </p:txBody>
      </p:sp>
      <p:sp>
        <p:nvSpPr>
          <p:cNvPr id="2" name="Title 1">
            <a:extLst>
              <a:ext uri="{FF2B5EF4-FFF2-40B4-BE49-F238E27FC236}">
                <a16:creationId xmlns:a16="http://schemas.microsoft.com/office/drawing/2014/main" id="{C31CBD89-6582-83DC-030C-7FB617C39386}"/>
              </a:ext>
            </a:extLst>
          </p:cNvPr>
          <p:cNvSpPr>
            <a:spLocks noGrp="1"/>
          </p:cNvSpPr>
          <p:nvPr>
            <p:ph type="title"/>
          </p:nvPr>
        </p:nvSpPr>
        <p:spPr/>
        <p:txBody>
          <a:bodyPr>
            <a:normAutofit/>
          </a:bodyPr>
          <a:lstStyle/>
          <a:p>
            <a:r>
              <a:rPr lang="en-US" dirty="0"/>
              <a:t>Advanced Architectures</a:t>
            </a:r>
          </a:p>
        </p:txBody>
      </p:sp>
      <p:sp>
        <p:nvSpPr>
          <p:cNvPr id="4" name="Text Placeholder 3">
            <a:extLst>
              <a:ext uri="{FF2B5EF4-FFF2-40B4-BE49-F238E27FC236}">
                <a16:creationId xmlns:a16="http://schemas.microsoft.com/office/drawing/2014/main" id="{D362F95D-DBDA-EEEE-0AA9-04B5F966CF6E}"/>
              </a:ext>
            </a:extLst>
          </p:cNvPr>
          <p:cNvSpPr>
            <a:spLocks noGrp="1"/>
          </p:cNvSpPr>
          <p:nvPr>
            <p:ph type="body" sz="quarter" idx="13"/>
          </p:nvPr>
        </p:nvSpPr>
        <p:spPr/>
        <p:txBody>
          <a:bodyPr/>
          <a:lstStyle/>
          <a:p>
            <a:r>
              <a:rPr lang="en-US" dirty="0"/>
              <a:t>Adaptative Architectures</a:t>
            </a:r>
          </a:p>
        </p:txBody>
      </p:sp>
      <p:pic>
        <p:nvPicPr>
          <p:cNvPr id="12" name="Picture 11" descr="\documentclass{article}&#10;\usepackage{amsmath,amsfonts,bm}&#10;\pagestyle{empty}&#10;\DeclareMathOperator{\tr}{Tr}&#10;\begin{document}&#10;&#10;\begin{equation*}&#10;  h^\ell_v = \phi^\ell \left( h^{\ell-1}_v, \Psi \left( \{ F_i(u, \ell-1) \odot \psi^\ell(h^{\ell-1}_u, a^\ell_{uv}) | u \in \mathcal{N}_v \} \right) \right)&#10;\end{equation*}&#10;&#10;\end{document}&#10;&#10;" title="IguanaTex Picture Display">
            <a:extLst>
              <a:ext uri="{FF2B5EF4-FFF2-40B4-BE49-F238E27FC236}">
                <a16:creationId xmlns:a16="http://schemas.microsoft.com/office/drawing/2014/main" id="{D7F533F6-1156-50BA-E202-A4BD6048704D}"/>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114183" y="3429000"/>
            <a:ext cx="6270474" cy="318476"/>
          </a:xfrm>
          <a:prstGeom prst="rect">
            <a:avLst/>
          </a:prstGeom>
        </p:spPr>
      </p:pic>
      <p:sp>
        <p:nvSpPr>
          <p:cNvPr id="20" name="Rectangle: Rounded Corners 19">
            <a:extLst>
              <a:ext uri="{FF2B5EF4-FFF2-40B4-BE49-F238E27FC236}">
                <a16:creationId xmlns:a16="http://schemas.microsoft.com/office/drawing/2014/main" id="{F5E1CA11-6FCF-E227-0E47-3AEE6A9EE14D}"/>
              </a:ext>
            </a:extLst>
          </p:cNvPr>
          <p:cNvSpPr/>
          <p:nvPr/>
        </p:nvSpPr>
        <p:spPr>
          <a:xfrm>
            <a:off x="8706561" y="497060"/>
            <a:ext cx="2333287" cy="567029"/>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What messages to share and how many times?</a:t>
            </a:r>
          </a:p>
        </p:txBody>
      </p:sp>
      <p:pic>
        <p:nvPicPr>
          <p:cNvPr id="10" name="Picture 9">
            <a:extLst>
              <a:ext uri="{FF2B5EF4-FFF2-40B4-BE49-F238E27FC236}">
                <a16:creationId xmlns:a16="http://schemas.microsoft.com/office/drawing/2014/main" id="{C12A2E0C-2347-335A-0992-66B181057264}"/>
              </a:ext>
            </a:extLst>
          </p:cNvPr>
          <p:cNvPicPr>
            <a:picLocks noChangeAspect="1"/>
          </p:cNvPicPr>
          <p:nvPr/>
        </p:nvPicPr>
        <p:blipFill>
          <a:blip r:embed="rId5"/>
          <a:stretch>
            <a:fillRect/>
          </a:stretch>
        </p:blipFill>
        <p:spPr>
          <a:xfrm>
            <a:off x="8706561" y="1212554"/>
            <a:ext cx="2126115" cy="1819908"/>
          </a:xfrm>
          <a:prstGeom prst="rect">
            <a:avLst/>
          </a:prstGeom>
        </p:spPr>
      </p:pic>
      <p:pic>
        <p:nvPicPr>
          <p:cNvPr id="13" name="Picture 12">
            <a:extLst>
              <a:ext uri="{FF2B5EF4-FFF2-40B4-BE49-F238E27FC236}">
                <a16:creationId xmlns:a16="http://schemas.microsoft.com/office/drawing/2014/main" id="{D4233F7F-E4DB-7EA9-3638-97F259721E89}"/>
              </a:ext>
            </a:extLst>
          </p:cNvPr>
          <p:cNvPicPr>
            <a:picLocks noChangeAspect="1"/>
          </p:cNvPicPr>
          <p:nvPr/>
        </p:nvPicPr>
        <p:blipFill>
          <a:blip r:embed="rId6"/>
          <a:stretch>
            <a:fillRect/>
          </a:stretch>
        </p:blipFill>
        <p:spPr>
          <a:xfrm>
            <a:off x="8184129" y="3110854"/>
            <a:ext cx="3266354" cy="3346510"/>
          </a:xfrm>
          <a:prstGeom prst="rect">
            <a:avLst/>
          </a:prstGeom>
        </p:spPr>
      </p:pic>
      <p:sp>
        <p:nvSpPr>
          <p:cNvPr id="16" name="Freeform: Shape 15">
            <a:extLst>
              <a:ext uri="{FF2B5EF4-FFF2-40B4-BE49-F238E27FC236}">
                <a16:creationId xmlns:a16="http://schemas.microsoft.com/office/drawing/2014/main" id="{3265C615-8424-371E-7B5C-4C5380D56016}"/>
              </a:ext>
            </a:extLst>
          </p:cNvPr>
          <p:cNvSpPr/>
          <p:nvPr/>
        </p:nvSpPr>
        <p:spPr>
          <a:xfrm>
            <a:off x="3787140" y="3101183"/>
            <a:ext cx="4625340" cy="404017"/>
          </a:xfrm>
          <a:custGeom>
            <a:avLst/>
            <a:gdLst>
              <a:gd name="connsiteX0" fmla="*/ 0 w 4625340"/>
              <a:gd name="connsiteY0" fmla="*/ 474581 h 642221"/>
              <a:gd name="connsiteX1" fmla="*/ 3322320 w 4625340"/>
              <a:gd name="connsiteY1" fmla="*/ 2141 h 642221"/>
              <a:gd name="connsiteX2" fmla="*/ 4625340 w 4625340"/>
              <a:gd name="connsiteY2" fmla="*/ 642221 h 642221"/>
              <a:gd name="connsiteX0" fmla="*/ 0 w 4625340"/>
              <a:gd name="connsiteY0" fmla="*/ 339437 h 507077"/>
              <a:gd name="connsiteX1" fmla="*/ 3307080 w 4625340"/>
              <a:gd name="connsiteY1" fmla="*/ 4157 h 507077"/>
              <a:gd name="connsiteX2" fmla="*/ 4625340 w 4625340"/>
              <a:gd name="connsiteY2" fmla="*/ 507077 h 507077"/>
              <a:gd name="connsiteX0" fmla="*/ 0 w 4625340"/>
              <a:gd name="connsiteY0" fmla="*/ 335280 h 502920"/>
              <a:gd name="connsiteX1" fmla="*/ 3307080 w 4625340"/>
              <a:gd name="connsiteY1" fmla="*/ 0 h 502920"/>
              <a:gd name="connsiteX2" fmla="*/ 4625340 w 4625340"/>
              <a:gd name="connsiteY2" fmla="*/ 502920 h 502920"/>
              <a:gd name="connsiteX0" fmla="*/ 0 w 4625340"/>
              <a:gd name="connsiteY0" fmla="*/ 339252 h 506892"/>
              <a:gd name="connsiteX1" fmla="*/ 3307080 w 4625340"/>
              <a:gd name="connsiteY1" fmla="*/ 3972 h 506892"/>
              <a:gd name="connsiteX2" fmla="*/ 4625340 w 4625340"/>
              <a:gd name="connsiteY2" fmla="*/ 506892 h 506892"/>
              <a:gd name="connsiteX0" fmla="*/ 0 w 4625340"/>
              <a:gd name="connsiteY0" fmla="*/ 339436 h 507076"/>
              <a:gd name="connsiteX1" fmla="*/ 3307080 w 4625340"/>
              <a:gd name="connsiteY1" fmla="*/ 4156 h 507076"/>
              <a:gd name="connsiteX2" fmla="*/ 4625340 w 4625340"/>
              <a:gd name="connsiteY2" fmla="*/ 507076 h 507076"/>
              <a:gd name="connsiteX0" fmla="*/ 0 w 4625340"/>
              <a:gd name="connsiteY0" fmla="*/ 339436 h 507076"/>
              <a:gd name="connsiteX1" fmla="*/ 3307080 w 4625340"/>
              <a:gd name="connsiteY1" fmla="*/ 4156 h 507076"/>
              <a:gd name="connsiteX2" fmla="*/ 4625340 w 4625340"/>
              <a:gd name="connsiteY2" fmla="*/ 507076 h 507076"/>
              <a:gd name="connsiteX0" fmla="*/ 0 w 4625340"/>
              <a:gd name="connsiteY0" fmla="*/ 360997 h 528637"/>
              <a:gd name="connsiteX1" fmla="*/ 3307080 w 4625340"/>
              <a:gd name="connsiteY1" fmla="*/ 25717 h 528637"/>
              <a:gd name="connsiteX2" fmla="*/ 4625340 w 4625340"/>
              <a:gd name="connsiteY2" fmla="*/ 528637 h 528637"/>
              <a:gd name="connsiteX0" fmla="*/ 0 w 4625340"/>
              <a:gd name="connsiteY0" fmla="*/ 360997 h 528637"/>
              <a:gd name="connsiteX1" fmla="*/ 3307080 w 4625340"/>
              <a:gd name="connsiteY1" fmla="*/ 25717 h 528637"/>
              <a:gd name="connsiteX2" fmla="*/ 4625340 w 4625340"/>
              <a:gd name="connsiteY2" fmla="*/ 528637 h 528637"/>
              <a:gd name="connsiteX0" fmla="*/ 0 w 4625340"/>
              <a:gd name="connsiteY0" fmla="*/ 393679 h 561319"/>
              <a:gd name="connsiteX1" fmla="*/ 3307080 w 4625340"/>
              <a:gd name="connsiteY1" fmla="*/ 58399 h 561319"/>
              <a:gd name="connsiteX2" fmla="*/ 4625340 w 4625340"/>
              <a:gd name="connsiteY2" fmla="*/ 561319 h 561319"/>
              <a:gd name="connsiteX0" fmla="*/ 0 w 4625340"/>
              <a:gd name="connsiteY0" fmla="*/ 393679 h 561319"/>
              <a:gd name="connsiteX1" fmla="*/ 3307080 w 4625340"/>
              <a:gd name="connsiteY1" fmla="*/ 58399 h 561319"/>
              <a:gd name="connsiteX2" fmla="*/ 4625340 w 4625340"/>
              <a:gd name="connsiteY2" fmla="*/ 561319 h 561319"/>
              <a:gd name="connsiteX0" fmla="*/ 0 w 4625340"/>
              <a:gd name="connsiteY0" fmla="*/ 393679 h 561319"/>
              <a:gd name="connsiteX1" fmla="*/ 3307080 w 4625340"/>
              <a:gd name="connsiteY1" fmla="*/ 58399 h 561319"/>
              <a:gd name="connsiteX2" fmla="*/ 4625340 w 4625340"/>
              <a:gd name="connsiteY2" fmla="*/ 561319 h 561319"/>
              <a:gd name="connsiteX0" fmla="*/ 0 w 4625340"/>
              <a:gd name="connsiteY0" fmla="*/ 356197 h 523837"/>
              <a:gd name="connsiteX1" fmla="*/ 3307080 w 4625340"/>
              <a:gd name="connsiteY1" fmla="*/ 20917 h 523837"/>
              <a:gd name="connsiteX2" fmla="*/ 4625340 w 4625340"/>
              <a:gd name="connsiteY2" fmla="*/ 523837 h 523837"/>
              <a:gd name="connsiteX0" fmla="*/ 0 w 4625340"/>
              <a:gd name="connsiteY0" fmla="*/ 263763 h 431403"/>
              <a:gd name="connsiteX1" fmla="*/ 3307080 w 4625340"/>
              <a:gd name="connsiteY1" fmla="*/ 27543 h 431403"/>
              <a:gd name="connsiteX2" fmla="*/ 4625340 w 4625340"/>
              <a:gd name="connsiteY2" fmla="*/ 431403 h 431403"/>
              <a:gd name="connsiteX0" fmla="*/ 0 w 4625340"/>
              <a:gd name="connsiteY0" fmla="*/ 236377 h 404017"/>
              <a:gd name="connsiteX1" fmla="*/ 3307080 w 4625340"/>
              <a:gd name="connsiteY1" fmla="*/ 157 h 404017"/>
              <a:gd name="connsiteX2" fmla="*/ 4625340 w 4625340"/>
              <a:gd name="connsiteY2" fmla="*/ 404017 h 404017"/>
            </a:gdLst>
            <a:ahLst/>
            <a:cxnLst>
              <a:cxn ang="0">
                <a:pos x="connsiteX0" y="connsiteY0"/>
              </a:cxn>
              <a:cxn ang="0">
                <a:pos x="connsiteX1" y="connsiteY1"/>
              </a:cxn>
              <a:cxn ang="0">
                <a:pos x="connsiteX2" y="connsiteY2"/>
              </a:cxn>
            </a:cxnLst>
            <a:rect l="l" t="t" r="r" b="b"/>
            <a:pathLst>
              <a:path w="4625340" h="404017">
                <a:moveTo>
                  <a:pt x="0" y="236377"/>
                </a:moveTo>
                <a:cubicBezTo>
                  <a:pt x="1275715" y="-13813"/>
                  <a:pt x="2461105" y="4903"/>
                  <a:pt x="3307080" y="157"/>
                </a:cubicBezTo>
                <a:cubicBezTo>
                  <a:pt x="4153055" y="-4589"/>
                  <a:pt x="4359275" y="97947"/>
                  <a:pt x="4625340" y="404017"/>
                </a:cubicBezTo>
              </a:path>
            </a:pathLst>
          </a:custGeom>
          <a:noFill/>
          <a:ln>
            <a:solidFill>
              <a:schemeClr val="bg1">
                <a:lumMod val="50000"/>
              </a:schemeClr>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F06DC7B-FFE6-3661-3EAC-C78D51320B52}"/>
              </a:ext>
            </a:extLst>
          </p:cNvPr>
          <p:cNvSpPr>
            <a:spLocks noGrp="1"/>
          </p:cNvSpPr>
          <p:nvPr>
            <p:ph type="sldNum" sz="quarter" idx="12"/>
          </p:nvPr>
        </p:nvSpPr>
        <p:spPr/>
        <p:txBody>
          <a:bodyPr/>
          <a:lstStyle/>
          <a:p>
            <a:fld id="{33471E03-3868-4372-A232-81B06EBB10D4}" type="slidenum">
              <a:rPr lang="es-ES" smtClean="0"/>
              <a:t>206</a:t>
            </a:fld>
            <a:endParaRPr lang="es-ES"/>
          </a:p>
        </p:txBody>
      </p:sp>
    </p:spTree>
    <p:extLst>
      <p:ext uri="{BB962C8B-B14F-4D97-AF65-F5344CB8AC3E}">
        <p14:creationId xmlns:p14="http://schemas.microsoft.com/office/powerpoint/2010/main" val="15210685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51A062-B0ED-36BF-5A97-3BDC6FEC9BDF}"/>
              </a:ext>
            </a:extLst>
          </p:cNvPr>
          <p:cNvSpPr>
            <a:spLocks noGrp="1"/>
          </p:cNvSpPr>
          <p:nvPr>
            <p:ph idx="1"/>
          </p:nvPr>
        </p:nvSpPr>
        <p:spPr>
          <a:xfrm>
            <a:off x="838200" y="1579670"/>
            <a:ext cx="7187214" cy="5043071"/>
          </a:xfrm>
        </p:spPr>
        <p:txBody>
          <a:bodyPr>
            <a:normAutofit/>
          </a:bodyPr>
          <a:lstStyle/>
          <a:p>
            <a:pPr marL="0" indent="0">
              <a:buNone/>
            </a:pPr>
            <a:r>
              <a:rPr lang="en-US" sz="1800" dirty="0"/>
              <a:t> </a:t>
            </a:r>
            <a:r>
              <a:rPr lang="en-US" sz="1800" b="1" i="1" dirty="0">
                <a:cs typeface="Times New Roman" panose="02020603050405020304" pitchFamily="18" charset="0"/>
              </a:rPr>
              <a:t>Adaptative Message Passing</a:t>
            </a:r>
            <a:r>
              <a:rPr lang="en-US" sz="1800" dirty="0">
                <a:solidFill>
                  <a:schemeClr val="accent2">
                    <a:lumMod val="50000"/>
                  </a:schemeClr>
                </a:solidFill>
                <a:cs typeface="Times New Roman" panose="02020603050405020304" pitchFamily="18" charset="0"/>
              </a:rPr>
              <a:t> [</a:t>
            </a:r>
            <a:r>
              <a:rPr lang="en-US" sz="1800" dirty="0" err="1">
                <a:solidFill>
                  <a:schemeClr val="accent2">
                    <a:lumMod val="50000"/>
                  </a:schemeClr>
                </a:solidFill>
                <a:cs typeface="Times New Roman" panose="02020603050405020304" pitchFamily="18" charset="0"/>
              </a:rPr>
              <a:t>Errica</a:t>
            </a:r>
            <a:r>
              <a:rPr lang="en-US" sz="1800" dirty="0">
                <a:solidFill>
                  <a:schemeClr val="accent2">
                    <a:lumMod val="50000"/>
                  </a:schemeClr>
                </a:solidFill>
                <a:cs typeface="Times New Roman" panose="02020603050405020304" pitchFamily="18" charset="0"/>
              </a:rPr>
              <a:t> et al 24] </a:t>
            </a:r>
            <a:br>
              <a:rPr lang="en-US" sz="1800" dirty="0">
                <a:solidFill>
                  <a:schemeClr val="accent2">
                    <a:lumMod val="50000"/>
                  </a:schemeClr>
                </a:solidFill>
                <a:cs typeface="Times New Roman" panose="02020603050405020304" pitchFamily="18" charset="0"/>
              </a:rPr>
            </a:br>
            <a:r>
              <a:rPr lang="en-US" sz="1800" b="1" dirty="0"/>
              <a:t>learn the optimal depth and filter messages dynamically</a:t>
            </a:r>
            <a:br>
              <a:rPr lang="en-US" sz="1800" dirty="0"/>
            </a:br>
            <a:endParaRPr lang="en-US" dirty="0"/>
          </a:p>
          <a:p>
            <a:pPr eaLnBrk="0" fontAlgn="base" hangingPunct="0">
              <a:lnSpc>
                <a:spcPct val="100000"/>
              </a:lnSpc>
              <a:spcBef>
                <a:spcPct val="0"/>
              </a:spcBef>
              <a:spcAft>
                <a:spcPct val="0"/>
              </a:spcAft>
            </a:pPr>
            <a:r>
              <a:rPr lang="en-US" altLang="en-US" sz="1800" b="1" dirty="0"/>
              <a:t>Differentiable message filtering </a:t>
            </a:r>
            <a:r>
              <a:rPr lang="en-US" altLang="en-US" sz="1800" dirty="0"/>
              <a:t>mechanism decides what to propagate at each layer </a:t>
            </a:r>
          </a:p>
          <a:p>
            <a:pPr lvl="1" eaLnBrk="0" fontAlgn="base" hangingPunct="0">
              <a:lnSpc>
                <a:spcPct val="100000"/>
              </a:lnSpc>
              <a:spcBef>
                <a:spcPct val="0"/>
              </a:spcBef>
              <a:spcAft>
                <a:spcPct val="0"/>
              </a:spcAft>
            </a:pPr>
            <a:r>
              <a:rPr lang="en-US" altLang="en-US" sz="1600" dirty="0"/>
              <a:t>Decides what to propagate at each layer</a:t>
            </a:r>
            <a:endParaRPr lang="en-US" sz="1600" dirty="0">
              <a:cs typeface="Times New Roman" panose="02020603050405020304" pitchFamily="18" charset="0"/>
            </a:endParaRPr>
          </a:p>
          <a:p>
            <a:pPr marL="0" indent="0" eaLnBrk="0" fontAlgn="base" hangingPunct="0">
              <a:lnSpc>
                <a:spcPct val="100000"/>
              </a:lnSpc>
              <a:spcBef>
                <a:spcPct val="0"/>
              </a:spcBef>
              <a:spcAft>
                <a:spcPct val="0"/>
              </a:spcAft>
              <a:buNone/>
            </a:pPr>
            <a:endParaRPr lang="en-US" sz="1800" dirty="0"/>
          </a:p>
          <a:p>
            <a:pPr marL="0" indent="0" eaLnBrk="0" fontAlgn="base" hangingPunct="0">
              <a:lnSpc>
                <a:spcPct val="100000"/>
              </a:lnSpc>
              <a:spcBef>
                <a:spcPct val="0"/>
              </a:spcBef>
              <a:spcAft>
                <a:spcPct val="0"/>
              </a:spcAft>
              <a:buNone/>
            </a:pPr>
            <a:endParaRPr lang="en-US" sz="1800" b="1" dirty="0"/>
          </a:p>
          <a:p>
            <a:pPr marL="0" indent="0" eaLnBrk="0" fontAlgn="base" hangingPunct="0">
              <a:lnSpc>
                <a:spcPct val="100000"/>
              </a:lnSpc>
              <a:spcBef>
                <a:spcPct val="0"/>
              </a:spcBef>
              <a:spcAft>
                <a:spcPct val="0"/>
              </a:spcAft>
              <a:buNone/>
            </a:pPr>
            <a:endParaRPr lang="en-US" sz="1800" b="1" dirty="0"/>
          </a:p>
          <a:p>
            <a:pPr marL="0" indent="0" eaLnBrk="0" fontAlgn="base" hangingPunct="0">
              <a:lnSpc>
                <a:spcPct val="100000"/>
              </a:lnSpc>
              <a:spcBef>
                <a:spcPct val="0"/>
              </a:spcBef>
              <a:spcAft>
                <a:spcPct val="0"/>
              </a:spcAft>
              <a:buNone/>
            </a:pPr>
            <a:endParaRPr lang="en-US" sz="1800" b="1" dirty="0"/>
          </a:p>
          <a:p>
            <a:pPr eaLnBrk="0" fontAlgn="base" hangingPunct="0">
              <a:lnSpc>
                <a:spcPct val="100000"/>
              </a:lnSpc>
              <a:spcBef>
                <a:spcPct val="0"/>
              </a:spcBef>
              <a:spcAft>
                <a:spcPct val="0"/>
              </a:spcAft>
            </a:pPr>
            <a:r>
              <a:rPr lang="en-US" sz="1800" b="1" dirty="0"/>
              <a:t>Dynamic adjustment of network depth</a:t>
            </a:r>
          </a:p>
          <a:p>
            <a:pPr lvl="1" eaLnBrk="0" fontAlgn="base" hangingPunct="0">
              <a:lnSpc>
                <a:spcPct val="100000"/>
              </a:lnSpc>
              <a:spcBef>
                <a:spcPct val="0"/>
              </a:spcBef>
              <a:spcAft>
                <a:spcPct val="0"/>
              </a:spcAft>
            </a:pPr>
            <a:r>
              <a:rPr lang="en-US" altLang="en-US" sz="1600" dirty="0"/>
              <a:t>Learn depth using variational Inference</a:t>
            </a:r>
          </a:p>
          <a:p>
            <a:pPr lvl="1" eaLnBrk="0" fontAlgn="base" hangingPunct="0">
              <a:lnSpc>
                <a:spcPct val="100000"/>
              </a:lnSpc>
              <a:spcBef>
                <a:spcPct val="0"/>
              </a:spcBef>
              <a:spcAft>
                <a:spcPct val="0"/>
              </a:spcAft>
            </a:pPr>
            <a:r>
              <a:rPr lang="en-US" altLang="en-US" sz="1600" dirty="0"/>
              <a:t>how many message-passing layers are required for a specific task?</a:t>
            </a:r>
          </a:p>
        </p:txBody>
      </p:sp>
      <p:sp>
        <p:nvSpPr>
          <p:cNvPr id="15" name="Rectangle 14">
            <a:extLst>
              <a:ext uri="{FF2B5EF4-FFF2-40B4-BE49-F238E27FC236}">
                <a16:creationId xmlns:a16="http://schemas.microsoft.com/office/drawing/2014/main" id="{FDE19BEF-492B-64D5-C5CB-FA21BB5739D6}"/>
              </a:ext>
            </a:extLst>
          </p:cNvPr>
          <p:cNvSpPr/>
          <p:nvPr/>
        </p:nvSpPr>
        <p:spPr>
          <a:xfrm>
            <a:off x="3086100" y="3349942"/>
            <a:ext cx="1352550" cy="458787"/>
          </a:xfrm>
          <a:prstGeom prst="rect">
            <a:avLst/>
          </a:prstGeom>
          <a:solidFill>
            <a:srgbClr val="F2FECA"/>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a:solidFill>
                <a:schemeClr val="tx1"/>
              </a:solidFill>
            </a:endParaRPr>
          </a:p>
        </p:txBody>
      </p:sp>
      <p:sp>
        <p:nvSpPr>
          <p:cNvPr id="2" name="Title 1">
            <a:extLst>
              <a:ext uri="{FF2B5EF4-FFF2-40B4-BE49-F238E27FC236}">
                <a16:creationId xmlns:a16="http://schemas.microsoft.com/office/drawing/2014/main" id="{C31CBD89-6582-83DC-030C-7FB617C39386}"/>
              </a:ext>
            </a:extLst>
          </p:cNvPr>
          <p:cNvSpPr>
            <a:spLocks noGrp="1"/>
          </p:cNvSpPr>
          <p:nvPr>
            <p:ph type="title"/>
          </p:nvPr>
        </p:nvSpPr>
        <p:spPr/>
        <p:txBody>
          <a:bodyPr>
            <a:normAutofit/>
          </a:bodyPr>
          <a:lstStyle/>
          <a:p>
            <a:r>
              <a:rPr lang="en-US" dirty="0"/>
              <a:t>Advanced Architectures</a:t>
            </a:r>
          </a:p>
        </p:txBody>
      </p:sp>
      <p:sp>
        <p:nvSpPr>
          <p:cNvPr id="4" name="Text Placeholder 3">
            <a:extLst>
              <a:ext uri="{FF2B5EF4-FFF2-40B4-BE49-F238E27FC236}">
                <a16:creationId xmlns:a16="http://schemas.microsoft.com/office/drawing/2014/main" id="{D362F95D-DBDA-EEEE-0AA9-04B5F966CF6E}"/>
              </a:ext>
            </a:extLst>
          </p:cNvPr>
          <p:cNvSpPr>
            <a:spLocks noGrp="1"/>
          </p:cNvSpPr>
          <p:nvPr>
            <p:ph type="body" sz="quarter" idx="13"/>
          </p:nvPr>
        </p:nvSpPr>
        <p:spPr/>
        <p:txBody>
          <a:bodyPr/>
          <a:lstStyle/>
          <a:p>
            <a:r>
              <a:rPr lang="en-US" dirty="0"/>
              <a:t>Adaptative Architectures</a:t>
            </a:r>
          </a:p>
        </p:txBody>
      </p:sp>
      <p:pic>
        <p:nvPicPr>
          <p:cNvPr id="12" name="Picture 11" descr="\documentclass{article}&#10;\usepackage{amsmath,amsfonts,bm}&#10;\pagestyle{empty}&#10;\DeclareMathOperator{\tr}{Tr}&#10;\begin{document}&#10;&#10;\begin{equation*}&#10;  h^\ell_v = \phi^\ell \left( h^{\ell-1}_v, \Psi \left( \{ F_i(u, \ell-1) \odot \psi^\ell(h^{\ell-1}_u, a^\ell_{uv}) | u \in \mathcal{N}_v \} \right) \right)&#10;\end{equation*}&#10;&#10;\end{document}&#10;&#10;" title="IguanaTex Picture Display">
            <a:extLst>
              <a:ext uri="{FF2B5EF4-FFF2-40B4-BE49-F238E27FC236}">
                <a16:creationId xmlns:a16="http://schemas.microsoft.com/office/drawing/2014/main" id="{D7F533F6-1156-50BA-E202-A4BD6048704D}"/>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114183" y="3429000"/>
            <a:ext cx="6270474" cy="318476"/>
          </a:xfrm>
          <a:prstGeom prst="rect">
            <a:avLst/>
          </a:prstGeom>
        </p:spPr>
      </p:pic>
      <p:pic>
        <p:nvPicPr>
          <p:cNvPr id="8" name="Picture 7" descr="\documentclass{article}&#10;\usepackage{amsmath,amsfonts,bm}&#10;\pagestyle{empty}&#10;\DeclareMathOperator{\tr}{Tr}&#10;\begin{document}&#10;&#10;\begin{align*}&#10;&amp;\ln p(g_i, Y_i)\\&amp; \geq \mathbb{E}_{q(\theta, L, F_i | g_i, Y_i)} \left[ \ln p(Y_i, L, F_i, \theta | g_i) - \ln q(L, F_i, \theta | g_i) \right]&#10;\end{align*}&#10;&#10;\end{document}&#10;&#10;" title="IguanaTex Picture Display">
            <a:extLst>
              <a:ext uri="{FF2B5EF4-FFF2-40B4-BE49-F238E27FC236}">
                <a16:creationId xmlns:a16="http://schemas.microsoft.com/office/drawing/2014/main" id="{36D8876A-4E2B-04F8-E674-DCCF493133F3}"/>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996915" y="5430815"/>
            <a:ext cx="5837714" cy="659809"/>
          </a:xfrm>
          <a:prstGeom prst="rect">
            <a:avLst/>
          </a:prstGeom>
        </p:spPr>
      </p:pic>
      <p:sp>
        <p:nvSpPr>
          <p:cNvPr id="20" name="Rectangle: Rounded Corners 19">
            <a:extLst>
              <a:ext uri="{FF2B5EF4-FFF2-40B4-BE49-F238E27FC236}">
                <a16:creationId xmlns:a16="http://schemas.microsoft.com/office/drawing/2014/main" id="{F5E1CA11-6FCF-E227-0E47-3AEE6A9EE14D}"/>
              </a:ext>
            </a:extLst>
          </p:cNvPr>
          <p:cNvSpPr/>
          <p:nvPr/>
        </p:nvSpPr>
        <p:spPr>
          <a:xfrm>
            <a:off x="8706561" y="497060"/>
            <a:ext cx="2333287" cy="567029"/>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What messages to share and how many times?</a:t>
            </a:r>
          </a:p>
        </p:txBody>
      </p:sp>
      <p:pic>
        <p:nvPicPr>
          <p:cNvPr id="10" name="Picture 9">
            <a:extLst>
              <a:ext uri="{FF2B5EF4-FFF2-40B4-BE49-F238E27FC236}">
                <a16:creationId xmlns:a16="http://schemas.microsoft.com/office/drawing/2014/main" id="{C12A2E0C-2347-335A-0992-66B181057264}"/>
              </a:ext>
            </a:extLst>
          </p:cNvPr>
          <p:cNvPicPr>
            <a:picLocks noChangeAspect="1"/>
          </p:cNvPicPr>
          <p:nvPr/>
        </p:nvPicPr>
        <p:blipFill>
          <a:blip r:embed="rId7"/>
          <a:stretch>
            <a:fillRect/>
          </a:stretch>
        </p:blipFill>
        <p:spPr>
          <a:xfrm>
            <a:off x="8706561" y="1212554"/>
            <a:ext cx="2126115" cy="1819908"/>
          </a:xfrm>
          <a:prstGeom prst="rect">
            <a:avLst/>
          </a:prstGeom>
        </p:spPr>
      </p:pic>
      <p:pic>
        <p:nvPicPr>
          <p:cNvPr id="13" name="Picture 12">
            <a:extLst>
              <a:ext uri="{FF2B5EF4-FFF2-40B4-BE49-F238E27FC236}">
                <a16:creationId xmlns:a16="http://schemas.microsoft.com/office/drawing/2014/main" id="{D4233F7F-E4DB-7EA9-3638-97F259721E89}"/>
              </a:ext>
            </a:extLst>
          </p:cNvPr>
          <p:cNvPicPr>
            <a:picLocks noChangeAspect="1"/>
          </p:cNvPicPr>
          <p:nvPr/>
        </p:nvPicPr>
        <p:blipFill>
          <a:blip r:embed="rId8"/>
          <a:stretch>
            <a:fillRect/>
          </a:stretch>
        </p:blipFill>
        <p:spPr>
          <a:xfrm>
            <a:off x="8184129" y="3110854"/>
            <a:ext cx="3266354" cy="3346510"/>
          </a:xfrm>
          <a:prstGeom prst="rect">
            <a:avLst/>
          </a:prstGeom>
        </p:spPr>
      </p:pic>
      <p:sp>
        <p:nvSpPr>
          <p:cNvPr id="16" name="Freeform: Shape 15">
            <a:extLst>
              <a:ext uri="{FF2B5EF4-FFF2-40B4-BE49-F238E27FC236}">
                <a16:creationId xmlns:a16="http://schemas.microsoft.com/office/drawing/2014/main" id="{3265C615-8424-371E-7B5C-4C5380D56016}"/>
              </a:ext>
            </a:extLst>
          </p:cNvPr>
          <p:cNvSpPr/>
          <p:nvPr/>
        </p:nvSpPr>
        <p:spPr>
          <a:xfrm>
            <a:off x="3787140" y="3101183"/>
            <a:ext cx="4625340" cy="404017"/>
          </a:xfrm>
          <a:custGeom>
            <a:avLst/>
            <a:gdLst>
              <a:gd name="connsiteX0" fmla="*/ 0 w 4625340"/>
              <a:gd name="connsiteY0" fmla="*/ 474581 h 642221"/>
              <a:gd name="connsiteX1" fmla="*/ 3322320 w 4625340"/>
              <a:gd name="connsiteY1" fmla="*/ 2141 h 642221"/>
              <a:gd name="connsiteX2" fmla="*/ 4625340 w 4625340"/>
              <a:gd name="connsiteY2" fmla="*/ 642221 h 642221"/>
              <a:gd name="connsiteX0" fmla="*/ 0 w 4625340"/>
              <a:gd name="connsiteY0" fmla="*/ 339437 h 507077"/>
              <a:gd name="connsiteX1" fmla="*/ 3307080 w 4625340"/>
              <a:gd name="connsiteY1" fmla="*/ 4157 h 507077"/>
              <a:gd name="connsiteX2" fmla="*/ 4625340 w 4625340"/>
              <a:gd name="connsiteY2" fmla="*/ 507077 h 507077"/>
              <a:gd name="connsiteX0" fmla="*/ 0 w 4625340"/>
              <a:gd name="connsiteY0" fmla="*/ 335280 h 502920"/>
              <a:gd name="connsiteX1" fmla="*/ 3307080 w 4625340"/>
              <a:gd name="connsiteY1" fmla="*/ 0 h 502920"/>
              <a:gd name="connsiteX2" fmla="*/ 4625340 w 4625340"/>
              <a:gd name="connsiteY2" fmla="*/ 502920 h 502920"/>
              <a:gd name="connsiteX0" fmla="*/ 0 w 4625340"/>
              <a:gd name="connsiteY0" fmla="*/ 339252 h 506892"/>
              <a:gd name="connsiteX1" fmla="*/ 3307080 w 4625340"/>
              <a:gd name="connsiteY1" fmla="*/ 3972 h 506892"/>
              <a:gd name="connsiteX2" fmla="*/ 4625340 w 4625340"/>
              <a:gd name="connsiteY2" fmla="*/ 506892 h 506892"/>
              <a:gd name="connsiteX0" fmla="*/ 0 w 4625340"/>
              <a:gd name="connsiteY0" fmla="*/ 339436 h 507076"/>
              <a:gd name="connsiteX1" fmla="*/ 3307080 w 4625340"/>
              <a:gd name="connsiteY1" fmla="*/ 4156 h 507076"/>
              <a:gd name="connsiteX2" fmla="*/ 4625340 w 4625340"/>
              <a:gd name="connsiteY2" fmla="*/ 507076 h 507076"/>
              <a:gd name="connsiteX0" fmla="*/ 0 w 4625340"/>
              <a:gd name="connsiteY0" fmla="*/ 339436 h 507076"/>
              <a:gd name="connsiteX1" fmla="*/ 3307080 w 4625340"/>
              <a:gd name="connsiteY1" fmla="*/ 4156 h 507076"/>
              <a:gd name="connsiteX2" fmla="*/ 4625340 w 4625340"/>
              <a:gd name="connsiteY2" fmla="*/ 507076 h 507076"/>
              <a:gd name="connsiteX0" fmla="*/ 0 w 4625340"/>
              <a:gd name="connsiteY0" fmla="*/ 360997 h 528637"/>
              <a:gd name="connsiteX1" fmla="*/ 3307080 w 4625340"/>
              <a:gd name="connsiteY1" fmla="*/ 25717 h 528637"/>
              <a:gd name="connsiteX2" fmla="*/ 4625340 w 4625340"/>
              <a:gd name="connsiteY2" fmla="*/ 528637 h 528637"/>
              <a:gd name="connsiteX0" fmla="*/ 0 w 4625340"/>
              <a:gd name="connsiteY0" fmla="*/ 360997 h 528637"/>
              <a:gd name="connsiteX1" fmla="*/ 3307080 w 4625340"/>
              <a:gd name="connsiteY1" fmla="*/ 25717 h 528637"/>
              <a:gd name="connsiteX2" fmla="*/ 4625340 w 4625340"/>
              <a:gd name="connsiteY2" fmla="*/ 528637 h 528637"/>
              <a:gd name="connsiteX0" fmla="*/ 0 w 4625340"/>
              <a:gd name="connsiteY0" fmla="*/ 393679 h 561319"/>
              <a:gd name="connsiteX1" fmla="*/ 3307080 w 4625340"/>
              <a:gd name="connsiteY1" fmla="*/ 58399 h 561319"/>
              <a:gd name="connsiteX2" fmla="*/ 4625340 w 4625340"/>
              <a:gd name="connsiteY2" fmla="*/ 561319 h 561319"/>
              <a:gd name="connsiteX0" fmla="*/ 0 w 4625340"/>
              <a:gd name="connsiteY0" fmla="*/ 393679 h 561319"/>
              <a:gd name="connsiteX1" fmla="*/ 3307080 w 4625340"/>
              <a:gd name="connsiteY1" fmla="*/ 58399 h 561319"/>
              <a:gd name="connsiteX2" fmla="*/ 4625340 w 4625340"/>
              <a:gd name="connsiteY2" fmla="*/ 561319 h 561319"/>
              <a:gd name="connsiteX0" fmla="*/ 0 w 4625340"/>
              <a:gd name="connsiteY0" fmla="*/ 393679 h 561319"/>
              <a:gd name="connsiteX1" fmla="*/ 3307080 w 4625340"/>
              <a:gd name="connsiteY1" fmla="*/ 58399 h 561319"/>
              <a:gd name="connsiteX2" fmla="*/ 4625340 w 4625340"/>
              <a:gd name="connsiteY2" fmla="*/ 561319 h 561319"/>
              <a:gd name="connsiteX0" fmla="*/ 0 w 4625340"/>
              <a:gd name="connsiteY0" fmla="*/ 356197 h 523837"/>
              <a:gd name="connsiteX1" fmla="*/ 3307080 w 4625340"/>
              <a:gd name="connsiteY1" fmla="*/ 20917 h 523837"/>
              <a:gd name="connsiteX2" fmla="*/ 4625340 w 4625340"/>
              <a:gd name="connsiteY2" fmla="*/ 523837 h 523837"/>
              <a:gd name="connsiteX0" fmla="*/ 0 w 4625340"/>
              <a:gd name="connsiteY0" fmla="*/ 263763 h 431403"/>
              <a:gd name="connsiteX1" fmla="*/ 3307080 w 4625340"/>
              <a:gd name="connsiteY1" fmla="*/ 27543 h 431403"/>
              <a:gd name="connsiteX2" fmla="*/ 4625340 w 4625340"/>
              <a:gd name="connsiteY2" fmla="*/ 431403 h 431403"/>
              <a:gd name="connsiteX0" fmla="*/ 0 w 4625340"/>
              <a:gd name="connsiteY0" fmla="*/ 236377 h 404017"/>
              <a:gd name="connsiteX1" fmla="*/ 3307080 w 4625340"/>
              <a:gd name="connsiteY1" fmla="*/ 157 h 404017"/>
              <a:gd name="connsiteX2" fmla="*/ 4625340 w 4625340"/>
              <a:gd name="connsiteY2" fmla="*/ 404017 h 404017"/>
            </a:gdLst>
            <a:ahLst/>
            <a:cxnLst>
              <a:cxn ang="0">
                <a:pos x="connsiteX0" y="connsiteY0"/>
              </a:cxn>
              <a:cxn ang="0">
                <a:pos x="connsiteX1" y="connsiteY1"/>
              </a:cxn>
              <a:cxn ang="0">
                <a:pos x="connsiteX2" y="connsiteY2"/>
              </a:cxn>
            </a:cxnLst>
            <a:rect l="l" t="t" r="r" b="b"/>
            <a:pathLst>
              <a:path w="4625340" h="404017">
                <a:moveTo>
                  <a:pt x="0" y="236377"/>
                </a:moveTo>
                <a:cubicBezTo>
                  <a:pt x="1275715" y="-13813"/>
                  <a:pt x="2461105" y="4903"/>
                  <a:pt x="3307080" y="157"/>
                </a:cubicBezTo>
                <a:cubicBezTo>
                  <a:pt x="4153055" y="-4589"/>
                  <a:pt x="4359275" y="97947"/>
                  <a:pt x="4625340" y="404017"/>
                </a:cubicBezTo>
              </a:path>
            </a:pathLst>
          </a:custGeom>
          <a:noFill/>
          <a:ln>
            <a:solidFill>
              <a:schemeClr val="bg1">
                <a:lumMod val="50000"/>
              </a:schemeClr>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29808178-079E-1795-4066-58C7DCEF54CF}"/>
              </a:ext>
            </a:extLst>
          </p:cNvPr>
          <p:cNvSpPr>
            <a:spLocks noGrp="1"/>
          </p:cNvSpPr>
          <p:nvPr>
            <p:ph type="sldNum" sz="quarter" idx="12"/>
          </p:nvPr>
        </p:nvSpPr>
        <p:spPr/>
        <p:txBody>
          <a:bodyPr/>
          <a:lstStyle/>
          <a:p>
            <a:fld id="{33471E03-3868-4372-A232-81B06EBB10D4}" type="slidenum">
              <a:rPr lang="es-ES" smtClean="0"/>
              <a:t>207</a:t>
            </a:fld>
            <a:endParaRPr lang="es-ES"/>
          </a:p>
        </p:txBody>
      </p:sp>
    </p:spTree>
    <p:extLst>
      <p:ext uri="{BB962C8B-B14F-4D97-AF65-F5344CB8AC3E}">
        <p14:creationId xmlns:p14="http://schemas.microsoft.com/office/powerpoint/2010/main" val="159352729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D8CC7-E05E-3492-9C24-FBC33E7F0D42}"/>
              </a:ext>
            </a:extLst>
          </p:cNvPr>
          <p:cNvSpPr>
            <a:spLocks noGrp="1"/>
          </p:cNvSpPr>
          <p:nvPr>
            <p:ph type="title"/>
          </p:nvPr>
        </p:nvSpPr>
        <p:spPr/>
        <p:txBody>
          <a:bodyPr/>
          <a:lstStyle/>
          <a:p>
            <a:r>
              <a:rPr lang="en-US" dirty="0"/>
              <a:t>OSQ Take-away</a:t>
            </a:r>
          </a:p>
        </p:txBody>
      </p:sp>
      <p:sp>
        <p:nvSpPr>
          <p:cNvPr id="3" name="Content Placeholder 2">
            <a:extLst>
              <a:ext uri="{FF2B5EF4-FFF2-40B4-BE49-F238E27FC236}">
                <a16:creationId xmlns:a16="http://schemas.microsoft.com/office/drawing/2014/main" id="{4433119D-6254-3CF6-B2AB-D8280F184528}"/>
              </a:ext>
            </a:extLst>
          </p:cNvPr>
          <p:cNvSpPr>
            <a:spLocks noGrp="1"/>
          </p:cNvSpPr>
          <p:nvPr>
            <p:ph idx="1"/>
          </p:nvPr>
        </p:nvSpPr>
        <p:spPr>
          <a:xfrm>
            <a:off x="838200" y="1579671"/>
            <a:ext cx="10515600" cy="4838884"/>
          </a:xfrm>
        </p:spPr>
        <p:txBody>
          <a:bodyPr>
            <a:normAutofit/>
          </a:bodyPr>
          <a:lstStyle/>
          <a:p>
            <a:pPr>
              <a:buFont typeface="Wingdings" panose="05000000000000000000" pitchFamily="2" charset="2"/>
              <a:buChar char="§"/>
            </a:pPr>
            <a:r>
              <a:rPr lang="en-US" dirty="0"/>
              <a:t>Over-squashing is caused by bottlenecks in the graph</a:t>
            </a:r>
          </a:p>
          <a:p>
            <a:pPr>
              <a:buFont typeface="Wingdings" panose="05000000000000000000" pitchFamily="2" charset="2"/>
              <a:buChar char="§"/>
            </a:pPr>
            <a:r>
              <a:rPr lang="en-US" dirty="0"/>
              <a:t>Measured by spectral quantities and by the Jacobian obstruction</a:t>
            </a:r>
          </a:p>
          <a:p>
            <a:pPr>
              <a:buFont typeface="Wingdings" panose="05000000000000000000" pitchFamily="2" charset="2"/>
              <a:buChar char="§"/>
            </a:pPr>
            <a:r>
              <a:rPr lang="en-US" dirty="0"/>
              <a:t>Obstruction is bounded by the topology and it’s independent of the GNN</a:t>
            </a:r>
          </a:p>
          <a:p>
            <a:pPr marL="0" indent="0">
              <a:buNone/>
            </a:pPr>
            <a:endParaRPr lang="en-US" dirty="0"/>
          </a:p>
          <a:p>
            <a:pPr>
              <a:buFont typeface="Wingdings" panose="05000000000000000000" pitchFamily="2" charset="2"/>
              <a:buChar char="§"/>
            </a:pPr>
            <a:endParaRPr lang="en-US" dirty="0"/>
          </a:p>
          <a:p>
            <a:pPr>
              <a:buFont typeface="Wingdings" panose="05000000000000000000" pitchFamily="2" charset="2"/>
              <a:buChar char="§"/>
            </a:pPr>
            <a:r>
              <a:rPr lang="en-US" dirty="0"/>
              <a:t>Solutions</a:t>
            </a:r>
          </a:p>
          <a:p>
            <a:pPr lvl="1">
              <a:buFont typeface="Wingdings" panose="05000000000000000000" pitchFamily="2" charset="2"/>
              <a:buChar char="§"/>
            </a:pPr>
            <a:r>
              <a:rPr lang="en-US" dirty="0"/>
              <a:t>Rewiring (spatial vs spectral, static vs dynamic, pre-processing vs learnable)</a:t>
            </a:r>
          </a:p>
          <a:p>
            <a:pPr lvl="1">
              <a:buFont typeface="Wingdings" panose="05000000000000000000" pitchFamily="2" charset="2"/>
              <a:buChar char="§"/>
            </a:pPr>
            <a:r>
              <a:rPr lang="en-US" dirty="0"/>
              <a:t>Virtual nodes</a:t>
            </a:r>
          </a:p>
          <a:p>
            <a:pPr lvl="1">
              <a:buFont typeface="Wingdings" panose="05000000000000000000" pitchFamily="2" charset="2"/>
              <a:buChar char="§"/>
            </a:pPr>
            <a:r>
              <a:rPr lang="en-US" dirty="0"/>
              <a:t>Different architectures for diffusion in graphs</a:t>
            </a:r>
          </a:p>
          <a:p>
            <a:pPr lvl="2">
              <a:buFont typeface="Wingdings" panose="05000000000000000000" pitchFamily="2" charset="2"/>
              <a:buChar char="§"/>
            </a:pPr>
            <a:r>
              <a:rPr lang="en-US" dirty="0">
                <a:sym typeface="Wingdings" panose="05000000000000000000" pitchFamily="2" charset="2"/>
              </a:rPr>
              <a:t>Multi-hops, Adaptative, Physics-informed, Spectral, Transformers…</a:t>
            </a:r>
            <a:endParaRPr lang="en-US" dirty="0"/>
          </a:p>
          <a:p>
            <a:pPr lvl="1">
              <a:buFont typeface="Wingdings" panose="05000000000000000000" pitchFamily="2" charset="2"/>
              <a:buChar char="§"/>
            </a:pPr>
            <a:r>
              <a:rPr lang="en-US" i="1" dirty="0"/>
              <a:t>Note</a:t>
            </a:r>
            <a:r>
              <a:rPr lang="en-US" dirty="0"/>
              <a:t>: Some approaches are combined (e.g. global nodes+ rewiring, multi-hop + rewiring…)</a:t>
            </a:r>
          </a:p>
        </p:txBody>
      </p:sp>
      <p:sp>
        <p:nvSpPr>
          <p:cNvPr id="4" name="Text Placeholder 3">
            <a:extLst>
              <a:ext uri="{FF2B5EF4-FFF2-40B4-BE49-F238E27FC236}">
                <a16:creationId xmlns:a16="http://schemas.microsoft.com/office/drawing/2014/main" id="{698878A5-E4F8-5E1D-2522-880B099C7FE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896D4275-24C3-D8CF-8E52-2FA5ADCFBA6B}"/>
              </a:ext>
            </a:extLst>
          </p:cNvPr>
          <p:cNvSpPr>
            <a:spLocks noGrp="1"/>
          </p:cNvSpPr>
          <p:nvPr>
            <p:ph type="sldNum" sz="quarter" idx="12"/>
          </p:nvPr>
        </p:nvSpPr>
        <p:spPr/>
        <p:txBody>
          <a:bodyPr/>
          <a:lstStyle/>
          <a:p>
            <a:fld id="{33471E03-3868-4372-A232-81B06EBB10D4}" type="slidenum">
              <a:rPr lang="es-ES" smtClean="0"/>
              <a:t>208</a:t>
            </a:fld>
            <a:endParaRPr lang="es-ES"/>
          </a:p>
        </p:txBody>
      </p:sp>
    </p:spTree>
    <p:extLst>
      <p:ext uri="{BB962C8B-B14F-4D97-AF65-F5344CB8AC3E}">
        <p14:creationId xmlns:p14="http://schemas.microsoft.com/office/powerpoint/2010/main" val="261617808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24EAE-177F-1D23-5A30-DBBA3B2965EA}"/>
              </a:ext>
            </a:extLst>
          </p:cNvPr>
          <p:cNvSpPr>
            <a:spLocks noGrp="1"/>
          </p:cNvSpPr>
          <p:nvPr>
            <p:ph type="title"/>
          </p:nvPr>
        </p:nvSpPr>
        <p:spPr>
          <a:xfrm>
            <a:off x="406400" y="4451975"/>
            <a:ext cx="9978571" cy="1621762"/>
          </a:xfrm>
        </p:spPr>
        <p:txBody>
          <a:bodyPr/>
          <a:lstStyle/>
          <a:p>
            <a:r>
              <a:rPr lang="en-US" dirty="0">
                <a:solidFill>
                  <a:schemeClr val="bg1"/>
                </a:solidFill>
              </a:rPr>
              <a:t>Trade-off between OSM and OSQ</a:t>
            </a:r>
            <a:endParaRPr lang="en-US" dirty="0"/>
          </a:p>
        </p:txBody>
      </p:sp>
      <p:grpSp>
        <p:nvGrpSpPr>
          <p:cNvPr id="24" name="Group 23">
            <a:extLst>
              <a:ext uri="{FF2B5EF4-FFF2-40B4-BE49-F238E27FC236}">
                <a16:creationId xmlns:a16="http://schemas.microsoft.com/office/drawing/2014/main" id="{A7BFC618-EEE0-3667-5049-C59A3F80C7F9}"/>
              </a:ext>
            </a:extLst>
          </p:cNvPr>
          <p:cNvGrpSpPr/>
          <p:nvPr/>
        </p:nvGrpSpPr>
        <p:grpSpPr>
          <a:xfrm>
            <a:off x="1732384" y="948689"/>
            <a:ext cx="8727232" cy="3735276"/>
            <a:chOff x="553802" y="1093926"/>
            <a:chExt cx="11259362" cy="4683884"/>
          </a:xfrm>
        </p:grpSpPr>
        <p:grpSp>
          <p:nvGrpSpPr>
            <p:cNvPr id="3" name="Group 2" descr="\documentclass{article}&#10;\usepackage{amsmath,amsfonts,bm}&#10;\pagestyle{empty}&#10;\DeclareMathOperator{\tr}{Tr}&#10;\begin{document}&#10;&#10;\begin{equation*}&#10;\mathcal{R}(G)&#10;\end{equation*}&#10;&#10;\end{document}&#10;&#10;" title="IguanaTex Shape Display">
              <a:extLst>
                <a:ext uri="{FF2B5EF4-FFF2-40B4-BE49-F238E27FC236}">
                  <a16:creationId xmlns:a16="http://schemas.microsoft.com/office/drawing/2014/main" id="{AFBB5EC1-8586-2F4E-47BE-B59305654B7C}"/>
                </a:ext>
              </a:extLst>
            </p:cNvPr>
            <p:cNvGrpSpPr>
              <a:grpSpLocks noChangeAspect="1"/>
            </p:cNvGrpSpPr>
            <p:nvPr>
              <p:custDataLst>
                <p:tags r:id="rId1"/>
              </p:custDataLst>
            </p:nvPr>
          </p:nvGrpSpPr>
          <p:grpSpPr>
            <a:xfrm>
              <a:off x="5813425" y="2298700"/>
              <a:ext cx="582095" cy="254476"/>
              <a:chOff x="11434827" y="3966225"/>
              <a:chExt cx="579649" cy="246724"/>
            </a:xfrm>
            <a:solidFill>
              <a:schemeClr val="bg1">
                <a:lumMod val="95000"/>
              </a:schemeClr>
            </a:solidFill>
          </p:grpSpPr>
          <p:sp>
            <p:nvSpPr>
              <p:cNvPr id="4" name="Freeform: Shape 3">
                <a:extLst>
                  <a:ext uri="{FF2B5EF4-FFF2-40B4-BE49-F238E27FC236}">
                    <a16:creationId xmlns:a16="http://schemas.microsoft.com/office/drawing/2014/main" id="{228F3990-DDF2-A9D1-BA03-2D4249E4DC8C}"/>
                  </a:ext>
                </a:extLst>
              </p:cNvPr>
              <p:cNvSpPr/>
              <p:nvPr>
                <p:custDataLst>
                  <p:tags r:id="rId14"/>
                </p:custDataLst>
              </p:nvPr>
            </p:nvSpPr>
            <p:spPr>
              <a:xfrm>
                <a:off x="11434827" y="3982755"/>
                <a:ext cx="206489" cy="173940"/>
              </a:xfrm>
              <a:custGeom>
                <a:avLst/>
                <a:gdLst>
                  <a:gd name="connsiteX0" fmla="*/ 97393 w 206489"/>
                  <a:gd name="connsiteY0" fmla="*/ 13645 h 173940"/>
                  <a:gd name="connsiteX1" fmla="*/ 158632 w 206489"/>
                  <a:gd name="connsiteY1" fmla="*/ 41524 h 173940"/>
                  <a:gd name="connsiteX2" fmla="*/ 104732 w 206489"/>
                  <a:gd name="connsiteY2" fmla="*/ 87662 h 173940"/>
                  <a:gd name="connsiteX3" fmla="*/ 83728 w 206489"/>
                  <a:gd name="connsiteY3" fmla="*/ 99505 h 173940"/>
                  <a:gd name="connsiteX4" fmla="*/ 84994 w 206489"/>
                  <a:gd name="connsiteY4" fmla="*/ 100985 h 173940"/>
                  <a:gd name="connsiteX5" fmla="*/ 113842 w 206489"/>
                  <a:gd name="connsiteY5" fmla="*/ 136760 h 173940"/>
                  <a:gd name="connsiteX6" fmla="*/ 146991 w 206489"/>
                  <a:gd name="connsiteY6" fmla="*/ 174016 h 173940"/>
                  <a:gd name="connsiteX7" fmla="*/ 206711 w 206489"/>
                  <a:gd name="connsiteY7" fmla="*/ 138241 h 173940"/>
                  <a:gd name="connsiteX8" fmla="*/ 203928 w 206489"/>
                  <a:gd name="connsiteY8" fmla="*/ 136514 h 173940"/>
                  <a:gd name="connsiteX9" fmla="*/ 185708 w 206489"/>
                  <a:gd name="connsiteY9" fmla="*/ 147123 h 173940"/>
                  <a:gd name="connsiteX10" fmla="*/ 163693 w 206489"/>
                  <a:gd name="connsiteY10" fmla="*/ 160446 h 173940"/>
                  <a:gd name="connsiteX11" fmla="*/ 134339 w 206489"/>
                  <a:gd name="connsiteY11" fmla="*/ 123684 h 173940"/>
                  <a:gd name="connsiteX12" fmla="*/ 118650 w 206489"/>
                  <a:gd name="connsiteY12" fmla="*/ 95557 h 173940"/>
                  <a:gd name="connsiteX13" fmla="*/ 180141 w 206489"/>
                  <a:gd name="connsiteY13" fmla="*/ 30915 h 173940"/>
                  <a:gd name="connsiteX14" fmla="*/ 99418 w 206489"/>
                  <a:gd name="connsiteY14" fmla="*/ 75 h 173940"/>
                  <a:gd name="connsiteX15" fmla="*/ 38685 w 206489"/>
                  <a:gd name="connsiteY15" fmla="*/ 8957 h 173940"/>
                  <a:gd name="connsiteX16" fmla="*/ 222 w 206489"/>
                  <a:gd name="connsiteY16" fmla="*/ 45966 h 173940"/>
                  <a:gd name="connsiteX17" fmla="*/ 2752 w 206489"/>
                  <a:gd name="connsiteY17" fmla="*/ 47939 h 173940"/>
                  <a:gd name="connsiteX18" fmla="*/ 14646 w 206489"/>
                  <a:gd name="connsiteY18" fmla="*/ 43252 h 173940"/>
                  <a:gd name="connsiteX19" fmla="*/ 22237 w 206489"/>
                  <a:gd name="connsiteY19" fmla="*/ 33629 h 173940"/>
                  <a:gd name="connsiteX20" fmla="*/ 64750 w 206489"/>
                  <a:gd name="connsiteY20" fmla="*/ 13645 h 173940"/>
                  <a:gd name="connsiteX21" fmla="*/ 52603 w 206489"/>
                  <a:gd name="connsiteY21" fmla="*/ 87662 h 173940"/>
                  <a:gd name="connsiteX22" fmla="*/ 25274 w 206489"/>
                  <a:gd name="connsiteY22" fmla="*/ 168834 h 173940"/>
                  <a:gd name="connsiteX23" fmla="*/ 24008 w 206489"/>
                  <a:gd name="connsiteY23" fmla="*/ 172289 h 173940"/>
                  <a:gd name="connsiteX24" fmla="*/ 26539 w 206489"/>
                  <a:gd name="connsiteY24" fmla="*/ 174016 h 173940"/>
                  <a:gd name="connsiteX25" fmla="*/ 45012 w 206489"/>
                  <a:gd name="connsiteY25" fmla="*/ 163407 h 173940"/>
                  <a:gd name="connsiteX26" fmla="*/ 85500 w 206489"/>
                  <a:gd name="connsiteY26" fmla="*/ 13645 h 173940"/>
                  <a:gd name="connsiteX27" fmla="*/ 97393 w 206489"/>
                  <a:gd name="connsiteY27" fmla="*/ 13645 h 1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6489" h="173940">
                    <a:moveTo>
                      <a:pt x="97393" y="13645"/>
                    </a:moveTo>
                    <a:cubicBezTo>
                      <a:pt x="145979" y="13645"/>
                      <a:pt x="158632" y="25241"/>
                      <a:pt x="158632" y="41524"/>
                    </a:cubicBezTo>
                    <a:cubicBezTo>
                      <a:pt x="158632" y="56575"/>
                      <a:pt x="146485" y="86182"/>
                      <a:pt x="104732" y="87662"/>
                    </a:cubicBezTo>
                    <a:cubicBezTo>
                      <a:pt x="92332" y="88155"/>
                      <a:pt x="83728" y="96791"/>
                      <a:pt x="83728" y="99505"/>
                    </a:cubicBezTo>
                    <a:cubicBezTo>
                      <a:pt x="83728" y="100985"/>
                      <a:pt x="84741" y="100985"/>
                      <a:pt x="84994" y="100985"/>
                    </a:cubicBezTo>
                    <a:cubicBezTo>
                      <a:pt x="95622" y="102712"/>
                      <a:pt x="100683" y="107647"/>
                      <a:pt x="113842" y="136760"/>
                    </a:cubicBezTo>
                    <a:cubicBezTo>
                      <a:pt x="125482" y="162666"/>
                      <a:pt x="132061" y="174016"/>
                      <a:pt x="146991" y="174016"/>
                    </a:cubicBezTo>
                    <a:cubicBezTo>
                      <a:pt x="177610" y="174016"/>
                      <a:pt x="206711" y="143669"/>
                      <a:pt x="206711" y="138241"/>
                    </a:cubicBezTo>
                    <a:cubicBezTo>
                      <a:pt x="206711" y="136514"/>
                      <a:pt x="204687" y="136514"/>
                      <a:pt x="203928" y="136514"/>
                    </a:cubicBezTo>
                    <a:cubicBezTo>
                      <a:pt x="200891" y="136514"/>
                      <a:pt x="191022" y="139968"/>
                      <a:pt x="185708" y="147123"/>
                    </a:cubicBezTo>
                    <a:cubicBezTo>
                      <a:pt x="181659" y="152797"/>
                      <a:pt x="176092" y="160446"/>
                      <a:pt x="163693" y="160446"/>
                    </a:cubicBezTo>
                    <a:cubicBezTo>
                      <a:pt x="150787" y="160446"/>
                      <a:pt x="142942" y="142928"/>
                      <a:pt x="134339" y="123684"/>
                    </a:cubicBezTo>
                    <a:cubicBezTo>
                      <a:pt x="129025" y="111348"/>
                      <a:pt x="124470" y="102219"/>
                      <a:pt x="118650" y="95557"/>
                    </a:cubicBezTo>
                    <a:cubicBezTo>
                      <a:pt x="155342" y="82481"/>
                      <a:pt x="180141" y="56575"/>
                      <a:pt x="180141" y="30915"/>
                    </a:cubicBezTo>
                    <a:cubicBezTo>
                      <a:pt x="180141" y="75"/>
                      <a:pt x="137628" y="75"/>
                      <a:pt x="99418" y="75"/>
                    </a:cubicBezTo>
                    <a:cubicBezTo>
                      <a:pt x="74113" y="75"/>
                      <a:pt x="59942" y="75"/>
                      <a:pt x="38685" y="8957"/>
                    </a:cubicBezTo>
                    <a:cubicBezTo>
                      <a:pt x="4777" y="23514"/>
                      <a:pt x="222" y="43992"/>
                      <a:pt x="222" y="45966"/>
                    </a:cubicBezTo>
                    <a:cubicBezTo>
                      <a:pt x="222" y="47446"/>
                      <a:pt x="1234" y="47939"/>
                      <a:pt x="2752" y="47939"/>
                    </a:cubicBezTo>
                    <a:cubicBezTo>
                      <a:pt x="6801" y="47939"/>
                      <a:pt x="12621" y="44485"/>
                      <a:pt x="14646" y="43252"/>
                    </a:cubicBezTo>
                    <a:cubicBezTo>
                      <a:pt x="19960" y="39797"/>
                      <a:pt x="20719" y="38317"/>
                      <a:pt x="22237" y="33629"/>
                    </a:cubicBezTo>
                    <a:cubicBezTo>
                      <a:pt x="25780" y="23760"/>
                      <a:pt x="32865" y="15125"/>
                      <a:pt x="64750" y="13645"/>
                    </a:cubicBezTo>
                    <a:cubicBezTo>
                      <a:pt x="63484" y="28695"/>
                      <a:pt x="61207" y="51640"/>
                      <a:pt x="52603" y="87662"/>
                    </a:cubicBezTo>
                    <a:cubicBezTo>
                      <a:pt x="45771" y="115295"/>
                      <a:pt x="36408" y="142435"/>
                      <a:pt x="25274" y="168834"/>
                    </a:cubicBezTo>
                    <a:cubicBezTo>
                      <a:pt x="24008" y="171548"/>
                      <a:pt x="24008" y="172042"/>
                      <a:pt x="24008" y="172289"/>
                    </a:cubicBezTo>
                    <a:cubicBezTo>
                      <a:pt x="24008" y="174016"/>
                      <a:pt x="26033" y="174016"/>
                      <a:pt x="26539" y="174016"/>
                    </a:cubicBezTo>
                    <a:cubicBezTo>
                      <a:pt x="31600" y="174016"/>
                      <a:pt x="42228" y="168094"/>
                      <a:pt x="45012" y="163407"/>
                    </a:cubicBezTo>
                    <a:cubicBezTo>
                      <a:pt x="45518" y="162173"/>
                      <a:pt x="77655" y="92597"/>
                      <a:pt x="85500" y="13645"/>
                    </a:cubicBezTo>
                    <a:lnTo>
                      <a:pt x="97393" y="13645"/>
                    </a:lnTo>
                    <a:close/>
                  </a:path>
                </a:pathLst>
              </a:custGeom>
              <a:grpFill/>
              <a:ln w="6350" cap="flat">
                <a:solidFill>
                  <a:schemeClr val="bg1"/>
                </a:solid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00529B3A-C551-75E2-4834-AB8832E2D49E}"/>
                  </a:ext>
                </a:extLst>
              </p:cNvPr>
              <p:cNvSpPr/>
              <p:nvPr>
                <p:custDataLst>
                  <p:tags r:id="rId15"/>
                </p:custDataLst>
              </p:nvPr>
            </p:nvSpPr>
            <p:spPr>
              <a:xfrm>
                <a:off x="11669027" y="3966225"/>
                <a:ext cx="58707" cy="246724"/>
              </a:xfrm>
              <a:custGeom>
                <a:avLst/>
                <a:gdLst>
                  <a:gd name="connsiteX0" fmla="*/ 58938 w 58707"/>
                  <a:gd name="connsiteY0" fmla="*/ 244332 h 246724"/>
                  <a:gd name="connsiteX1" fmla="*/ 54636 w 58707"/>
                  <a:gd name="connsiteY1" fmla="*/ 238904 h 246724"/>
                  <a:gd name="connsiteX2" fmla="*/ 14907 w 58707"/>
                  <a:gd name="connsiteY2" fmla="*/ 123437 h 246724"/>
                  <a:gd name="connsiteX3" fmla="*/ 55648 w 58707"/>
                  <a:gd name="connsiteY3" fmla="*/ 6736 h 246724"/>
                  <a:gd name="connsiteX4" fmla="*/ 58938 w 58707"/>
                  <a:gd name="connsiteY4" fmla="*/ 2542 h 246724"/>
                  <a:gd name="connsiteX5" fmla="*/ 56407 w 58707"/>
                  <a:gd name="connsiteY5" fmla="*/ 75 h 246724"/>
                  <a:gd name="connsiteX6" fmla="*/ 16172 w 58707"/>
                  <a:gd name="connsiteY6" fmla="*/ 48186 h 246724"/>
                  <a:gd name="connsiteX7" fmla="*/ 230 w 58707"/>
                  <a:gd name="connsiteY7" fmla="*/ 123437 h 246724"/>
                  <a:gd name="connsiteX8" fmla="*/ 16931 w 58707"/>
                  <a:gd name="connsiteY8" fmla="*/ 200415 h 246724"/>
                  <a:gd name="connsiteX9" fmla="*/ 56407 w 58707"/>
                  <a:gd name="connsiteY9" fmla="*/ 246800 h 246724"/>
                  <a:gd name="connsiteX10" fmla="*/ 58938 w 58707"/>
                  <a:gd name="connsiteY10" fmla="*/ 244332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38" y="244332"/>
                    </a:moveTo>
                    <a:cubicBezTo>
                      <a:pt x="58938" y="243592"/>
                      <a:pt x="58938" y="243099"/>
                      <a:pt x="54636" y="238904"/>
                    </a:cubicBezTo>
                    <a:cubicBezTo>
                      <a:pt x="23005" y="207817"/>
                      <a:pt x="14907" y="161186"/>
                      <a:pt x="14907" y="123437"/>
                    </a:cubicBezTo>
                    <a:cubicBezTo>
                      <a:pt x="14907" y="80507"/>
                      <a:pt x="24523" y="37577"/>
                      <a:pt x="55648" y="6736"/>
                    </a:cubicBezTo>
                    <a:cubicBezTo>
                      <a:pt x="58938" y="3776"/>
                      <a:pt x="58938" y="3282"/>
                      <a:pt x="58938" y="2542"/>
                    </a:cubicBezTo>
                    <a:cubicBezTo>
                      <a:pt x="58938" y="815"/>
                      <a:pt x="57926" y="75"/>
                      <a:pt x="56407" y="75"/>
                    </a:cubicBezTo>
                    <a:cubicBezTo>
                      <a:pt x="53877" y="75"/>
                      <a:pt x="31102" y="16852"/>
                      <a:pt x="16172" y="48186"/>
                    </a:cubicBezTo>
                    <a:cubicBezTo>
                      <a:pt x="3267" y="75326"/>
                      <a:pt x="230" y="102712"/>
                      <a:pt x="230" y="123437"/>
                    </a:cubicBezTo>
                    <a:cubicBezTo>
                      <a:pt x="230" y="142682"/>
                      <a:pt x="3014" y="172535"/>
                      <a:pt x="16931" y="200415"/>
                    </a:cubicBezTo>
                    <a:cubicBezTo>
                      <a:pt x="32114" y="230762"/>
                      <a:pt x="53877" y="246800"/>
                      <a:pt x="56407" y="246800"/>
                    </a:cubicBezTo>
                    <a:cubicBezTo>
                      <a:pt x="57926" y="246800"/>
                      <a:pt x="58938" y="246059"/>
                      <a:pt x="58938" y="244332"/>
                    </a:cubicBezTo>
                    <a:close/>
                  </a:path>
                </a:pathLst>
              </a:custGeom>
              <a:grpFill/>
              <a:ln w="6350" cap="flat">
                <a:solidFill>
                  <a:schemeClr val="bg1"/>
                </a:solid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835EFAC-C6B4-ADA1-EC6B-35811E176A7B}"/>
                  </a:ext>
                </a:extLst>
              </p:cNvPr>
              <p:cNvSpPr/>
              <p:nvPr>
                <p:custDataLst>
                  <p:tags r:id="rId16"/>
                </p:custDataLst>
              </p:nvPr>
            </p:nvSpPr>
            <p:spPr>
              <a:xfrm>
                <a:off x="11755037" y="3977327"/>
                <a:ext cx="179666" cy="179368"/>
              </a:xfrm>
              <a:custGeom>
                <a:avLst/>
                <a:gdLst>
                  <a:gd name="connsiteX0" fmla="*/ 179900 w 179666"/>
                  <a:gd name="connsiteY0" fmla="*/ 2542 h 179368"/>
                  <a:gd name="connsiteX1" fmla="*/ 177117 w 179666"/>
                  <a:gd name="connsiteY1" fmla="*/ 75 h 179368"/>
                  <a:gd name="connsiteX2" fmla="*/ 173321 w 179666"/>
                  <a:gd name="connsiteY2" fmla="*/ 3035 h 179368"/>
                  <a:gd name="connsiteX3" fmla="*/ 155607 w 179666"/>
                  <a:gd name="connsiteY3" fmla="*/ 22033 h 179368"/>
                  <a:gd name="connsiteX4" fmla="*/ 113601 w 179666"/>
                  <a:gd name="connsiteY4" fmla="*/ 75 h 179368"/>
                  <a:gd name="connsiteX5" fmla="*/ 234 w 179666"/>
                  <a:gd name="connsiteY5" fmla="*/ 111841 h 179368"/>
                  <a:gd name="connsiteX6" fmla="*/ 69317 w 179666"/>
                  <a:gd name="connsiteY6" fmla="*/ 179444 h 179368"/>
                  <a:gd name="connsiteX7" fmla="*/ 100948 w 179666"/>
                  <a:gd name="connsiteY7" fmla="*/ 173522 h 179368"/>
                  <a:gd name="connsiteX8" fmla="*/ 122964 w 179666"/>
                  <a:gd name="connsiteY8" fmla="*/ 158472 h 179368"/>
                  <a:gd name="connsiteX9" fmla="*/ 134351 w 179666"/>
                  <a:gd name="connsiteY9" fmla="*/ 173769 h 179368"/>
                  <a:gd name="connsiteX10" fmla="*/ 136122 w 179666"/>
                  <a:gd name="connsiteY10" fmla="*/ 172782 h 179368"/>
                  <a:gd name="connsiteX11" fmla="*/ 140424 w 179666"/>
                  <a:gd name="connsiteY11" fmla="*/ 157732 h 179368"/>
                  <a:gd name="connsiteX12" fmla="*/ 145232 w 179666"/>
                  <a:gd name="connsiteY12" fmla="*/ 138734 h 179368"/>
                  <a:gd name="connsiteX13" fmla="*/ 148522 w 179666"/>
                  <a:gd name="connsiteY13" fmla="*/ 126151 h 179368"/>
                  <a:gd name="connsiteX14" fmla="*/ 165982 w 179666"/>
                  <a:gd name="connsiteY14" fmla="*/ 114308 h 179368"/>
                  <a:gd name="connsiteX15" fmla="*/ 170031 w 179666"/>
                  <a:gd name="connsiteY15" fmla="*/ 109374 h 179368"/>
                  <a:gd name="connsiteX16" fmla="*/ 166742 w 179666"/>
                  <a:gd name="connsiteY16" fmla="*/ 106660 h 179368"/>
                  <a:gd name="connsiteX17" fmla="*/ 140171 w 179666"/>
                  <a:gd name="connsiteY17" fmla="*/ 107400 h 179368"/>
                  <a:gd name="connsiteX18" fmla="*/ 104744 w 179666"/>
                  <a:gd name="connsiteY18" fmla="*/ 106660 h 179368"/>
                  <a:gd name="connsiteX19" fmla="*/ 99430 w 179666"/>
                  <a:gd name="connsiteY19" fmla="*/ 111594 h 179368"/>
                  <a:gd name="connsiteX20" fmla="*/ 107021 w 179666"/>
                  <a:gd name="connsiteY20" fmla="*/ 114308 h 179368"/>
                  <a:gd name="connsiteX21" fmla="*/ 120433 w 179666"/>
                  <a:gd name="connsiteY21" fmla="*/ 114802 h 179368"/>
                  <a:gd name="connsiteX22" fmla="*/ 128278 w 179666"/>
                  <a:gd name="connsiteY22" fmla="*/ 119490 h 179368"/>
                  <a:gd name="connsiteX23" fmla="*/ 122964 w 179666"/>
                  <a:gd name="connsiteY23" fmla="*/ 141941 h 179368"/>
                  <a:gd name="connsiteX24" fmla="*/ 74125 w 179666"/>
                  <a:gd name="connsiteY24" fmla="*/ 171795 h 179368"/>
                  <a:gd name="connsiteX25" fmla="*/ 23262 w 179666"/>
                  <a:gd name="connsiteY25" fmla="*/ 119983 h 179368"/>
                  <a:gd name="connsiteX26" fmla="*/ 52362 w 179666"/>
                  <a:gd name="connsiteY26" fmla="*/ 39551 h 179368"/>
                  <a:gd name="connsiteX27" fmla="*/ 115625 w 179666"/>
                  <a:gd name="connsiteY27" fmla="*/ 7723 h 179368"/>
                  <a:gd name="connsiteX28" fmla="*/ 156366 w 179666"/>
                  <a:gd name="connsiteY28" fmla="*/ 55341 h 179368"/>
                  <a:gd name="connsiteX29" fmla="*/ 155607 w 179666"/>
                  <a:gd name="connsiteY29" fmla="*/ 67924 h 179368"/>
                  <a:gd name="connsiteX30" fmla="*/ 159403 w 179666"/>
                  <a:gd name="connsiteY30" fmla="*/ 70391 h 179368"/>
                  <a:gd name="connsiteX31" fmla="*/ 163958 w 179666"/>
                  <a:gd name="connsiteY31" fmla="*/ 65457 h 179368"/>
                  <a:gd name="connsiteX32" fmla="*/ 179900 w 179666"/>
                  <a:gd name="connsiteY32" fmla="*/ 2542 h 1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9666" h="179368">
                    <a:moveTo>
                      <a:pt x="179900" y="2542"/>
                    </a:moveTo>
                    <a:cubicBezTo>
                      <a:pt x="179900" y="1802"/>
                      <a:pt x="179394" y="75"/>
                      <a:pt x="177117" y="75"/>
                    </a:cubicBezTo>
                    <a:cubicBezTo>
                      <a:pt x="176357" y="75"/>
                      <a:pt x="176104" y="321"/>
                      <a:pt x="173321" y="3035"/>
                    </a:cubicBezTo>
                    <a:lnTo>
                      <a:pt x="155607" y="22033"/>
                    </a:lnTo>
                    <a:cubicBezTo>
                      <a:pt x="153330" y="18579"/>
                      <a:pt x="141689" y="75"/>
                      <a:pt x="113601" y="75"/>
                    </a:cubicBezTo>
                    <a:cubicBezTo>
                      <a:pt x="57170" y="75"/>
                      <a:pt x="234" y="54601"/>
                      <a:pt x="234" y="111841"/>
                    </a:cubicBezTo>
                    <a:cubicBezTo>
                      <a:pt x="234" y="151070"/>
                      <a:pt x="28323" y="179444"/>
                      <a:pt x="69317" y="179444"/>
                    </a:cubicBezTo>
                    <a:cubicBezTo>
                      <a:pt x="80451" y="179444"/>
                      <a:pt x="91838" y="177223"/>
                      <a:pt x="100948" y="173522"/>
                    </a:cubicBezTo>
                    <a:cubicBezTo>
                      <a:pt x="113601" y="168588"/>
                      <a:pt x="118409" y="163407"/>
                      <a:pt x="122964" y="158472"/>
                    </a:cubicBezTo>
                    <a:cubicBezTo>
                      <a:pt x="125241" y="164640"/>
                      <a:pt x="131820" y="173769"/>
                      <a:pt x="134351" y="173769"/>
                    </a:cubicBezTo>
                    <a:cubicBezTo>
                      <a:pt x="135616" y="173769"/>
                      <a:pt x="136122" y="173029"/>
                      <a:pt x="136122" y="172782"/>
                    </a:cubicBezTo>
                    <a:cubicBezTo>
                      <a:pt x="136628" y="172289"/>
                      <a:pt x="139159" y="162913"/>
                      <a:pt x="140424" y="157732"/>
                    </a:cubicBezTo>
                    <a:lnTo>
                      <a:pt x="145232" y="138734"/>
                    </a:lnTo>
                    <a:cubicBezTo>
                      <a:pt x="146244" y="134540"/>
                      <a:pt x="147510" y="130345"/>
                      <a:pt x="148522" y="126151"/>
                    </a:cubicBezTo>
                    <a:cubicBezTo>
                      <a:pt x="151305" y="115048"/>
                      <a:pt x="151558" y="114555"/>
                      <a:pt x="165982" y="114308"/>
                    </a:cubicBezTo>
                    <a:cubicBezTo>
                      <a:pt x="167248" y="114308"/>
                      <a:pt x="170031" y="114062"/>
                      <a:pt x="170031" y="109374"/>
                    </a:cubicBezTo>
                    <a:cubicBezTo>
                      <a:pt x="170031" y="107647"/>
                      <a:pt x="168766" y="106660"/>
                      <a:pt x="166742" y="106660"/>
                    </a:cubicBezTo>
                    <a:cubicBezTo>
                      <a:pt x="160921" y="106660"/>
                      <a:pt x="145991" y="107400"/>
                      <a:pt x="140171" y="107400"/>
                    </a:cubicBezTo>
                    <a:cubicBezTo>
                      <a:pt x="132327" y="107400"/>
                      <a:pt x="112589" y="106660"/>
                      <a:pt x="104744" y="106660"/>
                    </a:cubicBezTo>
                    <a:cubicBezTo>
                      <a:pt x="102467" y="106660"/>
                      <a:pt x="99430" y="106660"/>
                      <a:pt x="99430" y="111594"/>
                    </a:cubicBezTo>
                    <a:cubicBezTo>
                      <a:pt x="99430" y="114308"/>
                      <a:pt x="101454" y="114308"/>
                      <a:pt x="107021" y="114308"/>
                    </a:cubicBezTo>
                    <a:cubicBezTo>
                      <a:pt x="107275" y="114308"/>
                      <a:pt x="114613" y="114308"/>
                      <a:pt x="120433" y="114802"/>
                    </a:cubicBezTo>
                    <a:cubicBezTo>
                      <a:pt x="127013" y="115542"/>
                      <a:pt x="128278" y="116282"/>
                      <a:pt x="128278" y="119490"/>
                    </a:cubicBezTo>
                    <a:cubicBezTo>
                      <a:pt x="128278" y="121710"/>
                      <a:pt x="125494" y="132813"/>
                      <a:pt x="122964" y="141941"/>
                    </a:cubicBezTo>
                    <a:cubicBezTo>
                      <a:pt x="115878" y="169081"/>
                      <a:pt x="82982" y="171795"/>
                      <a:pt x="74125" y="171795"/>
                    </a:cubicBezTo>
                    <a:cubicBezTo>
                      <a:pt x="49832" y="171795"/>
                      <a:pt x="23262" y="157732"/>
                      <a:pt x="23262" y="119983"/>
                    </a:cubicBezTo>
                    <a:cubicBezTo>
                      <a:pt x="23262" y="112334"/>
                      <a:pt x="25792" y="71625"/>
                      <a:pt x="52362" y="39551"/>
                    </a:cubicBezTo>
                    <a:cubicBezTo>
                      <a:pt x="66027" y="22773"/>
                      <a:pt x="90573" y="7723"/>
                      <a:pt x="115625" y="7723"/>
                    </a:cubicBezTo>
                    <a:cubicBezTo>
                      <a:pt x="141436" y="7723"/>
                      <a:pt x="156366" y="26721"/>
                      <a:pt x="156366" y="55341"/>
                    </a:cubicBezTo>
                    <a:cubicBezTo>
                      <a:pt x="156366" y="65210"/>
                      <a:pt x="155607" y="65457"/>
                      <a:pt x="155607" y="67924"/>
                    </a:cubicBezTo>
                    <a:cubicBezTo>
                      <a:pt x="155607" y="70391"/>
                      <a:pt x="158391" y="70391"/>
                      <a:pt x="159403" y="70391"/>
                    </a:cubicBezTo>
                    <a:cubicBezTo>
                      <a:pt x="162693" y="70391"/>
                      <a:pt x="162693" y="69898"/>
                      <a:pt x="163958" y="65457"/>
                    </a:cubicBezTo>
                    <a:lnTo>
                      <a:pt x="179900" y="2542"/>
                    </a:lnTo>
                    <a:close/>
                  </a:path>
                </a:pathLst>
              </a:custGeom>
              <a:grpFill/>
              <a:ln w="6350" cap="flat">
                <a:solidFill>
                  <a:schemeClr val="bg1"/>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F35BE2C-A153-74FA-EE12-1C721CDE780B}"/>
                  </a:ext>
                </a:extLst>
              </p:cNvPr>
              <p:cNvSpPr/>
              <p:nvPr>
                <p:custDataLst>
                  <p:tags r:id="rId17"/>
                </p:custDataLst>
              </p:nvPr>
            </p:nvSpPr>
            <p:spPr>
              <a:xfrm>
                <a:off x="11955769" y="3966225"/>
                <a:ext cx="58707" cy="246724"/>
              </a:xfrm>
              <a:custGeom>
                <a:avLst/>
                <a:gdLst>
                  <a:gd name="connsiteX0" fmla="*/ 58950 w 58707"/>
                  <a:gd name="connsiteY0" fmla="*/ 123437 h 246724"/>
                  <a:gd name="connsiteX1" fmla="*/ 42248 w 58707"/>
                  <a:gd name="connsiteY1" fmla="*/ 46459 h 246724"/>
                  <a:gd name="connsiteX2" fmla="*/ 2772 w 58707"/>
                  <a:gd name="connsiteY2" fmla="*/ 75 h 246724"/>
                  <a:gd name="connsiteX3" fmla="*/ 242 w 58707"/>
                  <a:gd name="connsiteY3" fmla="*/ 2542 h 246724"/>
                  <a:gd name="connsiteX4" fmla="*/ 5050 w 58707"/>
                  <a:gd name="connsiteY4" fmla="*/ 8217 h 246724"/>
                  <a:gd name="connsiteX5" fmla="*/ 44273 w 58707"/>
                  <a:gd name="connsiteY5" fmla="*/ 123437 h 246724"/>
                  <a:gd name="connsiteX6" fmla="*/ 3531 w 58707"/>
                  <a:gd name="connsiteY6" fmla="*/ 240138 h 246724"/>
                  <a:gd name="connsiteX7" fmla="*/ 242 w 58707"/>
                  <a:gd name="connsiteY7" fmla="*/ 244332 h 246724"/>
                  <a:gd name="connsiteX8" fmla="*/ 2772 w 58707"/>
                  <a:gd name="connsiteY8" fmla="*/ 246800 h 246724"/>
                  <a:gd name="connsiteX9" fmla="*/ 43007 w 58707"/>
                  <a:gd name="connsiteY9" fmla="*/ 198688 h 246724"/>
                  <a:gd name="connsiteX10" fmla="*/ 58950 w 58707"/>
                  <a:gd name="connsiteY10" fmla="*/ 123437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50" y="123437"/>
                    </a:moveTo>
                    <a:cubicBezTo>
                      <a:pt x="58950" y="104193"/>
                      <a:pt x="56166" y="74339"/>
                      <a:pt x="42248" y="46459"/>
                    </a:cubicBezTo>
                    <a:cubicBezTo>
                      <a:pt x="27065" y="16112"/>
                      <a:pt x="5303" y="75"/>
                      <a:pt x="2772" y="75"/>
                    </a:cubicBezTo>
                    <a:cubicBezTo>
                      <a:pt x="1254" y="75"/>
                      <a:pt x="242" y="1062"/>
                      <a:pt x="242" y="2542"/>
                    </a:cubicBezTo>
                    <a:cubicBezTo>
                      <a:pt x="242" y="3282"/>
                      <a:pt x="242" y="3776"/>
                      <a:pt x="5050" y="8217"/>
                    </a:cubicBezTo>
                    <a:cubicBezTo>
                      <a:pt x="29849" y="32642"/>
                      <a:pt x="44273" y="71872"/>
                      <a:pt x="44273" y="123437"/>
                    </a:cubicBezTo>
                    <a:cubicBezTo>
                      <a:pt x="44273" y="165627"/>
                      <a:pt x="34910" y="209051"/>
                      <a:pt x="3531" y="240138"/>
                    </a:cubicBezTo>
                    <a:cubicBezTo>
                      <a:pt x="242" y="243099"/>
                      <a:pt x="242" y="243592"/>
                      <a:pt x="242" y="244332"/>
                    </a:cubicBezTo>
                    <a:cubicBezTo>
                      <a:pt x="242" y="245813"/>
                      <a:pt x="1254" y="246800"/>
                      <a:pt x="2772" y="246800"/>
                    </a:cubicBezTo>
                    <a:cubicBezTo>
                      <a:pt x="5303" y="246800"/>
                      <a:pt x="28077" y="230022"/>
                      <a:pt x="43007" y="198688"/>
                    </a:cubicBezTo>
                    <a:cubicBezTo>
                      <a:pt x="55913" y="171548"/>
                      <a:pt x="58950" y="144162"/>
                      <a:pt x="58950" y="123437"/>
                    </a:cubicBezTo>
                    <a:close/>
                  </a:path>
                </a:pathLst>
              </a:custGeom>
              <a:grpFill/>
              <a:ln w="6350" cap="flat">
                <a:solidFill>
                  <a:schemeClr val="bg1"/>
                </a:solidFill>
                <a:prstDash val="solid"/>
                <a:miter/>
              </a:ln>
            </p:spPr>
            <p:txBody>
              <a:bodyPr rtlCol="0" anchor="ctr"/>
              <a:lstStyle/>
              <a:p>
                <a:endParaRPr lang="en-US"/>
              </a:p>
            </p:txBody>
          </p:sp>
        </p:grpSp>
        <p:grpSp>
          <p:nvGrpSpPr>
            <p:cNvPr id="8" name="Group 7" descr="\documentclass{article}&#10;\usepackage{amsmath,amsfonts,bm}&#10;\pagestyle{empty}&#10;\DeclareMathOperator{\tr}{Tr}&#10;\begin{document}&#10;&#10;&#10;\texttt{Sparsify}$(G)$&#10;&#10;&#10;\end{document}&#10;&#10;" title="IguanaTex Shape Display">
              <a:extLst>
                <a:ext uri="{FF2B5EF4-FFF2-40B4-BE49-F238E27FC236}">
                  <a16:creationId xmlns:a16="http://schemas.microsoft.com/office/drawing/2014/main" id="{3B2D3B0B-6D76-10FC-8413-E9BB131CBC7B}"/>
                </a:ext>
              </a:extLst>
            </p:cNvPr>
            <p:cNvGrpSpPr>
              <a:grpSpLocks noChangeAspect="1"/>
            </p:cNvGrpSpPr>
            <p:nvPr>
              <p:custDataLst>
                <p:tags r:id="rId2"/>
              </p:custDataLst>
            </p:nvPr>
          </p:nvGrpSpPr>
          <p:grpSpPr>
            <a:xfrm>
              <a:off x="5394325" y="4305300"/>
              <a:ext cx="1420190" cy="254476"/>
              <a:chOff x="7368605" y="5678066"/>
              <a:chExt cx="1438835" cy="246724"/>
            </a:xfrm>
            <a:solidFill>
              <a:schemeClr val="bg1">
                <a:lumMod val="95000"/>
              </a:schemeClr>
            </a:solidFill>
          </p:grpSpPr>
          <p:sp>
            <p:nvSpPr>
              <p:cNvPr id="9" name="Freeform: Shape 8">
                <a:extLst>
                  <a:ext uri="{FF2B5EF4-FFF2-40B4-BE49-F238E27FC236}">
                    <a16:creationId xmlns:a16="http://schemas.microsoft.com/office/drawing/2014/main" id="{831847F9-0134-355B-C182-A237A74C3A66}"/>
                  </a:ext>
                </a:extLst>
              </p:cNvPr>
              <p:cNvSpPr/>
              <p:nvPr>
                <p:custDataLst>
                  <p:tags r:id="rId3"/>
                </p:custDataLst>
              </p:nvPr>
            </p:nvSpPr>
            <p:spPr>
              <a:xfrm>
                <a:off x="7368605" y="5709647"/>
                <a:ext cx="107679" cy="156176"/>
              </a:xfrm>
              <a:custGeom>
                <a:avLst/>
                <a:gdLst>
                  <a:gd name="connsiteX0" fmla="*/ 62634 w 107679"/>
                  <a:gd name="connsiteY0" fmla="*/ 85923 h 156176"/>
                  <a:gd name="connsiteX1" fmla="*/ 91092 w 107679"/>
                  <a:gd name="connsiteY1" fmla="*/ 113803 h 156176"/>
                  <a:gd name="connsiteX2" fmla="*/ 59813 w 107679"/>
                  <a:gd name="connsiteY2" fmla="*/ 141189 h 156176"/>
                  <a:gd name="connsiteX3" fmla="*/ 29817 w 107679"/>
                  <a:gd name="connsiteY3" fmla="*/ 133541 h 156176"/>
                  <a:gd name="connsiteX4" fmla="*/ 17767 w 107679"/>
                  <a:gd name="connsiteY4" fmla="*/ 112076 h 156176"/>
                  <a:gd name="connsiteX5" fmla="*/ 9050 w 107679"/>
                  <a:gd name="connsiteY5" fmla="*/ 103440 h 156176"/>
                  <a:gd name="connsiteX6" fmla="*/ 77 w 107679"/>
                  <a:gd name="connsiteY6" fmla="*/ 113556 h 156176"/>
                  <a:gd name="connsiteX7" fmla="*/ 77 w 107679"/>
                  <a:gd name="connsiteY7" fmla="*/ 146124 h 156176"/>
                  <a:gd name="connsiteX8" fmla="*/ 7768 w 107679"/>
                  <a:gd name="connsiteY8" fmla="*/ 156240 h 156176"/>
                  <a:gd name="connsiteX9" fmla="*/ 17254 w 107679"/>
                  <a:gd name="connsiteY9" fmla="*/ 144890 h 156176"/>
                  <a:gd name="connsiteX10" fmla="*/ 59557 w 107679"/>
                  <a:gd name="connsiteY10" fmla="*/ 156240 h 156176"/>
                  <a:gd name="connsiteX11" fmla="*/ 107757 w 107679"/>
                  <a:gd name="connsiteY11" fmla="*/ 112569 h 156176"/>
                  <a:gd name="connsiteX12" fmla="*/ 95450 w 107679"/>
                  <a:gd name="connsiteY12" fmla="*/ 83209 h 156176"/>
                  <a:gd name="connsiteX13" fmla="*/ 58019 w 107679"/>
                  <a:gd name="connsiteY13" fmla="*/ 67172 h 156176"/>
                  <a:gd name="connsiteX14" fmla="*/ 37252 w 107679"/>
                  <a:gd name="connsiteY14" fmla="*/ 62731 h 156176"/>
                  <a:gd name="connsiteX15" fmla="*/ 16741 w 107679"/>
                  <a:gd name="connsiteY15" fmla="*/ 39539 h 156176"/>
                  <a:gd name="connsiteX16" fmla="*/ 47507 w 107679"/>
                  <a:gd name="connsiteY16" fmla="*/ 15113 h 156176"/>
                  <a:gd name="connsiteX17" fmla="*/ 83144 w 107679"/>
                  <a:gd name="connsiteY17" fmla="*/ 45954 h 156176"/>
                  <a:gd name="connsiteX18" fmla="*/ 91861 w 107679"/>
                  <a:gd name="connsiteY18" fmla="*/ 52862 h 156176"/>
                  <a:gd name="connsiteX19" fmla="*/ 100834 w 107679"/>
                  <a:gd name="connsiteY19" fmla="*/ 42746 h 156176"/>
                  <a:gd name="connsiteX20" fmla="*/ 100834 w 107679"/>
                  <a:gd name="connsiteY20" fmla="*/ 10178 h 156176"/>
                  <a:gd name="connsiteX21" fmla="*/ 93143 w 107679"/>
                  <a:gd name="connsiteY21" fmla="*/ 63 h 156176"/>
                  <a:gd name="connsiteX22" fmla="*/ 83657 w 107679"/>
                  <a:gd name="connsiteY22" fmla="*/ 11659 h 156176"/>
                  <a:gd name="connsiteX23" fmla="*/ 47764 w 107679"/>
                  <a:gd name="connsiteY23" fmla="*/ 63 h 156176"/>
                  <a:gd name="connsiteX24" fmla="*/ 77 w 107679"/>
                  <a:gd name="connsiteY24" fmla="*/ 40526 h 156176"/>
                  <a:gd name="connsiteX25" fmla="*/ 33150 w 107679"/>
                  <a:gd name="connsiteY25" fmla="*/ 79261 h 156176"/>
                  <a:gd name="connsiteX26" fmla="*/ 62634 w 107679"/>
                  <a:gd name="connsiteY26" fmla="*/ 85923 h 15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679" h="156176">
                    <a:moveTo>
                      <a:pt x="62634" y="85923"/>
                    </a:moveTo>
                    <a:cubicBezTo>
                      <a:pt x="69812" y="87403"/>
                      <a:pt x="91092" y="92338"/>
                      <a:pt x="91092" y="113803"/>
                    </a:cubicBezTo>
                    <a:cubicBezTo>
                      <a:pt x="91092" y="126633"/>
                      <a:pt x="80067" y="141189"/>
                      <a:pt x="59813" y="141189"/>
                    </a:cubicBezTo>
                    <a:cubicBezTo>
                      <a:pt x="52635" y="141189"/>
                      <a:pt x="40072" y="140202"/>
                      <a:pt x="29817" y="133541"/>
                    </a:cubicBezTo>
                    <a:cubicBezTo>
                      <a:pt x="19049" y="126879"/>
                      <a:pt x="18023" y="116517"/>
                      <a:pt x="17767" y="112076"/>
                    </a:cubicBezTo>
                    <a:cubicBezTo>
                      <a:pt x="17511" y="107882"/>
                      <a:pt x="17254" y="103440"/>
                      <a:pt x="9050" y="103440"/>
                    </a:cubicBezTo>
                    <a:cubicBezTo>
                      <a:pt x="77" y="103440"/>
                      <a:pt x="77" y="108622"/>
                      <a:pt x="77" y="113556"/>
                    </a:cubicBezTo>
                    <a:lnTo>
                      <a:pt x="77" y="146124"/>
                    </a:lnTo>
                    <a:cubicBezTo>
                      <a:pt x="77" y="150071"/>
                      <a:pt x="77" y="156240"/>
                      <a:pt x="7768" y="156240"/>
                    </a:cubicBezTo>
                    <a:cubicBezTo>
                      <a:pt x="13409" y="156240"/>
                      <a:pt x="14947" y="152785"/>
                      <a:pt x="17254" y="144890"/>
                    </a:cubicBezTo>
                    <a:cubicBezTo>
                      <a:pt x="27509" y="152292"/>
                      <a:pt x="43149" y="156240"/>
                      <a:pt x="59557" y="156240"/>
                    </a:cubicBezTo>
                    <a:cubicBezTo>
                      <a:pt x="89297" y="156240"/>
                      <a:pt x="107757" y="134528"/>
                      <a:pt x="107757" y="112569"/>
                    </a:cubicBezTo>
                    <a:cubicBezTo>
                      <a:pt x="107757" y="96779"/>
                      <a:pt x="98527" y="86416"/>
                      <a:pt x="95450" y="83209"/>
                    </a:cubicBezTo>
                    <a:cubicBezTo>
                      <a:pt x="84939" y="73340"/>
                      <a:pt x="78016" y="71613"/>
                      <a:pt x="58019" y="67172"/>
                    </a:cubicBezTo>
                    <a:lnTo>
                      <a:pt x="37252" y="62731"/>
                    </a:lnTo>
                    <a:cubicBezTo>
                      <a:pt x="26484" y="59770"/>
                      <a:pt x="16741" y="51135"/>
                      <a:pt x="16741" y="39539"/>
                    </a:cubicBezTo>
                    <a:cubicBezTo>
                      <a:pt x="16741" y="26956"/>
                      <a:pt x="29304" y="15113"/>
                      <a:pt x="47507" y="15113"/>
                    </a:cubicBezTo>
                    <a:cubicBezTo>
                      <a:pt x="77760" y="15113"/>
                      <a:pt x="81606" y="38305"/>
                      <a:pt x="83144" y="45954"/>
                    </a:cubicBezTo>
                    <a:cubicBezTo>
                      <a:pt x="83913" y="51382"/>
                      <a:pt x="86733" y="52862"/>
                      <a:pt x="91861" y="52862"/>
                    </a:cubicBezTo>
                    <a:cubicBezTo>
                      <a:pt x="100834" y="52862"/>
                      <a:pt x="100834" y="47681"/>
                      <a:pt x="100834" y="42746"/>
                    </a:cubicBezTo>
                    <a:lnTo>
                      <a:pt x="100834" y="10178"/>
                    </a:lnTo>
                    <a:cubicBezTo>
                      <a:pt x="100834" y="6231"/>
                      <a:pt x="100834" y="63"/>
                      <a:pt x="93143" y="63"/>
                    </a:cubicBezTo>
                    <a:cubicBezTo>
                      <a:pt x="86990" y="63"/>
                      <a:pt x="85708" y="4257"/>
                      <a:pt x="83657" y="11659"/>
                    </a:cubicBezTo>
                    <a:cubicBezTo>
                      <a:pt x="73145" y="3023"/>
                      <a:pt x="59301" y="63"/>
                      <a:pt x="47764" y="63"/>
                    </a:cubicBezTo>
                    <a:cubicBezTo>
                      <a:pt x="19305" y="63"/>
                      <a:pt x="77" y="19554"/>
                      <a:pt x="77" y="40526"/>
                    </a:cubicBezTo>
                    <a:cubicBezTo>
                      <a:pt x="77" y="57056"/>
                      <a:pt x="11870" y="73340"/>
                      <a:pt x="33150" y="79261"/>
                    </a:cubicBezTo>
                    <a:cubicBezTo>
                      <a:pt x="34175" y="79508"/>
                      <a:pt x="59044" y="85183"/>
                      <a:pt x="62634" y="85923"/>
                    </a:cubicBezTo>
                    <a:close/>
                  </a:path>
                </a:pathLst>
              </a:custGeom>
              <a:grpFill/>
              <a:ln w="6350" cap="flat">
                <a:solidFill>
                  <a:schemeClr val="bg1"/>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6B7EA7D-059E-5F91-EA04-7D95D2D42702}"/>
                  </a:ext>
                </a:extLst>
              </p:cNvPr>
              <p:cNvSpPr/>
              <p:nvPr>
                <p:custDataLst>
                  <p:tags r:id="rId4"/>
                </p:custDataLst>
              </p:nvPr>
            </p:nvSpPr>
            <p:spPr>
              <a:xfrm>
                <a:off x="7492948" y="5755291"/>
                <a:ext cx="122037" cy="162591"/>
              </a:xfrm>
              <a:custGeom>
                <a:avLst/>
                <a:gdLst>
                  <a:gd name="connsiteX0" fmla="*/ 39565 w 122037"/>
                  <a:gd name="connsiteY0" fmla="*/ 42746 h 162591"/>
                  <a:gd name="connsiteX1" fmla="*/ 70587 w 122037"/>
                  <a:gd name="connsiteY1" fmla="*/ 15113 h 162591"/>
                  <a:gd name="connsiteX2" fmla="*/ 104429 w 122037"/>
                  <a:gd name="connsiteY2" fmla="*/ 54589 h 162591"/>
                  <a:gd name="connsiteX3" fmla="*/ 68536 w 122037"/>
                  <a:gd name="connsiteY3" fmla="*/ 94312 h 162591"/>
                  <a:gd name="connsiteX4" fmla="*/ 39565 w 122037"/>
                  <a:gd name="connsiteY4" fmla="*/ 60757 h 162591"/>
                  <a:gd name="connsiteX5" fmla="*/ 39565 w 122037"/>
                  <a:gd name="connsiteY5" fmla="*/ 42746 h 162591"/>
                  <a:gd name="connsiteX6" fmla="*/ 39565 w 122037"/>
                  <a:gd name="connsiteY6" fmla="*/ 96779 h 162591"/>
                  <a:gd name="connsiteX7" fmla="*/ 69305 w 122037"/>
                  <a:gd name="connsiteY7" fmla="*/ 109362 h 162591"/>
                  <a:gd name="connsiteX8" fmla="*/ 122119 w 122037"/>
                  <a:gd name="connsiteY8" fmla="*/ 54589 h 162591"/>
                  <a:gd name="connsiteX9" fmla="*/ 72125 w 122037"/>
                  <a:gd name="connsiteY9" fmla="*/ 63 h 162591"/>
                  <a:gd name="connsiteX10" fmla="*/ 39565 w 122037"/>
                  <a:gd name="connsiteY10" fmla="*/ 12152 h 162591"/>
                  <a:gd name="connsiteX11" fmla="*/ 29309 w 122037"/>
                  <a:gd name="connsiteY11" fmla="*/ 1543 h 162591"/>
                  <a:gd name="connsiteX12" fmla="*/ 10594 w 122037"/>
                  <a:gd name="connsiteY12" fmla="*/ 1543 h 162591"/>
                  <a:gd name="connsiteX13" fmla="*/ 82 w 122037"/>
                  <a:gd name="connsiteY13" fmla="*/ 9192 h 162591"/>
                  <a:gd name="connsiteX14" fmla="*/ 10337 w 122037"/>
                  <a:gd name="connsiteY14" fmla="*/ 16593 h 162591"/>
                  <a:gd name="connsiteX15" fmla="*/ 21874 w 122037"/>
                  <a:gd name="connsiteY15" fmla="*/ 16593 h 162591"/>
                  <a:gd name="connsiteX16" fmla="*/ 21874 w 122037"/>
                  <a:gd name="connsiteY16" fmla="*/ 147604 h 162591"/>
                  <a:gd name="connsiteX17" fmla="*/ 10594 w 122037"/>
                  <a:gd name="connsiteY17" fmla="*/ 147604 h 162591"/>
                  <a:gd name="connsiteX18" fmla="*/ 82 w 122037"/>
                  <a:gd name="connsiteY18" fmla="*/ 155253 h 162591"/>
                  <a:gd name="connsiteX19" fmla="*/ 10337 w 122037"/>
                  <a:gd name="connsiteY19" fmla="*/ 162654 h 162591"/>
                  <a:gd name="connsiteX20" fmla="*/ 51102 w 122037"/>
                  <a:gd name="connsiteY20" fmla="*/ 162654 h 162591"/>
                  <a:gd name="connsiteX21" fmla="*/ 61357 w 122037"/>
                  <a:gd name="connsiteY21" fmla="*/ 155253 h 162591"/>
                  <a:gd name="connsiteX22" fmla="*/ 50845 w 122037"/>
                  <a:gd name="connsiteY22" fmla="*/ 147604 h 162591"/>
                  <a:gd name="connsiteX23" fmla="*/ 39565 w 122037"/>
                  <a:gd name="connsiteY23" fmla="*/ 147604 h 162591"/>
                  <a:gd name="connsiteX24" fmla="*/ 39565 w 122037"/>
                  <a:gd name="connsiteY24" fmla="*/ 96779 h 16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37" h="162591">
                    <a:moveTo>
                      <a:pt x="39565" y="42746"/>
                    </a:moveTo>
                    <a:cubicBezTo>
                      <a:pt x="39565" y="28189"/>
                      <a:pt x="54435" y="15113"/>
                      <a:pt x="70587" y="15113"/>
                    </a:cubicBezTo>
                    <a:cubicBezTo>
                      <a:pt x="89559" y="15113"/>
                      <a:pt x="104429" y="33124"/>
                      <a:pt x="104429" y="54589"/>
                    </a:cubicBezTo>
                    <a:cubicBezTo>
                      <a:pt x="104429" y="78275"/>
                      <a:pt x="86482" y="94312"/>
                      <a:pt x="68536" y="94312"/>
                    </a:cubicBezTo>
                    <a:cubicBezTo>
                      <a:pt x="48538" y="94312"/>
                      <a:pt x="39565" y="72600"/>
                      <a:pt x="39565" y="60757"/>
                    </a:cubicBezTo>
                    <a:lnTo>
                      <a:pt x="39565" y="42746"/>
                    </a:lnTo>
                    <a:close/>
                    <a:moveTo>
                      <a:pt x="39565" y="96779"/>
                    </a:moveTo>
                    <a:cubicBezTo>
                      <a:pt x="50076" y="107141"/>
                      <a:pt x="61101" y="109362"/>
                      <a:pt x="69305" y="109362"/>
                    </a:cubicBezTo>
                    <a:cubicBezTo>
                      <a:pt x="97250" y="109362"/>
                      <a:pt x="122119" y="85923"/>
                      <a:pt x="122119" y="54589"/>
                    </a:cubicBezTo>
                    <a:cubicBezTo>
                      <a:pt x="122119" y="24242"/>
                      <a:pt x="99301" y="63"/>
                      <a:pt x="72125" y="63"/>
                    </a:cubicBezTo>
                    <a:cubicBezTo>
                      <a:pt x="59819" y="63"/>
                      <a:pt x="48282" y="4504"/>
                      <a:pt x="39565" y="12152"/>
                    </a:cubicBezTo>
                    <a:cubicBezTo>
                      <a:pt x="39565" y="4997"/>
                      <a:pt x="39052" y="1543"/>
                      <a:pt x="29309" y="1543"/>
                    </a:cubicBezTo>
                    <a:lnTo>
                      <a:pt x="10594" y="1543"/>
                    </a:lnTo>
                    <a:cubicBezTo>
                      <a:pt x="6491" y="1543"/>
                      <a:pt x="82" y="1543"/>
                      <a:pt x="82" y="9192"/>
                    </a:cubicBezTo>
                    <a:cubicBezTo>
                      <a:pt x="82" y="16593"/>
                      <a:pt x="6748" y="16593"/>
                      <a:pt x="10337" y="16593"/>
                    </a:cubicBezTo>
                    <a:lnTo>
                      <a:pt x="21874" y="16593"/>
                    </a:lnTo>
                    <a:lnTo>
                      <a:pt x="21874" y="147604"/>
                    </a:lnTo>
                    <a:lnTo>
                      <a:pt x="10594" y="147604"/>
                    </a:lnTo>
                    <a:cubicBezTo>
                      <a:pt x="6491" y="147604"/>
                      <a:pt x="82" y="147604"/>
                      <a:pt x="82" y="155253"/>
                    </a:cubicBezTo>
                    <a:cubicBezTo>
                      <a:pt x="82" y="162654"/>
                      <a:pt x="6748" y="162654"/>
                      <a:pt x="10337" y="162654"/>
                    </a:cubicBezTo>
                    <a:lnTo>
                      <a:pt x="51102" y="162654"/>
                    </a:lnTo>
                    <a:cubicBezTo>
                      <a:pt x="54691" y="162654"/>
                      <a:pt x="61357" y="162654"/>
                      <a:pt x="61357" y="155253"/>
                    </a:cubicBezTo>
                    <a:cubicBezTo>
                      <a:pt x="61357" y="147604"/>
                      <a:pt x="54947" y="147604"/>
                      <a:pt x="50845" y="147604"/>
                    </a:cubicBezTo>
                    <a:lnTo>
                      <a:pt x="39565" y="147604"/>
                    </a:lnTo>
                    <a:lnTo>
                      <a:pt x="39565" y="96779"/>
                    </a:lnTo>
                    <a:close/>
                  </a:path>
                </a:pathLst>
              </a:custGeom>
              <a:grpFill/>
              <a:ln w="6350" cap="flat">
                <a:solidFill>
                  <a:schemeClr val="bg1"/>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ED1E792-A406-5308-E108-D468B2A2A256}"/>
                  </a:ext>
                </a:extLst>
              </p:cNvPr>
              <p:cNvSpPr/>
              <p:nvPr>
                <p:custDataLst>
                  <p:tags r:id="rId5"/>
                </p:custDataLst>
              </p:nvPr>
            </p:nvSpPr>
            <p:spPr>
              <a:xfrm>
                <a:off x="7638571" y="5754551"/>
                <a:ext cx="120242" cy="110039"/>
              </a:xfrm>
              <a:custGeom>
                <a:avLst/>
                <a:gdLst>
                  <a:gd name="connsiteX0" fmla="*/ 79822 w 120242"/>
                  <a:gd name="connsiteY0" fmla="*/ 100727 h 110039"/>
                  <a:gd name="connsiteX1" fmla="*/ 107511 w 120242"/>
                  <a:gd name="connsiteY1" fmla="*/ 108622 h 110039"/>
                  <a:gd name="connsiteX2" fmla="*/ 120330 w 120242"/>
                  <a:gd name="connsiteY2" fmla="*/ 100973 h 110039"/>
                  <a:gd name="connsiteX3" fmla="*/ 110074 w 120242"/>
                  <a:gd name="connsiteY3" fmla="*/ 93571 h 110039"/>
                  <a:gd name="connsiteX4" fmla="*/ 94692 w 120242"/>
                  <a:gd name="connsiteY4" fmla="*/ 91598 h 110039"/>
                  <a:gd name="connsiteX5" fmla="*/ 94692 w 120242"/>
                  <a:gd name="connsiteY5" fmla="*/ 38305 h 110039"/>
                  <a:gd name="connsiteX6" fmla="*/ 43928 w 120242"/>
                  <a:gd name="connsiteY6" fmla="*/ 63 h 110039"/>
                  <a:gd name="connsiteX7" fmla="*/ 6753 w 120242"/>
                  <a:gd name="connsiteY7" fmla="*/ 18074 h 110039"/>
                  <a:gd name="connsiteX8" fmla="*/ 18290 w 120242"/>
                  <a:gd name="connsiteY8" fmla="*/ 29423 h 110039"/>
                  <a:gd name="connsiteX9" fmla="*/ 29571 w 120242"/>
                  <a:gd name="connsiteY9" fmla="*/ 18074 h 110039"/>
                  <a:gd name="connsiteX10" fmla="*/ 34955 w 120242"/>
                  <a:gd name="connsiteY10" fmla="*/ 15360 h 110039"/>
                  <a:gd name="connsiteX11" fmla="*/ 44185 w 120242"/>
                  <a:gd name="connsiteY11" fmla="*/ 15113 h 110039"/>
                  <a:gd name="connsiteX12" fmla="*/ 77001 w 120242"/>
                  <a:gd name="connsiteY12" fmla="*/ 40279 h 110039"/>
                  <a:gd name="connsiteX13" fmla="*/ 87 w 120242"/>
                  <a:gd name="connsiteY13" fmla="*/ 77041 h 110039"/>
                  <a:gd name="connsiteX14" fmla="*/ 42390 w 120242"/>
                  <a:gd name="connsiteY14" fmla="*/ 110102 h 110039"/>
                  <a:gd name="connsiteX15" fmla="*/ 79822 w 120242"/>
                  <a:gd name="connsiteY15" fmla="*/ 100727 h 110039"/>
                  <a:gd name="connsiteX16" fmla="*/ 77001 w 120242"/>
                  <a:gd name="connsiteY16" fmla="*/ 54836 h 110039"/>
                  <a:gd name="connsiteX17" fmla="*/ 77001 w 120242"/>
                  <a:gd name="connsiteY17" fmla="*/ 75561 h 110039"/>
                  <a:gd name="connsiteX18" fmla="*/ 67003 w 120242"/>
                  <a:gd name="connsiteY18" fmla="*/ 90858 h 110039"/>
                  <a:gd name="connsiteX19" fmla="*/ 44185 w 120242"/>
                  <a:gd name="connsiteY19" fmla="*/ 95052 h 110039"/>
                  <a:gd name="connsiteX20" fmla="*/ 17777 w 120242"/>
                  <a:gd name="connsiteY20" fmla="*/ 77041 h 110039"/>
                  <a:gd name="connsiteX21" fmla="*/ 77001 w 120242"/>
                  <a:gd name="connsiteY21" fmla="*/ 54836 h 1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242" h="110039">
                    <a:moveTo>
                      <a:pt x="79822" y="100727"/>
                    </a:moveTo>
                    <a:cubicBezTo>
                      <a:pt x="85462" y="108375"/>
                      <a:pt x="97768" y="108622"/>
                      <a:pt x="107511" y="108622"/>
                    </a:cubicBezTo>
                    <a:cubicBezTo>
                      <a:pt x="114689" y="108622"/>
                      <a:pt x="120330" y="108622"/>
                      <a:pt x="120330" y="100973"/>
                    </a:cubicBezTo>
                    <a:cubicBezTo>
                      <a:pt x="120330" y="93571"/>
                      <a:pt x="113920" y="93571"/>
                      <a:pt x="110074" y="93571"/>
                    </a:cubicBezTo>
                    <a:cubicBezTo>
                      <a:pt x="99307" y="93571"/>
                      <a:pt x="96743" y="92338"/>
                      <a:pt x="94692" y="91598"/>
                    </a:cubicBezTo>
                    <a:lnTo>
                      <a:pt x="94692" y="38305"/>
                    </a:lnTo>
                    <a:cubicBezTo>
                      <a:pt x="94692" y="20788"/>
                      <a:pt x="80847" y="63"/>
                      <a:pt x="43928" y="63"/>
                    </a:cubicBezTo>
                    <a:cubicBezTo>
                      <a:pt x="32904" y="63"/>
                      <a:pt x="6753" y="63"/>
                      <a:pt x="6753" y="18074"/>
                    </a:cubicBezTo>
                    <a:cubicBezTo>
                      <a:pt x="6753" y="25475"/>
                      <a:pt x="12137" y="29423"/>
                      <a:pt x="18290" y="29423"/>
                    </a:cubicBezTo>
                    <a:cubicBezTo>
                      <a:pt x="22136" y="29423"/>
                      <a:pt x="29315" y="27203"/>
                      <a:pt x="29571" y="18074"/>
                    </a:cubicBezTo>
                    <a:cubicBezTo>
                      <a:pt x="29571" y="16100"/>
                      <a:pt x="29827" y="15853"/>
                      <a:pt x="34955" y="15360"/>
                    </a:cubicBezTo>
                    <a:cubicBezTo>
                      <a:pt x="38544" y="15113"/>
                      <a:pt x="41877" y="15113"/>
                      <a:pt x="44185" y="15113"/>
                    </a:cubicBezTo>
                    <a:cubicBezTo>
                      <a:pt x="63670" y="15113"/>
                      <a:pt x="77001" y="22761"/>
                      <a:pt x="77001" y="40279"/>
                    </a:cubicBezTo>
                    <a:cubicBezTo>
                      <a:pt x="31622" y="41019"/>
                      <a:pt x="87" y="53355"/>
                      <a:pt x="87" y="77041"/>
                    </a:cubicBezTo>
                    <a:cubicBezTo>
                      <a:pt x="87" y="94065"/>
                      <a:pt x="16239" y="110102"/>
                      <a:pt x="42390" y="110102"/>
                    </a:cubicBezTo>
                    <a:cubicBezTo>
                      <a:pt x="51876" y="110102"/>
                      <a:pt x="67772" y="108375"/>
                      <a:pt x="79822" y="100727"/>
                    </a:cubicBezTo>
                    <a:close/>
                    <a:moveTo>
                      <a:pt x="77001" y="54836"/>
                    </a:moveTo>
                    <a:lnTo>
                      <a:pt x="77001" y="75561"/>
                    </a:lnTo>
                    <a:cubicBezTo>
                      <a:pt x="77001" y="81235"/>
                      <a:pt x="77001" y="86416"/>
                      <a:pt x="67003" y="90858"/>
                    </a:cubicBezTo>
                    <a:cubicBezTo>
                      <a:pt x="57773" y="95052"/>
                      <a:pt x="46236" y="95052"/>
                      <a:pt x="44185" y="95052"/>
                    </a:cubicBezTo>
                    <a:cubicBezTo>
                      <a:pt x="28289" y="95052"/>
                      <a:pt x="17777" y="86663"/>
                      <a:pt x="17777" y="77041"/>
                    </a:cubicBezTo>
                    <a:cubicBezTo>
                      <a:pt x="17777" y="64951"/>
                      <a:pt x="39826" y="55823"/>
                      <a:pt x="77001" y="54836"/>
                    </a:cubicBezTo>
                    <a:close/>
                  </a:path>
                </a:pathLst>
              </a:custGeom>
              <a:grpFill/>
              <a:ln w="6350" cap="flat">
                <a:solidFill>
                  <a:schemeClr val="bg1"/>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691A0BA-BA61-5C6B-C298-C710CC750840}"/>
                  </a:ext>
                </a:extLst>
              </p:cNvPr>
              <p:cNvSpPr/>
              <p:nvPr>
                <p:custDataLst>
                  <p:tags r:id="rId6"/>
                </p:custDataLst>
              </p:nvPr>
            </p:nvSpPr>
            <p:spPr>
              <a:xfrm>
                <a:off x="7767273" y="5755291"/>
                <a:ext cx="116653" cy="107818"/>
              </a:xfrm>
              <a:custGeom>
                <a:avLst/>
                <a:gdLst>
                  <a:gd name="connsiteX0" fmla="*/ 48805 w 116653"/>
                  <a:gd name="connsiteY0" fmla="*/ 61991 h 107818"/>
                  <a:gd name="connsiteX1" fmla="*/ 94953 w 116653"/>
                  <a:gd name="connsiteY1" fmla="*/ 15113 h 107818"/>
                  <a:gd name="connsiteX2" fmla="*/ 105978 w 116653"/>
                  <a:gd name="connsiteY2" fmla="*/ 25969 h 107818"/>
                  <a:gd name="connsiteX3" fmla="*/ 116746 w 116653"/>
                  <a:gd name="connsiteY3" fmla="*/ 15360 h 107818"/>
                  <a:gd name="connsiteX4" fmla="*/ 92389 w 116653"/>
                  <a:gd name="connsiteY4" fmla="*/ 63 h 107818"/>
                  <a:gd name="connsiteX5" fmla="*/ 48805 w 116653"/>
                  <a:gd name="connsiteY5" fmla="*/ 20047 h 107818"/>
                  <a:gd name="connsiteX6" fmla="*/ 48805 w 116653"/>
                  <a:gd name="connsiteY6" fmla="*/ 11659 h 107818"/>
                  <a:gd name="connsiteX7" fmla="*/ 38550 w 116653"/>
                  <a:gd name="connsiteY7" fmla="*/ 1543 h 107818"/>
                  <a:gd name="connsiteX8" fmla="*/ 10348 w 116653"/>
                  <a:gd name="connsiteY8" fmla="*/ 1543 h 107818"/>
                  <a:gd name="connsiteX9" fmla="*/ 92 w 116653"/>
                  <a:gd name="connsiteY9" fmla="*/ 8945 h 107818"/>
                  <a:gd name="connsiteX10" fmla="*/ 10348 w 116653"/>
                  <a:gd name="connsiteY10" fmla="*/ 16593 h 107818"/>
                  <a:gd name="connsiteX11" fmla="*/ 31114 w 116653"/>
                  <a:gd name="connsiteY11" fmla="*/ 16593 h 107818"/>
                  <a:gd name="connsiteX12" fmla="*/ 31114 w 116653"/>
                  <a:gd name="connsiteY12" fmla="*/ 92831 h 107818"/>
                  <a:gd name="connsiteX13" fmla="*/ 10348 w 116653"/>
                  <a:gd name="connsiteY13" fmla="*/ 92831 h 107818"/>
                  <a:gd name="connsiteX14" fmla="*/ 92 w 116653"/>
                  <a:gd name="connsiteY14" fmla="*/ 100233 h 107818"/>
                  <a:gd name="connsiteX15" fmla="*/ 10348 w 116653"/>
                  <a:gd name="connsiteY15" fmla="*/ 107882 h 107818"/>
                  <a:gd name="connsiteX16" fmla="*/ 77263 w 116653"/>
                  <a:gd name="connsiteY16" fmla="*/ 107882 h 107818"/>
                  <a:gd name="connsiteX17" fmla="*/ 87775 w 116653"/>
                  <a:gd name="connsiteY17" fmla="*/ 100480 h 107818"/>
                  <a:gd name="connsiteX18" fmla="*/ 77263 w 116653"/>
                  <a:gd name="connsiteY18" fmla="*/ 92831 h 107818"/>
                  <a:gd name="connsiteX19" fmla="*/ 48805 w 116653"/>
                  <a:gd name="connsiteY19" fmla="*/ 92831 h 107818"/>
                  <a:gd name="connsiteX20" fmla="*/ 48805 w 116653"/>
                  <a:gd name="connsiteY20" fmla="*/ 61991 h 10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653" h="107818">
                    <a:moveTo>
                      <a:pt x="48805" y="61991"/>
                    </a:moveTo>
                    <a:cubicBezTo>
                      <a:pt x="48805" y="38799"/>
                      <a:pt x="63931" y="15113"/>
                      <a:pt x="94953" y="15113"/>
                    </a:cubicBezTo>
                    <a:cubicBezTo>
                      <a:pt x="95210" y="21034"/>
                      <a:pt x="99568" y="25969"/>
                      <a:pt x="105978" y="25969"/>
                    </a:cubicBezTo>
                    <a:cubicBezTo>
                      <a:pt x="111618" y="25969"/>
                      <a:pt x="116746" y="22021"/>
                      <a:pt x="116746" y="15360"/>
                    </a:cubicBezTo>
                    <a:cubicBezTo>
                      <a:pt x="116746" y="10425"/>
                      <a:pt x="113669" y="63"/>
                      <a:pt x="92389" y="63"/>
                    </a:cubicBezTo>
                    <a:cubicBezTo>
                      <a:pt x="79314" y="63"/>
                      <a:pt x="62906" y="4504"/>
                      <a:pt x="48805" y="20047"/>
                    </a:cubicBezTo>
                    <a:lnTo>
                      <a:pt x="48805" y="11659"/>
                    </a:lnTo>
                    <a:cubicBezTo>
                      <a:pt x="48805" y="4010"/>
                      <a:pt x="47266" y="1543"/>
                      <a:pt x="38550" y="1543"/>
                    </a:cubicBezTo>
                    <a:lnTo>
                      <a:pt x="10348" y="1543"/>
                    </a:lnTo>
                    <a:cubicBezTo>
                      <a:pt x="6502" y="1543"/>
                      <a:pt x="92" y="1543"/>
                      <a:pt x="92" y="8945"/>
                    </a:cubicBezTo>
                    <a:cubicBezTo>
                      <a:pt x="92" y="16593"/>
                      <a:pt x="6246" y="16593"/>
                      <a:pt x="10348" y="16593"/>
                    </a:cubicBezTo>
                    <a:lnTo>
                      <a:pt x="31114" y="16593"/>
                    </a:lnTo>
                    <a:lnTo>
                      <a:pt x="31114" y="92831"/>
                    </a:lnTo>
                    <a:lnTo>
                      <a:pt x="10348" y="92831"/>
                    </a:lnTo>
                    <a:cubicBezTo>
                      <a:pt x="6502" y="92831"/>
                      <a:pt x="92" y="92831"/>
                      <a:pt x="92" y="100233"/>
                    </a:cubicBezTo>
                    <a:cubicBezTo>
                      <a:pt x="92" y="107882"/>
                      <a:pt x="6246" y="107882"/>
                      <a:pt x="10348" y="107882"/>
                    </a:cubicBezTo>
                    <a:lnTo>
                      <a:pt x="77263" y="107882"/>
                    </a:lnTo>
                    <a:cubicBezTo>
                      <a:pt x="81109" y="107882"/>
                      <a:pt x="87775" y="107882"/>
                      <a:pt x="87775" y="100480"/>
                    </a:cubicBezTo>
                    <a:cubicBezTo>
                      <a:pt x="87775" y="92831"/>
                      <a:pt x="81109" y="92831"/>
                      <a:pt x="77263" y="92831"/>
                    </a:cubicBezTo>
                    <a:lnTo>
                      <a:pt x="48805" y="92831"/>
                    </a:lnTo>
                    <a:lnTo>
                      <a:pt x="48805" y="61991"/>
                    </a:lnTo>
                    <a:close/>
                  </a:path>
                </a:pathLst>
              </a:custGeom>
              <a:grpFill/>
              <a:ln w="6350" cap="flat">
                <a:solidFill>
                  <a:schemeClr val="bg1"/>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EA9AF70-93AF-CB6A-17C9-2648A3DF2015}"/>
                  </a:ext>
                </a:extLst>
              </p:cNvPr>
              <p:cNvSpPr/>
              <p:nvPr>
                <p:custDataLst>
                  <p:tags r:id="rId7"/>
                </p:custDataLst>
              </p:nvPr>
            </p:nvSpPr>
            <p:spPr>
              <a:xfrm>
                <a:off x="7912127" y="5754551"/>
                <a:ext cx="99219" cy="110039"/>
              </a:xfrm>
              <a:custGeom>
                <a:avLst/>
                <a:gdLst>
                  <a:gd name="connsiteX0" fmla="*/ 58040 w 99219"/>
                  <a:gd name="connsiteY0" fmla="*/ 45707 h 110039"/>
                  <a:gd name="connsiteX1" fmla="*/ 40606 w 99219"/>
                  <a:gd name="connsiteY1" fmla="*/ 42746 h 110039"/>
                  <a:gd name="connsiteX2" fmla="*/ 15737 w 99219"/>
                  <a:gd name="connsiteY2" fmla="*/ 29176 h 110039"/>
                  <a:gd name="connsiteX3" fmla="*/ 48297 w 99219"/>
                  <a:gd name="connsiteY3" fmla="*/ 15113 h 110039"/>
                  <a:gd name="connsiteX4" fmla="*/ 73935 w 99219"/>
                  <a:gd name="connsiteY4" fmla="*/ 28930 h 110039"/>
                  <a:gd name="connsiteX5" fmla="*/ 82652 w 99219"/>
                  <a:gd name="connsiteY5" fmla="*/ 37318 h 110039"/>
                  <a:gd name="connsiteX6" fmla="*/ 91626 w 99219"/>
                  <a:gd name="connsiteY6" fmla="*/ 27203 h 110039"/>
                  <a:gd name="connsiteX7" fmla="*/ 91626 w 99219"/>
                  <a:gd name="connsiteY7" fmla="*/ 10179 h 110039"/>
                  <a:gd name="connsiteX8" fmla="*/ 83934 w 99219"/>
                  <a:gd name="connsiteY8" fmla="*/ 63 h 110039"/>
                  <a:gd name="connsiteX9" fmla="*/ 76243 w 99219"/>
                  <a:gd name="connsiteY9" fmla="*/ 5244 h 110039"/>
                  <a:gd name="connsiteX10" fmla="*/ 48810 w 99219"/>
                  <a:gd name="connsiteY10" fmla="*/ 63 h 110039"/>
                  <a:gd name="connsiteX11" fmla="*/ 98 w 99219"/>
                  <a:gd name="connsiteY11" fmla="*/ 29176 h 110039"/>
                  <a:gd name="connsiteX12" fmla="*/ 50605 w 99219"/>
                  <a:gd name="connsiteY12" fmla="*/ 59523 h 110039"/>
                  <a:gd name="connsiteX13" fmla="*/ 83678 w 99219"/>
                  <a:gd name="connsiteY13" fmla="*/ 77781 h 110039"/>
                  <a:gd name="connsiteX14" fmla="*/ 50861 w 99219"/>
                  <a:gd name="connsiteY14" fmla="*/ 95052 h 110039"/>
                  <a:gd name="connsiteX15" fmla="*/ 18044 w 99219"/>
                  <a:gd name="connsiteY15" fmla="*/ 73093 h 110039"/>
                  <a:gd name="connsiteX16" fmla="*/ 9071 w 99219"/>
                  <a:gd name="connsiteY16" fmla="*/ 65938 h 110039"/>
                  <a:gd name="connsiteX17" fmla="*/ 98 w 99219"/>
                  <a:gd name="connsiteY17" fmla="*/ 76054 h 110039"/>
                  <a:gd name="connsiteX18" fmla="*/ 98 w 99219"/>
                  <a:gd name="connsiteY18" fmla="*/ 99986 h 110039"/>
                  <a:gd name="connsiteX19" fmla="*/ 7789 w 99219"/>
                  <a:gd name="connsiteY19" fmla="*/ 110102 h 110039"/>
                  <a:gd name="connsiteX20" fmla="*/ 17275 w 99219"/>
                  <a:gd name="connsiteY20" fmla="*/ 100727 h 110039"/>
                  <a:gd name="connsiteX21" fmla="*/ 50605 w 99219"/>
                  <a:gd name="connsiteY21" fmla="*/ 110102 h 110039"/>
                  <a:gd name="connsiteX22" fmla="*/ 99317 w 99219"/>
                  <a:gd name="connsiteY22" fmla="*/ 77781 h 110039"/>
                  <a:gd name="connsiteX23" fmla="*/ 58040 w 99219"/>
                  <a:gd name="connsiteY23" fmla="*/ 45707 h 1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219" h="110039">
                    <a:moveTo>
                      <a:pt x="58040" y="45707"/>
                    </a:moveTo>
                    <a:cubicBezTo>
                      <a:pt x="52143" y="44720"/>
                      <a:pt x="47015" y="43980"/>
                      <a:pt x="40606" y="42746"/>
                    </a:cubicBezTo>
                    <a:cubicBezTo>
                      <a:pt x="33171" y="41759"/>
                      <a:pt x="15737" y="38799"/>
                      <a:pt x="15737" y="29176"/>
                    </a:cubicBezTo>
                    <a:cubicBezTo>
                      <a:pt x="15737" y="22761"/>
                      <a:pt x="23941" y="15113"/>
                      <a:pt x="48297" y="15113"/>
                    </a:cubicBezTo>
                    <a:cubicBezTo>
                      <a:pt x="69577" y="15113"/>
                      <a:pt x="73166" y="22515"/>
                      <a:pt x="73935" y="28930"/>
                    </a:cubicBezTo>
                    <a:cubicBezTo>
                      <a:pt x="74192" y="33124"/>
                      <a:pt x="74704" y="37318"/>
                      <a:pt x="82652" y="37318"/>
                    </a:cubicBezTo>
                    <a:cubicBezTo>
                      <a:pt x="91626" y="37318"/>
                      <a:pt x="91626" y="32137"/>
                      <a:pt x="91626" y="27203"/>
                    </a:cubicBezTo>
                    <a:lnTo>
                      <a:pt x="91626" y="10179"/>
                    </a:lnTo>
                    <a:cubicBezTo>
                      <a:pt x="91626" y="6231"/>
                      <a:pt x="91626" y="63"/>
                      <a:pt x="83934" y="63"/>
                    </a:cubicBezTo>
                    <a:cubicBezTo>
                      <a:pt x="77781" y="63"/>
                      <a:pt x="76755" y="3517"/>
                      <a:pt x="76243" y="5244"/>
                    </a:cubicBezTo>
                    <a:cubicBezTo>
                      <a:pt x="64962" y="63"/>
                      <a:pt x="53681" y="63"/>
                      <a:pt x="48810" y="63"/>
                    </a:cubicBezTo>
                    <a:cubicBezTo>
                      <a:pt x="5994" y="63"/>
                      <a:pt x="98" y="20294"/>
                      <a:pt x="98" y="29176"/>
                    </a:cubicBezTo>
                    <a:cubicBezTo>
                      <a:pt x="98" y="51875"/>
                      <a:pt x="27018" y="56069"/>
                      <a:pt x="50605" y="59523"/>
                    </a:cubicBezTo>
                    <a:cubicBezTo>
                      <a:pt x="63167" y="61497"/>
                      <a:pt x="83678" y="64705"/>
                      <a:pt x="83678" y="77781"/>
                    </a:cubicBezTo>
                    <a:cubicBezTo>
                      <a:pt x="83678" y="86910"/>
                      <a:pt x="74192" y="95052"/>
                      <a:pt x="50861" y="95052"/>
                    </a:cubicBezTo>
                    <a:cubicBezTo>
                      <a:pt x="38811" y="95052"/>
                      <a:pt x="24454" y="92338"/>
                      <a:pt x="18044" y="73093"/>
                    </a:cubicBezTo>
                    <a:cubicBezTo>
                      <a:pt x="16762" y="68652"/>
                      <a:pt x="15737" y="65938"/>
                      <a:pt x="9071" y="65938"/>
                    </a:cubicBezTo>
                    <a:cubicBezTo>
                      <a:pt x="98" y="65938"/>
                      <a:pt x="98" y="71120"/>
                      <a:pt x="98" y="76054"/>
                    </a:cubicBezTo>
                    <a:lnTo>
                      <a:pt x="98" y="99986"/>
                    </a:lnTo>
                    <a:cubicBezTo>
                      <a:pt x="98" y="103934"/>
                      <a:pt x="98" y="110102"/>
                      <a:pt x="7789" y="110102"/>
                    </a:cubicBezTo>
                    <a:cubicBezTo>
                      <a:pt x="10096" y="110102"/>
                      <a:pt x="14199" y="109855"/>
                      <a:pt x="17275" y="100727"/>
                    </a:cubicBezTo>
                    <a:cubicBezTo>
                      <a:pt x="29838" y="109609"/>
                      <a:pt x="43426" y="110102"/>
                      <a:pt x="50605" y="110102"/>
                    </a:cubicBezTo>
                    <a:cubicBezTo>
                      <a:pt x="91113" y="110102"/>
                      <a:pt x="99317" y="89624"/>
                      <a:pt x="99317" y="77781"/>
                    </a:cubicBezTo>
                    <a:cubicBezTo>
                      <a:pt x="99317" y="52122"/>
                      <a:pt x="66244" y="46940"/>
                      <a:pt x="58040" y="45707"/>
                    </a:cubicBezTo>
                    <a:close/>
                  </a:path>
                </a:pathLst>
              </a:custGeom>
              <a:grpFill/>
              <a:ln w="6350" cap="flat">
                <a:solidFill>
                  <a:schemeClr val="bg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134FAC1-FA48-EA14-DA42-F1D65D95FD82}"/>
                  </a:ext>
                </a:extLst>
              </p:cNvPr>
              <p:cNvSpPr/>
              <p:nvPr>
                <p:custDataLst>
                  <p:tags r:id="rId8"/>
                </p:custDataLst>
              </p:nvPr>
            </p:nvSpPr>
            <p:spPr>
              <a:xfrm>
                <a:off x="8048264" y="5712114"/>
                <a:ext cx="96655" cy="150995"/>
              </a:xfrm>
              <a:custGeom>
                <a:avLst/>
                <a:gdLst>
                  <a:gd name="connsiteX0" fmla="*/ 59327 w 96655"/>
                  <a:gd name="connsiteY0" fmla="*/ 54836 h 150995"/>
                  <a:gd name="connsiteX1" fmla="*/ 49072 w 96655"/>
                  <a:gd name="connsiteY1" fmla="*/ 44720 h 150995"/>
                  <a:gd name="connsiteX2" fmla="*/ 12666 w 96655"/>
                  <a:gd name="connsiteY2" fmla="*/ 44720 h 150995"/>
                  <a:gd name="connsiteX3" fmla="*/ 2154 w 96655"/>
                  <a:gd name="connsiteY3" fmla="*/ 52122 h 150995"/>
                  <a:gd name="connsiteX4" fmla="*/ 12666 w 96655"/>
                  <a:gd name="connsiteY4" fmla="*/ 59770 h 150995"/>
                  <a:gd name="connsiteX5" fmla="*/ 41637 w 96655"/>
                  <a:gd name="connsiteY5" fmla="*/ 59770 h 150995"/>
                  <a:gd name="connsiteX6" fmla="*/ 41637 w 96655"/>
                  <a:gd name="connsiteY6" fmla="*/ 136008 h 150995"/>
                  <a:gd name="connsiteX7" fmla="*/ 10614 w 96655"/>
                  <a:gd name="connsiteY7" fmla="*/ 136008 h 150995"/>
                  <a:gd name="connsiteX8" fmla="*/ 103 w 96655"/>
                  <a:gd name="connsiteY8" fmla="*/ 143657 h 150995"/>
                  <a:gd name="connsiteX9" fmla="*/ 10614 w 96655"/>
                  <a:gd name="connsiteY9" fmla="*/ 151058 h 150995"/>
                  <a:gd name="connsiteX10" fmla="*/ 86247 w 96655"/>
                  <a:gd name="connsiteY10" fmla="*/ 151058 h 150995"/>
                  <a:gd name="connsiteX11" fmla="*/ 96758 w 96655"/>
                  <a:gd name="connsiteY11" fmla="*/ 143657 h 150995"/>
                  <a:gd name="connsiteX12" fmla="*/ 86247 w 96655"/>
                  <a:gd name="connsiteY12" fmla="*/ 136008 h 150995"/>
                  <a:gd name="connsiteX13" fmla="*/ 59327 w 96655"/>
                  <a:gd name="connsiteY13" fmla="*/ 136008 h 150995"/>
                  <a:gd name="connsiteX14" fmla="*/ 59327 w 96655"/>
                  <a:gd name="connsiteY14" fmla="*/ 54836 h 150995"/>
                  <a:gd name="connsiteX15" fmla="*/ 59327 w 96655"/>
                  <a:gd name="connsiteY15" fmla="*/ 12399 h 150995"/>
                  <a:gd name="connsiteX16" fmla="*/ 46508 w 96655"/>
                  <a:gd name="connsiteY16" fmla="*/ 63 h 150995"/>
                  <a:gd name="connsiteX17" fmla="*/ 33689 w 96655"/>
                  <a:gd name="connsiteY17" fmla="*/ 12399 h 150995"/>
                  <a:gd name="connsiteX18" fmla="*/ 46508 w 96655"/>
                  <a:gd name="connsiteY18" fmla="*/ 24735 h 150995"/>
                  <a:gd name="connsiteX19" fmla="*/ 59327 w 96655"/>
                  <a:gd name="connsiteY19" fmla="*/ 12399 h 15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655" h="150995">
                    <a:moveTo>
                      <a:pt x="59327" y="54836"/>
                    </a:moveTo>
                    <a:cubicBezTo>
                      <a:pt x="59327" y="47187"/>
                      <a:pt x="57789" y="44720"/>
                      <a:pt x="49072" y="44720"/>
                    </a:cubicBezTo>
                    <a:lnTo>
                      <a:pt x="12666" y="44720"/>
                    </a:lnTo>
                    <a:cubicBezTo>
                      <a:pt x="8820" y="44720"/>
                      <a:pt x="2154" y="44720"/>
                      <a:pt x="2154" y="52122"/>
                    </a:cubicBezTo>
                    <a:cubicBezTo>
                      <a:pt x="2154" y="59770"/>
                      <a:pt x="8820" y="59770"/>
                      <a:pt x="12666" y="59770"/>
                    </a:cubicBezTo>
                    <a:lnTo>
                      <a:pt x="41637" y="59770"/>
                    </a:lnTo>
                    <a:lnTo>
                      <a:pt x="41637" y="136008"/>
                    </a:lnTo>
                    <a:lnTo>
                      <a:pt x="10614" y="136008"/>
                    </a:lnTo>
                    <a:cubicBezTo>
                      <a:pt x="6512" y="136008"/>
                      <a:pt x="103" y="136008"/>
                      <a:pt x="103" y="143657"/>
                    </a:cubicBezTo>
                    <a:cubicBezTo>
                      <a:pt x="103" y="151058"/>
                      <a:pt x="6769" y="151058"/>
                      <a:pt x="10614" y="151058"/>
                    </a:cubicBezTo>
                    <a:lnTo>
                      <a:pt x="86247" y="151058"/>
                    </a:lnTo>
                    <a:cubicBezTo>
                      <a:pt x="90092" y="151058"/>
                      <a:pt x="96758" y="151058"/>
                      <a:pt x="96758" y="143657"/>
                    </a:cubicBezTo>
                    <a:cubicBezTo>
                      <a:pt x="96758" y="136008"/>
                      <a:pt x="90092" y="136008"/>
                      <a:pt x="86247" y="136008"/>
                    </a:cubicBezTo>
                    <a:lnTo>
                      <a:pt x="59327" y="136008"/>
                    </a:lnTo>
                    <a:lnTo>
                      <a:pt x="59327" y="54836"/>
                    </a:lnTo>
                    <a:close/>
                    <a:moveTo>
                      <a:pt x="59327" y="12399"/>
                    </a:moveTo>
                    <a:cubicBezTo>
                      <a:pt x="59327" y="5491"/>
                      <a:pt x="53686" y="63"/>
                      <a:pt x="46508" y="63"/>
                    </a:cubicBezTo>
                    <a:cubicBezTo>
                      <a:pt x="39329" y="63"/>
                      <a:pt x="33689" y="5491"/>
                      <a:pt x="33689" y="12399"/>
                    </a:cubicBezTo>
                    <a:cubicBezTo>
                      <a:pt x="33689" y="19307"/>
                      <a:pt x="39329" y="24735"/>
                      <a:pt x="46508" y="24735"/>
                    </a:cubicBezTo>
                    <a:cubicBezTo>
                      <a:pt x="53686" y="24735"/>
                      <a:pt x="59327" y="19307"/>
                      <a:pt x="59327" y="12399"/>
                    </a:cubicBezTo>
                    <a:close/>
                  </a:path>
                </a:pathLst>
              </a:custGeom>
              <a:grpFill/>
              <a:ln w="6350" cap="flat">
                <a:solidFill>
                  <a:schemeClr val="bg1"/>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057F85C-BE85-B812-61D1-15A8B4C4A707}"/>
                  </a:ext>
                </a:extLst>
              </p:cNvPr>
              <p:cNvSpPr/>
              <p:nvPr>
                <p:custDataLst>
                  <p:tags r:id="rId9"/>
                </p:custDataLst>
              </p:nvPr>
            </p:nvSpPr>
            <p:spPr>
              <a:xfrm>
                <a:off x="8173633" y="5710880"/>
                <a:ext cx="101270" cy="152229"/>
              </a:xfrm>
              <a:custGeom>
                <a:avLst/>
                <a:gdLst>
                  <a:gd name="connsiteX0" fmla="*/ 54204 w 101270"/>
                  <a:gd name="connsiteY0" fmla="*/ 61004 h 152229"/>
                  <a:gd name="connsiteX1" fmla="*/ 85483 w 101270"/>
                  <a:gd name="connsiteY1" fmla="*/ 61004 h 152229"/>
                  <a:gd name="connsiteX2" fmla="*/ 95738 w 101270"/>
                  <a:gd name="connsiteY2" fmla="*/ 53602 h 152229"/>
                  <a:gd name="connsiteX3" fmla="*/ 85483 w 101270"/>
                  <a:gd name="connsiteY3" fmla="*/ 45954 h 152229"/>
                  <a:gd name="connsiteX4" fmla="*/ 54204 w 101270"/>
                  <a:gd name="connsiteY4" fmla="*/ 45954 h 152229"/>
                  <a:gd name="connsiteX5" fmla="*/ 54204 w 101270"/>
                  <a:gd name="connsiteY5" fmla="*/ 34358 h 152229"/>
                  <a:gd name="connsiteX6" fmla="*/ 79073 w 101270"/>
                  <a:gd name="connsiteY6" fmla="*/ 15113 h 152229"/>
                  <a:gd name="connsiteX7" fmla="*/ 90354 w 101270"/>
                  <a:gd name="connsiteY7" fmla="*/ 25722 h 152229"/>
                  <a:gd name="connsiteX8" fmla="*/ 101378 w 101270"/>
                  <a:gd name="connsiteY8" fmla="*/ 14866 h 152229"/>
                  <a:gd name="connsiteX9" fmla="*/ 76766 w 101270"/>
                  <a:gd name="connsiteY9" fmla="*/ 63 h 152229"/>
                  <a:gd name="connsiteX10" fmla="*/ 36514 w 101270"/>
                  <a:gd name="connsiteY10" fmla="*/ 32877 h 152229"/>
                  <a:gd name="connsiteX11" fmla="*/ 36514 w 101270"/>
                  <a:gd name="connsiteY11" fmla="*/ 45954 h 152229"/>
                  <a:gd name="connsiteX12" fmla="*/ 10876 w 101270"/>
                  <a:gd name="connsiteY12" fmla="*/ 45954 h 152229"/>
                  <a:gd name="connsiteX13" fmla="*/ 364 w 101270"/>
                  <a:gd name="connsiteY13" fmla="*/ 53602 h 152229"/>
                  <a:gd name="connsiteX14" fmla="*/ 10620 w 101270"/>
                  <a:gd name="connsiteY14" fmla="*/ 61004 h 152229"/>
                  <a:gd name="connsiteX15" fmla="*/ 36514 w 101270"/>
                  <a:gd name="connsiteY15" fmla="*/ 61004 h 152229"/>
                  <a:gd name="connsiteX16" fmla="*/ 36514 w 101270"/>
                  <a:gd name="connsiteY16" fmla="*/ 137242 h 152229"/>
                  <a:gd name="connsiteX17" fmla="*/ 10620 w 101270"/>
                  <a:gd name="connsiteY17" fmla="*/ 137242 h 152229"/>
                  <a:gd name="connsiteX18" fmla="*/ 108 w 101270"/>
                  <a:gd name="connsiteY18" fmla="*/ 144643 h 152229"/>
                  <a:gd name="connsiteX19" fmla="*/ 10620 w 101270"/>
                  <a:gd name="connsiteY19" fmla="*/ 152292 h 152229"/>
                  <a:gd name="connsiteX20" fmla="*/ 80099 w 101270"/>
                  <a:gd name="connsiteY20" fmla="*/ 152292 h 152229"/>
                  <a:gd name="connsiteX21" fmla="*/ 90610 w 101270"/>
                  <a:gd name="connsiteY21" fmla="*/ 144890 h 152229"/>
                  <a:gd name="connsiteX22" fmla="*/ 80099 w 101270"/>
                  <a:gd name="connsiteY22" fmla="*/ 137242 h 152229"/>
                  <a:gd name="connsiteX23" fmla="*/ 54204 w 101270"/>
                  <a:gd name="connsiteY23" fmla="*/ 137242 h 152229"/>
                  <a:gd name="connsiteX24" fmla="*/ 54204 w 101270"/>
                  <a:gd name="connsiteY24" fmla="*/ 61004 h 15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270" h="152229">
                    <a:moveTo>
                      <a:pt x="54204" y="61004"/>
                    </a:moveTo>
                    <a:lnTo>
                      <a:pt x="85483" y="61004"/>
                    </a:lnTo>
                    <a:cubicBezTo>
                      <a:pt x="89329" y="61004"/>
                      <a:pt x="95738" y="61004"/>
                      <a:pt x="95738" y="53602"/>
                    </a:cubicBezTo>
                    <a:cubicBezTo>
                      <a:pt x="95738" y="45954"/>
                      <a:pt x="89585" y="45954"/>
                      <a:pt x="85483" y="45954"/>
                    </a:cubicBezTo>
                    <a:lnTo>
                      <a:pt x="54204" y="45954"/>
                    </a:lnTo>
                    <a:lnTo>
                      <a:pt x="54204" y="34358"/>
                    </a:lnTo>
                    <a:cubicBezTo>
                      <a:pt x="54204" y="15113"/>
                      <a:pt x="71382" y="15113"/>
                      <a:pt x="79073" y="15113"/>
                    </a:cubicBezTo>
                    <a:cubicBezTo>
                      <a:pt x="79073" y="16100"/>
                      <a:pt x="81381" y="25722"/>
                      <a:pt x="90354" y="25722"/>
                    </a:cubicBezTo>
                    <a:cubicBezTo>
                      <a:pt x="95482" y="25722"/>
                      <a:pt x="101378" y="21775"/>
                      <a:pt x="101378" y="14866"/>
                    </a:cubicBezTo>
                    <a:cubicBezTo>
                      <a:pt x="101378" y="63"/>
                      <a:pt x="80868" y="63"/>
                      <a:pt x="76766" y="63"/>
                    </a:cubicBezTo>
                    <a:cubicBezTo>
                      <a:pt x="56255" y="63"/>
                      <a:pt x="36514" y="11412"/>
                      <a:pt x="36514" y="32877"/>
                    </a:cubicBezTo>
                    <a:lnTo>
                      <a:pt x="36514" y="45954"/>
                    </a:lnTo>
                    <a:lnTo>
                      <a:pt x="10876" y="45954"/>
                    </a:lnTo>
                    <a:cubicBezTo>
                      <a:pt x="6774" y="45954"/>
                      <a:pt x="364" y="45954"/>
                      <a:pt x="364" y="53602"/>
                    </a:cubicBezTo>
                    <a:cubicBezTo>
                      <a:pt x="364" y="61004"/>
                      <a:pt x="6774" y="61004"/>
                      <a:pt x="10620" y="61004"/>
                    </a:cubicBezTo>
                    <a:lnTo>
                      <a:pt x="36514" y="61004"/>
                    </a:lnTo>
                    <a:lnTo>
                      <a:pt x="36514" y="137242"/>
                    </a:lnTo>
                    <a:lnTo>
                      <a:pt x="10620" y="137242"/>
                    </a:lnTo>
                    <a:cubicBezTo>
                      <a:pt x="6774" y="137242"/>
                      <a:pt x="108" y="137242"/>
                      <a:pt x="108" y="144643"/>
                    </a:cubicBezTo>
                    <a:cubicBezTo>
                      <a:pt x="108" y="152292"/>
                      <a:pt x="6774" y="152292"/>
                      <a:pt x="10620" y="152292"/>
                    </a:cubicBezTo>
                    <a:lnTo>
                      <a:pt x="80099" y="152292"/>
                    </a:lnTo>
                    <a:cubicBezTo>
                      <a:pt x="83945" y="152292"/>
                      <a:pt x="90610" y="152292"/>
                      <a:pt x="90610" y="144890"/>
                    </a:cubicBezTo>
                    <a:cubicBezTo>
                      <a:pt x="90610" y="137242"/>
                      <a:pt x="83945" y="137242"/>
                      <a:pt x="80099" y="137242"/>
                    </a:cubicBezTo>
                    <a:lnTo>
                      <a:pt x="54204" y="137242"/>
                    </a:lnTo>
                    <a:lnTo>
                      <a:pt x="54204" y="61004"/>
                    </a:lnTo>
                    <a:close/>
                  </a:path>
                </a:pathLst>
              </a:custGeom>
              <a:grpFill/>
              <a:ln w="6350" cap="flat">
                <a:solidFill>
                  <a:schemeClr val="bg1"/>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FD854E3-A328-A191-5672-995A5D7D5FB5}"/>
                  </a:ext>
                </a:extLst>
              </p:cNvPr>
              <p:cNvSpPr/>
              <p:nvPr>
                <p:custDataLst>
                  <p:tags r:id="rId10"/>
                </p:custDataLst>
              </p:nvPr>
            </p:nvSpPr>
            <p:spPr>
              <a:xfrm>
                <a:off x="8304130" y="5756771"/>
                <a:ext cx="121524" cy="162591"/>
              </a:xfrm>
              <a:custGeom>
                <a:avLst/>
                <a:gdLst>
                  <a:gd name="connsiteX0" fmla="*/ 103691 w 121524"/>
                  <a:gd name="connsiteY0" fmla="*/ 15113 h 162591"/>
                  <a:gd name="connsiteX1" fmla="*/ 111383 w 121524"/>
                  <a:gd name="connsiteY1" fmla="*/ 15113 h 162591"/>
                  <a:gd name="connsiteX2" fmla="*/ 121638 w 121524"/>
                  <a:gd name="connsiteY2" fmla="*/ 7711 h 162591"/>
                  <a:gd name="connsiteX3" fmla="*/ 111383 w 121524"/>
                  <a:gd name="connsiteY3" fmla="*/ 63 h 162591"/>
                  <a:gd name="connsiteX4" fmla="*/ 81386 w 121524"/>
                  <a:gd name="connsiteY4" fmla="*/ 63 h 162591"/>
                  <a:gd name="connsiteX5" fmla="*/ 71131 w 121524"/>
                  <a:gd name="connsiteY5" fmla="*/ 7465 h 162591"/>
                  <a:gd name="connsiteX6" fmla="*/ 81386 w 121524"/>
                  <a:gd name="connsiteY6" fmla="*/ 15113 h 162591"/>
                  <a:gd name="connsiteX7" fmla="*/ 88565 w 121524"/>
                  <a:gd name="connsiteY7" fmla="*/ 15113 h 162591"/>
                  <a:gd name="connsiteX8" fmla="*/ 70105 w 121524"/>
                  <a:gd name="connsiteY8" fmla="*/ 67665 h 162591"/>
                  <a:gd name="connsiteX9" fmla="*/ 63439 w 121524"/>
                  <a:gd name="connsiteY9" fmla="*/ 88884 h 162591"/>
                  <a:gd name="connsiteX10" fmla="*/ 63183 w 121524"/>
                  <a:gd name="connsiteY10" fmla="*/ 88884 h 162591"/>
                  <a:gd name="connsiteX11" fmla="*/ 57799 w 121524"/>
                  <a:gd name="connsiteY11" fmla="*/ 74327 h 162591"/>
                  <a:gd name="connsiteX12" fmla="*/ 33956 w 121524"/>
                  <a:gd name="connsiteY12" fmla="*/ 15113 h 162591"/>
                  <a:gd name="connsiteX13" fmla="*/ 40365 w 121524"/>
                  <a:gd name="connsiteY13" fmla="*/ 15113 h 162591"/>
                  <a:gd name="connsiteX14" fmla="*/ 50620 w 121524"/>
                  <a:gd name="connsiteY14" fmla="*/ 7711 h 162591"/>
                  <a:gd name="connsiteX15" fmla="*/ 40365 w 121524"/>
                  <a:gd name="connsiteY15" fmla="*/ 63 h 162591"/>
                  <a:gd name="connsiteX16" fmla="*/ 10369 w 121524"/>
                  <a:gd name="connsiteY16" fmla="*/ 63 h 162591"/>
                  <a:gd name="connsiteX17" fmla="*/ 113 w 121524"/>
                  <a:gd name="connsiteY17" fmla="*/ 7711 h 162591"/>
                  <a:gd name="connsiteX18" fmla="*/ 10369 w 121524"/>
                  <a:gd name="connsiteY18" fmla="*/ 15113 h 162591"/>
                  <a:gd name="connsiteX19" fmla="*/ 18316 w 121524"/>
                  <a:gd name="connsiteY19" fmla="*/ 15113 h 162591"/>
                  <a:gd name="connsiteX20" fmla="*/ 54722 w 121524"/>
                  <a:gd name="connsiteY20" fmla="*/ 103194 h 162591"/>
                  <a:gd name="connsiteX21" fmla="*/ 55748 w 121524"/>
                  <a:gd name="connsiteY21" fmla="*/ 106401 h 162591"/>
                  <a:gd name="connsiteX22" fmla="*/ 46005 w 121524"/>
                  <a:gd name="connsiteY22" fmla="*/ 133294 h 162591"/>
                  <a:gd name="connsiteX23" fmla="*/ 25495 w 121524"/>
                  <a:gd name="connsiteY23" fmla="*/ 147604 h 162591"/>
                  <a:gd name="connsiteX24" fmla="*/ 26777 w 121524"/>
                  <a:gd name="connsiteY24" fmla="*/ 142176 h 162591"/>
                  <a:gd name="connsiteX25" fmla="*/ 15753 w 121524"/>
                  <a:gd name="connsiteY25" fmla="*/ 131567 h 162591"/>
                  <a:gd name="connsiteX26" fmla="*/ 4472 w 121524"/>
                  <a:gd name="connsiteY26" fmla="*/ 142423 h 162591"/>
                  <a:gd name="connsiteX27" fmla="*/ 25751 w 121524"/>
                  <a:gd name="connsiteY27" fmla="*/ 162654 h 162591"/>
                  <a:gd name="connsiteX28" fmla="*/ 63952 w 121524"/>
                  <a:gd name="connsiteY28" fmla="*/ 127373 h 162591"/>
                  <a:gd name="connsiteX29" fmla="*/ 103691 w 121524"/>
                  <a:gd name="connsiteY29" fmla="*/ 15113 h 16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524" h="162591">
                    <a:moveTo>
                      <a:pt x="103691" y="15113"/>
                    </a:moveTo>
                    <a:lnTo>
                      <a:pt x="111383" y="15113"/>
                    </a:lnTo>
                    <a:cubicBezTo>
                      <a:pt x="115228" y="15113"/>
                      <a:pt x="121638" y="15113"/>
                      <a:pt x="121638" y="7711"/>
                    </a:cubicBezTo>
                    <a:cubicBezTo>
                      <a:pt x="121638" y="63"/>
                      <a:pt x="115485" y="63"/>
                      <a:pt x="111383" y="63"/>
                    </a:cubicBezTo>
                    <a:lnTo>
                      <a:pt x="81386" y="63"/>
                    </a:lnTo>
                    <a:cubicBezTo>
                      <a:pt x="77540" y="63"/>
                      <a:pt x="71131" y="63"/>
                      <a:pt x="71131" y="7465"/>
                    </a:cubicBezTo>
                    <a:cubicBezTo>
                      <a:pt x="71131" y="15113"/>
                      <a:pt x="77284" y="15113"/>
                      <a:pt x="81386" y="15113"/>
                    </a:cubicBezTo>
                    <a:lnTo>
                      <a:pt x="88565" y="15113"/>
                    </a:lnTo>
                    <a:lnTo>
                      <a:pt x="70105" y="67665"/>
                    </a:lnTo>
                    <a:cubicBezTo>
                      <a:pt x="66772" y="76794"/>
                      <a:pt x="65234" y="81235"/>
                      <a:pt x="63439" y="88884"/>
                    </a:cubicBezTo>
                    <a:lnTo>
                      <a:pt x="63183" y="88884"/>
                    </a:lnTo>
                    <a:cubicBezTo>
                      <a:pt x="61901" y="84196"/>
                      <a:pt x="59594" y="79015"/>
                      <a:pt x="57799" y="74327"/>
                    </a:cubicBezTo>
                    <a:lnTo>
                      <a:pt x="33956" y="15113"/>
                    </a:lnTo>
                    <a:lnTo>
                      <a:pt x="40365" y="15113"/>
                    </a:lnTo>
                    <a:cubicBezTo>
                      <a:pt x="44211" y="15113"/>
                      <a:pt x="50620" y="15113"/>
                      <a:pt x="50620" y="7711"/>
                    </a:cubicBezTo>
                    <a:cubicBezTo>
                      <a:pt x="50620" y="63"/>
                      <a:pt x="44467" y="63"/>
                      <a:pt x="40365" y="63"/>
                    </a:cubicBezTo>
                    <a:lnTo>
                      <a:pt x="10369" y="63"/>
                    </a:lnTo>
                    <a:cubicBezTo>
                      <a:pt x="6266" y="63"/>
                      <a:pt x="113" y="63"/>
                      <a:pt x="113" y="7711"/>
                    </a:cubicBezTo>
                    <a:cubicBezTo>
                      <a:pt x="113" y="15113"/>
                      <a:pt x="6523" y="15113"/>
                      <a:pt x="10369" y="15113"/>
                    </a:cubicBezTo>
                    <a:lnTo>
                      <a:pt x="18316" y="15113"/>
                    </a:lnTo>
                    <a:lnTo>
                      <a:pt x="54722" y="103194"/>
                    </a:lnTo>
                    <a:cubicBezTo>
                      <a:pt x="55748" y="105661"/>
                      <a:pt x="55748" y="106154"/>
                      <a:pt x="55748" y="106401"/>
                    </a:cubicBezTo>
                    <a:cubicBezTo>
                      <a:pt x="55748" y="106895"/>
                      <a:pt x="49338" y="127126"/>
                      <a:pt x="46005" y="133294"/>
                    </a:cubicBezTo>
                    <a:cubicBezTo>
                      <a:pt x="38570" y="146864"/>
                      <a:pt x="29341" y="147357"/>
                      <a:pt x="25495" y="147604"/>
                    </a:cubicBezTo>
                    <a:cubicBezTo>
                      <a:pt x="25495" y="147357"/>
                      <a:pt x="26777" y="145384"/>
                      <a:pt x="26777" y="142176"/>
                    </a:cubicBezTo>
                    <a:cubicBezTo>
                      <a:pt x="26777" y="136008"/>
                      <a:pt x="22162" y="131567"/>
                      <a:pt x="15753" y="131567"/>
                    </a:cubicBezTo>
                    <a:cubicBezTo>
                      <a:pt x="8830" y="131567"/>
                      <a:pt x="4472" y="136008"/>
                      <a:pt x="4472" y="142423"/>
                    </a:cubicBezTo>
                    <a:cubicBezTo>
                      <a:pt x="4472" y="152785"/>
                      <a:pt x="13189" y="162654"/>
                      <a:pt x="25751" y="162654"/>
                    </a:cubicBezTo>
                    <a:cubicBezTo>
                      <a:pt x="51389" y="162654"/>
                      <a:pt x="62927" y="130087"/>
                      <a:pt x="63952" y="127373"/>
                    </a:cubicBezTo>
                    <a:lnTo>
                      <a:pt x="103691" y="15113"/>
                    </a:lnTo>
                    <a:close/>
                  </a:path>
                </a:pathLst>
              </a:custGeom>
              <a:grpFill/>
              <a:ln w="6350" cap="flat">
                <a:solidFill>
                  <a:schemeClr val="bg1"/>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4E14DAD-25A3-EF36-8E6E-1FF1490DF50F}"/>
                  </a:ext>
                </a:extLst>
              </p:cNvPr>
              <p:cNvSpPr/>
              <p:nvPr>
                <p:custDataLst>
                  <p:tags r:id="rId11"/>
                </p:custDataLst>
              </p:nvPr>
            </p:nvSpPr>
            <p:spPr>
              <a:xfrm>
                <a:off x="8457445" y="5678066"/>
                <a:ext cx="59480" cy="246724"/>
              </a:xfrm>
              <a:custGeom>
                <a:avLst/>
                <a:gdLst>
                  <a:gd name="connsiteX0" fmla="*/ 59599 w 59480"/>
                  <a:gd name="connsiteY0" fmla="*/ 244320 h 246724"/>
                  <a:gd name="connsiteX1" fmla="*/ 55240 w 59480"/>
                  <a:gd name="connsiteY1" fmla="*/ 238892 h 246724"/>
                  <a:gd name="connsiteX2" fmla="*/ 14989 w 59480"/>
                  <a:gd name="connsiteY2" fmla="*/ 123425 h 246724"/>
                  <a:gd name="connsiteX3" fmla="*/ 56266 w 59480"/>
                  <a:gd name="connsiteY3" fmla="*/ 6724 h 246724"/>
                  <a:gd name="connsiteX4" fmla="*/ 59599 w 59480"/>
                  <a:gd name="connsiteY4" fmla="*/ 2530 h 246724"/>
                  <a:gd name="connsiteX5" fmla="*/ 57035 w 59480"/>
                  <a:gd name="connsiteY5" fmla="*/ 63 h 246724"/>
                  <a:gd name="connsiteX6" fmla="*/ 16271 w 59480"/>
                  <a:gd name="connsiteY6" fmla="*/ 48174 h 246724"/>
                  <a:gd name="connsiteX7" fmla="*/ 119 w 59480"/>
                  <a:gd name="connsiteY7" fmla="*/ 123425 h 246724"/>
                  <a:gd name="connsiteX8" fmla="*/ 17040 w 59480"/>
                  <a:gd name="connsiteY8" fmla="*/ 200403 h 246724"/>
                  <a:gd name="connsiteX9" fmla="*/ 57035 w 59480"/>
                  <a:gd name="connsiteY9" fmla="*/ 246788 h 246724"/>
                  <a:gd name="connsiteX10" fmla="*/ 59599 w 59480"/>
                  <a:gd name="connsiteY10" fmla="*/ 244320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80" h="246724">
                    <a:moveTo>
                      <a:pt x="59599" y="244320"/>
                    </a:moveTo>
                    <a:cubicBezTo>
                      <a:pt x="59599" y="243580"/>
                      <a:pt x="59599" y="243087"/>
                      <a:pt x="55240" y="238892"/>
                    </a:cubicBezTo>
                    <a:cubicBezTo>
                      <a:pt x="23193" y="207805"/>
                      <a:pt x="14989" y="161174"/>
                      <a:pt x="14989" y="123425"/>
                    </a:cubicBezTo>
                    <a:cubicBezTo>
                      <a:pt x="14989" y="80495"/>
                      <a:pt x="24731" y="37565"/>
                      <a:pt x="56266" y="6724"/>
                    </a:cubicBezTo>
                    <a:cubicBezTo>
                      <a:pt x="59599" y="3764"/>
                      <a:pt x="59599" y="3270"/>
                      <a:pt x="59599" y="2530"/>
                    </a:cubicBezTo>
                    <a:cubicBezTo>
                      <a:pt x="59599" y="803"/>
                      <a:pt x="58573" y="63"/>
                      <a:pt x="57035" y="63"/>
                    </a:cubicBezTo>
                    <a:cubicBezTo>
                      <a:pt x="54471" y="63"/>
                      <a:pt x="31397" y="16840"/>
                      <a:pt x="16271" y="48174"/>
                    </a:cubicBezTo>
                    <a:cubicBezTo>
                      <a:pt x="3195" y="75314"/>
                      <a:pt x="119" y="102700"/>
                      <a:pt x="119" y="123425"/>
                    </a:cubicBezTo>
                    <a:cubicBezTo>
                      <a:pt x="119" y="142670"/>
                      <a:pt x="2939" y="172523"/>
                      <a:pt x="17040" y="200403"/>
                    </a:cubicBezTo>
                    <a:cubicBezTo>
                      <a:pt x="32423" y="230750"/>
                      <a:pt x="54471" y="246788"/>
                      <a:pt x="57035" y="246788"/>
                    </a:cubicBezTo>
                    <a:cubicBezTo>
                      <a:pt x="58573" y="246788"/>
                      <a:pt x="59599" y="246047"/>
                      <a:pt x="59599" y="244320"/>
                    </a:cubicBezTo>
                    <a:close/>
                  </a:path>
                </a:pathLst>
              </a:custGeom>
              <a:grpFill/>
              <a:ln w="6350" cap="flat">
                <a:solidFill>
                  <a:schemeClr val="bg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03A3183-DD74-3FE6-7CF9-C9E8C2E2DCA6}"/>
                  </a:ext>
                </a:extLst>
              </p:cNvPr>
              <p:cNvSpPr/>
              <p:nvPr>
                <p:custDataLst>
                  <p:tags r:id="rId12"/>
                </p:custDataLst>
              </p:nvPr>
            </p:nvSpPr>
            <p:spPr>
              <a:xfrm>
                <a:off x="8544586" y="5689169"/>
                <a:ext cx="182030" cy="179368"/>
              </a:xfrm>
              <a:custGeom>
                <a:avLst/>
                <a:gdLst>
                  <a:gd name="connsiteX0" fmla="*/ 182153 w 182030"/>
                  <a:gd name="connsiteY0" fmla="*/ 2530 h 179368"/>
                  <a:gd name="connsiteX1" fmla="*/ 179333 w 182030"/>
                  <a:gd name="connsiteY1" fmla="*/ 63 h 179368"/>
                  <a:gd name="connsiteX2" fmla="*/ 175487 w 182030"/>
                  <a:gd name="connsiteY2" fmla="*/ 3023 h 179368"/>
                  <a:gd name="connsiteX3" fmla="*/ 157540 w 182030"/>
                  <a:gd name="connsiteY3" fmla="*/ 22021 h 179368"/>
                  <a:gd name="connsiteX4" fmla="*/ 114981 w 182030"/>
                  <a:gd name="connsiteY4" fmla="*/ 63 h 179368"/>
                  <a:gd name="connsiteX5" fmla="*/ 122 w 182030"/>
                  <a:gd name="connsiteY5" fmla="*/ 111829 h 179368"/>
                  <a:gd name="connsiteX6" fmla="*/ 70114 w 182030"/>
                  <a:gd name="connsiteY6" fmla="*/ 179432 h 179368"/>
                  <a:gd name="connsiteX7" fmla="*/ 102162 w 182030"/>
                  <a:gd name="connsiteY7" fmla="*/ 173510 h 179368"/>
                  <a:gd name="connsiteX8" fmla="*/ 124467 w 182030"/>
                  <a:gd name="connsiteY8" fmla="*/ 158460 h 179368"/>
                  <a:gd name="connsiteX9" fmla="*/ 136004 w 182030"/>
                  <a:gd name="connsiteY9" fmla="*/ 173757 h 179368"/>
                  <a:gd name="connsiteX10" fmla="*/ 137799 w 182030"/>
                  <a:gd name="connsiteY10" fmla="*/ 172770 h 179368"/>
                  <a:gd name="connsiteX11" fmla="*/ 142157 w 182030"/>
                  <a:gd name="connsiteY11" fmla="*/ 157720 h 179368"/>
                  <a:gd name="connsiteX12" fmla="*/ 147029 w 182030"/>
                  <a:gd name="connsiteY12" fmla="*/ 138722 h 179368"/>
                  <a:gd name="connsiteX13" fmla="*/ 150362 w 182030"/>
                  <a:gd name="connsiteY13" fmla="*/ 126139 h 179368"/>
                  <a:gd name="connsiteX14" fmla="*/ 168052 w 182030"/>
                  <a:gd name="connsiteY14" fmla="*/ 114296 h 179368"/>
                  <a:gd name="connsiteX15" fmla="*/ 172154 w 182030"/>
                  <a:gd name="connsiteY15" fmla="*/ 109362 h 179368"/>
                  <a:gd name="connsiteX16" fmla="*/ 168821 w 182030"/>
                  <a:gd name="connsiteY16" fmla="*/ 106648 h 179368"/>
                  <a:gd name="connsiteX17" fmla="*/ 141901 w 182030"/>
                  <a:gd name="connsiteY17" fmla="*/ 107388 h 179368"/>
                  <a:gd name="connsiteX18" fmla="*/ 106008 w 182030"/>
                  <a:gd name="connsiteY18" fmla="*/ 106648 h 179368"/>
                  <a:gd name="connsiteX19" fmla="*/ 100624 w 182030"/>
                  <a:gd name="connsiteY19" fmla="*/ 111582 h 179368"/>
                  <a:gd name="connsiteX20" fmla="*/ 108315 w 182030"/>
                  <a:gd name="connsiteY20" fmla="*/ 114296 h 179368"/>
                  <a:gd name="connsiteX21" fmla="*/ 121903 w 182030"/>
                  <a:gd name="connsiteY21" fmla="*/ 114790 h 179368"/>
                  <a:gd name="connsiteX22" fmla="*/ 129851 w 182030"/>
                  <a:gd name="connsiteY22" fmla="*/ 119478 h 179368"/>
                  <a:gd name="connsiteX23" fmla="*/ 124467 w 182030"/>
                  <a:gd name="connsiteY23" fmla="*/ 141930 h 179368"/>
                  <a:gd name="connsiteX24" fmla="*/ 74986 w 182030"/>
                  <a:gd name="connsiteY24" fmla="*/ 171783 h 179368"/>
                  <a:gd name="connsiteX25" fmla="*/ 23453 w 182030"/>
                  <a:gd name="connsiteY25" fmla="*/ 119971 h 179368"/>
                  <a:gd name="connsiteX26" fmla="*/ 52937 w 182030"/>
                  <a:gd name="connsiteY26" fmla="*/ 39539 h 179368"/>
                  <a:gd name="connsiteX27" fmla="*/ 117032 w 182030"/>
                  <a:gd name="connsiteY27" fmla="*/ 7711 h 179368"/>
                  <a:gd name="connsiteX28" fmla="*/ 158309 w 182030"/>
                  <a:gd name="connsiteY28" fmla="*/ 55329 h 179368"/>
                  <a:gd name="connsiteX29" fmla="*/ 157540 w 182030"/>
                  <a:gd name="connsiteY29" fmla="*/ 67912 h 179368"/>
                  <a:gd name="connsiteX30" fmla="*/ 161386 w 182030"/>
                  <a:gd name="connsiteY30" fmla="*/ 70379 h 179368"/>
                  <a:gd name="connsiteX31" fmla="*/ 166001 w 182030"/>
                  <a:gd name="connsiteY31" fmla="*/ 65445 h 179368"/>
                  <a:gd name="connsiteX32" fmla="*/ 182153 w 182030"/>
                  <a:gd name="connsiteY32" fmla="*/ 2530 h 1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2030" h="179368">
                    <a:moveTo>
                      <a:pt x="182153" y="2530"/>
                    </a:moveTo>
                    <a:cubicBezTo>
                      <a:pt x="182153" y="1790"/>
                      <a:pt x="181640" y="63"/>
                      <a:pt x="179333" y="63"/>
                    </a:cubicBezTo>
                    <a:cubicBezTo>
                      <a:pt x="178563" y="63"/>
                      <a:pt x="178307" y="309"/>
                      <a:pt x="175487" y="3023"/>
                    </a:cubicBezTo>
                    <a:lnTo>
                      <a:pt x="157540" y="22021"/>
                    </a:lnTo>
                    <a:cubicBezTo>
                      <a:pt x="155233" y="18567"/>
                      <a:pt x="143439" y="63"/>
                      <a:pt x="114981" y="63"/>
                    </a:cubicBezTo>
                    <a:cubicBezTo>
                      <a:pt x="57808" y="63"/>
                      <a:pt x="122" y="54589"/>
                      <a:pt x="122" y="111829"/>
                    </a:cubicBezTo>
                    <a:cubicBezTo>
                      <a:pt x="122" y="151058"/>
                      <a:pt x="28581" y="179432"/>
                      <a:pt x="70114" y="179432"/>
                    </a:cubicBezTo>
                    <a:cubicBezTo>
                      <a:pt x="81395" y="179432"/>
                      <a:pt x="92932" y="177211"/>
                      <a:pt x="102162" y="173510"/>
                    </a:cubicBezTo>
                    <a:cubicBezTo>
                      <a:pt x="114981" y="168576"/>
                      <a:pt x="119852" y="163395"/>
                      <a:pt x="124467" y="158460"/>
                    </a:cubicBezTo>
                    <a:cubicBezTo>
                      <a:pt x="126774" y="164628"/>
                      <a:pt x="133440" y="173757"/>
                      <a:pt x="136004" y="173757"/>
                    </a:cubicBezTo>
                    <a:cubicBezTo>
                      <a:pt x="137286" y="173757"/>
                      <a:pt x="137799" y="173017"/>
                      <a:pt x="137799" y="172770"/>
                    </a:cubicBezTo>
                    <a:cubicBezTo>
                      <a:pt x="138312" y="172277"/>
                      <a:pt x="140875" y="162901"/>
                      <a:pt x="142157" y="157720"/>
                    </a:cubicBezTo>
                    <a:lnTo>
                      <a:pt x="147029" y="138722"/>
                    </a:lnTo>
                    <a:cubicBezTo>
                      <a:pt x="148054" y="134528"/>
                      <a:pt x="149336" y="130333"/>
                      <a:pt x="150362" y="126139"/>
                    </a:cubicBezTo>
                    <a:cubicBezTo>
                      <a:pt x="153182" y="115037"/>
                      <a:pt x="153438" y="114543"/>
                      <a:pt x="168052" y="114296"/>
                    </a:cubicBezTo>
                    <a:cubicBezTo>
                      <a:pt x="169334" y="114296"/>
                      <a:pt x="172154" y="114050"/>
                      <a:pt x="172154" y="109362"/>
                    </a:cubicBezTo>
                    <a:cubicBezTo>
                      <a:pt x="172154" y="107635"/>
                      <a:pt x="170872" y="106648"/>
                      <a:pt x="168821" y="106648"/>
                    </a:cubicBezTo>
                    <a:cubicBezTo>
                      <a:pt x="162924" y="106648"/>
                      <a:pt x="147798" y="107388"/>
                      <a:pt x="141901" y="107388"/>
                    </a:cubicBezTo>
                    <a:cubicBezTo>
                      <a:pt x="133953" y="107388"/>
                      <a:pt x="113955" y="106648"/>
                      <a:pt x="106008" y="106648"/>
                    </a:cubicBezTo>
                    <a:cubicBezTo>
                      <a:pt x="103700" y="106648"/>
                      <a:pt x="100624" y="106648"/>
                      <a:pt x="100624" y="111582"/>
                    </a:cubicBezTo>
                    <a:cubicBezTo>
                      <a:pt x="100624" y="114296"/>
                      <a:pt x="102675" y="114296"/>
                      <a:pt x="108315" y="114296"/>
                    </a:cubicBezTo>
                    <a:cubicBezTo>
                      <a:pt x="108571" y="114296"/>
                      <a:pt x="116006" y="114296"/>
                      <a:pt x="121903" y="114790"/>
                    </a:cubicBezTo>
                    <a:cubicBezTo>
                      <a:pt x="128569" y="115530"/>
                      <a:pt x="129851" y="116270"/>
                      <a:pt x="129851" y="119478"/>
                    </a:cubicBezTo>
                    <a:cubicBezTo>
                      <a:pt x="129851" y="121698"/>
                      <a:pt x="127031" y="132801"/>
                      <a:pt x="124467" y="141930"/>
                    </a:cubicBezTo>
                    <a:cubicBezTo>
                      <a:pt x="117288" y="169069"/>
                      <a:pt x="83959" y="171783"/>
                      <a:pt x="74986" y="171783"/>
                    </a:cubicBezTo>
                    <a:cubicBezTo>
                      <a:pt x="50373" y="171783"/>
                      <a:pt x="23453" y="157720"/>
                      <a:pt x="23453" y="119971"/>
                    </a:cubicBezTo>
                    <a:cubicBezTo>
                      <a:pt x="23453" y="112323"/>
                      <a:pt x="26017" y="71613"/>
                      <a:pt x="52937" y="39539"/>
                    </a:cubicBezTo>
                    <a:cubicBezTo>
                      <a:pt x="66781" y="22761"/>
                      <a:pt x="91650" y="7711"/>
                      <a:pt x="117032" y="7711"/>
                    </a:cubicBezTo>
                    <a:cubicBezTo>
                      <a:pt x="143183" y="7711"/>
                      <a:pt x="158309" y="26709"/>
                      <a:pt x="158309" y="55329"/>
                    </a:cubicBezTo>
                    <a:cubicBezTo>
                      <a:pt x="158309" y="65198"/>
                      <a:pt x="157540" y="65445"/>
                      <a:pt x="157540" y="67912"/>
                    </a:cubicBezTo>
                    <a:cubicBezTo>
                      <a:pt x="157540" y="70379"/>
                      <a:pt x="160360" y="70379"/>
                      <a:pt x="161386" y="70379"/>
                    </a:cubicBezTo>
                    <a:cubicBezTo>
                      <a:pt x="164719" y="70379"/>
                      <a:pt x="164719" y="69886"/>
                      <a:pt x="166001" y="65445"/>
                    </a:cubicBezTo>
                    <a:lnTo>
                      <a:pt x="182153" y="2530"/>
                    </a:lnTo>
                    <a:close/>
                  </a:path>
                </a:pathLst>
              </a:custGeom>
              <a:grpFill/>
              <a:ln w="6350" cap="flat">
                <a:solidFill>
                  <a:schemeClr val="bg1"/>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7AFAE96-3557-57CE-1FB1-056FAC534EB3}"/>
                  </a:ext>
                </a:extLst>
              </p:cNvPr>
              <p:cNvSpPr/>
              <p:nvPr>
                <p:custDataLst>
                  <p:tags r:id="rId13"/>
                </p:custDataLst>
              </p:nvPr>
            </p:nvSpPr>
            <p:spPr>
              <a:xfrm>
                <a:off x="8747960" y="5678066"/>
                <a:ext cx="59480" cy="246724"/>
              </a:xfrm>
              <a:custGeom>
                <a:avLst/>
                <a:gdLst>
                  <a:gd name="connsiteX0" fmla="*/ 59611 w 59480"/>
                  <a:gd name="connsiteY0" fmla="*/ 123425 h 246724"/>
                  <a:gd name="connsiteX1" fmla="*/ 42689 w 59480"/>
                  <a:gd name="connsiteY1" fmla="*/ 46447 h 246724"/>
                  <a:gd name="connsiteX2" fmla="*/ 2694 w 59480"/>
                  <a:gd name="connsiteY2" fmla="*/ 63 h 246724"/>
                  <a:gd name="connsiteX3" fmla="*/ 130 w 59480"/>
                  <a:gd name="connsiteY3" fmla="*/ 2530 h 246724"/>
                  <a:gd name="connsiteX4" fmla="*/ 5002 w 59480"/>
                  <a:gd name="connsiteY4" fmla="*/ 8205 h 246724"/>
                  <a:gd name="connsiteX5" fmla="*/ 44741 w 59480"/>
                  <a:gd name="connsiteY5" fmla="*/ 123425 h 246724"/>
                  <a:gd name="connsiteX6" fmla="*/ 3463 w 59480"/>
                  <a:gd name="connsiteY6" fmla="*/ 240126 h 246724"/>
                  <a:gd name="connsiteX7" fmla="*/ 130 w 59480"/>
                  <a:gd name="connsiteY7" fmla="*/ 244320 h 246724"/>
                  <a:gd name="connsiteX8" fmla="*/ 2694 w 59480"/>
                  <a:gd name="connsiteY8" fmla="*/ 246788 h 246724"/>
                  <a:gd name="connsiteX9" fmla="*/ 43459 w 59480"/>
                  <a:gd name="connsiteY9" fmla="*/ 198676 h 246724"/>
                  <a:gd name="connsiteX10" fmla="*/ 59611 w 59480"/>
                  <a:gd name="connsiteY10" fmla="*/ 123425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80" h="246724">
                    <a:moveTo>
                      <a:pt x="59611" y="123425"/>
                    </a:moveTo>
                    <a:cubicBezTo>
                      <a:pt x="59611" y="104181"/>
                      <a:pt x="56790" y="74327"/>
                      <a:pt x="42689" y="46447"/>
                    </a:cubicBezTo>
                    <a:cubicBezTo>
                      <a:pt x="27307" y="16100"/>
                      <a:pt x="5258" y="63"/>
                      <a:pt x="2694" y="63"/>
                    </a:cubicBezTo>
                    <a:cubicBezTo>
                      <a:pt x="1156" y="63"/>
                      <a:pt x="130" y="1050"/>
                      <a:pt x="130" y="2530"/>
                    </a:cubicBezTo>
                    <a:cubicBezTo>
                      <a:pt x="130" y="3270"/>
                      <a:pt x="130" y="3764"/>
                      <a:pt x="5002" y="8205"/>
                    </a:cubicBezTo>
                    <a:cubicBezTo>
                      <a:pt x="30127" y="32630"/>
                      <a:pt x="44741" y="71860"/>
                      <a:pt x="44741" y="123425"/>
                    </a:cubicBezTo>
                    <a:cubicBezTo>
                      <a:pt x="44741" y="165615"/>
                      <a:pt x="35254" y="209039"/>
                      <a:pt x="3463" y="240126"/>
                    </a:cubicBezTo>
                    <a:cubicBezTo>
                      <a:pt x="130" y="243087"/>
                      <a:pt x="130" y="243580"/>
                      <a:pt x="130" y="244320"/>
                    </a:cubicBezTo>
                    <a:cubicBezTo>
                      <a:pt x="130" y="245801"/>
                      <a:pt x="1156" y="246788"/>
                      <a:pt x="2694" y="246788"/>
                    </a:cubicBezTo>
                    <a:cubicBezTo>
                      <a:pt x="5258" y="246788"/>
                      <a:pt x="28332" y="230010"/>
                      <a:pt x="43459" y="198676"/>
                    </a:cubicBezTo>
                    <a:cubicBezTo>
                      <a:pt x="56534" y="171537"/>
                      <a:pt x="59611" y="144150"/>
                      <a:pt x="59611" y="123425"/>
                    </a:cubicBezTo>
                    <a:close/>
                  </a:path>
                </a:pathLst>
              </a:custGeom>
              <a:grpFill/>
              <a:ln w="6350" cap="flat">
                <a:solidFill>
                  <a:schemeClr val="bg1"/>
                </a:solid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7F629C29-127A-EE58-7FD0-D68305130256}"/>
                </a:ext>
              </a:extLst>
            </p:cNvPr>
            <p:cNvSpPr/>
            <p:nvPr/>
          </p:nvSpPr>
          <p:spPr>
            <a:xfrm>
              <a:off x="4814888" y="2652712"/>
              <a:ext cx="2576512" cy="728663"/>
            </a:xfrm>
            <a:custGeom>
              <a:avLst/>
              <a:gdLst>
                <a:gd name="connsiteX0" fmla="*/ 0 w 2576512"/>
                <a:gd name="connsiteY0" fmla="*/ 723901 h 728663"/>
                <a:gd name="connsiteX1" fmla="*/ 1276350 w 2576512"/>
                <a:gd name="connsiteY1" fmla="*/ 1 h 728663"/>
                <a:gd name="connsiteX2" fmla="*/ 2576512 w 2576512"/>
                <a:gd name="connsiteY2" fmla="*/ 728663 h 728663"/>
              </a:gdLst>
              <a:ahLst/>
              <a:cxnLst>
                <a:cxn ang="0">
                  <a:pos x="connsiteX0" y="connsiteY0"/>
                </a:cxn>
                <a:cxn ang="0">
                  <a:pos x="connsiteX1" y="connsiteY1"/>
                </a:cxn>
                <a:cxn ang="0">
                  <a:pos x="connsiteX2" y="connsiteY2"/>
                </a:cxn>
              </a:cxnLst>
              <a:rect l="l" t="t" r="r" b="b"/>
              <a:pathLst>
                <a:path w="2576512" h="728663">
                  <a:moveTo>
                    <a:pt x="0" y="723901"/>
                  </a:moveTo>
                  <a:cubicBezTo>
                    <a:pt x="423465" y="361554"/>
                    <a:pt x="846931" y="-793"/>
                    <a:pt x="1276350" y="1"/>
                  </a:cubicBezTo>
                  <a:cubicBezTo>
                    <a:pt x="1705769" y="795"/>
                    <a:pt x="2141140" y="364729"/>
                    <a:pt x="2576512" y="728663"/>
                  </a:cubicBezTo>
                </a:path>
              </a:pathLst>
            </a:custGeom>
            <a:noFill/>
            <a:ln>
              <a:solidFill>
                <a:schemeClr val="bg1"/>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458D5B3-7CE2-A56A-2C86-49B45A12B6DE}"/>
                </a:ext>
              </a:extLst>
            </p:cNvPr>
            <p:cNvSpPr/>
            <p:nvPr/>
          </p:nvSpPr>
          <p:spPr>
            <a:xfrm rot="10800000">
              <a:off x="4812902" y="3485435"/>
              <a:ext cx="2576512" cy="728663"/>
            </a:xfrm>
            <a:custGeom>
              <a:avLst/>
              <a:gdLst>
                <a:gd name="connsiteX0" fmla="*/ 0 w 2576512"/>
                <a:gd name="connsiteY0" fmla="*/ 723901 h 728663"/>
                <a:gd name="connsiteX1" fmla="*/ 1276350 w 2576512"/>
                <a:gd name="connsiteY1" fmla="*/ 1 h 728663"/>
                <a:gd name="connsiteX2" fmla="*/ 2576512 w 2576512"/>
                <a:gd name="connsiteY2" fmla="*/ 728663 h 728663"/>
              </a:gdLst>
              <a:ahLst/>
              <a:cxnLst>
                <a:cxn ang="0">
                  <a:pos x="connsiteX0" y="connsiteY0"/>
                </a:cxn>
                <a:cxn ang="0">
                  <a:pos x="connsiteX1" y="connsiteY1"/>
                </a:cxn>
                <a:cxn ang="0">
                  <a:pos x="connsiteX2" y="connsiteY2"/>
                </a:cxn>
              </a:cxnLst>
              <a:rect l="l" t="t" r="r" b="b"/>
              <a:pathLst>
                <a:path w="2576512" h="728663">
                  <a:moveTo>
                    <a:pt x="0" y="723901"/>
                  </a:moveTo>
                  <a:cubicBezTo>
                    <a:pt x="423465" y="361554"/>
                    <a:pt x="846931" y="-793"/>
                    <a:pt x="1276350" y="1"/>
                  </a:cubicBezTo>
                  <a:cubicBezTo>
                    <a:pt x="1705769" y="795"/>
                    <a:pt x="2141140" y="364729"/>
                    <a:pt x="2576512" y="728663"/>
                  </a:cubicBezTo>
                </a:path>
              </a:pathLst>
            </a:custGeom>
            <a:noFill/>
            <a:ln>
              <a:solidFill>
                <a:schemeClr val="bg1"/>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network of blue dots and white lines&#10;&#10;Description automatically generated">
              <a:extLst>
                <a:ext uri="{FF2B5EF4-FFF2-40B4-BE49-F238E27FC236}">
                  <a16:creationId xmlns:a16="http://schemas.microsoft.com/office/drawing/2014/main" id="{0BBA7329-3EF4-FE28-9462-DCE2CEE5D86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33164" y="1093926"/>
              <a:ext cx="4680000" cy="4680000"/>
            </a:xfrm>
            <a:prstGeom prst="rect">
              <a:avLst/>
            </a:prstGeom>
          </p:spPr>
        </p:pic>
        <p:pic>
          <p:nvPicPr>
            <p:cNvPr id="23" name="Picture 22" descr="A network of blue and green dots&#10;&#10;Description automatically generated">
              <a:extLst>
                <a:ext uri="{FF2B5EF4-FFF2-40B4-BE49-F238E27FC236}">
                  <a16:creationId xmlns:a16="http://schemas.microsoft.com/office/drawing/2014/main" id="{6BD1E88D-4668-950C-82FD-223CCB87BF3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3802" y="1097810"/>
              <a:ext cx="4680000" cy="4680000"/>
            </a:xfrm>
            <a:prstGeom prst="rect">
              <a:avLst/>
            </a:prstGeom>
          </p:spPr>
        </p:pic>
      </p:grpSp>
    </p:spTree>
    <p:extLst>
      <p:ext uri="{BB962C8B-B14F-4D97-AF65-F5344CB8AC3E}">
        <p14:creationId xmlns:p14="http://schemas.microsoft.com/office/powerpoint/2010/main" val="4147958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9621-B9F6-5132-1880-D2BF4068F044}"/>
              </a:ext>
            </a:extLst>
          </p:cNvPr>
          <p:cNvSpPr>
            <a:spLocks noGrp="1"/>
          </p:cNvSpPr>
          <p:nvPr>
            <p:ph type="title"/>
          </p:nvPr>
        </p:nvSpPr>
        <p:spPr/>
        <p:txBody>
          <a:bodyPr/>
          <a:lstStyle/>
          <a:p>
            <a:r>
              <a:rPr lang="en-US">
                <a:cs typeface="Calibri Light"/>
              </a:rPr>
              <a:t>Intuition: Convolutional Networks</a:t>
            </a:r>
            <a:endParaRPr lang="en-US"/>
          </a:p>
        </p:txBody>
      </p:sp>
      <p:sp>
        <p:nvSpPr>
          <p:cNvPr id="3" name="Content Placeholder 2">
            <a:extLst>
              <a:ext uri="{FF2B5EF4-FFF2-40B4-BE49-F238E27FC236}">
                <a16:creationId xmlns:a16="http://schemas.microsoft.com/office/drawing/2014/main" id="{AEE13652-CED6-181C-E859-9407B90BFA51}"/>
              </a:ext>
            </a:extLst>
          </p:cNvPr>
          <p:cNvSpPr>
            <a:spLocks noGrp="1"/>
          </p:cNvSpPr>
          <p:nvPr>
            <p:ph idx="1"/>
          </p:nvPr>
        </p:nvSpPr>
        <p:spPr>
          <a:xfrm>
            <a:off x="838200" y="1825625"/>
            <a:ext cx="7934410" cy="4831877"/>
          </a:xfrm>
        </p:spPr>
        <p:txBody>
          <a:bodyPr vert="horz" lIns="91440" tIns="45720" rIns="91440" bIns="45720" rtlCol="0" anchor="t">
            <a:normAutofit/>
          </a:bodyPr>
          <a:lstStyle/>
          <a:p>
            <a:r>
              <a:rPr lang="en-US" sz="2800" dirty="0">
                <a:cs typeface="Calibri"/>
              </a:rPr>
              <a:t>Weight sharing</a:t>
            </a:r>
          </a:p>
          <a:p>
            <a:r>
              <a:rPr lang="en-US" sz="2800" dirty="0">
                <a:cs typeface="Calibri"/>
              </a:rPr>
              <a:t>Filters capture neighborhood</a:t>
            </a:r>
            <a:br>
              <a:rPr lang="en-US" sz="2800" dirty="0">
                <a:cs typeface="Calibri"/>
              </a:rPr>
            </a:br>
            <a:r>
              <a:rPr lang="en-US" sz="2800" dirty="0">
                <a:cs typeface="Calibri"/>
              </a:rPr>
              <a:t>on a grid graph</a:t>
            </a: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r>
              <a:rPr lang="en-US" sz="2800" dirty="0">
                <a:cs typeface="Calibri"/>
              </a:rPr>
              <a:t>GNNs generalize this intuition to general graphs</a:t>
            </a:r>
          </a:p>
          <a:p>
            <a:r>
              <a:rPr lang="en-US" sz="2800" dirty="0">
                <a:cs typeface="Calibri"/>
              </a:rPr>
              <a:t>Challenge: neighborhoods look different!</a:t>
            </a:r>
          </a:p>
        </p:txBody>
      </p:sp>
      <p:sp>
        <p:nvSpPr>
          <p:cNvPr id="4" name="Slide Number Placeholder 3">
            <a:extLst>
              <a:ext uri="{FF2B5EF4-FFF2-40B4-BE49-F238E27FC236}">
                <a16:creationId xmlns:a16="http://schemas.microsoft.com/office/drawing/2014/main" id="{A90769C6-A627-9AAF-F2D1-B179C1704C54}"/>
              </a:ext>
            </a:extLst>
          </p:cNvPr>
          <p:cNvSpPr>
            <a:spLocks noGrp="1"/>
          </p:cNvSpPr>
          <p:nvPr>
            <p:ph type="sldNum" sz="quarter" idx="12"/>
          </p:nvPr>
        </p:nvSpPr>
        <p:spPr/>
        <p:txBody>
          <a:bodyPr/>
          <a:lstStyle/>
          <a:p>
            <a:fld id="{48F63A3B-78C7-47BE-AE5E-E10140E04643}" type="slidenum">
              <a:rPr lang="en-US" dirty="0"/>
              <a:t>21</a:t>
            </a:fld>
            <a:endParaRPr lang="en-US"/>
          </a:p>
        </p:txBody>
      </p:sp>
      <p:pic>
        <p:nvPicPr>
          <p:cNvPr id="6" name="Picture 5" descr="A collage of a cat&#10;&#10;Description automatically generated">
            <a:extLst>
              <a:ext uri="{FF2B5EF4-FFF2-40B4-BE49-F238E27FC236}">
                <a16:creationId xmlns:a16="http://schemas.microsoft.com/office/drawing/2014/main" id="{B9A6530F-1A98-5987-09F5-8A2FF7B63F05}"/>
              </a:ext>
            </a:extLst>
          </p:cNvPr>
          <p:cNvPicPr>
            <a:picLocks noChangeAspect="1"/>
          </p:cNvPicPr>
          <p:nvPr/>
        </p:nvPicPr>
        <p:blipFill>
          <a:blip r:embed="rId2"/>
          <a:stretch>
            <a:fillRect/>
          </a:stretch>
        </p:blipFill>
        <p:spPr>
          <a:xfrm>
            <a:off x="5617474" y="1688285"/>
            <a:ext cx="5666346" cy="2746890"/>
          </a:xfrm>
          <a:prstGeom prst="rect">
            <a:avLst/>
          </a:prstGeom>
        </p:spPr>
      </p:pic>
      <p:pic>
        <p:nvPicPr>
          <p:cNvPr id="7" name="Picture 6" descr="A picture containing indoor, black, tiled&#10;&#10;Description automatically generated">
            <a:extLst>
              <a:ext uri="{FF2B5EF4-FFF2-40B4-BE49-F238E27FC236}">
                <a16:creationId xmlns:a16="http://schemas.microsoft.com/office/drawing/2014/main" id="{8D203302-DEB7-B456-0118-7A2985B37F7B}"/>
              </a:ext>
            </a:extLst>
          </p:cNvPr>
          <p:cNvPicPr>
            <a:picLocks noChangeAspect="1"/>
          </p:cNvPicPr>
          <p:nvPr/>
        </p:nvPicPr>
        <p:blipFill>
          <a:blip r:embed="rId3"/>
          <a:stretch>
            <a:fillRect/>
          </a:stretch>
        </p:blipFill>
        <p:spPr>
          <a:xfrm>
            <a:off x="2546221" y="3372279"/>
            <a:ext cx="2143125" cy="1733550"/>
          </a:xfrm>
          <a:prstGeom prst="rect">
            <a:avLst/>
          </a:prstGeom>
        </p:spPr>
      </p:pic>
      <p:sp>
        <p:nvSpPr>
          <p:cNvPr id="8" name="Footer Placeholder 5">
            <a:extLst>
              <a:ext uri="{FF2B5EF4-FFF2-40B4-BE49-F238E27FC236}">
                <a16:creationId xmlns:a16="http://schemas.microsoft.com/office/drawing/2014/main" id="{DD081295-00E6-09EB-F729-17C6A4E037D0}"/>
              </a:ext>
            </a:extLst>
          </p:cNvPr>
          <p:cNvSpPr>
            <a:spLocks noGrp="1"/>
          </p:cNvSpPr>
          <p:nvPr/>
        </p:nvSpPr>
        <p:spPr>
          <a:xfrm>
            <a:off x="489528" y="6356350"/>
            <a:ext cx="11144596"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Aft>
                <a:spcPts val="600"/>
              </a:spcAft>
            </a:pPr>
            <a:r>
              <a:rPr lang="en-US" kern="1200">
                <a:latin typeface="+mn-lt"/>
                <a:ea typeface="+mn-ea"/>
                <a:cs typeface="+mn-cs"/>
              </a:rPr>
              <a:t>Image from https://towardsdatascience.com/understanding-graph-convolutional-networks-for-node-classification-a2bfdb7aba7b</a:t>
            </a:r>
            <a:endParaRPr lang="en-US"/>
          </a:p>
          <a:p>
            <a:pPr algn="l">
              <a:lnSpc>
                <a:spcPct val="90000"/>
              </a:lnSpc>
              <a:spcAft>
                <a:spcPts val="600"/>
              </a:spcAft>
            </a:pPr>
            <a:endParaRPr lang="en-US" kern="1200">
              <a:latin typeface="+mn-lt"/>
            </a:endParaRPr>
          </a:p>
        </p:txBody>
      </p:sp>
    </p:spTree>
    <p:extLst>
      <p:ext uri="{BB962C8B-B14F-4D97-AF65-F5344CB8AC3E}">
        <p14:creationId xmlns:p14="http://schemas.microsoft.com/office/powerpoint/2010/main" val="323600447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7707-786F-C28E-997A-48CD6EEDEC5D}"/>
              </a:ext>
            </a:extLst>
          </p:cNvPr>
          <p:cNvSpPr>
            <a:spLocks noGrp="1"/>
          </p:cNvSpPr>
          <p:nvPr>
            <p:ph type="title"/>
          </p:nvPr>
        </p:nvSpPr>
        <p:spPr/>
        <p:txBody>
          <a:bodyPr/>
          <a:lstStyle/>
          <a:p>
            <a:r>
              <a:rPr lang="en-US" dirty="0"/>
              <a:t>Trade-off between OSM and OSQ</a:t>
            </a:r>
          </a:p>
        </p:txBody>
      </p:sp>
      <p:sp>
        <p:nvSpPr>
          <p:cNvPr id="55" name="Text Placeholder 54">
            <a:extLst>
              <a:ext uri="{FF2B5EF4-FFF2-40B4-BE49-F238E27FC236}">
                <a16:creationId xmlns:a16="http://schemas.microsoft.com/office/drawing/2014/main" id="{EE460DE4-BBCC-481B-AFD1-6E79F7D2A52C}"/>
              </a:ext>
            </a:extLst>
          </p:cNvPr>
          <p:cNvSpPr>
            <a:spLocks noGrp="1"/>
          </p:cNvSpPr>
          <p:nvPr>
            <p:ph type="body" sz="quarter" idx="13"/>
          </p:nvPr>
        </p:nvSpPr>
        <p:spPr/>
        <p:txBody>
          <a:bodyPr/>
          <a:lstStyle/>
          <a:p>
            <a:r>
              <a:rPr lang="en-US" dirty="0"/>
              <a:t>A comparison of the bounds</a:t>
            </a:r>
          </a:p>
        </p:txBody>
      </p:sp>
      <p:sp>
        <p:nvSpPr>
          <p:cNvPr id="43" name="Rectangle 42">
            <a:extLst>
              <a:ext uri="{FF2B5EF4-FFF2-40B4-BE49-F238E27FC236}">
                <a16:creationId xmlns:a16="http://schemas.microsoft.com/office/drawing/2014/main" id="{46D55958-F48F-2DF6-7E91-EFDAC14F0046}"/>
              </a:ext>
            </a:extLst>
          </p:cNvPr>
          <p:cNvSpPr/>
          <p:nvPr/>
        </p:nvSpPr>
        <p:spPr>
          <a:xfrm>
            <a:off x="738719" y="1557199"/>
            <a:ext cx="5257800" cy="4644427"/>
          </a:xfrm>
          <a:prstGeom prst="rect">
            <a:avLst/>
          </a:prstGeom>
          <a:solidFill>
            <a:schemeClr val="bg1">
              <a:lumMod val="95000"/>
              <a:alpha val="5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documentclass{article}&#10;\usepackage{amsmath,amsfonts,bm}&#10;\pagestyle{empty}&#10;\DeclareMathOperator{\tr}{Tr}&#10;\begin{document}&#10;&#10;\begin{equation*}&#10;\frac{\lambda_2}{2} \leq h_G \leq \sqrt{2\lambda_2}&#10;\end{equation*}&#10;&#10;\end{document}&#10;&#10;" title="IguanaTex Picture Display">
            <a:extLst>
              <a:ext uri="{FF2B5EF4-FFF2-40B4-BE49-F238E27FC236}">
                <a16:creationId xmlns:a16="http://schemas.microsoft.com/office/drawing/2014/main" id="{FC0DA37B-85F7-74B4-645A-B1A31701E8C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406095" y="1713322"/>
            <a:ext cx="1923048" cy="519619"/>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016166B-BD79-7C33-229D-81D558483865}"/>
                  </a:ext>
                </a:extLst>
              </p:cNvPr>
              <p:cNvSpPr txBox="1"/>
              <p:nvPr/>
            </p:nvSpPr>
            <p:spPr>
              <a:xfrm>
                <a:off x="775232" y="2221127"/>
                <a:ext cx="5184775" cy="338554"/>
              </a:xfrm>
              <a:prstGeom prst="rect">
                <a:avLst/>
              </a:prstGeom>
              <a:noFill/>
            </p:spPr>
            <p:txBody>
              <a:bodyPr wrap="square" rtlCol="0">
                <a:spAutoFit/>
              </a:bodyPr>
              <a:lstStyle/>
              <a:p>
                <a:pPr algn="ctr"/>
                <a:r>
                  <a:rPr lang="en-US" sz="1600" b="1" dirty="0">
                    <a:solidFill>
                      <a:schemeClr val="accent5">
                        <a:lumMod val="75000"/>
                      </a:schemeClr>
                    </a:solidFill>
                  </a:rPr>
                  <a:t>The lower </a:t>
                </a:r>
                <a14:m>
                  <m:oMath xmlns:m="http://schemas.openxmlformats.org/officeDocument/2006/math">
                    <m:sSub>
                      <m:sSubPr>
                        <m:ctrlPr>
                          <a:rPr lang="en-US" sz="1600" b="1" i="1" smtClean="0">
                            <a:solidFill>
                              <a:schemeClr val="accent5">
                                <a:lumMod val="75000"/>
                              </a:schemeClr>
                            </a:solidFill>
                            <a:latin typeface="Cambria Math" panose="02040503050406030204" pitchFamily="18" charset="0"/>
                          </a:rPr>
                        </m:ctrlPr>
                      </m:sSubPr>
                      <m:e>
                        <m:r>
                          <a:rPr lang="en-US" sz="1600" b="1" i="1" smtClean="0">
                            <a:solidFill>
                              <a:schemeClr val="accent5">
                                <a:lumMod val="75000"/>
                              </a:schemeClr>
                            </a:solidFill>
                            <a:latin typeface="Cambria Math" panose="02040503050406030204" pitchFamily="18" charset="0"/>
                          </a:rPr>
                          <m:t>𝝀</m:t>
                        </m:r>
                      </m:e>
                      <m:sub>
                        <m:r>
                          <a:rPr lang="en-US" sz="1600" b="1" i="1" smtClean="0">
                            <a:solidFill>
                              <a:schemeClr val="accent5">
                                <a:lumMod val="75000"/>
                              </a:schemeClr>
                            </a:solidFill>
                            <a:latin typeface="Cambria Math" panose="02040503050406030204" pitchFamily="18" charset="0"/>
                          </a:rPr>
                          <m:t>𝟐</m:t>
                        </m:r>
                      </m:sub>
                    </m:sSub>
                  </m:oMath>
                </a14:m>
                <a:r>
                  <a:rPr lang="en-US" sz="1600" b="1" dirty="0">
                    <a:solidFill>
                      <a:schemeClr val="accent5">
                        <a:lumMod val="75000"/>
                      </a:schemeClr>
                    </a:solidFill>
                  </a:rPr>
                  <a:t> </a:t>
                </a:r>
                <a:r>
                  <a:rPr lang="en-US" sz="1600" dirty="0">
                    <a:solidFill>
                      <a:schemeClr val="accent4">
                        <a:lumMod val="50000"/>
                      </a:schemeClr>
                    </a:solidFill>
                    <a:sym typeface="Wingdings" panose="05000000000000000000" pitchFamily="2" charset="2"/>
                  </a:rPr>
                  <a:t></a:t>
                </a:r>
                <a:r>
                  <a:rPr lang="en-US" sz="1600" dirty="0">
                    <a:solidFill>
                      <a:schemeClr val="accent4">
                        <a:lumMod val="50000"/>
                      </a:schemeClr>
                    </a:solidFill>
                  </a:rPr>
                  <a:t> the higher the bottleneck </a:t>
                </a:r>
                <a:r>
                  <a:rPr lang="en-US" sz="1600" dirty="0">
                    <a:solidFill>
                      <a:schemeClr val="accent4">
                        <a:lumMod val="50000"/>
                      </a:schemeClr>
                    </a:solidFill>
                    <a:sym typeface="Wingdings" panose="05000000000000000000" pitchFamily="2" charset="2"/>
                  </a:rPr>
                  <a:t></a:t>
                </a:r>
                <a:r>
                  <a:rPr lang="en-US" sz="1600" dirty="0">
                    <a:solidFill>
                      <a:schemeClr val="accent4">
                        <a:lumMod val="50000"/>
                      </a:schemeClr>
                    </a:solidFill>
                  </a:rPr>
                  <a:t> </a:t>
                </a:r>
                <a:r>
                  <a:rPr lang="en-US" sz="1600" dirty="0">
                    <a:solidFill>
                      <a:srgbClr val="A20000"/>
                    </a:solidFill>
                  </a:rPr>
                  <a:t>the more OSQ</a:t>
                </a:r>
              </a:p>
            </p:txBody>
          </p:sp>
        </mc:Choice>
        <mc:Fallback xmlns="">
          <p:sp>
            <p:nvSpPr>
              <p:cNvPr id="40" name="TextBox 39">
                <a:extLst>
                  <a:ext uri="{FF2B5EF4-FFF2-40B4-BE49-F238E27FC236}">
                    <a16:creationId xmlns:a16="http://schemas.microsoft.com/office/drawing/2014/main" id="{E016166B-BD79-7C33-229D-81D558483865}"/>
                  </a:ext>
                </a:extLst>
              </p:cNvPr>
              <p:cNvSpPr txBox="1">
                <a:spLocks noRot="1" noChangeAspect="1" noMove="1" noResize="1" noEditPoints="1" noAdjustHandles="1" noChangeArrowheads="1" noChangeShapeType="1" noTextEdit="1"/>
              </p:cNvSpPr>
              <p:nvPr/>
            </p:nvSpPr>
            <p:spPr>
              <a:xfrm>
                <a:off x="775232" y="2221127"/>
                <a:ext cx="5184775" cy="338554"/>
              </a:xfrm>
              <a:prstGeom prst="rect">
                <a:avLst/>
              </a:prstGeom>
              <a:blipFill>
                <a:blip r:embed="rId6"/>
                <a:stretch>
                  <a:fillRect l="-118" t="-7143" r="-118" b="-21429"/>
                </a:stretch>
              </a:blipFill>
            </p:spPr>
            <p:txBody>
              <a:bodyPr/>
              <a:lstStyle/>
              <a:p>
                <a:r>
                  <a:rPr lang="en-US">
                    <a:noFill/>
                  </a:rPr>
                  <a:t> </a:t>
                </a:r>
              </a:p>
            </p:txBody>
          </p:sp>
        </mc:Fallback>
      </mc:AlternateContent>
      <p:sp>
        <p:nvSpPr>
          <p:cNvPr id="44" name="Rectangle 43">
            <a:extLst>
              <a:ext uri="{FF2B5EF4-FFF2-40B4-BE49-F238E27FC236}">
                <a16:creationId xmlns:a16="http://schemas.microsoft.com/office/drawing/2014/main" id="{8DB9BDCC-7F8C-E52C-1B30-DC6CB48F5169}"/>
              </a:ext>
            </a:extLst>
          </p:cNvPr>
          <p:cNvSpPr/>
          <p:nvPr/>
        </p:nvSpPr>
        <p:spPr>
          <a:xfrm>
            <a:off x="6193769" y="1557199"/>
            <a:ext cx="5257800" cy="4644427"/>
          </a:xfrm>
          <a:prstGeom prst="rect">
            <a:avLst/>
          </a:prstGeom>
          <a:solidFill>
            <a:schemeClr val="accent4">
              <a:lumMod val="20000"/>
              <a:lumOff val="80000"/>
              <a:alpha val="3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documentclass{article}&#10;\usepackage{amsmath,amsfonts,bm}&#10;\pagestyle{empty}&#10;\DeclareMathOperator{\tr}{Tr}&#10;\begin{document}&#10;&#10;\begin{equation*}&#10;\left\rVert f^T P^k - \pi\right\rVert_2 \leq e^{-k\bm{\lambda'}} \log \left( \frac{\max_v \sqrt{d_x}}{\min_u \sqrt{d_u}} \right)&#10;\end{equation*}&#10;&#10;&#10;\end{document}&#10;&#10;" title="IguanaTex Picture Display">
            <a:extLst>
              <a:ext uri="{FF2B5EF4-FFF2-40B4-BE49-F238E27FC236}">
                <a16:creationId xmlns:a16="http://schemas.microsoft.com/office/drawing/2014/main" id="{339F71AC-A254-FF34-E5CB-CE8FB5E92D6C}"/>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6954937" y="1648868"/>
            <a:ext cx="3735464" cy="537992"/>
          </a:xfrm>
          <a:prstGeom prst="rect">
            <a:avLst/>
          </a:prstGeom>
        </p:spPr>
      </p:pic>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A88FE23-BDEB-47BC-05BF-0D88794D4B2D}"/>
                  </a:ext>
                </a:extLst>
              </p:cNvPr>
              <p:cNvSpPr txBox="1"/>
              <p:nvPr/>
            </p:nvSpPr>
            <p:spPr>
              <a:xfrm>
                <a:off x="6192058" y="2826334"/>
                <a:ext cx="5261222" cy="338554"/>
              </a:xfrm>
              <a:prstGeom prst="rect">
                <a:avLst/>
              </a:prstGeom>
              <a:noFill/>
            </p:spPr>
            <p:txBody>
              <a:bodyPr wrap="square" rtlCol="0">
                <a:spAutoFit/>
              </a:bodyPr>
              <a:lstStyle/>
              <a:p>
                <a:pPr algn="ctr"/>
                <a:r>
                  <a:rPr lang="en-US" sz="1600" b="1" dirty="0">
                    <a:solidFill>
                      <a:schemeClr val="accent3">
                        <a:lumMod val="75000"/>
                      </a:schemeClr>
                    </a:solidFill>
                  </a:rPr>
                  <a:t>The higher </a:t>
                </a:r>
                <a14:m>
                  <m:oMath xmlns:m="http://schemas.openxmlformats.org/officeDocument/2006/math">
                    <m:sSub>
                      <m:sSubPr>
                        <m:ctrlPr>
                          <a:rPr lang="en-US" sz="1600" b="1" i="1" smtClean="0">
                            <a:solidFill>
                              <a:schemeClr val="accent3">
                                <a:lumMod val="75000"/>
                              </a:schemeClr>
                            </a:solidFill>
                            <a:latin typeface="Cambria Math" panose="02040503050406030204" pitchFamily="18" charset="0"/>
                          </a:rPr>
                        </m:ctrlPr>
                      </m:sSubPr>
                      <m:e>
                        <m:r>
                          <a:rPr lang="en-US" sz="1600" b="1" i="1" smtClean="0">
                            <a:solidFill>
                              <a:schemeClr val="accent3">
                                <a:lumMod val="75000"/>
                              </a:schemeClr>
                            </a:solidFill>
                            <a:latin typeface="Cambria Math" panose="02040503050406030204" pitchFamily="18" charset="0"/>
                          </a:rPr>
                          <m:t>𝝀</m:t>
                        </m:r>
                      </m:e>
                      <m:sub>
                        <m:r>
                          <a:rPr lang="en-US" sz="1600" b="1" i="1" smtClean="0">
                            <a:solidFill>
                              <a:schemeClr val="accent3">
                                <a:lumMod val="75000"/>
                              </a:schemeClr>
                            </a:solidFill>
                            <a:latin typeface="Cambria Math" panose="02040503050406030204" pitchFamily="18" charset="0"/>
                          </a:rPr>
                          <m:t>𝟐</m:t>
                        </m:r>
                      </m:sub>
                    </m:sSub>
                  </m:oMath>
                </a14:m>
                <a:r>
                  <a:rPr lang="en-US" sz="1600" b="1" dirty="0">
                    <a:solidFill>
                      <a:schemeClr val="accent3">
                        <a:lumMod val="75000"/>
                      </a:schemeClr>
                    </a:solidFill>
                  </a:rPr>
                  <a:t> </a:t>
                </a:r>
                <a:r>
                  <a:rPr lang="en-US" sz="1600" dirty="0">
                    <a:solidFill>
                      <a:schemeClr val="accent4">
                        <a:lumMod val="50000"/>
                      </a:schemeClr>
                    </a:solidFill>
                    <a:sym typeface="Wingdings" panose="05000000000000000000" pitchFamily="2" charset="2"/>
                  </a:rPr>
                  <a:t></a:t>
                </a:r>
                <a:r>
                  <a:rPr lang="en-US" sz="1600" dirty="0">
                    <a:solidFill>
                      <a:schemeClr val="accent4">
                        <a:lumMod val="50000"/>
                      </a:schemeClr>
                    </a:solidFill>
                  </a:rPr>
                  <a:t> the faster convergence</a:t>
                </a:r>
                <a:r>
                  <a:rPr lang="en-US" sz="1600" dirty="0">
                    <a:solidFill>
                      <a:schemeClr val="accent4">
                        <a:lumMod val="50000"/>
                      </a:schemeClr>
                    </a:solidFill>
                    <a:sym typeface="Wingdings" panose="05000000000000000000" pitchFamily="2" charset="2"/>
                  </a:rPr>
                  <a:t> </a:t>
                </a:r>
                <a:r>
                  <a:rPr lang="en-US" sz="1600" dirty="0">
                    <a:solidFill>
                      <a:srgbClr val="A20000"/>
                    </a:solidFill>
                  </a:rPr>
                  <a:t>the more OSM</a:t>
                </a:r>
              </a:p>
            </p:txBody>
          </p:sp>
        </mc:Choice>
        <mc:Fallback xmlns="">
          <p:sp>
            <p:nvSpPr>
              <p:cNvPr id="49" name="TextBox 48">
                <a:extLst>
                  <a:ext uri="{FF2B5EF4-FFF2-40B4-BE49-F238E27FC236}">
                    <a16:creationId xmlns:a16="http://schemas.microsoft.com/office/drawing/2014/main" id="{0A88FE23-BDEB-47BC-05BF-0D88794D4B2D}"/>
                  </a:ext>
                </a:extLst>
              </p:cNvPr>
              <p:cNvSpPr txBox="1">
                <a:spLocks noRot="1" noChangeAspect="1" noMove="1" noResize="1" noEditPoints="1" noAdjustHandles="1" noChangeArrowheads="1" noChangeShapeType="1" noTextEdit="1"/>
              </p:cNvSpPr>
              <p:nvPr/>
            </p:nvSpPr>
            <p:spPr>
              <a:xfrm>
                <a:off x="6192058" y="2826334"/>
                <a:ext cx="5261222" cy="338554"/>
              </a:xfrm>
              <a:prstGeom prst="rect">
                <a:avLst/>
              </a:prstGeom>
              <a:blipFill>
                <a:blip r:embed="rId8"/>
                <a:stretch>
                  <a:fillRect t="-7273" b="-23636"/>
                </a:stretch>
              </a:blipFill>
            </p:spPr>
            <p:txBody>
              <a:bodyPr/>
              <a:lstStyle/>
              <a:p>
                <a:r>
                  <a:rPr lang="en-US">
                    <a:noFill/>
                  </a:rPr>
                  <a:t> </a:t>
                </a:r>
              </a:p>
            </p:txBody>
          </p:sp>
        </mc:Fallback>
      </mc:AlternateContent>
      <p:pic>
        <p:nvPicPr>
          <p:cNvPr id="50" name="Picture 49" descr="\documentclass{article}&#10;\usepackage{amsmath,amsfonts,bm}&#10;\pagestyle{empty}&#10;\DeclareMathOperator{\tr}{Tr}&#10;\begin{document}&#10;&#10;\begin{align*}&#10;\mathcal{E}(PX) &amp;\leq (1-\lambda_2)^2 \mathcal{E}(X)&#10;\end{align*}&#10;&#10;\end{document}&#10;&#10;" title="IguanaTex Picture Display">
            <a:extLst>
              <a:ext uri="{FF2B5EF4-FFF2-40B4-BE49-F238E27FC236}">
                <a16:creationId xmlns:a16="http://schemas.microsoft.com/office/drawing/2014/main" id="{CF5C8916-76CA-C95D-243A-26998BA6C869}"/>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7645062" y="2430574"/>
            <a:ext cx="2355214" cy="252296"/>
          </a:xfrm>
          <a:prstGeom prst="rect">
            <a:avLst/>
          </a:prstGeom>
        </p:spPr>
      </p:pic>
      <p:sp>
        <p:nvSpPr>
          <p:cNvPr id="3" name="Slide Number Placeholder 2">
            <a:extLst>
              <a:ext uri="{FF2B5EF4-FFF2-40B4-BE49-F238E27FC236}">
                <a16:creationId xmlns:a16="http://schemas.microsoft.com/office/drawing/2014/main" id="{A0B9525A-D095-C39C-3DE0-3F72C4887A22}"/>
              </a:ext>
            </a:extLst>
          </p:cNvPr>
          <p:cNvSpPr>
            <a:spLocks noGrp="1"/>
          </p:cNvSpPr>
          <p:nvPr>
            <p:ph type="sldNum" sz="quarter" idx="12"/>
          </p:nvPr>
        </p:nvSpPr>
        <p:spPr/>
        <p:txBody>
          <a:bodyPr/>
          <a:lstStyle/>
          <a:p>
            <a:fld id="{33471E03-3868-4372-A232-81B06EBB10D4}" type="slidenum">
              <a:rPr lang="es-ES" smtClean="0"/>
              <a:t>210</a:t>
            </a:fld>
            <a:endParaRPr lang="es-ES"/>
          </a:p>
        </p:txBody>
      </p:sp>
    </p:spTree>
    <p:extLst>
      <p:ext uri="{BB962C8B-B14F-4D97-AF65-F5344CB8AC3E}">
        <p14:creationId xmlns:p14="http://schemas.microsoft.com/office/powerpoint/2010/main" val="186999087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7707-786F-C28E-997A-48CD6EEDEC5D}"/>
              </a:ext>
            </a:extLst>
          </p:cNvPr>
          <p:cNvSpPr>
            <a:spLocks noGrp="1"/>
          </p:cNvSpPr>
          <p:nvPr>
            <p:ph type="title"/>
          </p:nvPr>
        </p:nvSpPr>
        <p:spPr/>
        <p:txBody>
          <a:bodyPr/>
          <a:lstStyle/>
          <a:p>
            <a:r>
              <a:rPr lang="en-US" dirty="0"/>
              <a:t>Trade-off between OSM and OSQ</a:t>
            </a:r>
          </a:p>
        </p:txBody>
      </p:sp>
      <p:grpSp>
        <p:nvGrpSpPr>
          <p:cNvPr id="52" name="Group 51">
            <a:extLst>
              <a:ext uri="{FF2B5EF4-FFF2-40B4-BE49-F238E27FC236}">
                <a16:creationId xmlns:a16="http://schemas.microsoft.com/office/drawing/2014/main" id="{CA2926F3-8CBA-E641-C1A9-2E12806F6E0D}"/>
              </a:ext>
            </a:extLst>
          </p:cNvPr>
          <p:cNvGrpSpPr/>
          <p:nvPr/>
        </p:nvGrpSpPr>
        <p:grpSpPr>
          <a:xfrm>
            <a:off x="738719" y="1557199"/>
            <a:ext cx="5257800" cy="4644427"/>
            <a:chOff x="838200" y="1865010"/>
            <a:chExt cx="5257800" cy="4644427"/>
          </a:xfrm>
        </p:grpSpPr>
        <p:sp>
          <p:nvSpPr>
            <p:cNvPr id="43" name="Rectangle 42">
              <a:extLst>
                <a:ext uri="{FF2B5EF4-FFF2-40B4-BE49-F238E27FC236}">
                  <a16:creationId xmlns:a16="http://schemas.microsoft.com/office/drawing/2014/main" id="{46D55958-F48F-2DF6-7E91-EFDAC14F0046}"/>
                </a:ext>
              </a:extLst>
            </p:cNvPr>
            <p:cNvSpPr/>
            <p:nvPr/>
          </p:nvSpPr>
          <p:spPr>
            <a:xfrm>
              <a:off x="838200" y="1865010"/>
              <a:ext cx="5257800" cy="4644427"/>
            </a:xfrm>
            <a:prstGeom prst="rect">
              <a:avLst/>
            </a:prstGeom>
            <a:solidFill>
              <a:schemeClr val="bg1">
                <a:lumMod val="95000"/>
                <a:alpha val="5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documentclass{article}&#10;\usepackage{amsmath,amsfonts,bm}&#10;\pagestyle{empty}&#10;\DeclareMathOperator{\tr}{Tr}&#10;\begin{document}&#10;&#10;\begin{equation*}&#10;\tilde{\mathsf{O}}^m(u,v)=\sum_{k=0}^m \left\lVert\tilde{\mathbf{J}}_{k}^{(m)}(v,u)\right\rVert \leq c\  R_{u,v}&#10;\end{equation*}&#10;&#10;\end{document}&#10;&#10;" title="IguanaTex Picture Display">
              <a:extLst>
                <a:ext uri="{FF2B5EF4-FFF2-40B4-BE49-F238E27FC236}">
                  <a16:creationId xmlns:a16="http://schemas.microsoft.com/office/drawing/2014/main" id="{855881E7-4DF0-A08E-44FE-43729BA57660}"/>
                </a:ext>
              </a:extLst>
            </p:cNvPr>
            <p:cNvPicPr>
              <a:picLocks noChangeAspect="1"/>
            </p:cNvPicPr>
            <p:nvPr>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1435860" y="5119875"/>
              <a:ext cx="4062481" cy="700952"/>
            </a:xfrm>
            <a:prstGeom prst="rect">
              <a:avLst/>
            </a:prstGeom>
          </p:spPr>
        </p:pic>
        <p:pic>
          <p:nvPicPr>
            <p:cNvPr id="38" name="Picture 37" descr="\documentclass{article}&#10;\usepackage{amsmath,amsfonts,bm}&#10;\pagestyle{empty}&#10;\DeclareMathOperator{\tr}{Tr}&#10;\begin{document}&#10;&#10;\begin{equation*}&#10; \sum_{u,v \in V\times V}\left\lVert\frac{\partial h_v^{(r)}}{\partial h_u^{(0)}}\right\rVert \leq c (b-R_{tot})&#10;\end{equation*}&#10;&#10;\end{document}&#10;&#10;" title="IguanaTex Picture Display">
              <a:extLst>
                <a:ext uri="{FF2B5EF4-FFF2-40B4-BE49-F238E27FC236}">
                  <a16:creationId xmlns:a16="http://schemas.microsoft.com/office/drawing/2014/main" id="{2771A010-4481-B22B-2ABB-4257AE2442C0}"/>
                </a:ext>
              </a:extLst>
            </p:cNvPr>
            <p:cNvPicPr>
              <a:picLocks noChangeAspect="1"/>
            </p:cNvPicPr>
            <p:nvPr>
              <p:custDataLst>
                <p:tags r:id="rId7"/>
              </p:custDataLst>
            </p:nvPr>
          </p:nvPicPr>
          <p:blipFill>
            <a:blip r:embed="rId11">
              <a:extLst>
                <a:ext uri="{28A0092B-C50C-407E-A947-70E740481C1C}">
                  <a14:useLocalDpi xmlns:a14="http://schemas.microsoft.com/office/drawing/2010/main" val="0"/>
                </a:ext>
              </a:extLst>
            </a:blip>
            <a:stretch>
              <a:fillRect/>
            </a:stretch>
          </p:blipFill>
          <p:spPr>
            <a:xfrm>
              <a:off x="1795482" y="3249972"/>
              <a:ext cx="3343237" cy="786286"/>
            </a:xfrm>
            <a:prstGeom prst="rect">
              <a:avLst/>
            </a:prstGeom>
          </p:spPr>
        </p:pic>
        <p:pic>
          <p:nvPicPr>
            <p:cNvPr id="39" name="Picture 38" descr="\documentclass{article}&#10;\usepackage{amsmath,amsfonts,bm}&#10;\pagestyle{empty}&#10;\DeclareMathOperator{\tr}{Tr}&#10;\begin{document}&#10;&#10;\begin{equation*}&#10;\frac{\lambda_2}{2} \leq h_G \leq \sqrt{2\lambda_2}&#10;\end{equation*}&#10;&#10;\end{document}&#10;&#10;" title="IguanaTex Picture Display">
              <a:extLst>
                <a:ext uri="{FF2B5EF4-FFF2-40B4-BE49-F238E27FC236}">
                  <a16:creationId xmlns:a16="http://schemas.microsoft.com/office/drawing/2014/main" id="{FC0DA37B-85F7-74B4-645A-B1A31701E8CA}"/>
                </a:ext>
              </a:extLst>
            </p:cNvPr>
            <p:cNvPicPr>
              <a:picLocks noChangeAspect="1"/>
            </p:cNvPicPr>
            <p:nvPr>
              <p:custDataLst>
                <p:tags r:id="rId8"/>
              </p:custDataLst>
            </p:nvPr>
          </p:nvPicPr>
          <p:blipFill>
            <a:blip r:embed="rId12">
              <a:extLst>
                <a:ext uri="{28A0092B-C50C-407E-A947-70E740481C1C}">
                  <a14:useLocalDpi xmlns:a14="http://schemas.microsoft.com/office/drawing/2010/main" val="0"/>
                </a:ext>
              </a:extLst>
            </a:blip>
            <a:stretch>
              <a:fillRect/>
            </a:stretch>
          </p:blipFill>
          <p:spPr>
            <a:xfrm>
              <a:off x="2505576" y="2021133"/>
              <a:ext cx="1923048" cy="519619"/>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016166B-BD79-7C33-229D-81D558483865}"/>
                    </a:ext>
                  </a:extLst>
                </p:cNvPr>
                <p:cNvSpPr txBox="1"/>
                <p:nvPr/>
              </p:nvSpPr>
              <p:spPr>
                <a:xfrm>
                  <a:off x="874713" y="2528938"/>
                  <a:ext cx="5184775" cy="338554"/>
                </a:xfrm>
                <a:prstGeom prst="rect">
                  <a:avLst/>
                </a:prstGeom>
                <a:noFill/>
              </p:spPr>
              <p:txBody>
                <a:bodyPr wrap="square" rtlCol="0">
                  <a:spAutoFit/>
                </a:bodyPr>
                <a:lstStyle/>
                <a:p>
                  <a:pPr algn="ctr"/>
                  <a:r>
                    <a:rPr lang="en-US" sz="1600" b="1" dirty="0">
                      <a:solidFill>
                        <a:schemeClr val="accent5">
                          <a:lumMod val="75000"/>
                        </a:schemeClr>
                      </a:solidFill>
                    </a:rPr>
                    <a:t>The lower </a:t>
                  </a:r>
                  <a14:m>
                    <m:oMath xmlns:m="http://schemas.openxmlformats.org/officeDocument/2006/math">
                      <m:sSub>
                        <m:sSubPr>
                          <m:ctrlPr>
                            <a:rPr lang="en-US" sz="1600" b="1" i="1" smtClean="0">
                              <a:solidFill>
                                <a:schemeClr val="accent5">
                                  <a:lumMod val="75000"/>
                                </a:schemeClr>
                              </a:solidFill>
                              <a:latin typeface="Cambria Math" panose="02040503050406030204" pitchFamily="18" charset="0"/>
                            </a:rPr>
                          </m:ctrlPr>
                        </m:sSubPr>
                        <m:e>
                          <m:r>
                            <a:rPr lang="en-US" sz="1600" b="1" i="1" smtClean="0">
                              <a:solidFill>
                                <a:schemeClr val="accent5">
                                  <a:lumMod val="75000"/>
                                </a:schemeClr>
                              </a:solidFill>
                              <a:latin typeface="Cambria Math" panose="02040503050406030204" pitchFamily="18" charset="0"/>
                            </a:rPr>
                            <m:t>𝝀</m:t>
                          </m:r>
                        </m:e>
                        <m:sub>
                          <m:r>
                            <a:rPr lang="en-US" sz="1600" b="1" i="1" smtClean="0">
                              <a:solidFill>
                                <a:schemeClr val="accent5">
                                  <a:lumMod val="75000"/>
                                </a:schemeClr>
                              </a:solidFill>
                              <a:latin typeface="Cambria Math" panose="02040503050406030204" pitchFamily="18" charset="0"/>
                            </a:rPr>
                            <m:t>𝟐</m:t>
                          </m:r>
                        </m:sub>
                      </m:sSub>
                    </m:oMath>
                  </a14:m>
                  <a:r>
                    <a:rPr lang="en-US" sz="1600" b="1" dirty="0">
                      <a:solidFill>
                        <a:schemeClr val="accent5">
                          <a:lumMod val="75000"/>
                        </a:schemeClr>
                      </a:solidFill>
                    </a:rPr>
                    <a:t> </a:t>
                  </a:r>
                  <a:r>
                    <a:rPr lang="en-US" sz="1600" dirty="0">
                      <a:solidFill>
                        <a:schemeClr val="accent4">
                          <a:lumMod val="50000"/>
                        </a:schemeClr>
                      </a:solidFill>
                      <a:sym typeface="Wingdings" panose="05000000000000000000" pitchFamily="2" charset="2"/>
                    </a:rPr>
                    <a:t></a:t>
                  </a:r>
                  <a:r>
                    <a:rPr lang="en-US" sz="1600" dirty="0">
                      <a:solidFill>
                        <a:schemeClr val="accent4">
                          <a:lumMod val="50000"/>
                        </a:schemeClr>
                      </a:solidFill>
                    </a:rPr>
                    <a:t> the higher the bottleneck </a:t>
                  </a:r>
                  <a:r>
                    <a:rPr lang="en-US" sz="1600" dirty="0">
                      <a:solidFill>
                        <a:schemeClr val="accent4">
                          <a:lumMod val="50000"/>
                        </a:schemeClr>
                      </a:solidFill>
                      <a:sym typeface="Wingdings" panose="05000000000000000000" pitchFamily="2" charset="2"/>
                    </a:rPr>
                    <a:t></a:t>
                  </a:r>
                  <a:r>
                    <a:rPr lang="en-US" sz="1600" dirty="0">
                      <a:solidFill>
                        <a:schemeClr val="accent4">
                          <a:lumMod val="50000"/>
                        </a:schemeClr>
                      </a:solidFill>
                    </a:rPr>
                    <a:t> </a:t>
                  </a:r>
                  <a:r>
                    <a:rPr lang="en-US" sz="1600" dirty="0">
                      <a:solidFill>
                        <a:srgbClr val="A20000"/>
                      </a:solidFill>
                    </a:rPr>
                    <a:t>the more OSQ</a:t>
                  </a:r>
                </a:p>
              </p:txBody>
            </p:sp>
          </mc:Choice>
          <mc:Fallback xmlns="">
            <p:sp>
              <p:nvSpPr>
                <p:cNvPr id="40" name="TextBox 39">
                  <a:extLst>
                    <a:ext uri="{FF2B5EF4-FFF2-40B4-BE49-F238E27FC236}">
                      <a16:creationId xmlns:a16="http://schemas.microsoft.com/office/drawing/2014/main" id="{E016166B-BD79-7C33-229D-81D558483865}"/>
                    </a:ext>
                  </a:extLst>
                </p:cNvPr>
                <p:cNvSpPr txBox="1">
                  <a:spLocks noRot="1" noChangeAspect="1" noMove="1" noResize="1" noEditPoints="1" noAdjustHandles="1" noChangeArrowheads="1" noChangeShapeType="1" noTextEdit="1"/>
                </p:cNvSpPr>
                <p:nvPr/>
              </p:nvSpPr>
              <p:spPr>
                <a:xfrm>
                  <a:off x="874713" y="2528938"/>
                  <a:ext cx="5184775" cy="338554"/>
                </a:xfrm>
                <a:prstGeom prst="rect">
                  <a:avLst/>
                </a:prstGeom>
                <a:blipFill>
                  <a:blip r:embed="rId13"/>
                  <a:stretch>
                    <a:fillRect l="-118" t="-7143" r="-118"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A2552EB-A63F-031D-9246-ECD29D877A53}"/>
                    </a:ext>
                  </a:extLst>
                </p:cNvPr>
                <p:cNvSpPr txBox="1"/>
                <p:nvPr/>
              </p:nvSpPr>
              <p:spPr>
                <a:xfrm>
                  <a:off x="874712" y="4141623"/>
                  <a:ext cx="5184776" cy="584775"/>
                </a:xfrm>
                <a:prstGeom prst="rect">
                  <a:avLst/>
                </a:prstGeom>
                <a:noFill/>
              </p:spPr>
              <p:txBody>
                <a:bodyPr wrap="square" rtlCol="0">
                  <a:spAutoFit/>
                </a:bodyPr>
                <a:lstStyle/>
                <a:p>
                  <a:pPr algn="ctr"/>
                  <a:r>
                    <a:rPr lang="en-US" sz="1600" b="1" dirty="0">
                      <a:solidFill>
                        <a:schemeClr val="accent3">
                          <a:lumMod val="75000"/>
                        </a:schemeClr>
                      </a:solidFill>
                    </a:rPr>
                    <a:t>The higher </a:t>
                  </a:r>
                  <a14:m>
                    <m:oMath xmlns:m="http://schemas.openxmlformats.org/officeDocument/2006/math">
                      <m:sSub>
                        <m:sSubPr>
                          <m:ctrlPr>
                            <a:rPr lang="en-US" sz="1600" b="1" i="1" smtClean="0">
                              <a:solidFill>
                                <a:schemeClr val="accent3">
                                  <a:lumMod val="75000"/>
                                </a:schemeClr>
                              </a:solidFill>
                              <a:latin typeface="Cambria Math" panose="02040503050406030204" pitchFamily="18" charset="0"/>
                            </a:rPr>
                          </m:ctrlPr>
                        </m:sSubPr>
                        <m:e>
                          <m:r>
                            <a:rPr lang="en-US" sz="1600" b="1" i="1" smtClean="0">
                              <a:solidFill>
                                <a:schemeClr val="accent3">
                                  <a:lumMod val="75000"/>
                                </a:schemeClr>
                              </a:solidFill>
                              <a:latin typeface="Cambria Math" panose="02040503050406030204" pitchFamily="18" charset="0"/>
                            </a:rPr>
                            <m:t>𝑹</m:t>
                          </m:r>
                        </m:e>
                        <m:sub>
                          <m:r>
                            <a:rPr lang="en-US" sz="1600" b="1" i="1" smtClean="0">
                              <a:solidFill>
                                <a:schemeClr val="accent3">
                                  <a:lumMod val="75000"/>
                                </a:schemeClr>
                              </a:solidFill>
                              <a:latin typeface="Cambria Math" panose="02040503050406030204" pitchFamily="18" charset="0"/>
                            </a:rPr>
                            <m:t>𝒕𝒐𝒕</m:t>
                          </m:r>
                        </m:sub>
                      </m:sSub>
                    </m:oMath>
                  </a14:m>
                  <a:r>
                    <a:rPr lang="en-US" sz="1600" dirty="0">
                      <a:solidFill>
                        <a:schemeClr val="accent4">
                          <a:lumMod val="50000"/>
                        </a:schemeClr>
                      </a:solidFill>
                      <a:sym typeface="Wingdings" panose="05000000000000000000" pitchFamily="2" charset="2"/>
                    </a:rPr>
                    <a:t></a:t>
                  </a:r>
                  <a:r>
                    <a:rPr lang="en-US" sz="1600" dirty="0">
                      <a:solidFill>
                        <a:schemeClr val="accent4">
                          <a:lumMod val="50000"/>
                        </a:schemeClr>
                      </a:solidFill>
                    </a:rPr>
                    <a:t> the lower the bound of sum pairwise sensitivities </a:t>
                  </a:r>
                  <a:r>
                    <a:rPr lang="en-US" sz="1600" dirty="0">
                      <a:solidFill>
                        <a:schemeClr val="accent4">
                          <a:lumMod val="50000"/>
                        </a:schemeClr>
                      </a:solidFill>
                      <a:sym typeface="Wingdings" panose="05000000000000000000" pitchFamily="2" charset="2"/>
                    </a:rPr>
                    <a:t> </a:t>
                  </a:r>
                  <a:r>
                    <a:rPr lang="en-US" sz="1600" dirty="0">
                      <a:solidFill>
                        <a:srgbClr val="A20000"/>
                      </a:solidFill>
                    </a:rPr>
                    <a:t>the more OSQ</a:t>
                  </a:r>
                </a:p>
              </p:txBody>
            </p:sp>
          </mc:Choice>
          <mc:Fallback xmlns="">
            <p:sp>
              <p:nvSpPr>
                <p:cNvPr id="41" name="TextBox 40">
                  <a:extLst>
                    <a:ext uri="{FF2B5EF4-FFF2-40B4-BE49-F238E27FC236}">
                      <a16:creationId xmlns:a16="http://schemas.microsoft.com/office/drawing/2014/main" id="{EA2552EB-A63F-031D-9246-ECD29D877A53}"/>
                    </a:ext>
                  </a:extLst>
                </p:cNvPr>
                <p:cNvSpPr txBox="1">
                  <a:spLocks noRot="1" noChangeAspect="1" noMove="1" noResize="1" noEditPoints="1" noAdjustHandles="1" noChangeArrowheads="1" noChangeShapeType="1" noTextEdit="1"/>
                </p:cNvSpPr>
                <p:nvPr/>
              </p:nvSpPr>
              <p:spPr>
                <a:xfrm>
                  <a:off x="874712" y="4141623"/>
                  <a:ext cx="5184776" cy="584775"/>
                </a:xfrm>
                <a:prstGeom prst="rect">
                  <a:avLst/>
                </a:prstGeom>
                <a:blipFill>
                  <a:blip r:embed="rId14"/>
                  <a:stretch>
                    <a:fillRect t="-4167"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A31A71E-A22B-809D-568B-0FEB79D45F01}"/>
                    </a:ext>
                  </a:extLst>
                </p:cNvPr>
                <p:cNvSpPr txBox="1"/>
                <p:nvPr/>
              </p:nvSpPr>
              <p:spPr>
                <a:xfrm>
                  <a:off x="874712" y="5855563"/>
                  <a:ext cx="5184776" cy="584775"/>
                </a:xfrm>
                <a:prstGeom prst="rect">
                  <a:avLst/>
                </a:prstGeom>
                <a:noFill/>
              </p:spPr>
              <p:txBody>
                <a:bodyPr wrap="square" rtlCol="0">
                  <a:spAutoFit/>
                </a:bodyPr>
                <a:lstStyle/>
                <a:p>
                  <a:pPr algn="ctr"/>
                  <a:r>
                    <a:rPr lang="en-US" sz="1600" b="1" dirty="0">
                      <a:solidFill>
                        <a:schemeClr val="accent3">
                          <a:lumMod val="75000"/>
                        </a:schemeClr>
                      </a:solidFill>
                    </a:rPr>
                    <a:t>The higher </a:t>
                  </a:r>
                  <a14:m>
                    <m:oMath xmlns:m="http://schemas.openxmlformats.org/officeDocument/2006/math">
                      <m:sSub>
                        <m:sSubPr>
                          <m:ctrlPr>
                            <a:rPr lang="en-US" sz="1600" b="1" i="1" smtClean="0">
                              <a:solidFill>
                                <a:schemeClr val="accent3">
                                  <a:lumMod val="75000"/>
                                </a:schemeClr>
                              </a:solidFill>
                              <a:latin typeface="Cambria Math" panose="02040503050406030204" pitchFamily="18" charset="0"/>
                            </a:rPr>
                          </m:ctrlPr>
                        </m:sSubPr>
                        <m:e>
                          <m:r>
                            <a:rPr lang="en-US" sz="1600" b="1" i="1" smtClean="0">
                              <a:solidFill>
                                <a:schemeClr val="accent3">
                                  <a:lumMod val="75000"/>
                                </a:schemeClr>
                              </a:solidFill>
                              <a:latin typeface="Cambria Math" panose="02040503050406030204" pitchFamily="18" charset="0"/>
                            </a:rPr>
                            <m:t>𝑹</m:t>
                          </m:r>
                        </m:e>
                        <m:sub>
                          <m:r>
                            <a:rPr lang="en-US" sz="1600" b="1" i="1" smtClean="0">
                              <a:solidFill>
                                <a:schemeClr val="accent3">
                                  <a:lumMod val="75000"/>
                                </a:schemeClr>
                              </a:solidFill>
                              <a:latin typeface="Cambria Math" panose="02040503050406030204" pitchFamily="18" charset="0"/>
                            </a:rPr>
                            <m:t>𝒖𝒗</m:t>
                          </m:r>
                        </m:sub>
                      </m:sSub>
                    </m:oMath>
                  </a14:m>
                  <a:r>
                    <a:rPr lang="en-US" sz="1600" dirty="0">
                      <a:solidFill>
                        <a:schemeClr val="accent4">
                          <a:lumMod val="50000"/>
                        </a:schemeClr>
                      </a:solidFill>
                      <a:sym typeface="Wingdings" panose="05000000000000000000" pitchFamily="2" charset="2"/>
                    </a:rPr>
                    <a:t></a:t>
                  </a:r>
                  <a:r>
                    <a:rPr lang="en-US" sz="1600" dirty="0">
                      <a:solidFill>
                        <a:schemeClr val="accent4">
                          <a:lumMod val="50000"/>
                        </a:schemeClr>
                      </a:solidFill>
                    </a:rPr>
                    <a:t> the larger the pairwise obstruction </a:t>
                  </a:r>
                  <a:br>
                    <a:rPr lang="en-US" sz="1600" dirty="0">
                      <a:solidFill>
                        <a:schemeClr val="accent4">
                          <a:lumMod val="50000"/>
                        </a:schemeClr>
                      </a:solidFill>
                    </a:rPr>
                  </a:br>
                  <a:r>
                    <a:rPr lang="en-US" sz="1600" dirty="0">
                      <a:solidFill>
                        <a:schemeClr val="accent4">
                          <a:lumMod val="50000"/>
                        </a:schemeClr>
                      </a:solidFill>
                      <a:sym typeface="Wingdings" panose="05000000000000000000" pitchFamily="2" charset="2"/>
                    </a:rPr>
                    <a:t> </a:t>
                  </a:r>
                  <a:r>
                    <a:rPr lang="en-US" sz="1600" dirty="0">
                      <a:solidFill>
                        <a:srgbClr val="A20000"/>
                      </a:solidFill>
                    </a:rPr>
                    <a:t>the more OSQ</a:t>
                  </a:r>
                </a:p>
              </p:txBody>
            </p:sp>
          </mc:Choice>
          <mc:Fallback xmlns="">
            <p:sp>
              <p:nvSpPr>
                <p:cNvPr id="42" name="TextBox 41">
                  <a:extLst>
                    <a:ext uri="{FF2B5EF4-FFF2-40B4-BE49-F238E27FC236}">
                      <a16:creationId xmlns:a16="http://schemas.microsoft.com/office/drawing/2014/main" id="{AA31A71E-A22B-809D-568B-0FEB79D45F01}"/>
                    </a:ext>
                  </a:extLst>
                </p:cNvPr>
                <p:cNvSpPr txBox="1">
                  <a:spLocks noRot="1" noChangeAspect="1" noMove="1" noResize="1" noEditPoints="1" noAdjustHandles="1" noChangeArrowheads="1" noChangeShapeType="1" noTextEdit="1"/>
                </p:cNvSpPr>
                <p:nvPr/>
              </p:nvSpPr>
              <p:spPr>
                <a:xfrm>
                  <a:off x="874712" y="5855563"/>
                  <a:ext cx="5184776" cy="584775"/>
                </a:xfrm>
                <a:prstGeom prst="rect">
                  <a:avLst/>
                </a:prstGeom>
                <a:blipFill>
                  <a:blip r:embed="rId15"/>
                  <a:stretch>
                    <a:fillRect t="-4167" b="-12500"/>
                  </a:stretch>
                </a:blipFill>
              </p:spPr>
              <p:txBody>
                <a:bodyPr/>
                <a:lstStyle/>
                <a:p>
                  <a:r>
                    <a:rPr lang="en-US">
                      <a:noFill/>
                    </a:rPr>
                    <a:t> </a:t>
                  </a:r>
                </a:p>
              </p:txBody>
            </p:sp>
          </mc:Fallback>
        </mc:AlternateContent>
      </p:grpSp>
      <p:grpSp>
        <p:nvGrpSpPr>
          <p:cNvPr id="53" name="Group 52">
            <a:extLst>
              <a:ext uri="{FF2B5EF4-FFF2-40B4-BE49-F238E27FC236}">
                <a16:creationId xmlns:a16="http://schemas.microsoft.com/office/drawing/2014/main" id="{E74F3FC6-C1A7-92A9-BA7A-6D258E90CDC3}"/>
              </a:ext>
            </a:extLst>
          </p:cNvPr>
          <p:cNvGrpSpPr/>
          <p:nvPr/>
        </p:nvGrpSpPr>
        <p:grpSpPr>
          <a:xfrm>
            <a:off x="6192058" y="1557199"/>
            <a:ext cx="5261222" cy="4644427"/>
            <a:chOff x="6117585" y="1865010"/>
            <a:chExt cx="5261222" cy="4644427"/>
          </a:xfrm>
        </p:grpSpPr>
        <p:sp>
          <p:nvSpPr>
            <p:cNvPr id="44" name="Rectangle 43">
              <a:extLst>
                <a:ext uri="{FF2B5EF4-FFF2-40B4-BE49-F238E27FC236}">
                  <a16:creationId xmlns:a16="http://schemas.microsoft.com/office/drawing/2014/main" id="{8DB9BDCC-7F8C-E52C-1B30-DC6CB48F5169}"/>
                </a:ext>
              </a:extLst>
            </p:cNvPr>
            <p:cNvSpPr/>
            <p:nvPr/>
          </p:nvSpPr>
          <p:spPr>
            <a:xfrm>
              <a:off x="6119296" y="1865010"/>
              <a:ext cx="5257800" cy="4644427"/>
            </a:xfrm>
            <a:prstGeom prst="rect">
              <a:avLst/>
            </a:prstGeom>
            <a:solidFill>
              <a:schemeClr val="accent4">
                <a:lumMod val="20000"/>
                <a:lumOff val="80000"/>
                <a:alpha val="30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documentclass{article}&#10;\usepackage{amsmath,amsfonts,bm}&#10;\pagestyle{empty}&#10;\DeclareMathOperator{\tr}{Tr}&#10;&#10;\begin{document}&#10;&#10;\begin{equation*}&#10;\text{lim}_{t\rightarrow\infty} x(t) = \text{lim}_{t\rightarrow\infty} e^{-tL}x(0)= \frac{\bm{11}^Tx(0)}{n}&#10;\end{equation*}&#10;&#10;&#10;\end{document}&#10;&#10;" title="IguanaTex Picture Display">
              <a:extLst>
                <a:ext uri="{FF2B5EF4-FFF2-40B4-BE49-F238E27FC236}">
                  <a16:creationId xmlns:a16="http://schemas.microsoft.com/office/drawing/2014/main" id="{21978840-D750-4AE0-240B-F68CEC7201CE}"/>
                </a:ext>
              </a:extLst>
            </p:cNvPr>
            <p:cNvPicPr>
              <a:picLocks noChangeAspect="1"/>
            </p:cNvPicPr>
            <p:nvPr>
              <p:custDataLst>
                <p:tags r:id="rId1"/>
              </p:custDataLst>
            </p:nvPr>
          </p:nvPicPr>
          <p:blipFill>
            <a:blip r:embed="rId16">
              <a:extLst>
                <a:ext uri="{28A0092B-C50C-407E-A947-70E740481C1C}">
                  <a14:useLocalDpi xmlns:a14="http://schemas.microsoft.com/office/drawing/2010/main" val="0"/>
                </a:ext>
              </a:extLst>
            </a:blip>
            <a:stretch>
              <a:fillRect/>
            </a:stretch>
          </p:blipFill>
          <p:spPr>
            <a:xfrm>
              <a:off x="6674751" y="3766428"/>
              <a:ext cx="4146891" cy="492687"/>
            </a:xfrm>
            <a:prstGeom prst="rect">
              <a:avLst/>
            </a:prstGeom>
          </p:spPr>
        </p:pic>
        <p:pic>
          <p:nvPicPr>
            <p:cNvPr id="46" name="Picture 45" descr="\documentclass{article}&#10;\usepackage{amsmath,amsfonts,bm}&#10;\pagestyle{empty}&#10;\DeclareMathOperator{\tr}{Tr}&#10;\begin{document}&#10;&#10;\begin{equation*}&#10;T_k = \frac{1}{\lambda_k}&#10;\end{equation*}&#10;&#10;\end{document}&#10;&#10;" title="IguanaTex Picture Display">
              <a:extLst>
                <a:ext uri="{FF2B5EF4-FFF2-40B4-BE49-F238E27FC236}">
                  <a16:creationId xmlns:a16="http://schemas.microsoft.com/office/drawing/2014/main" id="{F1985901-DD7A-7075-A17D-F9DA229F96AF}"/>
                </a:ext>
              </a:extLst>
            </p:cNvPr>
            <p:cNvPicPr>
              <a:picLocks noChangeAspect="1"/>
            </p:cNvPicPr>
            <p:nvPr>
              <p:custDataLst>
                <p:tags r:id="rId2"/>
              </p:custDataLst>
            </p:nvPr>
          </p:nvPicPr>
          <p:blipFill>
            <a:blip r:embed="rId17">
              <a:extLst>
                <a:ext uri="{28A0092B-C50C-407E-A947-70E740481C1C}">
                  <a14:useLocalDpi xmlns:a14="http://schemas.microsoft.com/office/drawing/2010/main" val="0"/>
                </a:ext>
              </a:extLst>
            </a:blip>
            <a:stretch>
              <a:fillRect/>
            </a:stretch>
          </p:blipFill>
          <p:spPr>
            <a:xfrm>
              <a:off x="8335742" y="4286596"/>
              <a:ext cx="788696" cy="479041"/>
            </a:xfrm>
            <a:prstGeom prst="rect">
              <a:avLst/>
            </a:prstGeom>
          </p:spPr>
        </p:pic>
        <p:pic>
          <p:nvPicPr>
            <p:cNvPr id="47" name="Picture 46" descr="\documentclass{article}&#10;\usepackage{amsmath,amsfonts,bm}&#10;\pagestyle{empty}&#10;\DeclareMathOperator{\tr}{Tr}&#10;\begin{document}&#10;&#10;\begin{equation*}&#10;R_{tot} = \sum_{u\sim v} R_{u,v} = n \sum_{k=2}^n \frac{1}{\lambda_k} = n \sum_{k=2}^n T_k&#10;\end{equation*}&#10;&#10;\end{document}&#10;&#10;" title="IguanaTex Picture Display">
              <a:extLst>
                <a:ext uri="{FF2B5EF4-FFF2-40B4-BE49-F238E27FC236}">
                  <a16:creationId xmlns:a16="http://schemas.microsoft.com/office/drawing/2014/main" id="{F8D99DD1-078C-2263-41B5-7C6CFF9BAE45}"/>
                </a:ext>
              </a:extLst>
            </p:cNvPr>
            <p:cNvPicPr>
              <a:picLocks noChangeAspect="1"/>
            </p:cNvPicPr>
            <p:nvPr>
              <p:custDataLst>
                <p:tags r:id="rId3"/>
              </p:custDataLst>
            </p:nvPr>
          </p:nvPicPr>
          <p:blipFill>
            <a:blip r:embed="rId18">
              <a:extLst>
                <a:ext uri="{28A0092B-C50C-407E-A947-70E740481C1C}">
                  <a14:useLocalDpi xmlns:a14="http://schemas.microsoft.com/office/drawing/2010/main" val="0"/>
                </a:ext>
              </a:extLst>
            </a:blip>
            <a:stretch>
              <a:fillRect/>
            </a:stretch>
          </p:blipFill>
          <p:spPr>
            <a:xfrm>
              <a:off x="6663625" y="4889584"/>
              <a:ext cx="4169143" cy="699429"/>
            </a:xfrm>
            <a:prstGeom prst="rect">
              <a:avLst/>
            </a:prstGeom>
          </p:spPr>
        </p:pic>
        <p:pic>
          <p:nvPicPr>
            <p:cNvPr id="48" name="Picture 47" descr="\documentclass{article}&#10;\usepackage{amsmath,amsfonts,bm}&#10;\pagestyle{empty}&#10;\DeclareMathOperator{\tr}{Tr}&#10;\begin{document}&#10;&#10;\begin{equation*}&#10;\left\rVert f^T P^k - \pi\right\rVert_2 \leq e^{-k\bm{\lambda'}} \log \left( \frac{\max_v \sqrt{d_x}}{\min_u \sqrt{d_u}} \right)&#10;\end{equation*}&#10;&#10;&#10;\end{document}&#10;&#10;" title="IguanaTex Picture Display">
              <a:extLst>
                <a:ext uri="{FF2B5EF4-FFF2-40B4-BE49-F238E27FC236}">
                  <a16:creationId xmlns:a16="http://schemas.microsoft.com/office/drawing/2014/main" id="{339F71AC-A254-FF34-E5CB-CE8FB5E92D6C}"/>
                </a:ext>
              </a:extLst>
            </p:cNvPr>
            <p:cNvPicPr>
              <a:picLocks noChangeAspect="1"/>
            </p:cNvPicPr>
            <p:nvPr>
              <p:custDataLst>
                <p:tags r:id="rId4"/>
              </p:custDataLst>
            </p:nvPr>
          </p:nvPicPr>
          <p:blipFill>
            <a:blip r:embed="rId19">
              <a:extLst>
                <a:ext uri="{28A0092B-C50C-407E-A947-70E740481C1C}">
                  <a14:useLocalDpi xmlns:a14="http://schemas.microsoft.com/office/drawing/2010/main" val="0"/>
                </a:ext>
              </a:extLst>
            </a:blip>
            <a:stretch>
              <a:fillRect/>
            </a:stretch>
          </p:blipFill>
          <p:spPr>
            <a:xfrm>
              <a:off x="6880464" y="1956679"/>
              <a:ext cx="3735464" cy="537992"/>
            </a:xfrm>
            <a:prstGeom prst="rect">
              <a:avLst/>
            </a:prstGeom>
          </p:spPr>
        </p:pic>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A88FE23-BDEB-47BC-05BF-0D88794D4B2D}"/>
                    </a:ext>
                  </a:extLst>
                </p:cNvPr>
                <p:cNvSpPr txBox="1"/>
                <p:nvPr/>
              </p:nvSpPr>
              <p:spPr>
                <a:xfrm>
                  <a:off x="6117585" y="3134145"/>
                  <a:ext cx="5261222" cy="338554"/>
                </a:xfrm>
                <a:prstGeom prst="rect">
                  <a:avLst/>
                </a:prstGeom>
                <a:noFill/>
              </p:spPr>
              <p:txBody>
                <a:bodyPr wrap="square" rtlCol="0">
                  <a:spAutoFit/>
                </a:bodyPr>
                <a:lstStyle/>
                <a:p>
                  <a:pPr algn="ctr"/>
                  <a:r>
                    <a:rPr lang="en-US" sz="1600" b="1" dirty="0">
                      <a:solidFill>
                        <a:schemeClr val="accent3">
                          <a:lumMod val="75000"/>
                        </a:schemeClr>
                      </a:solidFill>
                    </a:rPr>
                    <a:t>The higher </a:t>
                  </a:r>
                  <a14:m>
                    <m:oMath xmlns:m="http://schemas.openxmlformats.org/officeDocument/2006/math">
                      <m:sSub>
                        <m:sSubPr>
                          <m:ctrlPr>
                            <a:rPr lang="en-US" sz="1600" b="1" i="1" smtClean="0">
                              <a:solidFill>
                                <a:schemeClr val="accent3">
                                  <a:lumMod val="75000"/>
                                </a:schemeClr>
                              </a:solidFill>
                              <a:latin typeface="Cambria Math" panose="02040503050406030204" pitchFamily="18" charset="0"/>
                            </a:rPr>
                          </m:ctrlPr>
                        </m:sSubPr>
                        <m:e>
                          <m:r>
                            <a:rPr lang="en-US" sz="1600" b="1" i="1" smtClean="0">
                              <a:solidFill>
                                <a:schemeClr val="accent3">
                                  <a:lumMod val="75000"/>
                                </a:schemeClr>
                              </a:solidFill>
                              <a:latin typeface="Cambria Math" panose="02040503050406030204" pitchFamily="18" charset="0"/>
                            </a:rPr>
                            <m:t>𝝀</m:t>
                          </m:r>
                        </m:e>
                        <m:sub>
                          <m:r>
                            <a:rPr lang="en-US" sz="1600" b="1" i="1" smtClean="0">
                              <a:solidFill>
                                <a:schemeClr val="accent3">
                                  <a:lumMod val="75000"/>
                                </a:schemeClr>
                              </a:solidFill>
                              <a:latin typeface="Cambria Math" panose="02040503050406030204" pitchFamily="18" charset="0"/>
                            </a:rPr>
                            <m:t>𝟐</m:t>
                          </m:r>
                        </m:sub>
                      </m:sSub>
                    </m:oMath>
                  </a14:m>
                  <a:r>
                    <a:rPr lang="en-US" sz="1600" b="1" dirty="0">
                      <a:solidFill>
                        <a:schemeClr val="accent3">
                          <a:lumMod val="75000"/>
                        </a:schemeClr>
                      </a:solidFill>
                    </a:rPr>
                    <a:t> </a:t>
                  </a:r>
                  <a:r>
                    <a:rPr lang="en-US" sz="1600" dirty="0">
                      <a:solidFill>
                        <a:schemeClr val="accent4">
                          <a:lumMod val="50000"/>
                        </a:schemeClr>
                      </a:solidFill>
                      <a:sym typeface="Wingdings" panose="05000000000000000000" pitchFamily="2" charset="2"/>
                    </a:rPr>
                    <a:t></a:t>
                  </a:r>
                  <a:r>
                    <a:rPr lang="en-US" sz="1600" dirty="0">
                      <a:solidFill>
                        <a:schemeClr val="accent4">
                          <a:lumMod val="50000"/>
                        </a:schemeClr>
                      </a:solidFill>
                    </a:rPr>
                    <a:t> the faster convergence</a:t>
                  </a:r>
                  <a:r>
                    <a:rPr lang="en-US" sz="1600" dirty="0">
                      <a:solidFill>
                        <a:schemeClr val="accent4">
                          <a:lumMod val="50000"/>
                        </a:schemeClr>
                      </a:solidFill>
                      <a:sym typeface="Wingdings" panose="05000000000000000000" pitchFamily="2" charset="2"/>
                    </a:rPr>
                    <a:t> </a:t>
                  </a:r>
                  <a:r>
                    <a:rPr lang="en-US" sz="1600" dirty="0">
                      <a:solidFill>
                        <a:srgbClr val="A20000"/>
                      </a:solidFill>
                    </a:rPr>
                    <a:t>the more OSM</a:t>
                  </a:r>
                </a:p>
              </p:txBody>
            </p:sp>
          </mc:Choice>
          <mc:Fallback xmlns="">
            <p:sp>
              <p:nvSpPr>
                <p:cNvPr id="49" name="TextBox 48">
                  <a:extLst>
                    <a:ext uri="{FF2B5EF4-FFF2-40B4-BE49-F238E27FC236}">
                      <a16:creationId xmlns:a16="http://schemas.microsoft.com/office/drawing/2014/main" id="{0A88FE23-BDEB-47BC-05BF-0D88794D4B2D}"/>
                    </a:ext>
                  </a:extLst>
                </p:cNvPr>
                <p:cNvSpPr txBox="1">
                  <a:spLocks noRot="1" noChangeAspect="1" noMove="1" noResize="1" noEditPoints="1" noAdjustHandles="1" noChangeArrowheads="1" noChangeShapeType="1" noTextEdit="1"/>
                </p:cNvSpPr>
                <p:nvPr/>
              </p:nvSpPr>
              <p:spPr>
                <a:xfrm>
                  <a:off x="6117585" y="3134145"/>
                  <a:ext cx="5261222" cy="338554"/>
                </a:xfrm>
                <a:prstGeom prst="rect">
                  <a:avLst/>
                </a:prstGeom>
                <a:blipFill>
                  <a:blip r:embed="rId20"/>
                  <a:stretch>
                    <a:fillRect t="-7273" b="-23636"/>
                  </a:stretch>
                </a:blipFill>
              </p:spPr>
              <p:txBody>
                <a:bodyPr/>
                <a:lstStyle/>
                <a:p>
                  <a:r>
                    <a:rPr lang="en-US">
                      <a:noFill/>
                    </a:rPr>
                    <a:t> </a:t>
                  </a:r>
                </a:p>
              </p:txBody>
            </p:sp>
          </mc:Fallback>
        </mc:AlternateContent>
        <p:pic>
          <p:nvPicPr>
            <p:cNvPr id="50" name="Picture 49" descr="\documentclass{article}&#10;\usepackage{amsmath,amsfonts,bm}&#10;\pagestyle{empty}&#10;\DeclareMathOperator{\tr}{Tr}&#10;\begin{document}&#10;&#10;\begin{align*}&#10;\mathcal{E}(PX) &amp;\leq (1-\lambda_2)^2 \mathcal{E}(X)&#10;\end{align*}&#10;&#10;\end{document}&#10;&#10;" title="IguanaTex Picture Display">
              <a:extLst>
                <a:ext uri="{FF2B5EF4-FFF2-40B4-BE49-F238E27FC236}">
                  <a16:creationId xmlns:a16="http://schemas.microsoft.com/office/drawing/2014/main" id="{CF5C8916-76CA-C95D-243A-26998BA6C869}"/>
                </a:ext>
              </a:extLst>
            </p:cNvPr>
            <p:cNvPicPr>
              <a:picLocks noChangeAspect="1"/>
            </p:cNvPicPr>
            <p:nvPr>
              <p:custDataLst>
                <p:tags r:id="rId5"/>
              </p:custDataLst>
            </p:nvPr>
          </p:nvPicPr>
          <p:blipFill>
            <a:blip r:embed="rId21">
              <a:extLst>
                <a:ext uri="{28A0092B-C50C-407E-A947-70E740481C1C}">
                  <a14:useLocalDpi xmlns:a14="http://schemas.microsoft.com/office/drawing/2010/main" val="0"/>
                </a:ext>
              </a:extLst>
            </a:blip>
            <a:stretch>
              <a:fillRect/>
            </a:stretch>
          </p:blipFill>
          <p:spPr>
            <a:xfrm>
              <a:off x="7570589" y="2738385"/>
              <a:ext cx="2355214" cy="252296"/>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833BA0A-DBE0-0601-D65A-079A899D6CA9}"/>
                    </a:ext>
                  </a:extLst>
                </p:cNvPr>
                <p:cNvSpPr txBox="1"/>
                <p:nvPr/>
              </p:nvSpPr>
              <p:spPr>
                <a:xfrm>
                  <a:off x="6117585" y="5809396"/>
                  <a:ext cx="5261222" cy="338554"/>
                </a:xfrm>
                <a:prstGeom prst="rect">
                  <a:avLst/>
                </a:prstGeom>
                <a:noFill/>
              </p:spPr>
              <p:txBody>
                <a:bodyPr wrap="square" rtlCol="0">
                  <a:spAutoFit/>
                </a:bodyPr>
                <a:lstStyle/>
                <a:p>
                  <a:pPr algn="ctr"/>
                  <a:r>
                    <a:rPr lang="en-US" sz="1600" b="1" dirty="0">
                      <a:solidFill>
                        <a:schemeClr val="accent5">
                          <a:lumMod val="75000"/>
                        </a:schemeClr>
                      </a:solidFill>
                    </a:rPr>
                    <a:t>The lower </a:t>
                  </a:r>
                  <a14:m>
                    <m:oMath xmlns:m="http://schemas.openxmlformats.org/officeDocument/2006/math">
                      <m:sSub>
                        <m:sSubPr>
                          <m:ctrlPr>
                            <a:rPr lang="en-US" sz="1600" b="1" i="1" smtClean="0">
                              <a:solidFill>
                                <a:schemeClr val="accent5">
                                  <a:lumMod val="75000"/>
                                </a:schemeClr>
                              </a:solidFill>
                              <a:latin typeface="Cambria Math" panose="02040503050406030204" pitchFamily="18" charset="0"/>
                            </a:rPr>
                          </m:ctrlPr>
                        </m:sSubPr>
                        <m:e>
                          <m:r>
                            <a:rPr lang="en-US" sz="1600" b="1" i="1" smtClean="0">
                              <a:solidFill>
                                <a:schemeClr val="accent5">
                                  <a:lumMod val="75000"/>
                                </a:schemeClr>
                              </a:solidFill>
                              <a:latin typeface="Cambria Math" panose="02040503050406030204" pitchFamily="18" charset="0"/>
                            </a:rPr>
                            <m:t>𝑹</m:t>
                          </m:r>
                        </m:e>
                        <m:sub>
                          <m:r>
                            <a:rPr lang="en-US" sz="1600" b="1" i="1" smtClean="0">
                              <a:solidFill>
                                <a:schemeClr val="accent5">
                                  <a:lumMod val="75000"/>
                                </a:schemeClr>
                              </a:solidFill>
                              <a:latin typeface="Cambria Math" panose="02040503050406030204" pitchFamily="18" charset="0"/>
                            </a:rPr>
                            <m:t>𝒕𝒐𝒕</m:t>
                          </m:r>
                        </m:sub>
                      </m:sSub>
                    </m:oMath>
                  </a14:m>
                  <a:r>
                    <a:rPr lang="en-US" sz="1600" b="1" dirty="0">
                      <a:solidFill>
                        <a:schemeClr val="accent5">
                          <a:lumMod val="75000"/>
                        </a:schemeClr>
                      </a:solidFill>
                    </a:rPr>
                    <a:t> </a:t>
                  </a:r>
                  <a:r>
                    <a:rPr lang="en-US" sz="1600" dirty="0">
                      <a:solidFill>
                        <a:schemeClr val="accent4">
                          <a:lumMod val="50000"/>
                        </a:schemeClr>
                      </a:solidFill>
                      <a:sym typeface="Wingdings" panose="05000000000000000000" pitchFamily="2" charset="2"/>
                    </a:rPr>
                    <a:t></a:t>
                  </a:r>
                  <a:r>
                    <a:rPr lang="en-US" sz="1600" dirty="0">
                      <a:solidFill>
                        <a:schemeClr val="accent4">
                          <a:lumMod val="50000"/>
                        </a:schemeClr>
                      </a:solidFill>
                    </a:rPr>
                    <a:t> the faster convergence</a:t>
                  </a:r>
                  <a:r>
                    <a:rPr lang="en-US" sz="1600" dirty="0">
                      <a:solidFill>
                        <a:schemeClr val="accent4">
                          <a:lumMod val="50000"/>
                        </a:schemeClr>
                      </a:solidFill>
                      <a:sym typeface="Wingdings" panose="05000000000000000000" pitchFamily="2" charset="2"/>
                    </a:rPr>
                    <a:t> </a:t>
                  </a:r>
                  <a:r>
                    <a:rPr lang="en-US" sz="1600" dirty="0">
                      <a:solidFill>
                        <a:srgbClr val="A20000"/>
                      </a:solidFill>
                    </a:rPr>
                    <a:t>the more OSM</a:t>
                  </a:r>
                </a:p>
              </p:txBody>
            </p:sp>
          </mc:Choice>
          <mc:Fallback xmlns="">
            <p:sp>
              <p:nvSpPr>
                <p:cNvPr id="51" name="TextBox 50">
                  <a:extLst>
                    <a:ext uri="{FF2B5EF4-FFF2-40B4-BE49-F238E27FC236}">
                      <a16:creationId xmlns:a16="http://schemas.microsoft.com/office/drawing/2014/main" id="{6833BA0A-DBE0-0601-D65A-079A899D6CA9}"/>
                    </a:ext>
                  </a:extLst>
                </p:cNvPr>
                <p:cNvSpPr txBox="1">
                  <a:spLocks noRot="1" noChangeAspect="1" noMove="1" noResize="1" noEditPoints="1" noAdjustHandles="1" noChangeArrowheads="1" noChangeShapeType="1" noTextEdit="1"/>
                </p:cNvSpPr>
                <p:nvPr/>
              </p:nvSpPr>
              <p:spPr>
                <a:xfrm>
                  <a:off x="6117585" y="5809396"/>
                  <a:ext cx="5261222" cy="338554"/>
                </a:xfrm>
                <a:prstGeom prst="rect">
                  <a:avLst/>
                </a:prstGeom>
                <a:blipFill>
                  <a:blip r:embed="rId22"/>
                  <a:stretch>
                    <a:fillRect t="-7143" b="-21429"/>
                  </a:stretch>
                </a:blipFill>
              </p:spPr>
              <p:txBody>
                <a:bodyPr/>
                <a:lstStyle/>
                <a:p>
                  <a:r>
                    <a:rPr lang="en-US">
                      <a:noFill/>
                    </a:rPr>
                    <a:t> </a:t>
                  </a:r>
                </a:p>
              </p:txBody>
            </p:sp>
          </mc:Fallback>
        </mc:AlternateContent>
      </p:grpSp>
      <p:sp>
        <p:nvSpPr>
          <p:cNvPr id="3" name="Text Placeholder 54">
            <a:extLst>
              <a:ext uri="{FF2B5EF4-FFF2-40B4-BE49-F238E27FC236}">
                <a16:creationId xmlns:a16="http://schemas.microsoft.com/office/drawing/2014/main" id="{82692CF9-8699-479D-317D-2F1BB5A05D6F}"/>
              </a:ext>
            </a:extLst>
          </p:cNvPr>
          <p:cNvSpPr>
            <a:spLocks noGrp="1"/>
          </p:cNvSpPr>
          <p:nvPr>
            <p:ph type="body" sz="quarter" idx="13"/>
          </p:nvPr>
        </p:nvSpPr>
        <p:spPr>
          <a:xfrm>
            <a:off x="838200" y="1097280"/>
            <a:ext cx="6822440" cy="378215"/>
          </a:xfrm>
        </p:spPr>
        <p:txBody>
          <a:bodyPr/>
          <a:lstStyle/>
          <a:p>
            <a:r>
              <a:rPr lang="en-US" dirty="0"/>
              <a:t>A comparison of the bounds</a:t>
            </a:r>
          </a:p>
        </p:txBody>
      </p:sp>
      <p:sp>
        <p:nvSpPr>
          <p:cNvPr id="4" name="Slide Number Placeholder 3">
            <a:extLst>
              <a:ext uri="{FF2B5EF4-FFF2-40B4-BE49-F238E27FC236}">
                <a16:creationId xmlns:a16="http://schemas.microsoft.com/office/drawing/2014/main" id="{1F323DF4-41C9-D69A-4131-D3B054276447}"/>
              </a:ext>
            </a:extLst>
          </p:cNvPr>
          <p:cNvSpPr>
            <a:spLocks noGrp="1"/>
          </p:cNvSpPr>
          <p:nvPr>
            <p:ph type="sldNum" sz="quarter" idx="12"/>
          </p:nvPr>
        </p:nvSpPr>
        <p:spPr/>
        <p:txBody>
          <a:bodyPr/>
          <a:lstStyle/>
          <a:p>
            <a:fld id="{33471E03-3868-4372-A232-81B06EBB10D4}" type="slidenum">
              <a:rPr lang="es-ES" smtClean="0"/>
              <a:t>211</a:t>
            </a:fld>
            <a:endParaRPr lang="es-ES"/>
          </a:p>
        </p:txBody>
      </p:sp>
    </p:spTree>
    <p:extLst>
      <p:ext uri="{BB962C8B-B14F-4D97-AF65-F5344CB8AC3E}">
        <p14:creationId xmlns:p14="http://schemas.microsoft.com/office/powerpoint/2010/main" val="169673809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79E1E45-E05A-8A39-85C5-452D99FA3B20}"/>
              </a:ext>
            </a:extLst>
          </p:cNvPr>
          <p:cNvPicPr>
            <a:picLocks noChangeAspect="1"/>
          </p:cNvPicPr>
          <p:nvPr/>
        </p:nvPicPr>
        <p:blipFill>
          <a:blip r:embed="rId4"/>
          <a:stretch>
            <a:fillRect/>
          </a:stretch>
        </p:blipFill>
        <p:spPr>
          <a:xfrm>
            <a:off x="7231582" y="1112650"/>
            <a:ext cx="2998030" cy="3385058"/>
          </a:xfrm>
          <a:prstGeom prst="rect">
            <a:avLst/>
          </a:prstGeom>
        </p:spPr>
      </p:pic>
      <p:sp>
        <p:nvSpPr>
          <p:cNvPr id="5" name="Rectangle 4">
            <a:extLst>
              <a:ext uri="{FF2B5EF4-FFF2-40B4-BE49-F238E27FC236}">
                <a16:creationId xmlns:a16="http://schemas.microsoft.com/office/drawing/2014/main" id="{F9612DF7-A382-B45A-42AA-D47937D0B24B}"/>
              </a:ext>
            </a:extLst>
          </p:cNvPr>
          <p:cNvSpPr/>
          <p:nvPr/>
        </p:nvSpPr>
        <p:spPr>
          <a:xfrm>
            <a:off x="6229352" y="4447351"/>
            <a:ext cx="5051426" cy="53860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0FDF5D-C069-4986-A297-AA40B771E1BA}"/>
              </a:ext>
            </a:extLst>
          </p:cNvPr>
          <p:cNvSpPr/>
          <p:nvPr/>
        </p:nvSpPr>
        <p:spPr>
          <a:xfrm>
            <a:off x="6229351" y="5552311"/>
            <a:ext cx="5051426" cy="4556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B269CF4-9DEA-5E0B-0E77-7B147D9C2961}"/>
              </a:ext>
            </a:extLst>
          </p:cNvPr>
          <p:cNvSpPr txBox="1"/>
          <p:nvPr/>
        </p:nvSpPr>
        <p:spPr>
          <a:xfrm>
            <a:off x="6229352" y="4447350"/>
            <a:ext cx="5051423" cy="1508105"/>
          </a:xfrm>
          <a:prstGeom prst="rect">
            <a:avLst/>
          </a:prstGeom>
          <a:noFill/>
        </p:spPr>
        <p:txBody>
          <a:bodyPr wrap="square" rtlCol="0">
            <a:spAutoFit/>
          </a:bodyPr>
          <a:lstStyle/>
          <a:p>
            <a:r>
              <a:rPr lang="en-US" sz="2400" b="1" dirty="0"/>
              <a:t>Risk of over-smoothing</a:t>
            </a:r>
          </a:p>
          <a:p>
            <a:endParaRPr lang="en-US" sz="2400" b="1" dirty="0"/>
          </a:p>
          <a:p>
            <a:endParaRPr lang="en-US" sz="2000" dirty="0"/>
          </a:p>
          <a:p>
            <a:r>
              <a:rPr lang="en-US" sz="2400" b="1" dirty="0"/>
              <a:t>Good to mitigate over-squashing</a:t>
            </a:r>
          </a:p>
        </p:txBody>
      </p:sp>
      <p:sp>
        <p:nvSpPr>
          <p:cNvPr id="2" name="Title 1">
            <a:extLst>
              <a:ext uri="{FF2B5EF4-FFF2-40B4-BE49-F238E27FC236}">
                <a16:creationId xmlns:a16="http://schemas.microsoft.com/office/drawing/2014/main" id="{EA6B7707-786F-C28E-997A-48CD6EEDEC5D}"/>
              </a:ext>
            </a:extLst>
          </p:cNvPr>
          <p:cNvSpPr>
            <a:spLocks noGrp="1"/>
          </p:cNvSpPr>
          <p:nvPr>
            <p:ph type="title"/>
          </p:nvPr>
        </p:nvSpPr>
        <p:spPr/>
        <p:txBody>
          <a:bodyPr/>
          <a:lstStyle/>
          <a:p>
            <a:r>
              <a:rPr lang="en-US" dirty="0"/>
              <a:t>Trade-off between OSM and OSQ</a:t>
            </a:r>
          </a:p>
        </p:txBody>
      </p:sp>
      <p:pic>
        <p:nvPicPr>
          <p:cNvPr id="33" name="Picture 32">
            <a:extLst>
              <a:ext uri="{FF2B5EF4-FFF2-40B4-BE49-F238E27FC236}">
                <a16:creationId xmlns:a16="http://schemas.microsoft.com/office/drawing/2014/main" id="{92DBC1CC-9422-C60C-D3E8-AAD2A9707993}"/>
              </a:ext>
            </a:extLst>
          </p:cNvPr>
          <p:cNvPicPr>
            <a:picLocks noChangeAspect="1"/>
          </p:cNvPicPr>
          <p:nvPr/>
        </p:nvPicPr>
        <p:blipFill>
          <a:blip r:embed="rId5"/>
          <a:stretch>
            <a:fillRect/>
          </a:stretch>
        </p:blipFill>
        <p:spPr>
          <a:xfrm>
            <a:off x="1968085" y="1113188"/>
            <a:ext cx="2998030" cy="3385058"/>
          </a:xfrm>
          <a:prstGeom prst="rect">
            <a:avLst/>
          </a:prstGeom>
        </p:spPr>
      </p:pic>
      <p:sp>
        <p:nvSpPr>
          <p:cNvPr id="3" name="Rectangle 2">
            <a:extLst>
              <a:ext uri="{FF2B5EF4-FFF2-40B4-BE49-F238E27FC236}">
                <a16:creationId xmlns:a16="http://schemas.microsoft.com/office/drawing/2014/main" id="{9AF6D841-FF65-67F3-73B9-EA0513F93097}"/>
              </a:ext>
            </a:extLst>
          </p:cNvPr>
          <p:cNvSpPr/>
          <p:nvPr/>
        </p:nvSpPr>
        <p:spPr>
          <a:xfrm>
            <a:off x="920749" y="4447351"/>
            <a:ext cx="5041901" cy="53860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E65E31-10CF-F18B-DE20-86F920188287}"/>
              </a:ext>
            </a:extLst>
          </p:cNvPr>
          <p:cNvSpPr/>
          <p:nvPr/>
        </p:nvSpPr>
        <p:spPr>
          <a:xfrm>
            <a:off x="911225" y="5550801"/>
            <a:ext cx="5041901" cy="52373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405BA53-DFD4-48AB-A97D-0BEEA6742F6D}"/>
              </a:ext>
            </a:extLst>
          </p:cNvPr>
          <p:cNvSpPr txBox="1"/>
          <p:nvPr/>
        </p:nvSpPr>
        <p:spPr>
          <a:xfrm>
            <a:off x="911226" y="4438273"/>
            <a:ext cx="4832350" cy="1569660"/>
          </a:xfrm>
          <a:prstGeom prst="rect">
            <a:avLst/>
          </a:prstGeom>
          <a:noFill/>
        </p:spPr>
        <p:txBody>
          <a:bodyPr wrap="square" rtlCol="0">
            <a:spAutoFit/>
          </a:bodyPr>
          <a:lstStyle/>
          <a:p>
            <a:r>
              <a:rPr lang="en-US" sz="2400" b="1" dirty="0"/>
              <a:t>Good to mitigate over-smoothing</a:t>
            </a:r>
          </a:p>
          <a:p>
            <a:endParaRPr lang="en-US" sz="2400" b="1" dirty="0"/>
          </a:p>
          <a:p>
            <a:endParaRPr lang="en-US" sz="2400" b="1" dirty="0"/>
          </a:p>
          <a:p>
            <a:r>
              <a:rPr lang="en-US" sz="2400" b="1" dirty="0"/>
              <a:t>Risk of over-squashing</a:t>
            </a:r>
          </a:p>
        </p:txBody>
      </p:sp>
      <p:pic>
        <p:nvPicPr>
          <p:cNvPr id="13" name="Picture 12" descr="\documentclass{article}&#10;\usepackage{amsmath,amsfonts,bm}&#10;\pagestyle{empty}&#10;\DeclareMathOperator{\tr}{Tr}&#10;\begin{document}&#10;&#10;\begin{equation*}&#10;\mathcal{R}(G)&#10;\end{equation*}&#10;&#10;\end{document}&#10;&#10;" title="IguanaTex Picture Display">
            <a:extLst>
              <a:ext uri="{FF2B5EF4-FFF2-40B4-BE49-F238E27FC236}">
                <a16:creationId xmlns:a16="http://schemas.microsoft.com/office/drawing/2014/main" id="{8ACB44A9-DC72-1C1D-088B-45CF883B9F03}"/>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810112" y="1834109"/>
            <a:ext cx="582095" cy="254476"/>
          </a:xfrm>
          <a:prstGeom prst="rect">
            <a:avLst/>
          </a:prstGeom>
        </p:spPr>
      </p:pic>
      <p:pic>
        <p:nvPicPr>
          <p:cNvPr id="18" name="Picture 17" descr="\documentclass{article}&#10;\usepackage{amsmath,amsfonts,bm}&#10;\pagestyle{empty}&#10;\DeclareMathOperator{\tr}{Tr}&#10;\begin{document}&#10;&#10;&#10;\texttt{Sparsify}$(G)$&#10;&#10;&#10;\end{document}&#10;&#10;" title="IguanaTex Picture Display">
            <a:extLst>
              <a:ext uri="{FF2B5EF4-FFF2-40B4-BE49-F238E27FC236}">
                <a16:creationId xmlns:a16="http://schemas.microsoft.com/office/drawing/2014/main" id="{509C1043-CCB3-3812-8557-C008073797FE}"/>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5390668" y="3842020"/>
            <a:ext cx="1420190" cy="254476"/>
          </a:xfrm>
          <a:prstGeom prst="rect">
            <a:avLst/>
          </a:prstGeom>
        </p:spPr>
      </p:pic>
      <p:sp>
        <p:nvSpPr>
          <p:cNvPr id="20" name="Freeform: Shape 19">
            <a:extLst>
              <a:ext uri="{FF2B5EF4-FFF2-40B4-BE49-F238E27FC236}">
                <a16:creationId xmlns:a16="http://schemas.microsoft.com/office/drawing/2014/main" id="{FD61FD11-5824-7A56-D97A-8AC785EE6EF2}"/>
              </a:ext>
            </a:extLst>
          </p:cNvPr>
          <p:cNvSpPr/>
          <p:nvPr/>
        </p:nvSpPr>
        <p:spPr>
          <a:xfrm>
            <a:off x="4814888" y="2185987"/>
            <a:ext cx="2576512" cy="728663"/>
          </a:xfrm>
          <a:custGeom>
            <a:avLst/>
            <a:gdLst>
              <a:gd name="connsiteX0" fmla="*/ 0 w 2576512"/>
              <a:gd name="connsiteY0" fmla="*/ 723901 h 728663"/>
              <a:gd name="connsiteX1" fmla="*/ 1276350 w 2576512"/>
              <a:gd name="connsiteY1" fmla="*/ 1 h 728663"/>
              <a:gd name="connsiteX2" fmla="*/ 2576512 w 2576512"/>
              <a:gd name="connsiteY2" fmla="*/ 728663 h 728663"/>
            </a:gdLst>
            <a:ahLst/>
            <a:cxnLst>
              <a:cxn ang="0">
                <a:pos x="connsiteX0" y="connsiteY0"/>
              </a:cxn>
              <a:cxn ang="0">
                <a:pos x="connsiteX1" y="connsiteY1"/>
              </a:cxn>
              <a:cxn ang="0">
                <a:pos x="connsiteX2" y="connsiteY2"/>
              </a:cxn>
            </a:cxnLst>
            <a:rect l="l" t="t" r="r" b="b"/>
            <a:pathLst>
              <a:path w="2576512" h="728663">
                <a:moveTo>
                  <a:pt x="0" y="723901"/>
                </a:moveTo>
                <a:cubicBezTo>
                  <a:pt x="423465" y="361554"/>
                  <a:pt x="846931" y="-793"/>
                  <a:pt x="1276350" y="1"/>
                </a:cubicBezTo>
                <a:cubicBezTo>
                  <a:pt x="1705769" y="795"/>
                  <a:pt x="2141140" y="364729"/>
                  <a:pt x="2576512" y="728663"/>
                </a:cubicBezTo>
              </a:path>
            </a:pathLst>
          </a:custGeom>
          <a:noFill/>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989EB20-0C4F-B722-F392-978D6AD1DB43}"/>
              </a:ext>
            </a:extLst>
          </p:cNvPr>
          <p:cNvSpPr/>
          <p:nvPr/>
        </p:nvSpPr>
        <p:spPr>
          <a:xfrm rot="10800000">
            <a:off x="4803377" y="3018710"/>
            <a:ext cx="2576512" cy="728663"/>
          </a:xfrm>
          <a:custGeom>
            <a:avLst/>
            <a:gdLst>
              <a:gd name="connsiteX0" fmla="*/ 0 w 2576512"/>
              <a:gd name="connsiteY0" fmla="*/ 723901 h 728663"/>
              <a:gd name="connsiteX1" fmla="*/ 1276350 w 2576512"/>
              <a:gd name="connsiteY1" fmla="*/ 1 h 728663"/>
              <a:gd name="connsiteX2" fmla="*/ 2576512 w 2576512"/>
              <a:gd name="connsiteY2" fmla="*/ 728663 h 728663"/>
            </a:gdLst>
            <a:ahLst/>
            <a:cxnLst>
              <a:cxn ang="0">
                <a:pos x="connsiteX0" y="connsiteY0"/>
              </a:cxn>
              <a:cxn ang="0">
                <a:pos x="connsiteX1" y="connsiteY1"/>
              </a:cxn>
              <a:cxn ang="0">
                <a:pos x="connsiteX2" y="connsiteY2"/>
              </a:cxn>
            </a:cxnLst>
            <a:rect l="l" t="t" r="r" b="b"/>
            <a:pathLst>
              <a:path w="2576512" h="728663">
                <a:moveTo>
                  <a:pt x="0" y="723901"/>
                </a:moveTo>
                <a:cubicBezTo>
                  <a:pt x="423465" y="361554"/>
                  <a:pt x="846931" y="-793"/>
                  <a:pt x="1276350" y="1"/>
                </a:cubicBezTo>
                <a:cubicBezTo>
                  <a:pt x="1705769" y="795"/>
                  <a:pt x="2141140" y="364729"/>
                  <a:pt x="2576512" y="728663"/>
                </a:cubicBezTo>
              </a:path>
            </a:pathLst>
          </a:custGeom>
          <a:noFill/>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7362654-2A49-1168-8148-079704819C8D}"/>
              </a:ext>
            </a:extLst>
          </p:cNvPr>
          <p:cNvSpPr>
            <a:spLocks noGrp="1"/>
          </p:cNvSpPr>
          <p:nvPr>
            <p:ph type="sldNum" sz="quarter" idx="12"/>
          </p:nvPr>
        </p:nvSpPr>
        <p:spPr/>
        <p:txBody>
          <a:bodyPr/>
          <a:lstStyle/>
          <a:p>
            <a:fld id="{33471E03-3868-4372-A232-81B06EBB10D4}" type="slidenum">
              <a:rPr lang="es-ES" smtClean="0"/>
              <a:t>212</a:t>
            </a:fld>
            <a:endParaRPr lang="es-ES" dirty="0"/>
          </a:p>
        </p:txBody>
      </p:sp>
    </p:spTree>
    <p:extLst>
      <p:ext uri="{BB962C8B-B14F-4D97-AF65-F5344CB8AC3E}">
        <p14:creationId xmlns:p14="http://schemas.microsoft.com/office/powerpoint/2010/main" val="41044380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7707-786F-C28E-997A-48CD6EEDEC5D}"/>
              </a:ext>
            </a:extLst>
          </p:cNvPr>
          <p:cNvSpPr>
            <a:spLocks noGrp="1"/>
          </p:cNvSpPr>
          <p:nvPr>
            <p:ph type="title"/>
          </p:nvPr>
        </p:nvSpPr>
        <p:spPr/>
        <p:txBody>
          <a:bodyPr/>
          <a:lstStyle/>
          <a:p>
            <a:r>
              <a:rPr lang="en-US" dirty="0"/>
              <a:t>Trade-off between OSM and OSQ</a:t>
            </a:r>
          </a:p>
        </p:txBody>
      </p:sp>
      <p:pic>
        <p:nvPicPr>
          <p:cNvPr id="33" name="Picture 32">
            <a:extLst>
              <a:ext uri="{FF2B5EF4-FFF2-40B4-BE49-F238E27FC236}">
                <a16:creationId xmlns:a16="http://schemas.microsoft.com/office/drawing/2014/main" id="{92DBC1CC-9422-C60C-D3E8-AAD2A9707993}"/>
              </a:ext>
            </a:extLst>
          </p:cNvPr>
          <p:cNvPicPr>
            <a:picLocks noChangeAspect="1"/>
          </p:cNvPicPr>
          <p:nvPr/>
        </p:nvPicPr>
        <p:blipFill>
          <a:blip r:embed="rId4"/>
          <a:stretch>
            <a:fillRect/>
          </a:stretch>
        </p:blipFill>
        <p:spPr>
          <a:xfrm>
            <a:off x="1968085" y="1113188"/>
            <a:ext cx="2998030" cy="3385058"/>
          </a:xfrm>
          <a:prstGeom prst="rect">
            <a:avLst/>
          </a:prstGeom>
        </p:spPr>
      </p:pic>
      <p:pic>
        <p:nvPicPr>
          <p:cNvPr id="35" name="Picture 34">
            <a:extLst>
              <a:ext uri="{FF2B5EF4-FFF2-40B4-BE49-F238E27FC236}">
                <a16:creationId xmlns:a16="http://schemas.microsoft.com/office/drawing/2014/main" id="{379E1E45-E05A-8A39-85C5-452D99FA3B20}"/>
              </a:ext>
            </a:extLst>
          </p:cNvPr>
          <p:cNvPicPr>
            <a:picLocks noChangeAspect="1"/>
          </p:cNvPicPr>
          <p:nvPr/>
        </p:nvPicPr>
        <p:blipFill>
          <a:blip r:embed="rId5"/>
          <a:stretch>
            <a:fillRect/>
          </a:stretch>
        </p:blipFill>
        <p:spPr>
          <a:xfrm>
            <a:off x="7231582" y="1112650"/>
            <a:ext cx="2998030" cy="3385058"/>
          </a:xfrm>
          <a:prstGeom prst="rect">
            <a:avLst/>
          </a:prstGeom>
        </p:spPr>
      </p:pic>
      <p:sp>
        <p:nvSpPr>
          <p:cNvPr id="3" name="Rectangle 2">
            <a:extLst>
              <a:ext uri="{FF2B5EF4-FFF2-40B4-BE49-F238E27FC236}">
                <a16:creationId xmlns:a16="http://schemas.microsoft.com/office/drawing/2014/main" id="{9AF6D841-FF65-67F3-73B9-EA0513F93097}"/>
              </a:ext>
            </a:extLst>
          </p:cNvPr>
          <p:cNvSpPr/>
          <p:nvPr/>
        </p:nvSpPr>
        <p:spPr>
          <a:xfrm>
            <a:off x="920749" y="4447351"/>
            <a:ext cx="5041901" cy="10219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612DF7-A382-B45A-42AA-D47937D0B24B}"/>
              </a:ext>
            </a:extLst>
          </p:cNvPr>
          <p:cNvSpPr/>
          <p:nvPr/>
        </p:nvSpPr>
        <p:spPr>
          <a:xfrm>
            <a:off x="6229352" y="4447351"/>
            <a:ext cx="5051426" cy="102198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E65E31-10CF-F18B-DE20-86F920188287}"/>
              </a:ext>
            </a:extLst>
          </p:cNvPr>
          <p:cNvSpPr/>
          <p:nvPr/>
        </p:nvSpPr>
        <p:spPr>
          <a:xfrm>
            <a:off x="911225" y="5550801"/>
            <a:ext cx="5041901" cy="102198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0FDF5D-C069-4986-A297-AA40B771E1BA}"/>
              </a:ext>
            </a:extLst>
          </p:cNvPr>
          <p:cNvSpPr/>
          <p:nvPr/>
        </p:nvSpPr>
        <p:spPr>
          <a:xfrm>
            <a:off x="6229351" y="5552311"/>
            <a:ext cx="5051426" cy="10219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405BA53-DFD4-48AB-A97D-0BEEA6742F6D}"/>
              </a:ext>
            </a:extLst>
          </p:cNvPr>
          <p:cNvSpPr txBox="1"/>
          <p:nvPr/>
        </p:nvSpPr>
        <p:spPr>
          <a:xfrm>
            <a:off x="911226" y="4438273"/>
            <a:ext cx="4832350" cy="2123658"/>
          </a:xfrm>
          <a:prstGeom prst="rect">
            <a:avLst/>
          </a:prstGeom>
          <a:noFill/>
        </p:spPr>
        <p:txBody>
          <a:bodyPr wrap="square" rtlCol="0">
            <a:spAutoFit/>
          </a:bodyPr>
          <a:lstStyle/>
          <a:p>
            <a:r>
              <a:rPr lang="en-US" sz="1600" b="1" dirty="0"/>
              <a:t>Good to mitigate over-smoothing</a:t>
            </a:r>
          </a:p>
          <a:p>
            <a:pPr marL="285750" indent="-285750">
              <a:buFont typeface="Wingdings" panose="05000000000000000000" pitchFamily="2" charset="2"/>
              <a:buChar char="§"/>
            </a:pPr>
            <a:r>
              <a:rPr lang="en-US" sz="1400" dirty="0"/>
              <a:t>Convergence of signal to stationary distribution takes longer</a:t>
            </a:r>
          </a:p>
          <a:p>
            <a:pPr marL="285750" indent="-285750">
              <a:buFont typeface="Wingdings" panose="05000000000000000000" pitchFamily="2" charset="2"/>
              <a:buChar char="§"/>
            </a:pPr>
            <a:r>
              <a:rPr lang="en-US" sz="1400" dirty="0"/>
              <a:t>Less difference between DE of consecutive GNN Layers</a:t>
            </a:r>
          </a:p>
          <a:p>
            <a:pPr marL="285750" indent="-285750">
              <a:buFont typeface="Wingdings" panose="05000000000000000000" pitchFamily="2" charset="2"/>
              <a:buChar char="§"/>
            </a:pPr>
            <a:r>
              <a:rPr lang="en-US" sz="1400" dirty="0"/>
              <a:t>Larger sum of time constants in the averaging network</a:t>
            </a:r>
          </a:p>
          <a:p>
            <a:endParaRPr lang="en-US" sz="1600" b="1" dirty="0"/>
          </a:p>
          <a:p>
            <a:r>
              <a:rPr lang="en-US" sz="1600" b="1" dirty="0"/>
              <a:t>Risk of over-squashing</a:t>
            </a:r>
          </a:p>
          <a:p>
            <a:pPr marL="285750" indent="-285750">
              <a:buFont typeface="Wingdings" panose="05000000000000000000" pitchFamily="2" charset="2"/>
              <a:buChar char="§"/>
            </a:pPr>
            <a:r>
              <a:rPr lang="en-US" sz="1400" dirty="0"/>
              <a:t>Smaller bottleneck</a:t>
            </a:r>
          </a:p>
          <a:p>
            <a:pPr marL="285750" indent="-285750">
              <a:buFont typeface="Wingdings" panose="05000000000000000000" pitchFamily="2" charset="2"/>
              <a:buChar char="§"/>
            </a:pPr>
            <a:r>
              <a:rPr lang="en-US" sz="1400" dirty="0"/>
              <a:t>Larger upper bound for obstruction</a:t>
            </a:r>
          </a:p>
          <a:p>
            <a:pPr marL="285750" indent="-285750">
              <a:buFont typeface="Wingdings" panose="05000000000000000000" pitchFamily="2" charset="2"/>
              <a:buChar char="§"/>
            </a:pPr>
            <a:r>
              <a:rPr lang="en-US" sz="1400" dirty="0"/>
              <a:t>Smaller upper bound for sum of pairwise sensitivities</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B269CF4-9DEA-5E0B-0E77-7B147D9C2961}"/>
                  </a:ext>
                </a:extLst>
              </p:cNvPr>
              <p:cNvSpPr txBox="1"/>
              <p:nvPr/>
            </p:nvSpPr>
            <p:spPr>
              <a:xfrm>
                <a:off x="6229352" y="4447350"/>
                <a:ext cx="5051423" cy="2092881"/>
              </a:xfrm>
              <a:prstGeom prst="rect">
                <a:avLst/>
              </a:prstGeom>
              <a:noFill/>
            </p:spPr>
            <p:txBody>
              <a:bodyPr wrap="square" rtlCol="0">
                <a:spAutoFit/>
              </a:bodyPr>
              <a:lstStyle/>
              <a:p>
                <a:r>
                  <a:rPr lang="en-US" sz="1600" b="1" dirty="0"/>
                  <a:t>Risk of over-smoothing</a:t>
                </a:r>
              </a:p>
              <a:p>
                <a:pPr marL="285750" indent="-285750">
                  <a:buFont typeface="Wingdings" panose="05000000000000000000" pitchFamily="2" charset="2"/>
                  <a:buChar char="§"/>
                </a:pPr>
                <a:r>
                  <a:rPr lang="en-US" sz="1400" dirty="0"/>
                  <a:t>Smaller upper bound of the difference between signal and </a:t>
                </a:r>
                <a14:m>
                  <m:oMath xmlns:m="http://schemas.openxmlformats.org/officeDocument/2006/math">
                    <m:r>
                      <a:rPr lang="en-US" sz="1400" b="1" i="1" dirty="0" smtClean="0">
                        <a:latin typeface="Cambria Math" panose="02040503050406030204" pitchFamily="18" charset="0"/>
                      </a:rPr>
                      <m:t>𝝅</m:t>
                    </m:r>
                  </m:oMath>
                </a14:m>
                <a:endParaRPr lang="en-US" sz="1400" b="1" dirty="0"/>
              </a:p>
              <a:p>
                <a:pPr marL="285750" indent="-285750">
                  <a:buFont typeface="Wingdings" panose="05000000000000000000" pitchFamily="2" charset="2"/>
                  <a:buChar char="§"/>
                </a:pPr>
                <a:r>
                  <a:rPr lang="en-US" sz="1400" dirty="0"/>
                  <a:t>More decay between difference of consecutive-layers DE </a:t>
                </a:r>
              </a:p>
              <a:p>
                <a:pPr marL="285750" indent="-285750">
                  <a:buFont typeface="Wingdings" panose="05000000000000000000" pitchFamily="2" charset="2"/>
                  <a:buChar char="§"/>
                </a:pPr>
                <a:r>
                  <a:rPr lang="en-US" sz="1400" dirty="0"/>
                  <a:t>Lower sum of time constants in averaging network</a:t>
                </a:r>
              </a:p>
              <a:p>
                <a:endParaRPr lang="en-US" sz="1400" dirty="0"/>
              </a:p>
              <a:p>
                <a:r>
                  <a:rPr lang="en-US" sz="1600" b="1" dirty="0"/>
                  <a:t>Good to mitigate over-squashing</a:t>
                </a:r>
              </a:p>
              <a:p>
                <a:pPr marL="285750" indent="-285750">
                  <a:buFont typeface="Wingdings" panose="05000000000000000000" pitchFamily="2" charset="2"/>
                  <a:buChar char="§"/>
                </a:pPr>
                <a:r>
                  <a:rPr lang="en-US" sz="1400" dirty="0"/>
                  <a:t>Big bottleneck</a:t>
                </a:r>
              </a:p>
              <a:p>
                <a:pPr marL="285750" indent="-285750">
                  <a:buFont typeface="Wingdings" panose="05000000000000000000" pitchFamily="2" charset="2"/>
                  <a:buChar char="§"/>
                </a:pPr>
                <a:r>
                  <a:rPr lang="en-US" sz="1400" dirty="0"/>
                  <a:t>Smaller upper bound for obstruction</a:t>
                </a:r>
              </a:p>
              <a:p>
                <a:pPr marL="285750" indent="-285750">
                  <a:buFont typeface="Wingdings" panose="05000000000000000000" pitchFamily="2" charset="2"/>
                  <a:buChar char="§"/>
                </a:pPr>
                <a:r>
                  <a:rPr lang="en-US" sz="1400" dirty="0"/>
                  <a:t>Larger upper bound for sum of pairwise sensitivities</a:t>
                </a:r>
              </a:p>
            </p:txBody>
          </p:sp>
        </mc:Choice>
        <mc:Fallback xmlns="">
          <p:sp>
            <p:nvSpPr>
              <p:cNvPr id="36" name="TextBox 35">
                <a:extLst>
                  <a:ext uri="{FF2B5EF4-FFF2-40B4-BE49-F238E27FC236}">
                    <a16:creationId xmlns:a16="http://schemas.microsoft.com/office/drawing/2014/main" id="{3B269CF4-9DEA-5E0B-0E77-7B147D9C2961}"/>
                  </a:ext>
                </a:extLst>
              </p:cNvPr>
              <p:cNvSpPr txBox="1">
                <a:spLocks noRot="1" noChangeAspect="1" noMove="1" noResize="1" noEditPoints="1" noAdjustHandles="1" noChangeArrowheads="1" noChangeShapeType="1" noTextEdit="1"/>
              </p:cNvSpPr>
              <p:nvPr/>
            </p:nvSpPr>
            <p:spPr>
              <a:xfrm>
                <a:off x="6229352" y="4447350"/>
                <a:ext cx="5051423" cy="2092881"/>
              </a:xfrm>
              <a:prstGeom prst="rect">
                <a:avLst/>
              </a:prstGeom>
              <a:blipFill>
                <a:blip r:embed="rId6"/>
                <a:stretch>
                  <a:fillRect l="-724" t="-875" b="-2041"/>
                </a:stretch>
              </a:blipFill>
            </p:spPr>
            <p:txBody>
              <a:bodyPr/>
              <a:lstStyle/>
              <a:p>
                <a:r>
                  <a:rPr lang="en-US">
                    <a:noFill/>
                  </a:rPr>
                  <a:t> </a:t>
                </a:r>
              </a:p>
            </p:txBody>
          </p:sp>
        </mc:Fallback>
      </mc:AlternateContent>
      <p:pic>
        <p:nvPicPr>
          <p:cNvPr id="13" name="Picture 12" descr="\documentclass{article}&#10;\usepackage{amsmath,amsfonts,bm}&#10;\pagestyle{empty}&#10;\DeclareMathOperator{\tr}{Tr}&#10;\begin{document}&#10;&#10;\begin{equation*}&#10;\mathcal{R}(G)&#10;\end{equation*}&#10;&#10;\end{document}&#10;&#10;" title="IguanaTex Picture Display">
            <a:extLst>
              <a:ext uri="{FF2B5EF4-FFF2-40B4-BE49-F238E27FC236}">
                <a16:creationId xmlns:a16="http://schemas.microsoft.com/office/drawing/2014/main" id="{8ACB44A9-DC72-1C1D-088B-45CF883B9F03}"/>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5810112" y="1834109"/>
            <a:ext cx="582095" cy="254476"/>
          </a:xfrm>
          <a:prstGeom prst="rect">
            <a:avLst/>
          </a:prstGeom>
        </p:spPr>
      </p:pic>
      <p:pic>
        <p:nvPicPr>
          <p:cNvPr id="18" name="Picture 17" descr="\documentclass{article}&#10;\usepackage{amsmath,amsfonts,bm}&#10;\pagestyle{empty}&#10;\DeclareMathOperator{\tr}{Tr}&#10;\begin{document}&#10;&#10;&#10;\texttt{Sparsify}$(G)$&#10;&#10;&#10;\end{document}&#10;&#10;" title="IguanaTex Picture Display">
            <a:extLst>
              <a:ext uri="{FF2B5EF4-FFF2-40B4-BE49-F238E27FC236}">
                <a16:creationId xmlns:a16="http://schemas.microsoft.com/office/drawing/2014/main" id="{509C1043-CCB3-3812-8557-C008073797F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5390668" y="3842020"/>
            <a:ext cx="1420190" cy="254476"/>
          </a:xfrm>
          <a:prstGeom prst="rect">
            <a:avLst/>
          </a:prstGeom>
        </p:spPr>
      </p:pic>
      <p:sp>
        <p:nvSpPr>
          <p:cNvPr id="20" name="Freeform: Shape 19">
            <a:extLst>
              <a:ext uri="{FF2B5EF4-FFF2-40B4-BE49-F238E27FC236}">
                <a16:creationId xmlns:a16="http://schemas.microsoft.com/office/drawing/2014/main" id="{FD61FD11-5824-7A56-D97A-8AC785EE6EF2}"/>
              </a:ext>
            </a:extLst>
          </p:cNvPr>
          <p:cNvSpPr/>
          <p:nvPr/>
        </p:nvSpPr>
        <p:spPr>
          <a:xfrm>
            <a:off x="4814888" y="2185987"/>
            <a:ext cx="2576512" cy="728663"/>
          </a:xfrm>
          <a:custGeom>
            <a:avLst/>
            <a:gdLst>
              <a:gd name="connsiteX0" fmla="*/ 0 w 2576512"/>
              <a:gd name="connsiteY0" fmla="*/ 723901 h 728663"/>
              <a:gd name="connsiteX1" fmla="*/ 1276350 w 2576512"/>
              <a:gd name="connsiteY1" fmla="*/ 1 h 728663"/>
              <a:gd name="connsiteX2" fmla="*/ 2576512 w 2576512"/>
              <a:gd name="connsiteY2" fmla="*/ 728663 h 728663"/>
            </a:gdLst>
            <a:ahLst/>
            <a:cxnLst>
              <a:cxn ang="0">
                <a:pos x="connsiteX0" y="connsiteY0"/>
              </a:cxn>
              <a:cxn ang="0">
                <a:pos x="connsiteX1" y="connsiteY1"/>
              </a:cxn>
              <a:cxn ang="0">
                <a:pos x="connsiteX2" y="connsiteY2"/>
              </a:cxn>
            </a:cxnLst>
            <a:rect l="l" t="t" r="r" b="b"/>
            <a:pathLst>
              <a:path w="2576512" h="728663">
                <a:moveTo>
                  <a:pt x="0" y="723901"/>
                </a:moveTo>
                <a:cubicBezTo>
                  <a:pt x="423465" y="361554"/>
                  <a:pt x="846931" y="-793"/>
                  <a:pt x="1276350" y="1"/>
                </a:cubicBezTo>
                <a:cubicBezTo>
                  <a:pt x="1705769" y="795"/>
                  <a:pt x="2141140" y="364729"/>
                  <a:pt x="2576512" y="728663"/>
                </a:cubicBezTo>
              </a:path>
            </a:pathLst>
          </a:custGeom>
          <a:noFill/>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989EB20-0C4F-B722-F392-978D6AD1DB43}"/>
              </a:ext>
            </a:extLst>
          </p:cNvPr>
          <p:cNvSpPr/>
          <p:nvPr/>
        </p:nvSpPr>
        <p:spPr>
          <a:xfrm rot="10800000">
            <a:off x="4803377" y="3018710"/>
            <a:ext cx="2576512" cy="728663"/>
          </a:xfrm>
          <a:custGeom>
            <a:avLst/>
            <a:gdLst>
              <a:gd name="connsiteX0" fmla="*/ 0 w 2576512"/>
              <a:gd name="connsiteY0" fmla="*/ 723901 h 728663"/>
              <a:gd name="connsiteX1" fmla="*/ 1276350 w 2576512"/>
              <a:gd name="connsiteY1" fmla="*/ 1 h 728663"/>
              <a:gd name="connsiteX2" fmla="*/ 2576512 w 2576512"/>
              <a:gd name="connsiteY2" fmla="*/ 728663 h 728663"/>
            </a:gdLst>
            <a:ahLst/>
            <a:cxnLst>
              <a:cxn ang="0">
                <a:pos x="connsiteX0" y="connsiteY0"/>
              </a:cxn>
              <a:cxn ang="0">
                <a:pos x="connsiteX1" y="connsiteY1"/>
              </a:cxn>
              <a:cxn ang="0">
                <a:pos x="connsiteX2" y="connsiteY2"/>
              </a:cxn>
            </a:cxnLst>
            <a:rect l="l" t="t" r="r" b="b"/>
            <a:pathLst>
              <a:path w="2576512" h="728663">
                <a:moveTo>
                  <a:pt x="0" y="723901"/>
                </a:moveTo>
                <a:cubicBezTo>
                  <a:pt x="423465" y="361554"/>
                  <a:pt x="846931" y="-793"/>
                  <a:pt x="1276350" y="1"/>
                </a:cubicBezTo>
                <a:cubicBezTo>
                  <a:pt x="1705769" y="795"/>
                  <a:pt x="2141140" y="364729"/>
                  <a:pt x="2576512" y="728663"/>
                </a:cubicBezTo>
              </a:path>
            </a:pathLst>
          </a:custGeom>
          <a:noFill/>
          <a:ln>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7362654-2A49-1168-8148-079704819C8D}"/>
              </a:ext>
            </a:extLst>
          </p:cNvPr>
          <p:cNvSpPr>
            <a:spLocks noGrp="1"/>
          </p:cNvSpPr>
          <p:nvPr>
            <p:ph type="sldNum" sz="quarter" idx="12"/>
          </p:nvPr>
        </p:nvSpPr>
        <p:spPr/>
        <p:txBody>
          <a:bodyPr/>
          <a:lstStyle/>
          <a:p>
            <a:fld id="{33471E03-3868-4372-A232-81B06EBB10D4}" type="slidenum">
              <a:rPr lang="es-ES" smtClean="0"/>
              <a:t>213</a:t>
            </a:fld>
            <a:endParaRPr lang="es-ES"/>
          </a:p>
        </p:txBody>
      </p:sp>
    </p:spTree>
    <p:extLst>
      <p:ext uri="{BB962C8B-B14F-4D97-AF65-F5344CB8AC3E}">
        <p14:creationId xmlns:p14="http://schemas.microsoft.com/office/powerpoint/2010/main" val="319642202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EAF2-2499-37A8-E837-FD2FB352D9EB}"/>
              </a:ext>
            </a:extLst>
          </p:cNvPr>
          <p:cNvSpPr>
            <a:spLocks noGrp="1"/>
          </p:cNvSpPr>
          <p:nvPr>
            <p:ph type="title"/>
          </p:nvPr>
        </p:nvSpPr>
        <p:spPr/>
        <p:txBody>
          <a:bodyPr/>
          <a:lstStyle/>
          <a:p>
            <a:r>
              <a:rPr lang="en-US" dirty="0"/>
              <a:t>Trade-off between OSM and OSQ</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07A4C1-6256-AA12-F851-94F64A81FB40}"/>
                  </a:ext>
                </a:extLst>
              </p:cNvPr>
              <p:cNvSpPr>
                <a:spLocks noGrp="1"/>
              </p:cNvSpPr>
              <p:nvPr>
                <p:ph idx="1"/>
              </p:nvPr>
            </p:nvSpPr>
            <p:spPr>
              <a:xfrm>
                <a:off x="838200" y="1579671"/>
                <a:ext cx="10515600" cy="1019917"/>
              </a:xfrm>
            </p:spPr>
            <p:txBody>
              <a:bodyPr/>
              <a:lstStyle/>
              <a:p>
                <a:r>
                  <a:rPr lang="en-US" dirty="0"/>
                  <a:t>The </a:t>
                </a:r>
                <a:r>
                  <a:rPr lang="en-US" b="1" dirty="0"/>
                  <a:t>bottleneck</a:t>
                </a:r>
                <a:r>
                  <a:rPr lang="en-US" dirty="0"/>
                  <a:t> of the graph is </a:t>
                </a:r>
                <a:r>
                  <a:rPr lang="en-US" b="1" dirty="0"/>
                  <a:t>upper bounded </a:t>
                </a:r>
                <a:r>
                  <a:rPr lang="en-US" dirty="0"/>
                  <a:t>by the inverse of </a:t>
                </a:r>
                <a:r>
                  <a:rPr lang="en-US" sz="2000" b="1" i="1" dirty="0"/>
                  <a:t> </a:t>
                </a:r>
                <a:r>
                  <a:rPr lang="en-US" sz="2000" dirty="0"/>
                  <a:t>the </a:t>
                </a:r>
                <a:r>
                  <a:rPr lang="en-US" sz="2000" b="1" dirty="0"/>
                  <a:t>number of steps </a:t>
                </a:r>
                <a:r>
                  <a:rPr lang="en-US" sz="2000" dirty="0"/>
                  <a:t>needed to reach at most </a:t>
                </a:r>
                <a14:m>
                  <m:oMath xmlns:m="http://schemas.openxmlformats.org/officeDocument/2006/math">
                    <m:r>
                      <a:rPr lang="en-US" sz="2000" b="1" i="1" smtClean="0">
                        <a:latin typeface="Cambria Math" panose="02040503050406030204" pitchFamily="18" charset="0"/>
                      </a:rPr>
                      <m:t>𝝐</m:t>
                    </m:r>
                  </m:oMath>
                </a14:m>
                <a:r>
                  <a:rPr lang="en-US" sz="2000" b="1" dirty="0"/>
                  <a:t>-feature collapse </a:t>
                </a:r>
                <a:r>
                  <a:rPr lang="en-US" sz="1800" dirty="0">
                    <a:solidFill>
                      <a:schemeClr val="accent2">
                        <a:lumMod val="50000"/>
                      </a:schemeClr>
                    </a:solidFill>
                    <a:latin typeface="Times New Roman" panose="02020603050405020304" pitchFamily="18" charset="0"/>
                    <a:cs typeface="Times New Roman" panose="02020603050405020304" pitchFamily="18" charset="0"/>
                  </a:rPr>
                  <a:t>[</a:t>
                </a:r>
                <a:r>
                  <a:rPr lang="en-US" sz="1800" dirty="0" err="1">
                    <a:solidFill>
                      <a:schemeClr val="accent2">
                        <a:lumMod val="50000"/>
                      </a:schemeClr>
                    </a:solidFill>
                    <a:latin typeface="Times New Roman" panose="02020603050405020304" pitchFamily="18" charset="0"/>
                    <a:cs typeface="Times New Roman" panose="02020603050405020304" pitchFamily="18" charset="0"/>
                  </a:rPr>
                  <a:t>Giraldo</a:t>
                </a:r>
                <a:r>
                  <a:rPr lang="en-US" sz="1800" dirty="0">
                    <a:solidFill>
                      <a:schemeClr val="accent2">
                        <a:lumMod val="50000"/>
                      </a:schemeClr>
                    </a:solidFill>
                    <a:latin typeface="Times New Roman" panose="02020603050405020304" pitchFamily="18" charset="0"/>
                    <a:cs typeface="Times New Roman" panose="02020603050405020304" pitchFamily="18" charset="0"/>
                  </a:rPr>
                  <a:t> et al 2023]</a:t>
                </a:r>
              </a:p>
              <a:p>
                <a:pPr marL="0" indent="0">
                  <a:buNone/>
                </a:pPr>
                <a:endParaRPr lang="en-US" sz="2000" b="1" dirty="0"/>
              </a:p>
            </p:txBody>
          </p:sp>
        </mc:Choice>
        <mc:Fallback xmlns="">
          <p:sp>
            <p:nvSpPr>
              <p:cNvPr id="3" name="Content Placeholder 2">
                <a:extLst>
                  <a:ext uri="{FF2B5EF4-FFF2-40B4-BE49-F238E27FC236}">
                    <a16:creationId xmlns:a16="http://schemas.microsoft.com/office/drawing/2014/main" id="{2807A4C1-6256-AA12-F851-94F64A81FB40}"/>
                  </a:ext>
                </a:extLst>
              </p:cNvPr>
              <p:cNvSpPr>
                <a:spLocks noGrp="1" noRot="1" noChangeAspect="1" noMove="1" noResize="1" noEditPoints="1" noAdjustHandles="1" noChangeArrowheads="1" noChangeShapeType="1" noTextEdit="1"/>
              </p:cNvSpPr>
              <p:nvPr>
                <p:ph idx="1"/>
              </p:nvPr>
            </p:nvSpPr>
            <p:spPr>
              <a:xfrm>
                <a:off x="838200" y="1579671"/>
                <a:ext cx="10515600" cy="1019917"/>
              </a:xfrm>
              <a:blipFill>
                <a:blip r:embed="rId5"/>
                <a:stretch>
                  <a:fillRect l="-522" t="-5988"/>
                </a:stretch>
              </a:blipFill>
            </p:spPr>
            <p:txBody>
              <a:bodyPr/>
              <a:lstStyle/>
              <a:p>
                <a:r>
                  <a:rPr lang="en-US">
                    <a:noFill/>
                  </a:rPr>
                  <a:t> </a:t>
                </a:r>
              </a:p>
            </p:txBody>
          </p:sp>
        </mc:Fallback>
      </mc:AlternateContent>
      <p:sp>
        <p:nvSpPr>
          <p:cNvPr id="31" name="Text Placeholder 30">
            <a:extLst>
              <a:ext uri="{FF2B5EF4-FFF2-40B4-BE49-F238E27FC236}">
                <a16:creationId xmlns:a16="http://schemas.microsoft.com/office/drawing/2014/main" id="{9D6C2BD4-AC39-BE88-F901-A1FBF954389C}"/>
              </a:ext>
            </a:extLst>
          </p:cNvPr>
          <p:cNvSpPr>
            <a:spLocks noGrp="1"/>
          </p:cNvSpPr>
          <p:nvPr>
            <p:ph type="body" sz="quarter" idx="13"/>
          </p:nvPr>
        </p:nvSpPr>
        <p:spPr/>
        <p:txBody>
          <a:bodyPr/>
          <a:lstStyle/>
          <a:p>
            <a:r>
              <a:rPr lang="en-US" dirty="0"/>
              <a:t>Layers needed for feature collapse vs Cheeger constant</a:t>
            </a:r>
          </a:p>
        </p:txBody>
      </p:sp>
      <p:pic>
        <p:nvPicPr>
          <p:cNvPr id="9" name="Picture 8" descr="\documentclass{article}&#10;\usepackage{amsmath,amsfonts,bm}&#10;\pagestyle{empty}&#10;\DeclareMathOperator{\tr}{Tr}&#10;\begin{document}&#10;&#10;\begin{equation*}&#10;\left\rVert f^T P^k - \pi\right\rVert_2 \leq \epsilon&#10;\end{equation*}&#10;&#10;&#10;\end{document}&#10;&#10;" title="IguanaTex Picture Display">
            <a:extLst>
              <a:ext uri="{FF2B5EF4-FFF2-40B4-BE49-F238E27FC236}">
                <a16:creationId xmlns:a16="http://schemas.microsoft.com/office/drawing/2014/main" id="{AEC017BC-DBAA-C838-97E2-BD1B3B67BE12}"/>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l="-1" r="-8165"/>
          <a:stretch/>
        </p:blipFill>
        <p:spPr>
          <a:xfrm>
            <a:off x="2183100" y="2508016"/>
            <a:ext cx="2038855" cy="329143"/>
          </a:xfrm>
          <a:prstGeom prst="rect">
            <a:avLst/>
          </a:prstGeom>
        </p:spPr>
      </p:pic>
      <p:pic>
        <p:nvPicPr>
          <p:cNvPr id="20" name="Picture 19" descr="\documentclass{article}&#10;\usepackage{amsmath,amsfonts,bm}&#10;\pagestyle{empty}&#10;\DeclareMathOperator{\tr}{Tr}&#10;\begin{document}&#10;&#10;\begin{equation*}&#10;s \geq \frac{1}{\lambda'\log \left( \frac{\max_v \sqrt{d_x}}{\epsilon \min_u \sqrt{d_u}} \right)}&#10;\end{equation*}&#10;&#10;&#10;\end{document}&#10;&#10;" title="IguanaTex Picture Display">
            <a:extLst>
              <a:ext uri="{FF2B5EF4-FFF2-40B4-BE49-F238E27FC236}">
                <a16:creationId xmlns:a16="http://schemas.microsoft.com/office/drawing/2014/main" id="{B7863891-5D88-EDDE-B5EB-1C356335E04B}"/>
              </a:ext>
            </a:extLst>
          </p:cNvPr>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l="-6065"/>
          <a:stretch/>
        </p:blipFill>
        <p:spPr>
          <a:xfrm>
            <a:off x="7025640" y="2289349"/>
            <a:ext cx="2616661" cy="766476"/>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967CDE-FDEB-F61A-1C2B-ADF11252CF78}"/>
                  </a:ext>
                </a:extLst>
              </p:cNvPr>
              <p:cNvSpPr txBox="1"/>
              <p:nvPr/>
            </p:nvSpPr>
            <p:spPr>
              <a:xfrm>
                <a:off x="6369906" y="3092613"/>
                <a:ext cx="4653858" cy="338554"/>
              </a:xfrm>
              <a:prstGeom prst="rect">
                <a:avLst/>
              </a:prstGeom>
              <a:noFill/>
            </p:spPr>
            <p:txBody>
              <a:bodyPr wrap="square" rtlCol="0">
                <a:spAutoFit/>
              </a:bodyPr>
              <a:lstStyle/>
              <a:p>
                <a:pPr algn="ctr"/>
                <a:r>
                  <a:rPr lang="en-US" sz="1600" b="1" i="1" dirty="0">
                    <a:solidFill>
                      <a:schemeClr val="accent4">
                        <a:lumMod val="50000"/>
                      </a:schemeClr>
                    </a:solidFill>
                  </a:rPr>
                  <a:t>s </a:t>
                </a:r>
                <a:r>
                  <a:rPr lang="en-US" sz="1600" dirty="0">
                    <a:solidFill>
                      <a:schemeClr val="accent4">
                        <a:lumMod val="50000"/>
                      </a:schemeClr>
                    </a:solidFill>
                  </a:rPr>
                  <a:t>is the </a:t>
                </a:r>
                <a:r>
                  <a:rPr lang="en-US" sz="1600" b="1" dirty="0">
                    <a:solidFill>
                      <a:schemeClr val="accent4">
                        <a:lumMod val="50000"/>
                      </a:schemeClr>
                    </a:solidFill>
                  </a:rPr>
                  <a:t>number of steps </a:t>
                </a:r>
                <a:r>
                  <a:rPr lang="en-US" sz="1600" dirty="0">
                    <a:solidFill>
                      <a:schemeClr val="accent4">
                        <a:lumMod val="50000"/>
                      </a:schemeClr>
                    </a:solidFill>
                  </a:rPr>
                  <a:t>to reach </a:t>
                </a:r>
                <a14:m>
                  <m:oMath xmlns:m="http://schemas.openxmlformats.org/officeDocument/2006/math">
                    <m:r>
                      <a:rPr lang="en-US" sz="1600" b="1" i="1" smtClean="0">
                        <a:solidFill>
                          <a:schemeClr val="accent4">
                            <a:lumMod val="50000"/>
                          </a:schemeClr>
                        </a:solidFill>
                        <a:latin typeface="Cambria Math" panose="02040503050406030204" pitchFamily="18" charset="0"/>
                      </a:rPr>
                      <m:t>𝝐</m:t>
                    </m:r>
                  </m:oMath>
                </a14:m>
                <a:r>
                  <a:rPr lang="en-US" sz="1600" b="1" dirty="0">
                    <a:solidFill>
                      <a:schemeClr val="accent4">
                        <a:lumMod val="50000"/>
                      </a:schemeClr>
                    </a:solidFill>
                  </a:rPr>
                  <a:t>-feature collapse</a:t>
                </a:r>
              </a:p>
            </p:txBody>
          </p:sp>
        </mc:Choice>
        <mc:Fallback xmlns="">
          <p:sp>
            <p:nvSpPr>
              <p:cNvPr id="21" name="TextBox 20">
                <a:extLst>
                  <a:ext uri="{FF2B5EF4-FFF2-40B4-BE49-F238E27FC236}">
                    <a16:creationId xmlns:a16="http://schemas.microsoft.com/office/drawing/2014/main" id="{C5967CDE-FDEB-F61A-1C2B-ADF11252CF78}"/>
                  </a:ext>
                </a:extLst>
              </p:cNvPr>
              <p:cNvSpPr txBox="1">
                <a:spLocks noRot="1" noChangeAspect="1" noMove="1" noResize="1" noEditPoints="1" noAdjustHandles="1" noChangeArrowheads="1" noChangeShapeType="1" noTextEdit="1"/>
              </p:cNvSpPr>
              <p:nvPr/>
            </p:nvSpPr>
            <p:spPr>
              <a:xfrm>
                <a:off x="6369906" y="3092613"/>
                <a:ext cx="4653858" cy="338554"/>
              </a:xfrm>
              <a:prstGeom prst="rect">
                <a:avLst/>
              </a:prstGeom>
              <a:blipFill>
                <a:blip r:embed="rId8"/>
                <a:stretch>
                  <a:fillRect t="-5357" b="-21429"/>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40AD510B-CE63-5718-AAC4-FE0AF5BB61FA}"/>
              </a:ext>
            </a:extLst>
          </p:cNvPr>
          <p:cNvCxnSpPr>
            <a:stCxn id="9" idx="3"/>
            <a:endCxn id="20" idx="1"/>
          </p:cNvCxnSpPr>
          <p:nvPr/>
        </p:nvCxnSpPr>
        <p:spPr>
          <a:xfrm flipV="1">
            <a:off x="4221955" y="2672587"/>
            <a:ext cx="280368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9DC0E69-1247-B4AA-5803-37D3C305D23A}"/>
                  </a:ext>
                </a:extLst>
              </p:cNvPr>
              <p:cNvSpPr txBox="1"/>
              <p:nvPr/>
            </p:nvSpPr>
            <p:spPr>
              <a:xfrm>
                <a:off x="1371600" y="2850037"/>
                <a:ext cx="3428145" cy="584775"/>
              </a:xfrm>
              <a:prstGeom prst="rect">
                <a:avLst/>
              </a:prstGeom>
              <a:noFill/>
            </p:spPr>
            <p:txBody>
              <a:bodyPr wrap="square" rtlCol="0">
                <a:spAutoFit/>
              </a:bodyPr>
              <a:lstStyle/>
              <a:p>
                <a:pPr algn="ctr"/>
                <a14:m>
                  <m:oMath xmlns:m="http://schemas.openxmlformats.org/officeDocument/2006/math">
                    <m:r>
                      <a:rPr lang="en-US" sz="1600" b="1" i="1" smtClean="0">
                        <a:solidFill>
                          <a:schemeClr val="accent4">
                            <a:lumMod val="50000"/>
                          </a:schemeClr>
                        </a:solidFill>
                        <a:latin typeface="Cambria Math" panose="02040503050406030204" pitchFamily="18" charset="0"/>
                      </a:rPr>
                      <m:t>𝝐</m:t>
                    </m:r>
                  </m:oMath>
                </a14:m>
                <a:r>
                  <a:rPr lang="en-US" sz="1600" b="1" dirty="0">
                    <a:solidFill>
                      <a:schemeClr val="accent4">
                        <a:lumMod val="50000"/>
                      </a:schemeClr>
                    </a:solidFill>
                  </a:rPr>
                  <a:t>-feature collapse</a:t>
                </a:r>
                <a:br>
                  <a:rPr lang="en-US" sz="1600" dirty="0">
                    <a:solidFill>
                      <a:schemeClr val="accent4">
                        <a:lumMod val="50000"/>
                      </a:schemeClr>
                    </a:solidFill>
                  </a:rPr>
                </a:br>
                <a:r>
                  <a:rPr lang="en-US" sz="1600" dirty="0">
                    <a:solidFill>
                      <a:schemeClr val="accent4">
                        <a:lumMod val="50000"/>
                      </a:schemeClr>
                    </a:solidFill>
                  </a:rPr>
                  <a:t>Difference of signal</a:t>
                </a:r>
                <a:r>
                  <a:rPr lang="en-US" sz="1600" b="1" dirty="0">
                    <a:solidFill>
                      <a:schemeClr val="accent4">
                        <a:lumMod val="50000"/>
                      </a:schemeClr>
                    </a:solidFill>
                  </a:rPr>
                  <a:t> </a:t>
                </a:r>
                <a14:m>
                  <m:oMath xmlns:m="http://schemas.openxmlformats.org/officeDocument/2006/math">
                    <m:r>
                      <a:rPr lang="en-US" sz="1600" b="1" i="1" smtClean="0">
                        <a:solidFill>
                          <a:schemeClr val="accent4">
                            <a:lumMod val="50000"/>
                          </a:schemeClr>
                        </a:solidFill>
                        <a:latin typeface="Cambria Math" panose="02040503050406030204" pitchFamily="18" charset="0"/>
                      </a:rPr>
                      <m:t>𝒇</m:t>
                    </m:r>
                  </m:oMath>
                </a14:m>
                <a:r>
                  <a:rPr lang="en-US" sz="1600" dirty="0">
                    <a:solidFill>
                      <a:schemeClr val="accent4">
                        <a:lumMod val="50000"/>
                      </a:schemeClr>
                    </a:solidFill>
                  </a:rPr>
                  <a:t> and </a:t>
                </a:r>
                <a14:m>
                  <m:oMath xmlns:m="http://schemas.openxmlformats.org/officeDocument/2006/math">
                    <m:r>
                      <a:rPr lang="en-US" sz="1600" b="1" i="1" smtClean="0">
                        <a:solidFill>
                          <a:schemeClr val="accent4">
                            <a:lumMod val="50000"/>
                          </a:schemeClr>
                        </a:solidFill>
                        <a:latin typeface="Cambria Math" panose="02040503050406030204" pitchFamily="18" charset="0"/>
                      </a:rPr>
                      <m:t>𝝅</m:t>
                    </m:r>
                  </m:oMath>
                </a14:m>
                <a:r>
                  <a:rPr lang="en-US" sz="1600" dirty="0">
                    <a:solidFill>
                      <a:schemeClr val="accent4">
                        <a:lumMod val="50000"/>
                      </a:schemeClr>
                    </a:solidFill>
                  </a:rPr>
                  <a:t> at most </a:t>
                </a:r>
                <a14:m>
                  <m:oMath xmlns:m="http://schemas.openxmlformats.org/officeDocument/2006/math">
                    <m:r>
                      <a:rPr lang="en-US" sz="1600" b="1" i="1">
                        <a:solidFill>
                          <a:schemeClr val="accent4">
                            <a:lumMod val="50000"/>
                          </a:schemeClr>
                        </a:solidFill>
                        <a:latin typeface="Cambria Math" panose="02040503050406030204" pitchFamily="18" charset="0"/>
                      </a:rPr>
                      <m:t>𝝐</m:t>
                    </m:r>
                  </m:oMath>
                </a14:m>
                <a:endParaRPr lang="en-US" sz="1600" b="1" dirty="0">
                  <a:solidFill>
                    <a:schemeClr val="accent4">
                      <a:lumMod val="50000"/>
                    </a:schemeClr>
                  </a:solidFill>
                </a:endParaRPr>
              </a:p>
            </p:txBody>
          </p:sp>
        </mc:Choice>
        <mc:Fallback xmlns="">
          <p:sp>
            <p:nvSpPr>
              <p:cNvPr id="37" name="TextBox 36">
                <a:extLst>
                  <a:ext uri="{FF2B5EF4-FFF2-40B4-BE49-F238E27FC236}">
                    <a16:creationId xmlns:a16="http://schemas.microsoft.com/office/drawing/2014/main" id="{C9DC0E69-1247-B4AA-5803-37D3C305D23A}"/>
                  </a:ext>
                </a:extLst>
              </p:cNvPr>
              <p:cNvSpPr txBox="1">
                <a:spLocks noRot="1" noChangeAspect="1" noMove="1" noResize="1" noEditPoints="1" noAdjustHandles="1" noChangeArrowheads="1" noChangeShapeType="1" noTextEdit="1"/>
              </p:cNvSpPr>
              <p:nvPr/>
            </p:nvSpPr>
            <p:spPr>
              <a:xfrm>
                <a:off x="1371600" y="2850037"/>
                <a:ext cx="3428145" cy="584775"/>
              </a:xfrm>
              <a:prstGeom prst="rect">
                <a:avLst/>
              </a:prstGeom>
              <a:blipFill>
                <a:blip r:embed="rId9"/>
                <a:stretch>
                  <a:fillRect t="-3158" b="-1368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CBDD1A2-8F3D-C23C-98EA-13A54CDB21D2}"/>
              </a:ext>
            </a:extLst>
          </p:cNvPr>
          <p:cNvSpPr>
            <a:spLocks noGrp="1"/>
          </p:cNvSpPr>
          <p:nvPr>
            <p:ph type="sldNum" sz="quarter" idx="12"/>
          </p:nvPr>
        </p:nvSpPr>
        <p:spPr/>
        <p:txBody>
          <a:bodyPr/>
          <a:lstStyle/>
          <a:p>
            <a:fld id="{33471E03-3868-4372-A232-81B06EBB10D4}" type="slidenum">
              <a:rPr lang="es-ES" smtClean="0"/>
              <a:t>214</a:t>
            </a:fld>
            <a:endParaRPr lang="es-ES"/>
          </a:p>
        </p:txBody>
      </p:sp>
    </p:spTree>
    <p:extLst>
      <p:ext uri="{BB962C8B-B14F-4D97-AF65-F5344CB8AC3E}">
        <p14:creationId xmlns:p14="http://schemas.microsoft.com/office/powerpoint/2010/main" val="150096921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EAF2-2499-37A8-E837-FD2FB352D9EB}"/>
              </a:ext>
            </a:extLst>
          </p:cNvPr>
          <p:cNvSpPr>
            <a:spLocks noGrp="1"/>
          </p:cNvSpPr>
          <p:nvPr>
            <p:ph type="title"/>
          </p:nvPr>
        </p:nvSpPr>
        <p:spPr/>
        <p:txBody>
          <a:bodyPr/>
          <a:lstStyle/>
          <a:p>
            <a:r>
              <a:rPr lang="en-US" dirty="0"/>
              <a:t>Trade-off between OSM and OSQ</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07A4C1-6256-AA12-F851-94F64A81FB40}"/>
                  </a:ext>
                </a:extLst>
              </p:cNvPr>
              <p:cNvSpPr>
                <a:spLocks noGrp="1"/>
              </p:cNvSpPr>
              <p:nvPr>
                <p:ph idx="1"/>
              </p:nvPr>
            </p:nvSpPr>
            <p:spPr>
              <a:xfrm>
                <a:off x="838200" y="1579671"/>
                <a:ext cx="10515600" cy="1019917"/>
              </a:xfrm>
            </p:spPr>
            <p:txBody>
              <a:bodyPr/>
              <a:lstStyle/>
              <a:p>
                <a:r>
                  <a:rPr lang="en-US" dirty="0"/>
                  <a:t>The </a:t>
                </a:r>
                <a:r>
                  <a:rPr lang="en-US" b="1" dirty="0"/>
                  <a:t>bottleneck</a:t>
                </a:r>
                <a:r>
                  <a:rPr lang="en-US" dirty="0"/>
                  <a:t> of the graph is </a:t>
                </a:r>
                <a:r>
                  <a:rPr lang="en-US" b="1" dirty="0"/>
                  <a:t>upper bounded </a:t>
                </a:r>
                <a:r>
                  <a:rPr lang="en-US" dirty="0"/>
                  <a:t>by the inverse of </a:t>
                </a:r>
                <a:r>
                  <a:rPr lang="en-US" sz="2000" b="1" i="1" dirty="0"/>
                  <a:t> </a:t>
                </a:r>
                <a:r>
                  <a:rPr lang="en-US" sz="2000" dirty="0"/>
                  <a:t>the </a:t>
                </a:r>
                <a:r>
                  <a:rPr lang="en-US" sz="2000" b="1" dirty="0"/>
                  <a:t>number of steps </a:t>
                </a:r>
                <a:r>
                  <a:rPr lang="en-US" sz="2000" dirty="0"/>
                  <a:t>needed to reach at most </a:t>
                </a:r>
                <a14:m>
                  <m:oMath xmlns:m="http://schemas.openxmlformats.org/officeDocument/2006/math">
                    <m:r>
                      <a:rPr lang="en-US" sz="2000" b="1" i="1" smtClean="0">
                        <a:latin typeface="Cambria Math" panose="02040503050406030204" pitchFamily="18" charset="0"/>
                      </a:rPr>
                      <m:t>𝝐</m:t>
                    </m:r>
                  </m:oMath>
                </a14:m>
                <a:r>
                  <a:rPr lang="en-US" sz="2000" b="1" dirty="0"/>
                  <a:t>-feature collapse </a:t>
                </a:r>
                <a:r>
                  <a:rPr lang="en-US" sz="1800" dirty="0">
                    <a:solidFill>
                      <a:schemeClr val="accent2">
                        <a:lumMod val="50000"/>
                      </a:schemeClr>
                    </a:solidFill>
                    <a:latin typeface="Times New Roman" panose="02020603050405020304" pitchFamily="18" charset="0"/>
                    <a:cs typeface="Times New Roman" panose="02020603050405020304" pitchFamily="18" charset="0"/>
                  </a:rPr>
                  <a:t>[</a:t>
                </a:r>
                <a:r>
                  <a:rPr lang="en-US" sz="1800" dirty="0" err="1">
                    <a:solidFill>
                      <a:schemeClr val="accent2">
                        <a:lumMod val="50000"/>
                      </a:schemeClr>
                    </a:solidFill>
                    <a:latin typeface="Times New Roman" panose="02020603050405020304" pitchFamily="18" charset="0"/>
                    <a:cs typeface="Times New Roman" panose="02020603050405020304" pitchFamily="18" charset="0"/>
                  </a:rPr>
                  <a:t>Giraldo</a:t>
                </a:r>
                <a:r>
                  <a:rPr lang="en-US" sz="1800" dirty="0">
                    <a:solidFill>
                      <a:schemeClr val="accent2">
                        <a:lumMod val="50000"/>
                      </a:schemeClr>
                    </a:solidFill>
                    <a:latin typeface="Times New Roman" panose="02020603050405020304" pitchFamily="18" charset="0"/>
                    <a:cs typeface="Times New Roman" panose="02020603050405020304" pitchFamily="18" charset="0"/>
                  </a:rPr>
                  <a:t> et al 2023]</a:t>
                </a:r>
              </a:p>
              <a:p>
                <a:pPr marL="0" indent="0">
                  <a:buNone/>
                </a:pPr>
                <a:endParaRPr lang="en-US" sz="2000" b="1" dirty="0"/>
              </a:p>
            </p:txBody>
          </p:sp>
        </mc:Choice>
        <mc:Fallback xmlns="">
          <p:sp>
            <p:nvSpPr>
              <p:cNvPr id="3" name="Content Placeholder 2">
                <a:extLst>
                  <a:ext uri="{FF2B5EF4-FFF2-40B4-BE49-F238E27FC236}">
                    <a16:creationId xmlns:a16="http://schemas.microsoft.com/office/drawing/2014/main" id="{2807A4C1-6256-AA12-F851-94F64A81FB40}"/>
                  </a:ext>
                </a:extLst>
              </p:cNvPr>
              <p:cNvSpPr>
                <a:spLocks noGrp="1" noRot="1" noChangeAspect="1" noMove="1" noResize="1" noEditPoints="1" noAdjustHandles="1" noChangeArrowheads="1" noChangeShapeType="1" noTextEdit="1"/>
              </p:cNvSpPr>
              <p:nvPr>
                <p:ph idx="1"/>
              </p:nvPr>
            </p:nvSpPr>
            <p:spPr>
              <a:xfrm>
                <a:off x="838200" y="1579671"/>
                <a:ext cx="10515600" cy="1019917"/>
              </a:xfrm>
              <a:blipFill>
                <a:blip r:embed="rId8"/>
                <a:stretch>
                  <a:fillRect l="-522" t="-5988"/>
                </a:stretch>
              </a:blipFill>
            </p:spPr>
            <p:txBody>
              <a:bodyPr/>
              <a:lstStyle/>
              <a:p>
                <a:r>
                  <a:rPr lang="en-US">
                    <a:noFill/>
                  </a:rPr>
                  <a:t> </a:t>
                </a:r>
              </a:p>
            </p:txBody>
          </p:sp>
        </mc:Fallback>
      </mc:AlternateContent>
      <p:sp>
        <p:nvSpPr>
          <p:cNvPr id="31" name="Text Placeholder 30">
            <a:extLst>
              <a:ext uri="{FF2B5EF4-FFF2-40B4-BE49-F238E27FC236}">
                <a16:creationId xmlns:a16="http://schemas.microsoft.com/office/drawing/2014/main" id="{9D6C2BD4-AC39-BE88-F901-A1FBF954389C}"/>
              </a:ext>
            </a:extLst>
          </p:cNvPr>
          <p:cNvSpPr>
            <a:spLocks noGrp="1"/>
          </p:cNvSpPr>
          <p:nvPr>
            <p:ph type="body" sz="quarter" idx="13"/>
          </p:nvPr>
        </p:nvSpPr>
        <p:spPr/>
        <p:txBody>
          <a:bodyPr/>
          <a:lstStyle/>
          <a:p>
            <a:r>
              <a:rPr lang="en-US" dirty="0"/>
              <a:t>Layers needed for feature collapse vs Cheeger constant</a:t>
            </a:r>
          </a:p>
        </p:txBody>
      </p:sp>
      <p:pic>
        <p:nvPicPr>
          <p:cNvPr id="9" name="Picture 8" descr="\documentclass{article}&#10;\usepackage{amsmath,amsfonts,bm}&#10;\pagestyle{empty}&#10;\DeclareMathOperator{\tr}{Tr}&#10;\begin{document}&#10;&#10;\begin{equation*}&#10;\left\rVert f^T P^k - \pi\right\rVert_2 \leq \epsilon&#10;\end{equation*}&#10;&#10;&#10;\end{document}&#10;&#10;" title="IguanaTex Picture Display">
            <a:extLst>
              <a:ext uri="{FF2B5EF4-FFF2-40B4-BE49-F238E27FC236}">
                <a16:creationId xmlns:a16="http://schemas.microsoft.com/office/drawing/2014/main" id="{AEC017BC-DBAA-C838-97E2-BD1B3B67BE12}"/>
              </a:ext>
            </a:extLst>
          </p:cNvPr>
          <p:cNvPicPr>
            <a:picLocks noChangeAspect="1"/>
          </p:cNvPicPr>
          <p:nvPr>
            <p:custDataLst>
              <p:tags r:id="rId1"/>
            </p:custDataLst>
          </p:nvPr>
        </p:nvPicPr>
        <p:blipFill rotWithShape="1">
          <a:blip r:embed="rId9">
            <a:extLst>
              <a:ext uri="{28A0092B-C50C-407E-A947-70E740481C1C}">
                <a14:useLocalDpi xmlns:a14="http://schemas.microsoft.com/office/drawing/2010/main" val="0"/>
              </a:ext>
            </a:extLst>
          </a:blip>
          <a:srcRect l="-1" r="-8165"/>
          <a:stretch/>
        </p:blipFill>
        <p:spPr>
          <a:xfrm>
            <a:off x="2183100" y="2508016"/>
            <a:ext cx="2038855" cy="329143"/>
          </a:xfrm>
          <a:prstGeom prst="rect">
            <a:avLst/>
          </a:prstGeom>
        </p:spPr>
      </p:pic>
      <p:pic>
        <p:nvPicPr>
          <p:cNvPr id="20" name="Picture 19" descr="\documentclass{article}&#10;\usepackage{amsmath,amsfonts,bm}&#10;\pagestyle{empty}&#10;\DeclareMathOperator{\tr}{Tr}&#10;\begin{document}&#10;&#10;\begin{equation*}&#10;s \geq \frac{1}{\lambda'\log \left( \frac{\max_v \sqrt{d_x}}{\epsilon \min_u \sqrt{d_u}} \right)}&#10;\end{equation*}&#10;&#10;&#10;\end{document}&#10;&#10;" title="IguanaTex Picture Display">
            <a:extLst>
              <a:ext uri="{FF2B5EF4-FFF2-40B4-BE49-F238E27FC236}">
                <a16:creationId xmlns:a16="http://schemas.microsoft.com/office/drawing/2014/main" id="{B7863891-5D88-EDDE-B5EB-1C356335E04B}"/>
              </a:ext>
            </a:extLst>
          </p:cNvPr>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l="-6065"/>
          <a:stretch/>
        </p:blipFill>
        <p:spPr>
          <a:xfrm>
            <a:off x="7025640" y="2289349"/>
            <a:ext cx="2616661" cy="766476"/>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967CDE-FDEB-F61A-1C2B-ADF11252CF78}"/>
                  </a:ext>
                </a:extLst>
              </p:cNvPr>
              <p:cNvSpPr txBox="1"/>
              <p:nvPr/>
            </p:nvSpPr>
            <p:spPr>
              <a:xfrm>
                <a:off x="6369906" y="3092613"/>
                <a:ext cx="4653858" cy="338554"/>
              </a:xfrm>
              <a:prstGeom prst="rect">
                <a:avLst/>
              </a:prstGeom>
              <a:noFill/>
            </p:spPr>
            <p:txBody>
              <a:bodyPr wrap="square" rtlCol="0">
                <a:spAutoFit/>
              </a:bodyPr>
              <a:lstStyle/>
              <a:p>
                <a:pPr algn="ctr"/>
                <a:r>
                  <a:rPr lang="en-US" sz="1600" b="1" i="1" dirty="0">
                    <a:solidFill>
                      <a:schemeClr val="accent4">
                        <a:lumMod val="50000"/>
                      </a:schemeClr>
                    </a:solidFill>
                  </a:rPr>
                  <a:t>s </a:t>
                </a:r>
                <a:r>
                  <a:rPr lang="en-US" sz="1600" dirty="0">
                    <a:solidFill>
                      <a:schemeClr val="accent4">
                        <a:lumMod val="50000"/>
                      </a:schemeClr>
                    </a:solidFill>
                  </a:rPr>
                  <a:t>is the </a:t>
                </a:r>
                <a:r>
                  <a:rPr lang="en-US" sz="1600" b="1" dirty="0">
                    <a:solidFill>
                      <a:schemeClr val="accent4">
                        <a:lumMod val="50000"/>
                      </a:schemeClr>
                    </a:solidFill>
                  </a:rPr>
                  <a:t>number of steps </a:t>
                </a:r>
                <a:r>
                  <a:rPr lang="en-US" sz="1600" dirty="0">
                    <a:solidFill>
                      <a:schemeClr val="accent4">
                        <a:lumMod val="50000"/>
                      </a:schemeClr>
                    </a:solidFill>
                  </a:rPr>
                  <a:t>to reach </a:t>
                </a:r>
                <a14:m>
                  <m:oMath xmlns:m="http://schemas.openxmlformats.org/officeDocument/2006/math">
                    <m:r>
                      <a:rPr lang="en-US" sz="1600" b="1" i="1" smtClean="0">
                        <a:solidFill>
                          <a:schemeClr val="accent4">
                            <a:lumMod val="50000"/>
                          </a:schemeClr>
                        </a:solidFill>
                        <a:latin typeface="Cambria Math" panose="02040503050406030204" pitchFamily="18" charset="0"/>
                      </a:rPr>
                      <m:t>𝝐</m:t>
                    </m:r>
                  </m:oMath>
                </a14:m>
                <a:r>
                  <a:rPr lang="en-US" sz="1600" b="1" dirty="0">
                    <a:solidFill>
                      <a:schemeClr val="accent4">
                        <a:lumMod val="50000"/>
                      </a:schemeClr>
                    </a:solidFill>
                  </a:rPr>
                  <a:t>-feature collapse</a:t>
                </a:r>
              </a:p>
            </p:txBody>
          </p:sp>
        </mc:Choice>
        <mc:Fallback xmlns="">
          <p:sp>
            <p:nvSpPr>
              <p:cNvPr id="21" name="TextBox 20">
                <a:extLst>
                  <a:ext uri="{FF2B5EF4-FFF2-40B4-BE49-F238E27FC236}">
                    <a16:creationId xmlns:a16="http://schemas.microsoft.com/office/drawing/2014/main" id="{C5967CDE-FDEB-F61A-1C2B-ADF11252CF78}"/>
                  </a:ext>
                </a:extLst>
              </p:cNvPr>
              <p:cNvSpPr txBox="1">
                <a:spLocks noRot="1" noChangeAspect="1" noMove="1" noResize="1" noEditPoints="1" noAdjustHandles="1" noChangeArrowheads="1" noChangeShapeType="1" noTextEdit="1"/>
              </p:cNvSpPr>
              <p:nvPr/>
            </p:nvSpPr>
            <p:spPr>
              <a:xfrm>
                <a:off x="6369906" y="3092613"/>
                <a:ext cx="4653858" cy="338554"/>
              </a:xfrm>
              <a:prstGeom prst="rect">
                <a:avLst/>
              </a:prstGeom>
              <a:blipFill>
                <a:blip r:embed="rId11"/>
                <a:stretch>
                  <a:fillRect t="-5357" b="-21429"/>
                </a:stretch>
              </a:blipFill>
            </p:spPr>
            <p:txBody>
              <a:bodyPr/>
              <a:lstStyle/>
              <a:p>
                <a:r>
                  <a:rPr lang="en-US">
                    <a:noFill/>
                  </a:rPr>
                  <a:t> </a:t>
                </a:r>
              </a:p>
            </p:txBody>
          </p:sp>
        </mc:Fallback>
      </mc:AlternateContent>
      <p:pic>
        <p:nvPicPr>
          <p:cNvPr id="23" name="Picture 22" descr="\documentclass{article}&#10;\usepackage{amsmath,amsfonts,bm}&#10;\pagestyle{empty}&#10;\DeclareMathOperator{\tr}{Tr}&#10;\begin{document}&#10;&#10;\begin{equation*}&#10;s \rightarrow \infty  \Longleftrightarrow h_G \rightarrow 0&#10;\end{equation*}&#10;&#10;\end{document}&#10;&#10;" title="IguanaTex Picture Display">
            <a:extLst>
              <a:ext uri="{FF2B5EF4-FFF2-40B4-BE49-F238E27FC236}">
                <a16:creationId xmlns:a16="http://schemas.microsoft.com/office/drawing/2014/main" id="{4619BA23-5A60-26A6-CD53-33A09230A551}"/>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255257" y="5191139"/>
            <a:ext cx="2183619" cy="216381"/>
          </a:xfrm>
          <a:prstGeom prst="rect">
            <a:avLst/>
          </a:prstGeom>
        </p:spPr>
      </p:pic>
      <p:pic>
        <p:nvPicPr>
          <p:cNvPr id="27" name="Picture 26" descr="\documentclass{article}&#10;\usepackage{amsmath,amsfonts,bm}&#10;\pagestyle{empty}&#10;\DeclareMathOperator{\tr}{Tr}&#10;\begin{document}&#10;&#10;\begin{equation*}&#10;h_G \rightarrow \infty  \Longleftrightarrow s \rightarrow 0&#10;\end{equation*}&#10;&#10;\end{document}&#10;&#10;" title="IguanaTex Picture Display">
            <a:extLst>
              <a:ext uri="{FF2B5EF4-FFF2-40B4-BE49-F238E27FC236}">
                <a16:creationId xmlns:a16="http://schemas.microsoft.com/office/drawing/2014/main" id="{47D8DD39-CDB4-6980-737F-B5E631C51901}"/>
              </a:ext>
            </a:extLst>
          </p:cNvPr>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1256781" y="5965584"/>
            <a:ext cx="2182095" cy="216381"/>
          </a:xfrm>
          <a:prstGeom prst="rect">
            <a:avLst/>
          </a:prstGeom>
        </p:spPr>
      </p:pic>
      <p:sp>
        <p:nvSpPr>
          <p:cNvPr id="28" name="TextBox 27">
            <a:extLst>
              <a:ext uri="{FF2B5EF4-FFF2-40B4-BE49-F238E27FC236}">
                <a16:creationId xmlns:a16="http://schemas.microsoft.com/office/drawing/2014/main" id="{7984B589-9113-074A-B0FC-CA2A1BA52A78}"/>
              </a:ext>
            </a:extLst>
          </p:cNvPr>
          <p:cNvSpPr txBox="1"/>
          <p:nvPr/>
        </p:nvSpPr>
        <p:spPr>
          <a:xfrm>
            <a:off x="3606051" y="4987885"/>
            <a:ext cx="4653858" cy="584775"/>
          </a:xfrm>
          <a:prstGeom prst="rect">
            <a:avLst/>
          </a:prstGeom>
          <a:noFill/>
        </p:spPr>
        <p:txBody>
          <a:bodyPr wrap="square" rtlCol="0">
            <a:spAutoFit/>
          </a:bodyPr>
          <a:lstStyle/>
          <a:p>
            <a:r>
              <a:rPr lang="en-US" sz="1600" dirty="0">
                <a:solidFill>
                  <a:schemeClr val="accent4">
                    <a:lumMod val="50000"/>
                  </a:schemeClr>
                </a:solidFill>
              </a:rPr>
              <a:t>Avoid OSM making the signal to never converge </a:t>
            </a:r>
            <a:br>
              <a:rPr lang="en-US" sz="1600" dirty="0">
                <a:solidFill>
                  <a:schemeClr val="accent4">
                    <a:lumMod val="50000"/>
                  </a:schemeClr>
                </a:solidFill>
              </a:rPr>
            </a:br>
            <a:r>
              <a:rPr lang="en-US" sz="1600" dirty="0">
                <a:solidFill>
                  <a:schemeClr val="accent4">
                    <a:lumMod val="50000"/>
                  </a:schemeClr>
                </a:solidFill>
                <a:sym typeface="Wingdings" panose="05000000000000000000" pitchFamily="2" charset="2"/>
              </a:rPr>
              <a:t> Cheeger constant is 0</a:t>
            </a:r>
            <a:endParaRPr lang="en-US" sz="1600" dirty="0">
              <a:solidFill>
                <a:schemeClr val="accent4">
                  <a:lumMod val="50000"/>
                </a:schemeClr>
              </a:solidFill>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6898969-B828-DBBD-E0CA-F31632B80BD1}"/>
                  </a:ext>
                </a:extLst>
              </p:cNvPr>
              <p:cNvSpPr txBox="1"/>
              <p:nvPr/>
            </p:nvSpPr>
            <p:spPr>
              <a:xfrm>
                <a:off x="3606051" y="5763160"/>
                <a:ext cx="4653858" cy="584775"/>
              </a:xfrm>
              <a:prstGeom prst="rect">
                <a:avLst/>
              </a:prstGeom>
              <a:noFill/>
            </p:spPr>
            <p:txBody>
              <a:bodyPr wrap="square" rtlCol="0">
                <a:spAutoFit/>
              </a:bodyPr>
              <a:lstStyle/>
              <a:p>
                <a:r>
                  <a:rPr lang="en-US" sz="1600" dirty="0">
                    <a:solidFill>
                      <a:schemeClr val="accent4">
                        <a:lumMod val="50000"/>
                      </a:schemeClr>
                    </a:solidFill>
                  </a:rPr>
                  <a:t>Avoid OSQ making the bottleneck large</a:t>
                </a:r>
                <a:br>
                  <a:rPr lang="en-US" sz="1600" dirty="0">
                    <a:solidFill>
                      <a:schemeClr val="accent4">
                        <a:lumMod val="50000"/>
                      </a:schemeClr>
                    </a:solidFill>
                  </a:rPr>
                </a:br>
                <a:r>
                  <a:rPr lang="en-US" sz="1600" dirty="0">
                    <a:solidFill>
                      <a:schemeClr val="accent4">
                        <a:lumMod val="50000"/>
                      </a:schemeClr>
                    </a:solidFill>
                  </a:rPr>
                  <a:t> </a:t>
                </a:r>
                <a:r>
                  <a:rPr lang="en-US" sz="1600" dirty="0">
                    <a:solidFill>
                      <a:schemeClr val="accent4">
                        <a:lumMod val="50000"/>
                      </a:schemeClr>
                    </a:solidFill>
                    <a:sym typeface="Wingdings" panose="05000000000000000000" pitchFamily="2" charset="2"/>
                  </a:rPr>
                  <a:t> small steps for </a:t>
                </a:r>
                <a14:m>
                  <m:oMath xmlns:m="http://schemas.openxmlformats.org/officeDocument/2006/math">
                    <m:r>
                      <a:rPr lang="en-US" sz="1600" b="0" i="1" smtClean="0">
                        <a:solidFill>
                          <a:schemeClr val="accent4">
                            <a:lumMod val="50000"/>
                          </a:schemeClr>
                        </a:solidFill>
                        <a:latin typeface="Cambria Math" panose="02040503050406030204" pitchFamily="18" charset="0"/>
                      </a:rPr>
                      <m:t>𝜖</m:t>
                    </m:r>
                  </m:oMath>
                </a14:m>
                <a:r>
                  <a:rPr lang="en-US" sz="1600" dirty="0">
                    <a:solidFill>
                      <a:schemeClr val="accent4">
                        <a:lumMod val="50000"/>
                      </a:schemeClr>
                    </a:solidFill>
                  </a:rPr>
                  <a:t>-feature collapse</a:t>
                </a:r>
              </a:p>
            </p:txBody>
          </p:sp>
        </mc:Choice>
        <mc:Fallback xmlns="">
          <p:sp>
            <p:nvSpPr>
              <p:cNvPr id="29" name="TextBox 28">
                <a:extLst>
                  <a:ext uri="{FF2B5EF4-FFF2-40B4-BE49-F238E27FC236}">
                    <a16:creationId xmlns:a16="http://schemas.microsoft.com/office/drawing/2014/main" id="{26898969-B828-DBBD-E0CA-F31632B80BD1}"/>
                  </a:ext>
                </a:extLst>
              </p:cNvPr>
              <p:cNvSpPr txBox="1">
                <a:spLocks noRot="1" noChangeAspect="1" noMove="1" noResize="1" noEditPoints="1" noAdjustHandles="1" noChangeArrowheads="1" noChangeShapeType="1" noTextEdit="1"/>
              </p:cNvSpPr>
              <p:nvPr/>
            </p:nvSpPr>
            <p:spPr>
              <a:xfrm>
                <a:off x="3606051" y="5763160"/>
                <a:ext cx="4653858" cy="584775"/>
              </a:xfrm>
              <a:prstGeom prst="rect">
                <a:avLst/>
              </a:prstGeom>
              <a:blipFill>
                <a:blip r:embed="rId14"/>
                <a:stretch>
                  <a:fillRect l="-786" t="-3125" b="-12500"/>
                </a:stretch>
              </a:blipFill>
            </p:spPr>
            <p:txBody>
              <a:bodyPr/>
              <a:lstStyle/>
              <a:p>
                <a:r>
                  <a:rPr lang="en-US">
                    <a:noFill/>
                  </a:rPr>
                  <a:t> </a:t>
                </a:r>
              </a:p>
            </p:txBody>
          </p:sp>
        </mc:Fallback>
      </mc:AlternateContent>
      <p:pic>
        <p:nvPicPr>
          <p:cNvPr id="34" name="Picture 33" descr="\documentclass{article}&#10;\usepackage{amsmath,amsfonts,bm}&#10;\pagestyle{empty}&#10;\DeclareMathOperator{\tr}{Tr}&#10;\begin{document}&#10;&#10;\begin{equation*}&#10;2 h_G \leq \frac{1}{s} \log \left( \frac{\max_v \sqrt{d_x}}{\epsilon \min_u \sqrt{d_u}} \right)&#10;\end{equation*}&#10;&#10;&#10;\end{document}&#10;&#10;" title="IguanaTex Picture Display">
            <a:extLst>
              <a:ext uri="{FF2B5EF4-FFF2-40B4-BE49-F238E27FC236}">
                <a16:creationId xmlns:a16="http://schemas.microsoft.com/office/drawing/2014/main" id="{73983A16-3932-E505-2D93-2D4139CB9630}"/>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4614857" y="3869627"/>
            <a:ext cx="2962285" cy="618667"/>
          </a:xfrm>
          <a:prstGeom prst="rect">
            <a:avLst/>
          </a:prstGeom>
        </p:spPr>
      </p:pic>
      <p:cxnSp>
        <p:nvCxnSpPr>
          <p:cNvPr id="36" name="Straight Arrow Connector 35">
            <a:extLst>
              <a:ext uri="{FF2B5EF4-FFF2-40B4-BE49-F238E27FC236}">
                <a16:creationId xmlns:a16="http://schemas.microsoft.com/office/drawing/2014/main" id="{40AD510B-CE63-5718-AAC4-FE0AF5BB61FA}"/>
              </a:ext>
            </a:extLst>
          </p:cNvPr>
          <p:cNvCxnSpPr>
            <a:stCxn id="9" idx="3"/>
            <a:endCxn id="20" idx="1"/>
          </p:cNvCxnSpPr>
          <p:nvPr/>
        </p:nvCxnSpPr>
        <p:spPr>
          <a:xfrm flipV="1">
            <a:off x="4221955" y="2672587"/>
            <a:ext cx="280368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9DC0E69-1247-B4AA-5803-37D3C305D23A}"/>
                  </a:ext>
                </a:extLst>
              </p:cNvPr>
              <p:cNvSpPr txBox="1"/>
              <p:nvPr/>
            </p:nvSpPr>
            <p:spPr>
              <a:xfrm>
                <a:off x="1371600" y="2850037"/>
                <a:ext cx="3428145" cy="584775"/>
              </a:xfrm>
              <a:prstGeom prst="rect">
                <a:avLst/>
              </a:prstGeom>
              <a:noFill/>
            </p:spPr>
            <p:txBody>
              <a:bodyPr wrap="square" rtlCol="0">
                <a:spAutoFit/>
              </a:bodyPr>
              <a:lstStyle/>
              <a:p>
                <a:pPr algn="ctr"/>
                <a14:m>
                  <m:oMath xmlns:m="http://schemas.openxmlformats.org/officeDocument/2006/math">
                    <m:r>
                      <a:rPr lang="en-US" sz="1600" b="1" i="1" smtClean="0">
                        <a:solidFill>
                          <a:schemeClr val="accent4">
                            <a:lumMod val="50000"/>
                          </a:schemeClr>
                        </a:solidFill>
                        <a:latin typeface="Cambria Math" panose="02040503050406030204" pitchFamily="18" charset="0"/>
                      </a:rPr>
                      <m:t>𝝐</m:t>
                    </m:r>
                  </m:oMath>
                </a14:m>
                <a:r>
                  <a:rPr lang="en-US" sz="1600" b="1" dirty="0">
                    <a:solidFill>
                      <a:schemeClr val="accent4">
                        <a:lumMod val="50000"/>
                      </a:schemeClr>
                    </a:solidFill>
                  </a:rPr>
                  <a:t>-feature collapse</a:t>
                </a:r>
                <a:br>
                  <a:rPr lang="en-US" sz="1600" dirty="0">
                    <a:solidFill>
                      <a:schemeClr val="accent4">
                        <a:lumMod val="50000"/>
                      </a:schemeClr>
                    </a:solidFill>
                  </a:rPr>
                </a:br>
                <a:r>
                  <a:rPr lang="en-US" sz="1600" dirty="0">
                    <a:solidFill>
                      <a:schemeClr val="accent4">
                        <a:lumMod val="50000"/>
                      </a:schemeClr>
                    </a:solidFill>
                  </a:rPr>
                  <a:t>Difference of signal</a:t>
                </a:r>
                <a:r>
                  <a:rPr lang="en-US" sz="1600" b="1" dirty="0">
                    <a:solidFill>
                      <a:schemeClr val="accent4">
                        <a:lumMod val="50000"/>
                      </a:schemeClr>
                    </a:solidFill>
                  </a:rPr>
                  <a:t> </a:t>
                </a:r>
                <a14:m>
                  <m:oMath xmlns:m="http://schemas.openxmlformats.org/officeDocument/2006/math">
                    <m:r>
                      <a:rPr lang="en-US" sz="1600" b="1" i="1" smtClean="0">
                        <a:solidFill>
                          <a:schemeClr val="accent4">
                            <a:lumMod val="50000"/>
                          </a:schemeClr>
                        </a:solidFill>
                        <a:latin typeface="Cambria Math" panose="02040503050406030204" pitchFamily="18" charset="0"/>
                      </a:rPr>
                      <m:t>𝒇</m:t>
                    </m:r>
                  </m:oMath>
                </a14:m>
                <a:r>
                  <a:rPr lang="en-US" sz="1600" dirty="0">
                    <a:solidFill>
                      <a:schemeClr val="accent4">
                        <a:lumMod val="50000"/>
                      </a:schemeClr>
                    </a:solidFill>
                  </a:rPr>
                  <a:t> and </a:t>
                </a:r>
                <a14:m>
                  <m:oMath xmlns:m="http://schemas.openxmlformats.org/officeDocument/2006/math">
                    <m:r>
                      <a:rPr lang="en-US" sz="1600" b="1" i="1" smtClean="0">
                        <a:solidFill>
                          <a:schemeClr val="accent4">
                            <a:lumMod val="50000"/>
                          </a:schemeClr>
                        </a:solidFill>
                        <a:latin typeface="Cambria Math" panose="02040503050406030204" pitchFamily="18" charset="0"/>
                      </a:rPr>
                      <m:t>𝝅</m:t>
                    </m:r>
                  </m:oMath>
                </a14:m>
                <a:r>
                  <a:rPr lang="en-US" sz="1600" dirty="0">
                    <a:solidFill>
                      <a:schemeClr val="accent4">
                        <a:lumMod val="50000"/>
                      </a:schemeClr>
                    </a:solidFill>
                  </a:rPr>
                  <a:t> at most </a:t>
                </a:r>
                <a14:m>
                  <m:oMath xmlns:m="http://schemas.openxmlformats.org/officeDocument/2006/math">
                    <m:r>
                      <a:rPr lang="en-US" sz="1600" b="1" i="1">
                        <a:solidFill>
                          <a:schemeClr val="accent4">
                            <a:lumMod val="50000"/>
                          </a:schemeClr>
                        </a:solidFill>
                        <a:latin typeface="Cambria Math" panose="02040503050406030204" pitchFamily="18" charset="0"/>
                      </a:rPr>
                      <m:t>𝝐</m:t>
                    </m:r>
                  </m:oMath>
                </a14:m>
                <a:endParaRPr lang="en-US" sz="1600" b="1" dirty="0">
                  <a:solidFill>
                    <a:schemeClr val="accent4">
                      <a:lumMod val="50000"/>
                    </a:schemeClr>
                  </a:solidFill>
                </a:endParaRPr>
              </a:p>
            </p:txBody>
          </p:sp>
        </mc:Choice>
        <mc:Fallback xmlns="">
          <p:sp>
            <p:nvSpPr>
              <p:cNvPr id="37" name="TextBox 36">
                <a:extLst>
                  <a:ext uri="{FF2B5EF4-FFF2-40B4-BE49-F238E27FC236}">
                    <a16:creationId xmlns:a16="http://schemas.microsoft.com/office/drawing/2014/main" id="{C9DC0E69-1247-B4AA-5803-37D3C305D23A}"/>
                  </a:ext>
                </a:extLst>
              </p:cNvPr>
              <p:cNvSpPr txBox="1">
                <a:spLocks noRot="1" noChangeAspect="1" noMove="1" noResize="1" noEditPoints="1" noAdjustHandles="1" noChangeArrowheads="1" noChangeShapeType="1" noTextEdit="1"/>
              </p:cNvSpPr>
              <p:nvPr/>
            </p:nvSpPr>
            <p:spPr>
              <a:xfrm>
                <a:off x="1371600" y="2850037"/>
                <a:ext cx="3428145" cy="584775"/>
              </a:xfrm>
              <a:prstGeom prst="rect">
                <a:avLst/>
              </a:prstGeom>
              <a:blipFill>
                <a:blip r:embed="rId16"/>
                <a:stretch>
                  <a:fillRect t="-3158" b="-13684"/>
                </a:stretch>
              </a:blipFill>
            </p:spPr>
            <p:txBody>
              <a:bodyPr/>
              <a:lstStyle/>
              <a:p>
                <a:r>
                  <a:rPr lang="en-US">
                    <a:noFill/>
                  </a:rPr>
                  <a:t> </a:t>
                </a:r>
              </a:p>
            </p:txBody>
          </p:sp>
        </mc:Fallback>
      </mc:AlternateContent>
      <p:grpSp>
        <p:nvGrpSpPr>
          <p:cNvPr id="43" name="Group 42">
            <a:extLst>
              <a:ext uri="{FF2B5EF4-FFF2-40B4-BE49-F238E27FC236}">
                <a16:creationId xmlns:a16="http://schemas.microsoft.com/office/drawing/2014/main" id="{B4D66C99-6848-5EFB-3D4C-DACB483B466F}"/>
              </a:ext>
            </a:extLst>
          </p:cNvPr>
          <p:cNvGrpSpPr/>
          <p:nvPr/>
        </p:nvGrpSpPr>
        <p:grpSpPr>
          <a:xfrm>
            <a:off x="8202759" y="4329648"/>
            <a:ext cx="2984354" cy="2170687"/>
            <a:chOff x="8259909" y="4291548"/>
            <a:chExt cx="2984354" cy="2170687"/>
          </a:xfrm>
        </p:grpSpPr>
        <p:pic>
          <p:nvPicPr>
            <p:cNvPr id="40" name="Picture 39">
              <a:extLst>
                <a:ext uri="{FF2B5EF4-FFF2-40B4-BE49-F238E27FC236}">
                  <a16:creationId xmlns:a16="http://schemas.microsoft.com/office/drawing/2014/main" id="{7058F442-DEC5-B491-3C9A-437C44870FAB}"/>
                </a:ext>
              </a:extLst>
            </p:cNvPr>
            <p:cNvPicPr>
              <a:picLocks noChangeAspect="1"/>
            </p:cNvPicPr>
            <p:nvPr/>
          </p:nvPicPr>
          <p:blipFill>
            <a:blip r:embed="rId17"/>
            <a:stretch>
              <a:fillRect/>
            </a:stretch>
          </p:blipFill>
          <p:spPr>
            <a:xfrm>
              <a:off x="8259909" y="4291548"/>
              <a:ext cx="2984354" cy="2170687"/>
            </a:xfrm>
            <a:prstGeom prst="rect">
              <a:avLst/>
            </a:prstGeom>
          </p:spPr>
        </p:pic>
        <p:sp>
          <p:nvSpPr>
            <p:cNvPr id="41" name="TextBox 40">
              <a:extLst>
                <a:ext uri="{FF2B5EF4-FFF2-40B4-BE49-F238E27FC236}">
                  <a16:creationId xmlns:a16="http://schemas.microsoft.com/office/drawing/2014/main" id="{24E81888-2E49-44EC-C4F6-B4E01AA17E4A}"/>
                </a:ext>
              </a:extLst>
            </p:cNvPr>
            <p:cNvSpPr txBox="1"/>
            <p:nvPr/>
          </p:nvSpPr>
          <p:spPr>
            <a:xfrm>
              <a:off x="8762999" y="4574812"/>
              <a:ext cx="1624013" cy="307777"/>
            </a:xfrm>
            <a:prstGeom prst="rect">
              <a:avLst/>
            </a:prstGeom>
            <a:noFill/>
          </p:spPr>
          <p:txBody>
            <a:bodyPr wrap="square" rtlCol="0">
              <a:spAutoFit/>
            </a:bodyPr>
            <a:lstStyle/>
            <a:p>
              <a:r>
                <a:rPr lang="en-US" sz="1400" dirty="0">
                  <a:solidFill>
                    <a:srgbClr val="FF0000"/>
                  </a:solidFill>
                </a:rPr>
                <a:t>Mixing steps</a:t>
              </a:r>
            </a:p>
          </p:txBody>
        </p:sp>
        <p:sp>
          <p:nvSpPr>
            <p:cNvPr id="42" name="TextBox 41">
              <a:extLst>
                <a:ext uri="{FF2B5EF4-FFF2-40B4-BE49-F238E27FC236}">
                  <a16:creationId xmlns:a16="http://schemas.microsoft.com/office/drawing/2014/main" id="{906BB95E-CCD7-7913-6F99-FC3B54B44B73}"/>
                </a:ext>
              </a:extLst>
            </p:cNvPr>
            <p:cNvSpPr txBox="1"/>
            <p:nvPr/>
          </p:nvSpPr>
          <p:spPr>
            <a:xfrm>
              <a:off x="9925050" y="4993150"/>
              <a:ext cx="1011694" cy="307777"/>
            </a:xfrm>
            <a:prstGeom prst="rect">
              <a:avLst/>
            </a:prstGeom>
            <a:noFill/>
          </p:spPr>
          <p:txBody>
            <a:bodyPr wrap="square" rtlCol="0">
              <a:spAutoFit/>
            </a:bodyPr>
            <a:lstStyle/>
            <a:p>
              <a:r>
                <a:rPr lang="en-US" sz="1400" dirty="0">
                  <a:solidFill>
                    <a:schemeClr val="tx2">
                      <a:lumMod val="75000"/>
                      <a:lumOff val="25000"/>
                    </a:schemeClr>
                  </a:solidFill>
                </a:rPr>
                <a:t>Bottleneck</a:t>
              </a:r>
            </a:p>
          </p:txBody>
        </p:sp>
      </p:grpSp>
      <p:sp>
        <p:nvSpPr>
          <p:cNvPr id="4" name="Slide Number Placeholder 3">
            <a:extLst>
              <a:ext uri="{FF2B5EF4-FFF2-40B4-BE49-F238E27FC236}">
                <a16:creationId xmlns:a16="http://schemas.microsoft.com/office/drawing/2014/main" id="{5566BC42-A6FB-9B5B-9EB6-618A3F237C58}"/>
              </a:ext>
            </a:extLst>
          </p:cNvPr>
          <p:cNvSpPr>
            <a:spLocks noGrp="1"/>
          </p:cNvSpPr>
          <p:nvPr>
            <p:ph type="sldNum" sz="quarter" idx="12"/>
          </p:nvPr>
        </p:nvSpPr>
        <p:spPr/>
        <p:txBody>
          <a:bodyPr/>
          <a:lstStyle/>
          <a:p>
            <a:fld id="{33471E03-3868-4372-A232-81B06EBB10D4}" type="slidenum">
              <a:rPr lang="es-ES" smtClean="0"/>
              <a:t>215</a:t>
            </a:fld>
            <a:endParaRPr lang="es-ES"/>
          </a:p>
        </p:txBody>
      </p:sp>
    </p:spTree>
    <p:extLst>
      <p:ext uri="{BB962C8B-B14F-4D97-AF65-F5344CB8AC3E}">
        <p14:creationId xmlns:p14="http://schemas.microsoft.com/office/powerpoint/2010/main" val="78778606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7F88C-934D-5384-EE99-2F7B79B7BB85}"/>
              </a:ext>
            </a:extLst>
          </p:cNvPr>
          <p:cNvSpPr>
            <a:spLocks noGrp="1"/>
          </p:cNvSpPr>
          <p:nvPr>
            <p:ph type="title"/>
          </p:nvPr>
        </p:nvSpPr>
        <p:spPr/>
        <p:txBody>
          <a:bodyPr>
            <a:normAutofit/>
          </a:bodyPr>
          <a:lstStyle/>
          <a:p>
            <a:r>
              <a:rPr lang="en-US" dirty="0"/>
              <a:t>Trade-off between OSM and OSQ</a:t>
            </a:r>
            <a:endParaRPr lang="es-ES" dirty="0"/>
          </a:p>
        </p:txBody>
      </p:sp>
      <p:sp>
        <p:nvSpPr>
          <p:cNvPr id="3" name="Content Placeholder 2">
            <a:extLst>
              <a:ext uri="{FF2B5EF4-FFF2-40B4-BE49-F238E27FC236}">
                <a16:creationId xmlns:a16="http://schemas.microsoft.com/office/drawing/2014/main" id="{D61492A2-9CC3-0B22-8741-3C8B53DA5B13}"/>
              </a:ext>
            </a:extLst>
          </p:cNvPr>
          <p:cNvSpPr>
            <a:spLocks noGrp="1"/>
          </p:cNvSpPr>
          <p:nvPr>
            <p:ph idx="1"/>
          </p:nvPr>
        </p:nvSpPr>
        <p:spPr>
          <a:xfrm>
            <a:off x="838200" y="1510221"/>
            <a:ext cx="10515600" cy="5278329"/>
          </a:xfrm>
        </p:spPr>
        <p:txBody>
          <a:bodyPr>
            <a:normAutofit lnSpcReduction="10000"/>
          </a:bodyPr>
          <a:lstStyle/>
          <a:p>
            <a:pPr>
              <a:buFont typeface="Wingdings" panose="05000000000000000000" pitchFamily="2" charset="2"/>
              <a:buChar char="§"/>
            </a:pPr>
            <a:r>
              <a:rPr lang="en-US" sz="1700" b="1" dirty="0"/>
              <a:t>Relational GNNs</a:t>
            </a:r>
          </a:p>
          <a:p>
            <a:pPr lvl="1">
              <a:buFont typeface="Wingdings" panose="05000000000000000000" pitchFamily="2" charset="2"/>
              <a:buChar char="§"/>
            </a:pPr>
            <a:r>
              <a:rPr lang="en-US" sz="1500" b="1" i="1" dirty="0"/>
              <a:t>FOSR</a:t>
            </a:r>
            <a:r>
              <a:rPr lang="en-US" sz="1500" dirty="0"/>
              <a:t> </a:t>
            </a:r>
            <a:r>
              <a:rPr kumimoji="0" lang="en-US" sz="13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1300" b="0" i="0" u="none" strike="noStrike" kern="1200" cap="none" spc="0" normalizeH="0" baseline="0" noProof="0" dirty="0" err="1">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Karhadkar</a:t>
            </a:r>
            <a:r>
              <a:rPr kumimoji="0" lang="en-US" sz="13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 et al 22] </a:t>
            </a:r>
            <a:r>
              <a:rPr lang="en-US" sz="1500" dirty="0"/>
              <a:t>and </a:t>
            </a:r>
            <a:r>
              <a:rPr lang="en-US" sz="1500" b="1" i="1" dirty="0"/>
              <a:t>LASER </a:t>
            </a:r>
            <a:r>
              <a:rPr lang="en-US" sz="1300" dirty="0">
                <a:solidFill>
                  <a:schemeClr val="accent2">
                    <a:lumMod val="50000"/>
                  </a:schemeClr>
                </a:solidFill>
                <a:latin typeface="Times New Roman" panose="02020603050405020304" pitchFamily="18" charset="0"/>
                <a:cs typeface="Times New Roman" panose="02020603050405020304" pitchFamily="18" charset="0"/>
              </a:rPr>
              <a:t>[</a:t>
            </a:r>
            <a:r>
              <a:rPr lang="en-US" sz="1300" dirty="0" err="1">
                <a:solidFill>
                  <a:schemeClr val="accent2">
                    <a:lumMod val="50000"/>
                  </a:schemeClr>
                </a:solidFill>
                <a:latin typeface="Times New Roman" panose="02020603050405020304" pitchFamily="18" charset="0"/>
                <a:cs typeface="Times New Roman" panose="02020603050405020304" pitchFamily="18" charset="0"/>
              </a:rPr>
              <a:t>Barbero</a:t>
            </a:r>
            <a:r>
              <a:rPr lang="en-US" sz="1300" dirty="0">
                <a:solidFill>
                  <a:schemeClr val="accent2">
                    <a:lumMod val="50000"/>
                  </a:schemeClr>
                </a:solidFill>
                <a:latin typeface="Times New Roman" panose="02020603050405020304" pitchFamily="18" charset="0"/>
                <a:cs typeface="Times New Roman" panose="02020603050405020304" pitchFamily="18" charset="0"/>
              </a:rPr>
              <a:t> et al 24]</a:t>
            </a:r>
            <a:r>
              <a:rPr lang="en-US" sz="1300" dirty="0">
                <a:latin typeface="Times New Roman" panose="02020603050405020304" pitchFamily="18" charset="0"/>
                <a:cs typeface="Times New Roman" panose="02020603050405020304" pitchFamily="18" charset="0"/>
              </a:rPr>
              <a:t>.</a:t>
            </a:r>
            <a:r>
              <a:rPr lang="en-US" sz="1300" dirty="0">
                <a:solidFill>
                  <a:schemeClr val="accent2">
                    <a:lumMod val="50000"/>
                  </a:schemeClr>
                </a:solidFill>
                <a:latin typeface="Times New Roman" panose="02020603050405020304" pitchFamily="18" charset="0"/>
                <a:cs typeface="Times New Roman" panose="02020603050405020304" pitchFamily="18" charset="0"/>
              </a:rPr>
              <a:t>  </a:t>
            </a:r>
          </a:p>
          <a:p>
            <a:pPr lvl="1">
              <a:buFont typeface="Wingdings" panose="05000000000000000000" pitchFamily="2" charset="2"/>
              <a:buChar char="§"/>
            </a:pPr>
            <a:endParaRPr lang="en-US" sz="1300" dirty="0">
              <a:solidFill>
                <a:schemeClr val="accent2">
                  <a:lumMod val="50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1700" b="1" dirty="0"/>
              <a:t>Curvature Methods</a:t>
            </a:r>
          </a:p>
          <a:p>
            <a:pPr lvl="1">
              <a:buFont typeface="Wingdings" panose="05000000000000000000" pitchFamily="2" charset="2"/>
              <a:buChar char="§"/>
            </a:pPr>
            <a:r>
              <a:rPr lang="en-US" sz="1500" b="1" i="1" dirty="0"/>
              <a:t>SJLR</a:t>
            </a:r>
            <a:r>
              <a:rPr lang="en-US" sz="1500" dirty="0"/>
              <a:t> </a:t>
            </a:r>
            <a:r>
              <a:rPr lang="en-US" sz="1300" dirty="0">
                <a:solidFill>
                  <a:schemeClr val="accent2">
                    <a:lumMod val="50000"/>
                  </a:schemeClr>
                </a:solidFill>
                <a:latin typeface="Times New Roman" panose="02020603050405020304" pitchFamily="18" charset="0"/>
                <a:cs typeface="Times New Roman" panose="02020603050405020304" pitchFamily="18" charset="0"/>
              </a:rPr>
              <a:t>[</a:t>
            </a:r>
            <a:r>
              <a:rPr lang="en-US" sz="1300" dirty="0" err="1">
                <a:solidFill>
                  <a:schemeClr val="accent2">
                    <a:lumMod val="50000"/>
                  </a:schemeClr>
                </a:solidFill>
                <a:latin typeface="Times New Roman" panose="02020603050405020304" pitchFamily="18" charset="0"/>
                <a:cs typeface="Times New Roman" panose="02020603050405020304" pitchFamily="18" charset="0"/>
              </a:rPr>
              <a:t>Giraldo</a:t>
            </a:r>
            <a:r>
              <a:rPr lang="en-US" sz="1300" dirty="0">
                <a:solidFill>
                  <a:schemeClr val="accent2">
                    <a:lumMod val="50000"/>
                  </a:schemeClr>
                </a:solidFill>
                <a:latin typeface="Times New Roman" panose="02020603050405020304" pitchFamily="18" charset="0"/>
                <a:cs typeface="Times New Roman" panose="02020603050405020304" pitchFamily="18" charset="0"/>
              </a:rPr>
              <a:t> et al 23] </a:t>
            </a:r>
            <a:r>
              <a:rPr lang="en-US" sz="1500" b="1" dirty="0"/>
              <a:t>adds and remove edges </a:t>
            </a:r>
            <a:r>
              <a:rPr lang="en-US" sz="1500" dirty="0"/>
              <a:t>and analysis of trade-off in the spectral domain.</a:t>
            </a:r>
          </a:p>
          <a:p>
            <a:pPr lvl="1">
              <a:buFont typeface="Wingdings" panose="05000000000000000000" pitchFamily="2" charset="2"/>
              <a:buChar char="§"/>
            </a:pPr>
            <a:r>
              <a:rPr lang="en-US" sz="1500" b="1" i="1" dirty="0"/>
              <a:t>BORF</a:t>
            </a:r>
            <a:r>
              <a:rPr lang="en-US" sz="1500" dirty="0"/>
              <a:t> </a:t>
            </a:r>
            <a:r>
              <a:rPr lang="en-US" sz="1300" dirty="0">
                <a:solidFill>
                  <a:schemeClr val="accent2">
                    <a:lumMod val="50000"/>
                  </a:schemeClr>
                </a:solidFill>
                <a:latin typeface="Times New Roman" panose="02020603050405020304" pitchFamily="18" charset="0"/>
                <a:cs typeface="Times New Roman" panose="02020603050405020304" pitchFamily="18" charset="0"/>
              </a:rPr>
              <a:t>[Nguyen et al 23]</a:t>
            </a:r>
            <a:r>
              <a:rPr lang="en-US" sz="1500" dirty="0">
                <a:latin typeface="Times New Roman" panose="02020603050405020304" pitchFamily="18" charset="0"/>
                <a:cs typeface="Times New Roman" panose="02020603050405020304" pitchFamily="18" charset="0"/>
              </a:rPr>
              <a:t> </a:t>
            </a:r>
            <a:r>
              <a:rPr lang="en-US" sz="1500" dirty="0"/>
              <a:t>adds and remove edges with low and high curvatures (solving OSQ and OSM) resembling an expander.</a:t>
            </a:r>
            <a:br>
              <a:rPr lang="en-US" sz="1500" dirty="0"/>
            </a:br>
            <a:r>
              <a:rPr lang="en-US" sz="1500" dirty="0"/>
              <a:t>They connect of curvature with the DE and with Jacobian.</a:t>
            </a:r>
          </a:p>
          <a:p>
            <a:pPr lvl="1">
              <a:buFont typeface="Wingdings" panose="05000000000000000000" pitchFamily="2" charset="2"/>
              <a:buChar char="§"/>
            </a:pPr>
            <a:r>
              <a:rPr lang="en-US" sz="1500" b="1" i="1" u="none" strike="noStrike" baseline="0" dirty="0"/>
              <a:t>AFR-3</a:t>
            </a:r>
            <a:r>
              <a:rPr lang="en-US" sz="1500" b="0" i="0" u="none" strike="noStrike" baseline="0" dirty="0"/>
              <a:t> </a:t>
            </a:r>
            <a:r>
              <a:rPr lang="en-US" sz="13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a:t>
            </a:r>
            <a:r>
              <a:rPr lang="en-US" sz="1300" b="0" i="0" u="none" strike="noStrike" baseline="0" dirty="0" err="1">
                <a:solidFill>
                  <a:schemeClr val="accent2">
                    <a:lumMod val="50000"/>
                  </a:schemeClr>
                </a:solidFill>
                <a:latin typeface="Times New Roman" panose="02020603050405020304" pitchFamily="18" charset="0"/>
                <a:cs typeface="Times New Roman" panose="02020603050405020304" pitchFamily="18" charset="0"/>
              </a:rPr>
              <a:t>Fesser</a:t>
            </a:r>
            <a:r>
              <a:rPr lang="en-US" sz="13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 and Weber, 24] </a:t>
            </a:r>
            <a:r>
              <a:rPr lang="en-US" sz="1500" b="0" i="0" u="none" strike="noStrike" baseline="0" dirty="0"/>
              <a:t>propose a heuristic to choosing how many edges to add in curvature methods.</a:t>
            </a:r>
            <a:br>
              <a:rPr lang="en-US" sz="1500" b="0" i="0" u="none" strike="noStrike" baseline="0" dirty="0"/>
            </a:br>
            <a:r>
              <a:rPr lang="en-US" sz="1500" dirty="0"/>
              <a:t>They connect OSM and OSQ with augmented Forman curvature.</a:t>
            </a:r>
            <a:endParaRPr lang="es-ES" sz="1500" b="0" i="0" u="none" strike="noStrike" baseline="0" dirty="0"/>
          </a:p>
          <a:p>
            <a:pPr lvl="1">
              <a:buFont typeface="Wingdings" panose="05000000000000000000" pitchFamily="2" charset="2"/>
              <a:buChar char="§"/>
            </a:pPr>
            <a:r>
              <a:rPr lang="en-US" sz="1500" b="1" i="1" dirty="0" err="1"/>
              <a:t>CurvDrop</a:t>
            </a:r>
            <a:r>
              <a:rPr lang="en-US" sz="1500" dirty="0"/>
              <a:t> </a:t>
            </a:r>
            <a:r>
              <a:rPr lang="en-US" sz="1300" dirty="0">
                <a:solidFill>
                  <a:schemeClr val="accent2">
                    <a:lumMod val="50000"/>
                  </a:schemeClr>
                </a:solidFill>
                <a:cs typeface="Times New Roman" panose="02020603050405020304" pitchFamily="18" charset="0"/>
              </a:rPr>
              <a:t>[Liu et al 23] </a:t>
            </a:r>
            <a:r>
              <a:rPr lang="en-US" sz="1500" dirty="0"/>
              <a:t>sample edges based on curvature to mitigate OSM and OSQ.</a:t>
            </a:r>
          </a:p>
          <a:p>
            <a:pPr lvl="1">
              <a:buFont typeface="Wingdings" panose="05000000000000000000" pitchFamily="2" charset="2"/>
              <a:buChar char="§"/>
            </a:pPr>
            <a:endParaRPr lang="en-US" sz="1500" dirty="0"/>
          </a:p>
          <a:p>
            <a:pPr algn="l">
              <a:buFont typeface="Wingdings" panose="05000000000000000000" pitchFamily="2" charset="2"/>
              <a:buChar char="§"/>
            </a:pPr>
            <a:r>
              <a:rPr lang="en-US" sz="1700" b="1" i="0" u="none" strike="noStrike" baseline="0" dirty="0"/>
              <a:t>Spectral</a:t>
            </a:r>
          </a:p>
          <a:p>
            <a:pPr lvl="1">
              <a:buFont typeface="Wingdings" panose="05000000000000000000" pitchFamily="2" charset="2"/>
              <a:buChar char="§"/>
            </a:pPr>
            <a:r>
              <a:rPr lang="en-US" sz="1500" b="1" i="1" dirty="0" err="1"/>
              <a:t>ProxyDelete</a:t>
            </a:r>
            <a:r>
              <a:rPr lang="en-US" sz="1500" dirty="0"/>
              <a:t> </a:t>
            </a:r>
            <a:r>
              <a:rPr lang="en-US" sz="1300" dirty="0">
                <a:solidFill>
                  <a:schemeClr val="accent2">
                    <a:lumMod val="50000"/>
                  </a:schemeClr>
                </a:solidFill>
                <a:cs typeface="Times New Roman" panose="02020603050405020304" pitchFamily="18" charset="0"/>
              </a:rPr>
              <a:t>[</a:t>
            </a:r>
            <a:r>
              <a:rPr lang="en-US" sz="1300" dirty="0" err="1">
                <a:solidFill>
                  <a:schemeClr val="accent2">
                    <a:lumMod val="50000"/>
                  </a:schemeClr>
                </a:solidFill>
                <a:cs typeface="Times New Roman" panose="02020603050405020304" pitchFamily="18" charset="0"/>
              </a:rPr>
              <a:t>Jamadandi</a:t>
            </a:r>
            <a:r>
              <a:rPr lang="en-US" sz="1300" dirty="0">
                <a:solidFill>
                  <a:schemeClr val="accent2">
                    <a:lumMod val="50000"/>
                  </a:schemeClr>
                </a:solidFill>
                <a:cs typeface="Times New Roman" panose="02020603050405020304" pitchFamily="18" charset="0"/>
              </a:rPr>
              <a:t> et al 24]</a:t>
            </a:r>
            <a:r>
              <a:rPr lang="en-US" sz="1500" dirty="0"/>
              <a:t> analyze that </a:t>
            </a:r>
            <a:r>
              <a:rPr lang="en-US" sz="1500" b="1" dirty="0"/>
              <a:t>deleting edges </a:t>
            </a:r>
            <a:r>
              <a:rPr lang="en-US" sz="1500" dirty="0"/>
              <a:t>can address OSM and OSQ simultaneously.</a:t>
            </a:r>
          </a:p>
          <a:p>
            <a:pPr lvl="1">
              <a:buFont typeface="Wingdings" panose="05000000000000000000" pitchFamily="2" charset="2"/>
              <a:buChar char="§"/>
            </a:pPr>
            <a:r>
              <a:rPr lang="en-US" sz="1500" b="1" i="1" dirty="0" err="1"/>
              <a:t>UniFilter</a:t>
            </a:r>
            <a:r>
              <a:rPr lang="en-US" sz="1500" dirty="0"/>
              <a:t>  </a:t>
            </a:r>
            <a:r>
              <a:rPr lang="en-US" sz="1300" dirty="0">
                <a:solidFill>
                  <a:schemeClr val="accent2">
                    <a:lumMod val="50000"/>
                  </a:schemeClr>
                </a:solidFill>
              </a:rPr>
              <a:t>[Huang et al 24]</a:t>
            </a:r>
            <a:r>
              <a:rPr lang="en-US" sz="1300" dirty="0"/>
              <a:t> </a:t>
            </a:r>
            <a:r>
              <a:rPr lang="en-US" sz="1500" dirty="0"/>
              <a:t>propose a general graph filter based on a universal polynomial basis</a:t>
            </a:r>
            <a:r>
              <a:rPr lang="en-US" sz="1300" dirty="0">
                <a:solidFill>
                  <a:schemeClr val="accent2">
                    <a:lumMod val="50000"/>
                  </a:schemeClr>
                </a:solidFill>
                <a:cs typeface="Times New Roman" panose="02020603050405020304" pitchFamily="18" charset="0"/>
              </a:rPr>
              <a:t> </a:t>
            </a:r>
            <a:r>
              <a:rPr lang="en-US" sz="1500" dirty="0"/>
              <a:t>tailored for different heterophily degrees</a:t>
            </a:r>
          </a:p>
          <a:p>
            <a:pPr lvl="1">
              <a:buFont typeface="Wingdings" panose="05000000000000000000" pitchFamily="2" charset="2"/>
              <a:buChar char="§"/>
            </a:pPr>
            <a:endParaRPr lang="en-US" sz="1500" dirty="0"/>
          </a:p>
          <a:p>
            <a:pPr>
              <a:buFont typeface="Wingdings" panose="05000000000000000000" pitchFamily="2" charset="2"/>
              <a:buChar char="§"/>
            </a:pPr>
            <a:r>
              <a:rPr lang="en-US" sz="1700" b="1" dirty="0"/>
              <a:t>More</a:t>
            </a:r>
            <a:endParaRPr lang="en-US" sz="1700" dirty="0"/>
          </a:p>
          <a:p>
            <a:pPr lvl="1">
              <a:buFont typeface="Wingdings" panose="05000000000000000000" pitchFamily="2" charset="2"/>
              <a:buChar char="§"/>
            </a:pPr>
            <a:r>
              <a:rPr lang="en-US" sz="1500" b="1" i="1" dirty="0">
                <a:cs typeface="Times New Roman" panose="02020603050405020304" pitchFamily="18" charset="0"/>
              </a:rPr>
              <a:t>Adaptative Message Passing</a:t>
            </a:r>
            <a:r>
              <a:rPr lang="en-US" sz="1500" dirty="0">
                <a:solidFill>
                  <a:schemeClr val="accent2">
                    <a:lumMod val="50000"/>
                  </a:schemeClr>
                </a:solidFill>
                <a:cs typeface="Times New Roman" panose="02020603050405020304" pitchFamily="18" charset="0"/>
              </a:rPr>
              <a:t> </a:t>
            </a:r>
            <a:r>
              <a:rPr lang="en-US" sz="1300" dirty="0">
                <a:solidFill>
                  <a:schemeClr val="accent2">
                    <a:lumMod val="50000"/>
                  </a:schemeClr>
                </a:solidFill>
                <a:cs typeface="Times New Roman" panose="02020603050405020304" pitchFamily="18" charset="0"/>
              </a:rPr>
              <a:t>[</a:t>
            </a:r>
            <a:r>
              <a:rPr lang="en-US" sz="1300" dirty="0" err="1">
                <a:solidFill>
                  <a:schemeClr val="accent2">
                    <a:lumMod val="50000"/>
                  </a:schemeClr>
                </a:solidFill>
                <a:cs typeface="Times New Roman" panose="02020603050405020304" pitchFamily="18" charset="0"/>
              </a:rPr>
              <a:t>Errica</a:t>
            </a:r>
            <a:r>
              <a:rPr lang="en-US" sz="1300" dirty="0">
                <a:solidFill>
                  <a:schemeClr val="accent2">
                    <a:lumMod val="50000"/>
                  </a:schemeClr>
                </a:solidFill>
                <a:cs typeface="Times New Roman" panose="02020603050405020304" pitchFamily="18" charset="0"/>
              </a:rPr>
              <a:t> et al 24] </a:t>
            </a:r>
            <a:r>
              <a:rPr lang="en-US" sz="1500" dirty="0"/>
              <a:t>propose a probabilistic framework to learn</a:t>
            </a:r>
            <a:r>
              <a:rPr lang="en-US" sz="1500" b="1" dirty="0"/>
              <a:t> how many messages to exchange between nodes (GNN depth) and which messages to filter out </a:t>
            </a:r>
            <a:r>
              <a:rPr lang="en-US" sz="1500" dirty="0"/>
              <a:t>to prevent feature convergence and increase feature sensitivity. </a:t>
            </a:r>
          </a:p>
          <a:p>
            <a:pPr lvl="1">
              <a:buFont typeface="Wingdings" panose="05000000000000000000" pitchFamily="2" charset="2"/>
              <a:buChar char="§"/>
            </a:pPr>
            <a:r>
              <a:rPr lang="en-US" sz="1300" dirty="0">
                <a:solidFill>
                  <a:schemeClr val="accent2">
                    <a:lumMod val="50000"/>
                  </a:schemeClr>
                </a:solidFill>
                <a:cs typeface="Times New Roman" panose="02020603050405020304" pitchFamily="18" charset="0"/>
              </a:rPr>
              <a:t>[Southern et al 24] </a:t>
            </a:r>
            <a:r>
              <a:rPr lang="en-US" sz="1500" dirty="0"/>
              <a:t>compares </a:t>
            </a:r>
            <a:r>
              <a:rPr lang="en-US" sz="1500" b="1" dirty="0"/>
              <a:t>virtual nodes </a:t>
            </a:r>
            <a:r>
              <a:rPr lang="en-US" sz="1500" dirty="0"/>
              <a:t>with smoothing techniques and over-squashing measures.</a:t>
            </a:r>
            <a:endParaRPr lang="es-ES" sz="1700" dirty="0"/>
          </a:p>
          <a:p>
            <a:pPr algn="l">
              <a:buFont typeface="Wingdings" panose="05000000000000000000" pitchFamily="2" charset="2"/>
              <a:buChar char="§"/>
            </a:pPr>
            <a:endParaRPr lang="es-ES" sz="1700" dirty="0"/>
          </a:p>
        </p:txBody>
      </p:sp>
      <p:sp>
        <p:nvSpPr>
          <p:cNvPr id="5" name="Text Placeholder 4">
            <a:extLst>
              <a:ext uri="{FF2B5EF4-FFF2-40B4-BE49-F238E27FC236}">
                <a16:creationId xmlns:a16="http://schemas.microsoft.com/office/drawing/2014/main" id="{22523250-D082-659C-AA5D-AF91B18E6313}"/>
              </a:ext>
            </a:extLst>
          </p:cNvPr>
          <p:cNvSpPr>
            <a:spLocks noGrp="1"/>
          </p:cNvSpPr>
          <p:nvPr>
            <p:ph type="body" sz="quarter" idx="13"/>
          </p:nvPr>
        </p:nvSpPr>
        <p:spPr/>
        <p:txBody>
          <a:bodyPr/>
          <a:lstStyle/>
          <a:p>
            <a:r>
              <a:rPr lang="en-US" dirty="0"/>
              <a:t>Solutions and Analysis</a:t>
            </a:r>
          </a:p>
        </p:txBody>
      </p:sp>
      <p:sp>
        <p:nvSpPr>
          <p:cNvPr id="4" name="Slide Number Placeholder 3">
            <a:extLst>
              <a:ext uri="{FF2B5EF4-FFF2-40B4-BE49-F238E27FC236}">
                <a16:creationId xmlns:a16="http://schemas.microsoft.com/office/drawing/2014/main" id="{DE23D740-E85E-CF0D-A3E5-23B4488B8FFC}"/>
              </a:ext>
            </a:extLst>
          </p:cNvPr>
          <p:cNvSpPr>
            <a:spLocks noGrp="1"/>
          </p:cNvSpPr>
          <p:nvPr>
            <p:ph type="sldNum" sz="quarter" idx="12"/>
          </p:nvPr>
        </p:nvSpPr>
        <p:spPr/>
        <p:txBody>
          <a:bodyPr/>
          <a:lstStyle/>
          <a:p>
            <a:fld id="{33471E03-3868-4372-A232-81B06EBB10D4}" type="slidenum">
              <a:rPr lang="es-ES" smtClean="0"/>
              <a:t>216</a:t>
            </a:fld>
            <a:endParaRPr lang="es-ES"/>
          </a:p>
        </p:txBody>
      </p:sp>
    </p:spTree>
    <p:extLst>
      <p:ext uri="{BB962C8B-B14F-4D97-AF65-F5344CB8AC3E}">
        <p14:creationId xmlns:p14="http://schemas.microsoft.com/office/powerpoint/2010/main" val="335386612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9F9A-1575-7583-E0A6-59F3C3499CDF}"/>
              </a:ext>
            </a:extLst>
          </p:cNvPr>
          <p:cNvSpPr>
            <a:spLocks noGrp="1"/>
          </p:cNvSpPr>
          <p:nvPr>
            <p:ph type="title"/>
          </p:nvPr>
        </p:nvSpPr>
        <p:spPr>
          <a:xfrm>
            <a:off x="406400" y="4083437"/>
            <a:ext cx="8115300" cy="1449124"/>
          </a:xfrm>
        </p:spPr>
        <p:txBody>
          <a:bodyPr/>
          <a:lstStyle/>
          <a:p>
            <a:r>
              <a:rPr lang="en-US" dirty="0"/>
              <a:t>Open Questions</a:t>
            </a:r>
          </a:p>
        </p:txBody>
      </p:sp>
      <p:pic>
        <p:nvPicPr>
          <p:cNvPr id="5" name="Picture 4" descr="A question mark made of dots and lines&#10;&#10;Description automatically generated">
            <a:extLst>
              <a:ext uri="{FF2B5EF4-FFF2-40B4-BE49-F238E27FC236}">
                <a16:creationId xmlns:a16="http://schemas.microsoft.com/office/drawing/2014/main" id="{E5E4D65A-6A41-2717-BA9A-931A6A596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486" y="849086"/>
            <a:ext cx="3570253" cy="3570253"/>
          </a:xfrm>
          <a:prstGeom prst="rect">
            <a:avLst/>
          </a:prstGeom>
        </p:spPr>
      </p:pic>
    </p:spTree>
    <p:extLst>
      <p:ext uri="{BB962C8B-B14F-4D97-AF65-F5344CB8AC3E}">
        <p14:creationId xmlns:p14="http://schemas.microsoft.com/office/powerpoint/2010/main" val="410931463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8CD8-6ACC-B22D-099E-92E4FEDF1316}"/>
              </a:ext>
            </a:extLst>
          </p:cNvPr>
          <p:cNvSpPr>
            <a:spLocks noGrp="1"/>
          </p:cNvSpPr>
          <p:nvPr>
            <p:ph type="title"/>
          </p:nvPr>
        </p:nvSpPr>
        <p:spPr/>
        <p:txBody>
          <a:bodyPr/>
          <a:lstStyle/>
          <a:p>
            <a:r>
              <a:rPr lang="en-US" dirty="0"/>
              <a:t>Open Questions on OSM</a:t>
            </a:r>
            <a:endParaRPr lang="es-E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AF192F-45DD-6B67-90BF-04F3A1D45F3F}"/>
                  </a:ext>
                </a:extLst>
              </p:cNvPr>
              <p:cNvSpPr>
                <a:spLocks noGrp="1"/>
              </p:cNvSpPr>
              <p:nvPr>
                <p:ph idx="1"/>
              </p:nvPr>
            </p:nvSpPr>
            <p:spPr>
              <a:xfrm>
                <a:off x="838199" y="1429304"/>
                <a:ext cx="10643647" cy="5428695"/>
              </a:xfrm>
            </p:spPr>
            <p:txBody>
              <a:bodyPr>
                <a:normAutofit/>
              </a:bodyPr>
              <a:lstStyle/>
              <a:p>
                <a:pPr>
                  <a:buFont typeface="Wingdings" panose="05000000000000000000" pitchFamily="2" charset="2"/>
                  <a:buChar char="§"/>
                </a:pPr>
                <a:r>
                  <a:rPr lang="en-US" sz="1800" dirty="0"/>
                  <a:t>It is not always correlated with the accuracy… Is it really a problem of GNNs? Not the only one</a:t>
                </a:r>
              </a:p>
              <a:p>
                <a:pPr lvl="1">
                  <a:buFont typeface="Wingdings" panose="05000000000000000000" pitchFamily="2" charset="2"/>
                  <a:buChar char="§"/>
                </a:pPr>
                <a:r>
                  <a:rPr lang="en-US" sz="1600" dirty="0"/>
                  <a:t>Role of real world GNNs and training process? Mitigated even with gated GCNs or relational GCNs</a:t>
                </a:r>
              </a:p>
              <a:p>
                <a:pPr>
                  <a:buFont typeface="Wingdings" panose="05000000000000000000" pitchFamily="2" charset="2"/>
                  <a:buChar char="§"/>
                </a:pPr>
                <a:r>
                  <a:rPr lang="en-US" sz="1800" b="1" dirty="0"/>
                  <a:t>Is OSM always a problem? </a:t>
                </a:r>
                <a:r>
                  <a:rPr lang="en-US" sz="1800" b="1" i="1" dirty="0"/>
                  <a:t>Not too little, not too much </a:t>
                </a:r>
                <a:r>
                  <a:rPr lang="en-US" sz="1800" dirty="0"/>
                  <a:t>(focus before </a:t>
                </a:r>
                <a14:m>
                  <m:oMath xmlns:m="http://schemas.openxmlformats.org/officeDocument/2006/math">
                    <m:r>
                      <a:rPr lang="en-US" sz="1800" b="0" i="1" smtClean="0">
                        <a:latin typeface="Cambria Math" panose="02040503050406030204" pitchFamily="18" charset="0"/>
                      </a:rPr>
                      <m:t>𝑘</m:t>
                    </m:r>
                    <m:r>
                      <a:rPr lang="en-US" sz="1800" b="0" i="1" smtClean="0">
                        <a:latin typeface="Cambria Math" panose="02040503050406030204" pitchFamily="18" charset="0"/>
                      </a:rPr>
                      <m:t>→∞</m:t>
                    </m:r>
                  </m:oMath>
                </a14:m>
                <a:r>
                  <a:rPr lang="en-US" sz="1800" dirty="0"/>
                  <a:t>)</a:t>
                </a:r>
              </a:p>
              <a:p>
                <a:pPr lvl="1">
                  <a:buFont typeface="Wingdings" panose="05000000000000000000" pitchFamily="2" charset="2"/>
                  <a:buChar char="§"/>
                </a:pPr>
                <a:r>
                  <a:rPr lang="en-US" sz="1600" dirty="0"/>
                  <a:t>Graph CLF </a:t>
                </a:r>
                <a:r>
                  <a:rPr lang="en-US" sz="1600" dirty="0">
                    <a:sym typeface="Wingdings" panose="05000000000000000000" pitchFamily="2" charset="2"/>
                  </a:rPr>
                  <a:t> beneficial smoothing is desired if it is aligned with the task</a:t>
                </a:r>
              </a:p>
              <a:p>
                <a:pPr lvl="1">
                  <a:buFont typeface="Wingdings" panose="05000000000000000000" pitchFamily="2" charset="2"/>
                  <a:buChar char="§"/>
                </a:pPr>
                <a:r>
                  <a:rPr lang="en-US" sz="1600" b="1" dirty="0">
                    <a:sym typeface="Wingdings" panose="05000000000000000000" pitchFamily="2" charset="2"/>
                  </a:rPr>
                  <a:t>Node  CLF  </a:t>
                </a:r>
                <a:r>
                  <a:rPr lang="en-US" sz="1600" b="1" dirty="0"/>
                  <a:t>For homophily some OSM is desired! </a:t>
                </a:r>
                <a:r>
                  <a:rPr lang="en-US" sz="1400" dirty="0">
                    <a:solidFill>
                      <a:schemeClr val="accent2">
                        <a:lumMod val="50000"/>
                      </a:schemeClr>
                    </a:solidFill>
                    <a:latin typeface="Times New Roman" panose="02020603050405020304" pitchFamily="18" charset="0"/>
                    <a:cs typeface="Times New Roman" panose="02020603050405020304" pitchFamily="18" charset="0"/>
                  </a:rPr>
                  <a:t>[</a:t>
                </a:r>
                <a:r>
                  <a:rPr lang="en-US" sz="1400" dirty="0" err="1">
                    <a:solidFill>
                      <a:schemeClr val="accent2">
                        <a:lumMod val="50000"/>
                      </a:schemeClr>
                    </a:solidFill>
                    <a:latin typeface="Times New Roman" panose="02020603050405020304" pitchFamily="18" charset="0"/>
                    <a:cs typeface="Times New Roman" panose="02020603050405020304" pitchFamily="18" charset="0"/>
                  </a:rPr>
                  <a:t>Keriven</a:t>
                </a:r>
                <a:r>
                  <a:rPr lang="en-US" sz="1400" dirty="0">
                    <a:solidFill>
                      <a:schemeClr val="accent2">
                        <a:lumMod val="50000"/>
                      </a:schemeClr>
                    </a:solidFill>
                    <a:latin typeface="Times New Roman" panose="02020603050405020304" pitchFamily="18" charset="0"/>
                    <a:cs typeface="Times New Roman" panose="02020603050405020304" pitchFamily="18" charset="0"/>
                  </a:rPr>
                  <a:t> 2022]</a:t>
                </a:r>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p:txBody>
          </p:sp>
        </mc:Choice>
        <mc:Fallback xmlns="">
          <p:sp>
            <p:nvSpPr>
              <p:cNvPr id="3" name="Content Placeholder 2">
                <a:extLst>
                  <a:ext uri="{FF2B5EF4-FFF2-40B4-BE49-F238E27FC236}">
                    <a16:creationId xmlns:a16="http://schemas.microsoft.com/office/drawing/2014/main" id="{82AF192F-45DD-6B67-90BF-04F3A1D45F3F}"/>
                  </a:ext>
                </a:extLst>
              </p:cNvPr>
              <p:cNvSpPr>
                <a:spLocks noGrp="1" noRot="1" noChangeAspect="1" noMove="1" noResize="1" noEditPoints="1" noAdjustHandles="1" noChangeArrowheads="1" noChangeShapeType="1" noTextEdit="1"/>
              </p:cNvSpPr>
              <p:nvPr>
                <p:ph idx="1"/>
              </p:nvPr>
            </p:nvSpPr>
            <p:spPr>
              <a:xfrm>
                <a:off x="838199" y="1429304"/>
                <a:ext cx="10643647" cy="5428695"/>
              </a:xfrm>
              <a:blipFill>
                <a:blip r:embed="rId3"/>
                <a:stretch>
                  <a:fillRect l="-343" t="-1010"/>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8B3614E4-B600-462E-7512-997B3CEF6711}"/>
              </a:ext>
            </a:extLst>
          </p:cNvPr>
          <p:cNvSpPr/>
          <p:nvPr/>
        </p:nvSpPr>
        <p:spPr>
          <a:xfrm>
            <a:off x="1220185" y="3066098"/>
            <a:ext cx="4279039" cy="351808"/>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OSM happens faster in some subspaces than in others </a:t>
            </a:r>
          </a:p>
        </p:txBody>
      </p:sp>
      <p:sp>
        <p:nvSpPr>
          <p:cNvPr id="5" name="Rectangle: Rounded Corners 4">
            <a:extLst>
              <a:ext uri="{FF2B5EF4-FFF2-40B4-BE49-F238E27FC236}">
                <a16:creationId xmlns:a16="http://schemas.microsoft.com/office/drawing/2014/main" id="{4A1B0FE3-9FAE-99AB-74B2-226626B0FD50}"/>
              </a:ext>
            </a:extLst>
          </p:cNvPr>
          <p:cNvSpPr/>
          <p:nvPr/>
        </p:nvSpPr>
        <p:spPr>
          <a:xfrm>
            <a:off x="6710531" y="3066098"/>
            <a:ext cx="4279039" cy="351808"/>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Useful if labels are correlated with those subspaces</a:t>
            </a:r>
          </a:p>
        </p:txBody>
      </p:sp>
      <p:cxnSp>
        <p:nvCxnSpPr>
          <p:cNvPr id="7" name="Straight Arrow Connector 6">
            <a:extLst>
              <a:ext uri="{FF2B5EF4-FFF2-40B4-BE49-F238E27FC236}">
                <a16:creationId xmlns:a16="http://schemas.microsoft.com/office/drawing/2014/main" id="{266E61F3-E38D-FC0D-9A1C-978422997579}"/>
              </a:ext>
            </a:extLst>
          </p:cNvPr>
          <p:cNvCxnSpPr>
            <a:cxnSpLocks/>
            <a:stCxn id="4" idx="3"/>
            <a:endCxn id="5" idx="1"/>
          </p:cNvCxnSpPr>
          <p:nvPr/>
        </p:nvCxnSpPr>
        <p:spPr>
          <a:xfrm>
            <a:off x="5499224" y="3242002"/>
            <a:ext cx="121130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5B5488EE-7C90-A58A-87CF-A128EAF5BC8D}"/>
              </a:ext>
            </a:extLst>
          </p:cNvPr>
          <p:cNvPicPr>
            <a:picLocks noChangeAspect="1"/>
          </p:cNvPicPr>
          <p:nvPr/>
        </p:nvPicPr>
        <p:blipFill>
          <a:blip r:embed="rId4"/>
          <a:stretch>
            <a:fillRect/>
          </a:stretch>
        </p:blipFill>
        <p:spPr>
          <a:xfrm>
            <a:off x="937689" y="3577707"/>
            <a:ext cx="10051881" cy="2583395"/>
          </a:xfrm>
          <a:prstGeom prst="rect">
            <a:avLst/>
          </a:prstGeom>
        </p:spPr>
      </p:pic>
      <p:sp>
        <p:nvSpPr>
          <p:cNvPr id="6" name="Slide Number Placeholder 5">
            <a:extLst>
              <a:ext uri="{FF2B5EF4-FFF2-40B4-BE49-F238E27FC236}">
                <a16:creationId xmlns:a16="http://schemas.microsoft.com/office/drawing/2014/main" id="{2780891A-C36B-BED7-B2D9-595FDA29E31C}"/>
              </a:ext>
            </a:extLst>
          </p:cNvPr>
          <p:cNvSpPr>
            <a:spLocks noGrp="1"/>
          </p:cNvSpPr>
          <p:nvPr>
            <p:ph type="sldNum" sz="quarter" idx="12"/>
          </p:nvPr>
        </p:nvSpPr>
        <p:spPr/>
        <p:txBody>
          <a:bodyPr/>
          <a:lstStyle/>
          <a:p>
            <a:fld id="{33471E03-3868-4372-A232-81B06EBB10D4}" type="slidenum">
              <a:rPr lang="es-ES" smtClean="0"/>
              <a:t>218</a:t>
            </a:fld>
            <a:endParaRPr lang="es-ES"/>
          </a:p>
        </p:txBody>
      </p:sp>
    </p:spTree>
    <p:extLst>
      <p:ext uri="{BB962C8B-B14F-4D97-AF65-F5344CB8AC3E}">
        <p14:creationId xmlns:p14="http://schemas.microsoft.com/office/powerpoint/2010/main" val="230018336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8CD8-6ACC-B22D-099E-92E4FEDF1316}"/>
              </a:ext>
            </a:extLst>
          </p:cNvPr>
          <p:cNvSpPr>
            <a:spLocks noGrp="1"/>
          </p:cNvSpPr>
          <p:nvPr>
            <p:ph type="title"/>
          </p:nvPr>
        </p:nvSpPr>
        <p:spPr/>
        <p:txBody>
          <a:bodyPr/>
          <a:lstStyle/>
          <a:p>
            <a:r>
              <a:rPr lang="en-US" dirty="0"/>
              <a:t>Open Questions on OSQ</a:t>
            </a:r>
            <a:endParaRPr lang="es-ES" dirty="0"/>
          </a:p>
        </p:txBody>
      </p:sp>
      <p:sp>
        <p:nvSpPr>
          <p:cNvPr id="3" name="Content Placeholder 2">
            <a:extLst>
              <a:ext uri="{FF2B5EF4-FFF2-40B4-BE49-F238E27FC236}">
                <a16:creationId xmlns:a16="http://schemas.microsoft.com/office/drawing/2014/main" id="{82AF192F-45DD-6B67-90BF-04F3A1D45F3F}"/>
              </a:ext>
            </a:extLst>
          </p:cNvPr>
          <p:cNvSpPr>
            <a:spLocks noGrp="1"/>
          </p:cNvSpPr>
          <p:nvPr>
            <p:ph idx="1"/>
          </p:nvPr>
        </p:nvSpPr>
        <p:spPr>
          <a:xfrm>
            <a:off x="838199" y="1278379"/>
            <a:ext cx="10643647" cy="5428695"/>
          </a:xfrm>
        </p:spPr>
        <p:txBody>
          <a:bodyPr>
            <a:normAutofit/>
          </a:bodyPr>
          <a:lstStyle/>
          <a:p>
            <a:r>
              <a:rPr lang="en-US" sz="1800" b="1" dirty="0"/>
              <a:t>Bottleneck vs Sensibility </a:t>
            </a:r>
            <a:r>
              <a:rPr lang="en-US" sz="1800" dirty="0"/>
              <a:t>– How do they measure OSQ? Are we identifying information bottlenecks?</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dirty="0"/>
          </a:p>
          <a:p>
            <a:endParaRPr lang="en-US" sz="1800" dirty="0"/>
          </a:p>
          <a:p>
            <a:pPr marL="0" indent="0">
              <a:buNone/>
            </a:pPr>
            <a:endParaRPr lang="en-US" sz="2400" dirty="0"/>
          </a:p>
          <a:p>
            <a:pPr lvl="1"/>
            <a:endParaRPr lang="es-ES" sz="2000" dirty="0"/>
          </a:p>
        </p:txBody>
      </p:sp>
      <p:grpSp>
        <p:nvGrpSpPr>
          <p:cNvPr id="5" name="Group 4">
            <a:extLst>
              <a:ext uri="{FF2B5EF4-FFF2-40B4-BE49-F238E27FC236}">
                <a16:creationId xmlns:a16="http://schemas.microsoft.com/office/drawing/2014/main" id="{8227A08A-73DC-4356-3E8C-20600F4A07F9}"/>
              </a:ext>
            </a:extLst>
          </p:cNvPr>
          <p:cNvGrpSpPr/>
          <p:nvPr/>
        </p:nvGrpSpPr>
        <p:grpSpPr>
          <a:xfrm>
            <a:off x="2761553" y="1639682"/>
            <a:ext cx="6672382" cy="3081652"/>
            <a:chOff x="2761553" y="1639682"/>
            <a:chExt cx="6672382" cy="3081652"/>
          </a:xfrm>
        </p:grpSpPr>
        <p:pic>
          <p:nvPicPr>
            <p:cNvPr id="6" name="Picture 5">
              <a:extLst>
                <a:ext uri="{FF2B5EF4-FFF2-40B4-BE49-F238E27FC236}">
                  <a16:creationId xmlns:a16="http://schemas.microsoft.com/office/drawing/2014/main" id="{D6B4385D-91DF-27CA-F1DD-31DE949D40F3}"/>
                </a:ext>
              </a:extLst>
            </p:cNvPr>
            <p:cNvPicPr>
              <a:picLocks noChangeAspect="1"/>
            </p:cNvPicPr>
            <p:nvPr/>
          </p:nvPicPr>
          <p:blipFill>
            <a:blip r:embed="rId8"/>
            <a:stretch>
              <a:fillRect/>
            </a:stretch>
          </p:blipFill>
          <p:spPr>
            <a:xfrm>
              <a:off x="2761553" y="1639682"/>
              <a:ext cx="2886027" cy="3069531"/>
            </a:xfrm>
            <a:prstGeom prst="rect">
              <a:avLst/>
            </a:prstGeom>
          </p:spPr>
        </p:pic>
        <p:pic>
          <p:nvPicPr>
            <p:cNvPr id="7" name="Picture 6">
              <a:extLst>
                <a:ext uri="{FF2B5EF4-FFF2-40B4-BE49-F238E27FC236}">
                  <a16:creationId xmlns:a16="http://schemas.microsoft.com/office/drawing/2014/main" id="{D03E20F1-45F4-ACC4-9432-FB37B9EDDA20}"/>
                </a:ext>
              </a:extLst>
            </p:cNvPr>
            <p:cNvPicPr>
              <a:picLocks noChangeAspect="1"/>
            </p:cNvPicPr>
            <p:nvPr/>
          </p:nvPicPr>
          <p:blipFill>
            <a:blip r:embed="rId9"/>
            <a:stretch>
              <a:fillRect/>
            </a:stretch>
          </p:blipFill>
          <p:spPr>
            <a:xfrm>
              <a:off x="6546715" y="1650534"/>
              <a:ext cx="2887220" cy="3070800"/>
            </a:xfrm>
            <a:prstGeom prst="rect">
              <a:avLst/>
            </a:prstGeom>
          </p:spPr>
        </p:pic>
        <p:grpSp>
          <p:nvGrpSpPr>
            <p:cNvPr id="8" name="Group 7" descr="\documentclass{article}&#10;\usepackage{amsmath,amsfonts,bm}&#10;\pagestyle{empty}&#10;\DeclareMathOperator{\tr}{Tr}&#10;\begin{document}&#10;&#10;\begin{equation*}&#10;\mathcal{R}(G)&#10;\end{equation*}&#10;&#10;\end{document}&#10;&#10;" title="IguanaTex Shape Display">
              <a:extLst>
                <a:ext uri="{FF2B5EF4-FFF2-40B4-BE49-F238E27FC236}">
                  <a16:creationId xmlns:a16="http://schemas.microsoft.com/office/drawing/2014/main" id="{201E4146-E543-3AC9-EEE0-C9D35D0DD85C}"/>
                </a:ext>
              </a:extLst>
            </p:cNvPr>
            <p:cNvGrpSpPr>
              <a:grpSpLocks noChangeAspect="1"/>
            </p:cNvGrpSpPr>
            <p:nvPr>
              <p:custDataLst>
                <p:tags r:id="rId1"/>
              </p:custDataLst>
            </p:nvPr>
          </p:nvGrpSpPr>
          <p:grpSpPr>
            <a:xfrm>
              <a:off x="5803979" y="3133082"/>
              <a:ext cx="582095" cy="254476"/>
              <a:chOff x="11434827" y="3966225"/>
              <a:chExt cx="579649" cy="246724"/>
            </a:xfrm>
            <a:solidFill>
              <a:schemeClr val="tx1"/>
            </a:solidFill>
          </p:grpSpPr>
          <p:sp>
            <p:nvSpPr>
              <p:cNvPr id="11" name="Freeform: Shape 10">
                <a:extLst>
                  <a:ext uri="{FF2B5EF4-FFF2-40B4-BE49-F238E27FC236}">
                    <a16:creationId xmlns:a16="http://schemas.microsoft.com/office/drawing/2014/main" id="{FFB62AE3-359A-B376-C910-A58816FE6476}"/>
                  </a:ext>
                </a:extLst>
              </p:cNvPr>
              <p:cNvSpPr/>
              <p:nvPr>
                <p:custDataLst>
                  <p:tags r:id="rId2"/>
                </p:custDataLst>
              </p:nvPr>
            </p:nvSpPr>
            <p:spPr>
              <a:xfrm>
                <a:off x="11434827" y="3982755"/>
                <a:ext cx="206489" cy="173940"/>
              </a:xfrm>
              <a:custGeom>
                <a:avLst/>
                <a:gdLst>
                  <a:gd name="connsiteX0" fmla="*/ 97393 w 206489"/>
                  <a:gd name="connsiteY0" fmla="*/ 13645 h 173940"/>
                  <a:gd name="connsiteX1" fmla="*/ 158632 w 206489"/>
                  <a:gd name="connsiteY1" fmla="*/ 41524 h 173940"/>
                  <a:gd name="connsiteX2" fmla="*/ 104732 w 206489"/>
                  <a:gd name="connsiteY2" fmla="*/ 87662 h 173940"/>
                  <a:gd name="connsiteX3" fmla="*/ 83728 w 206489"/>
                  <a:gd name="connsiteY3" fmla="*/ 99505 h 173940"/>
                  <a:gd name="connsiteX4" fmla="*/ 84994 w 206489"/>
                  <a:gd name="connsiteY4" fmla="*/ 100985 h 173940"/>
                  <a:gd name="connsiteX5" fmla="*/ 113842 w 206489"/>
                  <a:gd name="connsiteY5" fmla="*/ 136760 h 173940"/>
                  <a:gd name="connsiteX6" fmla="*/ 146991 w 206489"/>
                  <a:gd name="connsiteY6" fmla="*/ 174016 h 173940"/>
                  <a:gd name="connsiteX7" fmla="*/ 206711 w 206489"/>
                  <a:gd name="connsiteY7" fmla="*/ 138241 h 173940"/>
                  <a:gd name="connsiteX8" fmla="*/ 203928 w 206489"/>
                  <a:gd name="connsiteY8" fmla="*/ 136514 h 173940"/>
                  <a:gd name="connsiteX9" fmla="*/ 185708 w 206489"/>
                  <a:gd name="connsiteY9" fmla="*/ 147123 h 173940"/>
                  <a:gd name="connsiteX10" fmla="*/ 163693 w 206489"/>
                  <a:gd name="connsiteY10" fmla="*/ 160446 h 173940"/>
                  <a:gd name="connsiteX11" fmla="*/ 134339 w 206489"/>
                  <a:gd name="connsiteY11" fmla="*/ 123684 h 173940"/>
                  <a:gd name="connsiteX12" fmla="*/ 118650 w 206489"/>
                  <a:gd name="connsiteY12" fmla="*/ 95557 h 173940"/>
                  <a:gd name="connsiteX13" fmla="*/ 180141 w 206489"/>
                  <a:gd name="connsiteY13" fmla="*/ 30915 h 173940"/>
                  <a:gd name="connsiteX14" fmla="*/ 99418 w 206489"/>
                  <a:gd name="connsiteY14" fmla="*/ 75 h 173940"/>
                  <a:gd name="connsiteX15" fmla="*/ 38685 w 206489"/>
                  <a:gd name="connsiteY15" fmla="*/ 8957 h 173940"/>
                  <a:gd name="connsiteX16" fmla="*/ 222 w 206489"/>
                  <a:gd name="connsiteY16" fmla="*/ 45966 h 173940"/>
                  <a:gd name="connsiteX17" fmla="*/ 2752 w 206489"/>
                  <a:gd name="connsiteY17" fmla="*/ 47939 h 173940"/>
                  <a:gd name="connsiteX18" fmla="*/ 14646 w 206489"/>
                  <a:gd name="connsiteY18" fmla="*/ 43252 h 173940"/>
                  <a:gd name="connsiteX19" fmla="*/ 22237 w 206489"/>
                  <a:gd name="connsiteY19" fmla="*/ 33629 h 173940"/>
                  <a:gd name="connsiteX20" fmla="*/ 64750 w 206489"/>
                  <a:gd name="connsiteY20" fmla="*/ 13645 h 173940"/>
                  <a:gd name="connsiteX21" fmla="*/ 52603 w 206489"/>
                  <a:gd name="connsiteY21" fmla="*/ 87662 h 173940"/>
                  <a:gd name="connsiteX22" fmla="*/ 25274 w 206489"/>
                  <a:gd name="connsiteY22" fmla="*/ 168834 h 173940"/>
                  <a:gd name="connsiteX23" fmla="*/ 24008 w 206489"/>
                  <a:gd name="connsiteY23" fmla="*/ 172289 h 173940"/>
                  <a:gd name="connsiteX24" fmla="*/ 26539 w 206489"/>
                  <a:gd name="connsiteY24" fmla="*/ 174016 h 173940"/>
                  <a:gd name="connsiteX25" fmla="*/ 45012 w 206489"/>
                  <a:gd name="connsiteY25" fmla="*/ 163407 h 173940"/>
                  <a:gd name="connsiteX26" fmla="*/ 85500 w 206489"/>
                  <a:gd name="connsiteY26" fmla="*/ 13645 h 173940"/>
                  <a:gd name="connsiteX27" fmla="*/ 97393 w 206489"/>
                  <a:gd name="connsiteY27" fmla="*/ 13645 h 1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6489" h="173940">
                    <a:moveTo>
                      <a:pt x="97393" y="13645"/>
                    </a:moveTo>
                    <a:cubicBezTo>
                      <a:pt x="145979" y="13645"/>
                      <a:pt x="158632" y="25241"/>
                      <a:pt x="158632" y="41524"/>
                    </a:cubicBezTo>
                    <a:cubicBezTo>
                      <a:pt x="158632" y="56575"/>
                      <a:pt x="146485" y="86182"/>
                      <a:pt x="104732" y="87662"/>
                    </a:cubicBezTo>
                    <a:cubicBezTo>
                      <a:pt x="92332" y="88155"/>
                      <a:pt x="83728" y="96791"/>
                      <a:pt x="83728" y="99505"/>
                    </a:cubicBezTo>
                    <a:cubicBezTo>
                      <a:pt x="83728" y="100985"/>
                      <a:pt x="84741" y="100985"/>
                      <a:pt x="84994" y="100985"/>
                    </a:cubicBezTo>
                    <a:cubicBezTo>
                      <a:pt x="95622" y="102712"/>
                      <a:pt x="100683" y="107647"/>
                      <a:pt x="113842" y="136760"/>
                    </a:cubicBezTo>
                    <a:cubicBezTo>
                      <a:pt x="125482" y="162666"/>
                      <a:pt x="132061" y="174016"/>
                      <a:pt x="146991" y="174016"/>
                    </a:cubicBezTo>
                    <a:cubicBezTo>
                      <a:pt x="177610" y="174016"/>
                      <a:pt x="206711" y="143669"/>
                      <a:pt x="206711" y="138241"/>
                    </a:cubicBezTo>
                    <a:cubicBezTo>
                      <a:pt x="206711" y="136514"/>
                      <a:pt x="204687" y="136514"/>
                      <a:pt x="203928" y="136514"/>
                    </a:cubicBezTo>
                    <a:cubicBezTo>
                      <a:pt x="200891" y="136514"/>
                      <a:pt x="191022" y="139968"/>
                      <a:pt x="185708" y="147123"/>
                    </a:cubicBezTo>
                    <a:cubicBezTo>
                      <a:pt x="181659" y="152797"/>
                      <a:pt x="176092" y="160446"/>
                      <a:pt x="163693" y="160446"/>
                    </a:cubicBezTo>
                    <a:cubicBezTo>
                      <a:pt x="150787" y="160446"/>
                      <a:pt x="142942" y="142928"/>
                      <a:pt x="134339" y="123684"/>
                    </a:cubicBezTo>
                    <a:cubicBezTo>
                      <a:pt x="129025" y="111348"/>
                      <a:pt x="124470" y="102219"/>
                      <a:pt x="118650" y="95557"/>
                    </a:cubicBezTo>
                    <a:cubicBezTo>
                      <a:pt x="155342" y="82481"/>
                      <a:pt x="180141" y="56575"/>
                      <a:pt x="180141" y="30915"/>
                    </a:cubicBezTo>
                    <a:cubicBezTo>
                      <a:pt x="180141" y="75"/>
                      <a:pt x="137628" y="75"/>
                      <a:pt x="99418" y="75"/>
                    </a:cubicBezTo>
                    <a:cubicBezTo>
                      <a:pt x="74113" y="75"/>
                      <a:pt x="59942" y="75"/>
                      <a:pt x="38685" y="8957"/>
                    </a:cubicBezTo>
                    <a:cubicBezTo>
                      <a:pt x="4777" y="23514"/>
                      <a:pt x="222" y="43992"/>
                      <a:pt x="222" y="45966"/>
                    </a:cubicBezTo>
                    <a:cubicBezTo>
                      <a:pt x="222" y="47446"/>
                      <a:pt x="1234" y="47939"/>
                      <a:pt x="2752" y="47939"/>
                    </a:cubicBezTo>
                    <a:cubicBezTo>
                      <a:pt x="6801" y="47939"/>
                      <a:pt x="12621" y="44485"/>
                      <a:pt x="14646" y="43252"/>
                    </a:cubicBezTo>
                    <a:cubicBezTo>
                      <a:pt x="19960" y="39797"/>
                      <a:pt x="20719" y="38317"/>
                      <a:pt x="22237" y="33629"/>
                    </a:cubicBezTo>
                    <a:cubicBezTo>
                      <a:pt x="25780" y="23760"/>
                      <a:pt x="32865" y="15125"/>
                      <a:pt x="64750" y="13645"/>
                    </a:cubicBezTo>
                    <a:cubicBezTo>
                      <a:pt x="63484" y="28695"/>
                      <a:pt x="61207" y="51640"/>
                      <a:pt x="52603" y="87662"/>
                    </a:cubicBezTo>
                    <a:cubicBezTo>
                      <a:pt x="45771" y="115295"/>
                      <a:pt x="36408" y="142435"/>
                      <a:pt x="25274" y="168834"/>
                    </a:cubicBezTo>
                    <a:cubicBezTo>
                      <a:pt x="24008" y="171548"/>
                      <a:pt x="24008" y="172042"/>
                      <a:pt x="24008" y="172289"/>
                    </a:cubicBezTo>
                    <a:cubicBezTo>
                      <a:pt x="24008" y="174016"/>
                      <a:pt x="26033" y="174016"/>
                      <a:pt x="26539" y="174016"/>
                    </a:cubicBezTo>
                    <a:cubicBezTo>
                      <a:pt x="31600" y="174016"/>
                      <a:pt x="42228" y="168094"/>
                      <a:pt x="45012" y="163407"/>
                    </a:cubicBezTo>
                    <a:cubicBezTo>
                      <a:pt x="45518" y="162173"/>
                      <a:pt x="77655" y="92597"/>
                      <a:pt x="85500" y="13645"/>
                    </a:cubicBezTo>
                    <a:lnTo>
                      <a:pt x="97393" y="13645"/>
                    </a:lnTo>
                    <a:close/>
                  </a:path>
                </a:pathLst>
              </a:custGeom>
              <a:grpFill/>
              <a:ln w="635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14FC875-9865-1A2B-7FF3-16DF90061013}"/>
                  </a:ext>
                </a:extLst>
              </p:cNvPr>
              <p:cNvSpPr/>
              <p:nvPr>
                <p:custDataLst>
                  <p:tags r:id="rId3"/>
                </p:custDataLst>
              </p:nvPr>
            </p:nvSpPr>
            <p:spPr>
              <a:xfrm>
                <a:off x="11669027" y="3966225"/>
                <a:ext cx="58707" cy="246724"/>
              </a:xfrm>
              <a:custGeom>
                <a:avLst/>
                <a:gdLst>
                  <a:gd name="connsiteX0" fmla="*/ 58938 w 58707"/>
                  <a:gd name="connsiteY0" fmla="*/ 244332 h 246724"/>
                  <a:gd name="connsiteX1" fmla="*/ 54636 w 58707"/>
                  <a:gd name="connsiteY1" fmla="*/ 238904 h 246724"/>
                  <a:gd name="connsiteX2" fmla="*/ 14907 w 58707"/>
                  <a:gd name="connsiteY2" fmla="*/ 123437 h 246724"/>
                  <a:gd name="connsiteX3" fmla="*/ 55648 w 58707"/>
                  <a:gd name="connsiteY3" fmla="*/ 6736 h 246724"/>
                  <a:gd name="connsiteX4" fmla="*/ 58938 w 58707"/>
                  <a:gd name="connsiteY4" fmla="*/ 2542 h 246724"/>
                  <a:gd name="connsiteX5" fmla="*/ 56407 w 58707"/>
                  <a:gd name="connsiteY5" fmla="*/ 75 h 246724"/>
                  <a:gd name="connsiteX6" fmla="*/ 16172 w 58707"/>
                  <a:gd name="connsiteY6" fmla="*/ 48186 h 246724"/>
                  <a:gd name="connsiteX7" fmla="*/ 230 w 58707"/>
                  <a:gd name="connsiteY7" fmla="*/ 123437 h 246724"/>
                  <a:gd name="connsiteX8" fmla="*/ 16931 w 58707"/>
                  <a:gd name="connsiteY8" fmla="*/ 200415 h 246724"/>
                  <a:gd name="connsiteX9" fmla="*/ 56407 w 58707"/>
                  <a:gd name="connsiteY9" fmla="*/ 246800 h 246724"/>
                  <a:gd name="connsiteX10" fmla="*/ 58938 w 58707"/>
                  <a:gd name="connsiteY10" fmla="*/ 244332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38" y="244332"/>
                    </a:moveTo>
                    <a:cubicBezTo>
                      <a:pt x="58938" y="243592"/>
                      <a:pt x="58938" y="243099"/>
                      <a:pt x="54636" y="238904"/>
                    </a:cubicBezTo>
                    <a:cubicBezTo>
                      <a:pt x="23005" y="207817"/>
                      <a:pt x="14907" y="161186"/>
                      <a:pt x="14907" y="123437"/>
                    </a:cubicBezTo>
                    <a:cubicBezTo>
                      <a:pt x="14907" y="80507"/>
                      <a:pt x="24523" y="37577"/>
                      <a:pt x="55648" y="6736"/>
                    </a:cubicBezTo>
                    <a:cubicBezTo>
                      <a:pt x="58938" y="3776"/>
                      <a:pt x="58938" y="3282"/>
                      <a:pt x="58938" y="2542"/>
                    </a:cubicBezTo>
                    <a:cubicBezTo>
                      <a:pt x="58938" y="815"/>
                      <a:pt x="57926" y="75"/>
                      <a:pt x="56407" y="75"/>
                    </a:cubicBezTo>
                    <a:cubicBezTo>
                      <a:pt x="53877" y="75"/>
                      <a:pt x="31102" y="16852"/>
                      <a:pt x="16172" y="48186"/>
                    </a:cubicBezTo>
                    <a:cubicBezTo>
                      <a:pt x="3267" y="75326"/>
                      <a:pt x="230" y="102712"/>
                      <a:pt x="230" y="123437"/>
                    </a:cubicBezTo>
                    <a:cubicBezTo>
                      <a:pt x="230" y="142682"/>
                      <a:pt x="3014" y="172535"/>
                      <a:pt x="16931" y="200415"/>
                    </a:cubicBezTo>
                    <a:cubicBezTo>
                      <a:pt x="32114" y="230762"/>
                      <a:pt x="53877" y="246800"/>
                      <a:pt x="56407" y="246800"/>
                    </a:cubicBezTo>
                    <a:cubicBezTo>
                      <a:pt x="57926" y="246800"/>
                      <a:pt x="58938" y="246059"/>
                      <a:pt x="58938" y="244332"/>
                    </a:cubicBezTo>
                    <a:close/>
                  </a:path>
                </a:pathLst>
              </a:custGeom>
              <a:grpFill/>
              <a:ln w="635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103BCD2-1455-31C2-1967-69FC51CC2AA4}"/>
                  </a:ext>
                </a:extLst>
              </p:cNvPr>
              <p:cNvSpPr/>
              <p:nvPr>
                <p:custDataLst>
                  <p:tags r:id="rId4"/>
                </p:custDataLst>
              </p:nvPr>
            </p:nvSpPr>
            <p:spPr>
              <a:xfrm>
                <a:off x="11755037" y="3977327"/>
                <a:ext cx="179666" cy="179368"/>
              </a:xfrm>
              <a:custGeom>
                <a:avLst/>
                <a:gdLst>
                  <a:gd name="connsiteX0" fmla="*/ 179900 w 179666"/>
                  <a:gd name="connsiteY0" fmla="*/ 2542 h 179368"/>
                  <a:gd name="connsiteX1" fmla="*/ 177117 w 179666"/>
                  <a:gd name="connsiteY1" fmla="*/ 75 h 179368"/>
                  <a:gd name="connsiteX2" fmla="*/ 173321 w 179666"/>
                  <a:gd name="connsiteY2" fmla="*/ 3035 h 179368"/>
                  <a:gd name="connsiteX3" fmla="*/ 155607 w 179666"/>
                  <a:gd name="connsiteY3" fmla="*/ 22033 h 179368"/>
                  <a:gd name="connsiteX4" fmla="*/ 113601 w 179666"/>
                  <a:gd name="connsiteY4" fmla="*/ 75 h 179368"/>
                  <a:gd name="connsiteX5" fmla="*/ 234 w 179666"/>
                  <a:gd name="connsiteY5" fmla="*/ 111841 h 179368"/>
                  <a:gd name="connsiteX6" fmla="*/ 69317 w 179666"/>
                  <a:gd name="connsiteY6" fmla="*/ 179444 h 179368"/>
                  <a:gd name="connsiteX7" fmla="*/ 100948 w 179666"/>
                  <a:gd name="connsiteY7" fmla="*/ 173522 h 179368"/>
                  <a:gd name="connsiteX8" fmla="*/ 122964 w 179666"/>
                  <a:gd name="connsiteY8" fmla="*/ 158472 h 179368"/>
                  <a:gd name="connsiteX9" fmla="*/ 134351 w 179666"/>
                  <a:gd name="connsiteY9" fmla="*/ 173769 h 179368"/>
                  <a:gd name="connsiteX10" fmla="*/ 136122 w 179666"/>
                  <a:gd name="connsiteY10" fmla="*/ 172782 h 179368"/>
                  <a:gd name="connsiteX11" fmla="*/ 140424 w 179666"/>
                  <a:gd name="connsiteY11" fmla="*/ 157732 h 179368"/>
                  <a:gd name="connsiteX12" fmla="*/ 145232 w 179666"/>
                  <a:gd name="connsiteY12" fmla="*/ 138734 h 179368"/>
                  <a:gd name="connsiteX13" fmla="*/ 148522 w 179666"/>
                  <a:gd name="connsiteY13" fmla="*/ 126151 h 179368"/>
                  <a:gd name="connsiteX14" fmla="*/ 165982 w 179666"/>
                  <a:gd name="connsiteY14" fmla="*/ 114308 h 179368"/>
                  <a:gd name="connsiteX15" fmla="*/ 170031 w 179666"/>
                  <a:gd name="connsiteY15" fmla="*/ 109374 h 179368"/>
                  <a:gd name="connsiteX16" fmla="*/ 166742 w 179666"/>
                  <a:gd name="connsiteY16" fmla="*/ 106660 h 179368"/>
                  <a:gd name="connsiteX17" fmla="*/ 140171 w 179666"/>
                  <a:gd name="connsiteY17" fmla="*/ 107400 h 179368"/>
                  <a:gd name="connsiteX18" fmla="*/ 104744 w 179666"/>
                  <a:gd name="connsiteY18" fmla="*/ 106660 h 179368"/>
                  <a:gd name="connsiteX19" fmla="*/ 99430 w 179666"/>
                  <a:gd name="connsiteY19" fmla="*/ 111594 h 179368"/>
                  <a:gd name="connsiteX20" fmla="*/ 107021 w 179666"/>
                  <a:gd name="connsiteY20" fmla="*/ 114308 h 179368"/>
                  <a:gd name="connsiteX21" fmla="*/ 120433 w 179666"/>
                  <a:gd name="connsiteY21" fmla="*/ 114802 h 179368"/>
                  <a:gd name="connsiteX22" fmla="*/ 128278 w 179666"/>
                  <a:gd name="connsiteY22" fmla="*/ 119490 h 179368"/>
                  <a:gd name="connsiteX23" fmla="*/ 122964 w 179666"/>
                  <a:gd name="connsiteY23" fmla="*/ 141941 h 179368"/>
                  <a:gd name="connsiteX24" fmla="*/ 74125 w 179666"/>
                  <a:gd name="connsiteY24" fmla="*/ 171795 h 179368"/>
                  <a:gd name="connsiteX25" fmla="*/ 23262 w 179666"/>
                  <a:gd name="connsiteY25" fmla="*/ 119983 h 179368"/>
                  <a:gd name="connsiteX26" fmla="*/ 52362 w 179666"/>
                  <a:gd name="connsiteY26" fmla="*/ 39551 h 179368"/>
                  <a:gd name="connsiteX27" fmla="*/ 115625 w 179666"/>
                  <a:gd name="connsiteY27" fmla="*/ 7723 h 179368"/>
                  <a:gd name="connsiteX28" fmla="*/ 156366 w 179666"/>
                  <a:gd name="connsiteY28" fmla="*/ 55341 h 179368"/>
                  <a:gd name="connsiteX29" fmla="*/ 155607 w 179666"/>
                  <a:gd name="connsiteY29" fmla="*/ 67924 h 179368"/>
                  <a:gd name="connsiteX30" fmla="*/ 159403 w 179666"/>
                  <a:gd name="connsiteY30" fmla="*/ 70391 h 179368"/>
                  <a:gd name="connsiteX31" fmla="*/ 163958 w 179666"/>
                  <a:gd name="connsiteY31" fmla="*/ 65457 h 179368"/>
                  <a:gd name="connsiteX32" fmla="*/ 179900 w 179666"/>
                  <a:gd name="connsiteY32" fmla="*/ 2542 h 1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9666" h="179368">
                    <a:moveTo>
                      <a:pt x="179900" y="2542"/>
                    </a:moveTo>
                    <a:cubicBezTo>
                      <a:pt x="179900" y="1802"/>
                      <a:pt x="179394" y="75"/>
                      <a:pt x="177117" y="75"/>
                    </a:cubicBezTo>
                    <a:cubicBezTo>
                      <a:pt x="176357" y="75"/>
                      <a:pt x="176104" y="321"/>
                      <a:pt x="173321" y="3035"/>
                    </a:cubicBezTo>
                    <a:lnTo>
                      <a:pt x="155607" y="22033"/>
                    </a:lnTo>
                    <a:cubicBezTo>
                      <a:pt x="153330" y="18579"/>
                      <a:pt x="141689" y="75"/>
                      <a:pt x="113601" y="75"/>
                    </a:cubicBezTo>
                    <a:cubicBezTo>
                      <a:pt x="57170" y="75"/>
                      <a:pt x="234" y="54601"/>
                      <a:pt x="234" y="111841"/>
                    </a:cubicBezTo>
                    <a:cubicBezTo>
                      <a:pt x="234" y="151070"/>
                      <a:pt x="28323" y="179444"/>
                      <a:pt x="69317" y="179444"/>
                    </a:cubicBezTo>
                    <a:cubicBezTo>
                      <a:pt x="80451" y="179444"/>
                      <a:pt x="91838" y="177223"/>
                      <a:pt x="100948" y="173522"/>
                    </a:cubicBezTo>
                    <a:cubicBezTo>
                      <a:pt x="113601" y="168588"/>
                      <a:pt x="118409" y="163407"/>
                      <a:pt x="122964" y="158472"/>
                    </a:cubicBezTo>
                    <a:cubicBezTo>
                      <a:pt x="125241" y="164640"/>
                      <a:pt x="131820" y="173769"/>
                      <a:pt x="134351" y="173769"/>
                    </a:cubicBezTo>
                    <a:cubicBezTo>
                      <a:pt x="135616" y="173769"/>
                      <a:pt x="136122" y="173029"/>
                      <a:pt x="136122" y="172782"/>
                    </a:cubicBezTo>
                    <a:cubicBezTo>
                      <a:pt x="136628" y="172289"/>
                      <a:pt x="139159" y="162913"/>
                      <a:pt x="140424" y="157732"/>
                    </a:cubicBezTo>
                    <a:lnTo>
                      <a:pt x="145232" y="138734"/>
                    </a:lnTo>
                    <a:cubicBezTo>
                      <a:pt x="146244" y="134540"/>
                      <a:pt x="147510" y="130345"/>
                      <a:pt x="148522" y="126151"/>
                    </a:cubicBezTo>
                    <a:cubicBezTo>
                      <a:pt x="151305" y="115048"/>
                      <a:pt x="151558" y="114555"/>
                      <a:pt x="165982" y="114308"/>
                    </a:cubicBezTo>
                    <a:cubicBezTo>
                      <a:pt x="167248" y="114308"/>
                      <a:pt x="170031" y="114062"/>
                      <a:pt x="170031" y="109374"/>
                    </a:cubicBezTo>
                    <a:cubicBezTo>
                      <a:pt x="170031" y="107647"/>
                      <a:pt x="168766" y="106660"/>
                      <a:pt x="166742" y="106660"/>
                    </a:cubicBezTo>
                    <a:cubicBezTo>
                      <a:pt x="160921" y="106660"/>
                      <a:pt x="145991" y="107400"/>
                      <a:pt x="140171" y="107400"/>
                    </a:cubicBezTo>
                    <a:cubicBezTo>
                      <a:pt x="132327" y="107400"/>
                      <a:pt x="112589" y="106660"/>
                      <a:pt x="104744" y="106660"/>
                    </a:cubicBezTo>
                    <a:cubicBezTo>
                      <a:pt x="102467" y="106660"/>
                      <a:pt x="99430" y="106660"/>
                      <a:pt x="99430" y="111594"/>
                    </a:cubicBezTo>
                    <a:cubicBezTo>
                      <a:pt x="99430" y="114308"/>
                      <a:pt x="101454" y="114308"/>
                      <a:pt x="107021" y="114308"/>
                    </a:cubicBezTo>
                    <a:cubicBezTo>
                      <a:pt x="107275" y="114308"/>
                      <a:pt x="114613" y="114308"/>
                      <a:pt x="120433" y="114802"/>
                    </a:cubicBezTo>
                    <a:cubicBezTo>
                      <a:pt x="127013" y="115542"/>
                      <a:pt x="128278" y="116282"/>
                      <a:pt x="128278" y="119490"/>
                    </a:cubicBezTo>
                    <a:cubicBezTo>
                      <a:pt x="128278" y="121710"/>
                      <a:pt x="125494" y="132813"/>
                      <a:pt x="122964" y="141941"/>
                    </a:cubicBezTo>
                    <a:cubicBezTo>
                      <a:pt x="115878" y="169081"/>
                      <a:pt x="82982" y="171795"/>
                      <a:pt x="74125" y="171795"/>
                    </a:cubicBezTo>
                    <a:cubicBezTo>
                      <a:pt x="49832" y="171795"/>
                      <a:pt x="23262" y="157732"/>
                      <a:pt x="23262" y="119983"/>
                    </a:cubicBezTo>
                    <a:cubicBezTo>
                      <a:pt x="23262" y="112334"/>
                      <a:pt x="25792" y="71625"/>
                      <a:pt x="52362" y="39551"/>
                    </a:cubicBezTo>
                    <a:cubicBezTo>
                      <a:pt x="66027" y="22773"/>
                      <a:pt x="90573" y="7723"/>
                      <a:pt x="115625" y="7723"/>
                    </a:cubicBezTo>
                    <a:cubicBezTo>
                      <a:pt x="141436" y="7723"/>
                      <a:pt x="156366" y="26721"/>
                      <a:pt x="156366" y="55341"/>
                    </a:cubicBezTo>
                    <a:cubicBezTo>
                      <a:pt x="156366" y="65210"/>
                      <a:pt x="155607" y="65457"/>
                      <a:pt x="155607" y="67924"/>
                    </a:cubicBezTo>
                    <a:cubicBezTo>
                      <a:pt x="155607" y="70391"/>
                      <a:pt x="158391" y="70391"/>
                      <a:pt x="159403" y="70391"/>
                    </a:cubicBezTo>
                    <a:cubicBezTo>
                      <a:pt x="162693" y="70391"/>
                      <a:pt x="162693" y="69898"/>
                      <a:pt x="163958" y="65457"/>
                    </a:cubicBezTo>
                    <a:lnTo>
                      <a:pt x="179900" y="2542"/>
                    </a:lnTo>
                    <a:close/>
                  </a:path>
                </a:pathLst>
              </a:custGeom>
              <a:grpFill/>
              <a:ln w="635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0BCD7B1-5D4A-37F2-8B79-595C6F9EACB3}"/>
                  </a:ext>
                </a:extLst>
              </p:cNvPr>
              <p:cNvSpPr/>
              <p:nvPr>
                <p:custDataLst>
                  <p:tags r:id="rId5"/>
                </p:custDataLst>
              </p:nvPr>
            </p:nvSpPr>
            <p:spPr>
              <a:xfrm>
                <a:off x="11955769" y="3966225"/>
                <a:ext cx="58707" cy="246724"/>
              </a:xfrm>
              <a:custGeom>
                <a:avLst/>
                <a:gdLst>
                  <a:gd name="connsiteX0" fmla="*/ 58950 w 58707"/>
                  <a:gd name="connsiteY0" fmla="*/ 123437 h 246724"/>
                  <a:gd name="connsiteX1" fmla="*/ 42248 w 58707"/>
                  <a:gd name="connsiteY1" fmla="*/ 46459 h 246724"/>
                  <a:gd name="connsiteX2" fmla="*/ 2772 w 58707"/>
                  <a:gd name="connsiteY2" fmla="*/ 75 h 246724"/>
                  <a:gd name="connsiteX3" fmla="*/ 242 w 58707"/>
                  <a:gd name="connsiteY3" fmla="*/ 2542 h 246724"/>
                  <a:gd name="connsiteX4" fmla="*/ 5050 w 58707"/>
                  <a:gd name="connsiteY4" fmla="*/ 8217 h 246724"/>
                  <a:gd name="connsiteX5" fmla="*/ 44273 w 58707"/>
                  <a:gd name="connsiteY5" fmla="*/ 123437 h 246724"/>
                  <a:gd name="connsiteX6" fmla="*/ 3531 w 58707"/>
                  <a:gd name="connsiteY6" fmla="*/ 240138 h 246724"/>
                  <a:gd name="connsiteX7" fmla="*/ 242 w 58707"/>
                  <a:gd name="connsiteY7" fmla="*/ 244332 h 246724"/>
                  <a:gd name="connsiteX8" fmla="*/ 2772 w 58707"/>
                  <a:gd name="connsiteY8" fmla="*/ 246800 h 246724"/>
                  <a:gd name="connsiteX9" fmla="*/ 43007 w 58707"/>
                  <a:gd name="connsiteY9" fmla="*/ 198688 h 246724"/>
                  <a:gd name="connsiteX10" fmla="*/ 58950 w 58707"/>
                  <a:gd name="connsiteY10" fmla="*/ 123437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50" y="123437"/>
                    </a:moveTo>
                    <a:cubicBezTo>
                      <a:pt x="58950" y="104193"/>
                      <a:pt x="56166" y="74339"/>
                      <a:pt x="42248" y="46459"/>
                    </a:cubicBezTo>
                    <a:cubicBezTo>
                      <a:pt x="27065" y="16112"/>
                      <a:pt x="5303" y="75"/>
                      <a:pt x="2772" y="75"/>
                    </a:cubicBezTo>
                    <a:cubicBezTo>
                      <a:pt x="1254" y="75"/>
                      <a:pt x="242" y="1062"/>
                      <a:pt x="242" y="2542"/>
                    </a:cubicBezTo>
                    <a:cubicBezTo>
                      <a:pt x="242" y="3282"/>
                      <a:pt x="242" y="3776"/>
                      <a:pt x="5050" y="8217"/>
                    </a:cubicBezTo>
                    <a:cubicBezTo>
                      <a:pt x="29849" y="32642"/>
                      <a:pt x="44273" y="71872"/>
                      <a:pt x="44273" y="123437"/>
                    </a:cubicBezTo>
                    <a:cubicBezTo>
                      <a:pt x="44273" y="165627"/>
                      <a:pt x="34910" y="209051"/>
                      <a:pt x="3531" y="240138"/>
                    </a:cubicBezTo>
                    <a:cubicBezTo>
                      <a:pt x="242" y="243099"/>
                      <a:pt x="242" y="243592"/>
                      <a:pt x="242" y="244332"/>
                    </a:cubicBezTo>
                    <a:cubicBezTo>
                      <a:pt x="242" y="245813"/>
                      <a:pt x="1254" y="246800"/>
                      <a:pt x="2772" y="246800"/>
                    </a:cubicBezTo>
                    <a:cubicBezTo>
                      <a:pt x="5303" y="246800"/>
                      <a:pt x="28077" y="230022"/>
                      <a:pt x="43007" y="198688"/>
                    </a:cubicBezTo>
                    <a:cubicBezTo>
                      <a:pt x="55913" y="171548"/>
                      <a:pt x="58950" y="144162"/>
                      <a:pt x="58950" y="123437"/>
                    </a:cubicBezTo>
                    <a:close/>
                  </a:path>
                </a:pathLst>
              </a:custGeom>
              <a:grpFill/>
              <a:ln w="6350" cap="flat">
                <a:noFill/>
                <a:prstDash val="solid"/>
                <a:miter/>
              </a:ln>
            </p:spPr>
            <p:txBody>
              <a:bodyPr rtlCol="0" anchor="ctr"/>
              <a:lstStyle/>
              <a:p>
                <a:endParaRPr lang="en-US"/>
              </a:p>
            </p:txBody>
          </p:sp>
        </p:grpSp>
        <p:cxnSp>
          <p:nvCxnSpPr>
            <p:cNvPr id="9" name="Straight Arrow Connector 8">
              <a:extLst>
                <a:ext uri="{FF2B5EF4-FFF2-40B4-BE49-F238E27FC236}">
                  <a16:creationId xmlns:a16="http://schemas.microsoft.com/office/drawing/2014/main" id="{3B383CFA-B132-0B2D-0002-63BFF4CC7677}"/>
                </a:ext>
              </a:extLst>
            </p:cNvPr>
            <p:cNvCxnSpPr>
              <a:cxnSpLocks/>
            </p:cNvCxnSpPr>
            <p:nvPr/>
          </p:nvCxnSpPr>
          <p:spPr>
            <a:xfrm>
              <a:off x="6532045" y="3260320"/>
              <a:ext cx="30416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DFEF70C-F511-010F-B593-6E09333754E8}"/>
                </a:ext>
              </a:extLst>
            </p:cNvPr>
            <p:cNvCxnSpPr>
              <a:cxnSpLocks/>
            </p:cNvCxnSpPr>
            <p:nvPr/>
          </p:nvCxnSpPr>
          <p:spPr>
            <a:xfrm>
              <a:off x="5338617" y="3260320"/>
              <a:ext cx="3400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6BB9C70-2D5B-454A-87B2-D0842367D3B5}"/>
                  </a:ext>
                </a:extLst>
              </p:cNvPr>
              <p:cNvSpPr txBox="1"/>
              <p:nvPr/>
            </p:nvSpPr>
            <p:spPr>
              <a:xfrm>
                <a:off x="2876364" y="4650692"/>
                <a:ext cx="6455039" cy="400110"/>
              </a:xfrm>
              <a:prstGeom prst="rect">
                <a:avLst/>
              </a:prstGeom>
              <a:noFill/>
            </p:spPr>
            <p:txBody>
              <a:bodyPr wrap="square" rtlCol="0">
                <a:spAutoFit/>
              </a:bodyPr>
              <a:lstStyle/>
              <a:p>
                <a:pPr algn="ct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2</m:t>
                        </m:r>
                      </m:sub>
                    </m:sSub>
                  </m:oMath>
                </a14:m>
                <a:r>
                  <a:rPr lang="en-US" sz="2000" dirty="0"/>
                  <a:t> increases and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𝑡𝑜𝑡</m:t>
                        </m:r>
                      </m:sub>
                    </m:sSub>
                  </m:oMath>
                </a14:m>
                <a:r>
                  <a:rPr lang="en-US" sz="2000" dirty="0"/>
                  <a:t>  decreases, cool! But… </a:t>
                </a:r>
                <a:r>
                  <a:rPr lang="en-US" sz="2000" b="1" dirty="0"/>
                  <a:t>Is OSQ Solved?</a:t>
                </a:r>
              </a:p>
            </p:txBody>
          </p:sp>
        </mc:Choice>
        <mc:Fallback xmlns="">
          <p:sp>
            <p:nvSpPr>
              <p:cNvPr id="15" name="TextBox 14">
                <a:extLst>
                  <a:ext uri="{FF2B5EF4-FFF2-40B4-BE49-F238E27FC236}">
                    <a16:creationId xmlns:a16="http://schemas.microsoft.com/office/drawing/2014/main" id="{16BB9C70-2D5B-454A-87B2-D0842367D3B5}"/>
                  </a:ext>
                </a:extLst>
              </p:cNvPr>
              <p:cNvSpPr txBox="1">
                <a:spLocks noRot="1" noChangeAspect="1" noMove="1" noResize="1" noEditPoints="1" noAdjustHandles="1" noChangeArrowheads="1" noChangeShapeType="1" noTextEdit="1"/>
              </p:cNvSpPr>
              <p:nvPr/>
            </p:nvSpPr>
            <p:spPr>
              <a:xfrm>
                <a:off x="2876364" y="4650692"/>
                <a:ext cx="6455039" cy="400110"/>
              </a:xfrm>
              <a:prstGeom prst="rect">
                <a:avLst/>
              </a:prstGeom>
              <a:blipFill>
                <a:blip r:embed="rId10"/>
                <a:stretch>
                  <a:fillRect t="-9091" r="-567" b="-2575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A57CF1B-E9D0-E18C-B5E6-1BE7AFC37F3D}"/>
              </a:ext>
            </a:extLst>
          </p:cNvPr>
          <p:cNvSpPr>
            <a:spLocks noGrp="1"/>
          </p:cNvSpPr>
          <p:nvPr>
            <p:ph type="sldNum" sz="quarter" idx="12"/>
          </p:nvPr>
        </p:nvSpPr>
        <p:spPr/>
        <p:txBody>
          <a:bodyPr/>
          <a:lstStyle/>
          <a:p>
            <a:fld id="{33471E03-3868-4372-A232-81B06EBB10D4}" type="slidenum">
              <a:rPr lang="es-ES" smtClean="0"/>
              <a:t>219</a:t>
            </a:fld>
            <a:endParaRPr lang="es-ES"/>
          </a:p>
        </p:txBody>
      </p:sp>
    </p:spTree>
    <p:extLst>
      <p:ext uri="{BB962C8B-B14F-4D97-AF65-F5344CB8AC3E}">
        <p14:creationId xmlns:p14="http://schemas.microsoft.com/office/powerpoint/2010/main" val="3565852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BF8B-F196-FDD1-413F-F6E3539225AD}"/>
              </a:ext>
            </a:extLst>
          </p:cNvPr>
          <p:cNvSpPr>
            <a:spLocks noGrp="1"/>
          </p:cNvSpPr>
          <p:nvPr>
            <p:ph type="title"/>
          </p:nvPr>
        </p:nvSpPr>
        <p:spPr/>
        <p:txBody>
          <a:bodyPr/>
          <a:lstStyle/>
          <a:p>
            <a:r>
              <a:rPr lang="en-US" dirty="0"/>
              <a:t>GRAPH NEURAL NETWORKS (GNNs)</a:t>
            </a:r>
          </a:p>
        </p:txBody>
      </p:sp>
    </p:spTree>
    <p:extLst>
      <p:ext uri="{BB962C8B-B14F-4D97-AF65-F5344CB8AC3E}">
        <p14:creationId xmlns:p14="http://schemas.microsoft.com/office/powerpoint/2010/main" val="33187462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8CD8-6ACC-B22D-099E-92E4FEDF1316}"/>
              </a:ext>
            </a:extLst>
          </p:cNvPr>
          <p:cNvSpPr>
            <a:spLocks noGrp="1"/>
          </p:cNvSpPr>
          <p:nvPr>
            <p:ph type="title"/>
          </p:nvPr>
        </p:nvSpPr>
        <p:spPr/>
        <p:txBody>
          <a:bodyPr/>
          <a:lstStyle/>
          <a:p>
            <a:r>
              <a:rPr lang="en-US" dirty="0"/>
              <a:t>Open Questions on OSQ</a:t>
            </a:r>
            <a:endParaRPr lang="es-ES" dirty="0"/>
          </a:p>
        </p:txBody>
      </p:sp>
      <p:sp>
        <p:nvSpPr>
          <p:cNvPr id="3" name="Content Placeholder 2">
            <a:extLst>
              <a:ext uri="{FF2B5EF4-FFF2-40B4-BE49-F238E27FC236}">
                <a16:creationId xmlns:a16="http://schemas.microsoft.com/office/drawing/2014/main" id="{82AF192F-45DD-6B67-90BF-04F3A1D45F3F}"/>
              </a:ext>
            </a:extLst>
          </p:cNvPr>
          <p:cNvSpPr>
            <a:spLocks noGrp="1"/>
          </p:cNvSpPr>
          <p:nvPr>
            <p:ph idx="1"/>
          </p:nvPr>
        </p:nvSpPr>
        <p:spPr>
          <a:xfrm>
            <a:off x="838199" y="1278379"/>
            <a:ext cx="10643647" cy="5428695"/>
          </a:xfrm>
        </p:spPr>
        <p:txBody>
          <a:bodyPr>
            <a:normAutofit/>
          </a:bodyPr>
          <a:lstStyle/>
          <a:p>
            <a:r>
              <a:rPr lang="en-US" sz="1800" b="1" dirty="0"/>
              <a:t>Bottleneck vs Sensibility </a:t>
            </a:r>
            <a:r>
              <a:rPr lang="en-US" sz="1800" dirty="0"/>
              <a:t>– How do they measure OSQ? Are we identifying information bottlenecks?</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dirty="0"/>
          </a:p>
          <a:p>
            <a:endParaRPr lang="en-US" sz="1800" dirty="0"/>
          </a:p>
          <a:p>
            <a:pPr marL="0" indent="0">
              <a:buNone/>
            </a:pPr>
            <a:endParaRPr lang="en-US" sz="2400" dirty="0"/>
          </a:p>
          <a:p>
            <a:pPr lvl="1"/>
            <a:endParaRPr lang="es-ES" sz="2000" dirty="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A8E3658-99B5-8802-BFFF-CCD233411A4D}"/>
                  </a:ext>
                </a:extLst>
              </p:cNvPr>
              <p:cNvSpPr txBox="1"/>
              <p:nvPr/>
            </p:nvSpPr>
            <p:spPr>
              <a:xfrm>
                <a:off x="2876364" y="4650692"/>
                <a:ext cx="6455039" cy="400110"/>
              </a:xfrm>
              <a:prstGeom prst="rect">
                <a:avLst/>
              </a:prstGeom>
              <a:noFill/>
            </p:spPr>
            <p:txBody>
              <a:bodyPr wrap="square" rtlCol="0">
                <a:spAutoFit/>
              </a:bodyPr>
              <a:lstStyle/>
              <a:p>
                <a:pPr algn="ct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2</m:t>
                        </m:r>
                      </m:sub>
                    </m:sSub>
                  </m:oMath>
                </a14:m>
                <a:r>
                  <a:rPr lang="en-US" sz="2000" dirty="0"/>
                  <a:t> increases and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𝑡𝑜𝑡</m:t>
                        </m:r>
                      </m:sub>
                    </m:sSub>
                  </m:oMath>
                </a14:m>
                <a:r>
                  <a:rPr lang="en-US" sz="2000" dirty="0"/>
                  <a:t>  decreases, cool! But… </a:t>
                </a:r>
                <a:r>
                  <a:rPr lang="en-US" sz="2000" b="1" dirty="0"/>
                  <a:t>Is OSQ Solved?</a:t>
                </a:r>
              </a:p>
            </p:txBody>
          </p:sp>
        </mc:Choice>
        <mc:Fallback xmlns="">
          <p:sp>
            <p:nvSpPr>
              <p:cNvPr id="23" name="TextBox 22">
                <a:extLst>
                  <a:ext uri="{FF2B5EF4-FFF2-40B4-BE49-F238E27FC236}">
                    <a16:creationId xmlns:a16="http://schemas.microsoft.com/office/drawing/2014/main" id="{9A8E3658-99B5-8802-BFFF-CCD233411A4D}"/>
                  </a:ext>
                </a:extLst>
              </p:cNvPr>
              <p:cNvSpPr txBox="1">
                <a:spLocks noRot="1" noChangeAspect="1" noMove="1" noResize="1" noEditPoints="1" noAdjustHandles="1" noChangeArrowheads="1" noChangeShapeType="1" noTextEdit="1"/>
              </p:cNvSpPr>
              <p:nvPr/>
            </p:nvSpPr>
            <p:spPr>
              <a:xfrm>
                <a:off x="2876364" y="4650692"/>
                <a:ext cx="6455039" cy="400110"/>
              </a:xfrm>
              <a:prstGeom prst="rect">
                <a:avLst/>
              </a:prstGeom>
              <a:blipFill>
                <a:blip r:embed="rId8"/>
                <a:stretch>
                  <a:fillRect t="-9091" r="-567" b="-25758"/>
                </a:stretch>
              </a:blipFill>
            </p:spPr>
            <p:txBody>
              <a:bodyPr/>
              <a:lstStyle/>
              <a:p>
                <a:r>
                  <a:rPr lang="en-US">
                    <a:noFill/>
                  </a:rPr>
                  <a:t> </a:t>
                </a:r>
              </a:p>
            </p:txBody>
          </p:sp>
        </mc:Fallback>
      </mc:AlternateContent>
      <p:grpSp>
        <p:nvGrpSpPr>
          <p:cNvPr id="65" name="Group 64">
            <a:extLst>
              <a:ext uri="{FF2B5EF4-FFF2-40B4-BE49-F238E27FC236}">
                <a16:creationId xmlns:a16="http://schemas.microsoft.com/office/drawing/2014/main" id="{02E8D5F1-2E5A-699C-17C0-04B004A3D661}"/>
              </a:ext>
            </a:extLst>
          </p:cNvPr>
          <p:cNvGrpSpPr/>
          <p:nvPr/>
        </p:nvGrpSpPr>
        <p:grpSpPr>
          <a:xfrm>
            <a:off x="2761553" y="1639682"/>
            <a:ext cx="6672382" cy="3081652"/>
            <a:chOff x="2761553" y="1639682"/>
            <a:chExt cx="6672382" cy="3081652"/>
          </a:xfrm>
        </p:grpSpPr>
        <p:pic>
          <p:nvPicPr>
            <p:cNvPr id="18" name="Picture 17">
              <a:extLst>
                <a:ext uri="{FF2B5EF4-FFF2-40B4-BE49-F238E27FC236}">
                  <a16:creationId xmlns:a16="http://schemas.microsoft.com/office/drawing/2014/main" id="{ACD447F9-D5E3-6C83-C40E-9141A5296300}"/>
                </a:ext>
              </a:extLst>
            </p:cNvPr>
            <p:cNvPicPr>
              <a:picLocks noChangeAspect="1"/>
            </p:cNvPicPr>
            <p:nvPr/>
          </p:nvPicPr>
          <p:blipFill>
            <a:blip r:embed="rId9"/>
            <a:stretch>
              <a:fillRect/>
            </a:stretch>
          </p:blipFill>
          <p:spPr>
            <a:xfrm>
              <a:off x="2761553" y="1639682"/>
              <a:ext cx="2886027" cy="3069531"/>
            </a:xfrm>
            <a:prstGeom prst="rect">
              <a:avLst/>
            </a:prstGeom>
          </p:spPr>
        </p:pic>
        <p:pic>
          <p:nvPicPr>
            <p:cNvPr id="22" name="Picture 21">
              <a:extLst>
                <a:ext uri="{FF2B5EF4-FFF2-40B4-BE49-F238E27FC236}">
                  <a16:creationId xmlns:a16="http://schemas.microsoft.com/office/drawing/2014/main" id="{FDFA0E42-25CC-891B-2031-010B396D6CA0}"/>
                </a:ext>
              </a:extLst>
            </p:cNvPr>
            <p:cNvPicPr>
              <a:picLocks noChangeAspect="1"/>
            </p:cNvPicPr>
            <p:nvPr/>
          </p:nvPicPr>
          <p:blipFill>
            <a:blip r:embed="rId10"/>
            <a:stretch>
              <a:fillRect/>
            </a:stretch>
          </p:blipFill>
          <p:spPr>
            <a:xfrm>
              <a:off x="6546715" y="1650534"/>
              <a:ext cx="2887220" cy="3070800"/>
            </a:xfrm>
            <a:prstGeom prst="rect">
              <a:avLst/>
            </a:prstGeom>
          </p:spPr>
        </p:pic>
        <p:grpSp>
          <p:nvGrpSpPr>
            <p:cNvPr id="31" name="Group 30" descr="\documentclass{article}&#10;\usepackage{amsmath,amsfonts,bm}&#10;\pagestyle{empty}&#10;\DeclareMathOperator{\tr}{Tr}&#10;\begin{document}&#10;&#10;\begin{equation*}&#10;\mathcal{R}(G)&#10;\end{equation*}&#10;&#10;\end{document}&#10;&#10;" title="IguanaTex Shape Display">
              <a:extLst>
                <a:ext uri="{FF2B5EF4-FFF2-40B4-BE49-F238E27FC236}">
                  <a16:creationId xmlns:a16="http://schemas.microsoft.com/office/drawing/2014/main" id="{5CE56F09-C9D7-3701-6A09-4DA8E4A6C6A5}"/>
                </a:ext>
              </a:extLst>
            </p:cNvPr>
            <p:cNvGrpSpPr>
              <a:grpSpLocks noChangeAspect="1"/>
            </p:cNvGrpSpPr>
            <p:nvPr>
              <p:custDataLst>
                <p:tags r:id="rId1"/>
              </p:custDataLst>
            </p:nvPr>
          </p:nvGrpSpPr>
          <p:grpSpPr>
            <a:xfrm>
              <a:off x="5803979" y="3133082"/>
              <a:ext cx="582095" cy="254476"/>
              <a:chOff x="11434827" y="3966225"/>
              <a:chExt cx="579649" cy="246724"/>
            </a:xfrm>
            <a:solidFill>
              <a:schemeClr val="tx1"/>
            </a:solidFill>
          </p:grpSpPr>
          <p:sp>
            <p:nvSpPr>
              <p:cNvPr id="32" name="Freeform: Shape 31">
                <a:extLst>
                  <a:ext uri="{FF2B5EF4-FFF2-40B4-BE49-F238E27FC236}">
                    <a16:creationId xmlns:a16="http://schemas.microsoft.com/office/drawing/2014/main" id="{F6855A3B-9F6C-3A94-7F05-A110C5B91E26}"/>
                  </a:ext>
                </a:extLst>
              </p:cNvPr>
              <p:cNvSpPr/>
              <p:nvPr>
                <p:custDataLst>
                  <p:tags r:id="rId2"/>
                </p:custDataLst>
              </p:nvPr>
            </p:nvSpPr>
            <p:spPr>
              <a:xfrm>
                <a:off x="11434827" y="3982755"/>
                <a:ext cx="206489" cy="173940"/>
              </a:xfrm>
              <a:custGeom>
                <a:avLst/>
                <a:gdLst>
                  <a:gd name="connsiteX0" fmla="*/ 97393 w 206489"/>
                  <a:gd name="connsiteY0" fmla="*/ 13645 h 173940"/>
                  <a:gd name="connsiteX1" fmla="*/ 158632 w 206489"/>
                  <a:gd name="connsiteY1" fmla="*/ 41524 h 173940"/>
                  <a:gd name="connsiteX2" fmla="*/ 104732 w 206489"/>
                  <a:gd name="connsiteY2" fmla="*/ 87662 h 173940"/>
                  <a:gd name="connsiteX3" fmla="*/ 83728 w 206489"/>
                  <a:gd name="connsiteY3" fmla="*/ 99505 h 173940"/>
                  <a:gd name="connsiteX4" fmla="*/ 84994 w 206489"/>
                  <a:gd name="connsiteY4" fmla="*/ 100985 h 173940"/>
                  <a:gd name="connsiteX5" fmla="*/ 113842 w 206489"/>
                  <a:gd name="connsiteY5" fmla="*/ 136760 h 173940"/>
                  <a:gd name="connsiteX6" fmla="*/ 146991 w 206489"/>
                  <a:gd name="connsiteY6" fmla="*/ 174016 h 173940"/>
                  <a:gd name="connsiteX7" fmla="*/ 206711 w 206489"/>
                  <a:gd name="connsiteY7" fmla="*/ 138241 h 173940"/>
                  <a:gd name="connsiteX8" fmla="*/ 203928 w 206489"/>
                  <a:gd name="connsiteY8" fmla="*/ 136514 h 173940"/>
                  <a:gd name="connsiteX9" fmla="*/ 185708 w 206489"/>
                  <a:gd name="connsiteY9" fmla="*/ 147123 h 173940"/>
                  <a:gd name="connsiteX10" fmla="*/ 163693 w 206489"/>
                  <a:gd name="connsiteY10" fmla="*/ 160446 h 173940"/>
                  <a:gd name="connsiteX11" fmla="*/ 134339 w 206489"/>
                  <a:gd name="connsiteY11" fmla="*/ 123684 h 173940"/>
                  <a:gd name="connsiteX12" fmla="*/ 118650 w 206489"/>
                  <a:gd name="connsiteY12" fmla="*/ 95557 h 173940"/>
                  <a:gd name="connsiteX13" fmla="*/ 180141 w 206489"/>
                  <a:gd name="connsiteY13" fmla="*/ 30915 h 173940"/>
                  <a:gd name="connsiteX14" fmla="*/ 99418 w 206489"/>
                  <a:gd name="connsiteY14" fmla="*/ 75 h 173940"/>
                  <a:gd name="connsiteX15" fmla="*/ 38685 w 206489"/>
                  <a:gd name="connsiteY15" fmla="*/ 8957 h 173940"/>
                  <a:gd name="connsiteX16" fmla="*/ 222 w 206489"/>
                  <a:gd name="connsiteY16" fmla="*/ 45966 h 173940"/>
                  <a:gd name="connsiteX17" fmla="*/ 2752 w 206489"/>
                  <a:gd name="connsiteY17" fmla="*/ 47939 h 173940"/>
                  <a:gd name="connsiteX18" fmla="*/ 14646 w 206489"/>
                  <a:gd name="connsiteY18" fmla="*/ 43252 h 173940"/>
                  <a:gd name="connsiteX19" fmla="*/ 22237 w 206489"/>
                  <a:gd name="connsiteY19" fmla="*/ 33629 h 173940"/>
                  <a:gd name="connsiteX20" fmla="*/ 64750 w 206489"/>
                  <a:gd name="connsiteY20" fmla="*/ 13645 h 173940"/>
                  <a:gd name="connsiteX21" fmla="*/ 52603 w 206489"/>
                  <a:gd name="connsiteY21" fmla="*/ 87662 h 173940"/>
                  <a:gd name="connsiteX22" fmla="*/ 25274 w 206489"/>
                  <a:gd name="connsiteY22" fmla="*/ 168834 h 173940"/>
                  <a:gd name="connsiteX23" fmla="*/ 24008 w 206489"/>
                  <a:gd name="connsiteY23" fmla="*/ 172289 h 173940"/>
                  <a:gd name="connsiteX24" fmla="*/ 26539 w 206489"/>
                  <a:gd name="connsiteY24" fmla="*/ 174016 h 173940"/>
                  <a:gd name="connsiteX25" fmla="*/ 45012 w 206489"/>
                  <a:gd name="connsiteY25" fmla="*/ 163407 h 173940"/>
                  <a:gd name="connsiteX26" fmla="*/ 85500 w 206489"/>
                  <a:gd name="connsiteY26" fmla="*/ 13645 h 173940"/>
                  <a:gd name="connsiteX27" fmla="*/ 97393 w 206489"/>
                  <a:gd name="connsiteY27" fmla="*/ 13645 h 1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6489" h="173940">
                    <a:moveTo>
                      <a:pt x="97393" y="13645"/>
                    </a:moveTo>
                    <a:cubicBezTo>
                      <a:pt x="145979" y="13645"/>
                      <a:pt x="158632" y="25241"/>
                      <a:pt x="158632" y="41524"/>
                    </a:cubicBezTo>
                    <a:cubicBezTo>
                      <a:pt x="158632" y="56575"/>
                      <a:pt x="146485" y="86182"/>
                      <a:pt x="104732" y="87662"/>
                    </a:cubicBezTo>
                    <a:cubicBezTo>
                      <a:pt x="92332" y="88155"/>
                      <a:pt x="83728" y="96791"/>
                      <a:pt x="83728" y="99505"/>
                    </a:cubicBezTo>
                    <a:cubicBezTo>
                      <a:pt x="83728" y="100985"/>
                      <a:pt x="84741" y="100985"/>
                      <a:pt x="84994" y="100985"/>
                    </a:cubicBezTo>
                    <a:cubicBezTo>
                      <a:pt x="95622" y="102712"/>
                      <a:pt x="100683" y="107647"/>
                      <a:pt x="113842" y="136760"/>
                    </a:cubicBezTo>
                    <a:cubicBezTo>
                      <a:pt x="125482" y="162666"/>
                      <a:pt x="132061" y="174016"/>
                      <a:pt x="146991" y="174016"/>
                    </a:cubicBezTo>
                    <a:cubicBezTo>
                      <a:pt x="177610" y="174016"/>
                      <a:pt x="206711" y="143669"/>
                      <a:pt x="206711" y="138241"/>
                    </a:cubicBezTo>
                    <a:cubicBezTo>
                      <a:pt x="206711" y="136514"/>
                      <a:pt x="204687" y="136514"/>
                      <a:pt x="203928" y="136514"/>
                    </a:cubicBezTo>
                    <a:cubicBezTo>
                      <a:pt x="200891" y="136514"/>
                      <a:pt x="191022" y="139968"/>
                      <a:pt x="185708" y="147123"/>
                    </a:cubicBezTo>
                    <a:cubicBezTo>
                      <a:pt x="181659" y="152797"/>
                      <a:pt x="176092" y="160446"/>
                      <a:pt x="163693" y="160446"/>
                    </a:cubicBezTo>
                    <a:cubicBezTo>
                      <a:pt x="150787" y="160446"/>
                      <a:pt x="142942" y="142928"/>
                      <a:pt x="134339" y="123684"/>
                    </a:cubicBezTo>
                    <a:cubicBezTo>
                      <a:pt x="129025" y="111348"/>
                      <a:pt x="124470" y="102219"/>
                      <a:pt x="118650" y="95557"/>
                    </a:cubicBezTo>
                    <a:cubicBezTo>
                      <a:pt x="155342" y="82481"/>
                      <a:pt x="180141" y="56575"/>
                      <a:pt x="180141" y="30915"/>
                    </a:cubicBezTo>
                    <a:cubicBezTo>
                      <a:pt x="180141" y="75"/>
                      <a:pt x="137628" y="75"/>
                      <a:pt x="99418" y="75"/>
                    </a:cubicBezTo>
                    <a:cubicBezTo>
                      <a:pt x="74113" y="75"/>
                      <a:pt x="59942" y="75"/>
                      <a:pt x="38685" y="8957"/>
                    </a:cubicBezTo>
                    <a:cubicBezTo>
                      <a:pt x="4777" y="23514"/>
                      <a:pt x="222" y="43992"/>
                      <a:pt x="222" y="45966"/>
                    </a:cubicBezTo>
                    <a:cubicBezTo>
                      <a:pt x="222" y="47446"/>
                      <a:pt x="1234" y="47939"/>
                      <a:pt x="2752" y="47939"/>
                    </a:cubicBezTo>
                    <a:cubicBezTo>
                      <a:pt x="6801" y="47939"/>
                      <a:pt x="12621" y="44485"/>
                      <a:pt x="14646" y="43252"/>
                    </a:cubicBezTo>
                    <a:cubicBezTo>
                      <a:pt x="19960" y="39797"/>
                      <a:pt x="20719" y="38317"/>
                      <a:pt x="22237" y="33629"/>
                    </a:cubicBezTo>
                    <a:cubicBezTo>
                      <a:pt x="25780" y="23760"/>
                      <a:pt x="32865" y="15125"/>
                      <a:pt x="64750" y="13645"/>
                    </a:cubicBezTo>
                    <a:cubicBezTo>
                      <a:pt x="63484" y="28695"/>
                      <a:pt x="61207" y="51640"/>
                      <a:pt x="52603" y="87662"/>
                    </a:cubicBezTo>
                    <a:cubicBezTo>
                      <a:pt x="45771" y="115295"/>
                      <a:pt x="36408" y="142435"/>
                      <a:pt x="25274" y="168834"/>
                    </a:cubicBezTo>
                    <a:cubicBezTo>
                      <a:pt x="24008" y="171548"/>
                      <a:pt x="24008" y="172042"/>
                      <a:pt x="24008" y="172289"/>
                    </a:cubicBezTo>
                    <a:cubicBezTo>
                      <a:pt x="24008" y="174016"/>
                      <a:pt x="26033" y="174016"/>
                      <a:pt x="26539" y="174016"/>
                    </a:cubicBezTo>
                    <a:cubicBezTo>
                      <a:pt x="31600" y="174016"/>
                      <a:pt x="42228" y="168094"/>
                      <a:pt x="45012" y="163407"/>
                    </a:cubicBezTo>
                    <a:cubicBezTo>
                      <a:pt x="45518" y="162173"/>
                      <a:pt x="77655" y="92597"/>
                      <a:pt x="85500" y="13645"/>
                    </a:cubicBezTo>
                    <a:lnTo>
                      <a:pt x="97393" y="13645"/>
                    </a:lnTo>
                    <a:close/>
                  </a:path>
                </a:pathLst>
              </a:custGeom>
              <a:grpFill/>
              <a:ln w="635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7FBDBC5-DA09-DD49-B8E4-668CA6A07952}"/>
                  </a:ext>
                </a:extLst>
              </p:cNvPr>
              <p:cNvSpPr/>
              <p:nvPr>
                <p:custDataLst>
                  <p:tags r:id="rId3"/>
                </p:custDataLst>
              </p:nvPr>
            </p:nvSpPr>
            <p:spPr>
              <a:xfrm>
                <a:off x="11669027" y="3966225"/>
                <a:ext cx="58707" cy="246724"/>
              </a:xfrm>
              <a:custGeom>
                <a:avLst/>
                <a:gdLst>
                  <a:gd name="connsiteX0" fmla="*/ 58938 w 58707"/>
                  <a:gd name="connsiteY0" fmla="*/ 244332 h 246724"/>
                  <a:gd name="connsiteX1" fmla="*/ 54636 w 58707"/>
                  <a:gd name="connsiteY1" fmla="*/ 238904 h 246724"/>
                  <a:gd name="connsiteX2" fmla="*/ 14907 w 58707"/>
                  <a:gd name="connsiteY2" fmla="*/ 123437 h 246724"/>
                  <a:gd name="connsiteX3" fmla="*/ 55648 w 58707"/>
                  <a:gd name="connsiteY3" fmla="*/ 6736 h 246724"/>
                  <a:gd name="connsiteX4" fmla="*/ 58938 w 58707"/>
                  <a:gd name="connsiteY4" fmla="*/ 2542 h 246724"/>
                  <a:gd name="connsiteX5" fmla="*/ 56407 w 58707"/>
                  <a:gd name="connsiteY5" fmla="*/ 75 h 246724"/>
                  <a:gd name="connsiteX6" fmla="*/ 16172 w 58707"/>
                  <a:gd name="connsiteY6" fmla="*/ 48186 h 246724"/>
                  <a:gd name="connsiteX7" fmla="*/ 230 w 58707"/>
                  <a:gd name="connsiteY7" fmla="*/ 123437 h 246724"/>
                  <a:gd name="connsiteX8" fmla="*/ 16931 w 58707"/>
                  <a:gd name="connsiteY8" fmla="*/ 200415 h 246724"/>
                  <a:gd name="connsiteX9" fmla="*/ 56407 w 58707"/>
                  <a:gd name="connsiteY9" fmla="*/ 246800 h 246724"/>
                  <a:gd name="connsiteX10" fmla="*/ 58938 w 58707"/>
                  <a:gd name="connsiteY10" fmla="*/ 244332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38" y="244332"/>
                    </a:moveTo>
                    <a:cubicBezTo>
                      <a:pt x="58938" y="243592"/>
                      <a:pt x="58938" y="243099"/>
                      <a:pt x="54636" y="238904"/>
                    </a:cubicBezTo>
                    <a:cubicBezTo>
                      <a:pt x="23005" y="207817"/>
                      <a:pt x="14907" y="161186"/>
                      <a:pt x="14907" y="123437"/>
                    </a:cubicBezTo>
                    <a:cubicBezTo>
                      <a:pt x="14907" y="80507"/>
                      <a:pt x="24523" y="37577"/>
                      <a:pt x="55648" y="6736"/>
                    </a:cubicBezTo>
                    <a:cubicBezTo>
                      <a:pt x="58938" y="3776"/>
                      <a:pt x="58938" y="3282"/>
                      <a:pt x="58938" y="2542"/>
                    </a:cubicBezTo>
                    <a:cubicBezTo>
                      <a:pt x="58938" y="815"/>
                      <a:pt x="57926" y="75"/>
                      <a:pt x="56407" y="75"/>
                    </a:cubicBezTo>
                    <a:cubicBezTo>
                      <a:pt x="53877" y="75"/>
                      <a:pt x="31102" y="16852"/>
                      <a:pt x="16172" y="48186"/>
                    </a:cubicBezTo>
                    <a:cubicBezTo>
                      <a:pt x="3267" y="75326"/>
                      <a:pt x="230" y="102712"/>
                      <a:pt x="230" y="123437"/>
                    </a:cubicBezTo>
                    <a:cubicBezTo>
                      <a:pt x="230" y="142682"/>
                      <a:pt x="3014" y="172535"/>
                      <a:pt x="16931" y="200415"/>
                    </a:cubicBezTo>
                    <a:cubicBezTo>
                      <a:pt x="32114" y="230762"/>
                      <a:pt x="53877" y="246800"/>
                      <a:pt x="56407" y="246800"/>
                    </a:cubicBezTo>
                    <a:cubicBezTo>
                      <a:pt x="57926" y="246800"/>
                      <a:pt x="58938" y="246059"/>
                      <a:pt x="58938" y="244332"/>
                    </a:cubicBezTo>
                    <a:close/>
                  </a:path>
                </a:pathLst>
              </a:custGeom>
              <a:grpFill/>
              <a:ln w="635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973DD88-CE1C-2609-C4BE-7F5C99495103}"/>
                  </a:ext>
                </a:extLst>
              </p:cNvPr>
              <p:cNvSpPr/>
              <p:nvPr>
                <p:custDataLst>
                  <p:tags r:id="rId4"/>
                </p:custDataLst>
              </p:nvPr>
            </p:nvSpPr>
            <p:spPr>
              <a:xfrm>
                <a:off x="11755037" y="3977327"/>
                <a:ext cx="179666" cy="179368"/>
              </a:xfrm>
              <a:custGeom>
                <a:avLst/>
                <a:gdLst>
                  <a:gd name="connsiteX0" fmla="*/ 179900 w 179666"/>
                  <a:gd name="connsiteY0" fmla="*/ 2542 h 179368"/>
                  <a:gd name="connsiteX1" fmla="*/ 177117 w 179666"/>
                  <a:gd name="connsiteY1" fmla="*/ 75 h 179368"/>
                  <a:gd name="connsiteX2" fmla="*/ 173321 w 179666"/>
                  <a:gd name="connsiteY2" fmla="*/ 3035 h 179368"/>
                  <a:gd name="connsiteX3" fmla="*/ 155607 w 179666"/>
                  <a:gd name="connsiteY3" fmla="*/ 22033 h 179368"/>
                  <a:gd name="connsiteX4" fmla="*/ 113601 w 179666"/>
                  <a:gd name="connsiteY4" fmla="*/ 75 h 179368"/>
                  <a:gd name="connsiteX5" fmla="*/ 234 w 179666"/>
                  <a:gd name="connsiteY5" fmla="*/ 111841 h 179368"/>
                  <a:gd name="connsiteX6" fmla="*/ 69317 w 179666"/>
                  <a:gd name="connsiteY6" fmla="*/ 179444 h 179368"/>
                  <a:gd name="connsiteX7" fmla="*/ 100948 w 179666"/>
                  <a:gd name="connsiteY7" fmla="*/ 173522 h 179368"/>
                  <a:gd name="connsiteX8" fmla="*/ 122964 w 179666"/>
                  <a:gd name="connsiteY8" fmla="*/ 158472 h 179368"/>
                  <a:gd name="connsiteX9" fmla="*/ 134351 w 179666"/>
                  <a:gd name="connsiteY9" fmla="*/ 173769 h 179368"/>
                  <a:gd name="connsiteX10" fmla="*/ 136122 w 179666"/>
                  <a:gd name="connsiteY10" fmla="*/ 172782 h 179368"/>
                  <a:gd name="connsiteX11" fmla="*/ 140424 w 179666"/>
                  <a:gd name="connsiteY11" fmla="*/ 157732 h 179368"/>
                  <a:gd name="connsiteX12" fmla="*/ 145232 w 179666"/>
                  <a:gd name="connsiteY12" fmla="*/ 138734 h 179368"/>
                  <a:gd name="connsiteX13" fmla="*/ 148522 w 179666"/>
                  <a:gd name="connsiteY13" fmla="*/ 126151 h 179368"/>
                  <a:gd name="connsiteX14" fmla="*/ 165982 w 179666"/>
                  <a:gd name="connsiteY14" fmla="*/ 114308 h 179368"/>
                  <a:gd name="connsiteX15" fmla="*/ 170031 w 179666"/>
                  <a:gd name="connsiteY15" fmla="*/ 109374 h 179368"/>
                  <a:gd name="connsiteX16" fmla="*/ 166742 w 179666"/>
                  <a:gd name="connsiteY16" fmla="*/ 106660 h 179368"/>
                  <a:gd name="connsiteX17" fmla="*/ 140171 w 179666"/>
                  <a:gd name="connsiteY17" fmla="*/ 107400 h 179368"/>
                  <a:gd name="connsiteX18" fmla="*/ 104744 w 179666"/>
                  <a:gd name="connsiteY18" fmla="*/ 106660 h 179368"/>
                  <a:gd name="connsiteX19" fmla="*/ 99430 w 179666"/>
                  <a:gd name="connsiteY19" fmla="*/ 111594 h 179368"/>
                  <a:gd name="connsiteX20" fmla="*/ 107021 w 179666"/>
                  <a:gd name="connsiteY20" fmla="*/ 114308 h 179368"/>
                  <a:gd name="connsiteX21" fmla="*/ 120433 w 179666"/>
                  <a:gd name="connsiteY21" fmla="*/ 114802 h 179368"/>
                  <a:gd name="connsiteX22" fmla="*/ 128278 w 179666"/>
                  <a:gd name="connsiteY22" fmla="*/ 119490 h 179368"/>
                  <a:gd name="connsiteX23" fmla="*/ 122964 w 179666"/>
                  <a:gd name="connsiteY23" fmla="*/ 141941 h 179368"/>
                  <a:gd name="connsiteX24" fmla="*/ 74125 w 179666"/>
                  <a:gd name="connsiteY24" fmla="*/ 171795 h 179368"/>
                  <a:gd name="connsiteX25" fmla="*/ 23262 w 179666"/>
                  <a:gd name="connsiteY25" fmla="*/ 119983 h 179368"/>
                  <a:gd name="connsiteX26" fmla="*/ 52362 w 179666"/>
                  <a:gd name="connsiteY26" fmla="*/ 39551 h 179368"/>
                  <a:gd name="connsiteX27" fmla="*/ 115625 w 179666"/>
                  <a:gd name="connsiteY27" fmla="*/ 7723 h 179368"/>
                  <a:gd name="connsiteX28" fmla="*/ 156366 w 179666"/>
                  <a:gd name="connsiteY28" fmla="*/ 55341 h 179368"/>
                  <a:gd name="connsiteX29" fmla="*/ 155607 w 179666"/>
                  <a:gd name="connsiteY29" fmla="*/ 67924 h 179368"/>
                  <a:gd name="connsiteX30" fmla="*/ 159403 w 179666"/>
                  <a:gd name="connsiteY30" fmla="*/ 70391 h 179368"/>
                  <a:gd name="connsiteX31" fmla="*/ 163958 w 179666"/>
                  <a:gd name="connsiteY31" fmla="*/ 65457 h 179368"/>
                  <a:gd name="connsiteX32" fmla="*/ 179900 w 179666"/>
                  <a:gd name="connsiteY32" fmla="*/ 2542 h 1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9666" h="179368">
                    <a:moveTo>
                      <a:pt x="179900" y="2542"/>
                    </a:moveTo>
                    <a:cubicBezTo>
                      <a:pt x="179900" y="1802"/>
                      <a:pt x="179394" y="75"/>
                      <a:pt x="177117" y="75"/>
                    </a:cubicBezTo>
                    <a:cubicBezTo>
                      <a:pt x="176357" y="75"/>
                      <a:pt x="176104" y="321"/>
                      <a:pt x="173321" y="3035"/>
                    </a:cubicBezTo>
                    <a:lnTo>
                      <a:pt x="155607" y="22033"/>
                    </a:lnTo>
                    <a:cubicBezTo>
                      <a:pt x="153330" y="18579"/>
                      <a:pt x="141689" y="75"/>
                      <a:pt x="113601" y="75"/>
                    </a:cubicBezTo>
                    <a:cubicBezTo>
                      <a:pt x="57170" y="75"/>
                      <a:pt x="234" y="54601"/>
                      <a:pt x="234" y="111841"/>
                    </a:cubicBezTo>
                    <a:cubicBezTo>
                      <a:pt x="234" y="151070"/>
                      <a:pt x="28323" y="179444"/>
                      <a:pt x="69317" y="179444"/>
                    </a:cubicBezTo>
                    <a:cubicBezTo>
                      <a:pt x="80451" y="179444"/>
                      <a:pt x="91838" y="177223"/>
                      <a:pt x="100948" y="173522"/>
                    </a:cubicBezTo>
                    <a:cubicBezTo>
                      <a:pt x="113601" y="168588"/>
                      <a:pt x="118409" y="163407"/>
                      <a:pt x="122964" y="158472"/>
                    </a:cubicBezTo>
                    <a:cubicBezTo>
                      <a:pt x="125241" y="164640"/>
                      <a:pt x="131820" y="173769"/>
                      <a:pt x="134351" y="173769"/>
                    </a:cubicBezTo>
                    <a:cubicBezTo>
                      <a:pt x="135616" y="173769"/>
                      <a:pt x="136122" y="173029"/>
                      <a:pt x="136122" y="172782"/>
                    </a:cubicBezTo>
                    <a:cubicBezTo>
                      <a:pt x="136628" y="172289"/>
                      <a:pt x="139159" y="162913"/>
                      <a:pt x="140424" y="157732"/>
                    </a:cubicBezTo>
                    <a:lnTo>
                      <a:pt x="145232" y="138734"/>
                    </a:lnTo>
                    <a:cubicBezTo>
                      <a:pt x="146244" y="134540"/>
                      <a:pt x="147510" y="130345"/>
                      <a:pt x="148522" y="126151"/>
                    </a:cubicBezTo>
                    <a:cubicBezTo>
                      <a:pt x="151305" y="115048"/>
                      <a:pt x="151558" y="114555"/>
                      <a:pt x="165982" y="114308"/>
                    </a:cubicBezTo>
                    <a:cubicBezTo>
                      <a:pt x="167248" y="114308"/>
                      <a:pt x="170031" y="114062"/>
                      <a:pt x="170031" y="109374"/>
                    </a:cubicBezTo>
                    <a:cubicBezTo>
                      <a:pt x="170031" y="107647"/>
                      <a:pt x="168766" y="106660"/>
                      <a:pt x="166742" y="106660"/>
                    </a:cubicBezTo>
                    <a:cubicBezTo>
                      <a:pt x="160921" y="106660"/>
                      <a:pt x="145991" y="107400"/>
                      <a:pt x="140171" y="107400"/>
                    </a:cubicBezTo>
                    <a:cubicBezTo>
                      <a:pt x="132327" y="107400"/>
                      <a:pt x="112589" y="106660"/>
                      <a:pt x="104744" y="106660"/>
                    </a:cubicBezTo>
                    <a:cubicBezTo>
                      <a:pt x="102467" y="106660"/>
                      <a:pt x="99430" y="106660"/>
                      <a:pt x="99430" y="111594"/>
                    </a:cubicBezTo>
                    <a:cubicBezTo>
                      <a:pt x="99430" y="114308"/>
                      <a:pt x="101454" y="114308"/>
                      <a:pt x="107021" y="114308"/>
                    </a:cubicBezTo>
                    <a:cubicBezTo>
                      <a:pt x="107275" y="114308"/>
                      <a:pt x="114613" y="114308"/>
                      <a:pt x="120433" y="114802"/>
                    </a:cubicBezTo>
                    <a:cubicBezTo>
                      <a:pt x="127013" y="115542"/>
                      <a:pt x="128278" y="116282"/>
                      <a:pt x="128278" y="119490"/>
                    </a:cubicBezTo>
                    <a:cubicBezTo>
                      <a:pt x="128278" y="121710"/>
                      <a:pt x="125494" y="132813"/>
                      <a:pt x="122964" y="141941"/>
                    </a:cubicBezTo>
                    <a:cubicBezTo>
                      <a:pt x="115878" y="169081"/>
                      <a:pt x="82982" y="171795"/>
                      <a:pt x="74125" y="171795"/>
                    </a:cubicBezTo>
                    <a:cubicBezTo>
                      <a:pt x="49832" y="171795"/>
                      <a:pt x="23262" y="157732"/>
                      <a:pt x="23262" y="119983"/>
                    </a:cubicBezTo>
                    <a:cubicBezTo>
                      <a:pt x="23262" y="112334"/>
                      <a:pt x="25792" y="71625"/>
                      <a:pt x="52362" y="39551"/>
                    </a:cubicBezTo>
                    <a:cubicBezTo>
                      <a:pt x="66027" y="22773"/>
                      <a:pt x="90573" y="7723"/>
                      <a:pt x="115625" y="7723"/>
                    </a:cubicBezTo>
                    <a:cubicBezTo>
                      <a:pt x="141436" y="7723"/>
                      <a:pt x="156366" y="26721"/>
                      <a:pt x="156366" y="55341"/>
                    </a:cubicBezTo>
                    <a:cubicBezTo>
                      <a:pt x="156366" y="65210"/>
                      <a:pt x="155607" y="65457"/>
                      <a:pt x="155607" y="67924"/>
                    </a:cubicBezTo>
                    <a:cubicBezTo>
                      <a:pt x="155607" y="70391"/>
                      <a:pt x="158391" y="70391"/>
                      <a:pt x="159403" y="70391"/>
                    </a:cubicBezTo>
                    <a:cubicBezTo>
                      <a:pt x="162693" y="70391"/>
                      <a:pt x="162693" y="69898"/>
                      <a:pt x="163958" y="65457"/>
                    </a:cubicBezTo>
                    <a:lnTo>
                      <a:pt x="179900" y="2542"/>
                    </a:lnTo>
                    <a:close/>
                  </a:path>
                </a:pathLst>
              </a:custGeom>
              <a:grpFill/>
              <a:ln w="635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1F049CB-B9A5-0AE9-7EBA-9A2CAB936F17}"/>
                  </a:ext>
                </a:extLst>
              </p:cNvPr>
              <p:cNvSpPr/>
              <p:nvPr>
                <p:custDataLst>
                  <p:tags r:id="rId5"/>
                </p:custDataLst>
              </p:nvPr>
            </p:nvSpPr>
            <p:spPr>
              <a:xfrm>
                <a:off x="11955769" y="3966225"/>
                <a:ext cx="58707" cy="246724"/>
              </a:xfrm>
              <a:custGeom>
                <a:avLst/>
                <a:gdLst>
                  <a:gd name="connsiteX0" fmla="*/ 58950 w 58707"/>
                  <a:gd name="connsiteY0" fmla="*/ 123437 h 246724"/>
                  <a:gd name="connsiteX1" fmla="*/ 42248 w 58707"/>
                  <a:gd name="connsiteY1" fmla="*/ 46459 h 246724"/>
                  <a:gd name="connsiteX2" fmla="*/ 2772 w 58707"/>
                  <a:gd name="connsiteY2" fmla="*/ 75 h 246724"/>
                  <a:gd name="connsiteX3" fmla="*/ 242 w 58707"/>
                  <a:gd name="connsiteY3" fmla="*/ 2542 h 246724"/>
                  <a:gd name="connsiteX4" fmla="*/ 5050 w 58707"/>
                  <a:gd name="connsiteY4" fmla="*/ 8217 h 246724"/>
                  <a:gd name="connsiteX5" fmla="*/ 44273 w 58707"/>
                  <a:gd name="connsiteY5" fmla="*/ 123437 h 246724"/>
                  <a:gd name="connsiteX6" fmla="*/ 3531 w 58707"/>
                  <a:gd name="connsiteY6" fmla="*/ 240138 h 246724"/>
                  <a:gd name="connsiteX7" fmla="*/ 242 w 58707"/>
                  <a:gd name="connsiteY7" fmla="*/ 244332 h 246724"/>
                  <a:gd name="connsiteX8" fmla="*/ 2772 w 58707"/>
                  <a:gd name="connsiteY8" fmla="*/ 246800 h 246724"/>
                  <a:gd name="connsiteX9" fmla="*/ 43007 w 58707"/>
                  <a:gd name="connsiteY9" fmla="*/ 198688 h 246724"/>
                  <a:gd name="connsiteX10" fmla="*/ 58950 w 58707"/>
                  <a:gd name="connsiteY10" fmla="*/ 123437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50" y="123437"/>
                    </a:moveTo>
                    <a:cubicBezTo>
                      <a:pt x="58950" y="104193"/>
                      <a:pt x="56166" y="74339"/>
                      <a:pt x="42248" y="46459"/>
                    </a:cubicBezTo>
                    <a:cubicBezTo>
                      <a:pt x="27065" y="16112"/>
                      <a:pt x="5303" y="75"/>
                      <a:pt x="2772" y="75"/>
                    </a:cubicBezTo>
                    <a:cubicBezTo>
                      <a:pt x="1254" y="75"/>
                      <a:pt x="242" y="1062"/>
                      <a:pt x="242" y="2542"/>
                    </a:cubicBezTo>
                    <a:cubicBezTo>
                      <a:pt x="242" y="3282"/>
                      <a:pt x="242" y="3776"/>
                      <a:pt x="5050" y="8217"/>
                    </a:cubicBezTo>
                    <a:cubicBezTo>
                      <a:pt x="29849" y="32642"/>
                      <a:pt x="44273" y="71872"/>
                      <a:pt x="44273" y="123437"/>
                    </a:cubicBezTo>
                    <a:cubicBezTo>
                      <a:pt x="44273" y="165627"/>
                      <a:pt x="34910" y="209051"/>
                      <a:pt x="3531" y="240138"/>
                    </a:cubicBezTo>
                    <a:cubicBezTo>
                      <a:pt x="242" y="243099"/>
                      <a:pt x="242" y="243592"/>
                      <a:pt x="242" y="244332"/>
                    </a:cubicBezTo>
                    <a:cubicBezTo>
                      <a:pt x="242" y="245813"/>
                      <a:pt x="1254" y="246800"/>
                      <a:pt x="2772" y="246800"/>
                    </a:cubicBezTo>
                    <a:cubicBezTo>
                      <a:pt x="5303" y="246800"/>
                      <a:pt x="28077" y="230022"/>
                      <a:pt x="43007" y="198688"/>
                    </a:cubicBezTo>
                    <a:cubicBezTo>
                      <a:pt x="55913" y="171548"/>
                      <a:pt x="58950" y="144162"/>
                      <a:pt x="58950" y="123437"/>
                    </a:cubicBezTo>
                    <a:close/>
                  </a:path>
                </a:pathLst>
              </a:custGeom>
              <a:grpFill/>
              <a:ln w="6350" cap="flat">
                <a:noFill/>
                <a:prstDash val="solid"/>
                <a:miter/>
              </a:ln>
            </p:spPr>
            <p:txBody>
              <a:bodyPr rtlCol="0" anchor="ctr"/>
              <a:lstStyle/>
              <a:p>
                <a:endParaRPr lang="en-US"/>
              </a:p>
            </p:txBody>
          </p:sp>
        </p:grpSp>
        <p:cxnSp>
          <p:nvCxnSpPr>
            <p:cNvPr id="37" name="Straight Arrow Connector 36">
              <a:extLst>
                <a:ext uri="{FF2B5EF4-FFF2-40B4-BE49-F238E27FC236}">
                  <a16:creationId xmlns:a16="http://schemas.microsoft.com/office/drawing/2014/main" id="{CE7AE8D4-1B55-45B4-D6AB-E59257C109BC}"/>
                </a:ext>
              </a:extLst>
            </p:cNvPr>
            <p:cNvCxnSpPr>
              <a:cxnSpLocks/>
            </p:cNvCxnSpPr>
            <p:nvPr/>
          </p:nvCxnSpPr>
          <p:spPr>
            <a:xfrm>
              <a:off x="6532045" y="3260320"/>
              <a:ext cx="30416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16F93724-EB7B-B2AE-11BC-C12F90B5F1DB}"/>
                </a:ext>
              </a:extLst>
            </p:cNvPr>
            <p:cNvCxnSpPr>
              <a:cxnSpLocks/>
            </p:cNvCxnSpPr>
            <p:nvPr/>
          </p:nvCxnSpPr>
          <p:spPr>
            <a:xfrm>
              <a:off x="5338617" y="3260320"/>
              <a:ext cx="3400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53" name="Picture 52">
            <a:extLst>
              <a:ext uri="{FF2B5EF4-FFF2-40B4-BE49-F238E27FC236}">
                <a16:creationId xmlns:a16="http://schemas.microsoft.com/office/drawing/2014/main" id="{463DF973-EB96-1158-36F2-7BB632C0C4EF}"/>
              </a:ext>
            </a:extLst>
          </p:cNvPr>
          <p:cNvPicPr>
            <a:picLocks noChangeAspect="1"/>
          </p:cNvPicPr>
          <p:nvPr/>
        </p:nvPicPr>
        <p:blipFill>
          <a:blip r:embed="rId11"/>
          <a:stretch>
            <a:fillRect/>
          </a:stretch>
        </p:blipFill>
        <p:spPr>
          <a:xfrm>
            <a:off x="2975330" y="5173511"/>
            <a:ext cx="2940000" cy="1440000"/>
          </a:xfrm>
          <a:prstGeom prst="rect">
            <a:avLst/>
          </a:prstGeom>
        </p:spPr>
      </p:pic>
      <p:pic>
        <p:nvPicPr>
          <p:cNvPr id="55" name="Picture 54">
            <a:extLst>
              <a:ext uri="{FF2B5EF4-FFF2-40B4-BE49-F238E27FC236}">
                <a16:creationId xmlns:a16="http://schemas.microsoft.com/office/drawing/2014/main" id="{ECA94532-E68A-9972-549A-4DA30A75ACB5}"/>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137063" y="5173511"/>
            <a:ext cx="2934000" cy="1440000"/>
          </a:xfrm>
          <a:prstGeom prst="rect">
            <a:avLst/>
          </a:prstGeom>
        </p:spPr>
      </p:pic>
      <p:pic>
        <p:nvPicPr>
          <p:cNvPr id="57" name="Picture 56">
            <a:extLst>
              <a:ext uri="{FF2B5EF4-FFF2-40B4-BE49-F238E27FC236}">
                <a16:creationId xmlns:a16="http://schemas.microsoft.com/office/drawing/2014/main" id="{987ABB61-294F-E395-983F-3989071D6C9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929730" y="5173511"/>
            <a:ext cx="3389999" cy="1440000"/>
          </a:xfrm>
          <a:prstGeom prst="rect">
            <a:avLst/>
          </a:prstGeom>
        </p:spPr>
      </p:pic>
      <p:pic>
        <p:nvPicPr>
          <p:cNvPr id="51" name="Picture 50">
            <a:extLst>
              <a:ext uri="{FF2B5EF4-FFF2-40B4-BE49-F238E27FC236}">
                <a16:creationId xmlns:a16="http://schemas.microsoft.com/office/drawing/2014/main" id="{7C334E06-0BEF-64F8-578E-049F92F81061}"/>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4400" y="5173511"/>
            <a:ext cx="2856000" cy="1440000"/>
          </a:xfrm>
          <a:prstGeom prst="rect">
            <a:avLst/>
          </a:prstGeom>
        </p:spPr>
      </p:pic>
      <p:sp>
        <p:nvSpPr>
          <p:cNvPr id="60" name="TextBox 59">
            <a:extLst>
              <a:ext uri="{FF2B5EF4-FFF2-40B4-BE49-F238E27FC236}">
                <a16:creationId xmlns:a16="http://schemas.microsoft.com/office/drawing/2014/main" id="{82B99E47-D591-F3A1-F68D-D76A862BFE72}"/>
              </a:ext>
            </a:extLst>
          </p:cNvPr>
          <p:cNvSpPr txBox="1"/>
          <p:nvPr/>
        </p:nvSpPr>
        <p:spPr>
          <a:xfrm>
            <a:off x="9685536" y="6506404"/>
            <a:ext cx="2252647" cy="307777"/>
          </a:xfrm>
          <a:prstGeom prst="rect">
            <a:avLst/>
          </a:prstGeom>
          <a:noFill/>
        </p:spPr>
        <p:txBody>
          <a:bodyPr wrap="square" rtlCol="0">
            <a:spAutoFit/>
          </a:bodyPr>
          <a:lstStyle/>
          <a:p>
            <a:pPr algn="ctr"/>
            <a:r>
              <a:rPr lang="en-US" sz="1400" b="1" dirty="0">
                <a:solidFill>
                  <a:schemeClr val="accent1"/>
                </a:solidFill>
              </a:rPr>
              <a:t>Does not change</a:t>
            </a:r>
          </a:p>
        </p:txBody>
      </p:sp>
      <p:sp>
        <p:nvSpPr>
          <p:cNvPr id="61" name="TextBox 60">
            <a:extLst>
              <a:ext uri="{FF2B5EF4-FFF2-40B4-BE49-F238E27FC236}">
                <a16:creationId xmlns:a16="http://schemas.microsoft.com/office/drawing/2014/main" id="{0BBBB236-7D97-EADF-A3E4-DA0641CB7DFD}"/>
              </a:ext>
            </a:extLst>
          </p:cNvPr>
          <p:cNvSpPr txBox="1"/>
          <p:nvPr/>
        </p:nvSpPr>
        <p:spPr>
          <a:xfrm>
            <a:off x="6504287" y="6526447"/>
            <a:ext cx="2252647" cy="307777"/>
          </a:xfrm>
          <a:prstGeom prst="rect">
            <a:avLst/>
          </a:prstGeom>
          <a:noFill/>
        </p:spPr>
        <p:txBody>
          <a:bodyPr wrap="square" rtlCol="0">
            <a:spAutoFit/>
          </a:bodyPr>
          <a:lstStyle/>
          <a:p>
            <a:pPr algn="ctr"/>
            <a:r>
              <a:rPr lang="en-US" sz="1400" b="1" dirty="0">
                <a:solidFill>
                  <a:schemeClr val="accent1"/>
                </a:solidFill>
              </a:rPr>
              <a:t>Becomes extreme</a:t>
            </a:r>
          </a:p>
        </p:txBody>
      </p:sp>
      <p:sp>
        <p:nvSpPr>
          <p:cNvPr id="62" name="TextBox 61">
            <a:extLst>
              <a:ext uri="{FF2B5EF4-FFF2-40B4-BE49-F238E27FC236}">
                <a16:creationId xmlns:a16="http://schemas.microsoft.com/office/drawing/2014/main" id="{944EF510-2C8A-DD17-7DEF-95DDBF90B546}"/>
              </a:ext>
            </a:extLst>
          </p:cNvPr>
          <p:cNvSpPr txBox="1"/>
          <p:nvPr/>
        </p:nvSpPr>
        <p:spPr>
          <a:xfrm>
            <a:off x="3382604" y="6517569"/>
            <a:ext cx="2252647" cy="307777"/>
          </a:xfrm>
          <a:prstGeom prst="rect">
            <a:avLst/>
          </a:prstGeom>
          <a:noFill/>
        </p:spPr>
        <p:txBody>
          <a:bodyPr wrap="square" rtlCol="0">
            <a:spAutoFit/>
          </a:bodyPr>
          <a:lstStyle/>
          <a:p>
            <a:pPr algn="ctr"/>
            <a:r>
              <a:rPr lang="en-US" sz="1400" b="1" dirty="0">
                <a:solidFill>
                  <a:schemeClr val="accent1"/>
                </a:solidFill>
              </a:rPr>
              <a:t>Becomes extreme</a:t>
            </a:r>
          </a:p>
        </p:txBody>
      </p:sp>
      <p:sp>
        <p:nvSpPr>
          <p:cNvPr id="63" name="TextBox 62">
            <a:extLst>
              <a:ext uri="{FF2B5EF4-FFF2-40B4-BE49-F238E27FC236}">
                <a16:creationId xmlns:a16="http://schemas.microsoft.com/office/drawing/2014/main" id="{C97B73B5-FCDE-E47E-11DC-772A3B3B663C}"/>
              </a:ext>
            </a:extLst>
          </p:cNvPr>
          <p:cNvSpPr txBox="1"/>
          <p:nvPr/>
        </p:nvSpPr>
        <p:spPr>
          <a:xfrm>
            <a:off x="248982" y="6517569"/>
            <a:ext cx="2572433" cy="307777"/>
          </a:xfrm>
          <a:prstGeom prst="rect">
            <a:avLst/>
          </a:prstGeom>
          <a:noFill/>
        </p:spPr>
        <p:txBody>
          <a:bodyPr wrap="square" rtlCol="0">
            <a:spAutoFit/>
          </a:bodyPr>
          <a:lstStyle/>
          <a:p>
            <a:pPr algn="ctr"/>
            <a:r>
              <a:rPr lang="en-US" sz="1400" b="1" dirty="0">
                <a:solidFill>
                  <a:schemeClr val="accent1"/>
                </a:solidFill>
              </a:rPr>
              <a:t>Seems to work very well but…</a:t>
            </a:r>
          </a:p>
        </p:txBody>
      </p:sp>
      <p:sp>
        <p:nvSpPr>
          <p:cNvPr id="4" name="Slide Number Placeholder 3">
            <a:extLst>
              <a:ext uri="{FF2B5EF4-FFF2-40B4-BE49-F238E27FC236}">
                <a16:creationId xmlns:a16="http://schemas.microsoft.com/office/drawing/2014/main" id="{88CFBBB2-3DB4-1FF4-4011-393C0F79580D}"/>
              </a:ext>
            </a:extLst>
          </p:cNvPr>
          <p:cNvSpPr>
            <a:spLocks noGrp="1"/>
          </p:cNvSpPr>
          <p:nvPr>
            <p:ph type="sldNum" sz="quarter" idx="12"/>
          </p:nvPr>
        </p:nvSpPr>
        <p:spPr/>
        <p:txBody>
          <a:bodyPr/>
          <a:lstStyle/>
          <a:p>
            <a:fld id="{33471E03-3868-4372-A232-81B06EBB10D4}" type="slidenum">
              <a:rPr lang="es-ES" smtClean="0"/>
              <a:t>220</a:t>
            </a:fld>
            <a:endParaRPr lang="es-ES"/>
          </a:p>
        </p:txBody>
      </p:sp>
    </p:spTree>
    <p:extLst>
      <p:ext uri="{BB962C8B-B14F-4D97-AF65-F5344CB8AC3E}">
        <p14:creationId xmlns:p14="http://schemas.microsoft.com/office/powerpoint/2010/main" val="362287246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8CD8-6ACC-B22D-099E-92E4FEDF1316}"/>
              </a:ext>
            </a:extLst>
          </p:cNvPr>
          <p:cNvSpPr>
            <a:spLocks noGrp="1"/>
          </p:cNvSpPr>
          <p:nvPr>
            <p:ph type="title"/>
          </p:nvPr>
        </p:nvSpPr>
        <p:spPr/>
        <p:txBody>
          <a:bodyPr/>
          <a:lstStyle/>
          <a:p>
            <a:r>
              <a:rPr lang="en-US" dirty="0"/>
              <a:t>Open Questions on OSQ</a:t>
            </a:r>
            <a:endParaRPr lang="es-ES" dirty="0"/>
          </a:p>
        </p:txBody>
      </p:sp>
      <p:sp>
        <p:nvSpPr>
          <p:cNvPr id="3" name="Content Placeholder 2">
            <a:extLst>
              <a:ext uri="{FF2B5EF4-FFF2-40B4-BE49-F238E27FC236}">
                <a16:creationId xmlns:a16="http://schemas.microsoft.com/office/drawing/2014/main" id="{82AF192F-45DD-6B67-90BF-04F3A1D45F3F}"/>
              </a:ext>
            </a:extLst>
          </p:cNvPr>
          <p:cNvSpPr>
            <a:spLocks noGrp="1"/>
          </p:cNvSpPr>
          <p:nvPr>
            <p:ph idx="1"/>
          </p:nvPr>
        </p:nvSpPr>
        <p:spPr>
          <a:xfrm>
            <a:off x="838199" y="1269507"/>
            <a:ext cx="10643647" cy="1513938"/>
          </a:xfrm>
        </p:spPr>
        <p:txBody>
          <a:bodyPr>
            <a:normAutofit/>
          </a:bodyPr>
          <a:lstStyle/>
          <a:p>
            <a:r>
              <a:rPr lang="en-US" sz="1800" dirty="0"/>
              <a:t>Are we properly measuring which graphs suffer from </a:t>
            </a:r>
            <a:r>
              <a:rPr lang="en-US" sz="1800" b="1" dirty="0"/>
              <a:t>task-relevant over-squashing</a:t>
            </a:r>
            <a:r>
              <a:rPr lang="en-US" sz="1800" dirty="0"/>
              <a:t>?</a:t>
            </a:r>
          </a:p>
          <a:p>
            <a:pPr lvl="1"/>
            <a:r>
              <a:rPr lang="en-US" sz="1600" dirty="0"/>
              <a:t>Bottleneck vs Sensibility measures are independent of the label of the nodes – </a:t>
            </a:r>
            <a:r>
              <a:rPr lang="en-US" sz="1600" b="1" dirty="0"/>
              <a:t>Measures blind to task (labels)</a:t>
            </a:r>
          </a:p>
          <a:p>
            <a:pPr lvl="2"/>
            <a:r>
              <a:rPr lang="en-US" sz="1400" dirty="0"/>
              <a:t>Prior work connection of OSQ with the function that MPNN seek to learn </a:t>
            </a:r>
            <a:r>
              <a:rPr lang="en-US" sz="1400" dirty="0">
                <a:solidFill>
                  <a:schemeClr val="accent2">
                    <a:lumMod val="50000"/>
                  </a:schemeClr>
                </a:solidFill>
                <a:latin typeface="Times New Roman" panose="02020603050405020304" pitchFamily="18" charset="0"/>
                <a:cs typeface="Times New Roman" panose="02020603050405020304" pitchFamily="18" charset="0"/>
              </a:rPr>
              <a:t>[Di Giovanni et al 2024]</a:t>
            </a:r>
          </a:p>
          <a:p>
            <a:pPr lvl="2"/>
            <a:r>
              <a:rPr lang="en-US" sz="1400" dirty="0"/>
              <a:t>Homophilic bottlenecking: analyze combined effect of heterophily and over-squashing </a:t>
            </a:r>
            <a:r>
              <a:rPr lang="en-US" sz="1400" dirty="0">
                <a:solidFill>
                  <a:schemeClr val="accent2">
                    <a:lumMod val="50000"/>
                  </a:schemeClr>
                </a:solidFill>
                <a:latin typeface="Times New Roman" panose="02020603050405020304" pitchFamily="18" charset="0"/>
                <a:cs typeface="Times New Roman" panose="02020603050405020304" pitchFamily="18" charset="0"/>
              </a:rPr>
              <a:t>[Rubin et al 2023]</a:t>
            </a:r>
          </a:p>
          <a:p>
            <a:pPr lvl="1"/>
            <a:r>
              <a:rPr lang="en-US" sz="1600" dirty="0"/>
              <a:t>OSQ datasets are currently measured with heterophily metrics – </a:t>
            </a:r>
            <a:r>
              <a:rPr lang="en-US" sz="1600" b="1" dirty="0"/>
              <a:t>Heterophily is not the same as long range! </a:t>
            </a:r>
            <a:r>
              <a:rPr lang="en-US" sz="1600" dirty="0"/>
              <a:t> </a:t>
            </a:r>
            <a:endParaRPr lang="en-US" sz="2400" dirty="0"/>
          </a:p>
          <a:p>
            <a:pPr lvl="1"/>
            <a:endParaRPr lang="es-ES" sz="2000" dirty="0"/>
          </a:p>
        </p:txBody>
      </p:sp>
      <p:sp>
        <p:nvSpPr>
          <p:cNvPr id="5" name="TextBox 4">
            <a:extLst>
              <a:ext uri="{FF2B5EF4-FFF2-40B4-BE49-F238E27FC236}">
                <a16:creationId xmlns:a16="http://schemas.microsoft.com/office/drawing/2014/main" id="{82EA8588-92F3-2A96-9A55-1137AC28371C}"/>
              </a:ext>
            </a:extLst>
          </p:cNvPr>
          <p:cNvSpPr txBox="1"/>
          <p:nvPr/>
        </p:nvSpPr>
        <p:spPr>
          <a:xfrm>
            <a:off x="838199" y="6344421"/>
            <a:ext cx="8802730" cy="369332"/>
          </a:xfrm>
          <a:prstGeom prst="rect">
            <a:avLst/>
          </a:prstGeom>
          <a:noFill/>
        </p:spPr>
        <p:txBody>
          <a:bodyPr wrap="square">
            <a:spAutoFit/>
          </a:bodyPr>
          <a:lstStyle/>
          <a:p>
            <a:pPr marL="285750" indent="-285750">
              <a:buFont typeface="Arial" panose="020B0604020202020204" pitchFamily="34" charset="0"/>
              <a:buChar char="•"/>
            </a:pPr>
            <a:r>
              <a:rPr lang="en-US" sz="1800" b="1" dirty="0"/>
              <a:t>Most OSQ mitigation strategies are task-agnostic and non-learnable</a:t>
            </a:r>
          </a:p>
        </p:txBody>
      </p:sp>
      <p:grpSp>
        <p:nvGrpSpPr>
          <p:cNvPr id="56" name="Group 55">
            <a:extLst>
              <a:ext uri="{FF2B5EF4-FFF2-40B4-BE49-F238E27FC236}">
                <a16:creationId xmlns:a16="http://schemas.microsoft.com/office/drawing/2014/main" id="{975629A0-2AB1-7091-56F7-4C04B2D2E1D8}"/>
              </a:ext>
            </a:extLst>
          </p:cNvPr>
          <p:cNvGrpSpPr/>
          <p:nvPr/>
        </p:nvGrpSpPr>
        <p:grpSpPr>
          <a:xfrm>
            <a:off x="838200" y="2740385"/>
            <a:ext cx="4647680" cy="936015"/>
            <a:chOff x="838200" y="1591264"/>
            <a:chExt cx="6423716" cy="1293702"/>
          </a:xfrm>
        </p:grpSpPr>
        <p:grpSp>
          <p:nvGrpSpPr>
            <p:cNvPr id="57" name="Group 56">
              <a:extLst>
                <a:ext uri="{FF2B5EF4-FFF2-40B4-BE49-F238E27FC236}">
                  <a16:creationId xmlns:a16="http://schemas.microsoft.com/office/drawing/2014/main" id="{6C16E657-DA48-6887-F503-BFBE4BBB6F44}"/>
                </a:ext>
              </a:extLst>
            </p:cNvPr>
            <p:cNvGrpSpPr/>
            <p:nvPr/>
          </p:nvGrpSpPr>
          <p:grpSpPr>
            <a:xfrm>
              <a:off x="838200" y="2467715"/>
              <a:ext cx="6423716" cy="417251"/>
              <a:chOff x="838200" y="2467715"/>
              <a:chExt cx="6423716" cy="417251"/>
            </a:xfrm>
          </p:grpSpPr>
          <p:sp>
            <p:nvSpPr>
              <p:cNvPr id="60" name="Oval 59">
                <a:extLst>
                  <a:ext uri="{FF2B5EF4-FFF2-40B4-BE49-F238E27FC236}">
                    <a16:creationId xmlns:a16="http://schemas.microsoft.com/office/drawing/2014/main" id="{EA5B0702-7094-595E-B258-2896562667F4}"/>
                  </a:ext>
                </a:extLst>
              </p:cNvPr>
              <p:cNvSpPr/>
              <p:nvPr/>
            </p:nvSpPr>
            <p:spPr>
              <a:xfrm>
                <a:off x="838200" y="2467715"/>
                <a:ext cx="417251" cy="417251"/>
              </a:xfrm>
              <a:prstGeom prst="ellipse">
                <a:avLst/>
              </a:prstGeom>
              <a:solidFill>
                <a:srgbClr val="00FF80"/>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E7409DC-DA98-9BE2-FBF2-E1B3F1350CC4}"/>
                  </a:ext>
                </a:extLst>
              </p:cNvPr>
              <p:cNvSpPr/>
              <p:nvPr/>
            </p:nvSpPr>
            <p:spPr>
              <a:xfrm>
                <a:off x="1781175" y="2467715"/>
                <a:ext cx="417251" cy="417251"/>
              </a:xfrm>
              <a:prstGeom prst="ellipse">
                <a:avLst/>
              </a:prstGeom>
              <a:solidFill>
                <a:srgbClr val="0000FF"/>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73CA381-7D3F-400F-222B-56AA633FB217}"/>
                  </a:ext>
                </a:extLst>
              </p:cNvPr>
              <p:cNvSpPr/>
              <p:nvPr/>
            </p:nvSpPr>
            <p:spPr>
              <a:xfrm>
                <a:off x="2724150" y="2467715"/>
                <a:ext cx="417251" cy="417251"/>
              </a:xfrm>
              <a:prstGeom prst="ellipse">
                <a:avLst/>
              </a:prstGeom>
              <a:solidFill>
                <a:srgbClr val="0000FF"/>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4055C06-C3C0-BF57-295D-88E41C2254FF}"/>
                  </a:ext>
                </a:extLst>
              </p:cNvPr>
              <p:cNvSpPr/>
              <p:nvPr/>
            </p:nvSpPr>
            <p:spPr>
              <a:xfrm>
                <a:off x="4958715" y="2467715"/>
                <a:ext cx="417251" cy="417251"/>
              </a:xfrm>
              <a:prstGeom prst="ellipse">
                <a:avLst/>
              </a:prstGeom>
              <a:solidFill>
                <a:srgbClr val="0000FF"/>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583A1B6-7BC7-403D-CAE1-B5DB10B858A7}"/>
                  </a:ext>
                </a:extLst>
              </p:cNvPr>
              <p:cNvSpPr/>
              <p:nvPr/>
            </p:nvSpPr>
            <p:spPr>
              <a:xfrm>
                <a:off x="5901690" y="2467715"/>
                <a:ext cx="417251" cy="417251"/>
              </a:xfrm>
              <a:prstGeom prst="ellipse">
                <a:avLst/>
              </a:prstGeom>
              <a:solidFill>
                <a:srgbClr val="0000FF"/>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52662C4-CDF4-8F69-5C65-97AB9DD112D4}"/>
                  </a:ext>
                </a:extLst>
              </p:cNvPr>
              <p:cNvSpPr/>
              <p:nvPr/>
            </p:nvSpPr>
            <p:spPr>
              <a:xfrm>
                <a:off x="6844665" y="2467715"/>
                <a:ext cx="417251" cy="417251"/>
              </a:xfrm>
              <a:prstGeom prst="ellipse">
                <a:avLst/>
              </a:prstGeom>
              <a:solidFill>
                <a:srgbClr val="00FF80"/>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2D90744B-D051-576E-E8E6-CCD3438A01A3}"/>
                  </a:ext>
                </a:extLst>
              </p:cNvPr>
              <p:cNvCxnSpPr>
                <a:cxnSpLocks/>
              </p:cNvCxnSpPr>
              <p:nvPr/>
            </p:nvCxnSpPr>
            <p:spPr>
              <a:xfrm>
                <a:off x="1255451" y="2674722"/>
                <a:ext cx="525724" cy="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8342BE6B-2CAE-C22E-028D-B2CAEE4606A1}"/>
                  </a:ext>
                </a:extLst>
              </p:cNvPr>
              <p:cNvCxnSpPr>
                <a:cxnSpLocks/>
              </p:cNvCxnSpPr>
              <p:nvPr/>
            </p:nvCxnSpPr>
            <p:spPr>
              <a:xfrm>
                <a:off x="2198426" y="2674722"/>
                <a:ext cx="525724" cy="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CDF71208-C008-BB36-636D-DBA680552A5B}"/>
                  </a:ext>
                </a:extLst>
              </p:cNvPr>
              <p:cNvCxnSpPr>
                <a:cxnSpLocks/>
                <a:stCxn id="62" idx="6"/>
                <a:endCxn id="73" idx="1"/>
              </p:cNvCxnSpPr>
              <p:nvPr/>
            </p:nvCxnSpPr>
            <p:spPr>
              <a:xfrm flipV="1">
                <a:off x="3141401" y="2676340"/>
                <a:ext cx="489557" cy="1"/>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952F9098-2A13-C9A4-482C-6677C29659BA}"/>
                  </a:ext>
                </a:extLst>
              </p:cNvPr>
              <p:cNvCxnSpPr>
                <a:cxnSpLocks/>
                <a:stCxn id="73" idx="3"/>
              </p:cNvCxnSpPr>
              <p:nvPr/>
            </p:nvCxnSpPr>
            <p:spPr>
              <a:xfrm>
                <a:off x="4469158" y="2676340"/>
                <a:ext cx="489557" cy="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3530E4A6-4507-50C8-4FCB-1D2D1564A9E7}"/>
                  </a:ext>
                </a:extLst>
              </p:cNvPr>
              <p:cNvCxnSpPr>
                <a:cxnSpLocks/>
                <a:stCxn id="63" idx="6"/>
                <a:endCxn id="64" idx="2"/>
              </p:cNvCxnSpPr>
              <p:nvPr/>
            </p:nvCxnSpPr>
            <p:spPr>
              <a:xfrm>
                <a:off x="5375966" y="2676341"/>
                <a:ext cx="525724" cy="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AD52863-621D-7E59-2D7D-D96F0777C307}"/>
                  </a:ext>
                </a:extLst>
              </p:cNvPr>
              <p:cNvCxnSpPr>
                <a:cxnSpLocks/>
              </p:cNvCxnSpPr>
              <p:nvPr/>
            </p:nvCxnSpPr>
            <p:spPr>
              <a:xfrm>
                <a:off x="6318941" y="2674722"/>
                <a:ext cx="525724" cy="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pic>
            <p:nvPicPr>
              <p:cNvPr id="72" name="Picture 71" descr="\documentclass{article}&#10;\usepackage{amsmath,amsfonts,bm}&#10;\pagestyle{empty}&#10;\DeclareMathOperator{\tr}{Tr}&#10;\begin{document}&#10;&#10;\dots&#10;&#10;\end{document}&#10;&#10;" title="IguanaTex Picture Display">
                <a:extLst>
                  <a:ext uri="{FF2B5EF4-FFF2-40B4-BE49-F238E27FC236}">
                    <a16:creationId xmlns:a16="http://schemas.microsoft.com/office/drawing/2014/main" id="{8F6EEFD3-4CB0-353E-03C2-2CD64BA3A546}"/>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3669074" y="2634922"/>
                <a:ext cx="763917" cy="82836"/>
              </a:xfrm>
              <a:prstGeom prst="rect">
                <a:avLst/>
              </a:prstGeom>
            </p:spPr>
          </p:pic>
          <p:sp>
            <p:nvSpPr>
              <p:cNvPr id="73" name="Rectangle 72">
                <a:extLst>
                  <a:ext uri="{FF2B5EF4-FFF2-40B4-BE49-F238E27FC236}">
                    <a16:creationId xmlns:a16="http://schemas.microsoft.com/office/drawing/2014/main" id="{E83BB103-DFB9-7C60-7F9E-1BF97AA199C4}"/>
                  </a:ext>
                </a:extLst>
              </p:cNvPr>
              <p:cNvSpPr/>
              <p:nvPr/>
            </p:nvSpPr>
            <p:spPr>
              <a:xfrm>
                <a:off x="3630958" y="2571565"/>
                <a:ext cx="838200" cy="2095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Left Brace 57">
              <a:extLst>
                <a:ext uri="{FF2B5EF4-FFF2-40B4-BE49-F238E27FC236}">
                  <a16:creationId xmlns:a16="http://schemas.microsoft.com/office/drawing/2014/main" id="{66D5A6FD-8B92-DF39-9087-13C0F615A08E}"/>
                </a:ext>
              </a:extLst>
            </p:cNvPr>
            <p:cNvSpPr/>
            <p:nvPr/>
          </p:nvSpPr>
          <p:spPr>
            <a:xfrm rot="5400000">
              <a:off x="3883891" y="-211316"/>
              <a:ext cx="332333" cy="481294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a16="http://schemas.microsoft.com/office/drawing/2014/main" id="{7E486350-D975-CA66-3987-F5C4040C3555}"/>
                </a:ext>
              </a:extLst>
            </p:cNvPr>
            <p:cNvSpPr txBox="1"/>
            <p:nvPr/>
          </p:nvSpPr>
          <p:spPr>
            <a:xfrm>
              <a:off x="3883232" y="1591264"/>
              <a:ext cx="327660" cy="510468"/>
            </a:xfrm>
            <a:prstGeom prst="rect">
              <a:avLst/>
            </a:prstGeom>
            <a:noFill/>
          </p:spPr>
          <p:txBody>
            <a:bodyPr wrap="square" rtlCol="0">
              <a:spAutoFit/>
            </a:bodyPr>
            <a:lstStyle/>
            <a:p>
              <a:pPr algn="ctr"/>
              <a:r>
                <a:rPr lang="en-US" dirty="0"/>
                <a:t>m</a:t>
              </a:r>
            </a:p>
          </p:txBody>
        </p:sp>
      </p:grpSp>
      <p:pic>
        <p:nvPicPr>
          <p:cNvPr id="74" name="Picture 73" descr="\documentclass{article}&#10;\usepackage{amsmath,amsfonts,bm}&#10;\pagestyle{empty}&#10;\DeclareMathOperator{\tr}{Tr}&#10;\begin{document}&#10;&#10;\begin{align*}&#10;&amp; h_{edge} = \frac{m-1}{n-1} = \frac{n-3}{n-1} \\&#10;&amp; h_{edge}^{m\rightarrow \infty} =1&#10;\end{align*}&#10;&#10;\end{document}&#10;&#10;" title="IguanaTex Picture Display">
            <a:extLst>
              <a:ext uri="{FF2B5EF4-FFF2-40B4-BE49-F238E27FC236}">
                <a16:creationId xmlns:a16="http://schemas.microsoft.com/office/drawing/2014/main" id="{D11A12D8-7FDC-73E9-4ED3-5B9E418F059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854428" y="3068777"/>
            <a:ext cx="2542181" cy="940258"/>
          </a:xfrm>
          <a:prstGeom prst="rect">
            <a:avLst/>
          </a:prstGeom>
        </p:spPr>
      </p:pic>
      <p:sp>
        <p:nvSpPr>
          <p:cNvPr id="75" name="TextBox 74">
            <a:extLst>
              <a:ext uri="{FF2B5EF4-FFF2-40B4-BE49-F238E27FC236}">
                <a16:creationId xmlns:a16="http://schemas.microsoft.com/office/drawing/2014/main" id="{2D0782F8-E201-C22D-39BD-70093EBA5E3B}"/>
              </a:ext>
            </a:extLst>
          </p:cNvPr>
          <p:cNvSpPr txBox="1"/>
          <p:nvPr/>
        </p:nvSpPr>
        <p:spPr>
          <a:xfrm>
            <a:off x="8533810" y="3330617"/>
            <a:ext cx="3009530" cy="369332"/>
          </a:xfrm>
          <a:prstGeom prst="rect">
            <a:avLst/>
          </a:prstGeom>
          <a:noFill/>
        </p:spPr>
        <p:txBody>
          <a:bodyPr wrap="square" rtlCol="0">
            <a:spAutoFit/>
          </a:bodyPr>
          <a:lstStyle/>
          <a:p>
            <a:pPr algn="ctr"/>
            <a:r>
              <a:rPr lang="en-US" b="1" dirty="0"/>
              <a:t>Homophilic but long-range</a:t>
            </a:r>
          </a:p>
        </p:txBody>
      </p:sp>
      <p:sp>
        <p:nvSpPr>
          <p:cNvPr id="76" name="TextBox 75">
            <a:extLst>
              <a:ext uri="{FF2B5EF4-FFF2-40B4-BE49-F238E27FC236}">
                <a16:creationId xmlns:a16="http://schemas.microsoft.com/office/drawing/2014/main" id="{0B6D009D-CBAD-B240-9C3F-9D311500649B}"/>
              </a:ext>
            </a:extLst>
          </p:cNvPr>
          <p:cNvSpPr txBox="1"/>
          <p:nvPr/>
        </p:nvSpPr>
        <p:spPr>
          <a:xfrm>
            <a:off x="8453908" y="4802546"/>
            <a:ext cx="3009530" cy="369332"/>
          </a:xfrm>
          <a:prstGeom prst="rect">
            <a:avLst/>
          </a:prstGeom>
          <a:noFill/>
        </p:spPr>
        <p:txBody>
          <a:bodyPr wrap="square" rtlCol="0">
            <a:spAutoFit/>
          </a:bodyPr>
          <a:lstStyle/>
          <a:p>
            <a:pPr algn="ctr"/>
            <a:r>
              <a:rPr lang="en-US" b="1" dirty="0"/>
              <a:t>Heterophilic but short-range</a:t>
            </a:r>
          </a:p>
        </p:txBody>
      </p:sp>
      <p:grpSp>
        <p:nvGrpSpPr>
          <p:cNvPr id="77" name="Group 76">
            <a:extLst>
              <a:ext uri="{FF2B5EF4-FFF2-40B4-BE49-F238E27FC236}">
                <a16:creationId xmlns:a16="http://schemas.microsoft.com/office/drawing/2014/main" id="{1F1A1CAC-23A2-8004-E28C-E76A780B43BB}"/>
              </a:ext>
            </a:extLst>
          </p:cNvPr>
          <p:cNvGrpSpPr/>
          <p:nvPr/>
        </p:nvGrpSpPr>
        <p:grpSpPr>
          <a:xfrm>
            <a:off x="2602772" y="4228081"/>
            <a:ext cx="1118534" cy="1482854"/>
            <a:chOff x="3331302" y="4132599"/>
            <a:chExt cx="1737332" cy="2303201"/>
          </a:xfrm>
        </p:grpSpPr>
        <p:sp>
          <p:nvSpPr>
            <p:cNvPr id="78" name="Oval 77">
              <a:extLst>
                <a:ext uri="{FF2B5EF4-FFF2-40B4-BE49-F238E27FC236}">
                  <a16:creationId xmlns:a16="http://schemas.microsoft.com/office/drawing/2014/main" id="{57E443F4-9FE4-A250-E3C3-B48F18112036}"/>
                </a:ext>
              </a:extLst>
            </p:cNvPr>
            <p:cNvSpPr/>
            <p:nvPr/>
          </p:nvSpPr>
          <p:spPr>
            <a:xfrm>
              <a:off x="3331302" y="4132599"/>
              <a:ext cx="417251" cy="417251"/>
            </a:xfrm>
            <a:prstGeom prst="ellipse">
              <a:avLst/>
            </a:prstGeom>
            <a:solidFill>
              <a:srgbClr val="0000FF"/>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4EB34B6-CC35-1065-3D25-B654C23E3F08}"/>
                </a:ext>
              </a:extLst>
            </p:cNvPr>
            <p:cNvSpPr/>
            <p:nvPr/>
          </p:nvSpPr>
          <p:spPr>
            <a:xfrm>
              <a:off x="4651383" y="4132599"/>
              <a:ext cx="417251" cy="417251"/>
            </a:xfrm>
            <a:prstGeom prst="ellipse">
              <a:avLst/>
            </a:prstGeom>
            <a:solidFill>
              <a:srgbClr val="00FF80"/>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6D85267-CCBC-F789-7F64-5D91E95FC294}"/>
                </a:ext>
              </a:extLst>
            </p:cNvPr>
            <p:cNvSpPr/>
            <p:nvPr/>
          </p:nvSpPr>
          <p:spPr>
            <a:xfrm>
              <a:off x="3331302" y="4761249"/>
              <a:ext cx="417251" cy="417251"/>
            </a:xfrm>
            <a:prstGeom prst="ellipse">
              <a:avLst/>
            </a:prstGeom>
            <a:solidFill>
              <a:srgbClr val="0000FF"/>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BE9CC5D-80DE-C0F7-E53E-CBBFAF9FD59F}"/>
                </a:ext>
              </a:extLst>
            </p:cNvPr>
            <p:cNvSpPr/>
            <p:nvPr/>
          </p:nvSpPr>
          <p:spPr>
            <a:xfrm>
              <a:off x="3331302" y="5389899"/>
              <a:ext cx="417251" cy="417251"/>
            </a:xfrm>
            <a:prstGeom prst="ellipse">
              <a:avLst/>
            </a:prstGeom>
            <a:solidFill>
              <a:srgbClr val="0000FF"/>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C938EF4E-6285-C6FA-FEA2-E50235B0DCE1}"/>
                </a:ext>
              </a:extLst>
            </p:cNvPr>
            <p:cNvSpPr/>
            <p:nvPr/>
          </p:nvSpPr>
          <p:spPr>
            <a:xfrm>
              <a:off x="3331302" y="6018549"/>
              <a:ext cx="417251" cy="417251"/>
            </a:xfrm>
            <a:prstGeom prst="ellipse">
              <a:avLst/>
            </a:prstGeom>
            <a:solidFill>
              <a:srgbClr val="0000FF"/>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2019508-DB8B-B80E-0246-A6DD8EEA6310}"/>
                </a:ext>
              </a:extLst>
            </p:cNvPr>
            <p:cNvSpPr/>
            <p:nvPr/>
          </p:nvSpPr>
          <p:spPr>
            <a:xfrm>
              <a:off x="4651382" y="4761249"/>
              <a:ext cx="417251" cy="417251"/>
            </a:xfrm>
            <a:prstGeom prst="ellipse">
              <a:avLst/>
            </a:prstGeom>
            <a:solidFill>
              <a:srgbClr val="00FF80"/>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379F1F3-E3F6-0911-6B8D-B9792484B074}"/>
                </a:ext>
              </a:extLst>
            </p:cNvPr>
            <p:cNvSpPr/>
            <p:nvPr/>
          </p:nvSpPr>
          <p:spPr>
            <a:xfrm>
              <a:off x="4651381" y="5389899"/>
              <a:ext cx="417251" cy="417251"/>
            </a:xfrm>
            <a:prstGeom prst="ellipse">
              <a:avLst/>
            </a:prstGeom>
            <a:solidFill>
              <a:srgbClr val="00FF80"/>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722D94B-F62D-27FB-4889-2D3A2A51DCD9}"/>
                </a:ext>
              </a:extLst>
            </p:cNvPr>
            <p:cNvSpPr/>
            <p:nvPr/>
          </p:nvSpPr>
          <p:spPr>
            <a:xfrm>
              <a:off x="4651380" y="6018549"/>
              <a:ext cx="417251" cy="417251"/>
            </a:xfrm>
            <a:prstGeom prst="ellipse">
              <a:avLst/>
            </a:prstGeom>
            <a:solidFill>
              <a:srgbClr val="00FF80"/>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998D8AC0-D9EF-8164-9906-A6A4806A082C}"/>
                </a:ext>
              </a:extLst>
            </p:cNvPr>
            <p:cNvCxnSpPr>
              <a:cxnSpLocks/>
              <a:stCxn id="78" idx="6"/>
              <a:endCxn id="79" idx="2"/>
            </p:cNvCxnSpPr>
            <p:nvPr/>
          </p:nvCxnSpPr>
          <p:spPr>
            <a:xfrm>
              <a:off x="3748553" y="4341225"/>
              <a:ext cx="902830" cy="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C289D02F-6B80-8759-1229-9A0E920CDEF8}"/>
                </a:ext>
              </a:extLst>
            </p:cNvPr>
            <p:cNvCxnSpPr>
              <a:cxnSpLocks/>
              <a:stCxn id="78" idx="6"/>
              <a:endCxn id="84" idx="2"/>
            </p:cNvCxnSpPr>
            <p:nvPr/>
          </p:nvCxnSpPr>
          <p:spPr>
            <a:xfrm>
              <a:off x="3748553" y="4341225"/>
              <a:ext cx="902828" cy="125730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02D27CAB-7975-814F-751E-A3BD2B49C8CD}"/>
                </a:ext>
              </a:extLst>
            </p:cNvPr>
            <p:cNvCxnSpPr>
              <a:cxnSpLocks/>
              <a:stCxn id="81" idx="6"/>
              <a:endCxn id="83" idx="2"/>
            </p:cNvCxnSpPr>
            <p:nvPr/>
          </p:nvCxnSpPr>
          <p:spPr>
            <a:xfrm flipV="1">
              <a:off x="3748553" y="4969875"/>
              <a:ext cx="902829" cy="628650"/>
            </a:xfrm>
            <a:prstGeom prst="line">
              <a:avLst/>
            </a:prstGeom>
            <a:solidFill>
              <a:srgbClr val="0000FF"/>
            </a:solidFill>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9B479658-B729-BEEC-A6E2-41CD89D972D4}"/>
                </a:ext>
              </a:extLst>
            </p:cNvPr>
            <p:cNvCxnSpPr>
              <a:cxnSpLocks/>
              <a:stCxn id="80" idx="6"/>
              <a:endCxn id="85" idx="2"/>
            </p:cNvCxnSpPr>
            <p:nvPr/>
          </p:nvCxnSpPr>
          <p:spPr>
            <a:xfrm>
              <a:off x="3748553" y="4969875"/>
              <a:ext cx="902827" cy="125730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CBA7B410-0805-95E2-16EE-686DA62BDB89}"/>
                </a:ext>
              </a:extLst>
            </p:cNvPr>
            <p:cNvCxnSpPr>
              <a:cxnSpLocks/>
              <a:stCxn id="82" idx="6"/>
              <a:endCxn id="84" idx="2"/>
            </p:cNvCxnSpPr>
            <p:nvPr/>
          </p:nvCxnSpPr>
          <p:spPr>
            <a:xfrm flipV="1">
              <a:off x="3748553" y="5598525"/>
              <a:ext cx="902828" cy="62865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5510F87E-5754-1BE3-82FF-F5DEB919CD41}"/>
                </a:ext>
              </a:extLst>
            </p:cNvPr>
            <p:cNvCxnSpPr>
              <a:cxnSpLocks/>
              <a:stCxn id="81" idx="6"/>
              <a:endCxn id="85" idx="2"/>
            </p:cNvCxnSpPr>
            <p:nvPr/>
          </p:nvCxnSpPr>
          <p:spPr>
            <a:xfrm>
              <a:off x="3748553" y="5598525"/>
              <a:ext cx="902827" cy="62865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E9DBA646-FDF5-D6E6-8930-30171D4DBBFF}"/>
                </a:ext>
              </a:extLst>
            </p:cNvPr>
            <p:cNvCxnSpPr>
              <a:cxnSpLocks/>
              <a:stCxn id="82" idx="6"/>
              <a:endCxn id="79" idx="2"/>
            </p:cNvCxnSpPr>
            <p:nvPr/>
          </p:nvCxnSpPr>
          <p:spPr>
            <a:xfrm flipV="1">
              <a:off x="3748553" y="4341225"/>
              <a:ext cx="902830" cy="188595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D4839F5F-644F-F019-E073-E63A0B3CBBB8}"/>
                </a:ext>
              </a:extLst>
            </p:cNvPr>
            <p:cNvCxnSpPr>
              <a:cxnSpLocks/>
              <a:stCxn id="80" idx="6"/>
              <a:endCxn id="79" idx="2"/>
            </p:cNvCxnSpPr>
            <p:nvPr/>
          </p:nvCxnSpPr>
          <p:spPr>
            <a:xfrm flipV="1">
              <a:off x="3748553" y="4341225"/>
              <a:ext cx="902830" cy="628650"/>
            </a:xfrm>
            <a:prstGeom prst="line">
              <a:avLst/>
            </a:prstGeom>
            <a:ln w="381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pic>
        <p:nvPicPr>
          <p:cNvPr id="94" name="Picture 93" descr="\documentclass{article}&#10;\usepackage{amsmath,amsfonts,bm}&#10;\pagestyle{empty}&#10;\DeclareMathOperator{\tr}{Tr}&#10;\begin{document}&#10;&#10;\begin{align*}&#10;&amp; h_{edge} = 0 \\&#10;&amp; \max(d(u,v) : y_u=y_v)=2&#10;\end{align*}&#10;&#10;\end{document}&#10;&#10;" title="IguanaTex Picture Display">
            <a:extLst>
              <a:ext uri="{FF2B5EF4-FFF2-40B4-BE49-F238E27FC236}">
                <a16:creationId xmlns:a16="http://schemas.microsoft.com/office/drawing/2014/main" id="{6DA8BD24-90AE-4A35-D59B-7C0B0978A6BF}"/>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530300" y="4603228"/>
            <a:ext cx="3143399" cy="667479"/>
          </a:xfrm>
          <a:prstGeom prst="rect">
            <a:avLst/>
          </a:prstGeom>
        </p:spPr>
      </p:pic>
      <p:sp>
        <p:nvSpPr>
          <p:cNvPr id="95" name="TextBox 94">
            <a:extLst>
              <a:ext uri="{FF2B5EF4-FFF2-40B4-BE49-F238E27FC236}">
                <a16:creationId xmlns:a16="http://schemas.microsoft.com/office/drawing/2014/main" id="{B283D87B-42D6-CFB1-D356-4BA2BFE7EFF0}"/>
              </a:ext>
            </a:extLst>
          </p:cNvPr>
          <p:cNvSpPr txBox="1"/>
          <p:nvPr/>
        </p:nvSpPr>
        <p:spPr>
          <a:xfrm>
            <a:off x="9621099" y="2681812"/>
            <a:ext cx="795292" cy="338554"/>
          </a:xfrm>
          <a:prstGeom prst="rect">
            <a:avLst/>
          </a:prstGeom>
          <a:solidFill>
            <a:schemeClr val="accent2">
              <a:lumMod val="40000"/>
              <a:lumOff val="60000"/>
            </a:schemeClr>
          </a:solidFill>
        </p:spPr>
        <p:txBody>
          <a:bodyPr wrap="square" rtlCol="0">
            <a:spAutoFit/>
          </a:bodyPr>
          <a:lstStyle/>
          <a:p>
            <a:pPr algn="ctr"/>
            <a:r>
              <a:rPr lang="en-US" sz="1600" dirty="0"/>
              <a:t>1-hop</a:t>
            </a:r>
          </a:p>
        </p:txBody>
      </p:sp>
      <p:sp>
        <p:nvSpPr>
          <p:cNvPr id="4" name="Slide Number Placeholder 3">
            <a:extLst>
              <a:ext uri="{FF2B5EF4-FFF2-40B4-BE49-F238E27FC236}">
                <a16:creationId xmlns:a16="http://schemas.microsoft.com/office/drawing/2014/main" id="{61532D64-FB37-3822-E8FC-F058A88120B2}"/>
              </a:ext>
            </a:extLst>
          </p:cNvPr>
          <p:cNvSpPr>
            <a:spLocks noGrp="1"/>
          </p:cNvSpPr>
          <p:nvPr>
            <p:ph type="sldNum" sz="quarter" idx="12"/>
          </p:nvPr>
        </p:nvSpPr>
        <p:spPr/>
        <p:txBody>
          <a:bodyPr/>
          <a:lstStyle/>
          <a:p>
            <a:fld id="{33471E03-3868-4372-A232-81B06EBB10D4}" type="slidenum">
              <a:rPr lang="es-ES" smtClean="0"/>
              <a:t>221</a:t>
            </a:fld>
            <a:endParaRPr lang="es-ES"/>
          </a:p>
        </p:txBody>
      </p:sp>
    </p:spTree>
    <p:extLst>
      <p:ext uri="{BB962C8B-B14F-4D97-AF65-F5344CB8AC3E}">
        <p14:creationId xmlns:p14="http://schemas.microsoft.com/office/powerpoint/2010/main" val="15333552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8CD8-6ACC-B22D-099E-92E4FEDF1316}"/>
              </a:ext>
            </a:extLst>
          </p:cNvPr>
          <p:cNvSpPr>
            <a:spLocks noGrp="1"/>
          </p:cNvSpPr>
          <p:nvPr>
            <p:ph type="title"/>
          </p:nvPr>
        </p:nvSpPr>
        <p:spPr/>
        <p:txBody>
          <a:bodyPr/>
          <a:lstStyle/>
          <a:p>
            <a:r>
              <a:rPr lang="en-US" dirty="0"/>
              <a:t>Open Questions on OSQ</a:t>
            </a:r>
            <a:endParaRPr lang="es-ES" dirty="0"/>
          </a:p>
        </p:txBody>
      </p:sp>
      <p:sp>
        <p:nvSpPr>
          <p:cNvPr id="3" name="Content Placeholder 2 1">
            <a:extLst>
              <a:ext uri="{FF2B5EF4-FFF2-40B4-BE49-F238E27FC236}">
                <a16:creationId xmlns:a16="http://schemas.microsoft.com/office/drawing/2014/main" id="{82AF192F-45DD-6B67-90BF-04F3A1D45F3F}"/>
              </a:ext>
            </a:extLst>
          </p:cNvPr>
          <p:cNvSpPr>
            <a:spLocks noGrp="1"/>
          </p:cNvSpPr>
          <p:nvPr>
            <p:ph idx="1"/>
          </p:nvPr>
        </p:nvSpPr>
        <p:spPr>
          <a:xfrm>
            <a:off x="838200" y="1549191"/>
            <a:ext cx="10515600" cy="1470030"/>
          </a:xfrm>
        </p:spPr>
        <p:txBody>
          <a:bodyPr>
            <a:normAutofit/>
          </a:bodyPr>
          <a:lstStyle/>
          <a:p>
            <a:r>
              <a:rPr lang="en-US" sz="1600" dirty="0"/>
              <a:t>K-hop homophily metrics. High-order homophily.</a:t>
            </a:r>
          </a:p>
          <a:p>
            <a:r>
              <a:rPr lang="en-US" sz="1600" b="1" dirty="0"/>
              <a:t>Spectral metrics</a:t>
            </a:r>
          </a:p>
          <a:p>
            <a:pPr lvl="1"/>
            <a:r>
              <a:rPr lang="en-US" sz="1400" dirty="0">
                <a:sym typeface="Wingdings" panose="05000000000000000000" pitchFamily="2" charset="2"/>
              </a:rPr>
              <a:t>Graph Fourier operator. Project </a:t>
            </a:r>
            <a:r>
              <a:rPr lang="en-US" sz="1600" i="1" dirty="0">
                <a:latin typeface="Cambria Math" panose="02040503050406030204" pitchFamily="18" charset="0"/>
                <a:ea typeface="Cambria Math" panose="02040503050406030204" pitchFamily="18" charset="0"/>
                <a:sym typeface="Wingdings" panose="05000000000000000000" pitchFamily="2" charset="2"/>
              </a:rPr>
              <a:t>Y</a:t>
            </a:r>
            <a:r>
              <a:rPr lang="en-US" sz="1400" dirty="0">
                <a:sym typeface="Wingdings" panose="05000000000000000000" pitchFamily="2" charset="2"/>
              </a:rPr>
              <a:t> signal in the spectral domain.</a:t>
            </a:r>
          </a:p>
          <a:p>
            <a:pPr lvl="1"/>
            <a:endParaRPr lang="en-US" sz="1400" dirty="0">
              <a:sym typeface="Wingdings" panose="05000000000000000000" pitchFamily="2" charset="2"/>
            </a:endParaRPr>
          </a:p>
          <a:p>
            <a:pPr marL="457200" lvl="1" indent="0">
              <a:buNone/>
            </a:pPr>
            <a:endParaRPr lang="en-US" sz="1400" dirty="0">
              <a:sym typeface="Wingdings" panose="05000000000000000000" pitchFamily="2" charset="2"/>
            </a:endParaRPr>
          </a:p>
        </p:txBody>
      </p:sp>
      <p:sp>
        <p:nvSpPr>
          <p:cNvPr id="4" name="Text Placeholder 3">
            <a:extLst>
              <a:ext uri="{FF2B5EF4-FFF2-40B4-BE49-F238E27FC236}">
                <a16:creationId xmlns:a16="http://schemas.microsoft.com/office/drawing/2014/main" id="{9ED361F3-9B4F-2FA4-672D-9B040162D647}"/>
              </a:ext>
            </a:extLst>
          </p:cNvPr>
          <p:cNvSpPr>
            <a:spLocks noGrp="1"/>
          </p:cNvSpPr>
          <p:nvPr>
            <p:ph type="body" sz="quarter" idx="13"/>
          </p:nvPr>
        </p:nvSpPr>
        <p:spPr>
          <a:xfrm>
            <a:off x="838200" y="1097280"/>
            <a:ext cx="7498080" cy="378215"/>
          </a:xfrm>
        </p:spPr>
        <p:txBody>
          <a:bodyPr>
            <a:normAutofit/>
          </a:bodyPr>
          <a:lstStyle/>
          <a:p>
            <a:r>
              <a:rPr lang="en-US" dirty="0"/>
              <a:t>Beyond Heterophily - </a:t>
            </a:r>
            <a:r>
              <a:rPr lang="en-US" sz="2000" b="1" dirty="0"/>
              <a:t>How does the structure align with the labels?</a:t>
            </a:r>
          </a:p>
        </p:txBody>
      </p:sp>
      <p:grpSp>
        <p:nvGrpSpPr>
          <p:cNvPr id="30" name="Group 29">
            <a:extLst>
              <a:ext uri="{FF2B5EF4-FFF2-40B4-BE49-F238E27FC236}">
                <a16:creationId xmlns:a16="http://schemas.microsoft.com/office/drawing/2014/main" id="{1A320010-42AD-6944-AAAF-0B2E3738BE8E}"/>
              </a:ext>
            </a:extLst>
          </p:cNvPr>
          <p:cNvGrpSpPr/>
          <p:nvPr/>
        </p:nvGrpSpPr>
        <p:grpSpPr>
          <a:xfrm>
            <a:off x="3465290" y="3089822"/>
            <a:ext cx="2473855" cy="3101961"/>
            <a:chOff x="3107346" y="2720895"/>
            <a:chExt cx="2473855" cy="3101961"/>
          </a:xfrm>
        </p:grpSpPr>
        <p:pic>
          <p:nvPicPr>
            <p:cNvPr id="11" name="Picture 10">
              <a:extLst>
                <a:ext uri="{FF2B5EF4-FFF2-40B4-BE49-F238E27FC236}">
                  <a16:creationId xmlns:a16="http://schemas.microsoft.com/office/drawing/2014/main" id="{6238E4C8-66EC-E158-E5A9-2FACE64924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953" y="2720895"/>
              <a:ext cx="1880640" cy="1880640"/>
            </a:xfrm>
            <a:prstGeom prst="rect">
              <a:avLst/>
            </a:prstGeom>
          </p:spPr>
        </p:pic>
        <p:pic>
          <p:nvPicPr>
            <p:cNvPr id="13" name="Picture 12">
              <a:extLst>
                <a:ext uri="{FF2B5EF4-FFF2-40B4-BE49-F238E27FC236}">
                  <a16:creationId xmlns:a16="http://schemas.microsoft.com/office/drawing/2014/main" id="{85D7B056-B709-F536-B21B-A720FBEF72D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7346" y="4606894"/>
              <a:ext cx="2473855" cy="1215962"/>
            </a:xfrm>
            <a:prstGeom prst="rect">
              <a:avLst/>
            </a:prstGeom>
          </p:spPr>
        </p:pic>
      </p:grpSp>
      <p:grpSp>
        <p:nvGrpSpPr>
          <p:cNvPr id="29" name="Group 28">
            <a:extLst>
              <a:ext uri="{FF2B5EF4-FFF2-40B4-BE49-F238E27FC236}">
                <a16:creationId xmlns:a16="http://schemas.microsoft.com/office/drawing/2014/main" id="{AEDBE014-B9CB-1E02-1E20-E27269965714}"/>
              </a:ext>
            </a:extLst>
          </p:cNvPr>
          <p:cNvGrpSpPr/>
          <p:nvPr/>
        </p:nvGrpSpPr>
        <p:grpSpPr>
          <a:xfrm>
            <a:off x="992778" y="3090197"/>
            <a:ext cx="2471103" cy="3101211"/>
            <a:chOff x="588918" y="2743219"/>
            <a:chExt cx="2471103" cy="3101211"/>
          </a:xfrm>
        </p:grpSpPr>
        <p:pic>
          <p:nvPicPr>
            <p:cNvPr id="15" name="Picture 14">
              <a:extLst>
                <a:ext uri="{FF2B5EF4-FFF2-40B4-BE49-F238E27FC236}">
                  <a16:creationId xmlns:a16="http://schemas.microsoft.com/office/drawing/2014/main" id="{194D0AE8-BD02-6775-6377-98890C025A3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8918" y="4629820"/>
              <a:ext cx="2471103" cy="1214610"/>
            </a:xfrm>
            <a:prstGeom prst="rect">
              <a:avLst/>
            </a:prstGeom>
          </p:spPr>
        </p:pic>
        <p:pic>
          <p:nvPicPr>
            <p:cNvPr id="17" name="Picture 16">
              <a:extLst>
                <a:ext uri="{FF2B5EF4-FFF2-40B4-BE49-F238E27FC236}">
                  <a16:creationId xmlns:a16="http://schemas.microsoft.com/office/drawing/2014/main" id="{F8DD78C4-FB29-2F30-15CD-0833E672B04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84223" y="2743219"/>
              <a:ext cx="1880493" cy="1880493"/>
            </a:xfrm>
            <a:prstGeom prst="rect">
              <a:avLst/>
            </a:prstGeom>
          </p:spPr>
        </p:pic>
      </p:grpSp>
      <p:grpSp>
        <p:nvGrpSpPr>
          <p:cNvPr id="31" name="Group 30">
            <a:extLst>
              <a:ext uri="{FF2B5EF4-FFF2-40B4-BE49-F238E27FC236}">
                <a16:creationId xmlns:a16="http://schemas.microsoft.com/office/drawing/2014/main" id="{9EF06EED-8E05-F902-3A0A-161F62B118D8}"/>
              </a:ext>
            </a:extLst>
          </p:cNvPr>
          <p:cNvGrpSpPr/>
          <p:nvPr/>
        </p:nvGrpSpPr>
        <p:grpSpPr>
          <a:xfrm>
            <a:off x="5940554" y="3090197"/>
            <a:ext cx="2471103" cy="3101211"/>
            <a:chOff x="8615174" y="2720969"/>
            <a:chExt cx="2471103" cy="3101211"/>
          </a:xfrm>
        </p:grpSpPr>
        <p:pic>
          <p:nvPicPr>
            <p:cNvPr id="19" name="Picture 18">
              <a:extLst>
                <a:ext uri="{FF2B5EF4-FFF2-40B4-BE49-F238E27FC236}">
                  <a16:creationId xmlns:a16="http://schemas.microsoft.com/office/drawing/2014/main" id="{3F8F0AA1-3DEB-F8ED-68D3-1486DAAAD59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910479" y="2720969"/>
              <a:ext cx="1880493" cy="1880493"/>
            </a:xfrm>
            <a:prstGeom prst="rect">
              <a:avLst/>
            </a:prstGeom>
          </p:spPr>
        </p:pic>
        <p:pic>
          <p:nvPicPr>
            <p:cNvPr id="21" name="Picture 20">
              <a:extLst>
                <a:ext uri="{FF2B5EF4-FFF2-40B4-BE49-F238E27FC236}">
                  <a16:creationId xmlns:a16="http://schemas.microsoft.com/office/drawing/2014/main" id="{71E0971B-66E2-FB9E-764A-12FDA81EF58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615174" y="4607570"/>
              <a:ext cx="2471103" cy="1214610"/>
            </a:xfrm>
            <a:prstGeom prst="rect">
              <a:avLst/>
            </a:prstGeom>
          </p:spPr>
        </p:pic>
      </p:grpSp>
      <p:pic>
        <p:nvPicPr>
          <p:cNvPr id="35" name="Picture 34">
            <a:extLst>
              <a:ext uri="{FF2B5EF4-FFF2-40B4-BE49-F238E27FC236}">
                <a16:creationId xmlns:a16="http://schemas.microsoft.com/office/drawing/2014/main" id="{CE300BD5-2C32-AC62-99E4-6810A139998C}"/>
              </a:ext>
            </a:extLst>
          </p:cNvPr>
          <p:cNvPicPr>
            <a:picLocks noChangeAspect="1"/>
          </p:cNvPicPr>
          <p:nvPr/>
        </p:nvPicPr>
        <p:blipFill>
          <a:blip r:embed="rId11"/>
          <a:stretch>
            <a:fillRect/>
          </a:stretch>
        </p:blipFill>
        <p:spPr>
          <a:xfrm>
            <a:off x="8663983" y="4978717"/>
            <a:ext cx="2468235" cy="1213200"/>
          </a:xfrm>
          <a:prstGeom prst="rect">
            <a:avLst/>
          </a:prstGeom>
        </p:spPr>
      </p:pic>
      <p:pic>
        <p:nvPicPr>
          <p:cNvPr id="37" name="Picture 36">
            <a:extLst>
              <a:ext uri="{FF2B5EF4-FFF2-40B4-BE49-F238E27FC236}">
                <a16:creationId xmlns:a16="http://schemas.microsoft.com/office/drawing/2014/main" id="{0EBBAB93-588C-5C58-035F-1A13EFB02A8F}"/>
              </a:ext>
            </a:extLst>
          </p:cNvPr>
          <p:cNvPicPr>
            <a:picLocks noChangeAspect="1"/>
          </p:cNvPicPr>
          <p:nvPr/>
        </p:nvPicPr>
        <p:blipFill>
          <a:blip r:embed="rId12"/>
          <a:stretch>
            <a:fillRect/>
          </a:stretch>
        </p:blipFill>
        <p:spPr>
          <a:xfrm>
            <a:off x="8955641" y="3083942"/>
            <a:ext cx="1880640" cy="1880640"/>
          </a:xfrm>
          <a:prstGeom prst="rect">
            <a:avLst/>
          </a:prstGeom>
        </p:spPr>
      </p:pic>
      <p:pic>
        <p:nvPicPr>
          <p:cNvPr id="41" name="Picture 40" descr="\documentclass{article}&#10;\usepackage{amsmath,amsfonts,bm}&#10;\pagestyle{empty}&#10;\DeclareMathOperator{\tr}{Tr}&#10;\begin{document}&#10;&#10;\begin{equation*}&#10;S_i = Y^{\top}\phi_i,\ S_i \in \mathbb{R}^n &#10;\end{equation*}&#10;&#10;\end{document}&#10;&#10;" title="IguanaTex Picture Display">
            <a:extLst>
              <a:ext uri="{FF2B5EF4-FFF2-40B4-BE49-F238E27FC236}">
                <a16:creationId xmlns:a16="http://schemas.microsoft.com/office/drawing/2014/main" id="{14CA6BBB-0B9F-4AE2-C021-A113B655B409}"/>
              </a:ext>
            </a:extLst>
          </p:cNvPr>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4987919" y="2769320"/>
            <a:ext cx="2218666" cy="280381"/>
          </a:xfrm>
          <a:prstGeom prst="rect">
            <a:avLst/>
          </a:prstGeom>
        </p:spPr>
      </p:pic>
      <p:sp>
        <p:nvSpPr>
          <p:cNvPr id="42" name="Content Placeholder 2 2">
            <a:extLst>
              <a:ext uri="{FF2B5EF4-FFF2-40B4-BE49-F238E27FC236}">
                <a16:creationId xmlns:a16="http://schemas.microsoft.com/office/drawing/2014/main" id="{28B2C231-E643-A129-D625-C2DBC4553FEF}"/>
              </a:ext>
            </a:extLst>
          </p:cNvPr>
          <p:cNvSpPr txBox="1">
            <a:spLocks/>
          </p:cNvSpPr>
          <p:nvPr/>
        </p:nvSpPr>
        <p:spPr>
          <a:xfrm>
            <a:off x="851262" y="6339840"/>
            <a:ext cx="10515600" cy="45346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More discussion about homophily in </a:t>
            </a:r>
            <a:r>
              <a:rPr lang="en-US" sz="14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[Zhu et al 20; Qian et al 21; Luan et al 22; Ma et al 22; Huang et al 24; Luan et al 24; Zheng et al 24]</a:t>
            </a:r>
          </a:p>
          <a:p>
            <a:pPr lvl="1"/>
            <a:endParaRPr lang="en-US" sz="1400" dirty="0">
              <a:sym typeface="Wingdings" panose="05000000000000000000" pitchFamily="2" charset="2"/>
            </a:endParaRPr>
          </a:p>
          <a:p>
            <a:pPr lvl="1"/>
            <a:endParaRPr lang="en-US" sz="1400" dirty="0">
              <a:sym typeface="Wingdings" panose="05000000000000000000" pitchFamily="2" charset="2"/>
            </a:endParaRPr>
          </a:p>
          <a:p>
            <a:pPr marL="457200" lvl="1" indent="0">
              <a:buFont typeface="Arial" panose="020B0604020202020204" pitchFamily="34" charset="0"/>
              <a:buNone/>
            </a:pPr>
            <a:endParaRPr lang="en-US" sz="1400" dirty="0">
              <a:sym typeface="Wingdings" panose="05000000000000000000" pitchFamily="2" charset="2"/>
            </a:endParaRPr>
          </a:p>
        </p:txBody>
      </p:sp>
      <p:pic>
        <p:nvPicPr>
          <p:cNvPr id="52" name="Picture 51" descr="\documentclass{article}&#10;\usepackage{amsmath,amsfonts,bm}&#10;\pagestyle{empty}&#10;\DeclareMathOperator{\tr}{Tr}&#10;\begin{document}&#10;&#10;\begin{equation*}&#10;\mathcal{F}(\bm{x}) = \bm{\phi}^{\top} \bm{x}&#10;\end{equation*}&#10;&#10;\end{document}&#10;&#10;" title="IguanaTex Picture Display">
            <a:extLst>
              <a:ext uri="{FF2B5EF4-FFF2-40B4-BE49-F238E27FC236}">
                <a16:creationId xmlns:a16="http://schemas.microsoft.com/office/drawing/2014/main" id="{271F01D0-FB79-BDB8-98E8-C790BC246812}"/>
              </a:ext>
            </a:extLst>
          </p:cNvPr>
          <p:cNvPicPr>
            <a:picLocks noChangeAspect="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6464484" y="2159337"/>
            <a:ext cx="1350794" cy="280381"/>
          </a:xfrm>
          <a:prstGeom prst="rect">
            <a:avLst/>
          </a:prstGeom>
        </p:spPr>
      </p:pic>
      <p:sp>
        <p:nvSpPr>
          <p:cNvPr id="47" name="Rectangle: Rounded Corners 46">
            <a:extLst>
              <a:ext uri="{FF2B5EF4-FFF2-40B4-BE49-F238E27FC236}">
                <a16:creationId xmlns:a16="http://schemas.microsoft.com/office/drawing/2014/main" id="{C5017894-4F9E-81C2-4823-4FFE1B274C3D}"/>
              </a:ext>
            </a:extLst>
          </p:cNvPr>
          <p:cNvSpPr/>
          <p:nvPr/>
        </p:nvSpPr>
        <p:spPr>
          <a:xfrm>
            <a:off x="8474493" y="1689846"/>
            <a:ext cx="2710725" cy="400187"/>
          </a:xfrm>
          <a:prstGeom prst="roundRect">
            <a:avLst/>
          </a:prstGeom>
          <a:solidFill>
            <a:srgbClr val="F2FEC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Homophilic</a:t>
            </a:r>
            <a:r>
              <a:rPr lang="en-US" sz="1200" dirty="0">
                <a:solidFill>
                  <a:schemeClr val="tx1"/>
                </a:solidFill>
              </a:rPr>
              <a:t> signals have </a:t>
            </a:r>
            <a:r>
              <a:rPr lang="en-US" sz="1200" b="1" dirty="0">
                <a:solidFill>
                  <a:schemeClr val="tx1"/>
                </a:solidFill>
              </a:rPr>
              <a:t>higher energy in low frequenc</a:t>
            </a:r>
            <a:r>
              <a:rPr lang="en-US" sz="1200" dirty="0">
                <a:solidFill>
                  <a:schemeClr val="tx1"/>
                </a:solidFill>
              </a:rPr>
              <a:t>y components </a:t>
            </a:r>
          </a:p>
        </p:txBody>
      </p:sp>
      <p:sp>
        <p:nvSpPr>
          <p:cNvPr id="48" name="Rectangle: Rounded Corners 47">
            <a:extLst>
              <a:ext uri="{FF2B5EF4-FFF2-40B4-BE49-F238E27FC236}">
                <a16:creationId xmlns:a16="http://schemas.microsoft.com/office/drawing/2014/main" id="{9429DAD6-50F5-2258-1E29-972A5FFF5C52}"/>
              </a:ext>
            </a:extLst>
          </p:cNvPr>
          <p:cNvSpPr/>
          <p:nvPr/>
        </p:nvSpPr>
        <p:spPr>
          <a:xfrm>
            <a:off x="8474492" y="2407233"/>
            <a:ext cx="2710725" cy="400187"/>
          </a:xfrm>
          <a:prstGeom prst="roundRect">
            <a:avLst/>
          </a:prstGeom>
          <a:solidFill>
            <a:srgbClr val="F2FECA"/>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Heterophilic</a:t>
            </a:r>
            <a:r>
              <a:rPr lang="en-US" sz="1200" dirty="0">
                <a:solidFill>
                  <a:schemeClr val="tx1"/>
                </a:solidFill>
              </a:rPr>
              <a:t> signals have </a:t>
            </a:r>
            <a:r>
              <a:rPr lang="en-US" sz="1200" b="1" dirty="0">
                <a:solidFill>
                  <a:schemeClr val="tx1"/>
                </a:solidFill>
              </a:rPr>
              <a:t>higher energy in high frequency </a:t>
            </a:r>
            <a:r>
              <a:rPr lang="en-US" sz="1200" dirty="0">
                <a:solidFill>
                  <a:schemeClr val="tx1"/>
                </a:solidFill>
              </a:rPr>
              <a:t>components</a:t>
            </a:r>
          </a:p>
        </p:txBody>
      </p:sp>
      <p:sp>
        <p:nvSpPr>
          <p:cNvPr id="50" name="TextBox 49">
            <a:extLst>
              <a:ext uri="{FF2B5EF4-FFF2-40B4-BE49-F238E27FC236}">
                <a16:creationId xmlns:a16="http://schemas.microsoft.com/office/drawing/2014/main" id="{556837A4-9BB8-FE37-9419-73E3C1B07A64}"/>
              </a:ext>
            </a:extLst>
          </p:cNvPr>
          <p:cNvSpPr txBox="1"/>
          <p:nvPr/>
        </p:nvSpPr>
        <p:spPr>
          <a:xfrm>
            <a:off x="8594302" y="2116246"/>
            <a:ext cx="2471103" cy="276999"/>
          </a:xfrm>
          <a:prstGeom prst="rect">
            <a:avLst/>
          </a:prstGeom>
          <a:noFill/>
        </p:spPr>
        <p:txBody>
          <a:bodyPr wrap="square">
            <a:spAutoFit/>
          </a:bodyPr>
          <a:lstStyle/>
          <a:p>
            <a:pPr marL="0" lvl="1" algn="ctr"/>
            <a:r>
              <a:rPr lang="en-US" sz="1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[Zhu et al 2020; Luan et al 2024]</a:t>
            </a:r>
          </a:p>
        </p:txBody>
      </p:sp>
      <p:sp>
        <p:nvSpPr>
          <p:cNvPr id="5" name="Slide Number Placeholder 4">
            <a:extLst>
              <a:ext uri="{FF2B5EF4-FFF2-40B4-BE49-F238E27FC236}">
                <a16:creationId xmlns:a16="http://schemas.microsoft.com/office/drawing/2014/main" id="{E0AE4318-E381-E21A-D86C-E2449B17D4A1}"/>
              </a:ext>
            </a:extLst>
          </p:cNvPr>
          <p:cNvSpPr>
            <a:spLocks noGrp="1"/>
          </p:cNvSpPr>
          <p:nvPr>
            <p:ph type="sldNum" sz="quarter" idx="12"/>
          </p:nvPr>
        </p:nvSpPr>
        <p:spPr/>
        <p:txBody>
          <a:bodyPr/>
          <a:lstStyle/>
          <a:p>
            <a:fld id="{33471E03-3868-4372-A232-81B06EBB10D4}" type="slidenum">
              <a:rPr lang="es-ES" smtClean="0"/>
              <a:t>222</a:t>
            </a:fld>
            <a:endParaRPr lang="es-ES"/>
          </a:p>
        </p:txBody>
      </p:sp>
    </p:spTree>
    <p:extLst>
      <p:ext uri="{BB962C8B-B14F-4D97-AF65-F5344CB8AC3E}">
        <p14:creationId xmlns:p14="http://schemas.microsoft.com/office/powerpoint/2010/main" val="10621666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D5902-E344-A828-C235-3E602D06BD3E}"/>
              </a:ext>
            </a:extLst>
          </p:cNvPr>
          <p:cNvSpPr>
            <a:spLocks noGrp="1"/>
          </p:cNvSpPr>
          <p:nvPr>
            <p:ph type="title"/>
          </p:nvPr>
        </p:nvSpPr>
        <p:spPr/>
        <p:txBody>
          <a:bodyPr>
            <a:normAutofit fontScale="90000"/>
          </a:bodyPr>
          <a:lstStyle/>
          <a:p>
            <a:r>
              <a:rPr lang="en-US" dirty="0"/>
              <a:t>Underlying problem: Probability distribution of </a:t>
            </a:r>
            <a:r>
              <a:rPr lang="en-US" b="0" i="1" dirty="0">
                <a:latin typeface="Cambria" panose="02040503050406030204" pitchFamily="18" charset="0"/>
                <a:ea typeface="Cambria" panose="02040503050406030204" pitchFamily="18" charset="0"/>
              </a:rPr>
              <a:t>G</a:t>
            </a:r>
            <a:endParaRPr lang="es-ES" b="0" i="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A567076-1E3B-4DAA-CC30-4B31CD954EEF}"/>
              </a:ext>
            </a:extLst>
          </p:cNvPr>
          <p:cNvSpPr txBox="1"/>
          <p:nvPr/>
        </p:nvSpPr>
        <p:spPr>
          <a:xfrm>
            <a:off x="5374162" y="1690688"/>
            <a:ext cx="1481381" cy="1200329"/>
          </a:xfrm>
          <a:prstGeom prst="rect">
            <a:avLst/>
          </a:prstGeom>
          <a:noFill/>
        </p:spPr>
        <p:txBody>
          <a:bodyPr wrap="square" rtlCol="0">
            <a:spAutoFit/>
          </a:bodyPr>
          <a:lstStyle/>
          <a:p>
            <a:pPr algn="ctr"/>
            <a:r>
              <a:rPr lang="en-US" sz="2400" dirty="0"/>
              <a:t>Graph Topology</a:t>
            </a:r>
          </a:p>
          <a:p>
            <a:pPr algn="ctr"/>
            <a:r>
              <a:rPr lang="en-US" sz="2400" b="1" dirty="0">
                <a:solidFill>
                  <a:schemeClr val="accent2">
                    <a:lumMod val="50000"/>
                  </a:schemeClr>
                </a:solidFill>
                <a:latin typeface="Cambria Math" panose="02040503050406030204" pitchFamily="18" charset="0"/>
                <a:ea typeface="Cambria Math" panose="02040503050406030204" pitchFamily="18" charset="0"/>
                <a:cs typeface="Times New Roman" panose="02020603050405020304" pitchFamily="18" charset="0"/>
              </a:rPr>
              <a:t>A</a:t>
            </a:r>
          </a:p>
        </p:txBody>
      </p:sp>
      <p:sp>
        <p:nvSpPr>
          <p:cNvPr id="5" name="TextBox 4">
            <a:extLst>
              <a:ext uri="{FF2B5EF4-FFF2-40B4-BE49-F238E27FC236}">
                <a16:creationId xmlns:a16="http://schemas.microsoft.com/office/drawing/2014/main" id="{E2F610DD-A4A1-BD1A-5CD9-90BA143158AD}"/>
              </a:ext>
            </a:extLst>
          </p:cNvPr>
          <p:cNvSpPr txBox="1"/>
          <p:nvPr/>
        </p:nvSpPr>
        <p:spPr>
          <a:xfrm>
            <a:off x="2606022" y="3964079"/>
            <a:ext cx="1543050" cy="1200329"/>
          </a:xfrm>
          <a:prstGeom prst="rect">
            <a:avLst/>
          </a:prstGeom>
          <a:noFill/>
        </p:spPr>
        <p:txBody>
          <a:bodyPr wrap="square" rtlCol="0">
            <a:spAutoFit/>
          </a:bodyPr>
          <a:lstStyle/>
          <a:p>
            <a:pPr algn="ctr"/>
            <a:r>
              <a:rPr lang="en-US" sz="2400" dirty="0"/>
              <a:t>Node Features</a:t>
            </a:r>
            <a:br>
              <a:rPr lang="en-US" sz="2400" dirty="0"/>
            </a:br>
            <a:r>
              <a:rPr lang="en-US" sz="2400" b="1" dirty="0">
                <a:solidFill>
                  <a:schemeClr val="accent2">
                    <a:lumMod val="50000"/>
                  </a:schemeClr>
                </a:solidFill>
                <a:latin typeface="Cambria Math" panose="02040503050406030204" pitchFamily="18" charset="0"/>
                <a:ea typeface="Cambria Math" panose="02040503050406030204" pitchFamily="18" charset="0"/>
                <a:cs typeface="Times New Roman" panose="02020603050405020304" pitchFamily="18" charset="0"/>
              </a:rPr>
              <a:t>X</a:t>
            </a:r>
          </a:p>
        </p:txBody>
      </p:sp>
      <p:sp>
        <p:nvSpPr>
          <p:cNvPr id="6" name="TextBox 5">
            <a:extLst>
              <a:ext uri="{FF2B5EF4-FFF2-40B4-BE49-F238E27FC236}">
                <a16:creationId xmlns:a16="http://schemas.microsoft.com/office/drawing/2014/main" id="{17F7359A-4184-F916-3A8C-93545319421C}"/>
              </a:ext>
            </a:extLst>
          </p:cNvPr>
          <p:cNvSpPr txBox="1"/>
          <p:nvPr/>
        </p:nvSpPr>
        <p:spPr>
          <a:xfrm>
            <a:off x="8261610" y="3964080"/>
            <a:ext cx="1076326" cy="1200329"/>
          </a:xfrm>
          <a:prstGeom prst="rect">
            <a:avLst/>
          </a:prstGeom>
          <a:noFill/>
        </p:spPr>
        <p:txBody>
          <a:bodyPr wrap="square" rtlCol="0">
            <a:spAutoFit/>
          </a:bodyPr>
          <a:lstStyle/>
          <a:p>
            <a:pPr algn="ctr"/>
            <a:r>
              <a:rPr lang="en-US" sz="2400" dirty="0"/>
              <a:t>Node</a:t>
            </a:r>
            <a:r>
              <a:rPr lang="en-US" dirty="0"/>
              <a:t> </a:t>
            </a:r>
            <a:r>
              <a:rPr lang="en-US" sz="2400" dirty="0"/>
              <a:t>Labels</a:t>
            </a:r>
            <a:endParaRPr lang="en-US" dirty="0"/>
          </a:p>
          <a:p>
            <a:pPr algn="ctr"/>
            <a:r>
              <a:rPr lang="en-US" sz="2400" b="1" dirty="0">
                <a:solidFill>
                  <a:schemeClr val="accent2">
                    <a:lumMod val="50000"/>
                  </a:schemeClr>
                </a:solidFill>
                <a:latin typeface="Cambria Math" panose="02040503050406030204" pitchFamily="18" charset="0"/>
                <a:ea typeface="Cambria Math" panose="02040503050406030204" pitchFamily="18" charset="0"/>
                <a:cs typeface="Times New Roman" panose="02020603050405020304" pitchFamily="18" charset="0"/>
              </a:rPr>
              <a:t>Y</a:t>
            </a:r>
          </a:p>
        </p:txBody>
      </p:sp>
      <p:cxnSp>
        <p:nvCxnSpPr>
          <p:cNvPr id="7" name="Straight Arrow Connector 6">
            <a:extLst>
              <a:ext uri="{FF2B5EF4-FFF2-40B4-BE49-F238E27FC236}">
                <a16:creationId xmlns:a16="http://schemas.microsoft.com/office/drawing/2014/main" id="{05781619-BBC4-7FDE-1236-8013A5D322CB}"/>
              </a:ext>
            </a:extLst>
          </p:cNvPr>
          <p:cNvCxnSpPr>
            <a:cxnSpLocks/>
            <a:stCxn id="4" idx="3"/>
            <a:endCxn id="6" idx="0"/>
          </p:cNvCxnSpPr>
          <p:nvPr/>
        </p:nvCxnSpPr>
        <p:spPr>
          <a:xfrm>
            <a:off x="6855543" y="2290853"/>
            <a:ext cx="1944230" cy="1673227"/>
          </a:xfrm>
          <a:prstGeom prst="straightConnector1">
            <a:avLst/>
          </a:prstGeom>
          <a:ln w="57150">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22587DA-CFD4-2196-72F3-C66AA739B89F}"/>
              </a:ext>
            </a:extLst>
          </p:cNvPr>
          <p:cNvCxnSpPr>
            <a:cxnSpLocks/>
            <a:stCxn id="4" idx="1"/>
            <a:endCxn id="5" idx="0"/>
          </p:cNvCxnSpPr>
          <p:nvPr/>
        </p:nvCxnSpPr>
        <p:spPr>
          <a:xfrm flipH="1">
            <a:off x="3377547" y="2290853"/>
            <a:ext cx="1996615" cy="1673226"/>
          </a:xfrm>
          <a:prstGeom prst="straightConnector1">
            <a:avLst/>
          </a:prstGeom>
          <a:ln w="57150">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6AF534F-C96A-A5B1-B6EB-EC0CBF0F2686}"/>
              </a:ext>
            </a:extLst>
          </p:cNvPr>
          <p:cNvCxnSpPr>
            <a:cxnSpLocks/>
            <a:stCxn id="6" idx="1"/>
            <a:endCxn id="5" idx="3"/>
          </p:cNvCxnSpPr>
          <p:nvPr/>
        </p:nvCxnSpPr>
        <p:spPr>
          <a:xfrm flipH="1" flipV="1">
            <a:off x="4149072" y="4564244"/>
            <a:ext cx="4112538" cy="1"/>
          </a:xfrm>
          <a:prstGeom prst="straightConnector1">
            <a:avLst/>
          </a:prstGeom>
          <a:ln w="57150">
            <a:solidFill>
              <a:schemeClr val="accent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74170B-DB0D-41F5-71FF-F966A62E0950}"/>
              </a:ext>
            </a:extLst>
          </p:cNvPr>
          <p:cNvSpPr txBox="1"/>
          <p:nvPr/>
        </p:nvSpPr>
        <p:spPr>
          <a:xfrm>
            <a:off x="8152073" y="2683056"/>
            <a:ext cx="1628775" cy="646331"/>
          </a:xfrm>
          <a:prstGeom prst="rect">
            <a:avLst/>
          </a:prstGeom>
          <a:noFill/>
        </p:spPr>
        <p:txBody>
          <a:bodyPr wrap="square" rtlCol="0">
            <a:spAutoFit/>
          </a:bodyPr>
          <a:lstStyle/>
          <a:p>
            <a:pPr algn="ctr"/>
            <a:r>
              <a:rPr lang="en-US" dirty="0">
                <a:solidFill>
                  <a:schemeClr val="accent1">
                    <a:lumMod val="50000"/>
                  </a:schemeClr>
                </a:solidFill>
              </a:rPr>
              <a:t>Homophily</a:t>
            </a:r>
          </a:p>
          <a:p>
            <a:pPr algn="ctr"/>
            <a:r>
              <a:rPr lang="en-US" dirty="0">
                <a:solidFill>
                  <a:schemeClr val="accent1">
                    <a:lumMod val="50000"/>
                  </a:schemeClr>
                </a:solidFill>
              </a:rPr>
              <a:t>Heterophily</a:t>
            </a:r>
          </a:p>
        </p:txBody>
      </p:sp>
      <p:sp>
        <p:nvSpPr>
          <p:cNvPr id="11" name="TextBox 10">
            <a:extLst>
              <a:ext uri="{FF2B5EF4-FFF2-40B4-BE49-F238E27FC236}">
                <a16:creationId xmlns:a16="http://schemas.microsoft.com/office/drawing/2014/main" id="{41CD2BA1-6D52-FD8F-C720-708948DF7CE2}"/>
              </a:ext>
            </a:extLst>
          </p:cNvPr>
          <p:cNvSpPr txBox="1"/>
          <p:nvPr/>
        </p:nvSpPr>
        <p:spPr>
          <a:xfrm>
            <a:off x="4608572" y="4586465"/>
            <a:ext cx="2981392" cy="369332"/>
          </a:xfrm>
          <a:prstGeom prst="rect">
            <a:avLst/>
          </a:prstGeom>
          <a:noFill/>
        </p:spPr>
        <p:txBody>
          <a:bodyPr wrap="square" rtlCol="0">
            <a:spAutoFit/>
          </a:bodyPr>
          <a:lstStyle/>
          <a:p>
            <a:pPr algn="ctr"/>
            <a:r>
              <a:rPr lang="en-US" dirty="0">
                <a:solidFill>
                  <a:schemeClr val="accent1">
                    <a:lumMod val="50000"/>
                  </a:schemeClr>
                </a:solidFill>
              </a:rPr>
              <a:t>Is the structure helpful?</a:t>
            </a:r>
          </a:p>
        </p:txBody>
      </p:sp>
      <p:sp>
        <p:nvSpPr>
          <p:cNvPr id="12" name="TextBox 11">
            <a:extLst>
              <a:ext uri="{FF2B5EF4-FFF2-40B4-BE49-F238E27FC236}">
                <a16:creationId xmlns:a16="http://schemas.microsoft.com/office/drawing/2014/main" id="{5F39792F-0C38-4D70-965C-497B4EAB6EE1}"/>
              </a:ext>
            </a:extLst>
          </p:cNvPr>
          <p:cNvSpPr txBox="1"/>
          <p:nvPr/>
        </p:nvSpPr>
        <p:spPr>
          <a:xfrm>
            <a:off x="2745136" y="2683056"/>
            <a:ext cx="1628775" cy="646331"/>
          </a:xfrm>
          <a:prstGeom prst="rect">
            <a:avLst/>
          </a:prstGeom>
          <a:noFill/>
        </p:spPr>
        <p:txBody>
          <a:bodyPr wrap="square" rtlCol="0">
            <a:spAutoFit/>
          </a:bodyPr>
          <a:lstStyle/>
          <a:p>
            <a:pPr algn="ctr"/>
            <a:r>
              <a:rPr lang="en-US" dirty="0">
                <a:solidFill>
                  <a:schemeClr val="accent1">
                    <a:lumMod val="50000"/>
                  </a:schemeClr>
                </a:solidFill>
              </a:rPr>
              <a:t>Biased Topology</a:t>
            </a:r>
          </a:p>
        </p:txBody>
      </p:sp>
      <p:sp>
        <p:nvSpPr>
          <p:cNvPr id="3" name="TextBox 2">
            <a:extLst>
              <a:ext uri="{FF2B5EF4-FFF2-40B4-BE49-F238E27FC236}">
                <a16:creationId xmlns:a16="http://schemas.microsoft.com/office/drawing/2014/main" id="{827C2F60-5CAB-CA97-4422-90BB3099E785}"/>
              </a:ext>
            </a:extLst>
          </p:cNvPr>
          <p:cNvSpPr txBox="1"/>
          <p:nvPr/>
        </p:nvSpPr>
        <p:spPr>
          <a:xfrm>
            <a:off x="3447161" y="5839623"/>
            <a:ext cx="5312917" cy="738664"/>
          </a:xfrm>
          <a:prstGeom prst="rect">
            <a:avLst/>
          </a:prstGeom>
          <a:noFill/>
        </p:spPr>
        <p:txBody>
          <a:bodyPr wrap="square" rtlCol="0">
            <a:spAutoFit/>
          </a:bodyPr>
          <a:lstStyle/>
          <a:p>
            <a:pPr algn="ctr"/>
            <a:r>
              <a:rPr lang="en-US" sz="1400" dirty="0"/>
              <a:t>Survey on Deep Graph Generation </a:t>
            </a:r>
            <a:r>
              <a:rPr lang="en-US" sz="1400" dirty="0">
                <a:solidFill>
                  <a:schemeClr val="accent2">
                    <a:lumMod val="50000"/>
                  </a:schemeClr>
                </a:solidFill>
                <a:latin typeface="Times New Roman" panose="02020603050405020304" pitchFamily="18" charset="0"/>
                <a:cs typeface="Times New Roman" panose="02020603050405020304" pitchFamily="18" charset="0"/>
              </a:rPr>
              <a:t>[Zhu et al 2022]</a:t>
            </a:r>
          </a:p>
          <a:p>
            <a:pPr algn="ctr"/>
            <a:r>
              <a:rPr lang="en-US" sz="1400" dirty="0"/>
              <a:t>Survey on Graph Structure Learning </a:t>
            </a:r>
            <a:r>
              <a:rPr lang="en-US" sz="1400" dirty="0">
                <a:solidFill>
                  <a:schemeClr val="accent2">
                    <a:lumMod val="50000"/>
                  </a:schemeClr>
                </a:solidFill>
                <a:latin typeface="Times New Roman" panose="02020603050405020304" pitchFamily="18" charset="0"/>
                <a:cs typeface="Times New Roman" panose="02020603050405020304" pitchFamily="18" charset="0"/>
              </a:rPr>
              <a:t>[Zhu et al 2021; Luan et al 2024]</a:t>
            </a:r>
          </a:p>
          <a:p>
            <a:pPr algn="ctr"/>
            <a:r>
              <a:rPr lang="en-US" sz="1400" dirty="0"/>
              <a:t>Survey on Causality on GNNs </a:t>
            </a:r>
            <a:r>
              <a:rPr lang="en-US" sz="1400" dirty="0">
                <a:solidFill>
                  <a:schemeClr val="accent2">
                    <a:lumMod val="50000"/>
                  </a:schemeClr>
                </a:solidFill>
                <a:latin typeface="Times New Roman" panose="02020603050405020304" pitchFamily="18" charset="0"/>
                <a:cs typeface="Times New Roman" panose="02020603050405020304" pitchFamily="18" charset="0"/>
              </a:rPr>
              <a:t>[Jiang et al 2023]</a:t>
            </a:r>
          </a:p>
        </p:txBody>
      </p:sp>
      <p:grpSp>
        <p:nvGrpSpPr>
          <p:cNvPr id="28" name="Group 27" descr="\documentclass{article}&#10;\usepackage{amsmath,amsfonts,bm}&#10;\pagestyle{empty}&#10;\DeclareMathOperator{\tr}{Tr}&#10;\begin{document}&#10;&#10;\begin{equation*}&#10;P(G)&#10;\end{equation*}&#10;&#10;\end{document}&#10;&#10;" title="IguanaTex Shape Display">
            <a:extLst>
              <a:ext uri="{FF2B5EF4-FFF2-40B4-BE49-F238E27FC236}">
                <a16:creationId xmlns:a16="http://schemas.microsoft.com/office/drawing/2014/main" id="{CA7FA04B-C971-8011-3290-016DB88E42C1}"/>
              </a:ext>
            </a:extLst>
          </p:cNvPr>
          <p:cNvGrpSpPr>
            <a:grpSpLocks noChangeAspect="1"/>
          </p:cNvGrpSpPr>
          <p:nvPr>
            <p:custDataLst>
              <p:tags r:id="rId1"/>
            </p:custDataLst>
          </p:nvPr>
        </p:nvGrpSpPr>
        <p:grpSpPr>
          <a:xfrm>
            <a:off x="5634036" y="3105372"/>
            <a:ext cx="938299" cy="425804"/>
            <a:chOff x="7895170" y="4619690"/>
            <a:chExt cx="564052" cy="246724"/>
          </a:xfrm>
          <a:solidFill>
            <a:schemeClr val="accent6">
              <a:lumMod val="75000"/>
            </a:schemeClr>
          </a:solidFill>
        </p:grpSpPr>
        <p:sp>
          <p:nvSpPr>
            <p:cNvPr id="24" name="Freeform: Shape 23">
              <a:extLst>
                <a:ext uri="{FF2B5EF4-FFF2-40B4-BE49-F238E27FC236}">
                  <a16:creationId xmlns:a16="http://schemas.microsoft.com/office/drawing/2014/main" id="{448D2810-82A7-3668-C6E6-6CEEA5DACE80}"/>
                </a:ext>
              </a:extLst>
            </p:cNvPr>
            <p:cNvSpPr/>
            <p:nvPr>
              <p:custDataLst>
                <p:tags r:id="rId14"/>
              </p:custDataLst>
            </p:nvPr>
          </p:nvSpPr>
          <p:spPr>
            <a:xfrm>
              <a:off x="7895170" y="4636220"/>
              <a:ext cx="182642" cy="168513"/>
            </a:xfrm>
            <a:custGeom>
              <a:avLst/>
              <a:gdLst>
                <a:gd name="connsiteX0" fmla="*/ 67498 w 182642"/>
                <a:gd name="connsiteY0" fmla="*/ 90623 h 168513"/>
                <a:gd name="connsiteX1" fmla="*/ 110984 w 182642"/>
                <a:gd name="connsiteY1" fmla="*/ 90623 h 168513"/>
                <a:gd name="connsiteX2" fmla="*/ 182864 w 182642"/>
                <a:gd name="connsiteY2" fmla="*/ 37330 h 168513"/>
                <a:gd name="connsiteX3" fmla="*/ 132471 w 182642"/>
                <a:gd name="connsiteY3" fmla="*/ 75 h 168513"/>
                <a:gd name="connsiteX4" fmla="*/ 49592 w 182642"/>
                <a:gd name="connsiteY4" fmla="*/ 75 h 168513"/>
                <a:gd name="connsiteX5" fmla="*/ 41918 w 182642"/>
                <a:gd name="connsiteY5" fmla="*/ 4762 h 168513"/>
                <a:gd name="connsiteX6" fmla="*/ 49336 w 182642"/>
                <a:gd name="connsiteY6" fmla="*/ 7723 h 168513"/>
                <a:gd name="connsiteX7" fmla="*/ 60335 w 182642"/>
                <a:gd name="connsiteY7" fmla="*/ 8217 h 168513"/>
                <a:gd name="connsiteX8" fmla="*/ 65963 w 182642"/>
                <a:gd name="connsiteY8" fmla="*/ 12164 h 168513"/>
                <a:gd name="connsiteX9" fmla="*/ 64940 w 182642"/>
                <a:gd name="connsiteY9" fmla="*/ 16852 h 168513"/>
                <a:gd name="connsiteX10" fmla="*/ 30662 w 182642"/>
                <a:gd name="connsiteY10" fmla="*/ 149343 h 168513"/>
                <a:gd name="connsiteX11" fmla="*/ 7384 w 182642"/>
                <a:gd name="connsiteY11" fmla="*/ 160939 h 168513"/>
                <a:gd name="connsiteX12" fmla="*/ 222 w 182642"/>
                <a:gd name="connsiteY12" fmla="*/ 165627 h 168513"/>
                <a:gd name="connsiteX13" fmla="*/ 4059 w 182642"/>
                <a:gd name="connsiteY13" fmla="*/ 168588 h 168513"/>
                <a:gd name="connsiteX14" fmla="*/ 36546 w 182642"/>
                <a:gd name="connsiteY14" fmla="*/ 167848 h 168513"/>
                <a:gd name="connsiteX15" fmla="*/ 52917 w 182642"/>
                <a:gd name="connsiteY15" fmla="*/ 168094 h 168513"/>
                <a:gd name="connsiteX16" fmla="*/ 69544 w 182642"/>
                <a:gd name="connsiteY16" fmla="*/ 168588 h 168513"/>
                <a:gd name="connsiteX17" fmla="*/ 74660 w 182642"/>
                <a:gd name="connsiteY17" fmla="*/ 163653 h 168513"/>
                <a:gd name="connsiteX18" fmla="*/ 67498 w 182642"/>
                <a:gd name="connsiteY18" fmla="*/ 160939 h 168513"/>
                <a:gd name="connsiteX19" fmla="*/ 50871 w 182642"/>
                <a:gd name="connsiteY19" fmla="*/ 156498 h 168513"/>
                <a:gd name="connsiteX20" fmla="*/ 51638 w 182642"/>
                <a:gd name="connsiteY20" fmla="*/ 152304 h 168513"/>
                <a:gd name="connsiteX21" fmla="*/ 67498 w 182642"/>
                <a:gd name="connsiteY21" fmla="*/ 90623 h 168513"/>
                <a:gd name="connsiteX22" fmla="*/ 85915 w 182642"/>
                <a:gd name="connsiteY22" fmla="*/ 17099 h 168513"/>
                <a:gd name="connsiteX23" fmla="*/ 99729 w 182642"/>
                <a:gd name="connsiteY23" fmla="*/ 7723 h 168513"/>
                <a:gd name="connsiteX24" fmla="*/ 124286 w 182642"/>
                <a:gd name="connsiteY24" fmla="*/ 7723 h 168513"/>
                <a:gd name="connsiteX25" fmla="*/ 159075 w 182642"/>
                <a:gd name="connsiteY25" fmla="*/ 31409 h 168513"/>
                <a:gd name="connsiteX26" fmla="*/ 143982 w 182642"/>
                <a:gd name="connsiteY26" fmla="*/ 71131 h 168513"/>
                <a:gd name="connsiteX27" fmla="*/ 104589 w 182642"/>
                <a:gd name="connsiteY27" fmla="*/ 84208 h 168513"/>
                <a:gd name="connsiteX28" fmla="*/ 68521 w 182642"/>
                <a:gd name="connsiteY28" fmla="*/ 84208 h 168513"/>
                <a:gd name="connsiteX29" fmla="*/ 85915 w 182642"/>
                <a:gd name="connsiteY29" fmla="*/ 17099 h 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2642" h="168513">
                  <a:moveTo>
                    <a:pt x="67498" y="90623"/>
                  </a:moveTo>
                  <a:lnTo>
                    <a:pt x="110984" y="90623"/>
                  </a:lnTo>
                  <a:cubicBezTo>
                    <a:pt x="147308" y="90623"/>
                    <a:pt x="182864" y="64963"/>
                    <a:pt x="182864" y="37330"/>
                  </a:cubicBezTo>
                  <a:cubicBezTo>
                    <a:pt x="182864" y="18332"/>
                    <a:pt x="165981" y="75"/>
                    <a:pt x="132471" y="75"/>
                  </a:cubicBezTo>
                  <a:lnTo>
                    <a:pt x="49592" y="75"/>
                  </a:lnTo>
                  <a:cubicBezTo>
                    <a:pt x="44731" y="75"/>
                    <a:pt x="41918" y="75"/>
                    <a:pt x="41918" y="4762"/>
                  </a:cubicBezTo>
                  <a:cubicBezTo>
                    <a:pt x="41918" y="7723"/>
                    <a:pt x="44220" y="7723"/>
                    <a:pt x="49336" y="7723"/>
                  </a:cubicBezTo>
                  <a:cubicBezTo>
                    <a:pt x="52661" y="7723"/>
                    <a:pt x="57266" y="7970"/>
                    <a:pt x="60335" y="8217"/>
                  </a:cubicBezTo>
                  <a:cubicBezTo>
                    <a:pt x="64428" y="8710"/>
                    <a:pt x="65963" y="9450"/>
                    <a:pt x="65963" y="12164"/>
                  </a:cubicBezTo>
                  <a:cubicBezTo>
                    <a:pt x="65963" y="13151"/>
                    <a:pt x="65707" y="13891"/>
                    <a:pt x="64940" y="16852"/>
                  </a:cubicBezTo>
                  <a:lnTo>
                    <a:pt x="30662" y="149343"/>
                  </a:lnTo>
                  <a:cubicBezTo>
                    <a:pt x="28104" y="158965"/>
                    <a:pt x="27593" y="160939"/>
                    <a:pt x="7384" y="160939"/>
                  </a:cubicBezTo>
                  <a:cubicBezTo>
                    <a:pt x="3036" y="160939"/>
                    <a:pt x="222" y="160939"/>
                    <a:pt x="222" y="165627"/>
                  </a:cubicBezTo>
                  <a:cubicBezTo>
                    <a:pt x="222" y="168588"/>
                    <a:pt x="3292" y="168588"/>
                    <a:pt x="4059" y="168588"/>
                  </a:cubicBezTo>
                  <a:cubicBezTo>
                    <a:pt x="11221" y="168588"/>
                    <a:pt x="29383" y="167848"/>
                    <a:pt x="36546" y="167848"/>
                  </a:cubicBezTo>
                  <a:cubicBezTo>
                    <a:pt x="41918" y="167848"/>
                    <a:pt x="47545" y="168094"/>
                    <a:pt x="52917" y="168094"/>
                  </a:cubicBezTo>
                  <a:cubicBezTo>
                    <a:pt x="58545" y="168094"/>
                    <a:pt x="64172" y="168588"/>
                    <a:pt x="69544" y="168588"/>
                  </a:cubicBezTo>
                  <a:cubicBezTo>
                    <a:pt x="71335" y="168588"/>
                    <a:pt x="74660" y="168588"/>
                    <a:pt x="74660" y="163653"/>
                  </a:cubicBezTo>
                  <a:cubicBezTo>
                    <a:pt x="74660" y="160939"/>
                    <a:pt x="72358" y="160939"/>
                    <a:pt x="67498" y="160939"/>
                  </a:cubicBezTo>
                  <a:cubicBezTo>
                    <a:pt x="58033" y="160939"/>
                    <a:pt x="50871" y="160939"/>
                    <a:pt x="50871" y="156498"/>
                  </a:cubicBezTo>
                  <a:cubicBezTo>
                    <a:pt x="50871" y="155018"/>
                    <a:pt x="51382" y="153784"/>
                    <a:pt x="51638" y="152304"/>
                  </a:cubicBezTo>
                  <a:lnTo>
                    <a:pt x="67498" y="90623"/>
                  </a:lnTo>
                  <a:close/>
                  <a:moveTo>
                    <a:pt x="85915" y="17099"/>
                  </a:moveTo>
                  <a:cubicBezTo>
                    <a:pt x="88218" y="8463"/>
                    <a:pt x="88729" y="7723"/>
                    <a:pt x="99729" y="7723"/>
                  </a:cubicBezTo>
                  <a:lnTo>
                    <a:pt x="124286" y="7723"/>
                  </a:lnTo>
                  <a:cubicBezTo>
                    <a:pt x="145517" y="7723"/>
                    <a:pt x="159075" y="14385"/>
                    <a:pt x="159075" y="31409"/>
                  </a:cubicBezTo>
                  <a:cubicBezTo>
                    <a:pt x="159075" y="41031"/>
                    <a:pt x="153959" y="62249"/>
                    <a:pt x="143982" y="71131"/>
                  </a:cubicBezTo>
                  <a:cubicBezTo>
                    <a:pt x="131192" y="82234"/>
                    <a:pt x="115844" y="84208"/>
                    <a:pt x="104589" y="84208"/>
                  </a:cubicBezTo>
                  <a:lnTo>
                    <a:pt x="68521" y="84208"/>
                  </a:lnTo>
                  <a:lnTo>
                    <a:pt x="85915" y="17099"/>
                  </a:lnTo>
                  <a:close/>
                </a:path>
              </a:pathLst>
            </a:custGeom>
            <a:grpFill/>
            <a:ln w="9525" cap="flat">
              <a:solidFill>
                <a:schemeClr val="accent6">
                  <a:lumMod val="75000"/>
                </a:schemeClr>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1D1B9A3-8873-46E2-A0D4-4C6F6CABECEE}"/>
                </a:ext>
              </a:extLst>
            </p:cNvPr>
            <p:cNvSpPr/>
            <p:nvPr>
              <p:custDataLst>
                <p:tags r:id="rId15"/>
              </p:custDataLst>
            </p:nvPr>
          </p:nvSpPr>
          <p:spPr>
            <a:xfrm>
              <a:off x="8110019" y="4619690"/>
              <a:ext cx="59345" cy="246724"/>
            </a:xfrm>
            <a:custGeom>
              <a:avLst/>
              <a:gdLst>
                <a:gd name="connsiteX0" fmla="*/ 59576 w 59345"/>
                <a:gd name="connsiteY0" fmla="*/ 244332 h 246724"/>
                <a:gd name="connsiteX1" fmla="*/ 55227 w 59345"/>
                <a:gd name="connsiteY1" fmla="*/ 238904 h 246724"/>
                <a:gd name="connsiteX2" fmla="*/ 15066 w 59345"/>
                <a:gd name="connsiteY2" fmla="*/ 123437 h 246724"/>
                <a:gd name="connsiteX3" fmla="*/ 56250 w 59345"/>
                <a:gd name="connsiteY3" fmla="*/ 6736 h 246724"/>
                <a:gd name="connsiteX4" fmla="*/ 59576 w 59345"/>
                <a:gd name="connsiteY4" fmla="*/ 2542 h 246724"/>
                <a:gd name="connsiteX5" fmla="*/ 57018 w 59345"/>
                <a:gd name="connsiteY5" fmla="*/ 75 h 246724"/>
                <a:gd name="connsiteX6" fmla="*/ 16345 w 59345"/>
                <a:gd name="connsiteY6" fmla="*/ 48186 h 246724"/>
                <a:gd name="connsiteX7" fmla="*/ 230 w 59345"/>
                <a:gd name="connsiteY7" fmla="*/ 123437 h 246724"/>
                <a:gd name="connsiteX8" fmla="*/ 17113 w 59345"/>
                <a:gd name="connsiteY8" fmla="*/ 200415 h 246724"/>
                <a:gd name="connsiteX9" fmla="*/ 57018 w 59345"/>
                <a:gd name="connsiteY9" fmla="*/ 246800 h 246724"/>
                <a:gd name="connsiteX10" fmla="*/ 59576 w 59345"/>
                <a:gd name="connsiteY10" fmla="*/ 244332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5" h="246724">
                  <a:moveTo>
                    <a:pt x="59576" y="244332"/>
                  </a:moveTo>
                  <a:cubicBezTo>
                    <a:pt x="59576" y="243592"/>
                    <a:pt x="59576" y="243099"/>
                    <a:pt x="55227" y="238904"/>
                  </a:cubicBezTo>
                  <a:cubicBezTo>
                    <a:pt x="23252" y="207817"/>
                    <a:pt x="15066" y="161186"/>
                    <a:pt x="15066" y="123437"/>
                  </a:cubicBezTo>
                  <a:cubicBezTo>
                    <a:pt x="15066" y="80507"/>
                    <a:pt x="24787" y="37577"/>
                    <a:pt x="56250" y="6736"/>
                  </a:cubicBezTo>
                  <a:cubicBezTo>
                    <a:pt x="59576" y="3776"/>
                    <a:pt x="59576" y="3282"/>
                    <a:pt x="59576" y="2542"/>
                  </a:cubicBezTo>
                  <a:cubicBezTo>
                    <a:pt x="59576" y="815"/>
                    <a:pt x="58552" y="75"/>
                    <a:pt x="57018" y="75"/>
                  </a:cubicBezTo>
                  <a:cubicBezTo>
                    <a:pt x="54460" y="75"/>
                    <a:pt x="31438" y="16852"/>
                    <a:pt x="16345" y="48186"/>
                  </a:cubicBezTo>
                  <a:cubicBezTo>
                    <a:pt x="3299" y="75326"/>
                    <a:pt x="230" y="102712"/>
                    <a:pt x="230" y="123437"/>
                  </a:cubicBezTo>
                  <a:cubicBezTo>
                    <a:pt x="230" y="142682"/>
                    <a:pt x="3044" y="172535"/>
                    <a:pt x="17113" y="200415"/>
                  </a:cubicBezTo>
                  <a:cubicBezTo>
                    <a:pt x="32461" y="230762"/>
                    <a:pt x="54460" y="246800"/>
                    <a:pt x="57018" y="246800"/>
                  </a:cubicBezTo>
                  <a:cubicBezTo>
                    <a:pt x="58552" y="246800"/>
                    <a:pt x="59576" y="246059"/>
                    <a:pt x="59576" y="244332"/>
                  </a:cubicBezTo>
                  <a:close/>
                </a:path>
              </a:pathLst>
            </a:custGeom>
            <a:grpFill/>
            <a:ln w="9525" cap="flat">
              <a:solidFill>
                <a:schemeClr val="accent6">
                  <a:lumMod val="75000"/>
                </a:schemeClr>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9DFE60-1BF9-ECC2-90AB-0DE85E16426A}"/>
                </a:ext>
              </a:extLst>
            </p:cNvPr>
            <p:cNvSpPr/>
            <p:nvPr>
              <p:custDataLst>
                <p:tags r:id="rId16"/>
              </p:custDataLst>
            </p:nvPr>
          </p:nvSpPr>
          <p:spPr>
            <a:xfrm>
              <a:off x="8196963" y="4630792"/>
              <a:ext cx="181619" cy="179368"/>
            </a:xfrm>
            <a:custGeom>
              <a:avLst/>
              <a:gdLst>
                <a:gd name="connsiteX0" fmla="*/ 181853 w 181619"/>
                <a:gd name="connsiteY0" fmla="*/ 2542 h 179368"/>
                <a:gd name="connsiteX1" fmla="*/ 179039 w 181619"/>
                <a:gd name="connsiteY1" fmla="*/ 75 h 179368"/>
                <a:gd name="connsiteX2" fmla="*/ 175202 w 181619"/>
                <a:gd name="connsiteY2" fmla="*/ 3035 h 179368"/>
                <a:gd name="connsiteX3" fmla="*/ 157296 w 181619"/>
                <a:gd name="connsiteY3" fmla="*/ 22033 h 179368"/>
                <a:gd name="connsiteX4" fmla="*/ 114833 w 181619"/>
                <a:gd name="connsiteY4" fmla="*/ 75 h 179368"/>
                <a:gd name="connsiteX5" fmla="*/ 234 w 181619"/>
                <a:gd name="connsiteY5" fmla="*/ 111841 h 179368"/>
                <a:gd name="connsiteX6" fmla="*/ 70067 w 181619"/>
                <a:gd name="connsiteY6" fmla="*/ 179444 h 179368"/>
                <a:gd name="connsiteX7" fmla="*/ 102043 w 181619"/>
                <a:gd name="connsiteY7" fmla="*/ 173522 h 179368"/>
                <a:gd name="connsiteX8" fmla="*/ 124297 w 181619"/>
                <a:gd name="connsiteY8" fmla="*/ 158472 h 179368"/>
                <a:gd name="connsiteX9" fmla="*/ 135808 w 181619"/>
                <a:gd name="connsiteY9" fmla="*/ 173769 h 179368"/>
                <a:gd name="connsiteX10" fmla="*/ 137599 w 181619"/>
                <a:gd name="connsiteY10" fmla="*/ 172782 h 179368"/>
                <a:gd name="connsiteX11" fmla="*/ 141948 w 181619"/>
                <a:gd name="connsiteY11" fmla="*/ 157732 h 179368"/>
                <a:gd name="connsiteX12" fmla="*/ 146808 w 181619"/>
                <a:gd name="connsiteY12" fmla="*/ 138734 h 179368"/>
                <a:gd name="connsiteX13" fmla="*/ 150133 w 181619"/>
                <a:gd name="connsiteY13" fmla="*/ 126151 h 179368"/>
                <a:gd name="connsiteX14" fmla="*/ 167784 w 181619"/>
                <a:gd name="connsiteY14" fmla="*/ 114308 h 179368"/>
                <a:gd name="connsiteX15" fmla="*/ 171877 w 181619"/>
                <a:gd name="connsiteY15" fmla="*/ 109374 h 179368"/>
                <a:gd name="connsiteX16" fmla="*/ 168551 w 181619"/>
                <a:gd name="connsiteY16" fmla="*/ 106660 h 179368"/>
                <a:gd name="connsiteX17" fmla="*/ 141692 w 181619"/>
                <a:gd name="connsiteY17" fmla="*/ 107400 h 179368"/>
                <a:gd name="connsiteX18" fmla="*/ 105880 w 181619"/>
                <a:gd name="connsiteY18" fmla="*/ 106660 h 179368"/>
                <a:gd name="connsiteX19" fmla="*/ 100508 w 181619"/>
                <a:gd name="connsiteY19" fmla="*/ 111594 h 179368"/>
                <a:gd name="connsiteX20" fmla="*/ 108182 w 181619"/>
                <a:gd name="connsiteY20" fmla="*/ 114308 h 179368"/>
                <a:gd name="connsiteX21" fmla="*/ 121739 w 181619"/>
                <a:gd name="connsiteY21" fmla="*/ 114802 h 179368"/>
                <a:gd name="connsiteX22" fmla="*/ 129669 w 181619"/>
                <a:gd name="connsiteY22" fmla="*/ 119490 h 179368"/>
                <a:gd name="connsiteX23" fmla="*/ 124297 w 181619"/>
                <a:gd name="connsiteY23" fmla="*/ 141941 h 179368"/>
                <a:gd name="connsiteX24" fmla="*/ 74928 w 181619"/>
                <a:gd name="connsiteY24" fmla="*/ 171795 h 179368"/>
                <a:gd name="connsiteX25" fmla="*/ 23512 w 181619"/>
                <a:gd name="connsiteY25" fmla="*/ 119983 h 179368"/>
                <a:gd name="connsiteX26" fmla="*/ 52929 w 181619"/>
                <a:gd name="connsiteY26" fmla="*/ 39551 h 179368"/>
                <a:gd name="connsiteX27" fmla="*/ 116879 w 181619"/>
                <a:gd name="connsiteY27" fmla="*/ 7723 h 179368"/>
                <a:gd name="connsiteX28" fmla="*/ 158063 w 181619"/>
                <a:gd name="connsiteY28" fmla="*/ 55341 h 179368"/>
                <a:gd name="connsiteX29" fmla="*/ 157296 w 181619"/>
                <a:gd name="connsiteY29" fmla="*/ 67924 h 179368"/>
                <a:gd name="connsiteX30" fmla="*/ 161133 w 181619"/>
                <a:gd name="connsiteY30" fmla="*/ 70391 h 179368"/>
                <a:gd name="connsiteX31" fmla="*/ 165737 w 181619"/>
                <a:gd name="connsiteY31" fmla="*/ 65457 h 179368"/>
                <a:gd name="connsiteX32" fmla="*/ 181853 w 181619"/>
                <a:gd name="connsiteY32" fmla="*/ 2542 h 1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1619" h="179368">
                  <a:moveTo>
                    <a:pt x="181853" y="2542"/>
                  </a:moveTo>
                  <a:cubicBezTo>
                    <a:pt x="181853" y="1802"/>
                    <a:pt x="181341" y="75"/>
                    <a:pt x="179039" y="75"/>
                  </a:cubicBezTo>
                  <a:cubicBezTo>
                    <a:pt x="178272" y="75"/>
                    <a:pt x="178016" y="321"/>
                    <a:pt x="175202" y="3035"/>
                  </a:cubicBezTo>
                  <a:lnTo>
                    <a:pt x="157296" y="22033"/>
                  </a:lnTo>
                  <a:cubicBezTo>
                    <a:pt x="154994" y="18579"/>
                    <a:pt x="143227" y="75"/>
                    <a:pt x="114833" y="75"/>
                  </a:cubicBezTo>
                  <a:cubicBezTo>
                    <a:pt x="57789" y="75"/>
                    <a:pt x="234" y="54601"/>
                    <a:pt x="234" y="111841"/>
                  </a:cubicBezTo>
                  <a:cubicBezTo>
                    <a:pt x="234" y="151070"/>
                    <a:pt x="28628" y="179444"/>
                    <a:pt x="70067" y="179444"/>
                  </a:cubicBezTo>
                  <a:cubicBezTo>
                    <a:pt x="81323" y="179444"/>
                    <a:pt x="92834" y="177223"/>
                    <a:pt x="102043" y="173522"/>
                  </a:cubicBezTo>
                  <a:cubicBezTo>
                    <a:pt x="114833" y="168588"/>
                    <a:pt x="119693" y="163407"/>
                    <a:pt x="124297" y="158472"/>
                  </a:cubicBezTo>
                  <a:cubicBezTo>
                    <a:pt x="126600" y="164640"/>
                    <a:pt x="133250" y="173769"/>
                    <a:pt x="135808" y="173769"/>
                  </a:cubicBezTo>
                  <a:cubicBezTo>
                    <a:pt x="137087" y="173769"/>
                    <a:pt x="137599" y="173029"/>
                    <a:pt x="137599" y="172782"/>
                  </a:cubicBezTo>
                  <a:cubicBezTo>
                    <a:pt x="138111" y="172289"/>
                    <a:pt x="140669" y="162913"/>
                    <a:pt x="141948" y="157732"/>
                  </a:cubicBezTo>
                  <a:lnTo>
                    <a:pt x="146808" y="138734"/>
                  </a:lnTo>
                  <a:cubicBezTo>
                    <a:pt x="147831" y="134540"/>
                    <a:pt x="149110" y="130345"/>
                    <a:pt x="150133" y="126151"/>
                  </a:cubicBezTo>
                  <a:cubicBezTo>
                    <a:pt x="152947" y="115048"/>
                    <a:pt x="153203" y="114555"/>
                    <a:pt x="167784" y="114308"/>
                  </a:cubicBezTo>
                  <a:cubicBezTo>
                    <a:pt x="169063" y="114308"/>
                    <a:pt x="171877" y="114062"/>
                    <a:pt x="171877" y="109374"/>
                  </a:cubicBezTo>
                  <a:cubicBezTo>
                    <a:pt x="171877" y="107647"/>
                    <a:pt x="170597" y="106660"/>
                    <a:pt x="168551" y="106660"/>
                  </a:cubicBezTo>
                  <a:cubicBezTo>
                    <a:pt x="162668" y="106660"/>
                    <a:pt x="147575" y="107400"/>
                    <a:pt x="141692" y="107400"/>
                  </a:cubicBezTo>
                  <a:cubicBezTo>
                    <a:pt x="133762" y="107400"/>
                    <a:pt x="113810" y="106660"/>
                    <a:pt x="105880" y="106660"/>
                  </a:cubicBezTo>
                  <a:cubicBezTo>
                    <a:pt x="103577" y="106660"/>
                    <a:pt x="100508" y="106660"/>
                    <a:pt x="100508" y="111594"/>
                  </a:cubicBezTo>
                  <a:cubicBezTo>
                    <a:pt x="100508" y="114308"/>
                    <a:pt x="102554" y="114308"/>
                    <a:pt x="108182" y="114308"/>
                  </a:cubicBezTo>
                  <a:cubicBezTo>
                    <a:pt x="108438" y="114308"/>
                    <a:pt x="115856" y="114308"/>
                    <a:pt x="121739" y="114802"/>
                  </a:cubicBezTo>
                  <a:cubicBezTo>
                    <a:pt x="128390" y="115542"/>
                    <a:pt x="129669" y="116282"/>
                    <a:pt x="129669" y="119490"/>
                  </a:cubicBezTo>
                  <a:cubicBezTo>
                    <a:pt x="129669" y="121710"/>
                    <a:pt x="126855" y="132813"/>
                    <a:pt x="124297" y="141941"/>
                  </a:cubicBezTo>
                  <a:cubicBezTo>
                    <a:pt x="117135" y="169081"/>
                    <a:pt x="83881" y="171795"/>
                    <a:pt x="74928" y="171795"/>
                  </a:cubicBezTo>
                  <a:cubicBezTo>
                    <a:pt x="50371" y="171795"/>
                    <a:pt x="23512" y="157732"/>
                    <a:pt x="23512" y="119983"/>
                  </a:cubicBezTo>
                  <a:cubicBezTo>
                    <a:pt x="23512" y="112334"/>
                    <a:pt x="26070" y="71625"/>
                    <a:pt x="52929" y="39551"/>
                  </a:cubicBezTo>
                  <a:cubicBezTo>
                    <a:pt x="66742" y="22773"/>
                    <a:pt x="91555" y="7723"/>
                    <a:pt x="116879" y="7723"/>
                  </a:cubicBezTo>
                  <a:cubicBezTo>
                    <a:pt x="142971" y="7723"/>
                    <a:pt x="158063" y="26721"/>
                    <a:pt x="158063" y="55341"/>
                  </a:cubicBezTo>
                  <a:cubicBezTo>
                    <a:pt x="158063" y="65210"/>
                    <a:pt x="157296" y="65457"/>
                    <a:pt x="157296" y="67924"/>
                  </a:cubicBezTo>
                  <a:cubicBezTo>
                    <a:pt x="157296" y="70391"/>
                    <a:pt x="160110" y="70391"/>
                    <a:pt x="161133" y="70391"/>
                  </a:cubicBezTo>
                  <a:cubicBezTo>
                    <a:pt x="164458" y="70391"/>
                    <a:pt x="164458" y="69898"/>
                    <a:pt x="165737" y="65457"/>
                  </a:cubicBezTo>
                  <a:lnTo>
                    <a:pt x="181853" y="2542"/>
                  </a:lnTo>
                  <a:close/>
                </a:path>
              </a:pathLst>
            </a:custGeom>
            <a:grpFill/>
            <a:ln w="9525" cap="flat">
              <a:solidFill>
                <a:schemeClr val="accent6">
                  <a:lumMod val="75000"/>
                </a:schemeClr>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0205224-D3C9-4E5C-0098-73DAC15C647A}"/>
                </a:ext>
              </a:extLst>
            </p:cNvPr>
            <p:cNvSpPr/>
            <p:nvPr>
              <p:custDataLst>
                <p:tags r:id="rId17"/>
              </p:custDataLst>
            </p:nvPr>
          </p:nvSpPr>
          <p:spPr>
            <a:xfrm>
              <a:off x="8399877" y="4619690"/>
              <a:ext cx="59345" cy="246724"/>
            </a:xfrm>
            <a:custGeom>
              <a:avLst/>
              <a:gdLst>
                <a:gd name="connsiteX0" fmla="*/ 59587 w 59345"/>
                <a:gd name="connsiteY0" fmla="*/ 123437 h 246724"/>
                <a:gd name="connsiteX1" fmla="*/ 42705 w 59345"/>
                <a:gd name="connsiteY1" fmla="*/ 46459 h 246724"/>
                <a:gd name="connsiteX2" fmla="*/ 2799 w 59345"/>
                <a:gd name="connsiteY2" fmla="*/ 75 h 246724"/>
                <a:gd name="connsiteX3" fmla="*/ 241 w 59345"/>
                <a:gd name="connsiteY3" fmla="*/ 2542 h 246724"/>
                <a:gd name="connsiteX4" fmla="*/ 5102 w 59345"/>
                <a:gd name="connsiteY4" fmla="*/ 8217 h 246724"/>
                <a:gd name="connsiteX5" fmla="*/ 44751 w 59345"/>
                <a:gd name="connsiteY5" fmla="*/ 123437 h 246724"/>
                <a:gd name="connsiteX6" fmla="*/ 3567 w 59345"/>
                <a:gd name="connsiteY6" fmla="*/ 240138 h 246724"/>
                <a:gd name="connsiteX7" fmla="*/ 241 w 59345"/>
                <a:gd name="connsiteY7" fmla="*/ 244332 h 246724"/>
                <a:gd name="connsiteX8" fmla="*/ 2799 w 59345"/>
                <a:gd name="connsiteY8" fmla="*/ 246800 h 246724"/>
                <a:gd name="connsiteX9" fmla="*/ 43472 w 59345"/>
                <a:gd name="connsiteY9" fmla="*/ 198688 h 246724"/>
                <a:gd name="connsiteX10" fmla="*/ 59587 w 59345"/>
                <a:gd name="connsiteY10" fmla="*/ 123437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45" h="246724">
                  <a:moveTo>
                    <a:pt x="59587" y="123437"/>
                  </a:moveTo>
                  <a:cubicBezTo>
                    <a:pt x="59587" y="104193"/>
                    <a:pt x="56774" y="74339"/>
                    <a:pt x="42705" y="46459"/>
                  </a:cubicBezTo>
                  <a:cubicBezTo>
                    <a:pt x="27356" y="16112"/>
                    <a:pt x="5357" y="75"/>
                    <a:pt x="2799" y="75"/>
                  </a:cubicBezTo>
                  <a:cubicBezTo>
                    <a:pt x="1265" y="75"/>
                    <a:pt x="241" y="1062"/>
                    <a:pt x="241" y="2542"/>
                  </a:cubicBezTo>
                  <a:cubicBezTo>
                    <a:pt x="241" y="3282"/>
                    <a:pt x="241" y="3776"/>
                    <a:pt x="5102" y="8217"/>
                  </a:cubicBezTo>
                  <a:cubicBezTo>
                    <a:pt x="30170" y="32642"/>
                    <a:pt x="44751" y="71872"/>
                    <a:pt x="44751" y="123437"/>
                  </a:cubicBezTo>
                  <a:cubicBezTo>
                    <a:pt x="44751" y="165627"/>
                    <a:pt x="35286" y="209051"/>
                    <a:pt x="3567" y="240138"/>
                  </a:cubicBezTo>
                  <a:cubicBezTo>
                    <a:pt x="241" y="243099"/>
                    <a:pt x="241" y="243592"/>
                    <a:pt x="241" y="244332"/>
                  </a:cubicBezTo>
                  <a:cubicBezTo>
                    <a:pt x="241" y="245813"/>
                    <a:pt x="1265" y="246800"/>
                    <a:pt x="2799" y="246800"/>
                  </a:cubicBezTo>
                  <a:cubicBezTo>
                    <a:pt x="5357" y="246800"/>
                    <a:pt x="28380" y="230022"/>
                    <a:pt x="43472" y="198688"/>
                  </a:cubicBezTo>
                  <a:cubicBezTo>
                    <a:pt x="56518" y="171548"/>
                    <a:pt x="59587" y="144162"/>
                    <a:pt x="59587" y="123437"/>
                  </a:cubicBezTo>
                  <a:close/>
                </a:path>
              </a:pathLst>
            </a:custGeom>
            <a:grpFill/>
            <a:ln w="9525" cap="flat">
              <a:solidFill>
                <a:schemeClr val="accent6">
                  <a:lumMod val="75000"/>
                </a:schemeClr>
              </a:solidFill>
              <a:prstDash val="solid"/>
              <a:miter/>
            </a:ln>
          </p:spPr>
          <p:txBody>
            <a:bodyPr rtlCol="0" anchor="ctr"/>
            <a:lstStyle/>
            <a:p>
              <a:endParaRPr lang="en-US"/>
            </a:p>
          </p:txBody>
        </p:sp>
      </p:grpSp>
      <p:grpSp>
        <p:nvGrpSpPr>
          <p:cNvPr id="42" name="Group 41" descr="\documentclass{article}&#10;\usepackage{amsmath,amsfonts,bm}&#10;\pagestyle{empty}&#10;\DeclareMathOperator{\tr}{Tr}&#10;\begin{document}&#10;&#10;\begin{equation*}&#10;P(V, A, X, Y)&#10;\end{equation*}&#10;&#10;\end{document}&#10;&#10;" title="IguanaTex Shape Display">
            <a:extLst>
              <a:ext uri="{FF2B5EF4-FFF2-40B4-BE49-F238E27FC236}">
                <a16:creationId xmlns:a16="http://schemas.microsoft.com/office/drawing/2014/main" id="{FA5998FA-8F60-F2EF-6BCA-398DE73AE028}"/>
              </a:ext>
            </a:extLst>
          </p:cNvPr>
          <p:cNvGrpSpPr>
            <a:grpSpLocks noChangeAspect="1"/>
          </p:cNvGrpSpPr>
          <p:nvPr>
            <p:custDataLst>
              <p:tags r:id="rId2"/>
            </p:custDataLst>
          </p:nvPr>
        </p:nvGrpSpPr>
        <p:grpSpPr>
          <a:xfrm>
            <a:off x="4891541" y="3627176"/>
            <a:ext cx="2419474" cy="419576"/>
            <a:chOff x="6912549" y="5259743"/>
            <a:chExt cx="1472690" cy="246724"/>
          </a:xfrm>
          <a:solidFill>
            <a:schemeClr val="accent2">
              <a:lumMod val="50000"/>
            </a:schemeClr>
          </a:solidFill>
        </p:grpSpPr>
        <p:sp>
          <p:nvSpPr>
            <p:cNvPr id="32" name="Freeform: Shape 31">
              <a:extLst>
                <a:ext uri="{FF2B5EF4-FFF2-40B4-BE49-F238E27FC236}">
                  <a16:creationId xmlns:a16="http://schemas.microsoft.com/office/drawing/2014/main" id="{581F8017-D07A-D346-114D-832C3669F9ED}"/>
                </a:ext>
              </a:extLst>
            </p:cNvPr>
            <p:cNvSpPr/>
            <p:nvPr>
              <p:custDataLst>
                <p:tags r:id="rId4"/>
              </p:custDataLst>
            </p:nvPr>
          </p:nvSpPr>
          <p:spPr>
            <a:xfrm>
              <a:off x="6912549" y="5276273"/>
              <a:ext cx="181444" cy="168513"/>
            </a:xfrm>
            <a:custGeom>
              <a:avLst/>
              <a:gdLst>
                <a:gd name="connsiteX0" fmla="*/ 67039 w 181444"/>
                <a:gd name="connsiteY0" fmla="*/ 90623 h 168513"/>
                <a:gd name="connsiteX1" fmla="*/ 110240 w 181444"/>
                <a:gd name="connsiteY1" fmla="*/ 90623 h 168513"/>
                <a:gd name="connsiteX2" fmla="*/ 181648 w 181444"/>
                <a:gd name="connsiteY2" fmla="*/ 37330 h 168513"/>
                <a:gd name="connsiteX3" fmla="*/ 131586 w 181444"/>
                <a:gd name="connsiteY3" fmla="*/ 75 h 168513"/>
                <a:gd name="connsiteX4" fmla="*/ 49250 w 181444"/>
                <a:gd name="connsiteY4" fmla="*/ 75 h 168513"/>
                <a:gd name="connsiteX5" fmla="*/ 41626 w 181444"/>
                <a:gd name="connsiteY5" fmla="*/ 4762 h 168513"/>
                <a:gd name="connsiteX6" fmla="*/ 48996 w 181444"/>
                <a:gd name="connsiteY6" fmla="*/ 7723 h 168513"/>
                <a:gd name="connsiteX7" fmla="*/ 59923 w 181444"/>
                <a:gd name="connsiteY7" fmla="*/ 8217 h 168513"/>
                <a:gd name="connsiteX8" fmla="*/ 65514 w 181444"/>
                <a:gd name="connsiteY8" fmla="*/ 12164 h 168513"/>
                <a:gd name="connsiteX9" fmla="*/ 64497 w 181444"/>
                <a:gd name="connsiteY9" fmla="*/ 16852 h 168513"/>
                <a:gd name="connsiteX10" fmla="*/ 30445 w 181444"/>
                <a:gd name="connsiteY10" fmla="*/ 149343 h 168513"/>
                <a:gd name="connsiteX11" fmla="*/ 7320 w 181444"/>
                <a:gd name="connsiteY11" fmla="*/ 160939 h 168513"/>
                <a:gd name="connsiteX12" fmla="*/ 204 w 181444"/>
                <a:gd name="connsiteY12" fmla="*/ 165627 h 168513"/>
                <a:gd name="connsiteX13" fmla="*/ 4016 w 181444"/>
                <a:gd name="connsiteY13" fmla="*/ 168588 h 168513"/>
                <a:gd name="connsiteX14" fmla="*/ 36290 w 181444"/>
                <a:gd name="connsiteY14" fmla="*/ 167848 h 168513"/>
                <a:gd name="connsiteX15" fmla="*/ 52553 w 181444"/>
                <a:gd name="connsiteY15" fmla="*/ 168094 h 168513"/>
                <a:gd name="connsiteX16" fmla="*/ 69072 w 181444"/>
                <a:gd name="connsiteY16" fmla="*/ 168588 h 168513"/>
                <a:gd name="connsiteX17" fmla="*/ 74154 w 181444"/>
                <a:gd name="connsiteY17" fmla="*/ 163653 h 168513"/>
                <a:gd name="connsiteX18" fmla="*/ 67039 w 181444"/>
                <a:gd name="connsiteY18" fmla="*/ 160939 h 168513"/>
                <a:gd name="connsiteX19" fmla="*/ 50520 w 181444"/>
                <a:gd name="connsiteY19" fmla="*/ 156498 h 168513"/>
                <a:gd name="connsiteX20" fmla="*/ 51283 w 181444"/>
                <a:gd name="connsiteY20" fmla="*/ 152304 h 168513"/>
                <a:gd name="connsiteX21" fmla="*/ 67039 w 181444"/>
                <a:gd name="connsiteY21" fmla="*/ 90623 h 168513"/>
                <a:gd name="connsiteX22" fmla="*/ 85335 w 181444"/>
                <a:gd name="connsiteY22" fmla="*/ 17099 h 168513"/>
                <a:gd name="connsiteX23" fmla="*/ 99058 w 181444"/>
                <a:gd name="connsiteY23" fmla="*/ 7723 h 168513"/>
                <a:gd name="connsiteX24" fmla="*/ 123454 w 181444"/>
                <a:gd name="connsiteY24" fmla="*/ 7723 h 168513"/>
                <a:gd name="connsiteX25" fmla="*/ 158015 w 181444"/>
                <a:gd name="connsiteY25" fmla="*/ 31409 h 168513"/>
                <a:gd name="connsiteX26" fmla="*/ 143021 w 181444"/>
                <a:gd name="connsiteY26" fmla="*/ 71131 h 168513"/>
                <a:gd name="connsiteX27" fmla="*/ 103886 w 181444"/>
                <a:gd name="connsiteY27" fmla="*/ 84208 h 168513"/>
                <a:gd name="connsiteX28" fmla="*/ 68055 w 181444"/>
                <a:gd name="connsiteY28" fmla="*/ 84208 h 168513"/>
                <a:gd name="connsiteX29" fmla="*/ 85335 w 181444"/>
                <a:gd name="connsiteY29" fmla="*/ 17099 h 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1444" h="168513">
                  <a:moveTo>
                    <a:pt x="67039" y="90623"/>
                  </a:moveTo>
                  <a:lnTo>
                    <a:pt x="110240" y="90623"/>
                  </a:lnTo>
                  <a:cubicBezTo>
                    <a:pt x="146325" y="90623"/>
                    <a:pt x="181648" y="64963"/>
                    <a:pt x="181648" y="37330"/>
                  </a:cubicBezTo>
                  <a:cubicBezTo>
                    <a:pt x="181648" y="18332"/>
                    <a:pt x="164876" y="75"/>
                    <a:pt x="131586" y="75"/>
                  </a:cubicBezTo>
                  <a:lnTo>
                    <a:pt x="49250" y="75"/>
                  </a:lnTo>
                  <a:cubicBezTo>
                    <a:pt x="44422" y="75"/>
                    <a:pt x="41626" y="75"/>
                    <a:pt x="41626" y="4762"/>
                  </a:cubicBezTo>
                  <a:cubicBezTo>
                    <a:pt x="41626" y="7723"/>
                    <a:pt x="43913" y="7723"/>
                    <a:pt x="48996" y="7723"/>
                  </a:cubicBezTo>
                  <a:cubicBezTo>
                    <a:pt x="52299" y="7723"/>
                    <a:pt x="56874" y="7970"/>
                    <a:pt x="59923" y="8217"/>
                  </a:cubicBezTo>
                  <a:cubicBezTo>
                    <a:pt x="63989" y="8710"/>
                    <a:pt x="65514" y="9450"/>
                    <a:pt x="65514" y="12164"/>
                  </a:cubicBezTo>
                  <a:cubicBezTo>
                    <a:pt x="65514" y="13151"/>
                    <a:pt x="65260" y="13891"/>
                    <a:pt x="64497" y="16852"/>
                  </a:cubicBezTo>
                  <a:lnTo>
                    <a:pt x="30445" y="149343"/>
                  </a:lnTo>
                  <a:cubicBezTo>
                    <a:pt x="27904" y="158965"/>
                    <a:pt x="27395" y="160939"/>
                    <a:pt x="7320" y="160939"/>
                  </a:cubicBezTo>
                  <a:cubicBezTo>
                    <a:pt x="2999" y="160939"/>
                    <a:pt x="204" y="160939"/>
                    <a:pt x="204" y="165627"/>
                  </a:cubicBezTo>
                  <a:cubicBezTo>
                    <a:pt x="204" y="168588"/>
                    <a:pt x="3254" y="168588"/>
                    <a:pt x="4016" y="168588"/>
                  </a:cubicBezTo>
                  <a:cubicBezTo>
                    <a:pt x="11131" y="168588"/>
                    <a:pt x="29174" y="167848"/>
                    <a:pt x="36290" y="167848"/>
                  </a:cubicBezTo>
                  <a:cubicBezTo>
                    <a:pt x="41626" y="167848"/>
                    <a:pt x="47217" y="168094"/>
                    <a:pt x="52553" y="168094"/>
                  </a:cubicBezTo>
                  <a:cubicBezTo>
                    <a:pt x="58144" y="168094"/>
                    <a:pt x="63735" y="168588"/>
                    <a:pt x="69072" y="168588"/>
                  </a:cubicBezTo>
                  <a:cubicBezTo>
                    <a:pt x="70850" y="168588"/>
                    <a:pt x="74154" y="168588"/>
                    <a:pt x="74154" y="163653"/>
                  </a:cubicBezTo>
                  <a:cubicBezTo>
                    <a:pt x="74154" y="160939"/>
                    <a:pt x="71867" y="160939"/>
                    <a:pt x="67039" y="160939"/>
                  </a:cubicBezTo>
                  <a:cubicBezTo>
                    <a:pt x="57636" y="160939"/>
                    <a:pt x="50520" y="160939"/>
                    <a:pt x="50520" y="156498"/>
                  </a:cubicBezTo>
                  <a:cubicBezTo>
                    <a:pt x="50520" y="155018"/>
                    <a:pt x="51029" y="153784"/>
                    <a:pt x="51283" y="152304"/>
                  </a:cubicBezTo>
                  <a:lnTo>
                    <a:pt x="67039" y="90623"/>
                  </a:lnTo>
                  <a:close/>
                  <a:moveTo>
                    <a:pt x="85335" y="17099"/>
                  </a:moveTo>
                  <a:cubicBezTo>
                    <a:pt x="87623" y="8463"/>
                    <a:pt x="88131" y="7723"/>
                    <a:pt x="99058" y="7723"/>
                  </a:cubicBezTo>
                  <a:lnTo>
                    <a:pt x="123454" y="7723"/>
                  </a:lnTo>
                  <a:cubicBezTo>
                    <a:pt x="144546" y="7723"/>
                    <a:pt x="158015" y="14385"/>
                    <a:pt x="158015" y="31409"/>
                  </a:cubicBezTo>
                  <a:cubicBezTo>
                    <a:pt x="158015" y="41031"/>
                    <a:pt x="152932" y="62249"/>
                    <a:pt x="143021" y="71131"/>
                  </a:cubicBezTo>
                  <a:cubicBezTo>
                    <a:pt x="130315" y="82234"/>
                    <a:pt x="115068" y="84208"/>
                    <a:pt x="103886" y="84208"/>
                  </a:cubicBezTo>
                  <a:lnTo>
                    <a:pt x="68055" y="84208"/>
                  </a:lnTo>
                  <a:lnTo>
                    <a:pt x="85335" y="17099"/>
                  </a:lnTo>
                  <a:close/>
                </a:path>
              </a:pathLst>
            </a:custGeom>
            <a:grpFill/>
            <a:ln w="9525" cap="flat">
              <a:solidFill>
                <a:schemeClr val="accent2">
                  <a:lumMod val="50000"/>
                </a:schemeClr>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E53C710-D7EE-87C6-EC13-3E995E7C2529}"/>
                </a:ext>
              </a:extLst>
            </p:cNvPr>
            <p:cNvSpPr/>
            <p:nvPr>
              <p:custDataLst>
                <p:tags r:id="rId5"/>
              </p:custDataLst>
            </p:nvPr>
          </p:nvSpPr>
          <p:spPr>
            <a:xfrm>
              <a:off x="7125988" y="5259743"/>
              <a:ext cx="58956" cy="246724"/>
            </a:xfrm>
            <a:custGeom>
              <a:avLst/>
              <a:gdLst>
                <a:gd name="connsiteX0" fmla="*/ 59168 w 58956"/>
                <a:gd name="connsiteY0" fmla="*/ 244332 h 246724"/>
                <a:gd name="connsiteX1" fmla="*/ 54848 w 58956"/>
                <a:gd name="connsiteY1" fmla="*/ 238904 h 246724"/>
                <a:gd name="connsiteX2" fmla="*/ 14951 w 58956"/>
                <a:gd name="connsiteY2" fmla="*/ 123437 h 246724"/>
                <a:gd name="connsiteX3" fmla="*/ 55865 w 58956"/>
                <a:gd name="connsiteY3" fmla="*/ 6736 h 246724"/>
                <a:gd name="connsiteX4" fmla="*/ 59168 w 58956"/>
                <a:gd name="connsiteY4" fmla="*/ 2542 h 246724"/>
                <a:gd name="connsiteX5" fmla="*/ 56627 w 58956"/>
                <a:gd name="connsiteY5" fmla="*/ 75 h 246724"/>
                <a:gd name="connsiteX6" fmla="*/ 16222 w 58956"/>
                <a:gd name="connsiteY6" fmla="*/ 48186 h 246724"/>
                <a:gd name="connsiteX7" fmla="*/ 212 w 58956"/>
                <a:gd name="connsiteY7" fmla="*/ 123437 h 246724"/>
                <a:gd name="connsiteX8" fmla="*/ 16984 w 58956"/>
                <a:gd name="connsiteY8" fmla="*/ 200415 h 246724"/>
                <a:gd name="connsiteX9" fmla="*/ 56627 w 58956"/>
                <a:gd name="connsiteY9" fmla="*/ 246800 h 246724"/>
                <a:gd name="connsiteX10" fmla="*/ 59168 w 58956"/>
                <a:gd name="connsiteY10" fmla="*/ 244332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56" h="246724">
                  <a:moveTo>
                    <a:pt x="59168" y="244332"/>
                  </a:moveTo>
                  <a:cubicBezTo>
                    <a:pt x="59168" y="243592"/>
                    <a:pt x="59168" y="243099"/>
                    <a:pt x="54848" y="238904"/>
                  </a:cubicBezTo>
                  <a:cubicBezTo>
                    <a:pt x="23083" y="207817"/>
                    <a:pt x="14951" y="161186"/>
                    <a:pt x="14951" y="123437"/>
                  </a:cubicBezTo>
                  <a:cubicBezTo>
                    <a:pt x="14951" y="80507"/>
                    <a:pt x="24608" y="37577"/>
                    <a:pt x="55865" y="6736"/>
                  </a:cubicBezTo>
                  <a:cubicBezTo>
                    <a:pt x="59168" y="3776"/>
                    <a:pt x="59168" y="3282"/>
                    <a:pt x="59168" y="2542"/>
                  </a:cubicBezTo>
                  <a:cubicBezTo>
                    <a:pt x="59168" y="815"/>
                    <a:pt x="58152" y="75"/>
                    <a:pt x="56627" y="75"/>
                  </a:cubicBezTo>
                  <a:cubicBezTo>
                    <a:pt x="54086" y="75"/>
                    <a:pt x="31215" y="16852"/>
                    <a:pt x="16222" y="48186"/>
                  </a:cubicBezTo>
                  <a:cubicBezTo>
                    <a:pt x="3261" y="75326"/>
                    <a:pt x="212" y="102712"/>
                    <a:pt x="212" y="123437"/>
                  </a:cubicBezTo>
                  <a:cubicBezTo>
                    <a:pt x="212" y="142682"/>
                    <a:pt x="3007" y="172535"/>
                    <a:pt x="16984" y="200415"/>
                  </a:cubicBezTo>
                  <a:cubicBezTo>
                    <a:pt x="32231" y="230762"/>
                    <a:pt x="54086" y="246800"/>
                    <a:pt x="56627" y="246800"/>
                  </a:cubicBezTo>
                  <a:cubicBezTo>
                    <a:pt x="58152" y="246800"/>
                    <a:pt x="59168" y="246059"/>
                    <a:pt x="59168" y="244332"/>
                  </a:cubicBezTo>
                  <a:close/>
                </a:path>
              </a:pathLst>
            </a:custGeom>
            <a:grpFill/>
            <a:ln w="9525" cap="flat">
              <a:solidFill>
                <a:schemeClr val="accent2">
                  <a:lumMod val="50000"/>
                </a:schemeClr>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402F6DA-C739-A246-5CB5-5DC3D273511F}"/>
                </a:ext>
              </a:extLst>
            </p:cNvPr>
            <p:cNvSpPr/>
            <p:nvPr>
              <p:custDataLst>
                <p:tags r:id="rId6"/>
              </p:custDataLst>
            </p:nvPr>
          </p:nvSpPr>
          <p:spPr>
            <a:xfrm>
              <a:off x="7213887" y="5276273"/>
              <a:ext cx="181190" cy="173940"/>
            </a:xfrm>
            <a:custGeom>
              <a:avLst/>
              <a:gdLst>
                <a:gd name="connsiteX0" fmla="*/ 145574 w 181190"/>
                <a:gd name="connsiteY0" fmla="*/ 28201 h 173940"/>
                <a:gd name="connsiteX1" fmla="*/ 178102 w 181190"/>
                <a:gd name="connsiteY1" fmla="*/ 7723 h 173940"/>
                <a:gd name="connsiteX2" fmla="*/ 181406 w 181190"/>
                <a:gd name="connsiteY2" fmla="*/ 3035 h 173940"/>
                <a:gd name="connsiteX3" fmla="*/ 178102 w 181190"/>
                <a:gd name="connsiteY3" fmla="*/ 75 h 173940"/>
                <a:gd name="connsiteX4" fmla="*/ 157264 w 181190"/>
                <a:gd name="connsiteY4" fmla="*/ 815 h 173940"/>
                <a:gd name="connsiteX5" fmla="*/ 132106 w 181190"/>
                <a:gd name="connsiteY5" fmla="*/ 75 h 173940"/>
                <a:gd name="connsiteX6" fmla="*/ 127277 w 181190"/>
                <a:gd name="connsiteY6" fmla="*/ 4762 h 173940"/>
                <a:gd name="connsiteX7" fmla="*/ 131343 w 181190"/>
                <a:gd name="connsiteY7" fmla="*/ 7723 h 173940"/>
                <a:gd name="connsiteX8" fmla="*/ 143033 w 181190"/>
                <a:gd name="connsiteY8" fmla="*/ 15865 h 173940"/>
                <a:gd name="connsiteX9" fmla="*/ 139221 w 181190"/>
                <a:gd name="connsiteY9" fmla="*/ 25241 h 173940"/>
                <a:gd name="connsiteX10" fmla="*/ 61205 w 181190"/>
                <a:gd name="connsiteY10" fmla="*/ 145642 h 173940"/>
                <a:gd name="connsiteX11" fmla="*/ 43925 w 181190"/>
                <a:gd name="connsiteY11" fmla="*/ 15125 h 173940"/>
                <a:gd name="connsiteX12" fmla="*/ 61459 w 181190"/>
                <a:gd name="connsiteY12" fmla="*/ 7723 h 173940"/>
                <a:gd name="connsiteX13" fmla="*/ 67813 w 181190"/>
                <a:gd name="connsiteY13" fmla="*/ 2789 h 173940"/>
                <a:gd name="connsiteX14" fmla="*/ 64255 w 181190"/>
                <a:gd name="connsiteY14" fmla="*/ 75 h 173940"/>
                <a:gd name="connsiteX15" fmla="*/ 32744 w 181190"/>
                <a:gd name="connsiteY15" fmla="*/ 815 h 173940"/>
                <a:gd name="connsiteX16" fmla="*/ 18767 w 181190"/>
                <a:gd name="connsiteY16" fmla="*/ 568 h 173940"/>
                <a:gd name="connsiteX17" fmla="*/ 5044 w 181190"/>
                <a:gd name="connsiteY17" fmla="*/ 75 h 173940"/>
                <a:gd name="connsiteX18" fmla="*/ 216 w 181190"/>
                <a:gd name="connsiteY18" fmla="*/ 4762 h 173940"/>
                <a:gd name="connsiteX19" fmla="*/ 6569 w 181190"/>
                <a:gd name="connsiteY19" fmla="*/ 7723 h 173940"/>
                <a:gd name="connsiteX20" fmla="*/ 21816 w 181190"/>
                <a:gd name="connsiteY20" fmla="*/ 16112 h 173940"/>
                <a:gd name="connsiteX21" fmla="*/ 41892 w 181190"/>
                <a:gd name="connsiteY21" fmla="*/ 168341 h 173940"/>
                <a:gd name="connsiteX22" fmla="*/ 46974 w 181190"/>
                <a:gd name="connsiteY22" fmla="*/ 174016 h 173940"/>
                <a:gd name="connsiteX23" fmla="*/ 54090 w 181190"/>
                <a:gd name="connsiteY23" fmla="*/ 169575 h 173940"/>
                <a:gd name="connsiteX24" fmla="*/ 145574 w 181190"/>
                <a:gd name="connsiteY24" fmla="*/ 28201 h 1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190" h="173940">
                  <a:moveTo>
                    <a:pt x="145574" y="28201"/>
                  </a:moveTo>
                  <a:cubicBezTo>
                    <a:pt x="158026" y="8957"/>
                    <a:pt x="168700" y="8217"/>
                    <a:pt x="178102" y="7723"/>
                  </a:cubicBezTo>
                  <a:cubicBezTo>
                    <a:pt x="181152" y="7476"/>
                    <a:pt x="181406" y="3282"/>
                    <a:pt x="181406" y="3035"/>
                  </a:cubicBezTo>
                  <a:cubicBezTo>
                    <a:pt x="181406" y="1062"/>
                    <a:pt x="180135" y="75"/>
                    <a:pt x="178102" y="75"/>
                  </a:cubicBezTo>
                  <a:cubicBezTo>
                    <a:pt x="171495" y="75"/>
                    <a:pt x="164125" y="815"/>
                    <a:pt x="157264" y="815"/>
                  </a:cubicBezTo>
                  <a:cubicBezTo>
                    <a:pt x="148878" y="815"/>
                    <a:pt x="140238" y="75"/>
                    <a:pt x="132106" y="75"/>
                  </a:cubicBezTo>
                  <a:cubicBezTo>
                    <a:pt x="130581" y="75"/>
                    <a:pt x="127277" y="75"/>
                    <a:pt x="127277" y="4762"/>
                  </a:cubicBezTo>
                  <a:cubicBezTo>
                    <a:pt x="127277" y="7476"/>
                    <a:pt x="129565" y="7723"/>
                    <a:pt x="131343" y="7723"/>
                  </a:cubicBezTo>
                  <a:cubicBezTo>
                    <a:pt x="138205" y="8217"/>
                    <a:pt x="143033" y="10684"/>
                    <a:pt x="143033" y="15865"/>
                  </a:cubicBezTo>
                  <a:cubicBezTo>
                    <a:pt x="143033" y="19566"/>
                    <a:pt x="139221" y="24994"/>
                    <a:pt x="139221" y="25241"/>
                  </a:cubicBezTo>
                  <a:lnTo>
                    <a:pt x="61205" y="145642"/>
                  </a:lnTo>
                  <a:lnTo>
                    <a:pt x="43925" y="15125"/>
                  </a:lnTo>
                  <a:cubicBezTo>
                    <a:pt x="43925" y="10931"/>
                    <a:pt x="49770" y="7723"/>
                    <a:pt x="61459" y="7723"/>
                  </a:cubicBezTo>
                  <a:cubicBezTo>
                    <a:pt x="65017" y="7723"/>
                    <a:pt x="67813" y="7723"/>
                    <a:pt x="67813" y="2789"/>
                  </a:cubicBezTo>
                  <a:cubicBezTo>
                    <a:pt x="67813" y="568"/>
                    <a:pt x="65780" y="75"/>
                    <a:pt x="64255" y="75"/>
                  </a:cubicBezTo>
                  <a:cubicBezTo>
                    <a:pt x="54090" y="75"/>
                    <a:pt x="43163" y="815"/>
                    <a:pt x="32744" y="815"/>
                  </a:cubicBezTo>
                  <a:cubicBezTo>
                    <a:pt x="28169" y="815"/>
                    <a:pt x="23341" y="568"/>
                    <a:pt x="18767" y="568"/>
                  </a:cubicBezTo>
                  <a:cubicBezTo>
                    <a:pt x="14193" y="568"/>
                    <a:pt x="9364" y="75"/>
                    <a:pt x="5044" y="75"/>
                  </a:cubicBezTo>
                  <a:cubicBezTo>
                    <a:pt x="3265" y="75"/>
                    <a:pt x="216" y="75"/>
                    <a:pt x="216" y="4762"/>
                  </a:cubicBezTo>
                  <a:cubicBezTo>
                    <a:pt x="216" y="7723"/>
                    <a:pt x="2503" y="7723"/>
                    <a:pt x="6569" y="7723"/>
                  </a:cubicBezTo>
                  <a:cubicBezTo>
                    <a:pt x="20800" y="7723"/>
                    <a:pt x="21054" y="9944"/>
                    <a:pt x="21816" y="16112"/>
                  </a:cubicBezTo>
                  <a:lnTo>
                    <a:pt x="41892" y="168341"/>
                  </a:lnTo>
                  <a:cubicBezTo>
                    <a:pt x="42654" y="173276"/>
                    <a:pt x="43671" y="174016"/>
                    <a:pt x="46974" y="174016"/>
                  </a:cubicBezTo>
                  <a:cubicBezTo>
                    <a:pt x="51040" y="174016"/>
                    <a:pt x="52057" y="172782"/>
                    <a:pt x="54090" y="169575"/>
                  </a:cubicBezTo>
                  <a:lnTo>
                    <a:pt x="145574" y="28201"/>
                  </a:lnTo>
                  <a:close/>
                </a:path>
              </a:pathLst>
            </a:custGeom>
            <a:grpFill/>
            <a:ln w="9525" cap="flat">
              <a:solidFill>
                <a:schemeClr val="accent2">
                  <a:lumMod val="50000"/>
                </a:schemeClr>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235ABD7-A321-8017-C1F8-3469CE5915DF}"/>
                </a:ext>
              </a:extLst>
            </p:cNvPr>
            <p:cNvSpPr/>
            <p:nvPr>
              <p:custDataLst>
                <p:tags r:id="rId7"/>
              </p:custDataLst>
            </p:nvPr>
          </p:nvSpPr>
          <p:spPr>
            <a:xfrm>
              <a:off x="7383867" y="5418634"/>
              <a:ext cx="29732" cy="73770"/>
            </a:xfrm>
            <a:custGeom>
              <a:avLst/>
              <a:gdLst>
                <a:gd name="connsiteX0" fmla="*/ 29955 w 29732"/>
                <a:gd name="connsiteY0" fmla="*/ 25981 h 73770"/>
                <a:gd name="connsiteX1" fmla="*/ 13691 w 29732"/>
                <a:gd name="connsiteY1" fmla="*/ 75 h 73770"/>
                <a:gd name="connsiteX2" fmla="*/ 222 w 29732"/>
                <a:gd name="connsiteY2" fmla="*/ 13151 h 73770"/>
                <a:gd name="connsiteX3" fmla="*/ 13691 w 29732"/>
                <a:gd name="connsiteY3" fmla="*/ 26228 h 73770"/>
                <a:gd name="connsiteX4" fmla="*/ 22585 w 29732"/>
                <a:gd name="connsiteY4" fmla="*/ 23020 h 73770"/>
                <a:gd name="connsiteX5" fmla="*/ 23856 w 29732"/>
                <a:gd name="connsiteY5" fmla="*/ 22280 h 73770"/>
                <a:gd name="connsiteX6" fmla="*/ 24364 w 29732"/>
                <a:gd name="connsiteY6" fmla="*/ 25981 h 73770"/>
                <a:gd name="connsiteX7" fmla="*/ 7083 w 29732"/>
                <a:gd name="connsiteY7" fmla="*/ 67184 h 73770"/>
                <a:gd name="connsiteX8" fmla="*/ 4288 w 29732"/>
                <a:gd name="connsiteY8" fmla="*/ 71131 h 73770"/>
                <a:gd name="connsiteX9" fmla="*/ 6829 w 29732"/>
                <a:gd name="connsiteY9" fmla="*/ 73845 h 73770"/>
                <a:gd name="connsiteX10" fmla="*/ 29955 w 29732"/>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32" h="73770">
                  <a:moveTo>
                    <a:pt x="29955" y="25981"/>
                  </a:moveTo>
                  <a:cubicBezTo>
                    <a:pt x="29955" y="9697"/>
                    <a:pt x="23601" y="75"/>
                    <a:pt x="13691" y="75"/>
                  </a:cubicBezTo>
                  <a:cubicBezTo>
                    <a:pt x="5305" y="75"/>
                    <a:pt x="222" y="6243"/>
                    <a:pt x="222" y="13151"/>
                  </a:cubicBezTo>
                  <a:cubicBezTo>
                    <a:pt x="222" y="19813"/>
                    <a:pt x="5305" y="26228"/>
                    <a:pt x="13691" y="26228"/>
                  </a:cubicBezTo>
                  <a:cubicBezTo>
                    <a:pt x="16740" y="26228"/>
                    <a:pt x="20044" y="25241"/>
                    <a:pt x="22585" y="23020"/>
                  </a:cubicBezTo>
                  <a:cubicBezTo>
                    <a:pt x="23347" y="22527"/>
                    <a:pt x="23601" y="22280"/>
                    <a:pt x="23856" y="22280"/>
                  </a:cubicBezTo>
                  <a:cubicBezTo>
                    <a:pt x="24110" y="22280"/>
                    <a:pt x="24364" y="22527"/>
                    <a:pt x="24364" y="25981"/>
                  </a:cubicBezTo>
                  <a:cubicBezTo>
                    <a:pt x="24364" y="44238"/>
                    <a:pt x="15469" y="59042"/>
                    <a:pt x="7083" y="67184"/>
                  </a:cubicBezTo>
                  <a:cubicBezTo>
                    <a:pt x="4288" y="69898"/>
                    <a:pt x="4288" y="70391"/>
                    <a:pt x="4288" y="71131"/>
                  </a:cubicBezTo>
                  <a:cubicBezTo>
                    <a:pt x="4288" y="72859"/>
                    <a:pt x="5559" y="73845"/>
                    <a:pt x="6829" y="73845"/>
                  </a:cubicBezTo>
                  <a:cubicBezTo>
                    <a:pt x="9625" y="73845"/>
                    <a:pt x="29955" y="54848"/>
                    <a:pt x="29955" y="25981"/>
                  </a:cubicBezTo>
                  <a:close/>
                </a:path>
              </a:pathLst>
            </a:custGeom>
            <a:grpFill/>
            <a:ln w="9525" cap="flat">
              <a:solidFill>
                <a:schemeClr val="accent2">
                  <a:lumMod val="50000"/>
                </a:schemeClr>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070E6B4-8FDA-761F-C6D4-2D4EFA1178BC}"/>
                </a:ext>
              </a:extLst>
            </p:cNvPr>
            <p:cNvSpPr/>
            <p:nvPr>
              <p:custDataLst>
                <p:tags r:id="rId8"/>
              </p:custDataLst>
            </p:nvPr>
          </p:nvSpPr>
          <p:spPr>
            <a:xfrm>
              <a:off x="7483850" y="5268131"/>
              <a:ext cx="174328" cy="176654"/>
            </a:xfrm>
            <a:custGeom>
              <a:avLst/>
              <a:gdLst>
                <a:gd name="connsiteX0" fmla="*/ 36820 w 174328"/>
                <a:gd name="connsiteY0" fmla="*/ 148356 h 176654"/>
                <a:gd name="connsiteX1" fmla="*/ 5563 w 174328"/>
                <a:gd name="connsiteY1" fmla="*/ 169081 h 176654"/>
                <a:gd name="connsiteX2" fmla="*/ 227 w 174328"/>
                <a:gd name="connsiteY2" fmla="*/ 174016 h 176654"/>
                <a:gd name="connsiteX3" fmla="*/ 3530 w 174328"/>
                <a:gd name="connsiteY3" fmla="*/ 176730 h 176654"/>
                <a:gd name="connsiteX4" fmla="*/ 25385 w 174328"/>
                <a:gd name="connsiteY4" fmla="*/ 175989 h 176654"/>
                <a:gd name="connsiteX5" fmla="*/ 50797 w 174328"/>
                <a:gd name="connsiteY5" fmla="*/ 176730 h 176654"/>
                <a:gd name="connsiteX6" fmla="*/ 55625 w 174328"/>
                <a:gd name="connsiteY6" fmla="*/ 172042 h 176654"/>
                <a:gd name="connsiteX7" fmla="*/ 51559 w 174328"/>
                <a:gd name="connsiteY7" fmla="*/ 169081 h 176654"/>
                <a:gd name="connsiteX8" fmla="*/ 39616 w 174328"/>
                <a:gd name="connsiteY8" fmla="*/ 160446 h 176654"/>
                <a:gd name="connsiteX9" fmla="*/ 43173 w 174328"/>
                <a:gd name="connsiteY9" fmla="*/ 151317 h 176654"/>
                <a:gd name="connsiteX10" fmla="*/ 62487 w 174328"/>
                <a:gd name="connsiteY10" fmla="*/ 119736 h 176654"/>
                <a:gd name="connsiteX11" fmla="*/ 126272 w 174328"/>
                <a:gd name="connsiteY11" fmla="*/ 119736 h 176654"/>
                <a:gd name="connsiteX12" fmla="*/ 130338 w 174328"/>
                <a:gd name="connsiteY12" fmla="*/ 160939 h 176654"/>
                <a:gd name="connsiteX13" fmla="*/ 112041 w 174328"/>
                <a:gd name="connsiteY13" fmla="*/ 169081 h 176654"/>
                <a:gd name="connsiteX14" fmla="*/ 105942 w 174328"/>
                <a:gd name="connsiteY14" fmla="*/ 174016 h 176654"/>
                <a:gd name="connsiteX15" fmla="*/ 109500 w 174328"/>
                <a:gd name="connsiteY15" fmla="*/ 176730 h 176654"/>
                <a:gd name="connsiteX16" fmla="*/ 141265 w 174328"/>
                <a:gd name="connsiteY16" fmla="*/ 175989 h 176654"/>
                <a:gd name="connsiteX17" fmla="*/ 169981 w 174328"/>
                <a:gd name="connsiteY17" fmla="*/ 176730 h 176654"/>
                <a:gd name="connsiteX18" fmla="*/ 174555 w 174328"/>
                <a:gd name="connsiteY18" fmla="*/ 171795 h 176654"/>
                <a:gd name="connsiteX19" fmla="*/ 168710 w 174328"/>
                <a:gd name="connsiteY19" fmla="*/ 169081 h 176654"/>
                <a:gd name="connsiteX20" fmla="*/ 152192 w 174328"/>
                <a:gd name="connsiteY20" fmla="*/ 160199 h 176654"/>
                <a:gd name="connsiteX21" fmla="*/ 136691 w 174328"/>
                <a:gd name="connsiteY21" fmla="*/ 5996 h 176654"/>
                <a:gd name="connsiteX22" fmla="*/ 131862 w 174328"/>
                <a:gd name="connsiteY22" fmla="*/ 75 h 176654"/>
                <a:gd name="connsiteX23" fmla="*/ 125255 w 174328"/>
                <a:gd name="connsiteY23" fmla="*/ 4269 h 176654"/>
                <a:gd name="connsiteX24" fmla="*/ 36820 w 174328"/>
                <a:gd name="connsiteY24" fmla="*/ 148356 h 176654"/>
                <a:gd name="connsiteX25" fmla="*/ 67315 w 174328"/>
                <a:gd name="connsiteY25" fmla="*/ 112088 h 176654"/>
                <a:gd name="connsiteX26" fmla="*/ 117377 w 174328"/>
                <a:gd name="connsiteY26" fmla="*/ 30669 h 176654"/>
                <a:gd name="connsiteX27" fmla="*/ 125509 w 174328"/>
                <a:gd name="connsiteY27" fmla="*/ 112088 h 176654"/>
                <a:gd name="connsiteX28" fmla="*/ 67315 w 174328"/>
                <a:gd name="connsiteY28" fmla="*/ 112088 h 17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4328" h="176654">
                  <a:moveTo>
                    <a:pt x="36820" y="148356"/>
                  </a:moveTo>
                  <a:cubicBezTo>
                    <a:pt x="26655" y="164887"/>
                    <a:pt x="16745" y="168341"/>
                    <a:pt x="5563" y="169081"/>
                  </a:cubicBezTo>
                  <a:cubicBezTo>
                    <a:pt x="2514" y="169328"/>
                    <a:pt x="227" y="169328"/>
                    <a:pt x="227" y="174016"/>
                  </a:cubicBezTo>
                  <a:cubicBezTo>
                    <a:pt x="227" y="175496"/>
                    <a:pt x="1497" y="176730"/>
                    <a:pt x="3530" y="176730"/>
                  </a:cubicBezTo>
                  <a:cubicBezTo>
                    <a:pt x="10391" y="176730"/>
                    <a:pt x="18269" y="175989"/>
                    <a:pt x="25385" y="175989"/>
                  </a:cubicBezTo>
                  <a:cubicBezTo>
                    <a:pt x="33771" y="175989"/>
                    <a:pt x="42665" y="176730"/>
                    <a:pt x="50797" y="176730"/>
                  </a:cubicBezTo>
                  <a:cubicBezTo>
                    <a:pt x="52322" y="176730"/>
                    <a:pt x="55625" y="176730"/>
                    <a:pt x="55625" y="172042"/>
                  </a:cubicBezTo>
                  <a:cubicBezTo>
                    <a:pt x="55625" y="169328"/>
                    <a:pt x="53338" y="169081"/>
                    <a:pt x="51559" y="169081"/>
                  </a:cubicBezTo>
                  <a:cubicBezTo>
                    <a:pt x="45715" y="168588"/>
                    <a:pt x="39616" y="166614"/>
                    <a:pt x="39616" y="160446"/>
                  </a:cubicBezTo>
                  <a:cubicBezTo>
                    <a:pt x="39616" y="157485"/>
                    <a:pt x="41140" y="154771"/>
                    <a:pt x="43173" y="151317"/>
                  </a:cubicBezTo>
                  <a:lnTo>
                    <a:pt x="62487" y="119736"/>
                  </a:lnTo>
                  <a:lnTo>
                    <a:pt x="126272" y="119736"/>
                  </a:lnTo>
                  <a:cubicBezTo>
                    <a:pt x="126780" y="124917"/>
                    <a:pt x="130338" y="158472"/>
                    <a:pt x="130338" y="160939"/>
                  </a:cubicBezTo>
                  <a:cubicBezTo>
                    <a:pt x="130338" y="168341"/>
                    <a:pt x="117123" y="169081"/>
                    <a:pt x="112041" y="169081"/>
                  </a:cubicBezTo>
                  <a:cubicBezTo>
                    <a:pt x="108483" y="169081"/>
                    <a:pt x="105942" y="169081"/>
                    <a:pt x="105942" y="174016"/>
                  </a:cubicBezTo>
                  <a:cubicBezTo>
                    <a:pt x="105942" y="176730"/>
                    <a:pt x="108991" y="176730"/>
                    <a:pt x="109500" y="176730"/>
                  </a:cubicBezTo>
                  <a:cubicBezTo>
                    <a:pt x="119919" y="176730"/>
                    <a:pt x="130846" y="175989"/>
                    <a:pt x="141265" y="175989"/>
                  </a:cubicBezTo>
                  <a:cubicBezTo>
                    <a:pt x="147618" y="175989"/>
                    <a:pt x="163628" y="176730"/>
                    <a:pt x="169981" y="176730"/>
                  </a:cubicBezTo>
                  <a:cubicBezTo>
                    <a:pt x="171506" y="176730"/>
                    <a:pt x="174555" y="176730"/>
                    <a:pt x="174555" y="171795"/>
                  </a:cubicBezTo>
                  <a:cubicBezTo>
                    <a:pt x="174555" y="169081"/>
                    <a:pt x="172014" y="169081"/>
                    <a:pt x="168710" y="169081"/>
                  </a:cubicBezTo>
                  <a:cubicBezTo>
                    <a:pt x="152955" y="169081"/>
                    <a:pt x="152955" y="167354"/>
                    <a:pt x="152192" y="160199"/>
                  </a:cubicBezTo>
                  <a:lnTo>
                    <a:pt x="136691" y="5996"/>
                  </a:lnTo>
                  <a:cubicBezTo>
                    <a:pt x="136183" y="1062"/>
                    <a:pt x="136183" y="75"/>
                    <a:pt x="131862" y="75"/>
                  </a:cubicBezTo>
                  <a:cubicBezTo>
                    <a:pt x="127797" y="75"/>
                    <a:pt x="126780" y="1802"/>
                    <a:pt x="125255" y="4269"/>
                  </a:cubicBezTo>
                  <a:lnTo>
                    <a:pt x="36820" y="148356"/>
                  </a:lnTo>
                  <a:close/>
                  <a:moveTo>
                    <a:pt x="67315" y="112088"/>
                  </a:moveTo>
                  <a:lnTo>
                    <a:pt x="117377" y="30669"/>
                  </a:lnTo>
                  <a:lnTo>
                    <a:pt x="125509" y="112088"/>
                  </a:lnTo>
                  <a:lnTo>
                    <a:pt x="67315" y="112088"/>
                  </a:lnTo>
                  <a:close/>
                </a:path>
              </a:pathLst>
            </a:custGeom>
            <a:grpFill/>
            <a:ln w="9525" cap="flat">
              <a:solidFill>
                <a:schemeClr val="accent2">
                  <a:lumMod val="50000"/>
                </a:schemeClr>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D949E50-4586-096C-BCAF-516E2C74AF90}"/>
                </a:ext>
              </a:extLst>
            </p:cNvPr>
            <p:cNvSpPr/>
            <p:nvPr>
              <p:custDataLst>
                <p:tags r:id="rId9"/>
              </p:custDataLst>
            </p:nvPr>
          </p:nvSpPr>
          <p:spPr>
            <a:xfrm>
              <a:off x="7687403" y="5418634"/>
              <a:ext cx="29732" cy="73770"/>
            </a:xfrm>
            <a:custGeom>
              <a:avLst/>
              <a:gdLst>
                <a:gd name="connsiteX0" fmla="*/ 29966 w 29732"/>
                <a:gd name="connsiteY0" fmla="*/ 25981 h 73770"/>
                <a:gd name="connsiteX1" fmla="*/ 13703 w 29732"/>
                <a:gd name="connsiteY1" fmla="*/ 75 h 73770"/>
                <a:gd name="connsiteX2" fmla="*/ 234 w 29732"/>
                <a:gd name="connsiteY2" fmla="*/ 13151 h 73770"/>
                <a:gd name="connsiteX3" fmla="*/ 13703 w 29732"/>
                <a:gd name="connsiteY3" fmla="*/ 26228 h 73770"/>
                <a:gd name="connsiteX4" fmla="*/ 22597 w 29732"/>
                <a:gd name="connsiteY4" fmla="*/ 23020 h 73770"/>
                <a:gd name="connsiteX5" fmla="*/ 23867 w 29732"/>
                <a:gd name="connsiteY5" fmla="*/ 22280 h 73770"/>
                <a:gd name="connsiteX6" fmla="*/ 24376 w 29732"/>
                <a:gd name="connsiteY6" fmla="*/ 25981 h 73770"/>
                <a:gd name="connsiteX7" fmla="*/ 7095 w 29732"/>
                <a:gd name="connsiteY7" fmla="*/ 67184 h 73770"/>
                <a:gd name="connsiteX8" fmla="*/ 4300 w 29732"/>
                <a:gd name="connsiteY8" fmla="*/ 71131 h 73770"/>
                <a:gd name="connsiteX9" fmla="*/ 6841 w 29732"/>
                <a:gd name="connsiteY9" fmla="*/ 73845 h 73770"/>
                <a:gd name="connsiteX10" fmla="*/ 29966 w 29732"/>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32" h="73770">
                  <a:moveTo>
                    <a:pt x="29966" y="25981"/>
                  </a:moveTo>
                  <a:cubicBezTo>
                    <a:pt x="29966" y="9697"/>
                    <a:pt x="23613" y="75"/>
                    <a:pt x="13703" y="75"/>
                  </a:cubicBezTo>
                  <a:cubicBezTo>
                    <a:pt x="5316" y="75"/>
                    <a:pt x="234" y="6243"/>
                    <a:pt x="234" y="13151"/>
                  </a:cubicBezTo>
                  <a:cubicBezTo>
                    <a:pt x="234" y="19813"/>
                    <a:pt x="5316" y="26228"/>
                    <a:pt x="13703" y="26228"/>
                  </a:cubicBezTo>
                  <a:cubicBezTo>
                    <a:pt x="16752" y="26228"/>
                    <a:pt x="20056" y="25241"/>
                    <a:pt x="22597" y="23020"/>
                  </a:cubicBezTo>
                  <a:cubicBezTo>
                    <a:pt x="23359" y="22527"/>
                    <a:pt x="23613" y="22280"/>
                    <a:pt x="23867" y="22280"/>
                  </a:cubicBezTo>
                  <a:cubicBezTo>
                    <a:pt x="24122" y="22280"/>
                    <a:pt x="24376" y="22527"/>
                    <a:pt x="24376" y="25981"/>
                  </a:cubicBezTo>
                  <a:cubicBezTo>
                    <a:pt x="24376" y="44238"/>
                    <a:pt x="15481" y="59042"/>
                    <a:pt x="7095" y="67184"/>
                  </a:cubicBezTo>
                  <a:cubicBezTo>
                    <a:pt x="4300" y="69898"/>
                    <a:pt x="4300" y="70391"/>
                    <a:pt x="4300" y="71131"/>
                  </a:cubicBezTo>
                  <a:cubicBezTo>
                    <a:pt x="4300" y="72859"/>
                    <a:pt x="5571" y="73845"/>
                    <a:pt x="6841" y="73845"/>
                  </a:cubicBezTo>
                  <a:cubicBezTo>
                    <a:pt x="9637" y="73845"/>
                    <a:pt x="29966" y="54848"/>
                    <a:pt x="29966" y="25981"/>
                  </a:cubicBezTo>
                  <a:close/>
                </a:path>
              </a:pathLst>
            </a:custGeom>
            <a:grpFill/>
            <a:ln w="9525" cap="flat">
              <a:solidFill>
                <a:schemeClr val="accent2">
                  <a:lumMod val="50000"/>
                </a:schemeClr>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2D5EAD2-20AA-2BF3-5CB8-27F474EDDEC8}"/>
                </a:ext>
              </a:extLst>
            </p:cNvPr>
            <p:cNvSpPr/>
            <p:nvPr>
              <p:custDataLst>
                <p:tags r:id="rId10"/>
              </p:custDataLst>
            </p:nvPr>
          </p:nvSpPr>
          <p:spPr>
            <a:xfrm>
              <a:off x="7785353" y="5276273"/>
              <a:ext cx="209397" cy="168513"/>
            </a:xfrm>
            <a:custGeom>
              <a:avLst/>
              <a:gdLst>
                <a:gd name="connsiteX0" fmla="*/ 116627 w 209397"/>
                <a:gd name="connsiteY0" fmla="*/ 67184 h 168513"/>
                <a:gd name="connsiteX1" fmla="*/ 95281 w 209397"/>
                <a:gd name="connsiteY1" fmla="*/ 18086 h 168513"/>
                <a:gd name="connsiteX2" fmla="*/ 94010 w 209397"/>
                <a:gd name="connsiteY2" fmla="*/ 14878 h 168513"/>
                <a:gd name="connsiteX3" fmla="*/ 109003 w 209397"/>
                <a:gd name="connsiteY3" fmla="*/ 7723 h 168513"/>
                <a:gd name="connsiteX4" fmla="*/ 114086 w 209397"/>
                <a:gd name="connsiteY4" fmla="*/ 3035 h 168513"/>
                <a:gd name="connsiteX5" fmla="*/ 110274 w 209397"/>
                <a:gd name="connsiteY5" fmla="*/ 75 h 168513"/>
                <a:gd name="connsiteX6" fmla="*/ 78254 w 209397"/>
                <a:gd name="connsiteY6" fmla="*/ 815 h 168513"/>
                <a:gd name="connsiteX7" fmla="*/ 49792 w 209397"/>
                <a:gd name="connsiteY7" fmla="*/ 75 h 168513"/>
                <a:gd name="connsiteX8" fmla="*/ 45218 w 209397"/>
                <a:gd name="connsiteY8" fmla="*/ 5009 h 168513"/>
                <a:gd name="connsiteX9" fmla="*/ 51063 w 209397"/>
                <a:gd name="connsiteY9" fmla="*/ 7723 h 168513"/>
                <a:gd name="connsiteX10" fmla="*/ 70122 w 209397"/>
                <a:gd name="connsiteY10" fmla="*/ 15618 h 168513"/>
                <a:gd name="connsiteX11" fmla="*/ 100109 w 209397"/>
                <a:gd name="connsiteY11" fmla="*/ 84455 h 168513"/>
                <a:gd name="connsiteX12" fmla="*/ 46489 w 209397"/>
                <a:gd name="connsiteY12" fmla="*/ 140461 h 168513"/>
                <a:gd name="connsiteX13" fmla="*/ 43185 w 209397"/>
                <a:gd name="connsiteY13" fmla="*/ 143175 h 168513"/>
                <a:gd name="connsiteX14" fmla="*/ 5829 w 209397"/>
                <a:gd name="connsiteY14" fmla="*/ 160939 h 168513"/>
                <a:gd name="connsiteX15" fmla="*/ 238 w 209397"/>
                <a:gd name="connsiteY15" fmla="*/ 165874 h 168513"/>
                <a:gd name="connsiteX16" fmla="*/ 3542 w 209397"/>
                <a:gd name="connsiteY16" fmla="*/ 168588 h 168513"/>
                <a:gd name="connsiteX17" fmla="*/ 27430 w 209397"/>
                <a:gd name="connsiteY17" fmla="*/ 167848 h 168513"/>
                <a:gd name="connsiteX18" fmla="*/ 55891 w 209397"/>
                <a:gd name="connsiteY18" fmla="*/ 168588 h 168513"/>
                <a:gd name="connsiteX19" fmla="*/ 60466 w 209397"/>
                <a:gd name="connsiteY19" fmla="*/ 163653 h 168513"/>
                <a:gd name="connsiteX20" fmla="*/ 57416 w 209397"/>
                <a:gd name="connsiteY20" fmla="*/ 160939 h 168513"/>
                <a:gd name="connsiteX21" fmla="*/ 47251 w 209397"/>
                <a:gd name="connsiteY21" fmla="*/ 153291 h 168513"/>
                <a:gd name="connsiteX22" fmla="*/ 54113 w 209397"/>
                <a:gd name="connsiteY22" fmla="*/ 142188 h 168513"/>
                <a:gd name="connsiteX23" fmla="*/ 80033 w 209397"/>
                <a:gd name="connsiteY23" fmla="*/ 115542 h 168513"/>
                <a:gd name="connsiteX24" fmla="*/ 102904 w 209397"/>
                <a:gd name="connsiteY24" fmla="*/ 91363 h 168513"/>
                <a:gd name="connsiteX25" fmla="*/ 128571 w 209397"/>
                <a:gd name="connsiteY25" fmla="*/ 150330 h 168513"/>
                <a:gd name="connsiteX26" fmla="*/ 129841 w 209397"/>
                <a:gd name="connsiteY26" fmla="*/ 153784 h 168513"/>
                <a:gd name="connsiteX27" fmla="*/ 115102 w 209397"/>
                <a:gd name="connsiteY27" fmla="*/ 160939 h 168513"/>
                <a:gd name="connsiteX28" fmla="*/ 110020 w 209397"/>
                <a:gd name="connsiteY28" fmla="*/ 165627 h 168513"/>
                <a:gd name="connsiteX29" fmla="*/ 113832 w 209397"/>
                <a:gd name="connsiteY29" fmla="*/ 168588 h 168513"/>
                <a:gd name="connsiteX30" fmla="*/ 145851 w 209397"/>
                <a:gd name="connsiteY30" fmla="*/ 167848 h 168513"/>
                <a:gd name="connsiteX31" fmla="*/ 174059 w 209397"/>
                <a:gd name="connsiteY31" fmla="*/ 168588 h 168513"/>
                <a:gd name="connsiteX32" fmla="*/ 178887 w 209397"/>
                <a:gd name="connsiteY32" fmla="*/ 163900 h 168513"/>
                <a:gd name="connsiteX33" fmla="*/ 174313 w 209397"/>
                <a:gd name="connsiteY33" fmla="*/ 160939 h 168513"/>
                <a:gd name="connsiteX34" fmla="*/ 152458 w 209397"/>
                <a:gd name="connsiteY34" fmla="*/ 150083 h 168513"/>
                <a:gd name="connsiteX35" fmla="*/ 119676 w 209397"/>
                <a:gd name="connsiteY35" fmla="*/ 73845 h 168513"/>
                <a:gd name="connsiteX36" fmla="*/ 171772 w 209397"/>
                <a:gd name="connsiteY36" fmla="*/ 20306 h 168513"/>
                <a:gd name="connsiteX37" fmla="*/ 204045 w 209397"/>
                <a:gd name="connsiteY37" fmla="*/ 7723 h 168513"/>
                <a:gd name="connsiteX38" fmla="*/ 209636 w 209397"/>
                <a:gd name="connsiteY38" fmla="*/ 2789 h 168513"/>
                <a:gd name="connsiteX39" fmla="*/ 206333 w 209397"/>
                <a:gd name="connsiteY39" fmla="*/ 75 h 168513"/>
                <a:gd name="connsiteX40" fmla="*/ 182445 w 209397"/>
                <a:gd name="connsiteY40" fmla="*/ 815 h 168513"/>
                <a:gd name="connsiteX41" fmla="*/ 154237 w 209397"/>
                <a:gd name="connsiteY41" fmla="*/ 75 h 168513"/>
                <a:gd name="connsiteX42" fmla="*/ 149409 w 209397"/>
                <a:gd name="connsiteY42" fmla="*/ 5009 h 168513"/>
                <a:gd name="connsiteX43" fmla="*/ 152458 w 209397"/>
                <a:gd name="connsiteY43" fmla="*/ 7723 h 168513"/>
                <a:gd name="connsiteX44" fmla="*/ 162623 w 209397"/>
                <a:gd name="connsiteY44" fmla="*/ 15372 h 168513"/>
                <a:gd name="connsiteX45" fmla="*/ 157795 w 209397"/>
                <a:gd name="connsiteY45" fmla="*/ 24254 h 168513"/>
                <a:gd name="connsiteX46" fmla="*/ 116627 w 209397"/>
                <a:gd name="connsiteY46" fmla="*/ 67184 h 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9397" h="168513">
                  <a:moveTo>
                    <a:pt x="116627" y="67184"/>
                  </a:moveTo>
                  <a:lnTo>
                    <a:pt x="95281" y="18086"/>
                  </a:lnTo>
                  <a:cubicBezTo>
                    <a:pt x="94518" y="16112"/>
                    <a:pt x="94010" y="15125"/>
                    <a:pt x="94010" y="14878"/>
                  </a:cubicBezTo>
                  <a:cubicBezTo>
                    <a:pt x="94010" y="13398"/>
                    <a:pt x="98330" y="8710"/>
                    <a:pt x="109003" y="7723"/>
                  </a:cubicBezTo>
                  <a:cubicBezTo>
                    <a:pt x="111545" y="7476"/>
                    <a:pt x="114086" y="7230"/>
                    <a:pt x="114086" y="3035"/>
                  </a:cubicBezTo>
                  <a:cubicBezTo>
                    <a:pt x="114086" y="75"/>
                    <a:pt x="111036" y="75"/>
                    <a:pt x="110274" y="75"/>
                  </a:cubicBezTo>
                  <a:cubicBezTo>
                    <a:pt x="99855" y="75"/>
                    <a:pt x="88928" y="815"/>
                    <a:pt x="78254" y="815"/>
                  </a:cubicBezTo>
                  <a:cubicBezTo>
                    <a:pt x="71901" y="815"/>
                    <a:pt x="56146" y="75"/>
                    <a:pt x="49792" y="75"/>
                  </a:cubicBezTo>
                  <a:cubicBezTo>
                    <a:pt x="48268" y="75"/>
                    <a:pt x="45218" y="75"/>
                    <a:pt x="45218" y="5009"/>
                  </a:cubicBezTo>
                  <a:cubicBezTo>
                    <a:pt x="45218" y="7723"/>
                    <a:pt x="47760" y="7723"/>
                    <a:pt x="51063" y="7723"/>
                  </a:cubicBezTo>
                  <a:cubicBezTo>
                    <a:pt x="66311" y="7723"/>
                    <a:pt x="67835" y="10190"/>
                    <a:pt x="70122" y="15618"/>
                  </a:cubicBezTo>
                  <a:lnTo>
                    <a:pt x="100109" y="84455"/>
                  </a:lnTo>
                  <a:lnTo>
                    <a:pt x="46489" y="140461"/>
                  </a:lnTo>
                  <a:lnTo>
                    <a:pt x="43185" y="143175"/>
                  </a:lnTo>
                  <a:cubicBezTo>
                    <a:pt x="30733" y="156252"/>
                    <a:pt x="18789" y="160199"/>
                    <a:pt x="5829" y="160939"/>
                  </a:cubicBezTo>
                  <a:cubicBezTo>
                    <a:pt x="2526" y="161186"/>
                    <a:pt x="238" y="161186"/>
                    <a:pt x="238" y="165874"/>
                  </a:cubicBezTo>
                  <a:cubicBezTo>
                    <a:pt x="238" y="166121"/>
                    <a:pt x="238" y="168588"/>
                    <a:pt x="3542" y="168588"/>
                  </a:cubicBezTo>
                  <a:cubicBezTo>
                    <a:pt x="11166" y="168588"/>
                    <a:pt x="19552" y="167848"/>
                    <a:pt x="27430" y="167848"/>
                  </a:cubicBezTo>
                  <a:cubicBezTo>
                    <a:pt x="36832" y="167848"/>
                    <a:pt x="46743" y="168588"/>
                    <a:pt x="55891" y="168588"/>
                  </a:cubicBezTo>
                  <a:cubicBezTo>
                    <a:pt x="57416" y="168588"/>
                    <a:pt x="60466" y="168588"/>
                    <a:pt x="60466" y="163653"/>
                  </a:cubicBezTo>
                  <a:cubicBezTo>
                    <a:pt x="60466" y="161186"/>
                    <a:pt x="57924" y="160939"/>
                    <a:pt x="57416" y="160939"/>
                  </a:cubicBezTo>
                  <a:cubicBezTo>
                    <a:pt x="55129" y="160693"/>
                    <a:pt x="47251" y="160199"/>
                    <a:pt x="47251" y="153291"/>
                  </a:cubicBezTo>
                  <a:cubicBezTo>
                    <a:pt x="47251" y="149343"/>
                    <a:pt x="51063" y="145396"/>
                    <a:pt x="54113" y="142188"/>
                  </a:cubicBezTo>
                  <a:lnTo>
                    <a:pt x="80033" y="115542"/>
                  </a:lnTo>
                  <a:lnTo>
                    <a:pt x="102904" y="91363"/>
                  </a:lnTo>
                  <a:lnTo>
                    <a:pt x="128571" y="150330"/>
                  </a:lnTo>
                  <a:cubicBezTo>
                    <a:pt x="129587" y="153044"/>
                    <a:pt x="129841" y="153291"/>
                    <a:pt x="129841" y="153784"/>
                  </a:cubicBezTo>
                  <a:cubicBezTo>
                    <a:pt x="129841" y="155758"/>
                    <a:pt x="125013" y="159952"/>
                    <a:pt x="115102" y="160939"/>
                  </a:cubicBezTo>
                  <a:cubicBezTo>
                    <a:pt x="112307" y="161186"/>
                    <a:pt x="110020" y="161433"/>
                    <a:pt x="110020" y="165627"/>
                  </a:cubicBezTo>
                  <a:cubicBezTo>
                    <a:pt x="110020" y="168588"/>
                    <a:pt x="112815" y="168588"/>
                    <a:pt x="113832" y="168588"/>
                  </a:cubicBezTo>
                  <a:cubicBezTo>
                    <a:pt x="120947" y="168588"/>
                    <a:pt x="138736" y="167848"/>
                    <a:pt x="145851" y="167848"/>
                  </a:cubicBezTo>
                  <a:cubicBezTo>
                    <a:pt x="152204" y="167848"/>
                    <a:pt x="167706" y="168588"/>
                    <a:pt x="174059" y="168588"/>
                  </a:cubicBezTo>
                  <a:cubicBezTo>
                    <a:pt x="175838" y="168588"/>
                    <a:pt x="178887" y="168588"/>
                    <a:pt x="178887" y="163900"/>
                  </a:cubicBezTo>
                  <a:cubicBezTo>
                    <a:pt x="178887" y="160939"/>
                    <a:pt x="176346" y="160939"/>
                    <a:pt x="174313" y="160939"/>
                  </a:cubicBezTo>
                  <a:cubicBezTo>
                    <a:pt x="157287" y="160693"/>
                    <a:pt x="156778" y="159952"/>
                    <a:pt x="152458" y="150083"/>
                  </a:cubicBezTo>
                  <a:cubicBezTo>
                    <a:pt x="142548" y="127138"/>
                    <a:pt x="125521" y="88649"/>
                    <a:pt x="119676" y="73845"/>
                  </a:cubicBezTo>
                  <a:cubicBezTo>
                    <a:pt x="136957" y="56575"/>
                    <a:pt x="163640" y="27214"/>
                    <a:pt x="171772" y="20306"/>
                  </a:cubicBezTo>
                  <a:cubicBezTo>
                    <a:pt x="179141" y="14385"/>
                    <a:pt x="188798" y="8463"/>
                    <a:pt x="204045" y="7723"/>
                  </a:cubicBezTo>
                  <a:cubicBezTo>
                    <a:pt x="207349" y="7476"/>
                    <a:pt x="209636" y="7476"/>
                    <a:pt x="209636" y="2789"/>
                  </a:cubicBezTo>
                  <a:cubicBezTo>
                    <a:pt x="209636" y="2542"/>
                    <a:pt x="209636" y="75"/>
                    <a:pt x="206333" y="75"/>
                  </a:cubicBezTo>
                  <a:cubicBezTo>
                    <a:pt x="198709" y="75"/>
                    <a:pt x="190323" y="815"/>
                    <a:pt x="182445" y="815"/>
                  </a:cubicBezTo>
                  <a:cubicBezTo>
                    <a:pt x="173042" y="815"/>
                    <a:pt x="163386" y="75"/>
                    <a:pt x="154237" y="75"/>
                  </a:cubicBezTo>
                  <a:cubicBezTo>
                    <a:pt x="152712" y="75"/>
                    <a:pt x="149409" y="75"/>
                    <a:pt x="149409" y="5009"/>
                  </a:cubicBezTo>
                  <a:cubicBezTo>
                    <a:pt x="149409" y="6736"/>
                    <a:pt x="150680" y="7476"/>
                    <a:pt x="152458" y="7723"/>
                  </a:cubicBezTo>
                  <a:cubicBezTo>
                    <a:pt x="154745" y="7970"/>
                    <a:pt x="162623" y="8463"/>
                    <a:pt x="162623" y="15372"/>
                  </a:cubicBezTo>
                  <a:cubicBezTo>
                    <a:pt x="162623" y="18826"/>
                    <a:pt x="159828" y="22033"/>
                    <a:pt x="157795" y="24254"/>
                  </a:cubicBezTo>
                  <a:lnTo>
                    <a:pt x="116627" y="67184"/>
                  </a:lnTo>
                  <a:close/>
                </a:path>
              </a:pathLst>
            </a:custGeom>
            <a:grpFill/>
            <a:ln w="9525" cap="flat">
              <a:solidFill>
                <a:schemeClr val="accent2">
                  <a:lumMod val="50000"/>
                </a:schemeClr>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4B72B74-EB8F-9DB1-E216-20CDA9540660}"/>
                </a:ext>
              </a:extLst>
            </p:cNvPr>
            <p:cNvSpPr/>
            <p:nvPr>
              <p:custDataLst>
                <p:tags r:id="rId11"/>
              </p:custDataLst>
            </p:nvPr>
          </p:nvSpPr>
          <p:spPr>
            <a:xfrm>
              <a:off x="8016704" y="5418634"/>
              <a:ext cx="29732" cy="73770"/>
            </a:xfrm>
            <a:custGeom>
              <a:avLst/>
              <a:gdLst>
                <a:gd name="connsiteX0" fmla="*/ 29979 w 29732"/>
                <a:gd name="connsiteY0" fmla="*/ 25981 h 73770"/>
                <a:gd name="connsiteX1" fmla="*/ 13715 w 29732"/>
                <a:gd name="connsiteY1" fmla="*/ 75 h 73770"/>
                <a:gd name="connsiteX2" fmla="*/ 247 w 29732"/>
                <a:gd name="connsiteY2" fmla="*/ 13151 h 73770"/>
                <a:gd name="connsiteX3" fmla="*/ 13715 w 29732"/>
                <a:gd name="connsiteY3" fmla="*/ 26228 h 73770"/>
                <a:gd name="connsiteX4" fmla="*/ 22610 w 29732"/>
                <a:gd name="connsiteY4" fmla="*/ 23020 h 73770"/>
                <a:gd name="connsiteX5" fmla="*/ 23880 w 29732"/>
                <a:gd name="connsiteY5" fmla="*/ 22280 h 73770"/>
                <a:gd name="connsiteX6" fmla="*/ 24389 w 29732"/>
                <a:gd name="connsiteY6" fmla="*/ 25981 h 73770"/>
                <a:gd name="connsiteX7" fmla="*/ 7108 w 29732"/>
                <a:gd name="connsiteY7" fmla="*/ 67184 h 73770"/>
                <a:gd name="connsiteX8" fmla="*/ 4313 w 29732"/>
                <a:gd name="connsiteY8" fmla="*/ 71131 h 73770"/>
                <a:gd name="connsiteX9" fmla="*/ 6854 w 29732"/>
                <a:gd name="connsiteY9" fmla="*/ 73845 h 73770"/>
                <a:gd name="connsiteX10" fmla="*/ 29979 w 29732"/>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32" h="73770">
                  <a:moveTo>
                    <a:pt x="29979" y="25981"/>
                  </a:moveTo>
                  <a:cubicBezTo>
                    <a:pt x="29979" y="9697"/>
                    <a:pt x="23626" y="75"/>
                    <a:pt x="13715" y="75"/>
                  </a:cubicBezTo>
                  <a:cubicBezTo>
                    <a:pt x="5329" y="75"/>
                    <a:pt x="247" y="6243"/>
                    <a:pt x="247" y="13151"/>
                  </a:cubicBezTo>
                  <a:cubicBezTo>
                    <a:pt x="247" y="19813"/>
                    <a:pt x="5329" y="26228"/>
                    <a:pt x="13715" y="26228"/>
                  </a:cubicBezTo>
                  <a:cubicBezTo>
                    <a:pt x="16765" y="26228"/>
                    <a:pt x="20069" y="25241"/>
                    <a:pt x="22610" y="23020"/>
                  </a:cubicBezTo>
                  <a:cubicBezTo>
                    <a:pt x="23372" y="22527"/>
                    <a:pt x="23626" y="22280"/>
                    <a:pt x="23880" y="22280"/>
                  </a:cubicBezTo>
                  <a:cubicBezTo>
                    <a:pt x="24135" y="22280"/>
                    <a:pt x="24389" y="22527"/>
                    <a:pt x="24389" y="25981"/>
                  </a:cubicBezTo>
                  <a:cubicBezTo>
                    <a:pt x="24389" y="44238"/>
                    <a:pt x="15494" y="59042"/>
                    <a:pt x="7108" y="67184"/>
                  </a:cubicBezTo>
                  <a:cubicBezTo>
                    <a:pt x="4313" y="69898"/>
                    <a:pt x="4313" y="70391"/>
                    <a:pt x="4313" y="71131"/>
                  </a:cubicBezTo>
                  <a:cubicBezTo>
                    <a:pt x="4313" y="72859"/>
                    <a:pt x="5583" y="73845"/>
                    <a:pt x="6854" y="73845"/>
                  </a:cubicBezTo>
                  <a:cubicBezTo>
                    <a:pt x="9649" y="73845"/>
                    <a:pt x="29979" y="54848"/>
                    <a:pt x="29979" y="25981"/>
                  </a:cubicBezTo>
                  <a:close/>
                </a:path>
              </a:pathLst>
            </a:custGeom>
            <a:grpFill/>
            <a:ln w="9525" cap="flat">
              <a:solidFill>
                <a:schemeClr val="accent2">
                  <a:lumMod val="50000"/>
                </a:schemeClr>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8C17F8D-82A2-ED7B-5644-F4E732DF765B}"/>
                </a:ext>
              </a:extLst>
            </p:cNvPr>
            <p:cNvSpPr/>
            <p:nvPr>
              <p:custDataLst>
                <p:tags r:id="rId12"/>
              </p:custDataLst>
            </p:nvPr>
          </p:nvSpPr>
          <p:spPr>
            <a:xfrm>
              <a:off x="8116687" y="5276273"/>
              <a:ext cx="184747" cy="168513"/>
            </a:xfrm>
            <a:custGeom>
              <a:avLst/>
              <a:gdLst>
                <a:gd name="connsiteX0" fmla="*/ 143069 w 184747"/>
                <a:gd name="connsiteY0" fmla="*/ 28201 h 168513"/>
                <a:gd name="connsiteX1" fmla="*/ 146626 w 184747"/>
                <a:gd name="connsiteY1" fmla="*/ 24747 h 168513"/>
                <a:gd name="connsiteX2" fmla="*/ 179917 w 184747"/>
                <a:gd name="connsiteY2" fmla="*/ 7723 h 168513"/>
                <a:gd name="connsiteX3" fmla="*/ 184999 w 184747"/>
                <a:gd name="connsiteY3" fmla="*/ 3035 h 168513"/>
                <a:gd name="connsiteX4" fmla="*/ 181695 w 184747"/>
                <a:gd name="connsiteY4" fmla="*/ 75 h 168513"/>
                <a:gd name="connsiteX5" fmla="*/ 160857 w 184747"/>
                <a:gd name="connsiteY5" fmla="*/ 815 h 168513"/>
                <a:gd name="connsiteX6" fmla="*/ 135445 w 184747"/>
                <a:gd name="connsiteY6" fmla="*/ 75 h 168513"/>
                <a:gd name="connsiteX7" fmla="*/ 130617 w 184747"/>
                <a:gd name="connsiteY7" fmla="*/ 4762 h 168513"/>
                <a:gd name="connsiteX8" fmla="*/ 134429 w 184747"/>
                <a:gd name="connsiteY8" fmla="*/ 7723 h 168513"/>
                <a:gd name="connsiteX9" fmla="*/ 143577 w 184747"/>
                <a:gd name="connsiteY9" fmla="*/ 13398 h 168513"/>
                <a:gd name="connsiteX10" fmla="*/ 136716 w 184747"/>
                <a:gd name="connsiteY10" fmla="*/ 25241 h 168513"/>
                <a:gd name="connsiteX11" fmla="*/ 77759 w 184747"/>
                <a:gd name="connsiteY11" fmla="*/ 91116 h 168513"/>
                <a:gd name="connsiteX12" fmla="*/ 49805 w 184747"/>
                <a:gd name="connsiteY12" fmla="*/ 17839 h 168513"/>
                <a:gd name="connsiteX13" fmla="*/ 48281 w 184747"/>
                <a:gd name="connsiteY13" fmla="*/ 13645 h 168513"/>
                <a:gd name="connsiteX14" fmla="*/ 63274 w 184747"/>
                <a:gd name="connsiteY14" fmla="*/ 7723 h 168513"/>
                <a:gd name="connsiteX15" fmla="*/ 69373 w 184747"/>
                <a:gd name="connsiteY15" fmla="*/ 2789 h 168513"/>
                <a:gd name="connsiteX16" fmla="*/ 65561 w 184747"/>
                <a:gd name="connsiteY16" fmla="*/ 75 h 168513"/>
                <a:gd name="connsiteX17" fmla="*/ 33541 w 184747"/>
                <a:gd name="connsiteY17" fmla="*/ 815 h 168513"/>
                <a:gd name="connsiteX18" fmla="*/ 5080 w 184747"/>
                <a:gd name="connsiteY18" fmla="*/ 75 h 168513"/>
                <a:gd name="connsiteX19" fmla="*/ 251 w 184747"/>
                <a:gd name="connsiteY19" fmla="*/ 5009 h 168513"/>
                <a:gd name="connsiteX20" fmla="*/ 6096 w 184747"/>
                <a:gd name="connsiteY20" fmla="*/ 7723 h 168513"/>
                <a:gd name="connsiteX21" fmla="*/ 24647 w 184747"/>
                <a:gd name="connsiteY21" fmla="*/ 16112 h 168513"/>
                <a:gd name="connsiteX22" fmla="*/ 55904 w 184747"/>
                <a:gd name="connsiteY22" fmla="*/ 97284 h 168513"/>
                <a:gd name="connsiteX23" fmla="*/ 56921 w 184747"/>
                <a:gd name="connsiteY23" fmla="*/ 101479 h 168513"/>
                <a:gd name="connsiteX24" fmla="*/ 45485 w 184747"/>
                <a:gd name="connsiteY24" fmla="*/ 146383 h 168513"/>
                <a:gd name="connsiteX25" fmla="*/ 21598 w 184747"/>
                <a:gd name="connsiteY25" fmla="*/ 160939 h 168513"/>
                <a:gd name="connsiteX26" fmla="*/ 14736 w 184747"/>
                <a:gd name="connsiteY26" fmla="*/ 165874 h 168513"/>
                <a:gd name="connsiteX27" fmla="*/ 18294 w 184747"/>
                <a:gd name="connsiteY27" fmla="*/ 168588 h 168513"/>
                <a:gd name="connsiteX28" fmla="*/ 50314 w 184747"/>
                <a:gd name="connsiteY28" fmla="*/ 167848 h 168513"/>
                <a:gd name="connsiteX29" fmla="*/ 82841 w 184747"/>
                <a:gd name="connsiteY29" fmla="*/ 168588 h 168513"/>
                <a:gd name="connsiteX30" fmla="*/ 87670 w 184747"/>
                <a:gd name="connsiteY30" fmla="*/ 163653 h 168513"/>
                <a:gd name="connsiteX31" fmla="*/ 80554 w 184747"/>
                <a:gd name="connsiteY31" fmla="*/ 160939 h 168513"/>
                <a:gd name="connsiteX32" fmla="*/ 70898 w 184747"/>
                <a:gd name="connsiteY32" fmla="*/ 160446 h 168513"/>
                <a:gd name="connsiteX33" fmla="*/ 64036 w 184747"/>
                <a:gd name="connsiteY33" fmla="*/ 156498 h 168513"/>
                <a:gd name="connsiteX34" fmla="*/ 67594 w 184747"/>
                <a:gd name="connsiteY34" fmla="*/ 140955 h 168513"/>
                <a:gd name="connsiteX35" fmla="*/ 76488 w 184747"/>
                <a:gd name="connsiteY35" fmla="*/ 106166 h 168513"/>
                <a:gd name="connsiteX36" fmla="*/ 80046 w 184747"/>
                <a:gd name="connsiteY36" fmla="*/ 98518 h 168513"/>
                <a:gd name="connsiteX37" fmla="*/ 143069 w 184747"/>
                <a:gd name="connsiteY37" fmla="*/ 28201 h 1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4747" h="168513">
                  <a:moveTo>
                    <a:pt x="143069" y="28201"/>
                  </a:moveTo>
                  <a:lnTo>
                    <a:pt x="146626" y="24747"/>
                  </a:lnTo>
                  <a:cubicBezTo>
                    <a:pt x="154250" y="17345"/>
                    <a:pt x="162636" y="8957"/>
                    <a:pt x="179917" y="7723"/>
                  </a:cubicBezTo>
                  <a:cubicBezTo>
                    <a:pt x="182712" y="7476"/>
                    <a:pt x="184999" y="7476"/>
                    <a:pt x="184999" y="3035"/>
                  </a:cubicBezTo>
                  <a:cubicBezTo>
                    <a:pt x="184999" y="1062"/>
                    <a:pt x="183728" y="75"/>
                    <a:pt x="181695" y="75"/>
                  </a:cubicBezTo>
                  <a:cubicBezTo>
                    <a:pt x="175088" y="75"/>
                    <a:pt x="167719" y="815"/>
                    <a:pt x="160857" y="815"/>
                  </a:cubicBezTo>
                  <a:cubicBezTo>
                    <a:pt x="152471" y="815"/>
                    <a:pt x="143577" y="75"/>
                    <a:pt x="135445" y="75"/>
                  </a:cubicBezTo>
                  <a:cubicBezTo>
                    <a:pt x="133920" y="75"/>
                    <a:pt x="130617" y="75"/>
                    <a:pt x="130617" y="4762"/>
                  </a:cubicBezTo>
                  <a:cubicBezTo>
                    <a:pt x="130617" y="7476"/>
                    <a:pt x="133158" y="7723"/>
                    <a:pt x="134429" y="7723"/>
                  </a:cubicBezTo>
                  <a:cubicBezTo>
                    <a:pt x="136207" y="7723"/>
                    <a:pt x="143577" y="8217"/>
                    <a:pt x="143577" y="13398"/>
                  </a:cubicBezTo>
                  <a:cubicBezTo>
                    <a:pt x="143577" y="17592"/>
                    <a:pt x="137732" y="24007"/>
                    <a:pt x="136716" y="25241"/>
                  </a:cubicBezTo>
                  <a:lnTo>
                    <a:pt x="77759" y="91116"/>
                  </a:lnTo>
                  <a:lnTo>
                    <a:pt x="49805" y="17839"/>
                  </a:lnTo>
                  <a:cubicBezTo>
                    <a:pt x="48281" y="14385"/>
                    <a:pt x="48281" y="13891"/>
                    <a:pt x="48281" y="13645"/>
                  </a:cubicBezTo>
                  <a:cubicBezTo>
                    <a:pt x="48281" y="7723"/>
                    <a:pt x="60733" y="7723"/>
                    <a:pt x="63274" y="7723"/>
                  </a:cubicBezTo>
                  <a:cubicBezTo>
                    <a:pt x="66832" y="7723"/>
                    <a:pt x="69373" y="7723"/>
                    <a:pt x="69373" y="2789"/>
                  </a:cubicBezTo>
                  <a:cubicBezTo>
                    <a:pt x="69373" y="75"/>
                    <a:pt x="66323" y="75"/>
                    <a:pt x="65561" y="75"/>
                  </a:cubicBezTo>
                  <a:cubicBezTo>
                    <a:pt x="58446" y="75"/>
                    <a:pt x="40657" y="815"/>
                    <a:pt x="33541" y="815"/>
                  </a:cubicBezTo>
                  <a:cubicBezTo>
                    <a:pt x="27188" y="815"/>
                    <a:pt x="11433" y="75"/>
                    <a:pt x="5080" y="75"/>
                  </a:cubicBezTo>
                  <a:cubicBezTo>
                    <a:pt x="3555" y="75"/>
                    <a:pt x="251" y="75"/>
                    <a:pt x="251" y="5009"/>
                  </a:cubicBezTo>
                  <a:cubicBezTo>
                    <a:pt x="251" y="7723"/>
                    <a:pt x="2793" y="7723"/>
                    <a:pt x="6096" y="7723"/>
                  </a:cubicBezTo>
                  <a:cubicBezTo>
                    <a:pt x="21344" y="7723"/>
                    <a:pt x="22360" y="9944"/>
                    <a:pt x="24647" y="16112"/>
                  </a:cubicBezTo>
                  <a:lnTo>
                    <a:pt x="55904" y="97284"/>
                  </a:lnTo>
                  <a:cubicBezTo>
                    <a:pt x="56158" y="98024"/>
                    <a:pt x="56921" y="100738"/>
                    <a:pt x="56921" y="101479"/>
                  </a:cubicBezTo>
                  <a:cubicBezTo>
                    <a:pt x="56921" y="102219"/>
                    <a:pt x="46756" y="141941"/>
                    <a:pt x="45485" y="146383"/>
                  </a:cubicBezTo>
                  <a:cubicBezTo>
                    <a:pt x="42182" y="159952"/>
                    <a:pt x="41928" y="160693"/>
                    <a:pt x="21598" y="160939"/>
                  </a:cubicBezTo>
                  <a:cubicBezTo>
                    <a:pt x="16769" y="160939"/>
                    <a:pt x="14736" y="160939"/>
                    <a:pt x="14736" y="165874"/>
                  </a:cubicBezTo>
                  <a:cubicBezTo>
                    <a:pt x="14736" y="168588"/>
                    <a:pt x="17786" y="168588"/>
                    <a:pt x="18294" y="168588"/>
                  </a:cubicBezTo>
                  <a:cubicBezTo>
                    <a:pt x="25410" y="168588"/>
                    <a:pt x="43198" y="167848"/>
                    <a:pt x="50314" y="167848"/>
                  </a:cubicBezTo>
                  <a:cubicBezTo>
                    <a:pt x="57429" y="167848"/>
                    <a:pt x="75726" y="168588"/>
                    <a:pt x="82841" y="168588"/>
                  </a:cubicBezTo>
                  <a:cubicBezTo>
                    <a:pt x="84620" y="168588"/>
                    <a:pt x="87670" y="168588"/>
                    <a:pt x="87670" y="163653"/>
                  </a:cubicBezTo>
                  <a:cubicBezTo>
                    <a:pt x="87670" y="160939"/>
                    <a:pt x="85383" y="160939"/>
                    <a:pt x="80554" y="160939"/>
                  </a:cubicBezTo>
                  <a:cubicBezTo>
                    <a:pt x="80046" y="160939"/>
                    <a:pt x="75218" y="160939"/>
                    <a:pt x="70898" y="160446"/>
                  </a:cubicBezTo>
                  <a:cubicBezTo>
                    <a:pt x="65561" y="159952"/>
                    <a:pt x="64036" y="159459"/>
                    <a:pt x="64036" y="156498"/>
                  </a:cubicBezTo>
                  <a:cubicBezTo>
                    <a:pt x="64036" y="154771"/>
                    <a:pt x="66323" y="146136"/>
                    <a:pt x="67594" y="140955"/>
                  </a:cubicBezTo>
                  <a:lnTo>
                    <a:pt x="76488" y="106166"/>
                  </a:lnTo>
                  <a:cubicBezTo>
                    <a:pt x="77759" y="101479"/>
                    <a:pt x="78013" y="100738"/>
                    <a:pt x="80046" y="98518"/>
                  </a:cubicBezTo>
                  <a:lnTo>
                    <a:pt x="143069" y="28201"/>
                  </a:lnTo>
                  <a:close/>
                </a:path>
              </a:pathLst>
            </a:custGeom>
            <a:grpFill/>
            <a:ln w="9525" cap="flat">
              <a:solidFill>
                <a:schemeClr val="accent2">
                  <a:lumMod val="50000"/>
                </a:schemeClr>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17D9DF6-751E-548E-F970-565A40001023}"/>
                </a:ext>
              </a:extLst>
            </p:cNvPr>
            <p:cNvSpPr/>
            <p:nvPr>
              <p:custDataLst>
                <p:tags r:id="rId13"/>
              </p:custDataLst>
            </p:nvPr>
          </p:nvSpPr>
          <p:spPr>
            <a:xfrm>
              <a:off x="8326283" y="5259743"/>
              <a:ext cx="58956" cy="246724"/>
            </a:xfrm>
            <a:custGeom>
              <a:avLst/>
              <a:gdLst>
                <a:gd name="connsiteX0" fmla="*/ 59216 w 58956"/>
                <a:gd name="connsiteY0" fmla="*/ 123437 h 246724"/>
                <a:gd name="connsiteX1" fmla="*/ 42444 w 58956"/>
                <a:gd name="connsiteY1" fmla="*/ 46459 h 246724"/>
                <a:gd name="connsiteX2" fmla="*/ 2801 w 58956"/>
                <a:gd name="connsiteY2" fmla="*/ 75 h 246724"/>
                <a:gd name="connsiteX3" fmla="*/ 259 w 58956"/>
                <a:gd name="connsiteY3" fmla="*/ 2542 h 246724"/>
                <a:gd name="connsiteX4" fmla="*/ 5088 w 58956"/>
                <a:gd name="connsiteY4" fmla="*/ 8217 h 246724"/>
                <a:gd name="connsiteX5" fmla="*/ 44477 w 58956"/>
                <a:gd name="connsiteY5" fmla="*/ 123437 h 246724"/>
                <a:gd name="connsiteX6" fmla="*/ 3563 w 58956"/>
                <a:gd name="connsiteY6" fmla="*/ 240138 h 246724"/>
                <a:gd name="connsiteX7" fmla="*/ 259 w 58956"/>
                <a:gd name="connsiteY7" fmla="*/ 244332 h 246724"/>
                <a:gd name="connsiteX8" fmla="*/ 2801 w 58956"/>
                <a:gd name="connsiteY8" fmla="*/ 246800 h 246724"/>
                <a:gd name="connsiteX9" fmla="*/ 43206 w 58956"/>
                <a:gd name="connsiteY9" fmla="*/ 198688 h 246724"/>
                <a:gd name="connsiteX10" fmla="*/ 59216 w 58956"/>
                <a:gd name="connsiteY10" fmla="*/ 123437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56" h="246724">
                  <a:moveTo>
                    <a:pt x="59216" y="123437"/>
                  </a:moveTo>
                  <a:cubicBezTo>
                    <a:pt x="59216" y="104193"/>
                    <a:pt x="56421" y="74339"/>
                    <a:pt x="42444" y="46459"/>
                  </a:cubicBezTo>
                  <a:cubicBezTo>
                    <a:pt x="27196" y="16112"/>
                    <a:pt x="5342" y="75"/>
                    <a:pt x="2801" y="75"/>
                  </a:cubicBezTo>
                  <a:cubicBezTo>
                    <a:pt x="1276" y="75"/>
                    <a:pt x="259" y="1062"/>
                    <a:pt x="259" y="2542"/>
                  </a:cubicBezTo>
                  <a:cubicBezTo>
                    <a:pt x="259" y="3282"/>
                    <a:pt x="259" y="3776"/>
                    <a:pt x="5088" y="8217"/>
                  </a:cubicBezTo>
                  <a:cubicBezTo>
                    <a:pt x="29992" y="32642"/>
                    <a:pt x="44477" y="71872"/>
                    <a:pt x="44477" y="123437"/>
                  </a:cubicBezTo>
                  <a:cubicBezTo>
                    <a:pt x="44477" y="165627"/>
                    <a:pt x="35074" y="209051"/>
                    <a:pt x="3563" y="240138"/>
                  </a:cubicBezTo>
                  <a:cubicBezTo>
                    <a:pt x="259" y="243099"/>
                    <a:pt x="259" y="243592"/>
                    <a:pt x="259" y="244332"/>
                  </a:cubicBezTo>
                  <a:cubicBezTo>
                    <a:pt x="259" y="245813"/>
                    <a:pt x="1276" y="246800"/>
                    <a:pt x="2801" y="246800"/>
                  </a:cubicBezTo>
                  <a:cubicBezTo>
                    <a:pt x="5342" y="246800"/>
                    <a:pt x="28213" y="230022"/>
                    <a:pt x="43206" y="198688"/>
                  </a:cubicBezTo>
                  <a:cubicBezTo>
                    <a:pt x="56166" y="171548"/>
                    <a:pt x="59216" y="144162"/>
                    <a:pt x="59216" y="123437"/>
                  </a:cubicBezTo>
                  <a:close/>
                </a:path>
              </a:pathLst>
            </a:custGeom>
            <a:grpFill/>
            <a:ln w="9525" cap="flat">
              <a:solidFill>
                <a:schemeClr val="accent2">
                  <a:lumMod val="50000"/>
                </a:schemeClr>
              </a:solidFill>
              <a:prstDash val="solid"/>
              <a:miter/>
            </a:ln>
          </p:spPr>
          <p:txBody>
            <a:bodyPr rtlCol="0" anchor="ctr"/>
            <a:lstStyle/>
            <a:p>
              <a:endParaRPr lang="en-US"/>
            </a:p>
          </p:txBody>
        </p:sp>
      </p:grpSp>
      <p:pic>
        <p:nvPicPr>
          <p:cNvPr id="44" name="Picture 43" descr="\documentclass{article}&#10;\usepackage{amsmath,amsfonts,bm}&#10;\pagestyle{empty}&#10;&#10;\DeclareMathOperator{\tr}{Tr}&#10;\newcommand{\ind}{\perp\!\!\!\!\perp} &#10;&#10;\begin{document}&#10;&#10;\begin{equation*}&#10;(A\ind X | Y)?&#10;\end{equation*}&#10;&#10;\end{document}&#10;&#10;" title="IguanaTex Picture Display">
            <a:extLst>
              <a:ext uri="{FF2B5EF4-FFF2-40B4-BE49-F238E27FC236}">
                <a16:creationId xmlns:a16="http://schemas.microsoft.com/office/drawing/2014/main" id="{24947772-4C9A-F318-57DC-EBD74224DFA9}"/>
              </a:ext>
            </a:extLst>
          </p:cNvPr>
          <p:cNvPicPr>
            <a:picLocks noChangeAspect="1"/>
          </p:cNvPicPr>
          <p:nvPr>
            <p:custDataLst>
              <p:tags r:id="rId3"/>
            </p:custDataLst>
          </p:nvPr>
        </p:nvPicPr>
        <p:blipFill>
          <a:blip r:embed="rId20">
            <a:extLst>
              <a:ext uri="{28A0092B-C50C-407E-A947-70E740481C1C}">
                <a14:useLocalDpi xmlns:a14="http://schemas.microsoft.com/office/drawing/2010/main" val="0"/>
              </a:ext>
            </a:extLst>
          </a:blip>
          <a:stretch>
            <a:fillRect/>
          </a:stretch>
        </p:blipFill>
        <p:spPr>
          <a:xfrm>
            <a:off x="5181466" y="4953553"/>
            <a:ext cx="1843359" cy="351016"/>
          </a:xfrm>
          <a:prstGeom prst="rect">
            <a:avLst/>
          </a:prstGeom>
        </p:spPr>
      </p:pic>
      <p:sp>
        <p:nvSpPr>
          <p:cNvPr id="13" name="Slide Number Placeholder 12">
            <a:extLst>
              <a:ext uri="{FF2B5EF4-FFF2-40B4-BE49-F238E27FC236}">
                <a16:creationId xmlns:a16="http://schemas.microsoft.com/office/drawing/2014/main" id="{21AC0976-7406-E3E7-FDF5-521614E0A1A5}"/>
              </a:ext>
            </a:extLst>
          </p:cNvPr>
          <p:cNvSpPr>
            <a:spLocks noGrp="1"/>
          </p:cNvSpPr>
          <p:nvPr>
            <p:ph type="sldNum" sz="quarter" idx="12"/>
          </p:nvPr>
        </p:nvSpPr>
        <p:spPr/>
        <p:txBody>
          <a:bodyPr/>
          <a:lstStyle/>
          <a:p>
            <a:fld id="{33471E03-3868-4372-A232-81B06EBB10D4}" type="slidenum">
              <a:rPr lang="es-ES" smtClean="0"/>
              <a:t>223</a:t>
            </a:fld>
            <a:endParaRPr lang="es-ES"/>
          </a:p>
        </p:txBody>
      </p:sp>
    </p:spTree>
    <p:extLst>
      <p:ext uri="{BB962C8B-B14F-4D97-AF65-F5344CB8AC3E}">
        <p14:creationId xmlns:p14="http://schemas.microsoft.com/office/powerpoint/2010/main" val="4395839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BD15-D3C1-2437-5FBE-E407B87AB53F}"/>
              </a:ext>
            </a:extLst>
          </p:cNvPr>
          <p:cNvSpPr>
            <a:spLocks noGrp="1"/>
          </p:cNvSpPr>
          <p:nvPr>
            <p:ph type="title"/>
          </p:nvPr>
        </p:nvSpPr>
        <p:spPr/>
        <p:txBody>
          <a:bodyPr/>
          <a:lstStyle/>
          <a:p>
            <a:r>
              <a:rPr lang="en-US" dirty="0"/>
              <a:t>Conclusions OSM and OSQ</a:t>
            </a:r>
            <a:endParaRPr lang="es-ES" dirty="0"/>
          </a:p>
        </p:txBody>
      </p:sp>
      <p:sp>
        <p:nvSpPr>
          <p:cNvPr id="3" name="Content Placeholder 2">
            <a:extLst>
              <a:ext uri="{FF2B5EF4-FFF2-40B4-BE49-F238E27FC236}">
                <a16:creationId xmlns:a16="http://schemas.microsoft.com/office/drawing/2014/main" id="{9611DFA9-0C8E-3401-0172-31CECF1C3478}"/>
              </a:ext>
            </a:extLst>
          </p:cNvPr>
          <p:cNvSpPr>
            <a:spLocks noGrp="1"/>
          </p:cNvSpPr>
          <p:nvPr>
            <p:ph idx="1"/>
          </p:nvPr>
        </p:nvSpPr>
        <p:spPr>
          <a:xfrm>
            <a:off x="838200" y="1579671"/>
            <a:ext cx="10889202" cy="4597292"/>
          </a:xfrm>
        </p:spPr>
        <p:txBody>
          <a:bodyPr/>
          <a:lstStyle/>
          <a:p>
            <a:r>
              <a:rPr lang="en-US" b="1" dirty="0"/>
              <a:t>OSM </a:t>
            </a:r>
            <a:r>
              <a:rPr lang="en-US" b="1" dirty="0">
                <a:sym typeface="Wingdings" panose="05000000000000000000" pitchFamily="2" charset="2"/>
              </a:rPr>
              <a:t> </a:t>
            </a:r>
            <a:r>
              <a:rPr lang="en-US" b="1" dirty="0"/>
              <a:t>Feature convergence to not expressive</a:t>
            </a:r>
            <a:endParaRPr lang="es-ES" b="1" dirty="0"/>
          </a:p>
          <a:p>
            <a:pPr lvl="1"/>
            <a:r>
              <a:rPr lang="es-ES" dirty="0"/>
              <a:t>Dirichlet </a:t>
            </a:r>
            <a:r>
              <a:rPr lang="en-US" dirty="0"/>
              <a:t>Energy-based measures</a:t>
            </a:r>
          </a:p>
          <a:p>
            <a:pPr lvl="1"/>
            <a:r>
              <a:rPr lang="en-US" dirty="0"/>
              <a:t>Due to network depth and graph density</a:t>
            </a:r>
          </a:p>
          <a:p>
            <a:pPr lvl="1"/>
            <a:r>
              <a:rPr lang="en-US" dirty="0"/>
              <a:t>Solutions based on feature normalization, graph sparsification, W normalization and time-continuous GNNs</a:t>
            </a:r>
          </a:p>
          <a:p>
            <a:pPr lvl="1"/>
            <a:endParaRPr lang="en-US" dirty="0"/>
          </a:p>
          <a:p>
            <a:r>
              <a:rPr lang="en-US" b="1" dirty="0"/>
              <a:t>OSQ </a:t>
            </a:r>
            <a:r>
              <a:rPr lang="en-US" b="1" dirty="0">
                <a:sym typeface="Wingdings" panose="05000000000000000000" pitchFamily="2" charset="2"/>
              </a:rPr>
              <a:t> </a:t>
            </a:r>
            <a:r>
              <a:rPr lang="en-US" b="1" dirty="0"/>
              <a:t>Exponential compression of nodes’ features into fixed-length feature vectors</a:t>
            </a:r>
          </a:p>
          <a:p>
            <a:pPr lvl="1"/>
            <a:r>
              <a:rPr lang="en-US" dirty="0"/>
              <a:t>Measured by</a:t>
            </a:r>
          </a:p>
          <a:p>
            <a:pPr lvl="2"/>
            <a:r>
              <a:rPr lang="en-US" dirty="0"/>
              <a:t>Feature compression </a:t>
            </a:r>
            <a:r>
              <a:rPr lang="en-US" dirty="0">
                <a:sym typeface="Wingdings" panose="05000000000000000000" pitchFamily="2" charset="2"/>
              </a:rPr>
              <a:t> </a:t>
            </a:r>
            <a:r>
              <a:rPr lang="en-US" dirty="0"/>
              <a:t>Existence of bottlenecks in the graph</a:t>
            </a:r>
          </a:p>
          <a:p>
            <a:pPr lvl="2"/>
            <a:r>
              <a:rPr lang="en-US" dirty="0"/>
              <a:t>Feature Sensitivity </a:t>
            </a:r>
            <a:r>
              <a:rPr lang="en-US" dirty="0">
                <a:sym typeface="Wingdings" panose="05000000000000000000" pitchFamily="2" charset="2"/>
              </a:rPr>
              <a:t> Interaction </a:t>
            </a:r>
            <a:r>
              <a:rPr lang="en-US" dirty="0"/>
              <a:t>between nodes’ features</a:t>
            </a:r>
          </a:p>
          <a:p>
            <a:pPr lvl="1"/>
            <a:r>
              <a:rPr lang="en-US" dirty="0"/>
              <a:t>Solutions based on graph rewiring, virtual nodes or adaptative architectures</a:t>
            </a:r>
          </a:p>
          <a:p>
            <a:endParaRPr lang="en-US" dirty="0"/>
          </a:p>
          <a:p>
            <a:r>
              <a:rPr lang="en-US" b="1" dirty="0"/>
              <a:t>Trade-off</a:t>
            </a:r>
            <a:r>
              <a:rPr lang="en-US" dirty="0"/>
              <a:t> </a:t>
            </a:r>
            <a:r>
              <a:rPr lang="en-US" dirty="0">
                <a:sym typeface="Wingdings" panose="05000000000000000000" pitchFamily="2" charset="2"/>
              </a:rPr>
              <a:t> Both problems are connected</a:t>
            </a:r>
            <a:endParaRPr lang="en-US" dirty="0"/>
          </a:p>
          <a:p>
            <a:pPr lvl="1"/>
            <a:endParaRPr lang="en-US" dirty="0"/>
          </a:p>
        </p:txBody>
      </p:sp>
      <p:sp>
        <p:nvSpPr>
          <p:cNvPr id="4" name="Slide Number Placeholder 3">
            <a:extLst>
              <a:ext uri="{FF2B5EF4-FFF2-40B4-BE49-F238E27FC236}">
                <a16:creationId xmlns:a16="http://schemas.microsoft.com/office/drawing/2014/main" id="{763FCCF1-5845-EC91-4471-82128E4A6410}"/>
              </a:ext>
            </a:extLst>
          </p:cNvPr>
          <p:cNvSpPr>
            <a:spLocks noGrp="1"/>
          </p:cNvSpPr>
          <p:nvPr>
            <p:ph type="sldNum" sz="quarter" idx="12"/>
          </p:nvPr>
        </p:nvSpPr>
        <p:spPr/>
        <p:txBody>
          <a:bodyPr/>
          <a:lstStyle/>
          <a:p>
            <a:fld id="{33471E03-3868-4372-A232-81B06EBB10D4}" type="slidenum">
              <a:rPr lang="es-ES" smtClean="0"/>
              <a:t>224</a:t>
            </a:fld>
            <a:endParaRPr lang="es-ES"/>
          </a:p>
        </p:txBody>
      </p:sp>
    </p:spTree>
    <p:extLst>
      <p:ext uri="{BB962C8B-B14F-4D97-AF65-F5344CB8AC3E}">
        <p14:creationId xmlns:p14="http://schemas.microsoft.com/office/powerpoint/2010/main" val="283627485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BD15-D3C1-2437-5FBE-E407B87AB53F}"/>
              </a:ext>
            </a:extLst>
          </p:cNvPr>
          <p:cNvSpPr>
            <a:spLocks noGrp="1"/>
          </p:cNvSpPr>
          <p:nvPr>
            <p:ph type="title"/>
          </p:nvPr>
        </p:nvSpPr>
        <p:spPr/>
        <p:txBody>
          <a:bodyPr/>
          <a:lstStyle/>
          <a:p>
            <a:r>
              <a:rPr lang="en-US" dirty="0"/>
              <a:t>Recap on open questions</a:t>
            </a:r>
            <a:endParaRPr lang="es-ES" dirty="0"/>
          </a:p>
        </p:txBody>
      </p:sp>
      <p:sp>
        <p:nvSpPr>
          <p:cNvPr id="3" name="Content Placeholder 2">
            <a:extLst>
              <a:ext uri="{FF2B5EF4-FFF2-40B4-BE49-F238E27FC236}">
                <a16:creationId xmlns:a16="http://schemas.microsoft.com/office/drawing/2014/main" id="{9611DFA9-0C8E-3401-0172-31CECF1C3478}"/>
              </a:ext>
            </a:extLst>
          </p:cNvPr>
          <p:cNvSpPr>
            <a:spLocks noGrp="1"/>
          </p:cNvSpPr>
          <p:nvPr>
            <p:ph idx="1"/>
          </p:nvPr>
        </p:nvSpPr>
        <p:spPr>
          <a:xfrm>
            <a:off x="838200" y="1579671"/>
            <a:ext cx="10515600" cy="4750108"/>
          </a:xfrm>
        </p:spPr>
        <p:txBody>
          <a:bodyPr>
            <a:normAutofit/>
          </a:bodyPr>
          <a:lstStyle/>
          <a:p>
            <a:r>
              <a:rPr lang="en-US" b="1" dirty="0"/>
              <a:t>OSM</a:t>
            </a:r>
          </a:p>
          <a:p>
            <a:pPr lvl="1"/>
            <a:r>
              <a:rPr lang="en-US" dirty="0"/>
              <a:t>Extend OSM analysis to real world GNNs… Is it really a problem on GNNs?</a:t>
            </a:r>
          </a:p>
          <a:p>
            <a:pPr lvl="2"/>
            <a:r>
              <a:rPr lang="en-US" dirty="0"/>
              <a:t>Accuracy drops even with high DE’s</a:t>
            </a:r>
          </a:p>
          <a:p>
            <a:pPr lvl="1"/>
            <a:r>
              <a:rPr lang="en-US" dirty="0"/>
              <a:t>Is over-smoothing always bad?</a:t>
            </a:r>
          </a:p>
          <a:p>
            <a:pPr lvl="1"/>
            <a:r>
              <a:rPr lang="en-US" b="1" dirty="0"/>
              <a:t>Task-oriented over-smoothing</a:t>
            </a:r>
          </a:p>
          <a:p>
            <a:pPr lvl="1"/>
            <a:endParaRPr lang="en-US" dirty="0"/>
          </a:p>
          <a:p>
            <a:r>
              <a:rPr lang="en-US" b="1" dirty="0"/>
              <a:t>OSQ</a:t>
            </a:r>
          </a:p>
          <a:p>
            <a:pPr lvl="1"/>
            <a:r>
              <a:rPr lang="en-US" dirty="0"/>
              <a:t>Identify differences between bottleneck analysis and sensitivity</a:t>
            </a:r>
          </a:p>
          <a:p>
            <a:pPr lvl="2"/>
            <a:r>
              <a:rPr lang="en-US" dirty="0"/>
              <a:t>Do both happen at the same time?</a:t>
            </a:r>
          </a:p>
          <a:p>
            <a:pPr lvl="1"/>
            <a:r>
              <a:rPr lang="en-US" b="1" dirty="0"/>
              <a:t>Task-oriented Over-squashing</a:t>
            </a:r>
          </a:p>
          <a:p>
            <a:pPr lvl="2"/>
            <a:r>
              <a:rPr lang="en-US" dirty="0">
                <a:sym typeface="Wingdings" panose="05000000000000000000" pitchFamily="2" charset="2"/>
              </a:rPr>
              <a:t>might not be always bad</a:t>
            </a:r>
          </a:p>
          <a:p>
            <a:pPr lvl="2"/>
            <a:r>
              <a:rPr lang="en-US" dirty="0">
                <a:sym typeface="Wingdings" panose="05000000000000000000" pitchFamily="2" charset="2"/>
              </a:rPr>
              <a:t>Alignment of structure, features and labels</a:t>
            </a:r>
          </a:p>
          <a:p>
            <a:pPr lvl="3"/>
            <a:r>
              <a:rPr lang="en-US" dirty="0">
                <a:sym typeface="Wingdings" panose="05000000000000000000" pitchFamily="2" charset="2"/>
              </a:rPr>
              <a:t>Currently: homophily. But homophily not is long range</a:t>
            </a:r>
          </a:p>
          <a:p>
            <a:pPr lvl="2"/>
            <a:endParaRPr lang="en-US" dirty="0">
              <a:sym typeface="Wingdings" panose="05000000000000000000" pitchFamily="2" charset="2"/>
            </a:endParaRPr>
          </a:p>
          <a:p>
            <a:r>
              <a:rPr lang="en-US" b="1" dirty="0">
                <a:sym typeface="Wingdings" panose="05000000000000000000" pitchFamily="2" charset="2"/>
              </a:rPr>
              <a:t>What is the probability distribution of a graph/s?</a:t>
            </a:r>
          </a:p>
          <a:p>
            <a:pPr lvl="1"/>
            <a:endParaRPr lang="es-ES" dirty="0"/>
          </a:p>
        </p:txBody>
      </p:sp>
      <p:sp>
        <p:nvSpPr>
          <p:cNvPr id="4" name="TextBox 3">
            <a:extLst>
              <a:ext uri="{FF2B5EF4-FFF2-40B4-BE49-F238E27FC236}">
                <a16:creationId xmlns:a16="http://schemas.microsoft.com/office/drawing/2014/main" id="{A181552F-BB8F-81F8-EC1E-4EED7A318E64}"/>
              </a:ext>
            </a:extLst>
          </p:cNvPr>
          <p:cNvSpPr txBox="1"/>
          <p:nvPr/>
        </p:nvSpPr>
        <p:spPr>
          <a:xfrm>
            <a:off x="8917921" y="2930772"/>
            <a:ext cx="2326342"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dirty="0"/>
              <a:t>Assumption of analysis</a:t>
            </a:r>
            <a:br>
              <a:rPr lang="en-US" dirty="0"/>
            </a:br>
            <a:r>
              <a:rPr lang="en-US" dirty="0"/>
              <a:t>Long Range</a:t>
            </a:r>
          </a:p>
        </p:txBody>
      </p:sp>
      <p:cxnSp>
        <p:nvCxnSpPr>
          <p:cNvPr id="6" name="Straight Arrow Connector 5">
            <a:extLst>
              <a:ext uri="{FF2B5EF4-FFF2-40B4-BE49-F238E27FC236}">
                <a16:creationId xmlns:a16="http://schemas.microsoft.com/office/drawing/2014/main" id="{79FB31B4-2D89-2FAB-7285-6D5B4C06B86F}"/>
              </a:ext>
            </a:extLst>
          </p:cNvPr>
          <p:cNvCxnSpPr>
            <a:cxnSpLocks/>
            <a:endCxn id="4" idx="1"/>
          </p:cNvCxnSpPr>
          <p:nvPr/>
        </p:nvCxnSpPr>
        <p:spPr>
          <a:xfrm>
            <a:off x="7315200" y="2609850"/>
            <a:ext cx="1602721" cy="644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E6C534D3-CFD6-F713-F097-E92D14425DBB}"/>
              </a:ext>
            </a:extLst>
          </p:cNvPr>
          <p:cNvCxnSpPr>
            <a:cxnSpLocks/>
            <a:endCxn id="4" idx="1"/>
          </p:cNvCxnSpPr>
          <p:nvPr/>
        </p:nvCxnSpPr>
        <p:spPr>
          <a:xfrm flipV="1">
            <a:off x="7315200" y="3253938"/>
            <a:ext cx="1602721" cy="5179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4A5ACF80-BBE8-9114-E7F7-B0157735C37A}"/>
              </a:ext>
            </a:extLst>
          </p:cNvPr>
          <p:cNvSpPr>
            <a:spLocks noGrp="1"/>
          </p:cNvSpPr>
          <p:nvPr>
            <p:ph type="sldNum" sz="quarter" idx="12"/>
          </p:nvPr>
        </p:nvSpPr>
        <p:spPr/>
        <p:txBody>
          <a:bodyPr/>
          <a:lstStyle/>
          <a:p>
            <a:fld id="{33471E03-3868-4372-A232-81B06EBB10D4}" type="slidenum">
              <a:rPr lang="es-ES" smtClean="0"/>
              <a:t>225</a:t>
            </a:fld>
            <a:endParaRPr lang="es-ES"/>
          </a:p>
        </p:txBody>
      </p:sp>
    </p:spTree>
    <p:extLst>
      <p:ext uri="{BB962C8B-B14F-4D97-AF65-F5344CB8AC3E}">
        <p14:creationId xmlns:p14="http://schemas.microsoft.com/office/powerpoint/2010/main" val="408180490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BD15-D3C1-2437-5FBE-E407B87AB53F}"/>
              </a:ext>
            </a:extLst>
          </p:cNvPr>
          <p:cNvSpPr>
            <a:spLocks noGrp="1"/>
          </p:cNvSpPr>
          <p:nvPr>
            <p:ph type="title"/>
          </p:nvPr>
        </p:nvSpPr>
        <p:spPr/>
        <p:txBody>
          <a:bodyPr/>
          <a:lstStyle/>
          <a:p>
            <a:r>
              <a:rPr lang="en-US" dirty="0"/>
              <a:t>More recent work</a:t>
            </a:r>
            <a:endParaRPr lang="es-ES" dirty="0"/>
          </a:p>
        </p:txBody>
      </p:sp>
      <p:sp>
        <p:nvSpPr>
          <p:cNvPr id="3" name="Content Placeholder 2">
            <a:extLst>
              <a:ext uri="{FF2B5EF4-FFF2-40B4-BE49-F238E27FC236}">
                <a16:creationId xmlns:a16="http://schemas.microsoft.com/office/drawing/2014/main" id="{9611DFA9-0C8E-3401-0172-31CECF1C3478}"/>
              </a:ext>
            </a:extLst>
          </p:cNvPr>
          <p:cNvSpPr>
            <a:spLocks noGrp="1"/>
          </p:cNvSpPr>
          <p:nvPr>
            <p:ph idx="1"/>
          </p:nvPr>
        </p:nvSpPr>
        <p:spPr/>
        <p:txBody>
          <a:bodyPr/>
          <a:lstStyle/>
          <a:p>
            <a:pPr>
              <a:buFont typeface="Wingdings" panose="05000000000000000000" pitchFamily="2" charset="2"/>
              <a:buChar char="§"/>
            </a:pPr>
            <a:r>
              <a:rPr lang="en-US" b="1" dirty="0"/>
              <a:t>ICML24</a:t>
            </a:r>
          </a:p>
          <a:p>
            <a:pPr lvl="1">
              <a:buFont typeface="Wingdings" panose="05000000000000000000" pitchFamily="2" charset="2"/>
              <a:buChar char="§"/>
            </a:pPr>
            <a:r>
              <a:rPr lang="es-ES" dirty="0">
                <a:hlinkClick r:id="rId2"/>
              </a:rPr>
              <a:t>https://github.com/azminewasi/Awesome-Graph-Research-ICML2024</a:t>
            </a:r>
            <a:endParaRPr lang="es-ES" dirty="0"/>
          </a:p>
          <a:p>
            <a:pPr>
              <a:buFont typeface="Wingdings" panose="05000000000000000000" pitchFamily="2" charset="2"/>
              <a:buChar char="§"/>
            </a:pPr>
            <a:r>
              <a:rPr lang="es-ES" b="1" dirty="0"/>
              <a:t>ICLR24</a:t>
            </a:r>
            <a:endParaRPr lang="es-ES" dirty="0"/>
          </a:p>
          <a:p>
            <a:pPr lvl="1">
              <a:buFont typeface="Wingdings" panose="05000000000000000000" pitchFamily="2" charset="2"/>
              <a:buChar char="§"/>
            </a:pPr>
            <a:r>
              <a:rPr lang="es-ES" dirty="0">
                <a:hlinkClick r:id="rId3"/>
              </a:rPr>
              <a:t>https://github.com/azminewasi/Awesome-Graph-Research-ICLR2024</a:t>
            </a:r>
            <a:r>
              <a:rPr lang="es-ES" dirty="0"/>
              <a:t> </a:t>
            </a:r>
          </a:p>
          <a:p>
            <a:pPr>
              <a:buFont typeface="Wingdings" panose="05000000000000000000" pitchFamily="2" charset="2"/>
              <a:buChar char="§"/>
            </a:pPr>
            <a:endParaRPr lang="es-ES" dirty="0"/>
          </a:p>
          <a:p>
            <a:pPr>
              <a:buFont typeface="Wingdings" panose="05000000000000000000" pitchFamily="2" charset="2"/>
              <a:buChar char="§"/>
            </a:pPr>
            <a:endParaRPr lang="es-ES" dirty="0"/>
          </a:p>
          <a:p>
            <a:pPr>
              <a:buFont typeface="Wingdings" panose="05000000000000000000" pitchFamily="2" charset="2"/>
              <a:buChar char="§"/>
            </a:pPr>
            <a:endParaRPr lang="es-ES" dirty="0"/>
          </a:p>
          <a:p>
            <a:pPr>
              <a:buFont typeface="Wingdings" panose="05000000000000000000" pitchFamily="2" charset="2"/>
              <a:buChar char="§"/>
            </a:pPr>
            <a:r>
              <a:rPr lang="es-ES" sz="2800" b="1" dirty="0" err="1"/>
              <a:t>LoG</a:t>
            </a:r>
            <a:r>
              <a:rPr lang="es-ES" sz="2800" b="1" dirty="0"/>
              <a:t> </a:t>
            </a:r>
            <a:r>
              <a:rPr lang="es-ES" sz="2800" b="1" dirty="0" err="1"/>
              <a:t>Conference</a:t>
            </a:r>
            <a:endParaRPr lang="es-ES" sz="2800" b="1" dirty="0"/>
          </a:p>
          <a:p>
            <a:pPr lvl="1">
              <a:buFont typeface="Wingdings" panose="05000000000000000000" pitchFamily="2" charset="2"/>
              <a:buChar char="§"/>
            </a:pPr>
            <a:r>
              <a:rPr lang="es-ES" dirty="0"/>
              <a:t>Sept 4th </a:t>
            </a:r>
            <a:r>
              <a:rPr lang="es-ES" dirty="0" err="1"/>
              <a:t>Abstract</a:t>
            </a:r>
            <a:r>
              <a:rPr lang="es-ES" dirty="0"/>
              <a:t> </a:t>
            </a:r>
            <a:r>
              <a:rPr lang="es-ES" dirty="0" err="1"/>
              <a:t>Deadline</a:t>
            </a:r>
            <a:endParaRPr lang="es-ES" dirty="0"/>
          </a:p>
          <a:p>
            <a:pPr lvl="1">
              <a:buFont typeface="Wingdings" panose="05000000000000000000" pitchFamily="2" charset="2"/>
              <a:buChar char="§"/>
            </a:pPr>
            <a:r>
              <a:rPr lang="es-ES" dirty="0"/>
              <a:t>Sept 11th </a:t>
            </a:r>
            <a:r>
              <a:rPr lang="es-ES" dirty="0" err="1"/>
              <a:t>Submission</a:t>
            </a:r>
            <a:r>
              <a:rPr lang="es-ES" dirty="0"/>
              <a:t> </a:t>
            </a:r>
            <a:r>
              <a:rPr lang="es-ES" dirty="0" err="1"/>
              <a:t>Deadline</a:t>
            </a:r>
            <a:endParaRPr lang="es-ES" dirty="0"/>
          </a:p>
        </p:txBody>
      </p:sp>
      <p:pic>
        <p:nvPicPr>
          <p:cNvPr id="1026" name="Picture 2" descr="Learning on Graphs Conference 2024">
            <a:extLst>
              <a:ext uri="{FF2B5EF4-FFF2-40B4-BE49-F238E27FC236}">
                <a16:creationId xmlns:a16="http://schemas.microsoft.com/office/drawing/2014/main" id="{BB2D7540-1631-EA28-2E3E-92EE633884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910" b="20690"/>
          <a:stretch/>
        </p:blipFill>
        <p:spPr bwMode="auto">
          <a:xfrm>
            <a:off x="4872718" y="4058557"/>
            <a:ext cx="2446564" cy="14777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6A5174-4393-6D28-26D9-26518C810810}"/>
              </a:ext>
            </a:extLst>
          </p:cNvPr>
          <p:cNvSpPr txBox="1"/>
          <p:nvPr/>
        </p:nvSpPr>
        <p:spPr>
          <a:xfrm>
            <a:off x="8190820" y="2446771"/>
            <a:ext cx="3053443" cy="615553"/>
          </a:xfrm>
          <a:prstGeom prst="rect">
            <a:avLst/>
          </a:prstGeom>
          <a:noFill/>
        </p:spPr>
        <p:txBody>
          <a:bodyPr wrap="square" rtlCol="0">
            <a:spAutoFit/>
          </a:bodyPr>
          <a:lstStyle/>
          <a:p>
            <a:pPr algn="ctr"/>
            <a:r>
              <a:rPr lang="en-US" sz="1600" b="1" dirty="0" err="1">
                <a:latin typeface="Consolas" panose="020B0609020204030204" pitchFamily="49" charset="0"/>
              </a:rPr>
              <a:t>azminewasi</a:t>
            </a:r>
            <a:endParaRPr lang="en-US" b="1" dirty="0">
              <a:latin typeface="Consolas" panose="020B0609020204030204" pitchFamily="49" charset="0"/>
            </a:endParaRPr>
          </a:p>
          <a:p>
            <a:pPr algn="ctr"/>
            <a:r>
              <a:rPr lang="en-US" dirty="0" err="1"/>
              <a:t>Azmine</a:t>
            </a:r>
            <a:r>
              <a:rPr lang="en-US" dirty="0"/>
              <a:t> </a:t>
            </a:r>
            <a:r>
              <a:rPr lang="en-US" dirty="0" err="1"/>
              <a:t>Toushik</a:t>
            </a:r>
            <a:r>
              <a:rPr lang="en-US" dirty="0"/>
              <a:t> </a:t>
            </a:r>
            <a:r>
              <a:rPr lang="en-US" dirty="0" err="1"/>
              <a:t>Wasi</a:t>
            </a:r>
            <a:endParaRPr lang="en-US" dirty="0"/>
          </a:p>
        </p:txBody>
      </p:sp>
      <p:pic>
        <p:nvPicPr>
          <p:cNvPr id="1028" name="Picture 4" descr="Github Logo - Free social media icons">
            <a:extLst>
              <a:ext uri="{FF2B5EF4-FFF2-40B4-BE49-F238E27FC236}">
                <a16:creationId xmlns:a16="http://schemas.microsoft.com/office/drawing/2014/main" id="{FF23E083-7CAF-ED88-C7F4-8E011660D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4375" y="1800440"/>
            <a:ext cx="646331" cy="64633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FA2EC68-C1A8-80D2-F505-654FB90EE3E5}"/>
              </a:ext>
            </a:extLst>
          </p:cNvPr>
          <p:cNvSpPr>
            <a:spLocks noGrp="1"/>
          </p:cNvSpPr>
          <p:nvPr>
            <p:ph type="sldNum" sz="quarter" idx="12"/>
          </p:nvPr>
        </p:nvSpPr>
        <p:spPr/>
        <p:txBody>
          <a:bodyPr/>
          <a:lstStyle/>
          <a:p>
            <a:fld id="{33471E03-3868-4372-A232-81B06EBB10D4}" type="slidenum">
              <a:rPr lang="es-ES" smtClean="0"/>
              <a:t>226</a:t>
            </a:fld>
            <a:endParaRPr lang="es-ES"/>
          </a:p>
        </p:txBody>
      </p:sp>
    </p:spTree>
    <p:extLst>
      <p:ext uri="{BB962C8B-B14F-4D97-AF65-F5344CB8AC3E}">
        <p14:creationId xmlns:p14="http://schemas.microsoft.com/office/powerpoint/2010/main" val="110090425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B8A7-0E05-D788-3BEB-58235673C782}"/>
              </a:ext>
            </a:extLst>
          </p:cNvPr>
          <p:cNvSpPr>
            <a:spLocks noGrp="1"/>
          </p:cNvSpPr>
          <p:nvPr>
            <p:ph type="title"/>
          </p:nvPr>
        </p:nvSpPr>
        <p:spPr>
          <a:xfrm>
            <a:off x="728663" y="0"/>
            <a:ext cx="10515600" cy="913259"/>
          </a:xfrm>
        </p:spPr>
        <p:txBody>
          <a:bodyPr>
            <a:normAutofit/>
          </a:bodyPr>
          <a:lstStyle/>
          <a:p>
            <a:r>
              <a:rPr lang="en-US" sz="3200" dirty="0"/>
              <a:t>References</a:t>
            </a:r>
            <a:endParaRPr lang="es-ES" sz="3200" dirty="0"/>
          </a:p>
        </p:txBody>
      </p:sp>
      <p:sp>
        <p:nvSpPr>
          <p:cNvPr id="3" name="Content Placeholder 2">
            <a:extLst>
              <a:ext uri="{FF2B5EF4-FFF2-40B4-BE49-F238E27FC236}">
                <a16:creationId xmlns:a16="http://schemas.microsoft.com/office/drawing/2014/main" id="{BBF2F93B-843F-2CCA-3AF0-A2FC5C4CCAA1}"/>
              </a:ext>
            </a:extLst>
          </p:cNvPr>
          <p:cNvSpPr>
            <a:spLocks noGrp="1"/>
          </p:cNvSpPr>
          <p:nvPr>
            <p:ph idx="1"/>
          </p:nvPr>
        </p:nvSpPr>
        <p:spPr>
          <a:xfrm>
            <a:off x="147144" y="698120"/>
            <a:ext cx="11897711" cy="6159880"/>
          </a:xfrm>
          <a:noFill/>
        </p:spPr>
        <p:txBody>
          <a:bodyPr>
            <a:noAutofit/>
          </a:bodyPr>
          <a:lstStyle/>
          <a:p>
            <a:pPr>
              <a:lnSpc>
                <a:spcPct val="50000"/>
              </a:lnSpc>
              <a:buFont typeface="Wingdings" panose="05000000000000000000" pitchFamily="2" charset="2"/>
              <a:buChar char="§"/>
            </a:pPr>
            <a:r>
              <a:rPr lang="en-US" sz="900" dirty="0" err="1"/>
              <a:t>Abboud</a:t>
            </a:r>
            <a:r>
              <a:rPr lang="en-US" sz="900" dirty="0"/>
              <a:t>, R., Dimitrov, R., &amp; Ceylan, I. I. (2022, December). Shortest path networks for graph property prediction. In Learning on Graphs Conference (pp. 5-1). PMLR. </a:t>
            </a:r>
          </a:p>
          <a:p>
            <a:pPr>
              <a:lnSpc>
                <a:spcPct val="50000"/>
              </a:lnSpc>
              <a:buFont typeface="Wingdings" panose="05000000000000000000" pitchFamily="2" charset="2"/>
              <a:buChar char="§"/>
            </a:pPr>
            <a:r>
              <a:rPr lang="en-US" sz="900" dirty="0"/>
              <a:t>Abu-El-</a:t>
            </a:r>
            <a:r>
              <a:rPr lang="en-US" sz="900" dirty="0" err="1"/>
              <a:t>Haija</a:t>
            </a:r>
            <a:r>
              <a:rPr lang="en-US" sz="900" dirty="0"/>
              <a:t>, Sami, et al. "</a:t>
            </a:r>
            <a:r>
              <a:rPr lang="en-US" sz="900" dirty="0" err="1"/>
              <a:t>Mixhop</a:t>
            </a:r>
            <a:r>
              <a:rPr lang="en-US" sz="900" dirty="0"/>
              <a:t>: Higher-order graph convolutional architectures via </a:t>
            </a:r>
            <a:r>
              <a:rPr lang="en-US" sz="900" dirty="0" err="1"/>
              <a:t>sparsified</a:t>
            </a:r>
            <a:r>
              <a:rPr lang="en-US" sz="900" dirty="0"/>
              <a:t> neighborhood mixing." international conference on machine learning. PMLR, 2019.</a:t>
            </a:r>
          </a:p>
          <a:p>
            <a:pPr>
              <a:lnSpc>
                <a:spcPct val="50000"/>
              </a:lnSpc>
              <a:buFont typeface="Wingdings" panose="05000000000000000000" pitchFamily="2" charset="2"/>
              <a:buChar char="§"/>
            </a:pPr>
            <a:r>
              <a:rPr lang="en-US" sz="900" dirty="0" err="1"/>
              <a:t>Alev</a:t>
            </a:r>
            <a:r>
              <a:rPr lang="en-US" sz="900" dirty="0"/>
              <a:t>, V. L., </a:t>
            </a:r>
            <a:r>
              <a:rPr lang="en-US" sz="900" dirty="0" err="1"/>
              <a:t>Anari</a:t>
            </a:r>
            <a:r>
              <a:rPr lang="en-US" sz="900" dirty="0"/>
              <a:t>, N., Lau, L. C., &amp; </a:t>
            </a:r>
            <a:r>
              <a:rPr lang="en-US" sz="900" dirty="0" err="1"/>
              <a:t>Gharan</a:t>
            </a:r>
            <a:r>
              <a:rPr lang="en-US" sz="900" dirty="0"/>
              <a:t>, S. O. (2018). Graph clustering using effective resistance  http://drops.dagstuhl.de/opus/volltexte/2018/8369.</a:t>
            </a:r>
          </a:p>
          <a:p>
            <a:pPr>
              <a:lnSpc>
                <a:spcPct val="50000"/>
              </a:lnSpc>
              <a:buFont typeface="Wingdings" panose="05000000000000000000" pitchFamily="2" charset="2"/>
              <a:buChar char="§"/>
            </a:pPr>
            <a:r>
              <a:rPr lang="en-US" sz="900" dirty="0"/>
              <a:t>Alon, U., &amp; Yahav, E. (2020). On the bottleneck of graph neural networks and its practical implications. In ICLR 2021.</a:t>
            </a:r>
          </a:p>
          <a:p>
            <a:pPr>
              <a:lnSpc>
                <a:spcPct val="50000"/>
              </a:lnSpc>
              <a:buFont typeface="Wingdings" panose="05000000000000000000" pitchFamily="2" charset="2"/>
              <a:buChar char="§"/>
            </a:pPr>
            <a:r>
              <a:rPr lang="en-US" sz="900" dirty="0"/>
              <a:t>Arnaiz-Rodríguez, A., </a:t>
            </a:r>
            <a:r>
              <a:rPr lang="en-US" sz="900" dirty="0" err="1"/>
              <a:t>Begga</a:t>
            </a:r>
            <a:r>
              <a:rPr lang="en-US" sz="900" dirty="0"/>
              <a:t>, A., </a:t>
            </a:r>
            <a:r>
              <a:rPr lang="en-US" sz="900" dirty="0" err="1"/>
              <a:t>Escolano</a:t>
            </a:r>
            <a:r>
              <a:rPr lang="en-US" sz="900" dirty="0"/>
              <a:t>, F., &amp; Oliver, N. (2022). </a:t>
            </a:r>
            <a:r>
              <a:rPr lang="en-US" sz="900" dirty="0" err="1"/>
              <a:t>Diffwire</a:t>
            </a:r>
            <a:r>
              <a:rPr lang="en-US" sz="900" dirty="0"/>
              <a:t>: Inductive graph rewiring via the </a:t>
            </a:r>
            <a:r>
              <a:rPr lang="en-US" sz="900" dirty="0" err="1"/>
              <a:t>Lovász</a:t>
            </a:r>
            <a:r>
              <a:rPr lang="en-US" sz="900" dirty="0"/>
              <a:t> bound. In the First Learning on graphs (</a:t>
            </a:r>
            <a:r>
              <a:rPr lang="en-US" sz="900" dirty="0" err="1"/>
              <a:t>LoG</a:t>
            </a:r>
            <a:r>
              <a:rPr lang="en-US" sz="900" dirty="0"/>
              <a:t>) Conference 2022.</a:t>
            </a:r>
          </a:p>
          <a:p>
            <a:pPr>
              <a:lnSpc>
                <a:spcPct val="50000"/>
              </a:lnSpc>
              <a:buFont typeface="Wingdings" panose="05000000000000000000" pitchFamily="2" charset="2"/>
              <a:buChar char="§"/>
            </a:pPr>
            <a:r>
              <a:rPr lang="en-US" sz="900" dirty="0"/>
              <a:t>Arnaiz-Rodriguez, A., </a:t>
            </a:r>
            <a:r>
              <a:rPr lang="en-US" sz="900" dirty="0" err="1"/>
              <a:t>Curto</a:t>
            </a:r>
            <a:r>
              <a:rPr lang="en-US" sz="900" dirty="0"/>
              <a:t>, G., &amp; Oliver, N. (2024). Structural Group Unfairness: Measurement and Mitigation by means of the Effective Resistance. In </a:t>
            </a:r>
            <a:r>
              <a:rPr lang="en-US" sz="900" dirty="0" err="1"/>
              <a:t>TrustLOG</a:t>
            </a:r>
            <a:r>
              <a:rPr lang="en-US" sz="900" dirty="0"/>
              <a:t> Workshop at WWW 2024.</a:t>
            </a:r>
          </a:p>
          <a:p>
            <a:pPr>
              <a:lnSpc>
                <a:spcPct val="50000"/>
              </a:lnSpc>
              <a:buFont typeface="Wingdings" panose="05000000000000000000" pitchFamily="2" charset="2"/>
              <a:buChar char="§"/>
            </a:pPr>
            <a:r>
              <a:rPr lang="en-US" sz="900" dirty="0"/>
              <a:t>Banerjee, P. K., </a:t>
            </a:r>
            <a:r>
              <a:rPr lang="en-US" sz="900" dirty="0" err="1"/>
              <a:t>Karhadkar</a:t>
            </a:r>
            <a:r>
              <a:rPr lang="en-US" sz="900" dirty="0"/>
              <a:t>, K., Wang, Y. G., Alon, U., &amp; </a:t>
            </a:r>
            <a:r>
              <a:rPr lang="en-US" sz="900" dirty="0" err="1"/>
              <a:t>Montúfar</a:t>
            </a:r>
            <a:r>
              <a:rPr lang="en-US" sz="900" dirty="0"/>
              <a:t>, G. (2022, September). </a:t>
            </a:r>
            <a:r>
              <a:rPr lang="en-US" sz="900" dirty="0" err="1"/>
              <a:t>Oversquashing</a:t>
            </a:r>
            <a:r>
              <a:rPr lang="en-US" sz="900" dirty="0"/>
              <a:t> in </a:t>
            </a:r>
            <a:r>
              <a:rPr lang="en-US" sz="900" dirty="0" err="1"/>
              <a:t>gnns</a:t>
            </a:r>
            <a:r>
              <a:rPr lang="en-US" sz="900" dirty="0"/>
              <a:t> through the lens of information contraction and graph expansion. In 2022 58th Annual Allerton Conference on Communication, Control, and Computing (Allerton) (pp. 1-8). IEEE.</a:t>
            </a:r>
          </a:p>
          <a:p>
            <a:pPr>
              <a:lnSpc>
                <a:spcPct val="50000"/>
              </a:lnSpc>
              <a:buFont typeface="Wingdings" panose="05000000000000000000" pitchFamily="2" charset="2"/>
              <a:buChar char="§"/>
            </a:pPr>
            <a:r>
              <a:rPr lang="en-US" sz="900" dirty="0"/>
              <a:t>Chamberlain, B., </a:t>
            </a:r>
            <a:r>
              <a:rPr lang="en-US" sz="900" dirty="0" err="1"/>
              <a:t>Rowbottom</a:t>
            </a:r>
            <a:r>
              <a:rPr lang="en-US" sz="900" dirty="0"/>
              <a:t>, J., </a:t>
            </a:r>
            <a:r>
              <a:rPr lang="en-US" sz="900" dirty="0" err="1"/>
              <a:t>Eynard</a:t>
            </a:r>
            <a:r>
              <a:rPr lang="en-US" sz="900" dirty="0"/>
              <a:t>, D., Di Giovanni, F., Dong, X., &amp; Bronstein, M. (2021). Beltrami flow and neural diffusion on graphs. Advances in Neural Information Processing Systems, 34, 1594-1609.</a:t>
            </a:r>
          </a:p>
          <a:p>
            <a:pPr>
              <a:lnSpc>
                <a:spcPct val="50000"/>
              </a:lnSpc>
              <a:buFont typeface="Wingdings" panose="05000000000000000000" pitchFamily="2" charset="2"/>
              <a:buChar char="§"/>
            </a:pPr>
            <a:r>
              <a:rPr lang="en-US" sz="900" dirty="0"/>
              <a:t>Bi, W., Du, L., Fu, Q., Wang, Y., Han, S., &amp; Zhang, D. (2022). Make heterophily graphs better fit </a:t>
            </a:r>
            <a:r>
              <a:rPr lang="en-US" sz="900" dirty="0" err="1"/>
              <a:t>gnn</a:t>
            </a:r>
            <a:r>
              <a:rPr lang="en-US" sz="900" dirty="0"/>
              <a:t>: A graph rewiring approach. </a:t>
            </a:r>
            <a:r>
              <a:rPr lang="en-US" sz="900" dirty="0" err="1"/>
              <a:t>arXiv</a:t>
            </a:r>
            <a:r>
              <a:rPr lang="en-US" sz="900" dirty="0"/>
              <a:t> preprint arXiv:2209.08264.</a:t>
            </a:r>
          </a:p>
          <a:p>
            <a:pPr>
              <a:lnSpc>
                <a:spcPct val="50000"/>
              </a:lnSpc>
              <a:buFont typeface="Wingdings" panose="05000000000000000000" pitchFamily="2" charset="2"/>
              <a:buChar char="§"/>
            </a:pPr>
            <a:r>
              <a:rPr lang="en-US" sz="900" dirty="0"/>
              <a:t>Black, M., Wan, Z., </a:t>
            </a:r>
            <a:r>
              <a:rPr lang="en-US" sz="900" dirty="0" err="1"/>
              <a:t>Nayyeri</a:t>
            </a:r>
            <a:r>
              <a:rPr lang="en-US" sz="900" dirty="0"/>
              <a:t>, A., &amp; Wang, Y. (2023, July). Understanding </a:t>
            </a:r>
            <a:r>
              <a:rPr lang="en-US" sz="900" dirty="0" err="1"/>
              <a:t>oversquashing</a:t>
            </a:r>
            <a:r>
              <a:rPr lang="en-US" sz="900" dirty="0"/>
              <a:t> in </a:t>
            </a:r>
            <a:r>
              <a:rPr lang="en-US" sz="900" dirty="0" err="1"/>
              <a:t>gnns</a:t>
            </a:r>
            <a:r>
              <a:rPr lang="en-US" sz="900" dirty="0"/>
              <a:t> through the lens of effective resistance. In International Conference on Machine Learning (pp. 2528-2547). PMLR.</a:t>
            </a:r>
          </a:p>
          <a:p>
            <a:pPr>
              <a:lnSpc>
                <a:spcPct val="50000"/>
              </a:lnSpc>
              <a:buFont typeface="Wingdings" panose="05000000000000000000" pitchFamily="2" charset="2"/>
              <a:buChar char="§"/>
            </a:pPr>
            <a:r>
              <a:rPr lang="en-US" sz="900" dirty="0"/>
              <a:t>Bodnar, C., Di Giovanni, F., Chamberlain, B., Lio, P., &amp; Bronstein, M. (2022). Neural sheaf diffusion: A topological perspective on heterophily and </a:t>
            </a:r>
            <a:r>
              <a:rPr lang="en-US" sz="900" dirty="0" err="1"/>
              <a:t>oversmoothing</a:t>
            </a:r>
            <a:r>
              <a:rPr lang="en-US" sz="900" dirty="0"/>
              <a:t> in </a:t>
            </a:r>
            <a:r>
              <a:rPr lang="en-US" sz="900" dirty="0" err="1"/>
              <a:t>gnns</a:t>
            </a:r>
            <a:r>
              <a:rPr lang="en-US" sz="900" dirty="0"/>
              <a:t>. Advances in Neural Information Processing Systems, 35, 18527-18541.</a:t>
            </a:r>
          </a:p>
          <a:p>
            <a:pPr>
              <a:lnSpc>
                <a:spcPct val="50000"/>
              </a:lnSpc>
              <a:buFont typeface="Wingdings" panose="05000000000000000000" pitchFamily="2" charset="2"/>
              <a:buChar char="§"/>
            </a:pPr>
            <a:r>
              <a:rPr lang="en-US" sz="900" dirty="0" err="1"/>
              <a:t>Brüel-Gabrielsson</a:t>
            </a:r>
            <a:r>
              <a:rPr lang="en-US" sz="900" dirty="0"/>
              <a:t>, R., </a:t>
            </a:r>
            <a:r>
              <a:rPr lang="en-US" sz="900" dirty="0" err="1"/>
              <a:t>Yurochkin</a:t>
            </a:r>
            <a:r>
              <a:rPr lang="en-US" sz="900" dirty="0"/>
              <a:t>, M., &amp; Solomon, J. (2022). Rewiring with positional encodings for graph neural networks. TMLR 2023</a:t>
            </a:r>
          </a:p>
          <a:p>
            <a:pPr>
              <a:lnSpc>
                <a:spcPct val="50000"/>
              </a:lnSpc>
              <a:buFont typeface="Wingdings" panose="05000000000000000000" pitchFamily="2" charset="2"/>
              <a:buChar char="§"/>
            </a:pPr>
            <a:r>
              <a:rPr lang="en-US" sz="900" dirty="0" err="1"/>
              <a:t>Buchnik</a:t>
            </a:r>
            <a:r>
              <a:rPr lang="en-US" sz="900" dirty="0"/>
              <a:t>, E., &amp; Cohen, E. (2018, June). Bootstrapped graph diffusions: Exposing the power of nonlinearity. In Abstracts of the 2018 ACM International Conference on Measurement and Modeling of Computer Systems (pp. 8-10).</a:t>
            </a:r>
          </a:p>
          <a:p>
            <a:pPr>
              <a:lnSpc>
                <a:spcPct val="50000"/>
              </a:lnSpc>
              <a:buFont typeface="Wingdings" panose="05000000000000000000" pitchFamily="2" charset="2"/>
              <a:buChar char="§"/>
            </a:pPr>
            <a:r>
              <a:rPr lang="en-US" sz="900" dirty="0"/>
              <a:t>Cai, C., &amp; Wang, Y. (2020). A note on over-smoothing for graph neural networks. In ICML 2020.</a:t>
            </a:r>
          </a:p>
          <a:p>
            <a:pPr>
              <a:lnSpc>
                <a:spcPct val="50000"/>
              </a:lnSpc>
              <a:buFont typeface="Wingdings" panose="05000000000000000000" pitchFamily="2" charset="2"/>
              <a:buChar char="§"/>
            </a:pPr>
            <a:r>
              <a:rPr lang="en-US" sz="900" dirty="0"/>
              <a:t>Cai, C., Hy, T. S., Yu, R., &amp; Wang, Y. (2023, July). On the connection between </a:t>
            </a:r>
            <a:r>
              <a:rPr lang="en-US" sz="900" dirty="0" err="1"/>
              <a:t>mpnn</a:t>
            </a:r>
            <a:r>
              <a:rPr lang="en-US" sz="900" dirty="0"/>
              <a:t> and graph transformer. In International Conference on Machine Learning (pp. 3408-3430). PMLR.</a:t>
            </a:r>
          </a:p>
          <a:p>
            <a:pPr>
              <a:lnSpc>
                <a:spcPct val="50000"/>
              </a:lnSpc>
              <a:buFont typeface="Wingdings" panose="05000000000000000000" pitchFamily="2" charset="2"/>
              <a:buChar char="§"/>
            </a:pPr>
            <a:r>
              <a:rPr lang="en-US" sz="900" dirty="0"/>
              <a:t>Chamberlain, B., </a:t>
            </a:r>
            <a:r>
              <a:rPr lang="en-US" sz="900" dirty="0" err="1"/>
              <a:t>Rowbottom</a:t>
            </a:r>
            <a:r>
              <a:rPr lang="en-US" sz="900" dirty="0"/>
              <a:t>, J., </a:t>
            </a:r>
            <a:r>
              <a:rPr lang="en-US" sz="900" dirty="0" err="1"/>
              <a:t>Gorinova</a:t>
            </a:r>
            <a:r>
              <a:rPr lang="en-US" sz="900" dirty="0"/>
              <a:t>, M. I., Bronstein, M., Webb, S., &amp; Rossi, E. (2021, July). Grand: Graph neural diffusion. In International conference on machine learning (pp. 1407-1418). PMLR.</a:t>
            </a:r>
          </a:p>
          <a:p>
            <a:pPr>
              <a:lnSpc>
                <a:spcPct val="50000"/>
              </a:lnSpc>
              <a:buFont typeface="Wingdings" panose="05000000000000000000" pitchFamily="2" charset="2"/>
              <a:buChar char="§"/>
            </a:pPr>
            <a:r>
              <a:rPr lang="en-US" sz="900" dirty="0"/>
              <a:t>Chamberlain, B., </a:t>
            </a:r>
            <a:r>
              <a:rPr lang="en-US" sz="900" dirty="0" err="1"/>
              <a:t>Rowbottom</a:t>
            </a:r>
            <a:r>
              <a:rPr lang="en-US" sz="900" dirty="0"/>
              <a:t>, J., </a:t>
            </a:r>
            <a:r>
              <a:rPr lang="en-US" sz="900" dirty="0" err="1"/>
              <a:t>Eynard</a:t>
            </a:r>
            <a:r>
              <a:rPr lang="en-US" sz="900" dirty="0"/>
              <a:t>, D., Di Giovanni, F., Dong, X., &amp; Bronstein, M. (2021b). Beltrami flow and neural diffusion on graphs. Advances in Neural Information Processing Systems, 34, 1594-1609.</a:t>
            </a:r>
          </a:p>
          <a:p>
            <a:pPr>
              <a:lnSpc>
                <a:spcPct val="50000"/>
              </a:lnSpc>
              <a:buFont typeface="Wingdings" panose="05000000000000000000" pitchFamily="2" charset="2"/>
              <a:buChar char="§"/>
            </a:pPr>
            <a:r>
              <a:rPr lang="en-US" sz="900" dirty="0"/>
              <a:t>Chen, M., Wei, Z., Huang, Z., Ding, B., &amp; Li, Y. (2020, November). Simple and deep graph convolutional networks. In International conference on machine learning (pp. 1725-1735). PMLR.</a:t>
            </a:r>
          </a:p>
          <a:p>
            <a:pPr>
              <a:lnSpc>
                <a:spcPct val="50000"/>
              </a:lnSpc>
              <a:buFont typeface="Wingdings" panose="05000000000000000000" pitchFamily="2" charset="2"/>
              <a:buChar char="§"/>
            </a:pPr>
            <a:r>
              <a:rPr lang="en-US" sz="900" dirty="0"/>
              <a:t>Chen, T., Zhou, K., Duan, K., Zheng, W., Wang, P., Hu, X., &amp; Wang, Z. (2022). Bag of tricks for training deeper graph neural networks: A comprehensive benchmark study. IEEE TPAMI.</a:t>
            </a:r>
          </a:p>
          <a:p>
            <a:pPr>
              <a:lnSpc>
                <a:spcPct val="50000"/>
              </a:lnSpc>
              <a:buFont typeface="Wingdings" panose="05000000000000000000" pitchFamily="2" charset="2"/>
              <a:buChar char="§"/>
            </a:pPr>
            <a:r>
              <a:rPr lang="en-US" sz="900" dirty="0"/>
              <a:t>Chung, F. R. (1997). Spectral graph theory (Vol. 92). American Mathematical Soc..</a:t>
            </a:r>
          </a:p>
          <a:p>
            <a:pPr>
              <a:lnSpc>
                <a:spcPct val="50000"/>
              </a:lnSpc>
              <a:buFont typeface="Wingdings" panose="05000000000000000000" pitchFamily="2" charset="2"/>
              <a:buChar char="§"/>
            </a:pPr>
            <a:r>
              <a:rPr lang="en-US" sz="900" dirty="0" err="1"/>
              <a:t>Devriendt</a:t>
            </a:r>
            <a:r>
              <a:rPr lang="en-US" sz="900" dirty="0"/>
              <a:t>, K., &amp; </a:t>
            </a:r>
            <a:r>
              <a:rPr lang="en-US" sz="900" dirty="0" err="1"/>
              <a:t>Lambiotte</a:t>
            </a:r>
            <a:r>
              <a:rPr lang="en-US" sz="900" dirty="0"/>
              <a:t>, R. (2022). Discrete curvature on graphs from the effective resistance. Journal of Physics: Complexity, 3(2), 025008. </a:t>
            </a:r>
          </a:p>
          <a:p>
            <a:pPr>
              <a:lnSpc>
                <a:spcPct val="50000"/>
              </a:lnSpc>
              <a:buFont typeface="Wingdings" panose="05000000000000000000" pitchFamily="2" charset="2"/>
              <a:buChar char="§"/>
            </a:pPr>
            <a:r>
              <a:rPr lang="en-US" sz="900" dirty="0"/>
              <a:t>Di Giovanni, F., Giusti, L., </a:t>
            </a:r>
            <a:r>
              <a:rPr lang="en-US" sz="900" dirty="0" err="1"/>
              <a:t>Barbero</a:t>
            </a:r>
            <a:r>
              <a:rPr lang="en-US" sz="900" dirty="0"/>
              <a:t>, F., Luise, G., Lio, P., &amp; Bronstein, M. M. (2023, July). On over-squashing in message passing neural networks: The impact of width, depth, and topology. ICML</a:t>
            </a:r>
          </a:p>
          <a:p>
            <a:pPr>
              <a:lnSpc>
                <a:spcPct val="50000"/>
              </a:lnSpc>
              <a:buFont typeface="Wingdings" panose="05000000000000000000" pitchFamily="2" charset="2"/>
              <a:buChar char="§"/>
            </a:pPr>
            <a:r>
              <a:rPr lang="en-US" sz="900" dirty="0"/>
              <a:t>Di Giovanni, F., </a:t>
            </a:r>
            <a:r>
              <a:rPr lang="en-US" sz="900" dirty="0" err="1"/>
              <a:t>Rowbottom</a:t>
            </a:r>
            <a:r>
              <a:rPr lang="en-US" sz="900" dirty="0"/>
              <a:t>, J., Chamberlain, B. P., Markovich, T., &amp; Bronstein, M. M. (2023). Understanding convolution on graphs via energies. In TLMR.</a:t>
            </a:r>
          </a:p>
          <a:p>
            <a:pPr>
              <a:lnSpc>
                <a:spcPct val="50000"/>
              </a:lnSpc>
              <a:buFont typeface="Wingdings" panose="05000000000000000000" pitchFamily="2" charset="2"/>
              <a:buChar char="§"/>
            </a:pPr>
            <a:r>
              <a:rPr lang="en-US" sz="900" dirty="0"/>
              <a:t>Di Giovanni, F., </a:t>
            </a:r>
            <a:r>
              <a:rPr lang="en-US" sz="900" dirty="0" err="1"/>
              <a:t>Rusch</a:t>
            </a:r>
            <a:r>
              <a:rPr lang="en-US" sz="900" dirty="0"/>
              <a:t>, T. K., Bronstein, M. M., </a:t>
            </a:r>
            <a:r>
              <a:rPr lang="en-US" sz="900" dirty="0" err="1"/>
              <a:t>Deac</a:t>
            </a:r>
            <a:r>
              <a:rPr lang="en-US" sz="900" dirty="0"/>
              <a:t>, A., </a:t>
            </a:r>
            <a:r>
              <a:rPr lang="en-US" sz="900" dirty="0" err="1"/>
              <a:t>Lackenby</a:t>
            </a:r>
            <a:r>
              <a:rPr lang="en-US" sz="900" dirty="0"/>
              <a:t>, M., Mishra, S., &amp; </a:t>
            </a:r>
            <a:r>
              <a:rPr lang="en-US" sz="900" dirty="0" err="1"/>
              <a:t>Veličković</a:t>
            </a:r>
            <a:r>
              <a:rPr lang="en-US" sz="900" dirty="0"/>
              <a:t>, P. (2024). How does over-squashing affect the power of GNNs?. TMLR.</a:t>
            </a:r>
          </a:p>
          <a:p>
            <a:pPr>
              <a:lnSpc>
                <a:spcPct val="50000"/>
              </a:lnSpc>
              <a:buFont typeface="Wingdings" panose="05000000000000000000" pitchFamily="2" charset="2"/>
              <a:buChar char="§"/>
            </a:pPr>
            <a:r>
              <a:rPr lang="en-US" sz="900" dirty="0"/>
              <a:t>Dwivedi, V. P., </a:t>
            </a:r>
            <a:r>
              <a:rPr lang="en-US" sz="900" dirty="0" err="1"/>
              <a:t>Rampášek</a:t>
            </a:r>
            <a:r>
              <a:rPr lang="en-US" sz="900" dirty="0"/>
              <a:t>, L., Galkin, M., </a:t>
            </a:r>
            <a:r>
              <a:rPr lang="en-US" sz="900" dirty="0" err="1"/>
              <a:t>Parviz</a:t>
            </a:r>
            <a:r>
              <a:rPr lang="en-US" sz="900" dirty="0"/>
              <a:t>, A., Wolf, G., Luu, A. T., &amp; </a:t>
            </a:r>
            <a:r>
              <a:rPr lang="en-US" sz="900" dirty="0" err="1"/>
              <a:t>Beaini</a:t>
            </a:r>
            <a:r>
              <a:rPr lang="en-US" sz="900" dirty="0"/>
              <a:t>, D. (2022). Long range graph benchmark. Advances in Neural Information Processing Systems, 35, 22326-22340.</a:t>
            </a:r>
          </a:p>
          <a:p>
            <a:pPr>
              <a:lnSpc>
                <a:spcPct val="50000"/>
              </a:lnSpc>
              <a:buFont typeface="Wingdings" panose="05000000000000000000" pitchFamily="2" charset="2"/>
              <a:buChar char="§"/>
            </a:pPr>
            <a:r>
              <a:rPr lang="en-US" sz="900" dirty="0" err="1"/>
              <a:t>Eliasof</a:t>
            </a:r>
            <a:r>
              <a:rPr lang="en-US" sz="900" dirty="0"/>
              <a:t>, Moshe, Eldad Haber, and Eran </a:t>
            </a:r>
            <a:r>
              <a:rPr lang="en-US" sz="900" dirty="0" err="1"/>
              <a:t>Treister</a:t>
            </a:r>
            <a:r>
              <a:rPr lang="en-US" sz="900" dirty="0"/>
              <a:t>. "Pde-</a:t>
            </a:r>
            <a:r>
              <a:rPr lang="en-US" sz="900" dirty="0" err="1"/>
              <a:t>gcn</a:t>
            </a:r>
            <a:r>
              <a:rPr lang="en-US" sz="900" dirty="0"/>
              <a:t>: Novel architectures for graph neural networks motivated by partial differential equations." Advances in neural information processing systems 34 (2021): 3836-3849.</a:t>
            </a:r>
          </a:p>
          <a:p>
            <a:pPr>
              <a:lnSpc>
                <a:spcPct val="50000"/>
              </a:lnSpc>
              <a:buFont typeface="Wingdings" panose="05000000000000000000" pitchFamily="2" charset="2"/>
              <a:buChar char="§"/>
            </a:pPr>
            <a:r>
              <a:rPr lang="en-US" sz="900" dirty="0" err="1"/>
              <a:t>Errica</a:t>
            </a:r>
            <a:r>
              <a:rPr lang="en-US" sz="900" dirty="0"/>
              <a:t>, F., Christiansen, H., </a:t>
            </a:r>
            <a:r>
              <a:rPr lang="en-US" sz="900" dirty="0" err="1"/>
              <a:t>Zaverkin</a:t>
            </a:r>
            <a:r>
              <a:rPr lang="en-US" sz="900" dirty="0"/>
              <a:t>, V., Maruyama, T., </a:t>
            </a:r>
            <a:r>
              <a:rPr lang="en-US" sz="900" dirty="0" err="1"/>
              <a:t>Niepert</a:t>
            </a:r>
            <a:r>
              <a:rPr lang="en-US" sz="900" dirty="0"/>
              <a:t>, M., &amp; </a:t>
            </a:r>
            <a:r>
              <a:rPr lang="en-US" sz="900" dirty="0" err="1"/>
              <a:t>Alesiani</a:t>
            </a:r>
            <a:r>
              <a:rPr lang="en-US" sz="900" dirty="0"/>
              <a:t>, F. (2024). Adaptive Message Passing: A General Framework to Mitigate </a:t>
            </a:r>
            <a:r>
              <a:rPr lang="en-US" sz="900" dirty="0" err="1"/>
              <a:t>Oversmoothing</a:t>
            </a:r>
            <a:r>
              <a:rPr lang="en-US" sz="900" dirty="0"/>
              <a:t>, </a:t>
            </a:r>
            <a:r>
              <a:rPr lang="en-US" sz="900" dirty="0" err="1"/>
              <a:t>Oversquashing</a:t>
            </a:r>
            <a:r>
              <a:rPr lang="en-US" sz="900" dirty="0"/>
              <a:t>, and Underreaching. In JMLR 2024</a:t>
            </a:r>
          </a:p>
          <a:p>
            <a:pPr>
              <a:lnSpc>
                <a:spcPct val="50000"/>
              </a:lnSpc>
              <a:buFont typeface="Wingdings" panose="05000000000000000000" pitchFamily="2" charset="2"/>
              <a:buChar char="§"/>
            </a:pPr>
            <a:r>
              <a:rPr lang="en-US" sz="900" dirty="0" err="1"/>
              <a:t>Fesser</a:t>
            </a:r>
            <a:r>
              <a:rPr lang="en-US" sz="900" dirty="0"/>
              <a:t>, L., &amp; Weber, M. (2024, April). Mitigating over-smoothing and over-squashing using augmentations of Forman-Ricci curvature. In Learning on Graphs Conference (pp. 19-1). PMLR.</a:t>
            </a:r>
          </a:p>
          <a:p>
            <a:pPr>
              <a:lnSpc>
                <a:spcPct val="50000"/>
              </a:lnSpc>
              <a:buFont typeface="Wingdings" panose="05000000000000000000" pitchFamily="2" charset="2"/>
              <a:buChar char="§"/>
            </a:pPr>
            <a:r>
              <a:rPr lang="en-US" sz="900" dirty="0" err="1"/>
              <a:t>Gasteiger</a:t>
            </a:r>
            <a:r>
              <a:rPr lang="en-US" sz="900" dirty="0"/>
              <a:t>, J., </a:t>
            </a:r>
            <a:r>
              <a:rPr lang="en-US" sz="900" dirty="0" err="1"/>
              <a:t>Weißenberger</a:t>
            </a:r>
            <a:r>
              <a:rPr lang="en-US" sz="900" dirty="0"/>
              <a:t>, S., &amp; </a:t>
            </a:r>
            <a:r>
              <a:rPr lang="en-US" sz="900" dirty="0" err="1"/>
              <a:t>Günnemann</a:t>
            </a:r>
            <a:r>
              <a:rPr lang="en-US" sz="900" dirty="0"/>
              <a:t>, S. (2019). Diffusion improves graph learning. Advances in neural information processing systems, 32.</a:t>
            </a:r>
          </a:p>
          <a:p>
            <a:pPr>
              <a:lnSpc>
                <a:spcPct val="50000"/>
              </a:lnSpc>
              <a:buFont typeface="Wingdings" panose="05000000000000000000" pitchFamily="2" charset="2"/>
              <a:buChar char="§"/>
            </a:pPr>
            <a:r>
              <a:rPr lang="en-US" sz="900" dirty="0" err="1"/>
              <a:t>Giraldo</a:t>
            </a:r>
            <a:r>
              <a:rPr lang="en-US" sz="900" dirty="0"/>
              <a:t>, J. H., </a:t>
            </a:r>
            <a:r>
              <a:rPr lang="en-US" sz="900" dirty="0" err="1"/>
              <a:t>Skianis</a:t>
            </a:r>
            <a:r>
              <a:rPr lang="en-US" sz="900" dirty="0"/>
              <a:t>, K., </a:t>
            </a:r>
            <a:r>
              <a:rPr lang="en-US" sz="900" dirty="0" err="1"/>
              <a:t>Bouwmans</a:t>
            </a:r>
            <a:r>
              <a:rPr lang="en-US" sz="900" dirty="0"/>
              <a:t>, T., &amp; </a:t>
            </a:r>
            <a:r>
              <a:rPr lang="en-US" sz="900" dirty="0" err="1"/>
              <a:t>Malliaros</a:t>
            </a:r>
            <a:r>
              <a:rPr lang="en-US" sz="900" dirty="0"/>
              <a:t>, F. D. (2023, October). On the trade-off between over-smoothing and over-squashing in deep graph neural networks. In ICKM.</a:t>
            </a:r>
          </a:p>
          <a:p>
            <a:pPr>
              <a:lnSpc>
                <a:spcPct val="50000"/>
              </a:lnSpc>
              <a:buFont typeface="Wingdings" panose="05000000000000000000" pitchFamily="2" charset="2"/>
              <a:buChar char="§"/>
            </a:pPr>
            <a:r>
              <a:rPr lang="en-US" sz="900" dirty="0" err="1"/>
              <a:t>Gutteridge</a:t>
            </a:r>
            <a:r>
              <a:rPr lang="en-US" sz="900" dirty="0"/>
              <a:t>, B., Dong, X., Bronstein, M. M., &amp; Di Giovanni, F. (2023, July). Drew: Dynamically rewired message passing with delay. In International Conference on Machine Learning (pp. 12252-12267). PMLR.</a:t>
            </a:r>
          </a:p>
          <a:p>
            <a:pPr>
              <a:lnSpc>
                <a:spcPct val="50000"/>
              </a:lnSpc>
              <a:buFont typeface="Wingdings" panose="05000000000000000000" pitchFamily="2" charset="2"/>
              <a:buChar char="§"/>
            </a:pPr>
            <a:endParaRPr lang="en-US" sz="900" dirty="0"/>
          </a:p>
        </p:txBody>
      </p:sp>
      <p:sp>
        <p:nvSpPr>
          <p:cNvPr id="4" name="Slide Number Placeholder 3">
            <a:extLst>
              <a:ext uri="{FF2B5EF4-FFF2-40B4-BE49-F238E27FC236}">
                <a16:creationId xmlns:a16="http://schemas.microsoft.com/office/drawing/2014/main" id="{C7BF1FC8-BB4C-A1ED-547D-730DD37E373D}"/>
              </a:ext>
            </a:extLst>
          </p:cNvPr>
          <p:cNvSpPr>
            <a:spLocks noGrp="1"/>
          </p:cNvSpPr>
          <p:nvPr>
            <p:ph type="sldNum" sz="quarter" idx="12"/>
          </p:nvPr>
        </p:nvSpPr>
        <p:spPr/>
        <p:txBody>
          <a:bodyPr/>
          <a:lstStyle/>
          <a:p>
            <a:fld id="{33471E03-3868-4372-A232-81B06EBB10D4}" type="slidenum">
              <a:rPr lang="es-ES" smtClean="0"/>
              <a:t>227</a:t>
            </a:fld>
            <a:endParaRPr lang="es-ES"/>
          </a:p>
        </p:txBody>
      </p:sp>
    </p:spTree>
    <p:extLst>
      <p:ext uri="{BB962C8B-B14F-4D97-AF65-F5344CB8AC3E}">
        <p14:creationId xmlns:p14="http://schemas.microsoft.com/office/powerpoint/2010/main" val="20466480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B8A7-0E05-D788-3BEB-58235673C782}"/>
              </a:ext>
            </a:extLst>
          </p:cNvPr>
          <p:cNvSpPr>
            <a:spLocks noGrp="1"/>
          </p:cNvSpPr>
          <p:nvPr>
            <p:ph type="title"/>
          </p:nvPr>
        </p:nvSpPr>
        <p:spPr>
          <a:xfrm>
            <a:off x="728663" y="0"/>
            <a:ext cx="10515600" cy="913259"/>
          </a:xfrm>
        </p:spPr>
        <p:txBody>
          <a:bodyPr>
            <a:normAutofit/>
          </a:bodyPr>
          <a:lstStyle/>
          <a:p>
            <a:r>
              <a:rPr lang="en-US" sz="3200" dirty="0"/>
              <a:t>References</a:t>
            </a:r>
            <a:endParaRPr lang="es-ES" sz="3200" dirty="0"/>
          </a:p>
        </p:txBody>
      </p:sp>
      <p:sp>
        <p:nvSpPr>
          <p:cNvPr id="3" name="Content Placeholder 2">
            <a:extLst>
              <a:ext uri="{FF2B5EF4-FFF2-40B4-BE49-F238E27FC236}">
                <a16:creationId xmlns:a16="http://schemas.microsoft.com/office/drawing/2014/main" id="{BBF2F93B-843F-2CCA-3AF0-A2FC5C4CCAA1}"/>
              </a:ext>
            </a:extLst>
          </p:cNvPr>
          <p:cNvSpPr>
            <a:spLocks noGrp="1"/>
          </p:cNvSpPr>
          <p:nvPr>
            <p:ph idx="1"/>
          </p:nvPr>
        </p:nvSpPr>
        <p:spPr>
          <a:xfrm>
            <a:off x="147144" y="715875"/>
            <a:ext cx="11897711" cy="5986765"/>
          </a:xfrm>
          <a:noFill/>
        </p:spPr>
        <p:txBody>
          <a:bodyPr>
            <a:noAutofit/>
          </a:bodyPr>
          <a:lstStyle/>
          <a:p>
            <a:pPr>
              <a:lnSpc>
                <a:spcPct val="50000"/>
              </a:lnSpc>
              <a:buFont typeface="Wingdings" panose="05000000000000000000" pitchFamily="2" charset="2"/>
              <a:buChar char="§"/>
            </a:pPr>
            <a:r>
              <a:rPr lang="en-US" sz="900" dirty="0"/>
              <a:t>Hamilton, W. L. (2020). Graph representation learning. Morgan &amp; Claypool Publishers.</a:t>
            </a:r>
          </a:p>
          <a:p>
            <a:pPr>
              <a:lnSpc>
                <a:spcPct val="50000"/>
              </a:lnSpc>
              <a:buFont typeface="Wingdings" panose="05000000000000000000" pitchFamily="2" charset="2"/>
              <a:buChar char="§"/>
            </a:pPr>
            <a:r>
              <a:rPr lang="en-US" sz="900" dirty="0" err="1"/>
              <a:t>Hasanzadeh</a:t>
            </a:r>
            <a:r>
              <a:rPr lang="en-US" sz="900" dirty="0"/>
              <a:t>, A., </a:t>
            </a:r>
            <a:r>
              <a:rPr lang="en-US" sz="900" dirty="0" err="1"/>
              <a:t>Hajiramezanali</a:t>
            </a:r>
            <a:r>
              <a:rPr lang="en-US" sz="900" dirty="0"/>
              <a:t>, E., </a:t>
            </a:r>
            <a:r>
              <a:rPr lang="en-US" sz="900" dirty="0" err="1"/>
              <a:t>Boluki</a:t>
            </a:r>
            <a:r>
              <a:rPr lang="en-US" sz="900" dirty="0"/>
              <a:t>, S., Zhou, M., Duffield, N., Narayanan, K., &amp; Qian, X. (2020, November). Bayesian graph neural networks with adaptive connection sampling. In ICML 2022.</a:t>
            </a:r>
          </a:p>
          <a:p>
            <a:pPr>
              <a:lnSpc>
                <a:spcPct val="50000"/>
              </a:lnSpc>
              <a:buFont typeface="Wingdings" panose="05000000000000000000" pitchFamily="2" charset="2"/>
              <a:buChar char="§"/>
            </a:pPr>
            <a:r>
              <a:rPr lang="en-US" sz="900" dirty="0"/>
              <a:t>Huang, K., Wang, Y. G., &amp; Li, M. (2024). How Universal Polynomial Bases Enhance Spectral Graph Neural Networks: Heterophily, Over-smoothing, and Over-squashing. </a:t>
            </a:r>
            <a:r>
              <a:rPr lang="en-US" sz="900" dirty="0" err="1"/>
              <a:t>arXiv</a:t>
            </a:r>
            <a:r>
              <a:rPr lang="en-US" sz="900" dirty="0"/>
              <a:t> preprint arXiv:2405.12474. </a:t>
            </a:r>
          </a:p>
          <a:p>
            <a:pPr>
              <a:lnSpc>
                <a:spcPct val="50000"/>
              </a:lnSpc>
              <a:buFont typeface="Wingdings" panose="05000000000000000000" pitchFamily="2" charset="2"/>
              <a:buChar char="§"/>
            </a:pPr>
            <a:r>
              <a:rPr lang="en-US" sz="900" dirty="0" err="1"/>
              <a:t>Jamadandi</a:t>
            </a:r>
            <a:r>
              <a:rPr lang="en-US" sz="900" dirty="0"/>
              <a:t>, Adarsh, Celia Rubio-Madrigal, and </a:t>
            </a:r>
            <a:r>
              <a:rPr lang="en-US" sz="900" dirty="0" err="1"/>
              <a:t>Rebekka</a:t>
            </a:r>
            <a:r>
              <a:rPr lang="en-US" sz="900" dirty="0"/>
              <a:t> </a:t>
            </a:r>
            <a:r>
              <a:rPr lang="en-US" sz="900" dirty="0" err="1"/>
              <a:t>Burkholz</a:t>
            </a:r>
            <a:r>
              <a:rPr lang="en-US" sz="900" dirty="0"/>
              <a:t>. "Spectral Graph Pruning Against Over-Squashing and Over-Smoothing." </a:t>
            </a:r>
            <a:r>
              <a:rPr lang="en-US" sz="900" dirty="0" err="1"/>
              <a:t>arXiv</a:t>
            </a:r>
            <a:r>
              <a:rPr lang="en-US" sz="900" dirty="0"/>
              <a:t> preprint arXiv:2404.04612 (2024).</a:t>
            </a:r>
          </a:p>
          <a:p>
            <a:pPr>
              <a:lnSpc>
                <a:spcPct val="50000"/>
              </a:lnSpc>
              <a:buFont typeface="Wingdings" panose="05000000000000000000" pitchFamily="2" charset="2"/>
              <a:buChar char="§"/>
            </a:pPr>
            <a:r>
              <a:rPr lang="en-US" sz="900" dirty="0" err="1"/>
              <a:t>Karhadkar</a:t>
            </a:r>
            <a:r>
              <a:rPr lang="en-US" sz="900" dirty="0"/>
              <a:t>, K., Banerjee, P. K., &amp; </a:t>
            </a:r>
            <a:r>
              <a:rPr lang="en-US" sz="900" dirty="0" err="1"/>
              <a:t>Montúfar</a:t>
            </a:r>
            <a:r>
              <a:rPr lang="en-US" sz="900" dirty="0"/>
              <a:t>, G. (2022). </a:t>
            </a:r>
            <a:r>
              <a:rPr lang="en-US" sz="900" dirty="0" err="1"/>
              <a:t>FoSR</a:t>
            </a:r>
            <a:r>
              <a:rPr lang="en-US" sz="900" dirty="0"/>
              <a:t>: First-order spectral rewiring for addressing </a:t>
            </a:r>
            <a:r>
              <a:rPr lang="en-US" sz="900" dirty="0" err="1"/>
              <a:t>oversquashing</a:t>
            </a:r>
            <a:r>
              <a:rPr lang="en-US" sz="900" dirty="0"/>
              <a:t> in GNNs. In ICLR 2023</a:t>
            </a:r>
          </a:p>
          <a:p>
            <a:pPr>
              <a:lnSpc>
                <a:spcPct val="50000"/>
              </a:lnSpc>
              <a:buFont typeface="Wingdings" panose="05000000000000000000" pitchFamily="2" charset="2"/>
              <a:buChar char="§"/>
            </a:pPr>
            <a:r>
              <a:rPr lang="en-US" sz="900" dirty="0"/>
              <a:t>Jiang, W., Liu, H., &amp; Xiong, H. (2023). Survey on Trustworthy Graph Neural Networks: From A Causal Perspective. </a:t>
            </a:r>
            <a:r>
              <a:rPr lang="en-US" sz="900" dirty="0" err="1"/>
              <a:t>arXiv</a:t>
            </a:r>
            <a:r>
              <a:rPr lang="en-US" sz="900" dirty="0"/>
              <a:t> preprint arXiv:2312.12477.</a:t>
            </a:r>
          </a:p>
          <a:p>
            <a:pPr>
              <a:lnSpc>
                <a:spcPct val="50000"/>
              </a:lnSpc>
              <a:buFont typeface="Wingdings" panose="05000000000000000000" pitchFamily="2" charset="2"/>
              <a:buChar char="§"/>
            </a:pPr>
            <a:r>
              <a:rPr lang="en-US" sz="900" dirty="0" err="1"/>
              <a:t>Keriven</a:t>
            </a:r>
            <a:r>
              <a:rPr lang="en-US" sz="900" dirty="0"/>
              <a:t>, N. Not too little, not too much: a theoretical analysis of graph (over) smoothing. </a:t>
            </a:r>
            <a:r>
              <a:rPr lang="en-US" sz="900" dirty="0" err="1"/>
              <a:t>NeurIPS</a:t>
            </a:r>
            <a:r>
              <a:rPr lang="en-US" sz="900" dirty="0"/>
              <a:t> 2022.</a:t>
            </a:r>
          </a:p>
          <a:p>
            <a:pPr>
              <a:lnSpc>
                <a:spcPct val="50000"/>
              </a:lnSpc>
              <a:buFont typeface="Wingdings" panose="05000000000000000000" pitchFamily="2" charset="2"/>
              <a:buChar char="§"/>
            </a:pPr>
            <a:r>
              <a:rPr lang="en-US" sz="900" dirty="0"/>
              <a:t>Kondor, R. I., &amp; Lafferty, J. (2002, July). Diffusion kernels on graphs and other discrete structures. In Proceedings of the 19th international conference on machine learning (Vol. 2002, pp. 315-322).</a:t>
            </a:r>
          </a:p>
          <a:p>
            <a:pPr>
              <a:lnSpc>
                <a:spcPct val="50000"/>
              </a:lnSpc>
              <a:buFont typeface="Wingdings" panose="05000000000000000000" pitchFamily="2" charset="2"/>
              <a:buChar char="§"/>
            </a:pPr>
            <a:r>
              <a:rPr lang="en-US" sz="900" dirty="0"/>
              <a:t>Li, Q., Han, Z., &amp; Wu, X. M. (2018, April). Deeper insights into graph convolutional networks for semi-supervised learning. In Proceedings of the AAAI conference on artificial intelligence (Vol. 32, No. 1).</a:t>
            </a:r>
          </a:p>
          <a:p>
            <a:pPr>
              <a:lnSpc>
                <a:spcPct val="50000"/>
              </a:lnSpc>
              <a:buFont typeface="Wingdings" panose="05000000000000000000" pitchFamily="2" charset="2"/>
              <a:buChar char="§"/>
            </a:pPr>
            <a:r>
              <a:rPr lang="en-US" sz="900" dirty="0"/>
              <a:t>Li, G., Muller, M., </a:t>
            </a:r>
            <a:r>
              <a:rPr lang="en-US" sz="900" dirty="0" err="1"/>
              <a:t>Thabet</a:t>
            </a:r>
            <a:r>
              <a:rPr lang="en-US" sz="900" dirty="0"/>
              <a:t>, A., &amp; Ghanem, B. (2019). </a:t>
            </a:r>
            <a:r>
              <a:rPr lang="en-US" sz="900" dirty="0" err="1"/>
              <a:t>Deepgcns</a:t>
            </a:r>
            <a:r>
              <a:rPr lang="en-US" sz="900" dirty="0"/>
              <a:t>: Can </a:t>
            </a:r>
            <a:r>
              <a:rPr lang="en-US" sz="900" dirty="0" err="1"/>
              <a:t>gcns</a:t>
            </a:r>
            <a:r>
              <a:rPr lang="en-US" sz="900" dirty="0"/>
              <a:t> go as deep as </a:t>
            </a:r>
            <a:r>
              <a:rPr lang="en-US" sz="900" dirty="0" err="1"/>
              <a:t>cnns</a:t>
            </a:r>
            <a:r>
              <a:rPr lang="en-US" sz="900" dirty="0"/>
              <a:t>?. In Proceedings of the IEEE/CVF international conference on computer vision (pp. 9267-9276).</a:t>
            </a:r>
          </a:p>
          <a:p>
            <a:pPr>
              <a:lnSpc>
                <a:spcPct val="50000"/>
              </a:lnSpc>
              <a:buFont typeface="Wingdings" panose="05000000000000000000" pitchFamily="2" charset="2"/>
              <a:buChar char="§"/>
            </a:pPr>
            <a:r>
              <a:rPr lang="en-US" sz="900" dirty="0"/>
              <a:t>Liu, M., Gao, H., &amp; Ji, S. (2020, August). Towards deeper graph neural networks. In Proceedings of the 26th ACM SIGKDD international conference on knowledge discovery &amp; data mining (pp. 338-348).</a:t>
            </a:r>
          </a:p>
          <a:p>
            <a:pPr>
              <a:lnSpc>
                <a:spcPct val="50000"/>
              </a:lnSpc>
              <a:buFont typeface="Wingdings" panose="05000000000000000000" pitchFamily="2" charset="2"/>
              <a:buChar char="§"/>
            </a:pPr>
            <a:r>
              <a:rPr lang="en-US" sz="900" dirty="0"/>
              <a:t>Liu, Y., Zhou, C., Pan, S., Wu, J., Li, Z., Chen, H., &amp; Zhang, P. (2023, April). </a:t>
            </a:r>
            <a:r>
              <a:rPr lang="en-US" sz="900" dirty="0" err="1"/>
              <a:t>Curvdrop</a:t>
            </a:r>
            <a:r>
              <a:rPr lang="en-US" sz="900" dirty="0"/>
              <a:t>: A </a:t>
            </a:r>
            <a:r>
              <a:rPr lang="en-US" sz="900" dirty="0" err="1"/>
              <a:t>ricci</a:t>
            </a:r>
            <a:r>
              <a:rPr lang="en-US" sz="900" dirty="0"/>
              <a:t> curvature based approach to prevent graph neural networks from over-smoothing and over-squashing. In WWW.</a:t>
            </a:r>
          </a:p>
          <a:p>
            <a:pPr>
              <a:lnSpc>
                <a:spcPct val="50000"/>
              </a:lnSpc>
              <a:buFont typeface="Wingdings" panose="05000000000000000000" pitchFamily="2" charset="2"/>
              <a:buChar char="§"/>
            </a:pPr>
            <a:r>
              <a:rPr lang="en-US" sz="900" dirty="0"/>
              <a:t>Liu, Y., Zheng, Y., Zhang, D., Lee, V. C., &amp; Pan, S. (2023b, June). Beyond smoothing: Unsupervised graph representation learning with edge heterophily discriminating. AAAI.</a:t>
            </a:r>
          </a:p>
          <a:p>
            <a:pPr>
              <a:lnSpc>
                <a:spcPct val="50000"/>
              </a:lnSpc>
              <a:buFont typeface="Wingdings" panose="05000000000000000000" pitchFamily="2" charset="2"/>
              <a:buChar char="§"/>
            </a:pPr>
            <a:r>
              <a:rPr lang="en-US" sz="900" dirty="0"/>
              <a:t>Lim, D., et al. "New benchmarks for learning on non-</a:t>
            </a:r>
            <a:r>
              <a:rPr lang="en-US" sz="900" dirty="0" err="1"/>
              <a:t>homophilous</a:t>
            </a:r>
            <a:r>
              <a:rPr lang="en-US" sz="900" dirty="0"/>
              <a:t> graphs“. In WWW Workshop on GLB, 2021.</a:t>
            </a:r>
          </a:p>
          <a:p>
            <a:pPr>
              <a:lnSpc>
                <a:spcPct val="50000"/>
              </a:lnSpc>
              <a:buFont typeface="Wingdings" panose="05000000000000000000" pitchFamily="2" charset="2"/>
              <a:buChar char="§"/>
            </a:pPr>
            <a:r>
              <a:rPr lang="en-US" sz="900" dirty="0" err="1"/>
              <a:t>Lovász</a:t>
            </a:r>
            <a:r>
              <a:rPr lang="en-US" sz="900" dirty="0"/>
              <a:t>, L. (1993). Random walks on graphs. Combinatorics, Paul </a:t>
            </a:r>
            <a:r>
              <a:rPr lang="en-US" sz="900" dirty="0" err="1"/>
              <a:t>erdos</a:t>
            </a:r>
            <a:r>
              <a:rPr lang="en-US" sz="900" dirty="0"/>
              <a:t> is eighty, 2(1-46), 4.</a:t>
            </a:r>
          </a:p>
          <a:p>
            <a:pPr>
              <a:lnSpc>
                <a:spcPct val="50000"/>
              </a:lnSpc>
              <a:buFont typeface="Wingdings" panose="05000000000000000000" pitchFamily="2" charset="2"/>
              <a:buChar char="§"/>
            </a:pPr>
            <a:r>
              <a:rPr lang="en-US" sz="900" dirty="0"/>
              <a:t>Luan, S., Hua, C., Lu, Q., Zhu, J., Zhao, M., Zhang, S., ... &amp; </a:t>
            </a:r>
            <a:r>
              <a:rPr lang="en-US" sz="900" dirty="0" err="1"/>
              <a:t>Precup</a:t>
            </a:r>
            <a:r>
              <a:rPr lang="en-US" sz="900" dirty="0"/>
              <a:t>, D. (2022). Revisiting heterophily for graph neural networks. Advances in neural information processing systems, 35, 1362-1375.</a:t>
            </a:r>
          </a:p>
          <a:p>
            <a:pPr>
              <a:lnSpc>
                <a:spcPct val="50000"/>
              </a:lnSpc>
              <a:buFont typeface="Wingdings" panose="05000000000000000000" pitchFamily="2" charset="2"/>
              <a:buChar char="§"/>
            </a:pPr>
            <a:r>
              <a:rPr lang="en-US" sz="900" dirty="0"/>
              <a:t>Luan, S. et al (2024). The Heterophilic Graph Learning Handbook: Benchmarks, Models, Theoretical Analysis, Applications and Challenges. </a:t>
            </a:r>
            <a:r>
              <a:rPr lang="en-US" sz="900" dirty="0" err="1"/>
              <a:t>Arxiv</a:t>
            </a:r>
            <a:r>
              <a:rPr lang="en-US" sz="900" dirty="0"/>
              <a:t> 2407.09618</a:t>
            </a:r>
          </a:p>
          <a:p>
            <a:pPr>
              <a:lnSpc>
                <a:spcPct val="50000"/>
              </a:lnSpc>
              <a:buFont typeface="Wingdings" panose="05000000000000000000" pitchFamily="2" charset="2"/>
              <a:buChar char="§"/>
            </a:pPr>
            <a:r>
              <a:rPr lang="en-US" sz="900" dirty="0"/>
              <a:t>Ma, Y., Liu, X., Shah, N., &amp; Tang, J. (2022). Is homophily a necessity for graph neural networks?. ICLR 2022.</a:t>
            </a:r>
          </a:p>
          <a:p>
            <a:pPr>
              <a:lnSpc>
                <a:spcPct val="50000"/>
              </a:lnSpc>
              <a:buFont typeface="Wingdings" panose="05000000000000000000" pitchFamily="2" charset="2"/>
              <a:buChar char="§"/>
            </a:pPr>
            <a:r>
              <a:rPr lang="en-US" sz="900" dirty="0" err="1"/>
              <a:t>Maskey</a:t>
            </a:r>
            <a:r>
              <a:rPr lang="en-US" sz="900" dirty="0"/>
              <a:t>, S., </a:t>
            </a:r>
            <a:r>
              <a:rPr lang="en-US" sz="900" dirty="0" err="1"/>
              <a:t>Paolino</a:t>
            </a:r>
            <a:r>
              <a:rPr lang="en-US" sz="900" dirty="0"/>
              <a:t>, R., </a:t>
            </a:r>
            <a:r>
              <a:rPr lang="en-US" sz="900" dirty="0" err="1"/>
              <a:t>Bacho</a:t>
            </a:r>
            <a:r>
              <a:rPr lang="en-US" sz="900" dirty="0"/>
              <a:t>, A., &amp; </a:t>
            </a:r>
            <a:r>
              <a:rPr lang="en-US" sz="900" dirty="0" err="1"/>
              <a:t>Kutyniok</a:t>
            </a:r>
            <a:r>
              <a:rPr lang="en-US" sz="900" dirty="0"/>
              <a:t>, G. (2024). A fractional graph </a:t>
            </a:r>
            <a:r>
              <a:rPr lang="en-US" sz="900" dirty="0" err="1"/>
              <a:t>laplacian</a:t>
            </a:r>
            <a:r>
              <a:rPr lang="en-US" sz="900" dirty="0"/>
              <a:t> approach to </a:t>
            </a:r>
            <a:r>
              <a:rPr lang="en-US" sz="900" dirty="0" err="1"/>
              <a:t>oversmoothing</a:t>
            </a:r>
            <a:r>
              <a:rPr lang="en-US" sz="900" dirty="0"/>
              <a:t>. Advances in Neural Information Processing Systems, 36.</a:t>
            </a:r>
          </a:p>
          <a:p>
            <a:pPr>
              <a:lnSpc>
                <a:spcPct val="50000"/>
              </a:lnSpc>
              <a:buFont typeface="Wingdings" panose="05000000000000000000" pitchFamily="2" charset="2"/>
              <a:buChar char="§"/>
            </a:pPr>
            <a:r>
              <a:rPr lang="en-US" sz="900" dirty="0"/>
              <a:t>Newman, M. “Assortative mixing in networks”. Phys. Rev. Lett., 89, 2002.</a:t>
            </a:r>
          </a:p>
          <a:p>
            <a:pPr>
              <a:lnSpc>
                <a:spcPct val="50000"/>
              </a:lnSpc>
              <a:buFont typeface="Wingdings" panose="05000000000000000000" pitchFamily="2" charset="2"/>
              <a:buChar char="§"/>
            </a:pPr>
            <a:r>
              <a:rPr lang="en-US" sz="900" dirty="0"/>
              <a:t>Nguyen, K., Hieu, N. M., Nguyen, V. D., Ho, N., </a:t>
            </a:r>
            <a:r>
              <a:rPr lang="en-US" sz="900" dirty="0" err="1"/>
              <a:t>Osher</a:t>
            </a:r>
            <a:r>
              <a:rPr lang="en-US" sz="900" dirty="0"/>
              <a:t>, S., &amp; Nguyen, T. M. (2023, July). Revisiting over-smoothing and over-squashing using </a:t>
            </a:r>
            <a:r>
              <a:rPr lang="en-US" sz="900" dirty="0" err="1"/>
              <a:t>ollivier-ricci</a:t>
            </a:r>
            <a:r>
              <a:rPr lang="en-US" sz="900" dirty="0"/>
              <a:t> curvature. In ICML 2023.</a:t>
            </a:r>
          </a:p>
          <a:p>
            <a:pPr>
              <a:lnSpc>
                <a:spcPct val="50000"/>
              </a:lnSpc>
              <a:buFont typeface="Wingdings" panose="05000000000000000000" pitchFamily="2" charset="2"/>
              <a:buChar char="§"/>
            </a:pPr>
            <a:r>
              <a:rPr lang="en-US" sz="900" dirty="0" err="1"/>
              <a:t>Oono</a:t>
            </a:r>
            <a:r>
              <a:rPr lang="en-US" sz="900" dirty="0"/>
              <a:t>, K., &amp; Suzuki, T. (2019). Graph neural networks exponentially lose expressive power for node classification. In ICLR 2020.</a:t>
            </a:r>
          </a:p>
          <a:p>
            <a:pPr>
              <a:lnSpc>
                <a:spcPct val="50000"/>
              </a:lnSpc>
              <a:buFont typeface="Wingdings" panose="05000000000000000000" pitchFamily="2" charset="2"/>
              <a:buChar char="§"/>
            </a:pPr>
            <a:r>
              <a:rPr lang="en-US" sz="900" dirty="0"/>
              <a:t>Pei, H. et al. “</a:t>
            </a:r>
            <a:r>
              <a:rPr lang="en-US" sz="900" dirty="0" err="1"/>
              <a:t>Geom</a:t>
            </a:r>
            <a:r>
              <a:rPr lang="en-US" sz="900" dirty="0"/>
              <a:t>-GCN: Geometric GCNs”. In ICLR, 2019.</a:t>
            </a:r>
          </a:p>
          <a:p>
            <a:pPr>
              <a:lnSpc>
                <a:spcPct val="50000"/>
              </a:lnSpc>
              <a:buFont typeface="Wingdings" panose="05000000000000000000" pitchFamily="2" charset="2"/>
              <a:buChar char="§"/>
            </a:pPr>
            <a:r>
              <a:rPr lang="en-US" sz="900" dirty="0"/>
              <a:t>Pham, T., Tran, T., Dam, H., &amp; Venkatesh, S. (2017). Graph classification via deep learning with virtual nodes. </a:t>
            </a:r>
            <a:r>
              <a:rPr lang="en-US" sz="900" dirty="0" err="1"/>
              <a:t>arXiv</a:t>
            </a:r>
            <a:r>
              <a:rPr lang="en-US" sz="900" dirty="0"/>
              <a:t> preprint arXiv:1708.04357.</a:t>
            </a:r>
          </a:p>
          <a:p>
            <a:pPr>
              <a:lnSpc>
                <a:spcPct val="50000"/>
              </a:lnSpc>
              <a:buFont typeface="Wingdings" panose="05000000000000000000" pitchFamily="2" charset="2"/>
              <a:buChar char="§"/>
            </a:pPr>
            <a:r>
              <a:rPr lang="en-US" sz="900" dirty="0"/>
              <a:t>Qiu, H., &amp; Hancock, E. R. (2006). Graph embedding using commute time. In Structural, Syntactic, and Statistical Pattern Recognition: Joint IAPR International Workshops, SSPR 2006 and SPR 2006, </a:t>
            </a:r>
          </a:p>
          <a:p>
            <a:pPr>
              <a:lnSpc>
                <a:spcPct val="50000"/>
              </a:lnSpc>
              <a:buFont typeface="Wingdings" panose="05000000000000000000" pitchFamily="2" charset="2"/>
              <a:buChar char="§"/>
            </a:pPr>
            <a:r>
              <a:rPr lang="en-US" sz="900" dirty="0"/>
              <a:t>Qian, Y., Expert, P., </a:t>
            </a:r>
            <a:r>
              <a:rPr lang="en-US" sz="900" dirty="0" err="1"/>
              <a:t>Rieu</a:t>
            </a:r>
            <a:r>
              <a:rPr lang="en-US" sz="900" dirty="0"/>
              <a:t>, T., </a:t>
            </a:r>
            <a:r>
              <a:rPr lang="en-US" sz="900" dirty="0" err="1"/>
              <a:t>Panzarasa</a:t>
            </a:r>
            <a:r>
              <a:rPr lang="en-US" sz="900" dirty="0"/>
              <a:t>, P., &amp; Barahona, M. (2021). Quantifying the alignment of graph and features in deep learning. IEEE TNNLS</a:t>
            </a:r>
          </a:p>
          <a:p>
            <a:pPr>
              <a:lnSpc>
                <a:spcPct val="50000"/>
              </a:lnSpc>
              <a:buFont typeface="Wingdings" panose="05000000000000000000" pitchFamily="2" charset="2"/>
              <a:buChar char="§"/>
            </a:pPr>
            <a:r>
              <a:rPr lang="en-US" sz="900" dirty="0"/>
              <a:t>Rong, Y., Huang, W., Xu, T., &amp; Huang, J. (2020). </a:t>
            </a:r>
            <a:r>
              <a:rPr lang="en-US" sz="900" dirty="0" err="1"/>
              <a:t>Dropedge</a:t>
            </a:r>
            <a:r>
              <a:rPr lang="en-US" sz="900" dirty="0"/>
              <a:t>: Towards deep graph convolutional networks on node classification. In ICLR 2020.</a:t>
            </a:r>
          </a:p>
          <a:p>
            <a:pPr>
              <a:lnSpc>
                <a:spcPct val="50000"/>
              </a:lnSpc>
              <a:buFont typeface="Wingdings" panose="05000000000000000000" pitchFamily="2" charset="2"/>
              <a:buChar char="§"/>
            </a:pPr>
            <a:r>
              <a:rPr lang="en-US" sz="900" dirty="0" err="1"/>
              <a:t>Rusch</a:t>
            </a:r>
            <a:r>
              <a:rPr lang="en-US" sz="900" dirty="0"/>
              <a:t>, T. K., Bronstein, M. M., &amp; Mishra, S. (2023). A survey on </a:t>
            </a:r>
            <a:r>
              <a:rPr lang="en-US" sz="900" dirty="0" err="1"/>
              <a:t>oversmoothing</a:t>
            </a:r>
            <a:r>
              <a:rPr lang="en-US" sz="900" dirty="0"/>
              <a:t> in graph neural networks. </a:t>
            </a:r>
            <a:r>
              <a:rPr lang="en-US" sz="900" dirty="0" err="1"/>
              <a:t>arXiv</a:t>
            </a:r>
            <a:r>
              <a:rPr lang="en-US" sz="900" dirty="0"/>
              <a:t> preprint arXiv:2303.10993.</a:t>
            </a:r>
          </a:p>
          <a:p>
            <a:pPr>
              <a:lnSpc>
                <a:spcPct val="50000"/>
              </a:lnSpc>
              <a:buFont typeface="Wingdings" panose="05000000000000000000" pitchFamily="2" charset="2"/>
              <a:buChar char="§"/>
            </a:pPr>
            <a:r>
              <a:rPr lang="en-US" sz="900" dirty="0" err="1"/>
              <a:t>Rusch</a:t>
            </a:r>
            <a:r>
              <a:rPr lang="en-US" sz="900" dirty="0"/>
              <a:t>, T. K., Chamberlain, B., </a:t>
            </a:r>
            <a:r>
              <a:rPr lang="en-US" sz="900" dirty="0" err="1"/>
              <a:t>Rowbottom</a:t>
            </a:r>
            <a:r>
              <a:rPr lang="en-US" sz="900" dirty="0"/>
              <a:t>, J., Mishra, S., &amp; Bronstein, M. (2022, June). Graph-coupled oscillator networks. In International Conference on Machine Learning (pp. 18888-18909). PMLR.</a:t>
            </a:r>
          </a:p>
          <a:p>
            <a:pPr>
              <a:lnSpc>
                <a:spcPct val="50000"/>
              </a:lnSpc>
              <a:buFont typeface="Wingdings" panose="05000000000000000000" pitchFamily="2" charset="2"/>
              <a:buChar char="§"/>
            </a:pPr>
            <a:r>
              <a:rPr lang="en-US" sz="900" dirty="0"/>
              <a:t>Southern, J., Di Giovanni, F., Bronstein, M., &amp; </a:t>
            </a:r>
            <a:r>
              <a:rPr lang="en-US" sz="900" dirty="0" err="1"/>
              <a:t>Lutzeyer</a:t>
            </a:r>
            <a:r>
              <a:rPr lang="en-US" sz="900" dirty="0"/>
              <a:t>, J. F. (2024). Understanding Virtual Nodes: </a:t>
            </a:r>
            <a:r>
              <a:rPr lang="en-US" sz="900" dirty="0" err="1"/>
              <a:t>Oversmoothing</a:t>
            </a:r>
            <a:r>
              <a:rPr lang="en-US" sz="900" dirty="0"/>
              <a:t>, </a:t>
            </a:r>
            <a:r>
              <a:rPr lang="en-US" sz="900" dirty="0" err="1"/>
              <a:t>Oversquashing</a:t>
            </a:r>
            <a:r>
              <a:rPr lang="en-US" sz="900" dirty="0"/>
              <a:t>, and Node Heterogeneity. </a:t>
            </a:r>
            <a:r>
              <a:rPr lang="en-US" sz="900" dirty="0" err="1"/>
              <a:t>arXiv</a:t>
            </a:r>
            <a:r>
              <a:rPr lang="en-US" sz="900" dirty="0"/>
              <a:t> preprint arXiv:2405.13526.</a:t>
            </a:r>
          </a:p>
          <a:p>
            <a:pPr>
              <a:lnSpc>
                <a:spcPct val="50000"/>
              </a:lnSpc>
              <a:buFont typeface="Wingdings" panose="05000000000000000000" pitchFamily="2" charset="2"/>
              <a:buChar char="§"/>
            </a:pPr>
            <a:r>
              <a:rPr lang="en-US" sz="900" dirty="0"/>
              <a:t>Shao, Z., Shi, D., Han, A., Guo, Y., Zhao, Q., &amp; Gao, J. (2023). Unifying over-smoothing and over-squashing in graph neural networks: A physics informed approach and beyond. </a:t>
            </a:r>
            <a:r>
              <a:rPr lang="en-US" sz="900" dirty="0" err="1"/>
              <a:t>arXiv</a:t>
            </a:r>
            <a:r>
              <a:rPr lang="en-US" sz="900" dirty="0"/>
              <a:t> preprint arXiv:2309.02769.</a:t>
            </a:r>
          </a:p>
          <a:p>
            <a:pPr>
              <a:lnSpc>
                <a:spcPct val="50000"/>
              </a:lnSpc>
              <a:buFont typeface="Wingdings" panose="05000000000000000000" pitchFamily="2" charset="2"/>
              <a:buChar char="§"/>
            </a:pPr>
            <a:endParaRPr lang="en-US" sz="900" dirty="0"/>
          </a:p>
        </p:txBody>
      </p:sp>
      <p:sp>
        <p:nvSpPr>
          <p:cNvPr id="4" name="Slide Number Placeholder 3">
            <a:extLst>
              <a:ext uri="{FF2B5EF4-FFF2-40B4-BE49-F238E27FC236}">
                <a16:creationId xmlns:a16="http://schemas.microsoft.com/office/drawing/2014/main" id="{CF0919E6-02FB-BF14-1156-A53B4FEF1160}"/>
              </a:ext>
            </a:extLst>
          </p:cNvPr>
          <p:cNvSpPr>
            <a:spLocks noGrp="1"/>
          </p:cNvSpPr>
          <p:nvPr>
            <p:ph type="sldNum" sz="quarter" idx="12"/>
          </p:nvPr>
        </p:nvSpPr>
        <p:spPr/>
        <p:txBody>
          <a:bodyPr/>
          <a:lstStyle/>
          <a:p>
            <a:fld id="{33471E03-3868-4372-A232-81B06EBB10D4}" type="slidenum">
              <a:rPr lang="es-ES" smtClean="0"/>
              <a:t>228</a:t>
            </a:fld>
            <a:endParaRPr lang="es-ES"/>
          </a:p>
        </p:txBody>
      </p:sp>
    </p:spTree>
    <p:extLst>
      <p:ext uri="{BB962C8B-B14F-4D97-AF65-F5344CB8AC3E}">
        <p14:creationId xmlns:p14="http://schemas.microsoft.com/office/powerpoint/2010/main" val="213753583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B8A7-0E05-D788-3BEB-58235673C782}"/>
              </a:ext>
            </a:extLst>
          </p:cNvPr>
          <p:cNvSpPr>
            <a:spLocks noGrp="1"/>
          </p:cNvSpPr>
          <p:nvPr>
            <p:ph type="title"/>
          </p:nvPr>
        </p:nvSpPr>
        <p:spPr>
          <a:xfrm>
            <a:off x="728663" y="0"/>
            <a:ext cx="10515600" cy="913259"/>
          </a:xfrm>
        </p:spPr>
        <p:txBody>
          <a:bodyPr>
            <a:normAutofit/>
          </a:bodyPr>
          <a:lstStyle/>
          <a:p>
            <a:r>
              <a:rPr lang="en-US" sz="3200" dirty="0"/>
              <a:t>References</a:t>
            </a:r>
            <a:endParaRPr lang="es-ES" sz="3200" dirty="0"/>
          </a:p>
        </p:txBody>
      </p:sp>
      <p:sp>
        <p:nvSpPr>
          <p:cNvPr id="3" name="Content Placeholder 2">
            <a:extLst>
              <a:ext uri="{FF2B5EF4-FFF2-40B4-BE49-F238E27FC236}">
                <a16:creationId xmlns:a16="http://schemas.microsoft.com/office/drawing/2014/main" id="{BBF2F93B-843F-2CCA-3AF0-A2FC5C4CCAA1}"/>
              </a:ext>
            </a:extLst>
          </p:cNvPr>
          <p:cNvSpPr>
            <a:spLocks noGrp="1"/>
          </p:cNvSpPr>
          <p:nvPr>
            <p:ph idx="1"/>
          </p:nvPr>
        </p:nvSpPr>
        <p:spPr>
          <a:xfrm>
            <a:off x="147144" y="1100831"/>
            <a:ext cx="11897711" cy="3142695"/>
          </a:xfrm>
          <a:noFill/>
        </p:spPr>
        <p:txBody>
          <a:bodyPr>
            <a:noAutofit/>
          </a:bodyPr>
          <a:lstStyle/>
          <a:p>
            <a:pPr>
              <a:lnSpc>
                <a:spcPct val="50000"/>
              </a:lnSpc>
              <a:buFont typeface="Wingdings" panose="05000000000000000000" pitchFamily="2" charset="2"/>
              <a:buChar char="§"/>
            </a:pPr>
            <a:r>
              <a:rPr lang="en-US" sz="900" dirty="0"/>
              <a:t>Spielman D. (2018). Spectral Graph Theory, Lecture 10: Random Walks on Graphs. Lecture at Yale </a:t>
            </a:r>
            <a:r>
              <a:rPr lang="en-US" sz="900" dirty="0">
                <a:hlinkClick r:id="rId2">
                  <a:extLst>
                    <a:ext uri="{A12FA001-AC4F-418D-AE19-62706E023703}">
                      <ahyp:hlinkClr xmlns:ahyp="http://schemas.microsoft.com/office/drawing/2018/hyperlinkcolor" val="tx"/>
                    </a:ext>
                  </a:extLst>
                </a:hlinkClick>
              </a:rPr>
              <a:t>https://www.cs.yale.edu/homes/spielman/561/lect10-18.pdf</a:t>
            </a:r>
            <a:endParaRPr lang="en-US" sz="900" dirty="0"/>
          </a:p>
          <a:p>
            <a:pPr>
              <a:lnSpc>
                <a:spcPct val="50000"/>
              </a:lnSpc>
              <a:buFont typeface="Wingdings" panose="05000000000000000000" pitchFamily="2" charset="2"/>
              <a:buChar char="§"/>
            </a:pPr>
            <a:r>
              <a:rPr lang="en-US" sz="900" dirty="0"/>
              <a:t>Topping, J., Di Giovanni, F., Chamberlain, B. P., Dong, X., &amp; Bronstein, M. M. (2021). Understanding over-squashing and bottlenecks on graphs via curvature. ICLR 2022.</a:t>
            </a:r>
          </a:p>
          <a:p>
            <a:pPr>
              <a:lnSpc>
                <a:spcPct val="50000"/>
              </a:lnSpc>
              <a:buFont typeface="Wingdings" panose="05000000000000000000" pitchFamily="2" charset="2"/>
              <a:buChar char="§"/>
            </a:pPr>
            <a:r>
              <a:rPr lang="en-US" sz="900" dirty="0" err="1"/>
              <a:t>Veličković</a:t>
            </a:r>
            <a:r>
              <a:rPr lang="en-US" sz="900" dirty="0"/>
              <a:t>, P., </a:t>
            </a:r>
            <a:r>
              <a:rPr lang="en-US" sz="900" dirty="0" err="1"/>
              <a:t>Cucurull</a:t>
            </a:r>
            <a:r>
              <a:rPr lang="en-US" sz="900" dirty="0"/>
              <a:t>, G., Casanova, A., Romero, A., Lio, P., &amp; Bengio, Y. (2017). Graph attention networks. </a:t>
            </a:r>
          </a:p>
          <a:p>
            <a:pPr>
              <a:lnSpc>
                <a:spcPct val="50000"/>
              </a:lnSpc>
              <a:buFont typeface="Wingdings" panose="05000000000000000000" pitchFamily="2" charset="2"/>
              <a:buChar char="§"/>
            </a:pPr>
            <a:r>
              <a:rPr lang="en-US" sz="900" dirty="0" err="1"/>
              <a:t>Xhonneux</a:t>
            </a:r>
            <a:r>
              <a:rPr lang="en-US" sz="900" dirty="0"/>
              <a:t>, L. P., Qu, M., &amp; Tang, J. (2020, November). Continuous graph neural networks. In International conference on machine learning (pp. 10432-10441). PMLR.</a:t>
            </a:r>
          </a:p>
          <a:p>
            <a:pPr>
              <a:lnSpc>
                <a:spcPct val="50000"/>
              </a:lnSpc>
              <a:buFont typeface="Wingdings" panose="05000000000000000000" pitchFamily="2" charset="2"/>
              <a:buChar char="§"/>
            </a:pPr>
            <a:r>
              <a:rPr lang="en-US" sz="900" dirty="0"/>
              <a:t>Xu, K., Li, C., Tian, Y., </a:t>
            </a:r>
            <a:r>
              <a:rPr lang="en-US" sz="900" dirty="0" err="1"/>
              <a:t>Sonobe</a:t>
            </a:r>
            <a:r>
              <a:rPr lang="en-US" sz="900" dirty="0"/>
              <a:t>, T., </a:t>
            </a:r>
            <a:r>
              <a:rPr lang="en-US" sz="900" dirty="0" err="1"/>
              <a:t>Kawarabayashi</a:t>
            </a:r>
            <a:r>
              <a:rPr lang="en-US" sz="900" dirty="0"/>
              <a:t>, K. I., &amp; </a:t>
            </a:r>
            <a:r>
              <a:rPr lang="en-US" sz="900" dirty="0" err="1"/>
              <a:t>Jegelka</a:t>
            </a:r>
            <a:r>
              <a:rPr lang="en-US" sz="900" dirty="0"/>
              <a:t>, S. (2018, July). Representation learning on graphs with jumping knowledge networks. In International conference on machine learning (pp. 5453-5462). PMLR.</a:t>
            </a:r>
          </a:p>
          <a:p>
            <a:pPr>
              <a:lnSpc>
                <a:spcPct val="50000"/>
              </a:lnSpc>
              <a:buFont typeface="Wingdings" panose="05000000000000000000" pitchFamily="2" charset="2"/>
              <a:buChar char="§"/>
            </a:pPr>
            <a:r>
              <a:rPr lang="en-US" sz="900" dirty="0"/>
              <a:t>Zheng, C., </a:t>
            </a:r>
            <a:r>
              <a:rPr lang="en-US" sz="900" dirty="0" err="1"/>
              <a:t>Zong</a:t>
            </a:r>
            <a:r>
              <a:rPr lang="en-US" sz="900" dirty="0"/>
              <a:t>, B., Cheng, W., Song, D., Ni, J., Yu, W., ... &amp; Wang, W. (2020, November). Robust graph representation learning via neural sparsification. In International Conference on Machine Learning (pp. 11458-11468). PMLR.</a:t>
            </a:r>
          </a:p>
          <a:p>
            <a:pPr>
              <a:lnSpc>
                <a:spcPct val="50000"/>
              </a:lnSpc>
              <a:buFont typeface="Wingdings" panose="05000000000000000000" pitchFamily="2" charset="2"/>
              <a:buChar char="§"/>
            </a:pPr>
            <a:r>
              <a:rPr lang="en-US" sz="900" dirty="0"/>
              <a:t>Zheng, Y., Luan, S., &amp; Chen, L. (2024). What Is Missing In Homophily? Disentangling Graph Homophily For Graph Neural Networks. </a:t>
            </a:r>
            <a:r>
              <a:rPr lang="en-US" sz="900" dirty="0" err="1"/>
              <a:t>arXiv</a:t>
            </a:r>
            <a:r>
              <a:rPr lang="en-US" sz="900" dirty="0"/>
              <a:t> preprint arXiv:2406.18854.</a:t>
            </a:r>
          </a:p>
          <a:p>
            <a:pPr>
              <a:lnSpc>
                <a:spcPct val="50000"/>
              </a:lnSpc>
              <a:buFont typeface="Wingdings" panose="05000000000000000000" pitchFamily="2" charset="2"/>
              <a:buChar char="§"/>
            </a:pPr>
            <a:r>
              <a:rPr lang="en-US" sz="900" dirty="0"/>
              <a:t>Zhao, L., &amp; </a:t>
            </a:r>
            <a:r>
              <a:rPr lang="en-US" sz="900" dirty="0" err="1"/>
              <a:t>Akoglu</a:t>
            </a:r>
            <a:r>
              <a:rPr lang="en-US" sz="900" dirty="0"/>
              <a:t>, L. (2020). </a:t>
            </a:r>
            <a:r>
              <a:rPr lang="en-US" sz="900" dirty="0" err="1"/>
              <a:t>Pairnorm</a:t>
            </a:r>
            <a:r>
              <a:rPr lang="en-US" sz="900" dirty="0"/>
              <a:t>: Tackling </a:t>
            </a:r>
            <a:r>
              <a:rPr lang="en-US" sz="900" dirty="0" err="1"/>
              <a:t>oversmoothing</a:t>
            </a:r>
            <a:r>
              <a:rPr lang="en-US" sz="900" dirty="0"/>
              <a:t> in </a:t>
            </a:r>
            <a:r>
              <a:rPr lang="en-US" sz="900" dirty="0" err="1"/>
              <a:t>gnns</a:t>
            </a:r>
            <a:r>
              <a:rPr lang="en-US" sz="900" dirty="0"/>
              <a:t>. In ICLR 2020.</a:t>
            </a:r>
          </a:p>
          <a:p>
            <a:pPr>
              <a:lnSpc>
                <a:spcPct val="50000"/>
              </a:lnSpc>
              <a:buFont typeface="Wingdings" panose="05000000000000000000" pitchFamily="2" charset="2"/>
              <a:buChar char="§"/>
            </a:pPr>
            <a:r>
              <a:rPr lang="en-US" sz="900" dirty="0"/>
              <a:t>Zhao, J., Dong, Y., Tang, J., Ding, M., &amp; Wang, K. (2021). Generalizing graph convolutional networks via heat kernel.</a:t>
            </a:r>
          </a:p>
          <a:p>
            <a:pPr>
              <a:lnSpc>
                <a:spcPct val="50000"/>
              </a:lnSpc>
              <a:buFont typeface="Wingdings" panose="05000000000000000000" pitchFamily="2" charset="2"/>
              <a:buChar char="§"/>
            </a:pPr>
            <a:r>
              <a:rPr lang="en-US" sz="900" dirty="0"/>
              <a:t>Zhou, K., Huang, X., Li, Y., Zha, D., Chen, R., &amp; Hu, X. (2020). Towards deeper graph neural networks with differentiable group normalization. Advances in neural information processing systems, 33, 4917-4928.</a:t>
            </a:r>
          </a:p>
          <a:p>
            <a:pPr>
              <a:lnSpc>
                <a:spcPct val="50000"/>
              </a:lnSpc>
              <a:buFont typeface="Wingdings" panose="05000000000000000000" pitchFamily="2" charset="2"/>
              <a:buChar char="§"/>
            </a:pPr>
            <a:r>
              <a:rPr lang="es-ES" sz="900" dirty="0"/>
              <a:t>Zhou, K., Huang, X., </a:t>
            </a:r>
            <a:r>
              <a:rPr lang="es-ES" sz="900" dirty="0" err="1"/>
              <a:t>Zha</a:t>
            </a:r>
            <a:r>
              <a:rPr lang="es-ES" sz="900" dirty="0"/>
              <a:t>, D., Chen, R., Li, L., Choi, S. H., &amp; </a:t>
            </a:r>
            <a:r>
              <a:rPr lang="es-ES" sz="900" dirty="0" err="1"/>
              <a:t>Hu</a:t>
            </a:r>
            <a:r>
              <a:rPr lang="es-ES" sz="900" dirty="0"/>
              <a:t>, X. (2021). Dirichlet </a:t>
            </a:r>
            <a:r>
              <a:rPr lang="es-ES" sz="900" dirty="0" err="1"/>
              <a:t>energy</a:t>
            </a:r>
            <a:r>
              <a:rPr lang="es-ES" sz="900" dirty="0"/>
              <a:t> </a:t>
            </a:r>
            <a:r>
              <a:rPr lang="es-ES" sz="900" dirty="0" err="1"/>
              <a:t>constrained</a:t>
            </a:r>
            <a:r>
              <a:rPr lang="es-ES" sz="900" dirty="0"/>
              <a:t> </a:t>
            </a:r>
            <a:r>
              <a:rPr lang="es-ES" sz="900" dirty="0" err="1"/>
              <a:t>learning</a:t>
            </a:r>
            <a:r>
              <a:rPr lang="es-ES" sz="900" dirty="0"/>
              <a:t> </a:t>
            </a:r>
            <a:r>
              <a:rPr lang="es-ES" sz="900" dirty="0" err="1"/>
              <a:t>for</a:t>
            </a:r>
            <a:r>
              <a:rPr lang="es-ES" sz="900" dirty="0"/>
              <a:t> </a:t>
            </a:r>
            <a:r>
              <a:rPr lang="es-ES" sz="900" dirty="0" err="1"/>
              <a:t>deep</a:t>
            </a:r>
            <a:r>
              <a:rPr lang="es-ES" sz="900" dirty="0"/>
              <a:t> </a:t>
            </a:r>
            <a:r>
              <a:rPr lang="es-ES" sz="900" dirty="0" err="1"/>
              <a:t>graph</a:t>
            </a:r>
            <a:r>
              <a:rPr lang="es-ES" sz="900" dirty="0"/>
              <a:t> neural </a:t>
            </a:r>
            <a:r>
              <a:rPr lang="es-ES" sz="900" dirty="0" err="1"/>
              <a:t>networks</a:t>
            </a:r>
            <a:r>
              <a:rPr lang="es-ES" sz="900" dirty="0"/>
              <a:t>. </a:t>
            </a:r>
            <a:r>
              <a:rPr lang="es-ES" sz="900" dirty="0" err="1"/>
              <a:t>Advances</a:t>
            </a:r>
            <a:r>
              <a:rPr lang="es-ES" sz="900" dirty="0"/>
              <a:t> in Neural </a:t>
            </a:r>
            <a:r>
              <a:rPr lang="es-ES" sz="900" dirty="0" err="1"/>
              <a:t>Information</a:t>
            </a:r>
            <a:r>
              <a:rPr lang="es-ES" sz="900" dirty="0"/>
              <a:t> Processing </a:t>
            </a:r>
            <a:r>
              <a:rPr lang="es-ES" sz="900" dirty="0" err="1"/>
              <a:t>Systems</a:t>
            </a:r>
            <a:r>
              <a:rPr lang="es-ES" sz="900" dirty="0"/>
              <a:t>, 34, 21834-21846.</a:t>
            </a:r>
          </a:p>
          <a:p>
            <a:pPr>
              <a:lnSpc>
                <a:spcPct val="50000"/>
              </a:lnSpc>
              <a:buFont typeface="Wingdings" panose="05000000000000000000" pitchFamily="2" charset="2"/>
              <a:buChar char="§"/>
            </a:pPr>
            <a:r>
              <a:rPr lang="en-US" sz="900" dirty="0"/>
              <a:t>Zhou, K., Dong, Y., Wang, K., Lee, W. S., </a:t>
            </a:r>
            <a:r>
              <a:rPr lang="en-US" sz="900" dirty="0" err="1"/>
              <a:t>Hooi</a:t>
            </a:r>
            <a:r>
              <a:rPr lang="en-US" sz="900" dirty="0"/>
              <a:t>, B., Xu, H., &amp; Feng, J. (2021b, October). Understanding and resolving performance degradation in deep graph convolutional networks. In Proceedings of the 30th ACM International Conference on Information &amp; Knowledge Management (pp. 2728-2737).</a:t>
            </a:r>
            <a:endParaRPr lang="es-ES" sz="900" dirty="0"/>
          </a:p>
          <a:p>
            <a:pPr>
              <a:lnSpc>
                <a:spcPct val="50000"/>
              </a:lnSpc>
              <a:buFont typeface="Wingdings" panose="05000000000000000000" pitchFamily="2" charset="2"/>
              <a:buChar char="§"/>
            </a:pPr>
            <a:r>
              <a:rPr lang="en-US" sz="900" dirty="0"/>
              <a:t>Zhu, J., et al. “Beyond homophily in graph neural networks: Current limitations and effective designs”. in </a:t>
            </a:r>
            <a:r>
              <a:rPr lang="en-US" sz="900" dirty="0" err="1"/>
              <a:t>NeurIPS</a:t>
            </a:r>
            <a:r>
              <a:rPr lang="en-US" sz="900" dirty="0"/>
              <a:t>, 2020</a:t>
            </a:r>
          </a:p>
          <a:p>
            <a:pPr>
              <a:lnSpc>
                <a:spcPct val="50000"/>
              </a:lnSpc>
              <a:buFont typeface="Wingdings" panose="05000000000000000000" pitchFamily="2" charset="2"/>
              <a:buChar char="§"/>
            </a:pPr>
            <a:r>
              <a:rPr lang="en-US" sz="900" dirty="0"/>
              <a:t>Zhu, Y., Xu, W., Zhang, J., Du, Y., Zhang, J., Liu, Q., ... &amp; Wu, S. (2021). A survey on graph structure learning: Progress and opportunities. </a:t>
            </a:r>
            <a:r>
              <a:rPr lang="en-US" sz="900" dirty="0" err="1"/>
              <a:t>arXiv</a:t>
            </a:r>
            <a:r>
              <a:rPr lang="en-US" sz="900" dirty="0"/>
              <a:t> preprint arXiv:2103.03036.</a:t>
            </a:r>
          </a:p>
          <a:p>
            <a:pPr>
              <a:lnSpc>
                <a:spcPct val="50000"/>
              </a:lnSpc>
              <a:buFont typeface="Wingdings" panose="05000000000000000000" pitchFamily="2" charset="2"/>
              <a:buChar char="§"/>
            </a:pPr>
            <a:r>
              <a:rPr lang="en-US" sz="900" dirty="0"/>
              <a:t>Zhu, Y., Du, Y., Wang, Y., Xu, Y., Zhang, J., Liu, Q., &amp; Wu, S. (2022, December). A survey on deep graph generation: Methods and applications. In Learning on Graphs Conference (pp. 47-1). PMLR.</a:t>
            </a:r>
          </a:p>
          <a:p>
            <a:pPr>
              <a:lnSpc>
                <a:spcPct val="50000"/>
              </a:lnSpc>
              <a:buFont typeface="Wingdings" panose="05000000000000000000" pitchFamily="2" charset="2"/>
              <a:buChar char="§"/>
            </a:pPr>
            <a:endParaRPr lang="en-US" sz="900" dirty="0"/>
          </a:p>
        </p:txBody>
      </p:sp>
      <p:sp>
        <p:nvSpPr>
          <p:cNvPr id="5" name="Slide Number Placeholder 4">
            <a:extLst>
              <a:ext uri="{FF2B5EF4-FFF2-40B4-BE49-F238E27FC236}">
                <a16:creationId xmlns:a16="http://schemas.microsoft.com/office/drawing/2014/main" id="{248701A3-F7BD-DE96-41E5-A3BA0F8990DA}"/>
              </a:ext>
            </a:extLst>
          </p:cNvPr>
          <p:cNvSpPr>
            <a:spLocks noGrp="1"/>
          </p:cNvSpPr>
          <p:nvPr>
            <p:ph type="sldNum" sz="quarter" idx="12"/>
          </p:nvPr>
        </p:nvSpPr>
        <p:spPr/>
        <p:txBody>
          <a:bodyPr/>
          <a:lstStyle/>
          <a:p>
            <a:fld id="{33471E03-3868-4372-A232-81B06EBB10D4}" type="slidenum">
              <a:rPr lang="es-ES" smtClean="0"/>
              <a:t>229</a:t>
            </a:fld>
            <a:endParaRPr lang="es-ES"/>
          </a:p>
        </p:txBody>
      </p:sp>
    </p:spTree>
    <p:extLst>
      <p:ext uri="{BB962C8B-B14F-4D97-AF65-F5344CB8AC3E}">
        <p14:creationId xmlns:p14="http://schemas.microsoft.com/office/powerpoint/2010/main" val="3017705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5A86-FBB6-1FEC-F6CD-360D63F875E2}"/>
              </a:ext>
            </a:extLst>
          </p:cNvPr>
          <p:cNvSpPr>
            <a:spLocks noGrp="1"/>
          </p:cNvSpPr>
          <p:nvPr>
            <p:ph type="title"/>
          </p:nvPr>
        </p:nvSpPr>
        <p:spPr/>
        <p:txBody>
          <a:bodyPr/>
          <a:lstStyle/>
          <a:p>
            <a:r>
              <a:rPr lang="en-US" dirty="0">
                <a:cs typeface="Calibri Light"/>
              </a:rPr>
              <a:t>GNNs - Message Passing Networks (MPNNs)</a:t>
            </a:r>
            <a:endParaRPr lang="en-US" dirty="0"/>
          </a:p>
        </p:txBody>
      </p:sp>
      <p:sp>
        <p:nvSpPr>
          <p:cNvPr id="3" name="Content Placeholder 2">
            <a:extLst>
              <a:ext uri="{FF2B5EF4-FFF2-40B4-BE49-F238E27FC236}">
                <a16:creationId xmlns:a16="http://schemas.microsoft.com/office/drawing/2014/main" id="{9B500ADE-1283-8BE8-C06B-4C072B5B1148}"/>
              </a:ext>
            </a:extLst>
          </p:cNvPr>
          <p:cNvSpPr>
            <a:spLocks noGrp="1"/>
          </p:cNvSpPr>
          <p:nvPr>
            <p:ph idx="1"/>
          </p:nvPr>
        </p:nvSpPr>
        <p:spPr>
          <a:xfrm>
            <a:off x="838200" y="1825625"/>
            <a:ext cx="5452621" cy="4351338"/>
          </a:xfrm>
        </p:spPr>
        <p:txBody>
          <a:bodyPr vert="horz" lIns="91440" tIns="45720" rIns="91440" bIns="45720" rtlCol="0" anchor="t">
            <a:normAutofit/>
          </a:bodyPr>
          <a:lstStyle/>
          <a:p>
            <a:r>
              <a:rPr lang="en-US" sz="2800">
                <a:ea typeface="+mn-lt"/>
                <a:cs typeface="+mn-lt"/>
              </a:rPr>
              <a:t>Combine node-, edge-, and graph-level features</a:t>
            </a:r>
          </a:p>
          <a:p>
            <a:r>
              <a:rPr lang="en-US" sz="2800">
                <a:ea typeface="+mn-lt"/>
                <a:cs typeface="+mn-lt"/>
              </a:rPr>
              <a:t>Perform iterative message passing step</a:t>
            </a:r>
          </a:p>
          <a:p>
            <a:r>
              <a:rPr lang="en-US" sz="2800">
                <a:ea typeface="Calibri"/>
                <a:cs typeface="Calibri"/>
              </a:rPr>
              <a:t>Deal with varying local neighborhoods</a:t>
            </a:r>
          </a:p>
          <a:p>
            <a:r>
              <a:rPr lang="en-US" sz="2800">
                <a:ea typeface="Calibri"/>
                <a:cs typeface="Calibri"/>
              </a:rPr>
              <a:t>Parameter sharing (#params not depending on graph size)</a:t>
            </a:r>
          </a:p>
          <a:p>
            <a:pPr lvl="1"/>
            <a:endParaRPr lang="en-US" sz="2400">
              <a:ea typeface="Calibri" panose="020F0502020204030204"/>
              <a:cs typeface="Calibri"/>
            </a:endParaRPr>
          </a:p>
        </p:txBody>
      </p:sp>
      <p:pic>
        <p:nvPicPr>
          <p:cNvPr id="5" name="Picture 4" descr="Diagram&#10;&#10;Description automatically generated">
            <a:extLst>
              <a:ext uri="{FF2B5EF4-FFF2-40B4-BE49-F238E27FC236}">
                <a16:creationId xmlns:a16="http://schemas.microsoft.com/office/drawing/2014/main" id="{FBED623C-AE6E-7AE2-7CB7-9B2CBF53844B}"/>
              </a:ext>
            </a:extLst>
          </p:cNvPr>
          <p:cNvPicPr>
            <a:picLocks noChangeAspect="1"/>
          </p:cNvPicPr>
          <p:nvPr/>
        </p:nvPicPr>
        <p:blipFill>
          <a:blip r:embed="rId2"/>
          <a:stretch>
            <a:fillRect/>
          </a:stretch>
        </p:blipFill>
        <p:spPr>
          <a:xfrm>
            <a:off x="6289021" y="2172540"/>
            <a:ext cx="5019675" cy="4010025"/>
          </a:xfrm>
          <a:prstGeom prst="rect">
            <a:avLst/>
          </a:prstGeom>
        </p:spPr>
      </p:pic>
      <p:sp>
        <p:nvSpPr>
          <p:cNvPr id="4" name="Slide Number Placeholder 3">
            <a:extLst>
              <a:ext uri="{FF2B5EF4-FFF2-40B4-BE49-F238E27FC236}">
                <a16:creationId xmlns:a16="http://schemas.microsoft.com/office/drawing/2014/main" id="{AF59DBF8-3570-7850-3DAE-B1E35BF0EC3F}"/>
              </a:ext>
            </a:extLst>
          </p:cNvPr>
          <p:cNvSpPr>
            <a:spLocks noGrp="1"/>
          </p:cNvSpPr>
          <p:nvPr>
            <p:ph type="sldNum" sz="quarter" idx="12"/>
          </p:nvPr>
        </p:nvSpPr>
        <p:spPr/>
        <p:txBody>
          <a:bodyPr/>
          <a:lstStyle/>
          <a:p>
            <a:fld id="{48F63A3B-78C7-47BE-AE5E-E10140E04643}" type="slidenum">
              <a:rPr lang="en-US" dirty="0"/>
              <a:t>23</a:t>
            </a:fld>
            <a:endParaRPr lang="en-US"/>
          </a:p>
        </p:txBody>
      </p:sp>
      <p:sp>
        <p:nvSpPr>
          <p:cNvPr id="7" name="TextBox 6">
            <a:extLst>
              <a:ext uri="{FF2B5EF4-FFF2-40B4-BE49-F238E27FC236}">
                <a16:creationId xmlns:a16="http://schemas.microsoft.com/office/drawing/2014/main" id="{A9E6F986-AA98-DCB0-3E03-B5164A9E20C3}"/>
              </a:ext>
            </a:extLst>
          </p:cNvPr>
          <p:cNvSpPr txBox="1"/>
          <p:nvPr/>
        </p:nvSpPr>
        <p:spPr>
          <a:xfrm>
            <a:off x="911225" y="6075144"/>
            <a:ext cx="6484998" cy="584775"/>
          </a:xfrm>
          <a:prstGeom prst="rect">
            <a:avLst/>
          </a:prstGeom>
          <a:noFill/>
        </p:spPr>
        <p:txBody>
          <a:bodyPr wrap="square">
            <a:spAutoFit/>
          </a:bodyPr>
          <a:lstStyle/>
          <a:p>
            <a:r>
              <a:rPr lang="en-US" sz="1600" b="0" i="0" dirty="0">
                <a:solidFill>
                  <a:srgbClr val="222222"/>
                </a:solidFill>
                <a:effectLst/>
                <a:highlight>
                  <a:srgbClr val="FFFFFF"/>
                </a:highlight>
                <a:latin typeface="Arial" panose="020B0604020202020204" pitchFamily="34" charset="0"/>
              </a:rPr>
              <a:t>Gilmer, J., </a:t>
            </a:r>
            <a:r>
              <a:rPr lang="en-US" sz="1600" b="0" i="0" dirty="0" err="1">
                <a:solidFill>
                  <a:srgbClr val="222222"/>
                </a:solidFill>
                <a:effectLst/>
                <a:highlight>
                  <a:srgbClr val="FFFFFF"/>
                </a:highlight>
                <a:latin typeface="Arial" panose="020B0604020202020204" pitchFamily="34" charset="0"/>
              </a:rPr>
              <a:t>Schoenholz</a:t>
            </a:r>
            <a:r>
              <a:rPr lang="en-US" sz="1600" b="0" i="0" dirty="0">
                <a:solidFill>
                  <a:srgbClr val="222222"/>
                </a:solidFill>
                <a:effectLst/>
                <a:highlight>
                  <a:srgbClr val="FFFFFF"/>
                </a:highlight>
                <a:latin typeface="Arial" panose="020B0604020202020204" pitchFamily="34" charset="0"/>
              </a:rPr>
              <a:t>, S. S., Riley, P. F., </a:t>
            </a:r>
            <a:r>
              <a:rPr lang="en-US" sz="1600" b="0" i="0" dirty="0" err="1">
                <a:solidFill>
                  <a:srgbClr val="222222"/>
                </a:solidFill>
                <a:effectLst/>
                <a:highlight>
                  <a:srgbClr val="FFFFFF"/>
                </a:highlight>
                <a:latin typeface="Arial" panose="020B0604020202020204" pitchFamily="34" charset="0"/>
              </a:rPr>
              <a:t>Vinyals</a:t>
            </a:r>
            <a:r>
              <a:rPr lang="en-US" sz="1600" b="0" i="0" dirty="0">
                <a:solidFill>
                  <a:srgbClr val="222222"/>
                </a:solidFill>
                <a:effectLst/>
                <a:highlight>
                  <a:srgbClr val="FFFFFF"/>
                </a:highlight>
                <a:latin typeface="Arial" panose="020B0604020202020204" pitchFamily="34" charset="0"/>
              </a:rPr>
              <a:t>, O., &amp; Dahl, G. E. Neural message passing for quantum chemistry. ICLM 2017.</a:t>
            </a:r>
            <a:endParaRPr lang="en-US" sz="1600" dirty="0"/>
          </a:p>
        </p:txBody>
      </p:sp>
    </p:spTree>
    <p:extLst>
      <p:ext uri="{BB962C8B-B14F-4D97-AF65-F5344CB8AC3E}">
        <p14:creationId xmlns:p14="http://schemas.microsoft.com/office/powerpoint/2010/main" val="336935618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ttps://cdn-blob.austria.info/cms-uploads-prod/default/0001/06/thumb_5387_default_header_big.jpeg?cachebuster=1720777145">
            <a:extLst>
              <a:ext uri="{FF2B5EF4-FFF2-40B4-BE49-F238E27FC236}">
                <a16:creationId xmlns:a16="http://schemas.microsoft.com/office/drawing/2014/main" id="{613A3D76-1D60-D221-6373-098048B40A89}"/>
              </a:ext>
            </a:extLst>
          </p:cNvPr>
          <p:cNvPicPr>
            <a:picLocks noChangeAspect="1"/>
          </p:cNvPicPr>
          <p:nvPr/>
        </p:nvPicPr>
        <p:blipFill rotWithShape="1">
          <a:blip r:embed="rId3">
            <a:alphaModFix amt="15000"/>
          </a:blip>
          <a:srcRect t="43096"/>
          <a:stretch/>
        </p:blipFill>
        <p:spPr>
          <a:xfrm>
            <a:off x="20" y="0"/>
            <a:ext cx="12191980" cy="272306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3" name="Picture 2" descr="Ciclo Jóvenes Talentos | Compromiso Real | Amigos del Real">
            <a:extLst>
              <a:ext uri="{FF2B5EF4-FFF2-40B4-BE49-F238E27FC236}">
                <a16:creationId xmlns:a16="http://schemas.microsoft.com/office/drawing/2014/main" id="{7A912DC0-C5B2-848A-D675-5FA50AA35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5601" y="6224485"/>
            <a:ext cx="1019495" cy="3747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icencia de Creative Commons">
            <a:extLst>
              <a:ext uri="{FF2B5EF4-FFF2-40B4-BE49-F238E27FC236}">
                <a16:creationId xmlns:a16="http://schemas.microsoft.com/office/drawing/2014/main" id="{E468D595-CFBD-AAA6-0012-5C6F7402A2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868" y="6357094"/>
            <a:ext cx="1006496" cy="3545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A53C247-D0EF-0E91-C6A6-CAB628A98B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5443" y="6143884"/>
            <a:ext cx="1122261" cy="505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BF9FA3A-D89A-EEE2-984F-378CC2CB8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6244" y="6143884"/>
            <a:ext cx="1122262" cy="4553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yellow flag with a circle of stars&#10;&#10;Description automatically generated">
            <a:extLst>
              <a:ext uri="{FF2B5EF4-FFF2-40B4-BE49-F238E27FC236}">
                <a16:creationId xmlns:a16="http://schemas.microsoft.com/office/drawing/2014/main" id="{E28DEE88-2890-CAF2-2D54-71CECA414245}"/>
              </a:ext>
            </a:extLst>
          </p:cNvPr>
          <p:cNvPicPr>
            <a:picLocks noChangeAspect="1"/>
          </p:cNvPicPr>
          <p:nvPr/>
        </p:nvPicPr>
        <p:blipFill rotWithShape="1">
          <a:blip r:embed="rId8">
            <a:extLst>
              <a:ext uri="{28A0092B-C50C-407E-A947-70E740481C1C}">
                <a14:useLocalDpi xmlns:a14="http://schemas.microsoft.com/office/drawing/2010/main" val="0"/>
              </a:ext>
            </a:extLst>
          </a:blip>
          <a:srcRect t="4938" r="38934" b="7461"/>
          <a:stretch/>
        </p:blipFill>
        <p:spPr>
          <a:xfrm>
            <a:off x="5650743" y="6113088"/>
            <a:ext cx="1675054" cy="535729"/>
          </a:xfrm>
          <a:prstGeom prst="rect">
            <a:avLst/>
          </a:prstGeom>
        </p:spPr>
      </p:pic>
      <p:pic>
        <p:nvPicPr>
          <p:cNvPr id="8" name="Picture 2" descr="Google Research Scholar Award to Prof. Emanuele Rodolà | Department of  Computer Science">
            <a:extLst>
              <a:ext uri="{FF2B5EF4-FFF2-40B4-BE49-F238E27FC236}">
                <a16:creationId xmlns:a16="http://schemas.microsoft.com/office/drawing/2014/main" id="{7DBC4838-ACD5-BB60-C0F0-24E3D8023CC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7720" b="28339"/>
          <a:stretch/>
        </p:blipFill>
        <p:spPr bwMode="auto">
          <a:xfrm>
            <a:off x="7290815" y="1740705"/>
            <a:ext cx="2770287" cy="4481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B0BCD1B-21DD-56A0-2A0E-14F6E4A4C24F}"/>
              </a:ext>
            </a:extLst>
          </p:cNvPr>
          <p:cNvSpPr txBox="1"/>
          <p:nvPr/>
        </p:nvSpPr>
        <p:spPr>
          <a:xfrm>
            <a:off x="1381276" y="3830930"/>
            <a:ext cx="9442110" cy="1015663"/>
          </a:xfrm>
          <a:prstGeom prst="rect">
            <a:avLst/>
          </a:prstGeom>
          <a:noFill/>
        </p:spPr>
        <p:txBody>
          <a:bodyPr wrap="square" rtlCol="0">
            <a:spAutoFit/>
          </a:bodyPr>
          <a:lstStyle/>
          <a:p>
            <a:pPr algn="ctr"/>
            <a:r>
              <a:rPr lang="en-US" sz="2000" dirty="0"/>
              <a:t>Thanks for the discussions with Petar </a:t>
            </a:r>
            <a:r>
              <a:rPr lang="en-US" sz="2000" dirty="0" err="1"/>
              <a:t>Veličković</a:t>
            </a:r>
            <a:r>
              <a:rPr lang="en-US" sz="2000" dirty="0"/>
              <a:t>, </a:t>
            </a:r>
            <a:r>
              <a:rPr lang="en-US" sz="2000" dirty="0" err="1"/>
              <a:t>Chistopher</a:t>
            </a:r>
            <a:r>
              <a:rPr lang="en-US" sz="2000" dirty="0"/>
              <a:t> Morris, Karel </a:t>
            </a:r>
            <a:r>
              <a:rPr lang="en-US" sz="2000" dirty="0" err="1"/>
              <a:t>Devriendt</a:t>
            </a:r>
            <a:r>
              <a:rPr lang="en-US" sz="2000" dirty="0"/>
              <a:t>, Chaitanya Joshi, Soledad Villar, Nuria Oliver, Rishabh Anand, Christian </a:t>
            </a:r>
            <a:r>
              <a:rPr lang="en-US" sz="2000" dirty="0" err="1"/>
              <a:t>Koke</a:t>
            </a:r>
            <a:r>
              <a:rPr lang="en-US" sz="2000" dirty="0"/>
              <a:t>, Francesco Di Giovanni, Federico </a:t>
            </a:r>
            <a:r>
              <a:rPr lang="en-US" sz="2000" dirty="0" err="1"/>
              <a:t>Barbero</a:t>
            </a:r>
            <a:r>
              <a:rPr lang="en-US" sz="2000" dirty="0"/>
              <a:t>, Lorenzo Giusti, Federico </a:t>
            </a:r>
            <a:r>
              <a:rPr lang="en-US" sz="2000" dirty="0" err="1"/>
              <a:t>Errica</a:t>
            </a:r>
            <a:r>
              <a:rPr lang="en-US" sz="2000" dirty="0"/>
              <a:t> and Josh Southern</a:t>
            </a:r>
          </a:p>
        </p:txBody>
      </p:sp>
      <p:sp>
        <p:nvSpPr>
          <p:cNvPr id="9" name="TextBox 8">
            <a:extLst>
              <a:ext uri="{FF2B5EF4-FFF2-40B4-BE49-F238E27FC236}">
                <a16:creationId xmlns:a16="http://schemas.microsoft.com/office/drawing/2014/main" id="{63EBCCDC-C6F7-D054-2650-DA647BD98AC7}"/>
              </a:ext>
            </a:extLst>
          </p:cNvPr>
          <p:cNvSpPr txBox="1"/>
          <p:nvPr/>
        </p:nvSpPr>
        <p:spPr>
          <a:xfrm>
            <a:off x="2684539" y="3077070"/>
            <a:ext cx="6799772" cy="461665"/>
          </a:xfrm>
          <a:prstGeom prst="rect">
            <a:avLst/>
          </a:prstGeom>
          <a:noFill/>
        </p:spPr>
        <p:txBody>
          <a:bodyPr wrap="square" rtlCol="0">
            <a:spAutoFit/>
          </a:bodyPr>
          <a:lstStyle/>
          <a:p>
            <a:pPr algn="ctr"/>
            <a:r>
              <a:rPr lang="en-US" sz="2400" b="1" dirty="0">
                <a:solidFill>
                  <a:schemeClr val="tx1">
                    <a:lumMod val="75000"/>
                    <a:lumOff val="25000"/>
                  </a:schemeClr>
                </a:solidFill>
              </a:rPr>
              <a:t>Thanks to all collaborators, advisors and colleagues</a:t>
            </a:r>
          </a:p>
        </p:txBody>
      </p:sp>
      <p:pic>
        <p:nvPicPr>
          <p:cNvPr id="18" name="Picture 17" descr="A picture containing text&#10;&#10;Description automatically generated">
            <a:extLst>
              <a:ext uri="{FF2B5EF4-FFF2-40B4-BE49-F238E27FC236}">
                <a16:creationId xmlns:a16="http://schemas.microsoft.com/office/drawing/2014/main" id="{CB50CE8D-1A2E-5A00-3686-C19A3E8A968A}"/>
              </a:ext>
            </a:extLst>
          </p:cNvPr>
          <p:cNvPicPr>
            <a:picLocks noChangeAspect="1"/>
          </p:cNvPicPr>
          <p:nvPr/>
        </p:nvPicPr>
        <p:blipFill rotWithShape="1">
          <a:blip r:embed="rId10">
            <a:clrChange>
              <a:clrFrom>
                <a:srgbClr val="FFFFFF"/>
              </a:clrFrom>
              <a:clrTo>
                <a:srgbClr val="FFFFFF">
                  <a:alpha val="0"/>
                </a:srgbClr>
              </a:clrTo>
            </a:clrChange>
          </a:blip>
          <a:srcRect l="31395" t="23531" b="2374"/>
          <a:stretch/>
        </p:blipFill>
        <p:spPr>
          <a:xfrm>
            <a:off x="2411909" y="1767984"/>
            <a:ext cx="2229878" cy="570095"/>
          </a:xfrm>
          <a:prstGeom prst="rect">
            <a:avLst/>
          </a:prstGeom>
        </p:spPr>
      </p:pic>
      <p:sp>
        <p:nvSpPr>
          <p:cNvPr id="19" name="TextBox 18">
            <a:extLst>
              <a:ext uri="{FF2B5EF4-FFF2-40B4-BE49-F238E27FC236}">
                <a16:creationId xmlns:a16="http://schemas.microsoft.com/office/drawing/2014/main" id="{F74D9303-1366-EA3F-8FE8-C25BE3C10BFA}"/>
              </a:ext>
            </a:extLst>
          </p:cNvPr>
          <p:cNvSpPr txBox="1"/>
          <p:nvPr/>
        </p:nvSpPr>
        <p:spPr>
          <a:xfrm>
            <a:off x="1679111" y="550588"/>
            <a:ext cx="3800849" cy="523220"/>
          </a:xfrm>
          <a:prstGeom prst="rect">
            <a:avLst/>
          </a:prstGeom>
          <a:noFill/>
        </p:spPr>
        <p:txBody>
          <a:bodyPr wrap="none" rtlCol="0">
            <a:spAutoFit/>
          </a:bodyPr>
          <a:lstStyle/>
          <a:p>
            <a:r>
              <a:rPr lang="en-US" sz="2800" b="1" dirty="0"/>
              <a:t>Adrián Arnaiz-Rodríguez</a:t>
            </a:r>
          </a:p>
        </p:txBody>
      </p:sp>
      <p:sp>
        <p:nvSpPr>
          <p:cNvPr id="20" name="TextBox 19">
            <a:extLst>
              <a:ext uri="{FF2B5EF4-FFF2-40B4-BE49-F238E27FC236}">
                <a16:creationId xmlns:a16="http://schemas.microsoft.com/office/drawing/2014/main" id="{AB05CE74-486D-F511-D27A-D44C3713DE38}"/>
              </a:ext>
            </a:extLst>
          </p:cNvPr>
          <p:cNvSpPr txBox="1"/>
          <p:nvPr/>
        </p:nvSpPr>
        <p:spPr>
          <a:xfrm>
            <a:off x="7383005" y="570336"/>
            <a:ext cx="2682016" cy="523220"/>
          </a:xfrm>
          <a:prstGeom prst="rect">
            <a:avLst/>
          </a:prstGeom>
          <a:noFill/>
        </p:spPr>
        <p:txBody>
          <a:bodyPr wrap="none" rtlCol="0">
            <a:spAutoFit/>
          </a:bodyPr>
          <a:lstStyle/>
          <a:p>
            <a:r>
              <a:rPr lang="en-US" sz="2800" b="1" dirty="0" err="1"/>
              <a:t>Ameya</a:t>
            </a:r>
            <a:r>
              <a:rPr lang="en-US" sz="2800" b="1" dirty="0"/>
              <a:t> </a:t>
            </a:r>
            <a:r>
              <a:rPr lang="en-US" sz="2800" b="1" dirty="0" err="1"/>
              <a:t>Velingker</a:t>
            </a:r>
            <a:endParaRPr lang="en-US" sz="2800" b="1" dirty="0"/>
          </a:p>
        </p:txBody>
      </p:sp>
      <p:sp>
        <p:nvSpPr>
          <p:cNvPr id="2" name="TextBox 1">
            <a:extLst>
              <a:ext uri="{FF2B5EF4-FFF2-40B4-BE49-F238E27FC236}">
                <a16:creationId xmlns:a16="http://schemas.microsoft.com/office/drawing/2014/main" id="{69E7B735-C136-6017-A84C-D58A738AAC51}"/>
              </a:ext>
            </a:extLst>
          </p:cNvPr>
          <p:cNvSpPr txBox="1"/>
          <p:nvPr/>
        </p:nvSpPr>
        <p:spPr>
          <a:xfrm>
            <a:off x="1757955" y="1034666"/>
            <a:ext cx="3643160" cy="707886"/>
          </a:xfrm>
          <a:prstGeom prst="rect">
            <a:avLst/>
          </a:prstGeom>
          <a:noFill/>
        </p:spPr>
        <p:txBody>
          <a:bodyPr wrap="square" rtlCol="0">
            <a:spAutoFit/>
          </a:bodyPr>
          <a:lstStyle/>
          <a:p>
            <a:pPr algn="ctr"/>
            <a:r>
              <a:rPr lang="en-US" sz="2000" b="1" dirty="0">
                <a:latin typeface="Consolas" panose="020B0609020204030204" pitchFamily="49" charset="0"/>
              </a:rPr>
              <a:t>adrian@ellisalicante.org</a:t>
            </a:r>
            <a:br>
              <a:rPr lang="en-US" sz="2000" b="1" dirty="0">
                <a:latin typeface="Consolas" panose="020B0609020204030204" pitchFamily="49" charset="0"/>
              </a:rPr>
            </a:br>
            <a:r>
              <a:rPr lang="en-US" sz="2000" b="1" dirty="0">
                <a:latin typeface="Consolas" panose="020B0609020204030204" pitchFamily="49" charset="0"/>
              </a:rPr>
              <a:t>@arnaiztech</a:t>
            </a:r>
          </a:p>
        </p:txBody>
      </p:sp>
      <p:sp>
        <p:nvSpPr>
          <p:cNvPr id="12" name="TextBox 11">
            <a:extLst>
              <a:ext uri="{FF2B5EF4-FFF2-40B4-BE49-F238E27FC236}">
                <a16:creationId xmlns:a16="http://schemas.microsoft.com/office/drawing/2014/main" id="{7CB64E53-98C5-02CB-0ADB-AF7EE0B5FD7F}"/>
              </a:ext>
            </a:extLst>
          </p:cNvPr>
          <p:cNvSpPr txBox="1"/>
          <p:nvPr/>
        </p:nvSpPr>
        <p:spPr>
          <a:xfrm>
            <a:off x="6902433" y="1059050"/>
            <a:ext cx="3643160" cy="707886"/>
          </a:xfrm>
          <a:prstGeom prst="rect">
            <a:avLst/>
          </a:prstGeom>
          <a:noFill/>
        </p:spPr>
        <p:txBody>
          <a:bodyPr wrap="square" rtlCol="0">
            <a:spAutoFit/>
          </a:bodyPr>
          <a:lstStyle/>
          <a:p>
            <a:pPr algn="ctr"/>
            <a:r>
              <a:rPr lang="en-US" sz="2000" b="1" dirty="0">
                <a:latin typeface="Consolas" panose="020B0609020204030204" pitchFamily="49" charset="0"/>
              </a:rPr>
              <a:t>ameyav@google.com</a:t>
            </a:r>
            <a:br>
              <a:rPr lang="en-US" sz="2000" b="1" dirty="0">
                <a:latin typeface="Consolas" panose="020B0609020204030204" pitchFamily="49" charset="0"/>
              </a:rPr>
            </a:br>
            <a:r>
              <a:rPr lang="en-US" sz="2000" b="1" dirty="0">
                <a:latin typeface="Consolas" panose="020B0609020204030204" pitchFamily="49" charset="0"/>
              </a:rPr>
              <a:t>@ameya_pa</a:t>
            </a:r>
          </a:p>
        </p:txBody>
      </p:sp>
      <p:pic>
        <p:nvPicPr>
          <p:cNvPr id="13" name="Picture 2" descr="Google Research Scholar Award to Prof. Emanuele Rodolà | Department of  Computer Science">
            <a:extLst>
              <a:ext uri="{FF2B5EF4-FFF2-40B4-BE49-F238E27FC236}">
                <a16:creationId xmlns:a16="http://schemas.microsoft.com/office/drawing/2014/main" id="{E2BE2278-5ED8-FEE2-7CF0-C16C64D0F2C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7720" b="28339"/>
          <a:stretch/>
        </p:blipFill>
        <p:spPr bwMode="auto">
          <a:xfrm>
            <a:off x="3080545" y="6224485"/>
            <a:ext cx="2416015" cy="3908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DA4F63D-40F9-B4D3-A59B-3B471C31204F}"/>
              </a:ext>
            </a:extLst>
          </p:cNvPr>
          <p:cNvSpPr txBox="1"/>
          <p:nvPr/>
        </p:nvSpPr>
        <p:spPr>
          <a:xfrm>
            <a:off x="3046585" y="5104717"/>
            <a:ext cx="6096000" cy="646331"/>
          </a:xfrm>
          <a:prstGeom prst="rect">
            <a:avLst/>
          </a:prstGeom>
          <a:noFill/>
        </p:spPr>
        <p:txBody>
          <a:bodyPr wrap="square">
            <a:spAutoFit/>
          </a:bodyPr>
          <a:lstStyle/>
          <a:p>
            <a:pPr algn="ctr"/>
            <a:r>
              <a:rPr lang="en-US" dirty="0">
                <a:solidFill>
                  <a:schemeClr val="bg2">
                    <a:lumMod val="50000"/>
                  </a:schemeClr>
                </a:solidFill>
                <a:latin typeface="Consolas" panose="020B0609020204030204" pitchFamily="49" charset="0"/>
                <a:hlinkClick r:id="rId11">
                  <a:extLst>
                    <a:ext uri="{A12FA001-AC4F-418D-AE19-62706E023703}">
                      <ahyp:hlinkClr xmlns:ahyp="http://schemas.microsoft.com/office/drawing/2018/hyperlinkcolor" val="tx"/>
                    </a:ext>
                  </a:extLst>
                </a:hlinkClick>
              </a:rPr>
              <a:t>https://icml.cc/virtual/2024/tutorial/35233</a:t>
            </a:r>
            <a:br>
              <a:rPr lang="en-US" dirty="0">
                <a:solidFill>
                  <a:schemeClr val="bg2">
                    <a:lumMod val="50000"/>
                  </a:schemeClr>
                </a:solidFill>
                <a:latin typeface="Consolas" panose="020B0609020204030204" pitchFamily="49" charset="0"/>
              </a:rPr>
            </a:br>
            <a:r>
              <a:rPr lang="en-US" dirty="0">
                <a:solidFill>
                  <a:schemeClr val="bg2">
                    <a:lumMod val="50000"/>
                  </a:schemeClr>
                </a:solidFill>
                <a:latin typeface="Consolas" panose="020B0609020204030204" pitchFamily="49" charset="0"/>
                <a:hlinkClick r:id="rId12">
                  <a:extLst>
                    <a:ext uri="{A12FA001-AC4F-418D-AE19-62706E023703}">
                      <ahyp:hlinkClr xmlns:ahyp="http://schemas.microsoft.com/office/drawing/2018/hyperlinkcolor" val="tx"/>
                    </a:ext>
                  </a:extLst>
                </a:hlinkClick>
              </a:rPr>
              <a:t>https://icml2024graphs.ameyavelingker.com/</a:t>
            </a:r>
            <a:endParaRPr lang="en-US" dirty="0">
              <a:solidFill>
                <a:schemeClr val="bg2">
                  <a:lumMod val="50000"/>
                </a:schemeClr>
              </a:solidFill>
              <a:latin typeface="Consolas" panose="020B0609020204030204" pitchFamily="49" charset="0"/>
            </a:endParaRPr>
          </a:p>
        </p:txBody>
      </p:sp>
    </p:spTree>
    <p:extLst>
      <p:ext uri="{BB962C8B-B14F-4D97-AF65-F5344CB8AC3E}">
        <p14:creationId xmlns:p14="http://schemas.microsoft.com/office/powerpoint/2010/main" val="36729633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2B2D1B-5AED-0A1D-1418-823525BD1474}"/>
              </a:ext>
            </a:extLst>
          </p:cNvPr>
          <p:cNvSpPr/>
          <p:nvPr/>
        </p:nvSpPr>
        <p:spPr>
          <a:xfrm>
            <a:off x="3503613" y="3599727"/>
            <a:ext cx="8688387" cy="3258273"/>
          </a:xfrm>
          <a:prstGeom prst="rect">
            <a:avLst/>
          </a:prstGeom>
          <a:gradFill flip="none" rotWithShape="1">
            <a:gsLst>
              <a:gs pos="0">
                <a:srgbClr val="000000">
                  <a:alpha val="0"/>
                </a:srgbClr>
              </a:gs>
              <a:gs pos="45000">
                <a:srgbClr val="000000"/>
              </a:gs>
              <a:gs pos="8000">
                <a:schemeClr val="tx1"/>
              </a:gs>
              <a:gs pos="100000">
                <a:schemeClr val="tx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0EA73-6B63-B99B-FD30-194A0A7AEC10}"/>
              </a:ext>
            </a:extLst>
          </p:cNvPr>
          <p:cNvSpPr>
            <a:spLocks noGrp="1"/>
          </p:cNvSpPr>
          <p:nvPr>
            <p:ph type="title"/>
          </p:nvPr>
        </p:nvSpPr>
        <p:spPr>
          <a:xfrm>
            <a:off x="838200" y="4662074"/>
            <a:ext cx="10515600" cy="2107872"/>
          </a:xfrm>
        </p:spPr>
        <p:txBody>
          <a:bodyPr>
            <a:normAutofit/>
          </a:bodyPr>
          <a:lstStyle/>
          <a:p>
            <a:r>
              <a:rPr lang="en-US" dirty="0"/>
              <a:t>Panel Discussion</a:t>
            </a:r>
            <a:br>
              <a:rPr lang="en-US" dirty="0"/>
            </a:br>
            <a:r>
              <a:rPr lang="en-US" sz="2000" dirty="0"/>
              <a:t>Open questions and challenges on GNNs</a:t>
            </a:r>
            <a:br>
              <a:rPr lang="en-US" sz="2000" dirty="0"/>
            </a:br>
            <a:r>
              <a:rPr lang="en-US" sz="2000" dirty="0"/>
              <a:t>Graphs + LLMs</a:t>
            </a:r>
            <a:br>
              <a:rPr lang="en-US" sz="2000" dirty="0"/>
            </a:br>
            <a:r>
              <a:rPr lang="en-US" sz="2000" dirty="0"/>
              <a:t>Graph Foundation Models</a:t>
            </a:r>
            <a:endParaRPr lang="es-ES" dirty="0"/>
          </a:p>
        </p:txBody>
      </p:sp>
      <p:pic>
        <p:nvPicPr>
          <p:cNvPr id="1026" name="Picture 2" descr="Personal photo - Michael Bronstein">
            <a:extLst>
              <a:ext uri="{FF2B5EF4-FFF2-40B4-BE49-F238E27FC236}">
                <a16:creationId xmlns:a16="http://schemas.microsoft.com/office/drawing/2014/main" id="{1429269F-3814-A368-C56D-E7F2FA9A7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20" y="1586476"/>
            <a:ext cx="2107111" cy="2107111"/>
          </a:xfrm>
          <a:prstGeom prst="rect">
            <a:avLst/>
          </a:prstGeom>
          <a:noFill/>
          <a:effectLst>
            <a:glow rad="63500">
              <a:schemeClr val="tx1">
                <a:alpha val="40000"/>
              </a:schemeClr>
            </a:glow>
            <a:outerShdw blurRad="63500" sx="102000" sy="102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07B0D2-1BA7-D3B7-4C56-319C1E254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7" t="6435" b="37"/>
          <a:stretch/>
        </p:blipFill>
        <p:spPr bwMode="auto">
          <a:xfrm>
            <a:off x="6516448" y="1586024"/>
            <a:ext cx="2110292" cy="2107872"/>
          </a:xfrm>
          <a:prstGeom prst="rect">
            <a:avLst/>
          </a:prstGeom>
          <a:noFill/>
          <a:effectLst>
            <a:glow rad="63500">
              <a:schemeClr val="tx1">
                <a:alpha val="40000"/>
              </a:schemeClr>
            </a:glow>
            <a:outerShdw blurRad="63500" sx="102000" sy="102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FDECF22-5FF5-7407-8E17-B9AC48270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9297" y="1586024"/>
            <a:ext cx="2107872" cy="2107872"/>
          </a:xfrm>
          <a:prstGeom prst="rect">
            <a:avLst/>
          </a:prstGeom>
          <a:noFill/>
          <a:effectLst>
            <a:glow rad="63500">
              <a:schemeClr val="tx1">
                <a:alpha val="40000"/>
              </a:schemeClr>
            </a:glow>
            <a:outerShdw blurRad="63500" sx="102000" sy="102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617E897-A232-2240-226C-94781A448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6482" y="1586024"/>
            <a:ext cx="2107872" cy="2107872"/>
          </a:xfrm>
          <a:prstGeom prst="rect">
            <a:avLst/>
          </a:prstGeom>
          <a:noFill/>
          <a:effectLst>
            <a:glow rad="63500">
              <a:schemeClr val="tx1">
                <a:alpha val="40000"/>
              </a:schemeClr>
            </a:glow>
            <a:outerShdw blurRad="63500" sx="102000" sy="102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1BDD60-99BD-E10B-4967-8D9BFD14A673}"/>
              </a:ext>
            </a:extLst>
          </p:cNvPr>
          <p:cNvSpPr txBox="1"/>
          <p:nvPr/>
        </p:nvSpPr>
        <p:spPr>
          <a:xfrm>
            <a:off x="1390250" y="313039"/>
            <a:ext cx="6266688" cy="692497"/>
          </a:xfrm>
          <a:prstGeom prst="rect">
            <a:avLst/>
          </a:prstGeom>
          <a:noFill/>
        </p:spPr>
        <p:txBody>
          <a:bodyPr wrap="square">
            <a:spAutoFit/>
          </a:bodyPr>
          <a:lstStyle/>
          <a:p>
            <a:pPr algn="l">
              <a:spcAft>
                <a:spcPts val="600"/>
              </a:spcAft>
            </a:pPr>
            <a:r>
              <a:rPr lang="en-US" sz="1800" b="1" dirty="0">
                <a:solidFill>
                  <a:schemeClr val="bg1"/>
                </a:solidFill>
                <a:latin typeface="Product Sans" panose="020B0403030502040203" pitchFamily="34" charset="0"/>
                <a:ea typeface="+mj-lt"/>
                <a:cs typeface="+mj-lt"/>
              </a:rPr>
              <a:t>Graph Learning: </a:t>
            </a:r>
            <a:r>
              <a:rPr lang="en-US" sz="1800" dirty="0">
                <a:solidFill>
                  <a:schemeClr val="bg1"/>
                </a:solidFill>
                <a:latin typeface="Product Sans" panose="020B0403030502040203" pitchFamily="34" charset="0"/>
                <a:ea typeface="+mj-lt"/>
                <a:cs typeface="+mj-lt"/>
              </a:rPr>
              <a:t>Principles, Challenges, and Open Directions</a:t>
            </a:r>
          </a:p>
          <a:p>
            <a:pPr algn="l">
              <a:spcAft>
                <a:spcPts val="600"/>
              </a:spcAft>
            </a:pPr>
            <a:r>
              <a:rPr lang="en-US" sz="1600" b="1" dirty="0">
                <a:solidFill>
                  <a:schemeClr val="bg1"/>
                </a:solidFill>
                <a:latin typeface="Product Sans" panose="020B0403030502040203" pitchFamily="34" charset="0"/>
                <a:ea typeface="+mj-lt"/>
                <a:cs typeface="+mj-lt"/>
              </a:rPr>
              <a:t>ICML 2024 </a:t>
            </a:r>
            <a:r>
              <a:rPr lang="en-US" sz="1600" dirty="0">
                <a:solidFill>
                  <a:schemeClr val="bg1"/>
                </a:solidFill>
                <a:latin typeface="Product Sans" panose="020B0403030502040203" pitchFamily="34" charset="0"/>
                <a:ea typeface="+mj-lt"/>
                <a:cs typeface="+mj-lt"/>
              </a:rPr>
              <a:t>- 22/07/2024</a:t>
            </a:r>
          </a:p>
        </p:txBody>
      </p:sp>
      <p:sp>
        <p:nvSpPr>
          <p:cNvPr id="3" name="TextBox 2">
            <a:extLst>
              <a:ext uri="{FF2B5EF4-FFF2-40B4-BE49-F238E27FC236}">
                <a16:creationId xmlns:a16="http://schemas.microsoft.com/office/drawing/2014/main" id="{3082CD33-28F1-C2E1-7F27-DD691C17E519}"/>
              </a:ext>
            </a:extLst>
          </p:cNvPr>
          <p:cNvSpPr txBox="1"/>
          <p:nvPr/>
        </p:nvSpPr>
        <p:spPr>
          <a:xfrm>
            <a:off x="354505" y="3847457"/>
            <a:ext cx="2672939" cy="1200329"/>
          </a:xfrm>
          <a:prstGeom prst="rect">
            <a:avLst/>
          </a:prstGeom>
          <a:noFill/>
        </p:spPr>
        <p:txBody>
          <a:bodyPr wrap="square" rtlCol="0">
            <a:spAutoFit/>
          </a:bodyPr>
          <a:lstStyle/>
          <a:p>
            <a:pPr algn="ctr"/>
            <a:r>
              <a:rPr lang="en-US" b="1" dirty="0">
                <a:solidFill>
                  <a:schemeClr val="bg1"/>
                </a:solidFill>
              </a:rPr>
              <a:t>Michael Bronstein</a:t>
            </a:r>
            <a:br>
              <a:rPr lang="en-US" dirty="0">
                <a:solidFill>
                  <a:schemeClr val="bg1"/>
                </a:solidFill>
              </a:rPr>
            </a:br>
            <a:r>
              <a:rPr lang="en-US" dirty="0">
                <a:solidFill>
                  <a:schemeClr val="bg1"/>
                </a:solidFill>
              </a:rPr>
              <a:t>DeepMind Professor of Artificial Intelligence</a:t>
            </a:r>
          </a:p>
          <a:p>
            <a:pPr algn="ctr"/>
            <a:endParaRPr lang="en-US" dirty="0">
              <a:solidFill>
                <a:schemeClr val="bg1"/>
              </a:solidFill>
            </a:endParaRPr>
          </a:p>
        </p:txBody>
      </p:sp>
      <p:sp>
        <p:nvSpPr>
          <p:cNvPr id="6" name="TextBox 5">
            <a:extLst>
              <a:ext uri="{FF2B5EF4-FFF2-40B4-BE49-F238E27FC236}">
                <a16:creationId xmlns:a16="http://schemas.microsoft.com/office/drawing/2014/main" id="{6CE90CB4-0E97-5123-A08D-DD2FFDA5B2B6}"/>
              </a:ext>
            </a:extLst>
          </p:cNvPr>
          <p:cNvSpPr txBox="1"/>
          <p:nvPr/>
        </p:nvSpPr>
        <p:spPr>
          <a:xfrm>
            <a:off x="3576482" y="3847457"/>
            <a:ext cx="2107872" cy="923330"/>
          </a:xfrm>
          <a:prstGeom prst="rect">
            <a:avLst/>
          </a:prstGeom>
          <a:noFill/>
        </p:spPr>
        <p:txBody>
          <a:bodyPr wrap="square" rtlCol="0">
            <a:spAutoFit/>
          </a:bodyPr>
          <a:lstStyle>
            <a:defPPr>
              <a:defRPr lang="es-ES"/>
            </a:defPPr>
            <a:lvl1pPr algn="ctr">
              <a:defRPr b="1">
                <a:solidFill>
                  <a:schemeClr val="bg1"/>
                </a:solidFill>
              </a:defRPr>
            </a:lvl1pPr>
          </a:lstStyle>
          <a:p>
            <a:r>
              <a:rPr lang="en-US" dirty="0"/>
              <a:t>Michael Galkin</a:t>
            </a:r>
          </a:p>
          <a:p>
            <a:r>
              <a:rPr lang="en-US" b="0" dirty="0"/>
              <a:t>AI Research Scientist </a:t>
            </a:r>
            <a:br>
              <a:rPr lang="en-US" b="0" dirty="0"/>
            </a:br>
            <a:r>
              <a:rPr lang="en-US" b="0" dirty="0"/>
              <a:t>at Intel Labs</a:t>
            </a:r>
          </a:p>
        </p:txBody>
      </p:sp>
      <p:sp>
        <p:nvSpPr>
          <p:cNvPr id="8" name="TextBox 7">
            <a:extLst>
              <a:ext uri="{FF2B5EF4-FFF2-40B4-BE49-F238E27FC236}">
                <a16:creationId xmlns:a16="http://schemas.microsoft.com/office/drawing/2014/main" id="{C4F4C493-433F-852D-60CD-5B97E1F674C4}"/>
              </a:ext>
            </a:extLst>
          </p:cNvPr>
          <p:cNvSpPr txBox="1"/>
          <p:nvPr/>
        </p:nvSpPr>
        <p:spPr>
          <a:xfrm>
            <a:off x="6507648" y="3847457"/>
            <a:ext cx="2119092" cy="1200329"/>
          </a:xfrm>
          <a:prstGeom prst="rect">
            <a:avLst/>
          </a:prstGeom>
          <a:noFill/>
        </p:spPr>
        <p:txBody>
          <a:bodyPr wrap="square">
            <a:spAutoFit/>
          </a:bodyPr>
          <a:lstStyle/>
          <a:p>
            <a:pPr algn="ctr"/>
            <a:r>
              <a:rPr lang="en-US" b="1" dirty="0">
                <a:solidFill>
                  <a:schemeClr val="bg1"/>
                </a:solidFill>
              </a:rPr>
              <a:t>Christopher Morris</a:t>
            </a:r>
          </a:p>
          <a:p>
            <a:pPr algn="ctr"/>
            <a:r>
              <a:rPr lang="en-US" dirty="0">
                <a:solidFill>
                  <a:schemeClr val="bg1"/>
                </a:solidFill>
              </a:rPr>
              <a:t>Assistant Professor at RWTH Aachen University</a:t>
            </a:r>
          </a:p>
        </p:txBody>
      </p:sp>
      <p:sp>
        <p:nvSpPr>
          <p:cNvPr id="9" name="TextBox 8">
            <a:extLst>
              <a:ext uri="{FF2B5EF4-FFF2-40B4-BE49-F238E27FC236}">
                <a16:creationId xmlns:a16="http://schemas.microsoft.com/office/drawing/2014/main" id="{20C9D20D-0478-D9FC-BF79-1219C03D0DBF}"/>
              </a:ext>
            </a:extLst>
          </p:cNvPr>
          <p:cNvSpPr txBox="1"/>
          <p:nvPr/>
        </p:nvSpPr>
        <p:spPr>
          <a:xfrm>
            <a:off x="9290469" y="3847457"/>
            <a:ext cx="2445527" cy="923330"/>
          </a:xfrm>
          <a:prstGeom prst="rect">
            <a:avLst/>
          </a:prstGeom>
          <a:noFill/>
        </p:spPr>
        <p:txBody>
          <a:bodyPr wrap="square">
            <a:spAutoFit/>
          </a:bodyPr>
          <a:lstStyle/>
          <a:p>
            <a:pPr algn="ctr"/>
            <a:r>
              <a:rPr lang="en-US" b="1" dirty="0">
                <a:solidFill>
                  <a:schemeClr val="bg1"/>
                </a:solidFill>
              </a:rPr>
              <a:t>Bryan </a:t>
            </a:r>
            <a:r>
              <a:rPr lang="en-US" b="1" dirty="0" err="1">
                <a:solidFill>
                  <a:schemeClr val="bg1"/>
                </a:solidFill>
              </a:rPr>
              <a:t>Perozzi</a:t>
            </a:r>
            <a:endParaRPr lang="en-US" b="1" dirty="0">
              <a:solidFill>
                <a:schemeClr val="bg1"/>
              </a:solidFill>
            </a:endParaRPr>
          </a:p>
          <a:p>
            <a:pPr algn="ctr"/>
            <a:r>
              <a:rPr lang="en-US" dirty="0">
                <a:solidFill>
                  <a:schemeClr val="bg1"/>
                </a:solidFill>
              </a:rPr>
              <a:t>Research Scientist at Google Research</a:t>
            </a:r>
          </a:p>
        </p:txBody>
      </p:sp>
    </p:spTree>
    <p:extLst>
      <p:ext uri="{BB962C8B-B14F-4D97-AF65-F5344CB8AC3E}">
        <p14:creationId xmlns:p14="http://schemas.microsoft.com/office/powerpoint/2010/main" val="265011577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8A3E-AD89-7C90-B2D2-42C9B263F8B6}"/>
              </a:ext>
            </a:extLst>
          </p:cNvPr>
          <p:cNvSpPr>
            <a:spLocks noGrp="1"/>
          </p:cNvSpPr>
          <p:nvPr>
            <p:ph type="title"/>
          </p:nvPr>
        </p:nvSpPr>
        <p:spPr/>
        <p:txBody>
          <a:bodyPr/>
          <a:lstStyle/>
          <a:p>
            <a:r>
              <a:rPr lang="en-US" dirty="0"/>
              <a:t>Content</a:t>
            </a:r>
            <a:endParaRPr lang="es-ES" dirty="0"/>
          </a:p>
        </p:txBody>
      </p:sp>
      <p:sp>
        <p:nvSpPr>
          <p:cNvPr id="3" name="Text Placeholder 2">
            <a:extLst>
              <a:ext uri="{FF2B5EF4-FFF2-40B4-BE49-F238E27FC236}">
                <a16:creationId xmlns:a16="http://schemas.microsoft.com/office/drawing/2014/main" id="{201424C5-9DBC-BB3A-C581-D0663FA76A44}"/>
              </a:ext>
            </a:extLst>
          </p:cNvPr>
          <p:cNvSpPr>
            <a:spLocks noGrp="1"/>
          </p:cNvSpPr>
          <p:nvPr>
            <p:ph type="body" idx="1"/>
          </p:nvPr>
        </p:nvSpPr>
        <p:spPr/>
        <p:txBody>
          <a:bodyPr/>
          <a:lstStyle/>
          <a:p>
            <a:r>
              <a:rPr lang="en-US" dirty="0"/>
              <a:t>LLMs</a:t>
            </a:r>
            <a:endParaRPr lang="es-ES" dirty="0"/>
          </a:p>
        </p:txBody>
      </p:sp>
      <p:sp>
        <p:nvSpPr>
          <p:cNvPr id="4" name="Content Placeholder 3">
            <a:extLst>
              <a:ext uri="{FF2B5EF4-FFF2-40B4-BE49-F238E27FC236}">
                <a16:creationId xmlns:a16="http://schemas.microsoft.com/office/drawing/2014/main" id="{4C5740AD-9326-5D7E-9289-BFAF21D772CB}"/>
              </a:ext>
            </a:extLst>
          </p:cNvPr>
          <p:cNvSpPr>
            <a:spLocks noGrp="1"/>
          </p:cNvSpPr>
          <p:nvPr>
            <p:ph sz="half" idx="2"/>
          </p:nvPr>
        </p:nvSpPr>
        <p:spPr/>
        <p:txBody>
          <a:bodyPr>
            <a:normAutofit/>
          </a:bodyPr>
          <a:lstStyle/>
          <a:p>
            <a:r>
              <a:rPr lang="en-US" sz="1400" dirty="0" err="1"/>
              <a:t>Perozzi</a:t>
            </a:r>
            <a:endParaRPr lang="en-US" sz="1400" dirty="0"/>
          </a:p>
          <a:p>
            <a:r>
              <a:rPr lang="en-US" sz="1400" dirty="0"/>
              <a:t>WWW – Log Organizer papers</a:t>
            </a:r>
          </a:p>
          <a:p>
            <a:r>
              <a:rPr lang="en-US" sz="1400" dirty="0"/>
              <a:t>LLM 4 G and G 4 LLMs</a:t>
            </a:r>
          </a:p>
          <a:p>
            <a:r>
              <a:rPr lang="es-ES" sz="1400" dirty="0">
                <a:hlinkClick r:id="rId2"/>
              </a:rPr>
              <a:t>https://arxiv.org/abs/2405.08011</a:t>
            </a:r>
            <a:r>
              <a:rPr lang="es-ES" sz="1400" dirty="0"/>
              <a:t> </a:t>
            </a:r>
          </a:p>
          <a:p>
            <a:r>
              <a:rPr lang="es-ES" sz="1400" dirty="0">
                <a:hlinkClick r:id="rId3"/>
              </a:rPr>
              <a:t>https://arxiv.org/abs/2405.02219</a:t>
            </a:r>
            <a:endParaRPr lang="es-ES" sz="1400" dirty="0"/>
          </a:p>
          <a:p>
            <a:r>
              <a:rPr lang="es-ES" sz="1400" dirty="0">
                <a:hlinkClick r:id="rId4"/>
              </a:rPr>
              <a:t>https://arxiv.org/abs/2405.18414</a:t>
            </a:r>
            <a:r>
              <a:rPr lang="es-ES" sz="1400" dirty="0"/>
              <a:t> </a:t>
            </a:r>
            <a:r>
              <a:rPr lang="es-ES" sz="1400" dirty="0" err="1"/>
              <a:t>Perozzi</a:t>
            </a:r>
            <a:r>
              <a:rPr lang="es-ES" sz="1400" dirty="0"/>
              <a:t> </a:t>
            </a:r>
          </a:p>
        </p:txBody>
      </p:sp>
      <p:sp>
        <p:nvSpPr>
          <p:cNvPr id="5" name="Text Placeholder 4">
            <a:extLst>
              <a:ext uri="{FF2B5EF4-FFF2-40B4-BE49-F238E27FC236}">
                <a16:creationId xmlns:a16="http://schemas.microsoft.com/office/drawing/2014/main" id="{02FBA868-17B3-5DE2-3BE8-3BCAE2BB21B8}"/>
              </a:ext>
            </a:extLst>
          </p:cNvPr>
          <p:cNvSpPr>
            <a:spLocks noGrp="1"/>
          </p:cNvSpPr>
          <p:nvPr>
            <p:ph type="body" sz="quarter" idx="3"/>
          </p:nvPr>
        </p:nvSpPr>
        <p:spPr/>
        <p:txBody>
          <a:bodyPr/>
          <a:lstStyle/>
          <a:p>
            <a:r>
              <a:rPr lang="en-US" dirty="0"/>
              <a:t>Future Steps</a:t>
            </a:r>
            <a:endParaRPr lang="es-ES" dirty="0"/>
          </a:p>
        </p:txBody>
      </p:sp>
      <p:sp>
        <p:nvSpPr>
          <p:cNvPr id="6" name="Content Placeholder 5">
            <a:extLst>
              <a:ext uri="{FF2B5EF4-FFF2-40B4-BE49-F238E27FC236}">
                <a16:creationId xmlns:a16="http://schemas.microsoft.com/office/drawing/2014/main" id="{2A1CBF84-0A48-3C34-8558-3824490ACD54}"/>
              </a:ext>
            </a:extLst>
          </p:cNvPr>
          <p:cNvSpPr>
            <a:spLocks noGrp="1"/>
          </p:cNvSpPr>
          <p:nvPr>
            <p:ph sz="quarter" idx="4"/>
          </p:nvPr>
        </p:nvSpPr>
        <p:spPr/>
        <p:txBody>
          <a:bodyPr>
            <a:normAutofit/>
          </a:bodyPr>
          <a:lstStyle/>
          <a:p>
            <a:r>
              <a:rPr lang="en-US" sz="1400" dirty="0"/>
              <a:t>Over-problems clarification</a:t>
            </a:r>
          </a:p>
          <a:p>
            <a:r>
              <a:rPr lang="en-US" sz="1400" dirty="0"/>
              <a:t>1 GNN-</a:t>
            </a:r>
            <a:r>
              <a:rPr lang="en-US" sz="1400" dirty="0" err="1"/>
              <a:t>phormer</a:t>
            </a:r>
            <a:r>
              <a:rPr lang="en-US" sz="1400" dirty="0"/>
              <a:t> to rule them all</a:t>
            </a:r>
          </a:p>
          <a:p>
            <a:r>
              <a:rPr lang="en-US" sz="1400" dirty="0"/>
              <a:t>Probability distributions on graphs</a:t>
            </a:r>
            <a:endParaRPr lang="es-ES" sz="1400" dirty="0"/>
          </a:p>
        </p:txBody>
      </p:sp>
      <p:sp>
        <p:nvSpPr>
          <p:cNvPr id="7" name="Slide Number Placeholder 6">
            <a:extLst>
              <a:ext uri="{FF2B5EF4-FFF2-40B4-BE49-F238E27FC236}">
                <a16:creationId xmlns:a16="http://schemas.microsoft.com/office/drawing/2014/main" id="{89E87D2B-2587-B652-2373-485EFCD8673D}"/>
              </a:ext>
            </a:extLst>
          </p:cNvPr>
          <p:cNvSpPr>
            <a:spLocks noGrp="1"/>
          </p:cNvSpPr>
          <p:nvPr>
            <p:ph type="sldNum" sz="quarter" idx="12"/>
          </p:nvPr>
        </p:nvSpPr>
        <p:spPr/>
        <p:txBody>
          <a:bodyPr/>
          <a:lstStyle/>
          <a:p>
            <a:fld id="{33471E03-3868-4372-A232-81B06EBB10D4}" type="slidenum">
              <a:rPr lang="es-ES" smtClean="0"/>
              <a:t>232</a:t>
            </a:fld>
            <a:endParaRPr lang="es-ES"/>
          </a:p>
        </p:txBody>
      </p:sp>
    </p:spTree>
    <p:extLst>
      <p:ext uri="{BB962C8B-B14F-4D97-AF65-F5344CB8AC3E}">
        <p14:creationId xmlns:p14="http://schemas.microsoft.com/office/powerpoint/2010/main" val="3158875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9206B-46E1-0C8E-02BB-B2233B3F0DDE}"/>
              </a:ext>
            </a:extLst>
          </p:cNvPr>
          <p:cNvSpPr>
            <a:spLocks noGrp="1"/>
          </p:cNvSpPr>
          <p:nvPr>
            <p:ph type="title"/>
          </p:nvPr>
        </p:nvSpPr>
        <p:spPr/>
        <p:txBody>
          <a:bodyPr/>
          <a:lstStyle/>
          <a:p>
            <a:r>
              <a:rPr lang="en-US">
                <a:cs typeface="Calibri Light"/>
              </a:rPr>
              <a:t>MPNNs: Aggregate and Update</a:t>
            </a:r>
            <a:endParaRPr lang="en-US"/>
          </a:p>
        </p:txBody>
      </p:sp>
      <p:sp>
        <p:nvSpPr>
          <p:cNvPr id="3" name="Content Placeholder 2">
            <a:extLst>
              <a:ext uri="{FF2B5EF4-FFF2-40B4-BE49-F238E27FC236}">
                <a16:creationId xmlns:a16="http://schemas.microsoft.com/office/drawing/2014/main" id="{FD1BB5CA-788A-DB41-B50A-ED535418EA7E}"/>
              </a:ext>
            </a:extLst>
          </p:cNvPr>
          <p:cNvSpPr>
            <a:spLocks noGrp="1"/>
          </p:cNvSpPr>
          <p:nvPr>
            <p:ph idx="1"/>
          </p:nvPr>
        </p:nvSpPr>
        <p:spPr>
          <a:xfrm>
            <a:off x="838200" y="1825625"/>
            <a:ext cx="10515600" cy="1815543"/>
          </a:xfrm>
        </p:spPr>
        <p:txBody>
          <a:bodyPr vert="horz" lIns="91440" tIns="45720" rIns="91440" bIns="45720" rtlCol="0" anchor="t">
            <a:normAutofit/>
          </a:bodyPr>
          <a:lstStyle/>
          <a:p>
            <a:r>
              <a:rPr lang="en-US" sz="2000">
                <a:cs typeface="Calibri"/>
              </a:rPr>
              <a:t>Initial node features </a:t>
            </a:r>
            <a:r>
              <a:rPr lang="en-US" sz="2000" b="1">
                <a:cs typeface="Calibri"/>
              </a:rPr>
              <a:t>h</a:t>
            </a:r>
            <a:r>
              <a:rPr lang="en-US" sz="2000" baseline="-25000">
                <a:cs typeface="Calibri"/>
              </a:rPr>
              <a:t>u</a:t>
            </a:r>
            <a:r>
              <a:rPr lang="en-US" sz="2000" baseline="30000">
                <a:cs typeface="Calibri"/>
              </a:rPr>
              <a:t>(0)</a:t>
            </a:r>
          </a:p>
          <a:p>
            <a:r>
              <a:rPr lang="en-US" sz="2000">
                <a:cs typeface="Calibri" panose="020F0502020204030204"/>
              </a:rPr>
              <a:t>Edge features </a:t>
            </a:r>
            <a:r>
              <a:rPr lang="en-US" sz="2000" b="1" err="1">
                <a:cs typeface="Calibri" panose="020F0502020204030204"/>
              </a:rPr>
              <a:t>e</a:t>
            </a:r>
            <a:r>
              <a:rPr lang="en-US" sz="2000" baseline="-25000" err="1">
                <a:cs typeface="Calibri" panose="020F0502020204030204"/>
              </a:rPr>
              <a:t>u,v</a:t>
            </a:r>
            <a:endParaRPr lang="en-US" sz="2000">
              <a:cs typeface="Calibri"/>
            </a:endParaRPr>
          </a:p>
          <a:p>
            <a:r>
              <a:rPr lang="en-US" sz="2000">
                <a:cs typeface="Calibri"/>
              </a:rPr>
              <a:t>Iteratively perform L message passing steps to produce node embeddings h</a:t>
            </a:r>
            <a:r>
              <a:rPr lang="en-US" sz="2000" baseline="-25000">
                <a:cs typeface="Calibri"/>
              </a:rPr>
              <a:t>u</a:t>
            </a:r>
            <a:r>
              <a:rPr lang="en-US" sz="2000" baseline="30000">
                <a:cs typeface="Calibri"/>
              </a:rPr>
              <a:t>(1)</a:t>
            </a:r>
            <a:r>
              <a:rPr lang="en-US" sz="2000">
                <a:cs typeface="Calibri"/>
              </a:rPr>
              <a:t>, h</a:t>
            </a:r>
            <a:r>
              <a:rPr lang="en-US" sz="2000" baseline="-25000">
                <a:cs typeface="Calibri"/>
              </a:rPr>
              <a:t>u</a:t>
            </a:r>
            <a:r>
              <a:rPr lang="en-US" sz="2000" baseline="30000">
                <a:cs typeface="Calibri"/>
              </a:rPr>
              <a:t>(2)</a:t>
            </a:r>
            <a:r>
              <a:rPr lang="en-US" sz="2000">
                <a:cs typeface="Calibri"/>
              </a:rPr>
              <a:t>, … h</a:t>
            </a:r>
            <a:r>
              <a:rPr lang="en-US" sz="2000" baseline="-25000">
                <a:cs typeface="Calibri"/>
              </a:rPr>
              <a:t>u</a:t>
            </a:r>
            <a:r>
              <a:rPr lang="en-US" sz="2000" baseline="30000">
                <a:cs typeface="Calibri"/>
              </a:rPr>
              <a:t>(L):</a:t>
            </a:r>
          </a:p>
        </p:txBody>
      </p:sp>
      <p:sp>
        <p:nvSpPr>
          <p:cNvPr id="4" name="Slide Number Placeholder 3">
            <a:extLst>
              <a:ext uri="{FF2B5EF4-FFF2-40B4-BE49-F238E27FC236}">
                <a16:creationId xmlns:a16="http://schemas.microsoft.com/office/drawing/2014/main" id="{8CCC1CE7-D6F2-1026-DDFF-B9667642D460}"/>
              </a:ext>
            </a:extLst>
          </p:cNvPr>
          <p:cNvSpPr>
            <a:spLocks noGrp="1"/>
          </p:cNvSpPr>
          <p:nvPr>
            <p:ph type="sldNum" sz="quarter" idx="12"/>
          </p:nvPr>
        </p:nvSpPr>
        <p:spPr/>
        <p:txBody>
          <a:bodyPr/>
          <a:lstStyle/>
          <a:p>
            <a:fld id="{48F63A3B-78C7-47BE-AE5E-E10140E04643}" type="slidenum">
              <a:rPr lang="en-US" dirty="0"/>
              <a:t>24</a:t>
            </a:fld>
            <a:endParaRPr lang="en-US"/>
          </a:p>
        </p:txBody>
      </p:sp>
      <p:sp>
        <p:nvSpPr>
          <p:cNvPr id="13" name="TextBox 12">
            <a:extLst>
              <a:ext uri="{FF2B5EF4-FFF2-40B4-BE49-F238E27FC236}">
                <a16:creationId xmlns:a16="http://schemas.microsoft.com/office/drawing/2014/main" id="{1210A1C1-8849-2F59-CB05-C13F350BA70B}"/>
              </a:ext>
            </a:extLst>
          </p:cNvPr>
          <p:cNvSpPr txBox="1"/>
          <p:nvPr/>
        </p:nvSpPr>
        <p:spPr>
          <a:xfrm>
            <a:off x="7856423" y="4302490"/>
            <a:ext cx="35165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6">
                    <a:lumMod val="50000"/>
                  </a:schemeClr>
                </a:solidFill>
                <a:cs typeface="Calibri"/>
              </a:rPr>
              <a:t>Permutation invariant function (e.</a:t>
            </a:r>
            <a:r>
              <a:rPr lang="en-US" sz="2000" b="1">
                <a:solidFill>
                  <a:schemeClr val="accent6">
                    <a:lumMod val="50000"/>
                  </a:schemeClr>
                </a:solidFill>
                <a:ea typeface="+mn-lt"/>
                <a:cs typeface="+mn-lt"/>
              </a:rPr>
              <a:t>g</a:t>
            </a:r>
            <a:r>
              <a:rPr lang="en-US" sz="2000" b="1">
                <a:solidFill>
                  <a:schemeClr val="accent6">
                    <a:lumMod val="50000"/>
                  </a:schemeClr>
                </a:solidFill>
                <a:cs typeface="Calibri"/>
              </a:rPr>
              <a:t>., SUM, MAX, AVG)</a:t>
            </a:r>
          </a:p>
        </p:txBody>
      </p:sp>
      <p:sp>
        <p:nvSpPr>
          <p:cNvPr id="14" name="TextBox 13">
            <a:extLst>
              <a:ext uri="{FF2B5EF4-FFF2-40B4-BE49-F238E27FC236}">
                <a16:creationId xmlns:a16="http://schemas.microsoft.com/office/drawing/2014/main" id="{DF23D8DF-8CD5-8369-0F7D-C6CD1823AB1C}"/>
              </a:ext>
            </a:extLst>
          </p:cNvPr>
          <p:cNvSpPr txBox="1"/>
          <p:nvPr/>
        </p:nvSpPr>
        <p:spPr>
          <a:xfrm>
            <a:off x="6060464" y="3527446"/>
            <a:ext cx="36189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cs typeface="Calibri"/>
              </a:rPr>
              <a:t>Message from neighbor v to u</a:t>
            </a:r>
          </a:p>
        </p:txBody>
      </p:sp>
      <p:sp>
        <p:nvSpPr>
          <p:cNvPr id="15" name="TextBox 14">
            <a:extLst>
              <a:ext uri="{FF2B5EF4-FFF2-40B4-BE49-F238E27FC236}">
                <a16:creationId xmlns:a16="http://schemas.microsoft.com/office/drawing/2014/main" id="{C469D8D8-C8BC-A4E9-651A-BCF556F7F152}"/>
              </a:ext>
            </a:extLst>
          </p:cNvPr>
          <p:cNvSpPr txBox="1"/>
          <p:nvPr/>
        </p:nvSpPr>
        <p:spPr>
          <a:xfrm>
            <a:off x="6256601" y="5238878"/>
            <a:ext cx="34142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50000"/>
                  </a:schemeClr>
                </a:solidFill>
                <a:cs typeface="Calibri"/>
              </a:rPr>
              <a:t>Final update combining aggregation with </a:t>
            </a:r>
            <a:r>
              <a:rPr lang="en-US" sz="2000" b="1" err="1">
                <a:solidFill>
                  <a:schemeClr val="accent2">
                    <a:lumMod val="50000"/>
                  </a:schemeClr>
                </a:solidFill>
                <a:cs typeface="Calibri"/>
              </a:rPr>
              <a:t>self features</a:t>
            </a:r>
            <a:endParaRPr lang="en-US" b="1">
              <a:solidFill>
                <a:schemeClr val="accent2">
                  <a:lumMod val="50000"/>
                </a:schemeClr>
              </a:solidFill>
              <a:cs typeface="Calibri"/>
            </a:endParaRPr>
          </a:p>
        </p:txBody>
      </p:sp>
      <p:grpSp>
        <p:nvGrpSpPr>
          <p:cNvPr id="19" name="Group 18">
            <a:extLst>
              <a:ext uri="{FF2B5EF4-FFF2-40B4-BE49-F238E27FC236}">
                <a16:creationId xmlns:a16="http://schemas.microsoft.com/office/drawing/2014/main" id="{CB3E62A9-4EA2-3C93-6EBD-C3FCC25DA95D}"/>
              </a:ext>
            </a:extLst>
          </p:cNvPr>
          <p:cNvGrpSpPr/>
          <p:nvPr/>
        </p:nvGrpSpPr>
        <p:grpSpPr>
          <a:xfrm>
            <a:off x="1271952" y="3474391"/>
            <a:ext cx="6420542" cy="2321893"/>
            <a:chOff x="1267407" y="3210508"/>
            <a:chExt cx="8234266" cy="2953639"/>
          </a:xfrm>
        </p:grpSpPr>
        <p:pic>
          <p:nvPicPr>
            <p:cNvPr id="16" name="Picture 15" descr="Blue letters on a black background&#10;&#10;Description automatically generated">
              <a:extLst>
                <a:ext uri="{FF2B5EF4-FFF2-40B4-BE49-F238E27FC236}">
                  <a16:creationId xmlns:a16="http://schemas.microsoft.com/office/drawing/2014/main" id="{C83C3A6E-4987-BD1B-E6BD-B0148204D012}"/>
                </a:ext>
              </a:extLst>
            </p:cNvPr>
            <p:cNvPicPr>
              <a:picLocks noChangeAspect="1"/>
            </p:cNvPicPr>
            <p:nvPr/>
          </p:nvPicPr>
          <p:blipFill>
            <a:blip r:embed="rId2"/>
            <a:stretch>
              <a:fillRect/>
            </a:stretch>
          </p:blipFill>
          <p:spPr>
            <a:xfrm>
              <a:off x="1267407" y="3210508"/>
              <a:ext cx="5835521" cy="615824"/>
            </a:xfrm>
            <a:prstGeom prst="rect">
              <a:avLst/>
            </a:prstGeom>
          </p:spPr>
        </p:pic>
        <p:pic>
          <p:nvPicPr>
            <p:cNvPr id="17" name="Picture 16" descr="A green and black logo&#10;&#10;Description automatically generated">
              <a:extLst>
                <a:ext uri="{FF2B5EF4-FFF2-40B4-BE49-F238E27FC236}">
                  <a16:creationId xmlns:a16="http://schemas.microsoft.com/office/drawing/2014/main" id="{34F30E27-D4D6-FC04-966C-F397DC01398F}"/>
                </a:ext>
              </a:extLst>
            </p:cNvPr>
            <p:cNvPicPr>
              <a:picLocks noChangeAspect="1"/>
            </p:cNvPicPr>
            <p:nvPr/>
          </p:nvPicPr>
          <p:blipFill>
            <a:blip r:embed="rId3"/>
            <a:stretch>
              <a:fillRect/>
            </a:stretch>
          </p:blipFill>
          <p:spPr>
            <a:xfrm>
              <a:off x="1267408" y="4386416"/>
              <a:ext cx="8234265" cy="611037"/>
            </a:xfrm>
            <a:prstGeom prst="rect">
              <a:avLst/>
            </a:prstGeom>
          </p:spPr>
        </p:pic>
        <p:pic>
          <p:nvPicPr>
            <p:cNvPr id="18" name="Picture 17" descr="A black background with orange text&#10;&#10;Description automatically generated">
              <a:extLst>
                <a:ext uri="{FF2B5EF4-FFF2-40B4-BE49-F238E27FC236}">
                  <a16:creationId xmlns:a16="http://schemas.microsoft.com/office/drawing/2014/main" id="{4A748BE0-8A75-975C-490D-9E1521B7BA05}"/>
                </a:ext>
              </a:extLst>
            </p:cNvPr>
            <p:cNvPicPr>
              <a:picLocks noChangeAspect="1"/>
            </p:cNvPicPr>
            <p:nvPr/>
          </p:nvPicPr>
          <p:blipFill>
            <a:blip r:embed="rId4"/>
            <a:stretch>
              <a:fillRect/>
            </a:stretch>
          </p:blipFill>
          <p:spPr>
            <a:xfrm>
              <a:off x="1267408" y="5554547"/>
              <a:ext cx="6096000" cy="609600"/>
            </a:xfrm>
            <a:prstGeom prst="rect">
              <a:avLst/>
            </a:prstGeom>
          </p:spPr>
        </p:pic>
      </p:grpSp>
    </p:spTree>
    <p:extLst>
      <p:ext uri="{BB962C8B-B14F-4D97-AF65-F5344CB8AC3E}">
        <p14:creationId xmlns:p14="http://schemas.microsoft.com/office/powerpoint/2010/main" val="2745616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14966-A660-838C-A239-C05CBDA2533E}"/>
              </a:ext>
            </a:extLst>
          </p:cNvPr>
          <p:cNvSpPr>
            <a:spLocks noGrp="1"/>
          </p:cNvSpPr>
          <p:nvPr>
            <p:ph type="title"/>
          </p:nvPr>
        </p:nvSpPr>
        <p:spPr/>
        <p:txBody>
          <a:bodyPr/>
          <a:lstStyle/>
          <a:p>
            <a:r>
              <a:rPr lang="en-US">
                <a:cs typeface="Calibri Light"/>
              </a:rPr>
              <a:t>Readout Layer</a:t>
            </a:r>
            <a:endParaRPr lang="en-US"/>
          </a:p>
        </p:txBody>
      </p:sp>
      <p:sp>
        <p:nvSpPr>
          <p:cNvPr id="3" name="Content Placeholder 2">
            <a:extLst>
              <a:ext uri="{FF2B5EF4-FFF2-40B4-BE49-F238E27FC236}">
                <a16:creationId xmlns:a16="http://schemas.microsoft.com/office/drawing/2014/main" id="{4308E908-A2F8-076D-E046-8C96EF066F05}"/>
              </a:ext>
            </a:extLst>
          </p:cNvPr>
          <p:cNvSpPr>
            <a:spLocks noGrp="1"/>
          </p:cNvSpPr>
          <p:nvPr>
            <p:ph idx="1"/>
          </p:nvPr>
        </p:nvSpPr>
        <p:spPr>
          <a:xfrm>
            <a:off x="838200" y="1825625"/>
            <a:ext cx="4499654" cy="3946690"/>
          </a:xfrm>
        </p:spPr>
        <p:txBody>
          <a:bodyPr vert="horz" lIns="91440" tIns="45720" rIns="91440" bIns="45720" rtlCol="0" anchor="t">
            <a:normAutofit/>
          </a:bodyPr>
          <a:lstStyle/>
          <a:p>
            <a:r>
              <a:rPr lang="en-US" sz="2800" dirty="0">
                <a:ea typeface="Calibri"/>
                <a:cs typeface="Calibri"/>
              </a:rPr>
              <a:t>After L message-passing layers, we get embeddings h</a:t>
            </a:r>
            <a:r>
              <a:rPr lang="en-US" sz="2800" baseline="-25000" dirty="0">
                <a:ea typeface="Calibri"/>
                <a:cs typeface="Calibri"/>
              </a:rPr>
              <a:t>u</a:t>
            </a:r>
            <a:r>
              <a:rPr lang="en-US" sz="2800" baseline="30000" dirty="0">
                <a:ea typeface="Calibri"/>
                <a:cs typeface="Calibri"/>
              </a:rPr>
              <a:t>(L)</a:t>
            </a:r>
            <a:r>
              <a:rPr lang="en-US" sz="2800" dirty="0">
                <a:ea typeface="Calibri"/>
                <a:cs typeface="Calibri"/>
              </a:rPr>
              <a:t> at each u</a:t>
            </a:r>
          </a:p>
          <a:p>
            <a:r>
              <a:rPr lang="en-US" sz="2800" dirty="0">
                <a:ea typeface="Calibri"/>
                <a:cs typeface="Calibri"/>
              </a:rPr>
              <a:t>How to convert to a final prediction?</a:t>
            </a:r>
          </a:p>
          <a:p>
            <a:r>
              <a:rPr lang="en-US" sz="2800" dirty="0">
                <a:ea typeface="Calibri"/>
                <a:cs typeface="Calibri"/>
              </a:rPr>
              <a:t>Use a </a:t>
            </a:r>
            <a:r>
              <a:rPr lang="en-US" sz="2800" i="1" dirty="0">
                <a:ea typeface="Calibri"/>
                <a:cs typeface="Calibri"/>
              </a:rPr>
              <a:t>readout layer</a:t>
            </a:r>
          </a:p>
          <a:p>
            <a:endParaRPr lang="en-US" sz="2800" dirty="0">
              <a:ea typeface="Calibri"/>
              <a:cs typeface="Calibri"/>
            </a:endParaRPr>
          </a:p>
        </p:txBody>
      </p:sp>
      <p:sp>
        <p:nvSpPr>
          <p:cNvPr id="4" name="Slide Number Placeholder 3">
            <a:extLst>
              <a:ext uri="{FF2B5EF4-FFF2-40B4-BE49-F238E27FC236}">
                <a16:creationId xmlns:a16="http://schemas.microsoft.com/office/drawing/2014/main" id="{61F5FA57-4B1B-FC44-E9D8-64D041B3598D}"/>
              </a:ext>
            </a:extLst>
          </p:cNvPr>
          <p:cNvSpPr>
            <a:spLocks noGrp="1"/>
          </p:cNvSpPr>
          <p:nvPr>
            <p:ph type="sldNum" sz="quarter" idx="12"/>
          </p:nvPr>
        </p:nvSpPr>
        <p:spPr/>
        <p:txBody>
          <a:bodyPr/>
          <a:lstStyle/>
          <a:p>
            <a:fld id="{48F63A3B-78C7-47BE-AE5E-E10140E04643}" type="slidenum">
              <a:rPr lang="en-US" dirty="0"/>
              <a:t>25</a:t>
            </a:fld>
            <a:endParaRPr lang="en-US"/>
          </a:p>
        </p:txBody>
      </p:sp>
      <p:grpSp>
        <p:nvGrpSpPr>
          <p:cNvPr id="13" name="Group 12">
            <a:extLst>
              <a:ext uri="{FF2B5EF4-FFF2-40B4-BE49-F238E27FC236}">
                <a16:creationId xmlns:a16="http://schemas.microsoft.com/office/drawing/2014/main" id="{F517352B-158A-5A24-C8AC-CD6B96A1C592}"/>
              </a:ext>
            </a:extLst>
          </p:cNvPr>
          <p:cNvGrpSpPr/>
          <p:nvPr/>
        </p:nvGrpSpPr>
        <p:grpSpPr>
          <a:xfrm>
            <a:off x="5488872" y="3073886"/>
            <a:ext cx="5830067" cy="1477328"/>
            <a:chOff x="5488872" y="3632686"/>
            <a:chExt cx="5830067" cy="1477328"/>
          </a:xfrm>
        </p:grpSpPr>
        <p:sp>
          <p:nvSpPr>
            <p:cNvPr id="7" name="TextBox 6">
              <a:extLst>
                <a:ext uri="{FF2B5EF4-FFF2-40B4-BE49-F238E27FC236}">
                  <a16:creationId xmlns:a16="http://schemas.microsoft.com/office/drawing/2014/main" id="{043125AC-A493-CB41-7D00-AED919C26FEF}"/>
                </a:ext>
              </a:extLst>
            </p:cNvPr>
            <p:cNvSpPr txBox="1"/>
            <p:nvPr/>
          </p:nvSpPr>
          <p:spPr>
            <a:xfrm>
              <a:off x="5488872" y="3632686"/>
              <a:ext cx="5830067" cy="1477328"/>
            </a:xfrm>
            <a:prstGeom prst="rect">
              <a:avLst/>
            </a:prstGeom>
            <a:noFill/>
            <a:ln w="28575">
              <a:solidFill>
                <a:schemeClr val="tx1"/>
              </a:solidFill>
            </a:ln>
          </p:spPr>
          <p:txBody>
            <a:bodyPr rot="0" spcFirstLastPara="0" vertOverflow="overflow" horzOverflow="overflow" vert="horz" wrap="square" lIns="182880" tIns="182880" rIns="182880" bIns="182880" numCol="1" spcCol="0" rtlCol="0" fromWordArt="0" anchor="t" anchorCtr="0" forceAA="0" compatLnSpc="1">
              <a:prstTxWarp prst="textNoShape">
                <a:avLst/>
              </a:prstTxWarp>
              <a:spAutoFit/>
            </a:bodyPr>
            <a:lstStyle/>
            <a:p>
              <a:r>
                <a:rPr lang="en-US" sz="2400">
                  <a:ea typeface="Calibri"/>
                  <a:cs typeface="Calibri"/>
                </a:rPr>
                <a:t>Graph-level task:</a:t>
              </a:r>
            </a:p>
            <a:p>
              <a:endParaRPr lang="en-US" sz="2400">
                <a:ea typeface="Calibri"/>
                <a:cs typeface="Calibri"/>
              </a:endParaRPr>
            </a:p>
            <a:p>
              <a:endParaRPr lang="en-US" sz="2400">
                <a:ea typeface="Calibri"/>
                <a:cs typeface="Calibri"/>
              </a:endParaRPr>
            </a:p>
          </p:txBody>
        </p:sp>
        <p:pic>
          <p:nvPicPr>
            <p:cNvPr id="8" name="Picture 7">
              <a:extLst>
                <a:ext uri="{FF2B5EF4-FFF2-40B4-BE49-F238E27FC236}">
                  <a16:creationId xmlns:a16="http://schemas.microsoft.com/office/drawing/2014/main" id="{7B30CEE7-A05A-FFBC-1D12-357A673617D6}"/>
                </a:ext>
              </a:extLst>
            </p:cNvPr>
            <p:cNvPicPr>
              <a:picLocks noChangeAspect="1"/>
            </p:cNvPicPr>
            <p:nvPr/>
          </p:nvPicPr>
          <p:blipFill>
            <a:blip r:embed="rId2"/>
            <a:stretch>
              <a:fillRect/>
            </a:stretch>
          </p:blipFill>
          <p:spPr>
            <a:xfrm>
              <a:off x="6176580" y="4374249"/>
              <a:ext cx="4481785" cy="382185"/>
            </a:xfrm>
            <a:prstGeom prst="rect">
              <a:avLst/>
            </a:prstGeom>
          </p:spPr>
        </p:pic>
      </p:grpSp>
      <p:grpSp>
        <p:nvGrpSpPr>
          <p:cNvPr id="15" name="Group 14">
            <a:extLst>
              <a:ext uri="{FF2B5EF4-FFF2-40B4-BE49-F238E27FC236}">
                <a16:creationId xmlns:a16="http://schemas.microsoft.com/office/drawing/2014/main" id="{C6DE3810-BDC4-0A4D-8BCE-3DA0CC0DB3AB}"/>
              </a:ext>
            </a:extLst>
          </p:cNvPr>
          <p:cNvGrpSpPr/>
          <p:nvPr/>
        </p:nvGrpSpPr>
        <p:grpSpPr>
          <a:xfrm>
            <a:off x="5488871" y="1325665"/>
            <a:ext cx="5830067" cy="1477328"/>
            <a:chOff x="5431064" y="1336175"/>
            <a:chExt cx="5830067" cy="1477328"/>
          </a:xfrm>
        </p:grpSpPr>
        <p:sp>
          <p:nvSpPr>
            <p:cNvPr id="11" name="TextBox 10">
              <a:extLst>
                <a:ext uri="{FF2B5EF4-FFF2-40B4-BE49-F238E27FC236}">
                  <a16:creationId xmlns:a16="http://schemas.microsoft.com/office/drawing/2014/main" id="{37D566CE-6D51-E1A2-B8C3-A005B1FEBB26}"/>
                </a:ext>
              </a:extLst>
            </p:cNvPr>
            <p:cNvSpPr txBox="1"/>
            <p:nvPr/>
          </p:nvSpPr>
          <p:spPr>
            <a:xfrm>
              <a:off x="5431064" y="1336175"/>
              <a:ext cx="5830067" cy="1477328"/>
            </a:xfrm>
            <a:prstGeom prst="rect">
              <a:avLst/>
            </a:prstGeom>
            <a:noFill/>
            <a:ln w="28575">
              <a:solidFill>
                <a:schemeClr val="tx1"/>
              </a:solidFill>
            </a:ln>
          </p:spPr>
          <p:txBody>
            <a:bodyPr rot="0" spcFirstLastPara="0" vertOverflow="overflow" horzOverflow="overflow" vert="horz" wrap="square" lIns="182880" tIns="182880" rIns="182880" bIns="182880" numCol="1" spcCol="0" rtlCol="0" fromWordArt="0" anchor="t" anchorCtr="0" forceAA="0" compatLnSpc="1">
              <a:prstTxWarp prst="textNoShape">
                <a:avLst/>
              </a:prstTxWarp>
              <a:spAutoFit/>
            </a:bodyPr>
            <a:lstStyle/>
            <a:p>
              <a:r>
                <a:rPr lang="en-US" sz="2400">
                  <a:ea typeface="Calibri"/>
                  <a:cs typeface="Calibri"/>
                </a:rPr>
                <a:t>Node-level task:</a:t>
              </a:r>
            </a:p>
            <a:p>
              <a:endParaRPr lang="en-US" sz="2400">
                <a:ea typeface="Calibri"/>
                <a:cs typeface="Calibri"/>
              </a:endParaRPr>
            </a:p>
            <a:p>
              <a:endParaRPr lang="en-US" sz="2400">
                <a:ea typeface="Calibri"/>
                <a:cs typeface="Calibri"/>
              </a:endParaRPr>
            </a:p>
          </p:txBody>
        </p:sp>
        <p:pic>
          <p:nvPicPr>
            <p:cNvPr id="14" name="Picture 13">
              <a:extLst>
                <a:ext uri="{FF2B5EF4-FFF2-40B4-BE49-F238E27FC236}">
                  <a16:creationId xmlns:a16="http://schemas.microsoft.com/office/drawing/2014/main" id="{B8528197-CE9F-F23D-6355-4C1D28CD4C79}"/>
                </a:ext>
              </a:extLst>
            </p:cNvPr>
            <p:cNvPicPr>
              <a:picLocks noChangeAspect="1"/>
            </p:cNvPicPr>
            <p:nvPr/>
          </p:nvPicPr>
          <p:blipFill>
            <a:blip r:embed="rId3"/>
            <a:stretch>
              <a:fillRect/>
            </a:stretch>
          </p:blipFill>
          <p:spPr>
            <a:xfrm>
              <a:off x="6973614" y="2076051"/>
              <a:ext cx="2743199" cy="404132"/>
            </a:xfrm>
            <a:prstGeom prst="rect">
              <a:avLst/>
            </a:prstGeom>
          </p:spPr>
        </p:pic>
      </p:grpSp>
      <p:sp>
        <p:nvSpPr>
          <p:cNvPr id="17" name="TextBox 16">
            <a:extLst>
              <a:ext uri="{FF2B5EF4-FFF2-40B4-BE49-F238E27FC236}">
                <a16:creationId xmlns:a16="http://schemas.microsoft.com/office/drawing/2014/main" id="{5F68DEFC-71DA-F3EC-9CDE-A92205CE38E3}"/>
              </a:ext>
            </a:extLst>
          </p:cNvPr>
          <p:cNvSpPr txBox="1"/>
          <p:nvPr/>
        </p:nvSpPr>
        <p:spPr>
          <a:xfrm>
            <a:off x="5488872" y="4786722"/>
            <a:ext cx="5830067" cy="1477328"/>
          </a:xfrm>
          <a:prstGeom prst="rect">
            <a:avLst/>
          </a:prstGeom>
          <a:noFill/>
          <a:ln w="28575">
            <a:solidFill>
              <a:schemeClr val="tx1"/>
            </a:solidFill>
          </a:ln>
        </p:spPr>
        <p:txBody>
          <a:bodyPr rot="0" spcFirstLastPara="0" vertOverflow="overflow" horzOverflow="overflow" vert="horz" wrap="square" lIns="182880" tIns="182880" rIns="182880" bIns="182880" numCol="1" spcCol="0" rtlCol="0" fromWordArt="0" anchor="t" anchorCtr="0" forceAA="0" compatLnSpc="1">
            <a:prstTxWarp prst="textNoShape">
              <a:avLst/>
            </a:prstTxWarp>
            <a:spAutoFit/>
          </a:bodyPr>
          <a:lstStyle/>
          <a:p>
            <a:r>
              <a:rPr lang="en-US" sz="2400">
                <a:ea typeface="Calibri"/>
                <a:cs typeface="Calibri"/>
              </a:rPr>
              <a:t>Edge-level task:</a:t>
            </a:r>
          </a:p>
          <a:p>
            <a:endParaRPr lang="en-US" sz="2400">
              <a:ea typeface="Calibri"/>
              <a:cs typeface="Calibri"/>
            </a:endParaRPr>
          </a:p>
          <a:p>
            <a:endParaRPr lang="en-US" sz="2400">
              <a:ea typeface="Calibri"/>
              <a:cs typeface="Calibri"/>
            </a:endParaRPr>
          </a:p>
        </p:txBody>
      </p:sp>
      <p:pic>
        <p:nvPicPr>
          <p:cNvPr id="20" name="Picture 19">
            <a:extLst>
              <a:ext uri="{FF2B5EF4-FFF2-40B4-BE49-F238E27FC236}">
                <a16:creationId xmlns:a16="http://schemas.microsoft.com/office/drawing/2014/main" id="{B032C193-2091-B19E-616C-052532C55C50}"/>
              </a:ext>
            </a:extLst>
          </p:cNvPr>
          <p:cNvPicPr>
            <a:picLocks noChangeAspect="1"/>
          </p:cNvPicPr>
          <p:nvPr/>
        </p:nvPicPr>
        <p:blipFill>
          <a:blip r:embed="rId4"/>
          <a:stretch>
            <a:fillRect/>
          </a:stretch>
        </p:blipFill>
        <p:spPr>
          <a:xfrm>
            <a:off x="6461763" y="5524272"/>
            <a:ext cx="3881113" cy="427176"/>
          </a:xfrm>
          <a:prstGeom prst="rect">
            <a:avLst/>
          </a:prstGeom>
        </p:spPr>
      </p:pic>
    </p:spTree>
    <p:extLst>
      <p:ext uri="{BB962C8B-B14F-4D97-AF65-F5344CB8AC3E}">
        <p14:creationId xmlns:p14="http://schemas.microsoft.com/office/powerpoint/2010/main" val="3092571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3A02-02C0-CEAB-275F-F9E2EA5172A5}"/>
              </a:ext>
            </a:extLst>
          </p:cNvPr>
          <p:cNvSpPr>
            <a:spLocks noGrp="1"/>
          </p:cNvSpPr>
          <p:nvPr>
            <p:ph type="title"/>
          </p:nvPr>
        </p:nvSpPr>
        <p:spPr/>
        <p:txBody>
          <a:bodyPr/>
          <a:lstStyle/>
          <a:p>
            <a:r>
              <a:rPr lang="en-US">
                <a:cs typeface="Calibri Light"/>
              </a:rPr>
              <a:t>GNN in Action: Node Classification</a:t>
            </a:r>
            <a:endParaRPr lang="en-US"/>
          </a:p>
        </p:txBody>
      </p:sp>
      <p:sp>
        <p:nvSpPr>
          <p:cNvPr id="4" name="Slide Number Placeholder 3">
            <a:extLst>
              <a:ext uri="{FF2B5EF4-FFF2-40B4-BE49-F238E27FC236}">
                <a16:creationId xmlns:a16="http://schemas.microsoft.com/office/drawing/2014/main" id="{A6761470-0D4A-A3BA-1DD3-C88748302868}"/>
              </a:ext>
            </a:extLst>
          </p:cNvPr>
          <p:cNvSpPr>
            <a:spLocks noGrp="1"/>
          </p:cNvSpPr>
          <p:nvPr>
            <p:ph type="sldNum" sz="quarter" idx="12"/>
          </p:nvPr>
        </p:nvSpPr>
        <p:spPr/>
        <p:txBody>
          <a:bodyPr/>
          <a:lstStyle/>
          <a:p>
            <a:fld id="{48F63A3B-78C7-47BE-AE5E-E10140E04643}" type="slidenum">
              <a:rPr lang="en-US" dirty="0"/>
              <a:t>26</a:t>
            </a:fld>
            <a:endParaRPr lang="en-US"/>
          </a:p>
        </p:txBody>
      </p:sp>
      <p:pic>
        <p:nvPicPr>
          <p:cNvPr id="5" name="Picture 4">
            <a:extLst>
              <a:ext uri="{FF2B5EF4-FFF2-40B4-BE49-F238E27FC236}">
                <a16:creationId xmlns:a16="http://schemas.microsoft.com/office/drawing/2014/main" id="{B03CF506-347F-C4F0-3477-187B5D77B424}"/>
              </a:ext>
            </a:extLst>
          </p:cNvPr>
          <p:cNvPicPr>
            <a:picLocks noChangeAspect="1"/>
          </p:cNvPicPr>
          <p:nvPr/>
        </p:nvPicPr>
        <p:blipFill>
          <a:blip r:embed="rId2"/>
          <a:stretch>
            <a:fillRect/>
          </a:stretch>
        </p:blipFill>
        <p:spPr>
          <a:xfrm>
            <a:off x="3580837" y="1773044"/>
            <a:ext cx="4651186" cy="4438186"/>
          </a:xfrm>
          <a:prstGeom prst="rect">
            <a:avLst/>
          </a:prstGeom>
        </p:spPr>
      </p:pic>
      <p:sp>
        <p:nvSpPr>
          <p:cNvPr id="6" name="TextBox 5">
            <a:extLst>
              <a:ext uri="{FF2B5EF4-FFF2-40B4-BE49-F238E27FC236}">
                <a16:creationId xmlns:a16="http://schemas.microsoft.com/office/drawing/2014/main" id="{94C7AC9E-9CCE-2C9F-A72C-776A7289B8D3}"/>
              </a:ext>
            </a:extLst>
          </p:cNvPr>
          <p:cNvSpPr txBox="1"/>
          <p:nvPr/>
        </p:nvSpPr>
        <p:spPr>
          <a:xfrm>
            <a:off x="1610810" y="6367002"/>
            <a:ext cx="8970380" cy="338554"/>
          </a:xfrm>
          <a:prstGeom prst="rect">
            <a:avLst/>
          </a:prstGeom>
          <a:noFill/>
        </p:spPr>
        <p:txBody>
          <a:bodyPr wrap="square">
            <a:spAutoFit/>
          </a:bodyPr>
          <a:lstStyle/>
          <a:p>
            <a:r>
              <a:rPr lang="en-US" sz="1600" b="0" i="0" dirty="0">
                <a:solidFill>
                  <a:srgbClr val="222222"/>
                </a:solidFill>
                <a:effectLst/>
                <a:highlight>
                  <a:srgbClr val="FFFFFF"/>
                </a:highlight>
                <a:latin typeface="Arial" panose="020B0604020202020204" pitchFamily="34" charset="0"/>
              </a:rPr>
              <a:t>Sato, R. (2020). A survey on the expressive power of graph neural networks. </a:t>
            </a:r>
            <a:r>
              <a:rPr lang="en-US" sz="1600" b="0" i="1" dirty="0">
                <a:solidFill>
                  <a:srgbClr val="222222"/>
                </a:solidFill>
                <a:effectLst/>
                <a:highlight>
                  <a:srgbClr val="FFFFFF"/>
                </a:highlight>
                <a:latin typeface="Arial" panose="020B0604020202020204" pitchFamily="34" charset="0"/>
              </a:rPr>
              <a:t>arXiv:2003.04078</a:t>
            </a:r>
            <a:r>
              <a:rPr lang="en-US" sz="1600" b="0" i="0" dirty="0">
                <a:solidFill>
                  <a:srgbClr val="222222"/>
                </a:solidFill>
                <a:effectLst/>
                <a:highlight>
                  <a:srgbClr val="FFFFFF"/>
                </a:highlight>
                <a:latin typeface="Arial" panose="020B0604020202020204" pitchFamily="34" charset="0"/>
              </a:rPr>
              <a:t>.</a:t>
            </a:r>
            <a:endParaRPr lang="en-US" sz="1600" dirty="0"/>
          </a:p>
        </p:txBody>
      </p:sp>
    </p:spTree>
    <p:extLst>
      <p:ext uri="{BB962C8B-B14F-4D97-AF65-F5344CB8AC3E}">
        <p14:creationId xmlns:p14="http://schemas.microsoft.com/office/powerpoint/2010/main" val="978765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3A02-02C0-CEAB-275F-F9E2EA5172A5}"/>
              </a:ext>
            </a:extLst>
          </p:cNvPr>
          <p:cNvSpPr>
            <a:spLocks noGrp="1"/>
          </p:cNvSpPr>
          <p:nvPr>
            <p:ph type="title"/>
          </p:nvPr>
        </p:nvSpPr>
        <p:spPr/>
        <p:txBody>
          <a:bodyPr>
            <a:normAutofit fontScale="90000"/>
          </a:bodyPr>
          <a:lstStyle/>
          <a:p>
            <a:r>
              <a:rPr lang="en-US" dirty="0">
                <a:cs typeface="Calibri Light"/>
              </a:rPr>
              <a:t>GNN in Action:</a:t>
            </a:r>
            <a:br>
              <a:rPr lang="en-US" dirty="0">
                <a:cs typeface="Calibri Light"/>
              </a:rPr>
            </a:br>
            <a:r>
              <a:rPr lang="en-US" dirty="0">
                <a:cs typeface="Calibri Light"/>
              </a:rPr>
              <a:t>More Layers</a:t>
            </a:r>
            <a:endParaRPr lang="en-US" dirty="0"/>
          </a:p>
        </p:txBody>
      </p:sp>
      <p:sp>
        <p:nvSpPr>
          <p:cNvPr id="4" name="Slide Number Placeholder 3">
            <a:extLst>
              <a:ext uri="{FF2B5EF4-FFF2-40B4-BE49-F238E27FC236}">
                <a16:creationId xmlns:a16="http://schemas.microsoft.com/office/drawing/2014/main" id="{A6761470-0D4A-A3BA-1DD3-C88748302868}"/>
              </a:ext>
            </a:extLst>
          </p:cNvPr>
          <p:cNvSpPr>
            <a:spLocks noGrp="1"/>
          </p:cNvSpPr>
          <p:nvPr>
            <p:ph type="sldNum" sz="quarter" idx="12"/>
          </p:nvPr>
        </p:nvSpPr>
        <p:spPr/>
        <p:txBody>
          <a:bodyPr/>
          <a:lstStyle/>
          <a:p>
            <a:fld id="{48F63A3B-78C7-47BE-AE5E-E10140E04643}" type="slidenum">
              <a:rPr lang="en-US" dirty="0"/>
              <a:t>27</a:t>
            </a:fld>
            <a:endParaRPr lang="en-US"/>
          </a:p>
        </p:txBody>
      </p:sp>
      <p:pic>
        <p:nvPicPr>
          <p:cNvPr id="3" name="Picture 2" descr="A diagram of a network&#10;&#10;Description automatically generated">
            <a:extLst>
              <a:ext uri="{FF2B5EF4-FFF2-40B4-BE49-F238E27FC236}">
                <a16:creationId xmlns:a16="http://schemas.microsoft.com/office/drawing/2014/main" id="{90984B69-1BFC-B428-2DA3-3A3691A2880F}"/>
              </a:ext>
            </a:extLst>
          </p:cNvPr>
          <p:cNvPicPr>
            <a:picLocks noChangeAspect="1"/>
          </p:cNvPicPr>
          <p:nvPr/>
        </p:nvPicPr>
        <p:blipFill rotWithShape="1">
          <a:blip r:embed="rId2"/>
          <a:srcRect t="34550" b="464"/>
          <a:stretch/>
        </p:blipFill>
        <p:spPr>
          <a:xfrm>
            <a:off x="837229" y="1731460"/>
            <a:ext cx="4872611" cy="4645640"/>
          </a:xfrm>
          <a:prstGeom prst="rect">
            <a:avLst/>
          </a:prstGeom>
        </p:spPr>
      </p:pic>
      <p:pic>
        <p:nvPicPr>
          <p:cNvPr id="6" name="Picture 5" descr="A diagram of a network&#10;&#10;Description automatically generated">
            <a:extLst>
              <a:ext uri="{FF2B5EF4-FFF2-40B4-BE49-F238E27FC236}">
                <a16:creationId xmlns:a16="http://schemas.microsoft.com/office/drawing/2014/main" id="{EC04FCD6-9664-88FC-1EDD-A7A048850CB3}"/>
              </a:ext>
            </a:extLst>
          </p:cNvPr>
          <p:cNvPicPr>
            <a:picLocks noChangeAspect="1"/>
          </p:cNvPicPr>
          <p:nvPr/>
        </p:nvPicPr>
        <p:blipFill>
          <a:blip r:embed="rId2"/>
          <a:stretch>
            <a:fillRect/>
          </a:stretch>
        </p:blipFill>
        <p:spPr>
          <a:xfrm>
            <a:off x="6895217" y="447796"/>
            <a:ext cx="4052805" cy="5984240"/>
          </a:xfrm>
          <a:prstGeom prst="rect">
            <a:avLst/>
          </a:prstGeom>
        </p:spPr>
      </p:pic>
      <p:sp>
        <p:nvSpPr>
          <p:cNvPr id="5" name="TextBox 4">
            <a:extLst>
              <a:ext uri="{FF2B5EF4-FFF2-40B4-BE49-F238E27FC236}">
                <a16:creationId xmlns:a16="http://schemas.microsoft.com/office/drawing/2014/main" id="{6834AE80-89F1-9718-1922-1062F9CC9A2D}"/>
              </a:ext>
            </a:extLst>
          </p:cNvPr>
          <p:cNvSpPr txBox="1"/>
          <p:nvPr/>
        </p:nvSpPr>
        <p:spPr>
          <a:xfrm>
            <a:off x="1610810" y="6459598"/>
            <a:ext cx="8970380" cy="338554"/>
          </a:xfrm>
          <a:prstGeom prst="rect">
            <a:avLst/>
          </a:prstGeom>
          <a:noFill/>
        </p:spPr>
        <p:txBody>
          <a:bodyPr wrap="square">
            <a:spAutoFit/>
          </a:bodyPr>
          <a:lstStyle/>
          <a:p>
            <a:r>
              <a:rPr lang="en-US" sz="1600" b="0" i="0" dirty="0">
                <a:solidFill>
                  <a:srgbClr val="222222"/>
                </a:solidFill>
                <a:effectLst/>
                <a:highlight>
                  <a:srgbClr val="FFFFFF"/>
                </a:highlight>
                <a:latin typeface="Arial" panose="020B0604020202020204" pitchFamily="34" charset="0"/>
              </a:rPr>
              <a:t>Sato, R. (2020). A survey on the expressive power of graph neural networks. </a:t>
            </a:r>
            <a:r>
              <a:rPr lang="en-US" sz="1600" b="0" i="1" dirty="0">
                <a:solidFill>
                  <a:srgbClr val="222222"/>
                </a:solidFill>
                <a:effectLst/>
                <a:highlight>
                  <a:srgbClr val="FFFFFF"/>
                </a:highlight>
                <a:latin typeface="Arial" panose="020B0604020202020204" pitchFamily="34" charset="0"/>
              </a:rPr>
              <a:t>arXiv:2003.04078</a:t>
            </a:r>
            <a:r>
              <a:rPr lang="en-US" sz="1600" b="0" i="0" dirty="0">
                <a:solidFill>
                  <a:srgbClr val="222222"/>
                </a:solidFill>
                <a:effectLst/>
                <a:highlight>
                  <a:srgbClr val="FFFFFF"/>
                </a:highlight>
                <a:latin typeface="Arial" panose="020B0604020202020204" pitchFamily="34" charset="0"/>
              </a:rPr>
              <a:t>.</a:t>
            </a:r>
            <a:endParaRPr lang="en-US" sz="1600" dirty="0"/>
          </a:p>
        </p:txBody>
      </p:sp>
    </p:spTree>
    <p:extLst>
      <p:ext uri="{BB962C8B-B14F-4D97-AF65-F5344CB8AC3E}">
        <p14:creationId xmlns:p14="http://schemas.microsoft.com/office/powerpoint/2010/main" val="2789144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7EDE-5459-2A36-F9D4-C4968A31BC0D}"/>
              </a:ext>
            </a:extLst>
          </p:cNvPr>
          <p:cNvSpPr>
            <a:spLocks noGrp="1"/>
          </p:cNvSpPr>
          <p:nvPr>
            <p:ph type="title"/>
          </p:nvPr>
        </p:nvSpPr>
        <p:spPr/>
        <p:txBody>
          <a:bodyPr>
            <a:normAutofit fontScale="90000"/>
          </a:bodyPr>
          <a:lstStyle/>
          <a:p>
            <a:r>
              <a:rPr lang="en-US">
                <a:cs typeface="Calibri Light"/>
              </a:rPr>
              <a:t>Graph Convolutional Networks (GCN)</a:t>
            </a:r>
            <a:br>
              <a:rPr lang="en-US">
                <a:cs typeface="Calibri Light"/>
              </a:rPr>
            </a:br>
            <a:r>
              <a:rPr lang="en-US" sz="2000">
                <a:ea typeface="Calibri Light"/>
                <a:cs typeface="Calibri Light"/>
              </a:rPr>
              <a:t>[Kipf and Welling, 2017]</a:t>
            </a:r>
            <a:endParaRPr lang="en-US" sz="2000"/>
          </a:p>
        </p:txBody>
      </p:sp>
      <p:sp>
        <p:nvSpPr>
          <p:cNvPr id="4" name="Slide Number Placeholder 3">
            <a:extLst>
              <a:ext uri="{FF2B5EF4-FFF2-40B4-BE49-F238E27FC236}">
                <a16:creationId xmlns:a16="http://schemas.microsoft.com/office/drawing/2014/main" id="{B4D49468-0E61-4796-4288-A63878977D3A}"/>
              </a:ext>
            </a:extLst>
          </p:cNvPr>
          <p:cNvSpPr>
            <a:spLocks noGrp="1"/>
          </p:cNvSpPr>
          <p:nvPr>
            <p:ph type="sldNum" sz="quarter" idx="12"/>
          </p:nvPr>
        </p:nvSpPr>
        <p:spPr/>
        <p:txBody>
          <a:bodyPr/>
          <a:lstStyle/>
          <a:p>
            <a:fld id="{48F63A3B-78C7-47BE-AE5E-E10140E04643}" type="slidenum">
              <a:rPr lang="en-US" dirty="0"/>
              <a:t>28</a:t>
            </a:fld>
            <a:endParaRPr lang="en-US"/>
          </a:p>
        </p:txBody>
      </p:sp>
      <p:pic>
        <p:nvPicPr>
          <p:cNvPr id="5" name="Picture 4" descr="A blue letter on a black background&#10;&#10;Description automatically generated">
            <a:extLst>
              <a:ext uri="{FF2B5EF4-FFF2-40B4-BE49-F238E27FC236}">
                <a16:creationId xmlns:a16="http://schemas.microsoft.com/office/drawing/2014/main" id="{CB77956F-C089-880F-5B69-12F668A82E93}"/>
              </a:ext>
            </a:extLst>
          </p:cNvPr>
          <p:cNvPicPr>
            <a:picLocks noChangeAspect="1"/>
          </p:cNvPicPr>
          <p:nvPr/>
        </p:nvPicPr>
        <p:blipFill>
          <a:blip r:embed="rId2"/>
          <a:stretch>
            <a:fillRect/>
          </a:stretch>
        </p:blipFill>
        <p:spPr>
          <a:xfrm>
            <a:off x="1294498" y="1908436"/>
            <a:ext cx="1510266" cy="360389"/>
          </a:xfrm>
          <a:prstGeom prst="rect">
            <a:avLst/>
          </a:prstGeom>
        </p:spPr>
      </p:pic>
      <p:pic>
        <p:nvPicPr>
          <p:cNvPr id="6" name="Picture 5" descr="A blue letter on a black background&#10;&#10;Description automatically generated">
            <a:extLst>
              <a:ext uri="{FF2B5EF4-FFF2-40B4-BE49-F238E27FC236}">
                <a16:creationId xmlns:a16="http://schemas.microsoft.com/office/drawing/2014/main" id="{ACF4D61B-4B03-69BE-875A-C36E96A454E5}"/>
              </a:ext>
            </a:extLst>
          </p:cNvPr>
          <p:cNvPicPr>
            <a:picLocks noChangeAspect="1"/>
          </p:cNvPicPr>
          <p:nvPr/>
        </p:nvPicPr>
        <p:blipFill>
          <a:blip r:embed="rId3"/>
          <a:stretch>
            <a:fillRect/>
          </a:stretch>
        </p:blipFill>
        <p:spPr>
          <a:xfrm>
            <a:off x="1296252" y="2435064"/>
            <a:ext cx="1644425" cy="364107"/>
          </a:xfrm>
          <a:prstGeom prst="rect">
            <a:avLst/>
          </a:prstGeom>
        </p:spPr>
      </p:pic>
      <p:sp>
        <p:nvSpPr>
          <p:cNvPr id="8" name="Content Placeholder 2">
            <a:extLst>
              <a:ext uri="{FF2B5EF4-FFF2-40B4-BE49-F238E27FC236}">
                <a16:creationId xmlns:a16="http://schemas.microsoft.com/office/drawing/2014/main" id="{83220978-7BC8-0C37-8D48-DF23BF5FCFB5}"/>
              </a:ext>
            </a:extLst>
          </p:cNvPr>
          <p:cNvSpPr txBox="1">
            <a:spLocks/>
          </p:cNvSpPr>
          <p:nvPr/>
        </p:nvSpPr>
        <p:spPr>
          <a:xfrm>
            <a:off x="6079273" y="1849364"/>
            <a:ext cx="4308087" cy="1062484"/>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 = </a:t>
            </a:r>
            <a:r>
              <a:rPr lang="en-US" i="1">
                <a:cs typeface="Calibri"/>
              </a:rPr>
              <a:t>n</a:t>
            </a:r>
            <a:r>
              <a:rPr lang="en-US">
                <a:cs typeface="Calibri"/>
              </a:rPr>
              <a:t> x </a:t>
            </a:r>
            <a:r>
              <a:rPr lang="en-US" i="1">
                <a:cs typeface="Calibri"/>
              </a:rPr>
              <a:t>n</a:t>
            </a:r>
            <a:r>
              <a:rPr lang="en-US">
                <a:cs typeface="Calibri"/>
              </a:rPr>
              <a:t> adjacency matrix</a:t>
            </a:r>
          </a:p>
          <a:p>
            <a:r>
              <a:rPr lang="en-US">
                <a:cs typeface="Calibri"/>
              </a:rPr>
              <a:t>D = </a:t>
            </a:r>
            <a:r>
              <a:rPr lang="en-US" i="1">
                <a:cs typeface="Calibri"/>
              </a:rPr>
              <a:t>n</a:t>
            </a:r>
            <a:r>
              <a:rPr lang="en-US">
                <a:cs typeface="Calibri"/>
              </a:rPr>
              <a:t> x </a:t>
            </a:r>
            <a:r>
              <a:rPr lang="en-US" i="1">
                <a:cs typeface="Calibri"/>
              </a:rPr>
              <a:t>n</a:t>
            </a:r>
            <a:r>
              <a:rPr lang="en-US">
                <a:cs typeface="Calibri"/>
              </a:rPr>
              <a:t> diagonal (degree) matrix</a:t>
            </a:r>
          </a:p>
        </p:txBody>
      </p:sp>
      <p:sp>
        <p:nvSpPr>
          <p:cNvPr id="18" name="Content Placeholder 2">
            <a:extLst>
              <a:ext uri="{FF2B5EF4-FFF2-40B4-BE49-F238E27FC236}">
                <a16:creationId xmlns:a16="http://schemas.microsoft.com/office/drawing/2014/main" id="{B7A50782-8CD7-BA58-5B8B-F1DA2E5B8490}"/>
              </a:ext>
            </a:extLst>
          </p:cNvPr>
          <p:cNvSpPr txBox="1">
            <a:spLocks/>
          </p:cNvSpPr>
          <p:nvPr/>
        </p:nvSpPr>
        <p:spPr>
          <a:xfrm>
            <a:off x="838200" y="3518082"/>
            <a:ext cx="10515600" cy="6870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Calibri"/>
              </a:rPr>
              <a:t>Update Rule:</a:t>
            </a:r>
          </a:p>
        </p:txBody>
      </p:sp>
      <p:sp>
        <p:nvSpPr>
          <p:cNvPr id="20" name="TextBox 19">
            <a:extLst>
              <a:ext uri="{FF2B5EF4-FFF2-40B4-BE49-F238E27FC236}">
                <a16:creationId xmlns:a16="http://schemas.microsoft.com/office/drawing/2014/main" id="{048727E2-DCE6-F2E4-AE7C-5BDBC1CC142B}"/>
              </a:ext>
            </a:extLst>
          </p:cNvPr>
          <p:cNvSpPr txBox="1"/>
          <p:nvPr/>
        </p:nvSpPr>
        <p:spPr>
          <a:xfrm>
            <a:off x="2936487" y="5605098"/>
            <a:ext cx="32189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Nonlinear activation (e.g., </a:t>
            </a:r>
            <a:r>
              <a:rPr lang="en-US" sz="2400" err="1">
                <a:cs typeface="Calibri"/>
              </a:rPr>
              <a:t>ReLU</a:t>
            </a:r>
            <a:r>
              <a:rPr lang="en-US" sz="2400">
                <a:cs typeface="Calibri"/>
              </a:rPr>
              <a:t>)</a:t>
            </a:r>
          </a:p>
        </p:txBody>
      </p:sp>
      <p:sp>
        <p:nvSpPr>
          <p:cNvPr id="22" name="TextBox 21">
            <a:extLst>
              <a:ext uri="{FF2B5EF4-FFF2-40B4-BE49-F238E27FC236}">
                <a16:creationId xmlns:a16="http://schemas.microsoft.com/office/drawing/2014/main" id="{FC25EFA3-2794-0464-8644-A6C03F51B0B3}"/>
              </a:ext>
            </a:extLst>
          </p:cNvPr>
          <p:cNvSpPr txBox="1"/>
          <p:nvPr/>
        </p:nvSpPr>
        <p:spPr>
          <a:xfrm>
            <a:off x="6423101" y="5608815"/>
            <a:ext cx="45831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cs typeface="Calibri"/>
              </a:rPr>
              <a:t>d</a:t>
            </a:r>
            <a:r>
              <a:rPr lang="en-US" sz="2400" baseline="-25000"/>
              <a:t>t+1</a:t>
            </a:r>
            <a:r>
              <a:rPr lang="en-US" sz="2400">
                <a:cs typeface="Calibri"/>
              </a:rPr>
              <a:t> x </a:t>
            </a:r>
            <a:r>
              <a:rPr lang="en-US" sz="2400" i="1">
                <a:cs typeface="Calibri"/>
              </a:rPr>
              <a:t>d</a:t>
            </a:r>
            <a:r>
              <a:rPr lang="en-US" sz="2400" baseline="-25000"/>
              <a:t>t</a:t>
            </a:r>
            <a:r>
              <a:rPr lang="en-US" sz="2400">
                <a:cs typeface="Calibri"/>
              </a:rPr>
              <a:t> weight matrix (learnable)</a:t>
            </a:r>
          </a:p>
        </p:txBody>
      </p:sp>
      <p:cxnSp>
        <p:nvCxnSpPr>
          <p:cNvPr id="24" name="Straight Arrow Connector 23">
            <a:extLst>
              <a:ext uri="{FF2B5EF4-FFF2-40B4-BE49-F238E27FC236}">
                <a16:creationId xmlns:a16="http://schemas.microsoft.com/office/drawing/2014/main" id="{67FA2B7D-711D-8440-9509-5A74BD543EF7}"/>
              </a:ext>
            </a:extLst>
          </p:cNvPr>
          <p:cNvCxnSpPr/>
          <p:nvPr/>
        </p:nvCxnSpPr>
        <p:spPr>
          <a:xfrm flipV="1">
            <a:off x="4386146" y="4627507"/>
            <a:ext cx="141248" cy="9664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883EC0A-E9C6-D79A-6940-ABDB8C63D152}"/>
              </a:ext>
            </a:extLst>
          </p:cNvPr>
          <p:cNvCxnSpPr/>
          <p:nvPr/>
        </p:nvCxnSpPr>
        <p:spPr>
          <a:xfrm flipH="1" flipV="1">
            <a:off x="5412058" y="4582903"/>
            <a:ext cx="1182029" cy="9813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descr="A blue letter on a black background&#10;&#10;Description automatically generated">
            <a:extLst>
              <a:ext uri="{FF2B5EF4-FFF2-40B4-BE49-F238E27FC236}">
                <a16:creationId xmlns:a16="http://schemas.microsoft.com/office/drawing/2014/main" id="{D8AF05F6-5C46-C98B-F61D-42E4AF02E1FD}"/>
              </a:ext>
            </a:extLst>
          </p:cNvPr>
          <p:cNvPicPr>
            <a:picLocks noChangeAspect="1"/>
          </p:cNvPicPr>
          <p:nvPr/>
        </p:nvPicPr>
        <p:blipFill>
          <a:blip r:embed="rId4"/>
          <a:stretch>
            <a:fillRect/>
          </a:stretch>
        </p:blipFill>
        <p:spPr>
          <a:xfrm>
            <a:off x="2641604" y="3999088"/>
            <a:ext cx="6908792" cy="749583"/>
          </a:xfrm>
          <a:prstGeom prst="rect">
            <a:avLst/>
          </a:prstGeom>
        </p:spPr>
      </p:pic>
      <p:sp>
        <p:nvSpPr>
          <p:cNvPr id="41" name="TextBox 40">
            <a:extLst>
              <a:ext uri="{FF2B5EF4-FFF2-40B4-BE49-F238E27FC236}">
                <a16:creationId xmlns:a16="http://schemas.microsoft.com/office/drawing/2014/main" id="{0548C8B0-AD96-CFB6-D435-512461C7D42B}"/>
              </a:ext>
            </a:extLst>
          </p:cNvPr>
          <p:cNvSpPr txBox="1"/>
          <p:nvPr/>
        </p:nvSpPr>
        <p:spPr>
          <a:xfrm>
            <a:off x="6707580" y="3399014"/>
            <a:ext cx="49336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Calibri"/>
                <a:cs typeface="Calibri"/>
              </a:rPr>
              <a:t>Column-stacked node representations</a:t>
            </a:r>
          </a:p>
        </p:txBody>
      </p:sp>
      <p:cxnSp>
        <p:nvCxnSpPr>
          <p:cNvPr id="42" name="Straight Arrow Connector 41">
            <a:extLst>
              <a:ext uri="{FF2B5EF4-FFF2-40B4-BE49-F238E27FC236}">
                <a16:creationId xmlns:a16="http://schemas.microsoft.com/office/drawing/2014/main" id="{ECB00E25-2291-C2F5-16F0-E4CC3385B008}"/>
              </a:ext>
            </a:extLst>
          </p:cNvPr>
          <p:cNvCxnSpPr>
            <a:cxnSpLocks/>
          </p:cNvCxnSpPr>
          <p:nvPr/>
        </p:nvCxnSpPr>
        <p:spPr>
          <a:xfrm flipH="1">
            <a:off x="6082618" y="3694770"/>
            <a:ext cx="653709" cy="3496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762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7EDE-5459-2A36-F9D4-C4968A31BC0D}"/>
              </a:ext>
            </a:extLst>
          </p:cNvPr>
          <p:cNvSpPr>
            <a:spLocks noGrp="1"/>
          </p:cNvSpPr>
          <p:nvPr>
            <p:ph type="title"/>
          </p:nvPr>
        </p:nvSpPr>
        <p:spPr/>
        <p:txBody>
          <a:bodyPr>
            <a:normAutofit fontScale="90000"/>
          </a:bodyPr>
          <a:lstStyle/>
          <a:p>
            <a:r>
              <a:rPr lang="en-US">
                <a:ea typeface="+mj-lt"/>
                <a:cs typeface="+mj-lt"/>
              </a:rPr>
              <a:t>Graph Convolutional Networks (GCN)</a:t>
            </a:r>
            <a:br>
              <a:rPr lang="en-US">
                <a:ea typeface="+mj-lt"/>
                <a:cs typeface="+mj-lt"/>
              </a:rPr>
            </a:br>
            <a:r>
              <a:rPr lang="en-US" sz="2000">
                <a:ea typeface="+mj-lt"/>
                <a:cs typeface="+mj-lt"/>
              </a:rPr>
              <a:t>[Kipf and Welling, 2017]</a:t>
            </a:r>
          </a:p>
        </p:txBody>
      </p:sp>
      <p:sp>
        <p:nvSpPr>
          <p:cNvPr id="3" name="Content Placeholder 2">
            <a:extLst>
              <a:ext uri="{FF2B5EF4-FFF2-40B4-BE49-F238E27FC236}">
                <a16:creationId xmlns:a16="http://schemas.microsoft.com/office/drawing/2014/main" id="{3D1839B7-EE9F-484E-4CB1-E930CD0EF2CD}"/>
              </a:ext>
            </a:extLst>
          </p:cNvPr>
          <p:cNvSpPr>
            <a:spLocks noGrp="1"/>
          </p:cNvSpPr>
          <p:nvPr>
            <p:ph idx="1"/>
          </p:nvPr>
        </p:nvSpPr>
        <p:spPr>
          <a:xfrm>
            <a:off x="838200" y="3518082"/>
            <a:ext cx="10515600" cy="687060"/>
          </a:xfrm>
        </p:spPr>
        <p:txBody>
          <a:bodyPr vert="horz" lIns="91440" tIns="45720" rIns="91440" bIns="45720" rtlCol="0" anchor="t">
            <a:normAutofit/>
          </a:bodyPr>
          <a:lstStyle/>
          <a:p>
            <a:r>
              <a:rPr lang="en-US" sz="2400">
                <a:cs typeface="Calibri"/>
              </a:rPr>
              <a:t>Update Rule:</a:t>
            </a:r>
          </a:p>
        </p:txBody>
      </p:sp>
      <p:sp>
        <p:nvSpPr>
          <p:cNvPr id="4" name="Slide Number Placeholder 3">
            <a:extLst>
              <a:ext uri="{FF2B5EF4-FFF2-40B4-BE49-F238E27FC236}">
                <a16:creationId xmlns:a16="http://schemas.microsoft.com/office/drawing/2014/main" id="{B4D49468-0E61-4796-4288-A63878977D3A}"/>
              </a:ext>
            </a:extLst>
          </p:cNvPr>
          <p:cNvSpPr>
            <a:spLocks noGrp="1"/>
          </p:cNvSpPr>
          <p:nvPr>
            <p:ph type="sldNum" sz="quarter" idx="12"/>
          </p:nvPr>
        </p:nvSpPr>
        <p:spPr/>
        <p:txBody>
          <a:bodyPr/>
          <a:lstStyle/>
          <a:p>
            <a:fld id="{48F63A3B-78C7-47BE-AE5E-E10140E04643}" type="slidenum">
              <a:rPr lang="en-US" dirty="0"/>
              <a:t>29</a:t>
            </a:fld>
            <a:endParaRPr lang="en-US"/>
          </a:p>
        </p:txBody>
      </p:sp>
      <p:sp>
        <p:nvSpPr>
          <p:cNvPr id="10" name="TextBox 9">
            <a:extLst>
              <a:ext uri="{FF2B5EF4-FFF2-40B4-BE49-F238E27FC236}">
                <a16:creationId xmlns:a16="http://schemas.microsoft.com/office/drawing/2014/main" id="{155DCF10-06B7-6317-4A40-32086BDC627D}"/>
              </a:ext>
            </a:extLst>
          </p:cNvPr>
          <p:cNvSpPr txBox="1"/>
          <p:nvPr/>
        </p:nvSpPr>
        <p:spPr>
          <a:xfrm>
            <a:off x="2936487" y="5605098"/>
            <a:ext cx="32189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Nonlinear activation (e.g., </a:t>
            </a:r>
            <a:r>
              <a:rPr lang="en-US" sz="2400" err="1">
                <a:cs typeface="Calibri"/>
              </a:rPr>
              <a:t>ReLU</a:t>
            </a:r>
            <a:r>
              <a:rPr lang="en-US" sz="2400">
                <a:cs typeface="Calibri"/>
              </a:rPr>
              <a:t>)</a:t>
            </a:r>
          </a:p>
        </p:txBody>
      </p:sp>
      <p:sp>
        <p:nvSpPr>
          <p:cNvPr id="12" name="TextBox 11">
            <a:extLst>
              <a:ext uri="{FF2B5EF4-FFF2-40B4-BE49-F238E27FC236}">
                <a16:creationId xmlns:a16="http://schemas.microsoft.com/office/drawing/2014/main" id="{E3C74BE3-36D3-296A-24DF-AC05C64EBDAB}"/>
              </a:ext>
            </a:extLst>
          </p:cNvPr>
          <p:cNvSpPr txBox="1"/>
          <p:nvPr/>
        </p:nvSpPr>
        <p:spPr>
          <a:xfrm>
            <a:off x="6423101" y="5608815"/>
            <a:ext cx="45831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cs typeface="Calibri"/>
              </a:rPr>
              <a:t>d</a:t>
            </a:r>
            <a:r>
              <a:rPr lang="en-US" sz="2400" baseline="-25000"/>
              <a:t>t+1</a:t>
            </a:r>
            <a:r>
              <a:rPr lang="en-US" sz="2400">
                <a:cs typeface="Calibri"/>
              </a:rPr>
              <a:t> x </a:t>
            </a:r>
            <a:r>
              <a:rPr lang="en-US" sz="2400" i="1">
                <a:cs typeface="Calibri"/>
              </a:rPr>
              <a:t>d</a:t>
            </a:r>
            <a:r>
              <a:rPr lang="en-US" sz="2400" baseline="-25000"/>
              <a:t>t</a:t>
            </a:r>
            <a:r>
              <a:rPr lang="en-US" sz="2400">
                <a:cs typeface="Calibri"/>
              </a:rPr>
              <a:t> weight matrix (learnable)</a:t>
            </a:r>
          </a:p>
        </p:txBody>
      </p:sp>
      <p:cxnSp>
        <p:nvCxnSpPr>
          <p:cNvPr id="13" name="Straight Arrow Connector 12">
            <a:extLst>
              <a:ext uri="{FF2B5EF4-FFF2-40B4-BE49-F238E27FC236}">
                <a16:creationId xmlns:a16="http://schemas.microsoft.com/office/drawing/2014/main" id="{6F45BCA7-7BAD-E4E2-5105-C62C5D289984}"/>
              </a:ext>
            </a:extLst>
          </p:cNvPr>
          <p:cNvCxnSpPr/>
          <p:nvPr/>
        </p:nvCxnSpPr>
        <p:spPr>
          <a:xfrm flipV="1">
            <a:off x="4386146" y="4627507"/>
            <a:ext cx="141248" cy="9664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755426D-C324-32AE-FA87-F36767AD3596}"/>
              </a:ext>
            </a:extLst>
          </p:cNvPr>
          <p:cNvCxnSpPr/>
          <p:nvPr/>
        </p:nvCxnSpPr>
        <p:spPr>
          <a:xfrm flipH="1" flipV="1">
            <a:off x="5412058" y="4582903"/>
            <a:ext cx="1182029" cy="9813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Green letters on a black background&#10;&#10;Description automatically generated">
            <a:extLst>
              <a:ext uri="{FF2B5EF4-FFF2-40B4-BE49-F238E27FC236}">
                <a16:creationId xmlns:a16="http://schemas.microsoft.com/office/drawing/2014/main" id="{21CBDEC1-2A98-4BE1-0E51-A6D9007DE631}"/>
              </a:ext>
            </a:extLst>
          </p:cNvPr>
          <p:cNvPicPr>
            <a:picLocks noChangeAspect="1"/>
          </p:cNvPicPr>
          <p:nvPr/>
        </p:nvPicPr>
        <p:blipFill>
          <a:blip r:embed="rId2"/>
          <a:stretch>
            <a:fillRect/>
          </a:stretch>
        </p:blipFill>
        <p:spPr>
          <a:xfrm>
            <a:off x="5632317" y="1774967"/>
            <a:ext cx="5542280" cy="546735"/>
          </a:xfrm>
          <a:prstGeom prst="rect">
            <a:avLst/>
          </a:prstGeom>
        </p:spPr>
      </p:pic>
      <p:pic>
        <p:nvPicPr>
          <p:cNvPr id="18" name="Picture 17" descr="A black background with orange lines&#10;&#10;Description automatically generated">
            <a:extLst>
              <a:ext uri="{FF2B5EF4-FFF2-40B4-BE49-F238E27FC236}">
                <a16:creationId xmlns:a16="http://schemas.microsoft.com/office/drawing/2014/main" id="{D0875B1B-3422-F829-C868-B14528791377}"/>
              </a:ext>
            </a:extLst>
          </p:cNvPr>
          <p:cNvPicPr>
            <a:picLocks noChangeAspect="1"/>
          </p:cNvPicPr>
          <p:nvPr/>
        </p:nvPicPr>
        <p:blipFill>
          <a:blip r:embed="rId3"/>
          <a:stretch>
            <a:fillRect/>
          </a:stretch>
        </p:blipFill>
        <p:spPr>
          <a:xfrm>
            <a:off x="3270298" y="2528445"/>
            <a:ext cx="5654040" cy="663617"/>
          </a:xfrm>
          <a:prstGeom prst="rect">
            <a:avLst/>
          </a:prstGeom>
        </p:spPr>
      </p:pic>
      <p:pic>
        <p:nvPicPr>
          <p:cNvPr id="5" name="Picture 4" descr="Blue letters on a black background&#10;&#10;Description automatically generated">
            <a:extLst>
              <a:ext uri="{FF2B5EF4-FFF2-40B4-BE49-F238E27FC236}">
                <a16:creationId xmlns:a16="http://schemas.microsoft.com/office/drawing/2014/main" id="{8874E724-B23F-4663-12D6-5EE3658129CE}"/>
              </a:ext>
            </a:extLst>
          </p:cNvPr>
          <p:cNvPicPr>
            <a:picLocks noChangeAspect="1"/>
          </p:cNvPicPr>
          <p:nvPr/>
        </p:nvPicPr>
        <p:blipFill>
          <a:blip r:embed="rId4"/>
          <a:stretch>
            <a:fillRect/>
          </a:stretch>
        </p:blipFill>
        <p:spPr>
          <a:xfrm>
            <a:off x="929641" y="1712309"/>
            <a:ext cx="4236717" cy="578421"/>
          </a:xfrm>
          <a:prstGeom prst="rect">
            <a:avLst/>
          </a:prstGeom>
        </p:spPr>
      </p:pic>
      <p:pic>
        <p:nvPicPr>
          <p:cNvPr id="15" name="Picture 14" descr="A blue letter on a black background&#10;&#10;Description automatically generated">
            <a:extLst>
              <a:ext uri="{FF2B5EF4-FFF2-40B4-BE49-F238E27FC236}">
                <a16:creationId xmlns:a16="http://schemas.microsoft.com/office/drawing/2014/main" id="{0C93C8FA-91AC-2961-C2B4-195BADD6D86B}"/>
              </a:ext>
            </a:extLst>
          </p:cNvPr>
          <p:cNvPicPr>
            <a:picLocks noChangeAspect="1"/>
          </p:cNvPicPr>
          <p:nvPr/>
        </p:nvPicPr>
        <p:blipFill>
          <a:blip r:embed="rId5"/>
          <a:stretch>
            <a:fillRect/>
          </a:stretch>
        </p:blipFill>
        <p:spPr>
          <a:xfrm>
            <a:off x="2641604" y="3999088"/>
            <a:ext cx="6908792" cy="749583"/>
          </a:xfrm>
          <a:prstGeom prst="rect">
            <a:avLst/>
          </a:prstGeom>
        </p:spPr>
      </p:pic>
      <p:sp>
        <p:nvSpPr>
          <p:cNvPr id="17" name="TextBox 16">
            <a:extLst>
              <a:ext uri="{FF2B5EF4-FFF2-40B4-BE49-F238E27FC236}">
                <a16:creationId xmlns:a16="http://schemas.microsoft.com/office/drawing/2014/main" id="{DD772CBA-6B66-5AD5-081F-BDA7C7EDD143}"/>
              </a:ext>
            </a:extLst>
          </p:cNvPr>
          <p:cNvSpPr txBox="1"/>
          <p:nvPr/>
        </p:nvSpPr>
        <p:spPr>
          <a:xfrm>
            <a:off x="6707580" y="3399014"/>
            <a:ext cx="49336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Calibri"/>
                <a:cs typeface="Calibri"/>
              </a:rPr>
              <a:t>Column-stacked node representations</a:t>
            </a:r>
          </a:p>
        </p:txBody>
      </p:sp>
      <p:cxnSp>
        <p:nvCxnSpPr>
          <p:cNvPr id="20" name="Straight Arrow Connector 19">
            <a:extLst>
              <a:ext uri="{FF2B5EF4-FFF2-40B4-BE49-F238E27FC236}">
                <a16:creationId xmlns:a16="http://schemas.microsoft.com/office/drawing/2014/main" id="{84D0D089-4D77-E3DC-0ADE-E52D6C42E180}"/>
              </a:ext>
            </a:extLst>
          </p:cNvPr>
          <p:cNvCxnSpPr>
            <a:cxnSpLocks/>
          </p:cNvCxnSpPr>
          <p:nvPr/>
        </p:nvCxnSpPr>
        <p:spPr>
          <a:xfrm flipH="1">
            <a:off x="6082618" y="3694770"/>
            <a:ext cx="653709" cy="3496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671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2B2D1B-5AED-0A1D-1418-823525BD1474}"/>
              </a:ext>
            </a:extLst>
          </p:cNvPr>
          <p:cNvSpPr/>
          <p:nvPr/>
        </p:nvSpPr>
        <p:spPr>
          <a:xfrm>
            <a:off x="3503613" y="3599727"/>
            <a:ext cx="8688387" cy="3258273"/>
          </a:xfrm>
          <a:prstGeom prst="rect">
            <a:avLst/>
          </a:prstGeom>
          <a:gradFill flip="none" rotWithShape="1">
            <a:gsLst>
              <a:gs pos="0">
                <a:srgbClr val="000000">
                  <a:alpha val="0"/>
                </a:srgbClr>
              </a:gs>
              <a:gs pos="45000">
                <a:srgbClr val="000000"/>
              </a:gs>
              <a:gs pos="8000">
                <a:schemeClr val="tx1"/>
              </a:gs>
              <a:gs pos="100000">
                <a:schemeClr val="tx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0EA73-6B63-B99B-FD30-194A0A7AEC10}"/>
              </a:ext>
            </a:extLst>
          </p:cNvPr>
          <p:cNvSpPr>
            <a:spLocks noGrp="1"/>
          </p:cNvSpPr>
          <p:nvPr>
            <p:ph type="title"/>
          </p:nvPr>
        </p:nvSpPr>
        <p:spPr>
          <a:xfrm>
            <a:off x="838200" y="4662074"/>
            <a:ext cx="10515600" cy="2107872"/>
          </a:xfrm>
        </p:spPr>
        <p:txBody>
          <a:bodyPr>
            <a:normAutofit/>
          </a:bodyPr>
          <a:lstStyle/>
          <a:p>
            <a:r>
              <a:rPr lang="en-US" dirty="0"/>
              <a:t>Panel Discussion</a:t>
            </a:r>
            <a:br>
              <a:rPr lang="en-US" dirty="0"/>
            </a:br>
            <a:r>
              <a:rPr lang="en-US" sz="2000" dirty="0"/>
              <a:t>Open questions and challenges on GNNs</a:t>
            </a:r>
            <a:br>
              <a:rPr lang="en-US" sz="2000" dirty="0"/>
            </a:br>
            <a:r>
              <a:rPr lang="en-US" sz="2000" dirty="0"/>
              <a:t>Graphs + LLMs</a:t>
            </a:r>
            <a:br>
              <a:rPr lang="en-US" sz="2000" dirty="0"/>
            </a:br>
            <a:r>
              <a:rPr lang="en-US" sz="2000" dirty="0"/>
              <a:t>Graph Foundation Models</a:t>
            </a:r>
            <a:endParaRPr lang="es-ES" dirty="0"/>
          </a:p>
        </p:txBody>
      </p:sp>
      <p:pic>
        <p:nvPicPr>
          <p:cNvPr id="1026" name="Picture 2" descr="Personal photo - Michael Bronstein">
            <a:extLst>
              <a:ext uri="{FF2B5EF4-FFF2-40B4-BE49-F238E27FC236}">
                <a16:creationId xmlns:a16="http://schemas.microsoft.com/office/drawing/2014/main" id="{1429269F-3814-A368-C56D-E7F2FA9A7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20" y="1586476"/>
            <a:ext cx="2107111" cy="2107111"/>
          </a:xfrm>
          <a:prstGeom prst="rect">
            <a:avLst/>
          </a:prstGeom>
          <a:noFill/>
          <a:effectLst>
            <a:glow rad="63500">
              <a:schemeClr val="tx1">
                <a:alpha val="40000"/>
              </a:schemeClr>
            </a:glow>
            <a:outerShdw blurRad="63500" sx="102000" sy="102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07B0D2-1BA7-D3B7-4C56-319C1E254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7" t="6435" b="37"/>
          <a:stretch/>
        </p:blipFill>
        <p:spPr bwMode="auto">
          <a:xfrm>
            <a:off x="6516448" y="1586024"/>
            <a:ext cx="2110292" cy="2107872"/>
          </a:xfrm>
          <a:prstGeom prst="rect">
            <a:avLst/>
          </a:prstGeom>
          <a:noFill/>
          <a:effectLst>
            <a:glow rad="63500">
              <a:schemeClr val="tx1">
                <a:alpha val="40000"/>
              </a:schemeClr>
            </a:glow>
            <a:outerShdw blurRad="63500" sx="102000" sy="102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FDECF22-5FF5-7407-8E17-B9AC48270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9297" y="1586024"/>
            <a:ext cx="2107872" cy="2107872"/>
          </a:xfrm>
          <a:prstGeom prst="rect">
            <a:avLst/>
          </a:prstGeom>
          <a:noFill/>
          <a:effectLst>
            <a:glow rad="63500">
              <a:schemeClr val="tx1">
                <a:alpha val="40000"/>
              </a:schemeClr>
            </a:glow>
            <a:outerShdw blurRad="63500" sx="102000" sy="102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617E897-A232-2240-226C-94781A448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6482" y="1586024"/>
            <a:ext cx="2107872" cy="2107872"/>
          </a:xfrm>
          <a:prstGeom prst="rect">
            <a:avLst/>
          </a:prstGeom>
          <a:noFill/>
          <a:effectLst>
            <a:glow rad="63500">
              <a:schemeClr val="tx1">
                <a:alpha val="40000"/>
              </a:schemeClr>
            </a:glow>
            <a:outerShdw blurRad="63500" sx="102000" sy="102000" algn="ctr" rotWithShape="0">
              <a:schemeClr val="bg1">
                <a:lumMod val="65000"/>
              </a:scheme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1BDD60-99BD-E10B-4967-8D9BFD14A673}"/>
              </a:ext>
            </a:extLst>
          </p:cNvPr>
          <p:cNvSpPr txBox="1"/>
          <p:nvPr/>
        </p:nvSpPr>
        <p:spPr>
          <a:xfrm>
            <a:off x="1390250" y="313039"/>
            <a:ext cx="6266688" cy="692497"/>
          </a:xfrm>
          <a:prstGeom prst="rect">
            <a:avLst/>
          </a:prstGeom>
          <a:noFill/>
        </p:spPr>
        <p:txBody>
          <a:bodyPr wrap="square">
            <a:spAutoFit/>
          </a:bodyPr>
          <a:lstStyle/>
          <a:p>
            <a:pPr algn="l">
              <a:spcAft>
                <a:spcPts val="600"/>
              </a:spcAft>
            </a:pPr>
            <a:r>
              <a:rPr lang="en-US" sz="1800" b="1" dirty="0">
                <a:solidFill>
                  <a:schemeClr val="bg1"/>
                </a:solidFill>
                <a:latin typeface="Product Sans" panose="020B0403030502040203" pitchFamily="34" charset="0"/>
                <a:ea typeface="+mj-lt"/>
                <a:cs typeface="+mj-lt"/>
              </a:rPr>
              <a:t>Graph Learning: </a:t>
            </a:r>
            <a:r>
              <a:rPr lang="en-US" sz="1800" dirty="0">
                <a:solidFill>
                  <a:schemeClr val="bg1"/>
                </a:solidFill>
                <a:latin typeface="Product Sans" panose="020B0403030502040203" pitchFamily="34" charset="0"/>
                <a:ea typeface="+mj-lt"/>
                <a:cs typeface="+mj-lt"/>
              </a:rPr>
              <a:t>Principles, Challenges, and Open Directions</a:t>
            </a:r>
          </a:p>
          <a:p>
            <a:pPr algn="l">
              <a:spcAft>
                <a:spcPts val="600"/>
              </a:spcAft>
            </a:pPr>
            <a:r>
              <a:rPr lang="en-US" sz="1600" b="1" dirty="0">
                <a:solidFill>
                  <a:schemeClr val="bg1"/>
                </a:solidFill>
                <a:latin typeface="Product Sans" panose="020B0403030502040203" pitchFamily="34" charset="0"/>
                <a:ea typeface="+mj-lt"/>
                <a:cs typeface="+mj-lt"/>
              </a:rPr>
              <a:t>ICML 2024 </a:t>
            </a:r>
            <a:r>
              <a:rPr lang="en-US" sz="1600" dirty="0">
                <a:solidFill>
                  <a:schemeClr val="bg1"/>
                </a:solidFill>
                <a:latin typeface="Product Sans" panose="020B0403030502040203" pitchFamily="34" charset="0"/>
                <a:ea typeface="+mj-lt"/>
                <a:cs typeface="+mj-lt"/>
              </a:rPr>
              <a:t>- 22/07/2024</a:t>
            </a:r>
          </a:p>
        </p:txBody>
      </p:sp>
      <p:sp>
        <p:nvSpPr>
          <p:cNvPr id="3" name="TextBox 2">
            <a:extLst>
              <a:ext uri="{FF2B5EF4-FFF2-40B4-BE49-F238E27FC236}">
                <a16:creationId xmlns:a16="http://schemas.microsoft.com/office/drawing/2014/main" id="{3082CD33-28F1-C2E1-7F27-DD691C17E519}"/>
              </a:ext>
            </a:extLst>
          </p:cNvPr>
          <p:cNvSpPr txBox="1"/>
          <p:nvPr/>
        </p:nvSpPr>
        <p:spPr>
          <a:xfrm>
            <a:off x="354505" y="3847457"/>
            <a:ext cx="2672939" cy="1200329"/>
          </a:xfrm>
          <a:prstGeom prst="rect">
            <a:avLst/>
          </a:prstGeom>
          <a:noFill/>
        </p:spPr>
        <p:txBody>
          <a:bodyPr wrap="square" rtlCol="0">
            <a:spAutoFit/>
          </a:bodyPr>
          <a:lstStyle/>
          <a:p>
            <a:pPr algn="ctr"/>
            <a:r>
              <a:rPr lang="en-US" b="1" dirty="0">
                <a:solidFill>
                  <a:schemeClr val="bg1"/>
                </a:solidFill>
              </a:rPr>
              <a:t>Michael Bronstein</a:t>
            </a:r>
            <a:br>
              <a:rPr lang="en-US" dirty="0">
                <a:solidFill>
                  <a:schemeClr val="bg1"/>
                </a:solidFill>
              </a:rPr>
            </a:br>
            <a:r>
              <a:rPr lang="en-US" dirty="0">
                <a:solidFill>
                  <a:schemeClr val="bg1"/>
                </a:solidFill>
              </a:rPr>
              <a:t>DeepMind Professor of Artificial Intelligence</a:t>
            </a:r>
          </a:p>
          <a:p>
            <a:pPr algn="ctr"/>
            <a:endParaRPr lang="en-US" dirty="0">
              <a:solidFill>
                <a:schemeClr val="bg1"/>
              </a:solidFill>
            </a:endParaRPr>
          </a:p>
        </p:txBody>
      </p:sp>
      <p:sp>
        <p:nvSpPr>
          <p:cNvPr id="6" name="TextBox 5">
            <a:extLst>
              <a:ext uri="{FF2B5EF4-FFF2-40B4-BE49-F238E27FC236}">
                <a16:creationId xmlns:a16="http://schemas.microsoft.com/office/drawing/2014/main" id="{6CE90CB4-0E97-5123-A08D-DD2FFDA5B2B6}"/>
              </a:ext>
            </a:extLst>
          </p:cNvPr>
          <p:cNvSpPr txBox="1"/>
          <p:nvPr/>
        </p:nvSpPr>
        <p:spPr>
          <a:xfrm>
            <a:off x="3576482" y="3847457"/>
            <a:ext cx="2107872" cy="923330"/>
          </a:xfrm>
          <a:prstGeom prst="rect">
            <a:avLst/>
          </a:prstGeom>
          <a:noFill/>
        </p:spPr>
        <p:txBody>
          <a:bodyPr wrap="square" rtlCol="0">
            <a:spAutoFit/>
          </a:bodyPr>
          <a:lstStyle>
            <a:defPPr>
              <a:defRPr lang="es-ES"/>
            </a:defPPr>
            <a:lvl1pPr algn="ctr">
              <a:defRPr b="1">
                <a:solidFill>
                  <a:schemeClr val="bg1"/>
                </a:solidFill>
              </a:defRPr>
            </a:lvl1pPr>
          </a:lstStyle>
          <a:p>
            <a:r>
              <a:rPr lang="en-US" dirty="0"/>
              <a:t>Michael Galkin</a:t>
            </a:r>
          </a:p>
          <a:p>
            <a:r>
              <a:rPr lang="en-US" b="0" dirty="0"/>
              <a:t>AI Research Scientist </a:t>
            </a:r>
            <a:br>
              <a:rPr lang="en-US" b="0" dirty="0"/>
            </a:br>
            <a:r>
              <a:rPr lang="en-US" b="0" dirty="0"/>
              <a:t>at Intel Labs</a:t>
            </a:r>
          </a:p>
        </p:txBody>
      </p:sp>
      <p:sp>
        <p:nvSpPr>
          <p:cNvPr id="8" name="TextBox 7">
            <a:extLst>
              <a:ext uri="{FF2B5EF4-FFF2-40B4-BE49-F238E27FC236}">
                <a16:creationId xmlns:a16="http://schemas.microsoft.com/office/drawing/2014/main" id="{C4F4C493-433F-852D-60CD-5B97E1F674C4}"/>
              </a:ext>
            </a:extLst>
          </p:cNvPr>
          <p:cNvSpPr txBox="1"/>
          <p:nvPr/>
        </p:nvSpPr>
        <p:spPr>
          <a:xfrm>
            <a:off x="6516448" y="3847457"/>
            <a:ext cx="2110292" cy="1200329"/>
          </a:xfrm>
          <a:prstGeom prst="rect">
            <a:avLst/>
          </a:prstGeom>
          <a:noFill/>
        </p:spPr>
        <p:txBody>
          <a:bodyPr wrap="square">
            <a:spAutoFit/>
          </a:bodyPr>
          <a:lstStyle/>
          <a:p>
            <a:pPr algn="ctr"/>
            <a:r>
              <a:rPr lang="en-US" b="1" dirty="0">
                <a:solidFill>
                  <a:schemeClr val="bg1"/>
                </a:solidFill>
              </a:rPr>
              <a:t>Christopher Morris</a:t>
            </a:r>
          </a:p>
          <a:p>
            <a:pPr algn="ctr"/>
            <a:r>
              <a:rPr lang="en-US" dirty="0">
                <a:solidFill>
                  <a:schemeClr val="bg1"/>
                </a:solidFill>
              </a:rPr>
              <a:t>Assistant Professor at RWTH Aachen University</a:t>
            </a:r>
          </a:p>
        </p:txBody>
      </p:sp>
      <p:sp>
        <p:nvSpPr>
          <p:cNvPr id="9" name="TextBox 8">
            <a:extLst>
              <a:ext uri="{FF2B5EF4-FFF2-40B4-BE49-F238E27FC236}">
                <a16:creationId xmlns:a16="http://schemas.microsoft.com/office/drawing/2014/main" id="{20C9D20D-0478-D9FC-BF79-1219C03D0DBF}"/>
              </a:ext>
            </a:extLst>
          </p:cNvPr>
          <p:cNvSpPr txBox="1"/>
          <p:nvPr/>
        </p:nvSpPr>
        <p:spPr>
          <a:xfrm>
            <a:off x="9290469" y="3847457"/>
            <a:ext cx="2445527" cy="923330"/>
          </a:xfrm>
          <a:prstGeom prst="rect">
            <a:avLst/>
          </a:prstGeom>
          <a:noFill/>
        </p:spPr>
        <p:txBody>
          <a:bodyPr wrap="square">
            <a:spAutoFit/>
          </a:bodyPr>
          <a:lstStyle/>
          <a:p>
            <a:pPr algn="ctr"/>
            <a:r>
              <a:rPr lang="en-US" b="1" dirty="0">
                <a:solidFill>
                  <a:schemeClr val="bg1"/>
                </a:solidFill>
              </a:rPr>
              <a:t>Bryan </a:t>
            </a:r>
            <a:r>
              <a:rPr lang="en-US" b="1" dirty="0" err="1">
                <a:solidFill>
                  <a:schemeClr val="bg1"/>
                </a:solidFill>
              </a:rPr>
              <a:t>Perozzi</a:t>
            </a:r>
            <a:endParaRPr lang="en-US" b="1" dirty="0">
              <a:solidFill>
                <a:schemeClr val="bg1"/>
              </a:solidFill>
            </a:endParaRPr>
          </a:p>
          <a:p>
            <a:pPr algn="ctr"/>
            <a:r>
              <a:rPr lang="en-US" dirty="0">
                <a:solidFill>
                  <a:schemeClr val="bg1"/>
                </a:solidFill>
              </a:rPr>
              <a:t>Research Scientist at Google Research</a:t>
            </a:r>
          </a:p>
        </p:txBody>
      </p:sp>
    </p:spTree>
    <p:extLst>
      <p:ext uri="{BB962C8B-B14F-4D97-AF65-F5344CB8AC3E}">
        <p14:creationId xmlns:p14="http://schemas.microsoft.com/office/powerpoint/2010/main" val="2606149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FAEE8-D6FB-EA4F-C721-3A32FB833C15}"/>
              </a:ext>
            </a:extLst>
          </p:cNvPr>
          <p:cNvSpPr>
            <a:spLocks noGrp="1"/>
          </p:cNvSpPr>
          <p:nvPr>
            <p:ph type="title"/>
          </p:nvPr>
        </p:nvSpPr>
        <p:spPr/>
        <p:txBody>
          <a:bodyPr>
            <a:normAutofit fontScale="90000"/>
          </a:bodyPr>
          <a:lstStyle/>
          <a:p>
            <a:r>
              <a:rPr lang="en-US" err="1">
                <a:cs typeface="Calibri Light"/>
              </a:rPr>
              <a:t>GraphSAGE</a:t>
            </a:r>
            <a:br>
              <a:rPr lang="en-US">
                <a:cs typeface="Calibri Light"/>
              </a:rPr>
            </a:br>
            <a:r>
              <a:rPr lang="en-US" sz="2000">
                <a:ea typeface="Calibri Light"/>
                <a:cs typeface="Calibri Light"/>
              </a:rPr>
              <a:t>[Hamilton et al., 2017]</a:t>
            </a:r>
            <a:endParaRPr lang="en-US" sz="2000" err="1"/>
          </a:p>
        </p:txBody>
      </p:sp>
      <p:sp>
        <p:nvSpPr>
          <p:cNvPr id="3" name="Content Placeholder 2">
            <a:extLst>
              <a:ext uri="{FF2B5EF4-FFF2-40B4-BE49-F238E27FC236}">
                <a16:creationId xmlns:a16="http://schemas.microsoft.com/office/drawing/2014/main" id="{8EAB6F32-A160-3FA9-64DC-9947BE4505A8}"/>
              </a:ext>
            </a:extLst>
          </p:cNvPr>
          <p:cNvSpPr>
            <a:spLocks noGrp="1"/>
          </p:cNvSpPr>
          <p:nvPr>
            <p:ph idx="1"/>
          </p:nvPr>
        </p:nvSpPr>
        <p:spPr>
          <a:xfrm>
            <a:off x="838200" y="1825625"/>
            <a:ext cx="10515600" cy="1087876"/>
          </a:xfrm>
        </p:spPr>
        <p:txBody>
          <a:bodyPr vert="horz" lIns="91440" tIns="45720" rIns="91440" bIns="45720" rtlCol="0" anchor="t">
            <a:normAutofit/>
          </a:bodyPr>
          <a:lstStyle/>
          <a:p>
            <a:r>
              <a:rPr lang="en-US" sz="2800" dirty="0">
                <a:cs typeface="Calibri"/>
              </a:rPr>
              <a:t>Idea: Sample and aggregate</a:t>
            </a:r>
          </a:p>
          <a:p>
            <a:r>
              <a:rPr lang="en-US" sz="2800" dirty="0">
                <a:cs typeface="Calibri"/>
              </a:rPr>
              <a:t>Use random samples of neighbors from multiple hops</a:t>
            </a:r>
          </a:p>
        </p:txBody>
      </p:sp>
      <p:sp>
        <p:nvSpPr>
          <p:cNvPr id="4" name="Slide Number Placeholder 3">
            <a:extLst>
              <a:ext uri="{FF2B5EF4-FFF2-40B4-BE49-F238E27FC236}">
                <a16:creationId xmlns:a16="http://schemas.microsoft.com/office/drawing/2014/main" id="{B59DE342-0316-F68C-040D-5F3EA3D5B639}"/>
              </a:ext>
            </a:extLst>
          </p:cNvPr>
          <p:cNvSpPr>
            <a:spLocks noGrp="1"/>
          </p:cNvSpPr>
          <p:nvPr>
            <p:ph type="sldNum" sz="quarter" idx="12"/>
          </p:nvPr>
        </p:nvSpPr>
        <p:spPr/>
        <p:txBody>
          <a:bodyPr/>
          <a:lstStyle/>
          <a:p>
            <a:fld id="{48F63A3B-78C7-47BE-AE5E-E10140E04643}" type="slidenum">
              <a:rPr lang="en-US" dirty="0"/>
              <a:t>30</a:t>
            </a:fld>
            <a:endParaRPr lang="en-US"/>
          </a:p>
        </p:txBody>
      </p:sp>
      <p:pic>
        <p:nvPicPr>
          <p:cNvPr id="5" name="Picture 4" descr="A diagram of a graph&#10;&#10;Description automatically generated">
            <a:extLst>
              <a:ext uri="{FF2B5EF4-FFF2-40B4-BE49-F238E27FC236}">
                <a16:creationId xmlns:a16="http://schemas.microsoft.com/office/drawing/2014/main" id="{A32DA9B8-7988-D5DF-9B16-9E5D3944DE6A}"/>
              </a:ext>
            </a:extLst>
          </p:cNvPr>
          <p:cNvPicPr>
            <a:picLocks noChangeAspect="1"/>
          </p:cNvPicPr>
          <p:nvPr/>
        </p:nvPicPr>
        <p:blipFill>
          <a:blip r:embed="rId2"/>
          <a:stretch>
            <a:fillRect/>
          </a:stretch>
        </p:blipFill>
        <p:spPr>
          <a:xfrm>
            <a:off x="1943538" y="2973300"/>
            <a:ext cx="8309304" cy="3299526"/>
          </a:xfrm>
          <a:prstGeom prst="rect">
            <a:avLst/>
          </a:prstGeom>
        </p:spPr>
      </p:pic>
    </p:spTree>
    <p:extLst>
      <p:ext uri="{BB962C8B-B14F-4D97-AF65-F5344CB8AC3E}">
        <p14:creationId xmlns:p14="http://schemas.microsoft.com/office/powerpoint/2010/main" val="1227068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F33C-2CA8-00C4-2B8D-A69ACABB5417}"/>
              </a:ext>
            </a:extLst>
          </p:cNvPr>
          <p:cNvSpPr>
            <a:spLocks noGrp="1"/>
          </p:cNvSpPr>
          <p:nvPr>
            <p:ph type="title"/>
          </p:nvPr>
        </p:nvSpPr>
        <p:spPr/>
        <p:txBody>
          <a:bodyPr>
            <a:normAutofit fontScale="90000"/>
          </a:bodyPr>
          <a:lstStyle/>
          <a:p>
            <a:r>
              <a:rPr lang="en-US" err="1">
                <a:ea typeface="+mj-lt"/>
                <a:cs typeface="+mj-lt"/>
              </a:rPr>
              <a:t>GraphSAGE</a:t>
            </a:r>
            <a:br>
              <a:rPr lang="en-US">
                <a:ea typeface="+mj-lt"/>
                <a:cs typeface="+mj-lt"/>
              </a:rPr>
            </a:br>
            <a:r>
              <a:rPr lang="en-US" sz="2000">
                <a:ea typeface="+mj-lt"/>
                <a:cs typeface="+mj-lt"/>
              </a:rPr>
              <a:t>[Hamilton et al., 2017]</a:t>
            </a:r>
          </a:p>
        </p:txBody>
      </p:sp>
      <p:sp>
        <p:nvSpPr>
          <p:cNvPr id="4" name="Slide Number Placeholder 3">
            <a:extLst>
              <a:ext uri="{FF2B5EF4-FFF2-40B4-BE49-F238E27FC236}">
                <a16:creationId xmlns:a16="http://schemas.microsoft.com/office/drawing/2014/main" id="{9F029017-133E-A588-51E9-A4535817C10B}"/>
              </a:ext>
            </a:extLst>
          </p:cNvPr>
          <p:cNvSpPr>
            <a:spLocks noGrp="1"/>
          </p:cNvSpPr>
          <p:nvPr>
            <p:ph type="sldNum" sz="quarter" idx="12"/>
          </p:nvPr>
        </p:nvSpPr>
        <p:spPr/>
        <p:txBody>
          <a:bodyPr/>
          <a:lstStyle/>
          <a:p>
            <a:fld id="{48F63A3B-78C7-47BE-AE5E-E10140E04643}" type="slidenum">
              <a:rPr lang="en-US" dirty="0"/>
              <a:t>31</a:t>
            </a:fld>
            <a:endParaRPr lang="en-US"/>
          </a:p>
        </p:txBody>
      </p:sp>
      <p:pic>
        <p:nvPicPr>
          <p:cNvPr id="6" name="Picture 5" descr="A diagram of a graph&#10;&#10;Description automatically generated">
            <a:extLst>
              <a:ext uri="{FF2B5EF4-FFF2-40B4-BE49-F238E27FC236}">
                <a16:creationId xmlns:a16="http://schemas.microsoft.com/office/drawing/2014/main" id="{0D61E7F3-1FD7-7160-8B21-A8CFC4FA9EF6}"/>
              </a:ext>
            </a:extLst>
          </p:cNvPr>
          <p:cNvPicPr>
            <a:picLocks noChangeAspect="1"/>
          </p:cNvPicPr>
          <p:nvPr/>
        </p:nvPicPr>
        <p:blipFill>
          <a:blip r:embed="rId2"/>
          <a:stretch>
            <a:fillRect/>
          </a:stretch>
        </p:blipFill>
        <p:spPr>
          <a:xfrm>
            <a:off x="5235378" y="646660"/>
            <a:ext cx="5251144" cy="2085406"/>
          </a:xfrm>
          <a:prstGeom prst="rect">
            <a:avLst/>
          </a:prstGeom>
        </p:spPr>
      </p:pic>
      <p:grpSp>
        <p:nvGrpSpPr>
          <p:cNvPr id="11" name="Group 10">
            <a:extLst>
              <a:ext uri="{FF2B5EF4-FFF2-40B4-BE49-F238E27FC236}">
                <a16:creationId xmlns:a16="http://schemas.microsoft.com/office/drawing/2014/main" id="{BF6A1997-79F6-5473-C2BC-06240F4B94F2}"/>
              </a:ext>
            </a:extLst>
          </p:cNvPr>
          <p:cNvGrpSpPr/>
          <p:nvPr/>
        </p:nvGrpSpPr>
        <p:grpSpPr>
          <a:xfrm>
            <a:off x="1107442" y="3248053"/>
            <a:ext cx="9972035" cy="2404831"/>
            <a:chOff x="975362" y="3532533"/>
            <a:chExt cx="10647675" cy="2567391"/>
          </a:xfrm>
        </p:grpSpPr>
        <p:pic>
          <p:nvPicPr>
            <p:cNvPr id="7" name="Picture 6" descr="A group of blue letters&#10;&#10;Description automatically generated">
              <a:extLst>
                <a:ext uri="{FF2B5EF4-FFF2-40B4-BE49-F238E27FC236}">
                  <a16:creationId xmlns:a16="http://schemas.microsoft.com/office/drawing/2014/main" id="{01E7FFD9-6261-26F2-D55D-165A747A0D7A}"/>
                </a:ext>
              </a:extLst>
            </p:cNvPr>
            <p:cNvPicPr>
              <a:picLocks noChangeAspect="1"/>
            </p:cNvPicPr>
            <p:nvPr/>
          </p:nvPicPr>
          <p:blipFill>
            <a:blip r:embed="rId3"/>
            <a:stretch>
              <a:fillRect/>
            </a:stretch>
          </p:blipFill>
          <p:spPr>
            <a:xfrm>
              <a:off x="975365" y="3532533"/>
              <a:ext cx="5410189" cy="478734"/>
            </a:xfrm>
            <a:prstGeom prst="rect">
              <a:avLst/>
            </a:prstGeom>
          </p:spPr>
        </p:pic>
        <p:pic>
          <p:nvPicPr>
            <p:cNvPr id="8" name="Picture 7" descr="Green letters on a black background&#10;&#10;Description automatically generated">
              <a:extLst>
                <a:ext uri="{FF2B5EF4-FFF2-40B4-BE49-F238E27FC236}">
                  <a16:creationId xmlns:a16="http://schemas.microsoft.com/office/drawing/2014/main" id="{D9C5B56A-191E-0264-DABD-4D4EAD14F282}"/>
                </a:ext>
              </a:extLst>
            </p:cNvPr>
            <p:cNvPicPr>
              <a:picLocks noChangeAspect="1"/>
            </p:cNvPicPr>
            <p:nvPr/>
          </p:nvPicPr>
          <p:blipFill>
            <a:blip r:embed="rId4"/>
            <a:stretch>
              <a:fillRect/>
            </a:stretch>
          </p:blipFill>
          <p:spPr>
            <a:xfrm>
              <a:off x="975362" y="4307446"/>
              <a:ext cx="10647675" cy="1026948"/>
            </a:xfrm>
            <a:prstGeom prst="rect">
              <a:avLst/>
            </a:prstGeom>
          </p:spPr>
        </p:pic>
        <p:pic>
          <p:nvPicPr>
            <p:cNvPr id="10" name="Picture 9" descr="A black background with a plus and one smiley face&#10;&#10;Description automatically generated">
              <a:extLst>
                <a:ext uri="{FF2B5EF4-FFF2-40B4-BE49-F238E27FC236}">
                  <a16:creationId xmlns:a16="http://schemas.microsoft.com/office/drawing/2014/main" id="{DC233BB9-3B47-9F72-DF39-E35D11C92D2B}"/>
                </a:ext>
              </a:extLst>
            </p:cNvPr>
            <p:cNvPicPr>
              <a:picLocks noChangeAspect="1"/>
            </p:cNvPicPr>
            <p:nvPr/>
          </p:nvPicPr>
          <p:blipFill>
            <a:blip r:embed="rId5"/>
            <a:stretch>
              <a:fillRect/>
            </a:stretch>
          </p:blipFill>
          <p:spPr>
            <a:xfrm>
              <a:off x="975363" y="5624716"/>
              <a:ext cx="8915393" cy="475208"/>
            </a:xfrm>
            <a:prstGeom prst="rect">
              <a:avLst/>
            </a:prstGeom>
          </p:spPr>
        </p:pic>
      </p:grpSp>
      <p:sp>
        <p:nvSpPr>
          <p:cNvPr id="12" name="TextBox 11">
            <a:extLst>
              <a:ext uri="{FF2B5EF4-FFF2-40B4-BE49-F238E27FC236}">
                <a16:creationId xmlns:a16="http://schemas.microsoft.com/office/drawing/2014/main" id="{588BA1FC-D0CF-2620-7824-DF760D0AE213}"/>
              </a:ext>
            </a:extLst>
          </p:cNvPr>
          <p:cNvSpPr txBox="1"/>
          <p:nvPr/>
        </p:nvSpPr>
        <p:spPr>
          <a:xfrm>
            <a:off x="7073714" y="2933087"/>
            <a:ext cx="44232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Neighborhood = fixed-size sample from 1-hop, 2-hop neighbors</a:t>
            </a:r>
          </a:p>
        </p:txBody>
      </p:sp>
      <p:cxnSp>
        <p:nvCxnSpPr>
          <p:cNvPr id="13" name="Straight Arrow Connector 12">
            <a:extLst>
              <a:ext uri="{FF2B5EF4-FFF2-40B4-BE49-F238E27FC236}">
                <a16:creationId xmlns:a16="http://schemas.microsoft.com/office/drawing/2014/main" id="{75B91A70-FC2C-6BC4-2B82-833E1EF7FA93}"/>
              </a:ext>
            </a:extLst>
          </p:cNvPr>
          <p:cNvCxnSpPr/>
          <p:nvPr/>
        </p:nvCxnSpPr>
        <p:spPr>
          <a:xfrm flipH="1">
            <a:off x="6422988" y="3338007"/>
            <a:ext cx="630620" cy="6700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957AD95-3D49-D40D-B558-272908DE335E}"/>
              </a:ext>
            </a:extLst>
          </p:cNvPr>
          <p:cNvSpPr txBox="1"/>
          <p:nvPr/>
        </p:nvSpPr>
        <p:spPr>
          <a:xfrm>
            <a:off x="6702693" y="5866630"/>
            <a:ext cx="42393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Nonlinear activation (e.g., </a:t>
            </a:r>
            <a:r>
              <a:rPr lang="en-US" sz="2400" err="1">
                <a:cs typeface="Calibri"/>
              </a:rPr>
              <a:t>ReLU</a:t>
            </a:r>
            <a:r>
              <a:rPr lang="en-US" sz="2400">
                <a:cs typeface="Calibri"/>
              </a:rPr>
              <a:t>)</a:t>
            </a:r>
          </a:p>
        </p:txBody>
      </p:sp>
      <p:cxnSp>
        <p:nvCxnSpPr>
          <p:cNvPr id="17" name="Straight Arrow Connector 16">
            <a:extLst>
              <a:ext uri="{FF2B5EF4-FFF2-40B4-BE49-F238E27FC236}">
                <a16:creationId xmlns:a16="http://schemas.microsoft.com/office/drawing/2014/main" id="{1949B649-156A-E4C8-04FB-8672984B9AEF}"/>
              </a:ext>
            </a:extLst>
          </p:cNvPr>
          <p:cNvCxnSpPr/>
          <p:nvPr/>
        </p:nvCxnSpPr>
        <p:spPr>
          <a:xfrm flipH="1" flipV="1">
            <a:off x="6379841" y="5677314"/>
            <a:ext cx="353613" cy="383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039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6388-51FA-218C-9F78-18EF65B926D9}"/>
              </a:ext>
            </a:extLst>
          </p:cNvPr>
          <p:cNvSpPr>
            <a:spLocks noGrp="1"/>
          </p:cNvSpPr>
          <p:nvPr>
            <p:ph type="title"/>
          </p:nvPr>
        </p:nvSpPr>
        <p:spPr/>
        <p:txBody>
          <a:bodyPr>
            <a:normAutofit fontScale="90000"/>
          </a:bodyPr>
          <a:lstStyle/>
          <a:p>
            <a:r>
              <a:rPr lang="en-US">
                <a:cs typeface="Calibri Light"/>
              </a:rPr>
              <a:t>Graph Attention Networks (GAT)</a:t>
            </a:r>
            <a:br>
              <a:rPr lang="en-US">
                <a:cs typeface="Calibri Light"/>
              </a:rPr>
            </a:br>
            <a:r>
              <a:rPr lang="en-US" sz="2000">
                <a:ea typeface="Calibri Light"/>
                <a:cs typeface="Calibri Light"/>
              </a:rPr>
              <a:t>[</a:t>
            </a:r>
            <a:r>
              <a:rPr lang="en-US" sz="2000" err="1">
                <a:ea typeface="+mj-lt"/>
                <a:cs typeface="+mj-lt"/>
              </a:rPr>
              <a:t>Veličković</a:t>
            </a:r>
            <a:r>
              <a:rPr lang="en-US" sz="2000">
                <a:ea typeface="+mj-lt"/>
                <a:cs typeface="+mj-lt"/>
              </a:rPr>
              <a:t> et al., 2018]</a:t>
            </a:r>
            <a:endParaRPr lang="en-US" sz="20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35E99674-C29E-DA31-0A79-AE650FB7F98C}"/>
              </a:ext>
            </a:extLst>
          </p:cNvPr>
          <p:cNvSpPr>
            <a:spLocks noGrp="1"/>
          </p:cNvSpPr>
          <p:nvPr>
            <p:ph idx="1"/>
          </p:nvPr>
        </p:nvSpPr>
        <p:spPr/>
        <p:txBody>
          <a:bodyPr vert="horz" lIns="91440" tIns="45720" rIns="91440" bIns="45720" rtlCol="0" anchor="t">
            <a:normAutofit/>
          </a:bodyPr>
          <a:lstStyle/>
          <a:p>
            <a:r>
              <a:rPr lang="en-US" sz="2400" dirty="0">
                <a:ea typeface="Calibri"/>
                <a:cs typeface="Calibri"/>
              </a:rPr>
              <a:t>Assign importances to neighbors in the aggregation step</a:t>
            </a:r>
          </a:p>
          <a:p>
            <a:r>
              <a:rPr lang="en-US" sz="2400" dirty="0">
                <a:ea typeface="Calibri"/>
                <a:cs typeface="Calibri"/>
              </a:rPr>
              <a:t>Use an attention mechanism to compute scores</a:t>
            </a:r>
          </a:p>
        </p:txBody>
      </p:sp>
      <p:sp>
        <p:nvSpPr>
          <p:cNvPr id="4" name="Slide Number Placeholder 3">
            <a:extLst>
              <a:ext uri="{FF2B5EF4-FFF2-40B4-BE49-F238E27FC236}">
                <a16:creationId xmlns:a16="http://schemas.microsoft.com/office/drawing/2014/main" id="{90ECB984-5213-C610-0EE1-BCF32431ADE7}"/>
              </a:ext>
            </a:extLst>
          </p:cNvPr>
          <p:cNvSpPr>
            <a:spLocks noGrp="1"/>
          </p:cNvSpPr>
          <p:nvPr>
            <p:ph type="sldNum" sz="quarter" idx="12"/>
          </p:nvPr>
        </p:nvSpPr>
        <p:spPr/>
        <p:txBody>
          <a:bodyPr/>
          <a:lstStyle/>
          <a:p>
            <a:fld id="{48F63A3B-78C7-47BE-AE5E-E10140E04643}" type="slidenum">
              <a:rPr lang="en-US" dirty="0"/>
              <a:t>32</a:t>
            </a:fld>
            <a:endParaRPr lang="en-US"/>
          </a:p>
        </p:txBody>
      </p:sp>
      <p:pic>
        <p:nvPicPr>
          <p:cNvPr id="5" name="Picture 4" descr="A diagram of a softmax&#10;&#10;Description automatically generated">
            <a:extLst>
              <a:ext uri="{FF2B5EF4-FFF2-40B4-BE49-F238E27FC236}">
                <a16:creationId xmlns:a16="http://schemas.microsoft.com/office/drawing/2014/main" id="{CC75C9ED-FFB9-0EE1-40CF-F2998D06DBC8}"/>
              </a:ext>
            </a:extLst>
          </p:cNvPr>
          <p:cNvPicPr>
            <a:picLocks noChangeAspect="1"/>
          </p:cNvPicPr>
          <p:nvPr/>
        </p:nvPicPr>
        <p:blipFill>
          <a:blip r:embed="rId2"/>
          <a:stretch>
            <a:fillRect/>
          </a:stretch>
        </p:blipFill>
        <p:spPr>
          <a:xfrm>
            <a:off x="3524986" y="2981960"/>
            <a:ext cx="2661590" cy="3192519"/>
          </a:xfrm>
          <a:prstGeom prst="rect">
            <a:avLst/>
          </a:prstGeom>
        </p:spPr>
      </p:pic>
      <p:pic>
        <p:nvPicPr>
          <p:cNvPr id="6" name="Picture 5" descr="A diagram of a network&#10;&#10;Description automatically generated">
            <a:extLst>
              <a:ext uri="{FF2B5EF4-FFF2-40B4-BE49-F238E27FC236}">
                <a16:creationId xmlns:a16="http://schemas.microsoft.com/office/drawing/2014/main" id="{6392B9BB-1B36-990D-FF7D-FD366296E08E}"/>
              </a:ext>
            </a:extLst>
          </p:cNvPr>
          <p:cNvPicPr>
            <a:picLocks noChangeAspect="1"/>
          </p:cNvPicPr>
          <p:nvPr/>
        </p:nvPicPr>
        <p:blipFill>
          <a:blip r:embed="rId3"/>
          <a:stretch>
            <a:fillRect/>
          </a:stretch>
        </p:blipFill>
        <p:spPr>
          <a:xfrm>
            <a:off x="7007934" y="2983011"/>
            <a:ext cx="4116406" cy="2673658"/>
          </a:xfrm>
          <a:prstGeom prst="rect">
            <a:avLst/>
          </a:prstGeom>
        </p:spPr>
      </p:pic>
      <p:sp>
        <p:nvSpPr>
          <p:cNvPr id="7" name="TextBox 6">
            <a:extLst>
              <a:ext uri="{FF2B5EF4-FFF2-40B4-BE49-F238E27FC236}">
                <a16:creationId xmlns:a16="http://schemas.microsoft.com/office/drawing/2014/main" id="{CD69A512-73D7-FF74-2D9A-C042111E3394}"/>
              </a:ext>
            </a:extLst>
          </p:cNvPr>
          <p:cNvSpPr txBox="1"/>
          <p:nvPr/>
        </p:nvSpPr>
        <p:spPr>
          <a:xfrm>
            <a:off x="1131710" y="3170484"/>
            <a:ext cx="25924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ea typeface="Calibri"/>
                <a:cs typeface="Calibri"/>
              </a:rPr>
              <a:t>LeakyReLU</a:t>
            </a:r>
            <a:r>
              <a:rPr lang="en-US" sz="2400">
                <a:ea typeface="Calibri"/>
                <a:cs typeface="Calibri"/>
              </a:rPr>
              <a:t> activation function</a:t>
            </a:r>
          </a:p>
        </p:txBody>
      </p:sp>
      <p:cxnSp>
        <p:nvCxnSpPr>
          <p:cNvPr id="8" name="Straight Arrow Connector 7">
            <a:extLst>
              <a:ext uri="{FF2B5EF4-FFF2-40B4-BE49-F238E27FC236}">
                <a16:creationId xmlns:a16="http://schemas.microsoft.com/office/drawing/2014/main" id="{4824E4B1-55B9-91E6-6310-BD83B021B751}"/>
              </a:ext>
            </a:extLst>
          </p:cNvPr>
          <p:cNvCxnSpPr/>
          <p:nvPr/>
        </p:nvCxnSpPr>
        <p:spPr>
          <a:xfrm>
            <a:off x="3619782" y="3794195"/>
            <a:ext cx="975360" cy="6553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594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6388-51FA-218C-9F78-18EF65B926D9}"/>
              </a:ext>
            </a:extLst>
          </p:cNvPr>
          <p:cNvSpPr>
            <a:spLocks noGrp="1"/>
          </p:cNvSpPr>
          <p:nvPr>
            <p:ph type="title"/>
          </p:nvPr>
        </p:nvSpPr>
        <p:spPr/>
        <p:txBody>
          <a:bodyPr>
            <a:normAutofit fontScale="90000"/>
          </a:bodyPr>
          <a:lstStyle/>
          <a:p>
            <a:r>
              <a:rPr lang="en-US">
                <a:ea typeface="+mj-lt"/>
                <a:cs typeface="+mj-lt"/>
              </a:rPr>
              <a:t>Graph Attention Networks (GAT)</a:t>
            </a:r>
            <a:br>
              <a:rPr lang="en-US">
                <a:ea typeface="+mj-lt"/>
                <a:cs typeface="+mj-lt"/>
              </a:rPr>
            </a:br>
            <a:r>
              <a:rPr lang="en-US" sz="2000">
                <a:ea typeface="+mj-lt"/>
                <a:cs typeface="+mj-lt"/>
              </a:rPr>
              <a:t>[</a:t>
            </a:r>
            <a:r>
              <a:rPr lang="en-US" sz="2000" err="1">
                <a:ea typeface="+mj-lt"/>
                <a:cs typeface="+mj-lt"/>
              </a:rPr>
              <a:t>Veličković</a:t>
            </a:r>
            <a:r>
              <a:rPr lang="en-US" sz="2000">
                <a:ea typeface="+mj-lt"/>
                <a:cs typeface="+mj-lt"/>
              </a:rPr>
              <a:t> et al., 2018]</a:t>
            </a:r>
            <a:endParaRPr lang="en-US">
              <a:ea typeface="Calibri Light"/>
              <a:cs typeface="Calibri Light"/>
            </a:endParaRPr>
          </a:p>
        </p:txBody>
      </p:sp>
      <p:sp>
        <p:nvSpPr>
          <p:cNvPr id="4" name="Slide Number Placeholder 3">
            <a:extLst>
              <a:ext uri="{FF2B5EF4-FFF2-40B4-BE49-F238E27FC236}">
                <a16:creationId xmlns:a16="http://schemas.microsoft.com/office/drawing/2014/main" id="{90ECB984-5213-C610-0EE1-BCF32431ADE7}"/>
              </a:ext>
            </a:extLst>
          </p:cNvPr>
          <p:cNvSpPr>
            <a:spLocks noGrp="1"/>
          </p:cNvSpPr>
          <p:nvPr>
            <p:ph type="sldNum" sz="quarter" idx="12"/>
          </p:nvPr>
        </p:nvSpPr>
        <p:spPr/>
        <p:txBody>
          <a:bodyPr/>
          <a:lstStyle/>
          <a:p>
            <a:fld id="{48F63A3B-78C7-47BE-AE5E-E10140E04643}" type="slidenum">
              <a:rPr lang="en-US" dirty="0"/>
              <a:t>33</a:t>
            </a:fld>
            <a:endParaRPr lang="en-US"/>
          </a:p>
        </p:txBody>
      </p:sp>
      <p:pic>
        <p:nvPicPr>
          <p:cNvPr id="5" name="Picture 4" descr="A diagram of a softmax&#10;&#10;Description automatically generated">
            <a:extLst>
              <a:ext uri="{FF2B5EF4-FFF2-40B4-BE49-F238E27FC236}">
                <a16:creationId xmlns:a16="http://schemas.microsoft.com/office/drawing/2014/main" id="{CC75C9ED-FFB9-0EE1-40CF-F2998D06DBC8}"/>
              </a:ext>
            </a:extLst>
          </p:cNvPr>
          <p:cNvPicPr>
            <a:picLocks noChangeAspect="1"/>
          </p:cNvPicPr>
          <p:nvPr/>
        </p:nvPicPr>
        <p:blipFill>
          <a:blip r:embed="rId2"/>
          <a:stretch>
            <a:fillRect/>
          </a:stretch>
        </p:blipFill>
        <p:spPr>
          <a:xfrm>
            <a:off x="4469866" y="1361440"/>
            <a:ext cx="2128190" cy="2552439"/>
          </a:xfrm>
          <a:prstGeom prst="rect">
            <a:avLst/>
          </a:prstGeom>
        </p:spPr>
      </p:pic>
      <p:pic>
        <p:nvPicPr>
          <p:cNvPr id="6" name="Picture 5" descr="A diagram of a network&#10;&#10;Description automatically generated">
            <a:extLst>
              <a:ext uri="{FF2B5EF4-FFF2-40B4-BE49-F238E27FC236}">
                <a16:creationId xmlns:a16="http://schemas.microsoft.com/office/drawing/2014/main" id="{6392B9BB-1B36-990D-FF7D-FD366296E08E}"/>
              </a:ext>
            </a:extLst>
          </p:cNvPr>
          <p:cNvPicPr>
            <a:picLocks noChangeAspect="1"/>
          </p:cNvPicPr>
          <p:nvPr/>
        </p:nvPicPr>
        <p:blipFill>
          <a:blip r:embed="rId3"/>
          <a:stretch>
            <a:fillRect/>
          </a:stretch>
        </p:blipFill>
        <p:spPr>
          <a:xfrm>
            <a:off x="7358454" y="1357411"/>
            <a:ext cx="3816686" cy="2475538"/>
          </a:xfrm>
          <a:prstGeom prst="rect">
            <a:avLst/>
          </a:prstGeom>
        </p:spPr>
      </p:pic>
      <p:pic>
        <p:nvPicPr>
          <p:cNvPr id="12" name="Picture 11" descr="A number and a equal sign&#10;&#10;Description automatically generated">
            <a:extLst>
              <a:ext uri="{FF2B5EF4-FFF2-40B4-BE49-F238E27FC236}">
                <a16:creationId xmlns:a16="http://schemas.microsoft.com/office/drawing/2014/main" id="{FC7DE5C7-FF1D-4E19-0357-193AD03FAB9D}"/>
              </a:ext>
            </a:extLst>
          </p:cNvPr>
          <p:cNvPicPr>
            <a:picLocks noChangeAspect="1"/>
          </p:cNvPicPr>
          <p:nvPr/>
        </p:nvPicPr>
        <p:blipFill>
          <a:blip r:embed="rId4"/>
          <a:stretch>
            <a:fillRect/>
          </a:stretch>
        </p:blipFill>
        <p:spPr>
          <a:xfrm>
            <a:off x="1000762" y="3227334"/>
            <a:ext cx="1783076" cy="428732"/>
          </a:xfrm>
          <a:prstGeom prst="rect">
            <a:avLst/>
          </a:prstGeom>
        </p:spPr>
      </p:pic>
      <p:pic>
        <p:nvPicPr>
          <p:cNvPr id="13" name="Picture 12" descr="Green letters and numbers on a black background&#10;&#10;Description automatically generated">
            <a:extLst>
              <a:ext uri="{FF2B5EF4-FFF2-40B4-BE49-F238E27FC236}">
                <a16:creationId xmlns:a16="http://schemas.microsoft.com/office/drawing/2014/main" id="{E4B27F59-670B-B6D4-CA13-0D381D17791E}"/>
              </a:ext>
            </a:extLst>
          </p:cNvPr>
          <p:cNvPicPr>
            <a:picLocks noChangeAspect="1"/>
          </p:cNvPicPr>
          <p:nvPr/>
        </p:nvPicPr>
        <p:blipFill>
          <a:blip r:embed="rId5"/>
          <a:stretch>
            <a:fillRect/>
          </a:stretch>
        </p:blipFill>
        <p:spPr>
          <a:xfrm>
            <a:off x="1000761" y="4068851"/>
            <a:ext cx="3815078" cy="752297"/>
          </a:xfrm>
          <a:prstGeom prst="rect">
            <a:avLst/>
          </a:prstGeom>
        </p:spPr>
      </p:pic>
      <p:pic>
        <p:nvPicPr>
          <p:cNvPr id="17" name="Picture 16">
            <a:extLst>
              <a:ext uri="{FF2B5EF4-FFF2-40B4-BE49-F238E27FC236}">
                <a16:creationId xmlns:a16="http://schemas.microsoft.com/office/drawing/2014/main" id="{18F820B8-B766-34BA-C5CE-F131F6CC5713}"/>
              </a:ext>
            </a:extLst>
          </p:cNvPr>
          <p:cNvPicPr>
            <a:picLocks noChangeAspect="1"/>
          </p:cNvPicPr>
          <p:nvPr/>
        </p:nvPicPr>
        <p:blipFill>
          <a:blip r:embed="rId6"/>
          <a:stretch>
            <a:fillRect/>
          </a:stretch>
        </p:blipFill>
        <p:spPr>
          <a:xfrm>
            <a:off x="5359402" y="5274955"/>
            <a:ext cx="5745476" cy="646410"/>
          </a:xfrm>
          <a:prstGeom prst="rect">
            <a:avLst/>
          </a:prstGeom>
        </p:spPr>
      </p:pic>
      <p:pic>
        <p:nvPicPr>
          <p:cNvPr id="20" name="Content Placeholder 19" descr="A black background with brown letters&#10;&#10;Description automatically generated">
            <a:extLst>
              <a:ext uri="{FF2B5EF4-FFF2-40B4-BE49-F238E27FC236}">
                <a16:creationId xmlns:a16="http://schemas.microsoft.com/office/drawing/2014/main" id="{4B5C64B3-9981-F675-9307-4F43C1EC7516}"/>
              </a:ext>
            </a:extLst>
          </p:cNvPr>
          <p:cNvPicPr>
            <a:picLocks noGrp="1" noChangeAspect="1"/>
          </p:cNvPicPr>
          <p:nvPr>
            <p:ph idx="1"/>
          </p:nvPr>
        </p:nvPicPr>
        <p:blipFill>
          <a:blip r:embed="rId7"/>
          <a:stretch>
            <a:fillRect/>
          </a:stretch>
        </p:blipFill>
        <p:spPr>
          <a:xfrm>
            <a:off x="998537" y="5287486"/>
            <a:ext cx="3342005" cy="434975"/>
          </a:xfrm>
        </p:spPr>
      </p:pic>
      <p:sp>
        <p:nvSpPr>
          <p:cNvPr id="21" name="Rectangle 20">
            <a:extLst>
              <a:ext uri="{FF2B5EF4-FFF2-40B4-BE49-F238E27FC236}">
                <a16:creationId xmlns:a16="http://schemas.microsoft.com/office/drawing/2014/main" id="{68F44A8D-3BF3-A590-AD07-0B6F09AD611D}"/>
              </a:ext>
            </a:extLst>
          </p:cNvPr>
          <p:cNvSpPr/>
          <p:nvPr/>
        </p:nvSpPr>
        <p:spPr>
          <a:xfrm>
            <a:off x="5083951" y="4456288"/>
            <a:ext cx="6278880" cy="168148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22" name="TextBox 21">
            <a:extLst>
              <a:ext uri="{FF2B5EF4-FFF2-40B4-BE49-F238E27FC236}">
                <a16:creationId xmlns:a16="http://schemas.microsoft.com/office/drawing/2014/main" id="{7E4A4FD7-77CB-27FA-F771-D83A419CB121}"/>
              </a:ext>
            </a:extLst>
          </p:cNvPr>
          <p:cNvSpPr txBox="1"/>
          <p:nvPr/>
        </p:nvSpPr>
        <p:spPr>
          <a:xfrm>
            <a:off x="5252720" y="4604737"/>
            <a:ext cx="2743200" cy="461665"/>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Calibri"/>
                <a:cs typeface="Calibri"/>
              </a:rPr>
              <a:t>Attention Scores:</a:t>
            </a:r>
            <a:endParaRPr lang="en-US" sz="2400" b="1" dirty="0"/>
          </a:p>
        </p:txBody>
      </p:sp>
      <p:cxnSp>
        <p:nvCxnSpPr>
          <p:cNvPr id="23" name="Straight Arrow Connector 22">
            <a:extLst>
              <a:ext uri="{FF2B5EF4-FFF2-40B4-BE49-F238E27FC236}">
                <a16:creationId xmlns:a16="http://schemas.microsoft.com/office/drawing/2014/main" id="{1D11D419-4221-B18F-4817-787DEBD87C94}"/>
              </a:ext>
            </a:extLst>
          </p:cNvPr>
          <p:cNvCxnSpPr/>
          <p:nvPr/>
        </p:nvCxnSpPr>
        <p:spPr>
          <a:xfrm flipH="1" flipV="1">
            <a:off x="3765973" y="4473786"/>
            <a:ext cx="1285239" cy="8331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719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FBF8-AABF-11D9-F832-B87F2C121F3E}"/>
              </a:ext>
            </a:extLst>
          </p:cNvPr>
          <p:cNvSpPr>
            <a:spLocks noGrp="1"/>
          </p:cNvSpPr>
          <p:nvPr>
            <p:ph type="title"/>
          </p:nvPr>
        </p:nvSpPr>
        <p:spPr/>
        <p:txBody>
          <a:bodyPr/>
          <a:lstStyle/>
          <a:p>
            <a:r>
              <a:rPr lang="en-US" dirty="0">
                <a:solidFill>
                  <a:schemeClr val="bg1"/>
                </a:solidFill>
              </a:rPr>
              <a:t>TOOLS FOR GRAPH LEARNING</a:t>
            </a:r>
            <a:endParaRPr lang="en-US" dirty="0"/>
          </a:p>
        </p:txBody>
      </p:sp>
    </p:spTree>
    <p:extLst>
      <p:ext uri="{BB962C8B-B14F-4D97-AF65-F5344CB8AC3E}">
        <p14:creationId xmlns:p14="http://schemas.microsoft.com/office/powerpoint/2010/main" val="1604449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28DF9-5BAF-8B58-9C5C-46211CF39CD3}"/>
              </a:ext>
            </a:extLst>
          </p:cNvPr>
          <p:cNvSpPr>
            <a:spLocks noGrp="1"/>
          </p:cNvSpPr>
          <p:nvPr>
            <p:ph type="title"/>
          </p:nvPr>
        </p:nvSpPr>
        <p:spPr/>
        <p:txBody>
          <a:bodyPr/>
          <a:lstStyle/>
          <a:p>
            <a:r>
              <a:rPr lang="en-US" dirty="0"/>
              <a:t>Spectral Graph Theory</a:t>
            </a:r>
          </a:p>
        </p:txBody>
      </p:sp>
      <p:sp>
        <p:nvSpPr>
          <p:cNvPr id="4" name="Text Placeholder 3">
            <a:extLst>
              <a:ext uri="{FF2B5EF4-FFF2-40B4-BE49-F238E27FC236}">
                <a16:creationId xmlns:a16="http://schemas.microsoft.com/office/drawing/2014/main" id="{A1107703-DAD4-B262-8159-2B6B01767356}"/>
              </a:ext>
            </a:extLst>
          </p:cNvPr>
          <p:cNvSpPr>
            <a:spLocks noGrp="1"/>
          </p:cNvSpPr>
          <p:nvPr>
            <p:ph type="body" sz="quarter" idx="13"/>
          </p:nvPr>
        </p:nvSpPr>
        <p:spPr/>
        <p:txBody>
          <a:bodyPr/>
          <a:lstStyle/>
          <a:p>
            <a:endParaRPr lang="en-US" dirty="0"/>
          </a:p>
        </p:txBody>
      </p:sp>
      <p:grpSp>
        <p:nvGrpSpPr>
          <p:cNvPr id="5" name="Group 4">
            <a:extLst>
              <a:ext uri="{FF2B5EF4-FFF2-40B4-BE49-F238E27FC236}">
                <a16:creationId xmlns:a16="http://schemas.microsoft.com/office/drawing/2014/main" id="{2CFE5F76-F30A-D766-8196-55C1EA36DA8F}"/>
              </a:ext>
            </a:extLst>
          </p:cNvPr>
          <p:cNvGrpSpPr/>
          <p:nvPr/>
        </p:nvGrpSpPr>
        <p:grpSpPr>
          <a:xfrm>
            <a:off x="4928565" y="2551536"/>
            <a:ext cx="6411050" cy="2121368"/>
            <a:chOff x="3231088" y="681164"/>
            <a:chExt cx="3362902" cy="2121368"/>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81E0703-FF55-3C0C-DA46-C211E3145D78}"/>
                    </a:ext>
                  </a:extLst>
                </p:cNvPr>
                <p:cNvSpPr txBox="1"/>
                <p:nvPr/>
              </p:nvSpPr>
              <p:spPr>
                <a:xfrm>
                  <a:off x="3651739" y="681164"/>
                  <a:ext cx="25814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dirty="0">
                            <a:latin typeface="Cambria Math" panose="02040503050406030204" pitchFamily="18" charset="0"/>
                          </a:rPr>
                          <m:t>𝚽</m:t>
                        </m:r>
                      </m:oMath>
                    </m:oMathPara>
                  </a14:m>
                  <a:endParaRPr lang="en-US" sz="3600" b="1" dirty="0"/>
                </a:p>
              </p:txBody>
            </p:sp>
          </mc:Choice>
          <mc:Fallback xmlns="">
            <p:sp>
              <p:nvSpPr>
                <p:cNvPr id="6" name="TextBox 5">
                  <a:extLst>
                    <a:ext uri="{FF2B5EF4-FFF2-40B4-BE49-F238E27FC236}">
                      <a16:creationId xmlns:a16="http://schemas.microsoft.com/office/drawing/2014/main" id="{881E0703-FF55-3C0C-DA46-C211E3145D78}"/>
                    </a:ext>
                  </a:extLst>
                </p:cNvPr>
                <p:cNvSpPr txBox="1">
                  <a:spLocks noRot="1" noChangeAspect="1" noMove="1" noResize="1" noEditPoints="1" noAdjustHandles="1" noChangeArrowheads="1" noChangeShapeType="1" noTextEdit="1"/>
                </p:cNvSpPr>
                <p:nvPr/>
              </p:nvSpPr>
              <p:spPr>
                <a:xfrm>
                  <a:off x="3651739" y="681164"/>
                  <a:ext cx="258141" cy="553998"/>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F0AD642A-1192-8857-F071-574BB1BFA116}"/>
                </a:ext>
              </a:extLst>
            </p:cNvPr>
            <p:cNvSpPr txBox="1"/>
            <p:nvPr/>
          </p:nvSpPr>
          <p:spPr>
            <a:xfrm>
              <a:off x="5501013" y="1474572"/>
              <a:ext cx="34" cy="430887"/>
            </a:xfrm>
            <a:prstGeom prst="rect">
              <a:avLst/>
            </a:prstGeom>
            <a:noFill/>
          </p:spPr>
          <p:txBody>
            <a:bodyPr wrap="none" lIns="0" tIns="0" rIns="0" bIns="0" rtlCol="0">
              <a:spAutoFit/>
            </a:bodyPr>
            <a:lstStyle/>
            <a:p>
              <a:endParaRPr lang="en-US" sz="2800" b="1" dirty="0"/>
            </a:p>
          </p:txBody>
        </p:sp>
        <p:sp>
          <p:nvSpPr>
            <p:cNvPr id="8" name="TextBox 7">
              <a:extLst>
                <a:ext uri="{FF2B5EF4-FFF2-40B4-BE49-F238E27FC236}">
                  <a16:creationId xmlns:a16="http://schemas.microsoft.com/office/drawing/2014/main" id="{DE56BCD0-33FB-00A1-A875-704B4DC0ADD2}"/>
                </a:ext>
              </a:extLst>
            </p:cNvPr>
            <p:cNvSpPr txBox="1"/>
            <p:nvPr/>
          </p:nvSpPr>
          <p:spPr>
            <a:xfrm>
              <a:off x="4384682" y="1426355"/>
              <a:ext cx="34" cy="430887"/>
            </a:xfrm>
            <a:prstGeom prst="rect">
              <a:avLst/>
            </a:prstGeom>
            <a:noFill/>
          </p:spPr>
          <p:txBody>
            <a:bodyPr wrap="none" lIns="0" tIns="0" rIns="0" bIns="0" rtlCol="0">
              <a:spAutoFit/>
            </a:bodyPr>
            <a:lstStyle/>
            <a:p>
              <a:endParaRPr lang="en-US" sz="2800" b="1"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DAA0B2F-1A32-D3C6-D9D5-6B4A8ADC2FE6}"/>
                    </a:ext>
                  </a:extLst>
                </p:cNvPr>
                <p:cNvSpPr txBox="1"/>
                <p:nvPr/>
              </p:nvSpPr>
              <p:spPr>
                <a:xfrm>
                  <a:off x="3231088" y="1415357"/>
                  <a:ext cx="3362902" cy="1387175"/>
                </a:xfrm>
                <a:prstGeom prst="rect">
                  <a:avLst/>
                </a:prstGeom>
                <a:noFill/>
              </p:spPr>
              <p:txBody>
                <a:bodyPr wrap="none" lIns="0" tIns="0" rIns="0" bIns="0" rtlCol="0">
                  <a:spAutoFit/>
                </a:bodyPr>
                <a:lstStyle/>
                <a:p>
                  <a14:m>
                    <m:oMath xmlns:m="http://schemas.openxmlformats.org/officeDocument/2006/math">
                      <m:d>
                        <m:dPr>
                          <m:ctrlPr>
                            <a:rPr lang="en-US" sz="2800" b="1" i="1" smtClean="0">
                              <a:latin typeface="Cambria Math" panose="02040503050406030204" pitchFamily="18" charset="0"/>
                            </a:rPr>
                          </m:ctrlPr>
                        </m:dPr>
                        <m:e>
                          <m:m>
                            <m:mPr>
                              <m:mcs>
                                <m:mc>
                                  <m:mcPr>
                                    <m:count m:val="3"/>
                                    <m:mcJc m:val="center"/>
                                  </m:mcPr>
                                </m:mc>
                              </m:mcs>
                              <m:ctrlPr>
                                <a:rPr lang="en-US" sz="2800" b="1" i="1" smtClean="0">
                                  <a:latin typeface="Cambria Math" panose="02040503050406030204" pitchFamily="18" charset="0"/>
                                </a:rPr>
                              </m:ctrlPr>
                            </m:mPr>
                            <m:mr>
                              <m:e>
                                <m:r>
                                  <a:rPr lang="en-US" sz="2800" b="1" i="0" smtClean="0">
                                    <a:latin typeface="Cambria Math" panose="02040503050406030204" pitchFamily="18" charset="0"/>
                                  </a:rPr>
                                  <m:t>|</m:t>
                                </m:r>
                              </m:e>
                              <m:e>
                                <m:r>
                                  <a:rPr lang="en-US" sz="2800" b="1" i="0" smtClean="0">
                                    <a:latin typeface="Cambria Math" panose="02040503050406030204" pitchFamily="18" charset="0"/>
                                  </a:rPr>
                                  <m:t>⋮</m:t>
                                </m:r>
                              </m:e>
                              <m:e>
                                <m:r>
                                  <a:rPr lang="en-US" sz="2800" b="1" i="0" smtClean="0">
                                    <a:latin typeface="Cambria Math" panose="02040503050406030204" pitchFamily="18" charset="0"/>
                                  </a:rPr>
                                  <m:t>|</m:t>
                                </m:r>
                              </m:e>
                            </m:mr>
                            <m:mr>
                              <m:e>
                                <m:sSub>
                                  <m:sSubPr>
                                    <m:ctrlPr>
                                      <a:rPr lang="en-US" sz="2800" b="1" i="1" smtClean="0">
                                        <a:latin typeface="Cambria Math" panose="02040503050406030204" pitchFamily="18" charset="0"/>
                                      </a:rPr>
                                    </m:ctrlPr>
                                  </m:sSubPr>
                                  <m:e>
                                    <m:r>
                                      <a:rPr lang="en-US" sz="2800" b="1" i="0" smtClean="0">
                                        <a:latin typeface="Cambria Math" panose="02040503050406030204" pitchFamily="18" charset="0"/>
                                      </a:rPr>
                                      <m:t>𝐯</m:t>
                                    </m:r>
                                  </m:e>
                                  <m:sub>
                                    <m:r>
                                      <a:rPr lang="en-US" sz="2800" b="1" i="0" smtClean="0">
                                        <a:latin typeface="Cambria Math" panose="02040503050406030204" pitchFamily="18" charset="0"/>
                                      </a:rPr>
                                      <m:t>𝟏</m:t>
                                    </m:r>
                                  </m:sub>
                                </m:sSub>
                              </m:e>
                              <m:e>
                                <m:r>
                                  <a:rPr lang="en-US" sz="2800" b="1" i="0" smtClean="0">
                                    <a:latin typeface="Cambria Math" panose="02040503050406030204" pitchFamily="18" charset="0"/>
                                  </a:rPr>
                                  <m:t>⋮</m:t>
                                </m:r>
                              </m:e>
                              <m:e>
                                <m:sSub>
                                  <m:sSubPr>
                                    <m:ctrlPr>
                                      <a:rPr lang="en-US" sz="2800" b="1" i="1" smtClean="0">
                                        <a:latin typeface="Cambria Math" panose="02040503050406030204" pitchFamily="18" charset="0"/>
                                      </a:rPr>
                                    </m:ctrlPr>
                                  </m:sSubPr>
                                  <m:e>
                                    <m:r>
                                      <a:rPr lang="en-US" sz="2800" b="1" i="0" smtClean="0">
                                        <a:latin typeface="Cambria Math" panose="02040503050406030204" pitchFamily="18" charset="0"/>
                                      </a:rPr>
                                      <m:t>𝐯</m:t>
                                    </m:r>
                                  </m:e>
                                  <m:sub>
                                    <m:r>
                                      <a:rPr lang="en-US" sz="2800" b="1" i="0" smtClean="0">
                                        <a:latin typeface="Cambria Math" panose="02040503050406030204" pitchFamily="18" charset="0"/>
                                      </a:rPr>
                                      <m:t>𝐧</m:t>
                                    </m:r>
                                  </m:sub>
                                </m:sSub>
                              </m:e>
                            </m:mr>
                            <m:mr>
                              <m:e>
                                <m:r>
                                  <a:rPr lang="en-US" sz="2800" b="1" i="0" smtClean="0">
                                    <a:latin typeface="Cambria Math" panose="02040503050406030204" pitchFamily="18" charset="0"/>
                                  </a:rPr>
                                  <m:t>|</m:t>
                                </m:r>
                              </m:e>
                              <m:e>
                                <m:r>
                                  <a:rPr lang="en-US" sz="2800" b="1" i="0" smtClean="0">
                                    <a:latin typeface="Cambria Math" panose="02040503050406030204" pitchFamily="18" charset="0"/>
                                  </a:rPr>
                                  <m:t>⋮</m:t>
                                </m:r>
                              </m:e>
                              <m:e>
                                <m:r>
                                  <a:rPr lang="en-US" sz="2800" b="1" i="0" smtClean="0">
                                    <a:latin typeface="Cambria Math" panose="02040503050406030204" pitchFamily="18" charset="0"/>
                                  </a:rPr>
                                  <m:t>|</m:t>
                                </m:r>
                              </m:e>
                            </m:mr>
                          </m:m>
                        </m:e>
                      </m:d>
                    </m:oMath>
                  </a14:m>
                  <a:r>
                    <a:rPr lang="en-US" sz="2800" b="1" dirty="0"/>
                    <a:t> </a:t>
                  </a:r>
                  <a14:m>
                    <m:oMath xmlns:m="http://schemas.openxmlformats.org/officeDocument/2006/math">
                      <m:d>
                        <m:dPr>
                          <m:ctrlPr>
                            <a:rPr lang="en-US" sz="2800" b="1" i="1">
                              <a:latin typeface="Cambria Math" panose="02040503050406030204" pitchFamily="18" charset="0"/>
                            </a:rPr>
                          </m:ctrlPr>
                        </m:dPr>
                        <m:e>
                          <m:m>
                            <m:mPr>
                              <m:mcs>
                                <m:mc>
                                  <m:mcPr>
                                    <m:count m:val="3"/>
                                    <m:mcJc m:val="center"/>
                                  </m:mcPr>
                                </m:mc>
                              </m:mcs>
                              <m:ctrlPr>
                                <a:rPr lang="en-US" sz="2800" b="1" i="1">
                                  <a:latin typeface="Cambria Math" panose="02040503050406030204" pitchFamily="18" charset="0"/>
                                </a:rPr>
                              </m:ctrlPr>
                            </m:mPr>
                            <m:mr>
                              <m:e>
                                <m:sSub>
                                  <m:sSubPr>
                                    <m:ctrlPr>
                                      <a:rPr lang="en-US" sz="2800" b="1" i="1">
                                        <a:latin typeface="Cambria Math" panose="02040503050406030204" pitchFamily="18" charset="0"/>
                                      </a:rPr>
                                    </m:ctrlPr>
                                  </m:sSubPr>
                                  <m:e>
                                    <m:r>
                                      <a:rPr lang="en-US" sz="2800" b="1">
                                        <a:latin typeface="Cambria Math" panose="02040503050406030204" pitchFamily="18" charset="0"/>
                                      </a:rPr>
                                      <m:t>𝛌</m:t>
                                    </m:r>
                                  </m:e>
                                  <m:sub>
                                    <m:r>
                                      <a:rPr lang="en-US" sz="2800" b="1">
                                        <a:latin typeface="Cambria Math" panose="02040503050406030204" pitchFamily="18" charset="0"/>
                                      </a:rPr>
                                      <m:t>𝟎</m:t>
                                    </m:r>
                                  </m:sub>
                                </m:sSub>
                              </m:e>
                              <m:e>
                                <m:r>
                                  <a:rPr lang="en-US" sz="2800" b="1">
                                    <a:latin typeface="Cambria Math" panose="02040503050406030204" pitchFamily="18" charset="0"/>
                                  </a:rPr>
                                  <m:t>𝟎</m:t>
                                </m:r>
                              </m:e>
                              <m:e>
                                <m:r>
                                  <a:rPr lang="en-US" sz="2800" b="1">
                                    <a:latin typeface="Cambria Math" panose="02040503050406030204" pitchFamily="18" charset="0"/>
                                  </a:rPr>
                                  <m:t>𝟎</m:t>
                                </m:r>
                              </m:e>
                            </m:mr>
                            <m:mr>
                              <m:e>
                                <m:r>
                                  <a:rPr lang="en-US" sz="2800" b="1">
                                    <a:latin typeface="Cambria Math" panose="02040503050406030204" pitchFamily="18" charset="0"/>
                                  </a:rPr>
                                  <m:t>𝟎</m:t>
                                </m:r>
                              </m:e>
                              <m:e>
                                <m:r>
                                  <a:rPr lang="en-US" sz="2800" b="1">
                                    <a:latin typeface="Cambria Math" panose="02040503050406030204" pitchFamily="18" charset="0"/>
                                  </a:rPr>
                                  <m:t>⋱</m:t>
                                </m:r>
                              </m:e>
                              <m:e>
                                <m:r>
                                  <a:rPr lang="en-US" sz="2800" b="1">
                                    <a:latin typeface="Cambria Math" panose="02040503050406030204" pitchFamily="18" charset="0"/>
                                  </a:rPr>
                                  <m:t>𝟎</m:t>
                                </m:r>
                              </m:e>
                            </m:mr>
                            <m:mr>
                              <m:e>
                                <m:r>
                                  <a:rPr lang="en-US" sz="2800" b="1">
                                    <a:latin typeface="Cambria Math" panose="02040503050406030204" pitchFamily="18" charset="0"/>
                                  </a:rPr>
                                  <m:t>𝟎</m:t>
                                </m:r>
                              </m:e>
                              <m:e>
                                <m:r>
                                  <a:rPr lang="en-US" sz="2800" b="1">
                                    <a:latin typeface="Cambria Math" panose="02040503050406030204" pitchFamily="18" charset="0"/>
                                  </a:rPr>
                                  <m:t>𝟎</m:t>
                                </m:r>
                              </m:e>
                              <m:e>
                                <m:sSub>
                                  <m:sSubPr>
                                    <m:ctrlPr>
                                      <a:rPr lang="en-US" sz="2800" b="1" i="1">
                                        <a:latin typeface="Cambria Math" panose="02040503050406030204" pitchFamily="18" charset="0"/>
                                      </a:rPr>
                                    </m:ctrlPr>
                                  </m:sSubPr>
                                  <m:e>
                                    <m:r>
                                      <a:rPr lang="en-US" sz="2800" b="1">
                                        <a:latin typeface="Cambria Math" panose="02040503050406030204" pitchFamily="18" charset="0"/>
                                      </a:rPr>
                                      <m:t>𝛌</m:t>
                                    </m:r>
                                  </m:e>
                                  <m:sub>
                                    <m:r>
                                      <a:rPr lang="en-US" sz="2800" b="1">
                                        <a:latin typeface="Cambria Math" panose="02040503050406030204" pitchFamily="18" charset="0"/>
                                      </a:rPr>
                                      <m:t>𝐧</m:t>
                                    </m:r>
                                  </m:sub>
                                </m:sSub>
                              </m:e>
                            </m:mr>
                          </m:m>
                        </m:e>
                      </m:d>
                    </m:oMath>
                  </a14:m>
                  <a:r>
                    <a:rPr lang="en-US" sz="2800" b="1" dirty="0"/>
                    <a:t> </a:t>
                  </a:r>
                  <a14:m>
                    <m:oMath xmlns:m="http://schemas.openxmlformats.org/officeDocument/2006/math">
                      <m:d>
                        <m:dPr>
                          <m:ctrlPr>
                            <a:rPr lang="en-US" sz="2800" b="1" i="1">
                              <a:latin typeface="Cambria Math" panose="02040503050406030204" pitchFamily="18" charset="0"/>
                            </a:rPr>
                          </m:ctrlPr>
                        </m:dPr>
                        <m:e>
                          <m:m>
                            <m:mPr>
                              <m:mcs>
                                <m:mc>
                                  <m:mcPr>
                                    <m:count m:val="3"/>
                                    <m:mcJc m:val="center"/>
                                  </m:mcPr>
                                </m:mc>
                              </m:mcs>
                              <m:ctrlPr>
                                <a:rPr lang="en-US" sz="2800" b="1" i="1">
                                  <a:latin typeface="Cambria Math" panose="02040503050406030204" pitchFamily="18" charset="0"/>
                                </a:rPr>
                              </m:ctrlPr>
                            </m:mPr>
                            <m:mr>
                              <m:e>
                                <m:r>
                                  <m:rPr>
                                    <m:brk m:alnAt="7"/>
                                  </m:rPr>
                                  <a:rPr lang="en-US" sz="2800" b="1">
                                    <a:latin typeface="Cambria Math" panose="02040503050406030204" pitchFamily="18" charset="0"/>
                                  </a:rPr>
                                  <m:t>−</m:t>
                                </m:r>
                              </m:e>
                              <m:e>
                                <m:sSub>
                                  <m:sSubPr>
                                    <m:ctrlPr>
                                      <a:rPr lang="en-US" sz="2800" b="1" i="1">
                                        <a:latin typeface="Cambria Math" panose="02040503050406030204" pitchFamily="18" charset="0"/>
                                      </a:rPr>
                                    </m:ctrlPr>
                                  </m:sSubPr>
                                  <m:e>
                                    <m:r>
                                      <a:rPr lang="en-US" sz="2800" b="1">
                                        <a:latin typeface="Cambria Math" panose="02040503050406030204" pitchFamily="18" charset="0"/>
                                      </a:rPr>
                                      <m:t>𝐯</m:t>
                                    </m:r>
                                  </m:e>
                                  <m:sub>
                                    <m:r>
                                      <a:rPr lang="en-US" sz="2800" b="1">
                                        <a:latin typeface="Cambria Math" panose="02040503050406030204" pitchFamily="18" charset="0"/>
                                      </a:rPr>
                                      <m:t>𝟏</m:t>
                                    </m:r>
                                  </m:sub>
                                </m:sSub>
                              </m:e>
                              <m:e>
                                <m:r>
                                  <a:rPr lang="en-US" sz="2800" b="1">
                                    <a:latin typeface="Cambria Math" panose="02040503050406030204" pitchFamily="18" charset="0"/>
                                  </a:rPr>
                                  <m:t>−</m:t>
                                </m:r>
                              </m:e>
                            </m:mr>
                            <m:mr>
                              <m:e>
                                <m:r>
                                  <a:rPr lang="en-US" sz="2800" b="1">
                                    <a:latin typeface="Cambria Math" panose="02040503050406030204" pitchFamily="18" charset="0"/>
                                  </a:rPr>
                                  <m:t>…</m:t>
                                </m:r>
                              </m:e>
                              <m:e>
                                <m:r>
                                  <a:rPr lang="en-US" sz="2800" b="1">
                                    <a:latin typeface="Cambria Math" panose="02040503050406030204" pitchFamily="18" charset="0"/>
                                  </a:rPr>
                                  <m:t>…</m:t>
                                </m:r>
                              </m:e>
                              <m:e>
                                <m:r>
                                  <a:rPr lang="en-US" sz="2800" b="1">
                                    <a:latin typeface="Cambria Math" panose="02040503050406030204" pitchFamily="18" charset="0"/>
                                  </a:rPr>
                                  <m:t>…</m:t>
                                </m:r>
                              </m:e>
                            </m:mr>
                            <m:mr>
                              <m:e>
                                <m:r>
                                  <a:rPr lang="en-US" sz="2800" b="1">
                                    <a:latin typeface="Cambria Math" panose="02040503050406030204" pitchFamily="18" charset="0"/>
                                  </a:rPr>
                                  <m:t>−</m:t>
                                </m:r>
                              </m:e>
                              <m:e>
                                <m:sSub>
                                  <m:sSubPr>
                                    <m:ctrlPr>
                                      <a:rPr lang="en-US" sz="2800" b="1" i="1">
                                        <a:latin typeface="Cambria Math" panose="02040503050406030204" pitchFamily="18" charset="0"/>
                                      </a:rPr>
                                    </m:ctrlPr>
                                  </m:sSubPr>
                                  <m:e>
                                    <m:r>
                                      <a:rPr lang="en-US" sz="2800" b="1">
                                        <a:latin typeface="Cambria Math" panose="02040503050406030204" pitchFamily="18" charset="0"/>
                                      </a:rPr>
                                      <m:t>𝐯</m:t>
                                    </m:r>
                                  </m:e>
                                  <m:sub>
                                    <m:r>
                                      <a:rPr lang="en-US" sz="2800" b="1">
                                        <a:latin typeface="Cambria Math" panose="02040503050406030204" pitchFamily="18" charset="0"/>
                                      </a:rPr>
                                      <m:t>𝐧</m:t>
                                    </m:r>
                                  </m:sub>
                                </m:sSub>
                              </m:e>
                              <m:e>
                                <m:r>
                                  <a:rPr lang="en-US" sz="2800" b="1">
                                    <a:latin typeface="Cambria Math" panose="02040503050406030204" pitchFamily="18" charset="0"/>
                                  </a:rPr>
                                  <m:t>−</m:t>
                                </m:r>
                              </m:e>
                            </m:mr>
                          </m:m>
                        </m:e>
                      </m:d>
                    </m:oMath>
                  </a14:m>
                  <a:endParaRPr lang="en-US" sz="2800" b="1" dirty="0"/>
                </a:p>
              </p:txBody>
            </p:sp>
          </mc:Choice>
          <mc:Fallback xmlns="">
            <p:sp>
              <p:nvSpPr>
                <p:cNvPr id="9" name="TextBox 8">
                  <a:extLst>
                    <a:ext uri="{FF2B5EF4-FFF2-40B4-BE49-F238E27FC236}">
                      <a16:creationId xmlns:a16="http://schemas.microsoft.com/office/drawing/2014/main" id="{4DAA0B2F-1A32-D3C6-D9D5-6B4A8ADC2FE6}"/>
                    </a:ext>
                  </a:extLst>
                </p:cNvPr>
                <p:cNvSpPr txBox="1">
                  <a:spLocks noRot="1" noChangeAspect="1" noMove="1" noResize="1" noEditPoints="1" noAdjustHandles="1" noChangeArrowheads="1" noChangeShapeType="1" noTextEdit="1"/>
                </p:cNvSpPr>
                <p:nvPr/>
              </p:nvSpPr>
              <p:spPr>
                <a:xfrm>
                  <a:off x="3231088" y="1415357"/>
                  <a:ext cx="3362902" cy="13871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645267C-1FA4-AE57-30B3-90FCB140A512}"/>
                    </a:ext>
                  </a:extLst>
                </p:cNvPr>
                <p:cNvSpPr txBox="1"/>
                <p:nvPr/>
              </p:nvSpPr>
              <p:spPr>
                <a:xfrm>
                  <a:off x="4705549" y="718669"/>
                  <a:ext cx="405560"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rPr>
                          <m:t>𝚲</m:t>
                        </m:r>
                      </m:oMath>
                    </m:oMathPara>
                  </a14:m>
                  <a:endParaRPr lang="en-US" sz="3600" b="1" dirty="0"/>
                </a:p>
              </p:txBody>
            </p:sp>
          </mc:Choice>
          <mc:Fallback xmlns="">
            <p:sp>
              <p:nvSpPr>
                <p:cNvPr id="10" name="TextBox 9">
                  <a:extLst>
                    <a:ext uri="{FF2B5EF4-FFF2-40B4-BE49-F238E27FC236}">
                      <a16:creationId xmlns:a16="http://schemas.microsoft.com/office/drawing/2014/main" id="{1645267C-1FA4-AE57-30B3-90FCB140A512}"/>
                    </a:ext>
                  </a:extLst>
                </p:cNvPr>
                <p:cNvSpPr txBox="1">
                  <a:spLocks noRot="1" noChangeAspect="1" noMove="1" noResize="1" noEditPoints="1" noAdjustHandles="1" noChangeArrowheads="1" noChangeShapeType="1" noTextEdit="1"/>
                </p:cNvSpPr>
                <p:nvPr/>
              </p:nvSpPr>
              <p:spPr>
                <a:xfrm>
                  <a:off x="4705549" y="718669"/>
                  <a:ext cx="405560" cy="55399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45DF62A-1857-D60C-7BDB-3C66BC228DEE}"/>
                    </a:ext>
                  </a:extLst>
                </p:cNvPr>
                <p:cNvSpPr txBox="1"/>
                <p:nvPr/>
              </p:nvSpPr>
              <p:spPr>
                <a:xfrm>
                  <a:off x="5844877" y="745210"/>
                  <a:ext cx="44269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b="1" i="1" smtClean="0">
                                <a:latin typeface="Cambria Math" panose="02040503050406030204" pitchFamily="18" charset="0"/>
                              </a:rPr>
                            </m:ctrlPr>
                          </m:sSupPr>
                          <m:e>
                            <m:r>
                              <a:rPr lang="en-US" sz="3600" b="1" dirty="0">
                                <a:latin typeface="Cambria Math" panose="02040503050406030204" pitchFamily="18" charset="0"/>
                              </a:rPr>
                              <m:t>𝚽</m:t>
                            </m:r>
                          </m:e>
                          <m:sup>
                            <m:r>
                              <a:rPr lang="en-US" sz="3600" b="0" i="1" smtClean="0">
                                <a:latin typeface="Cambria Math" panose="02040503050406030204" pitchFamily="18" charset="0"/>
                              </a:rPr>
                              <m:t>𝑇</m:t>
                            </m:r>
                          </m:sup>
                        </m:sSup>
                        <m:r>
                          <a:rPr lang="en-US" sz="3600" b="1" i="0" smtClean="0">
                            <a:latin typeface="Cambria Math" panose="02040503050406030204" pitchFamily="18" charset="0"/>
                          </a:rPr>
                          <m:t> </m:t>
                        </m:r>
                      </m:oMath>
                    </m:oMathPara>
                  </a14:m>
                  <a:endParaRPr lang="en-US" sz="3600" b="1" dirty="0"/>
                </a:p>
              </p:txBody>
            </p:sp>
          </mc:Choice>
          <mc:Fallback xmlns="">
            <p:sp>
              <p:nvSpPr>
                <p:cNvPr id="11" name="TextBox 10">
                  <a:extLst>
                    <a:ext uri="{FF2B5EF4-FFF2-40B4-BE49-F238E27FC236}">
                      <a16:creationId xmlns:a16="http://schemas.microsoft.com/office/drawing/2014/main" id="{D45DF62A-1857-D60C-7BDB-3C66BC228DEE}"/>
                    </a:ext>
                  </a:extLst>
                </p:cNvPr>
                <p:cNvSpPr txBox="1">
                  <a:spLocks noRot="1" noChangeAspect="1" noMove="1" noResize="1" noEditPoints="1" noAdjustHandles="1" noChangeArrowheads="1" noChangeShapeType="1" noTextEdit="1"/>
                </p:cNvSpPr>
                <p:nvPr/>
              </p:nvSpPr>
              <p:spPr>
                <a:xfrm>
                  <a:off x="5844877" y="745210"/>
                  <a:ext cx="442692" cy="553998"/>
                </a:xfrm>
                <a:prstGeom prst="rect">
                  <a:avLst/>
                </a:prstGeom>
                <a:blipFill>
                  <a:blip r:embed="rId6"/>
                  <a:stretch>
                    <a:fillRect/>
                  </a:stretch>
                </a:blipFill>
              </p:spPr>
              <p:txBody>
                <a:bodyPr/>
                <a:lstStyle/>
                <a:p>
                  <a:r>
                    <a:rPr lang="en-US">
                      <a:noFill/>
                    </a:rPr>
                    <a:t> </a:t>
                  </a:r>
                </a:p>
              </p:txBody>
            </p:sp>
          </mc:Fallback>
        </mc:AlternateContent>
      </p:grpSp>
      <p:sp>
        <p:nvSpPr>
          <p:cNvPr id="12" name="TextBox 11">
            <a:extLst>
              <a:ext uri="{FF2B5EF4-FFF2-40B4-BE49-F238E27FC236}">
                <a16:creationId xmlns:a16="http://schemas.microsoft.com/office/drawing/2014/main" id="{6FCFB549-5EEB-C6AF-56C6-93C3E3B50492}"/>
              </a:ext>
            </a:extLst>
          </p:cNvPr>
          <p:cNvSpPr txBox="1"/>
          <p:nvPr/>
        </p:nvSpPr>
        <p:spPr>
          <a:xfrm>
            <a:off x="4377375" y="3626110"/>
            <a:ext cx="1356162" cy="646331"/>
          </a:xfrm>
          <a:prstGeom prst="rect">
            <a:avLst/>
          </a:prstGeom>
          <a:noFill/>
        </p:spPr>
        <p:txBody>
          <a:bodyPr wrap="square" rtlCol="0">
            <a:spAutoFit/>
          </a:bodyPr>
          <a:lstStyle/>
          <a:p>
            <a:r>
              <a:rPr lang="en-US" sz="3600" dirty="0"/>
              <a:t>=</a:t>
            </a:r>
          </a:p>
        </p:txBody>
      </p:sp>
      <p:grpSp>
        <p:nvGrpSpPr>
          <p:cNvPr id="13" name="Group 12">
            <a:extLst>
              <a:ext uri="{FF2B5EF4-FFF2-40B4-BE49-F238E27FC236}">
                <a16:creationId xmlns:a16="http://schemas.microsoft.com/office/drawing/2014/main" id="{45D5A5AA-FE1E-04C0-F6EB-6D9833482E47}"/>
              </a:ext>
            </a:extLst>
          </p:cNvPr>
          <p:cNvGrpSpPr/>
          <p:nvPr/>
        </p:nvGrpSpPr>
        <p:grpSpPr>
          <a:xfrm rot="1508797">
            <a:off x="955495" y="2632455"/>
            <a:ext cx="3746662" cy="2061883"/>
            <a:chOff x="1227586" y="1556989"/>
            <a:chExt cx="1517017" cy="869993"/>
          </a:xfrm>
        </p:grpSpPr>
        <p:sp>
          <p:nvSpPr>
            <p:cNvPr id="14" name="Oval 13">
              <a:extLst>
                <a:ext uri="{FF2B5EF4-FFF2-40B4-BE49-F238E27FC236}">
                  <a16:creationId xmlns:a16="http://schemas.microsoft.com/office/drawing/2014/main" id="{1847C75D-1394-747D-D12F-9FCBE849C41B}"/>
                </a:ext>
              </a:extLst>
            </p:cNvPr>
            <p:cNvSpPr/>
            <p:nvPr/>
          </p:nvSpPr>
          <p:spPr>
            <a:xfrm rot="17662646">
              <a:off x="1669533" y="1580770"/>
              <a:ext cx="202600" cy="185007"/>
            </a:xfrm>
            <a:prstGeom prst="ellipse">
              <a:avLst/>
            </a:prstGeom>
            <a:solidFill>
              <a:srgbClr val="B2E684"/>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sp>
          <p:nvSpPr>
            <p:cNvPr id="15" name="Oval 14">
              <a:extLst>
                <a:ext uri="{FF2B5EF4-FFF2-40B4-BE49-F238E27FC236}">
                  <a16:creationId xmlns:a16="http://schemas.microsoft.com/office/drawing/2014/main" id="{A0AFD6B5-869C-4765-2B18-4E6F61FA6FCE}"/>
                </a:ext>
              </a:extLst>
            </p:cNvPr>
            <p:cNvSpPr/>
            <p:nvPr/>
          </p:nvSpPr>
          <p:spPr>
            <a:xfrm rot="17662646">
              <a:off x="1813449" y="1891939"/>
              <a:ext cx="202600" cy="185007"/>
            </a:xfrm>
            <a:prstGeom prst="ellipse">
              <a:avLst/>
            </a:prstGeom>
            <a:solidFill>
              <a:srgbClr val="4BC5BE"/>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Product Sans"/>
                <a:ea typeface="+mn-ea"/>
                <a:cs typeface="+mn-cs"/>
              </a:endParaRPr>
            </a:p>
          </p:txBody>
        </p:sp>
        <p:grpSp>
          <p:nvGrpSpPr>
            <p:cNvPr id="16" name="Group 15">
              <a:extLst>
                <a:ext uri="{FF2B5EF4-FFF2-40B4-BE49-F238E27FC236}">
                  <a16:creationId xmlns:a16="http://schemas.microsoft.com/office/drawing/2014/main" id="{38D7511F-9883-5820-13FB-703FCB050D5B}"/>
                </a:ext>
              </a:extLst>
            </p:cNvPr>
            <p:cNvGrpSpPr/>
            <p:nvPr/>
          </p:nvGrpSpPr>
          <p:grpSpPr>
            <a:xfrm rot="17662646">
              <a:off x="2131098" y="1703140"/>
              <a:ext cx="200748" cy="275474"/>
              <a:chOff x="9825311" y="4618154"/>
              <a:chExt cx="648438" cy="889810"/>
            </a:xfrm>
          </p:grpSpPr>
          <p:cxnSp>
            <p:nvCxnSpPr>
              <p:cNvPr id="60" name="Straight Arrow Connector 59">
                <a:extLst>
                  <a:ext uri="{FF2B5EF4-FFF2-40B4-BE49-F238E27FC236}">
                    <a16:creationId xmlns:a16="http://schemas.microsoft.com/office/drawing/2014/main" id="{AD702D72-F5BC-057C-44A1-0B7DD373FD83}"/>
                  </a:ext>
                </a:extLst>
              </p:cNvPr>
              <p:cNvCxnSpPr>
                <a:cxnSpLocks/>
                <a:stCxn id="61" idx="4"/>
                <a:endCxn id="62" idx="0"/>
              </p:cNvCxnSpPr>
              <p:nvPr/>
            </p:nvCxnSpPr>
            <p:spPr>
              <a:xfrm>
                <a:off x="9940268" y="4848068"/>
                <a:ext cx="0" cy="429982"/>
              </a:xfrm>
              <a:prstGeom prst="straightConnector1">
                <a:avLst/>
              </a:prstGeom>
              <a:noFill/>
              <a:ln w="38100" cap="flat" cmpd="sng" algn="ctr">
                <a:solidFill>
                  <a:sysClr val="window" lastClr="FFFFFF">
                    <a:lumMod val="50000"/>
                  </a:sysClr>
                </a:solidFill>
                <a:prstDash val="solid"/>
                <a:miter lim="800000"/>
                <a:headEnd type="none" w="med" len="med"/>
                <a:tailEnd type="none" w="med" len="med"/>
              </a:ln>
              <a:effectLst/>
            </p:spPr>
          </p:cxnSp>
          <p:sp>
            <p:nvSpPr>
              <p:cNvPr id="61" name="Oval 60">
                <a:extLst>
                  <a:ext uri="{FF2B5EF4-FFF2-40B4-BE49-F238E27FC236}">
                    <a16:creationId xmlns:a16="http://schemas.microsoft.com/office/drawing/2014/main" id="{17B316EA-730C-13E3-A024-9EF61AE4F748}"/>
                  </a:ext>
                </a:extLst>
              </p:cNvPr>
              <p:cNvSpPr/>
              <p:nvPr/>
            </p:nvSpPr>
            <p:spPr>
              <a:xfrm>
                <a:off x="9825311" y="4618154"/>
                <a:ext cx="229914" cy="229914"/>
              </a:xfrm>
              <a:prstGeom prst="ellipse">
                <a:avLst/>
              </a:prstGeom>
              <a:solidFill>
                <a:srgbClr val="4BC5BE"/>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sp>
            <p:nvSpPr>
              <p:cNvPr id="62" name="Oval 61">
                <a:extLst>
                  <a:ext uri="{FF2B5EF4-FFF2-40B4-BE49-F238E27FC236}">
                    <a16:creationId xmlns:a16="http://schemas.microsoft.com/office/drawing/2014/main" id="{CF2F2E3D-7DEA-445C-3ABB-62262BB68AFF}"/>
                  </a:ext>
                </a:extLst>
              </p:cNvPr>
              <p:cNvSpPr/>
              <p:nvPr/>
            </p:nvSpPr>
            <p:spPr>
              <a:xfrm>
                <a:off x="9825311" y="5278050"/>
                <a:ext cx="229914" cy="229914"/>
              </a:xfrm>
              <a:prstGeom prst="ellipse">
                <a:avLst/>
              </a:prstGeom>
              <a:solidFill>
                <a:srgbClr val="4BC5BE"/>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Product Sans"/>
                  <a:ea typeface="+mn-ea"/>
                  <a:cs typeface="+mn-cs"/>
                </a:endParaRPr>
              </a:p>
            </p:txBody>
          </p:sp>
          <p:sp>
            <p:nvSpPr>
              <p:cNvPr id="63" name="Oval 62">
                <a:extLst>
                  <a:ext uri="{FF2B5EF4-FFF2-40B4-BE49-F238E27FC236}">
                    <a16:creationId xmlns:a16="http://schemas.microsoft.com/office/drawing/2014/main" id="{ECBF67C8-28BB-829A-B550-057C21799391}"/>
                  </a:ext>
                </a:extLst>
              </p:cNvPr>
              <p:cNvSpPr/>
              <p:nvPr/>
            </p:nvSpPr>
            <p:spPr>
              <a:xfrm>
                <a:off x="10243835" y="4981024"/>
                <a:ext cx="229914" cy="229914"/>
              </a:xfrm>
              <a:prstGeom prst="ellipse">
                <a:avLst/>
              </a:prstGeom>
              <a:solidFill>
                <a:srgbClr val="4BC5BE"/>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Product Sans"/>
                  <a:ea typeface="+mn-ea"/>
                  <a:cs typeface="+mn-cs"/>
                </a:endParaRPr>
              </a:p>
            </p:txBody>
          </p:sp>
          <p:cxnSp>
            <p:nvCxnSpPr>
              <p:cNvPr id="64" name="Straight Arrow Connector 63">
                <a:extLst>
                  <a:ext uri="{FF2B5EF4-FFF2-40B4-BE49-F238E27FC236}">
                    <a16:creationId xmlns:a16="http://schemas.microsoft.com/office/drawing/2014/main" id="{B319F5A5-20F1-4887-D049-4383EEF13F27}"/>
                  </a:ext>
                </a:extLst>
              </p:cNvPr>
              <p:cNvCxnSpPr>
                <a:cxnSpLocks/>
                <a:stCxn id="61" idx="5"/>
                <a:endCxn id="63" idx="1"/>
              </p:cNvCxnSpPr>
              <p:nvPr/>
            </p:nvCxnSpPr>
            <p:spPr>
              <a:xfrm>
                <a:off x="10021554" y="4814397"/>
                <a:ext cx="255951" cy="200298"/>
              </a:xfrm>
              <a:prstGeom prst="straightConnector1">
                <a:avLst/>
              </a:prstGeom>
              <a:noFill/>
              <a:ln w="38100" cap="flat" cmpd="sng" algn="ctr">
                <a:solidFill>
                  <a:sysClr val="window" lastClr="FFFFFF">
                    <a:lumMod val="50000"/>
                  </a:sysClr>
                </a:solidFill>
                <a:prstDash val="solid"/>
                <a:miter lim="800000"/>
                <a:headEnd type="none" w="med" len="med"/>
                <a:tailEnd type="none" w="med" len="med"/>
              </a:ln>
              <a:effectLst/>
            </p:spPr>
          </p:cxnSp>
          <p:cxnSp>
            <p:nvCxnSpPr>
              <p:cNvPr id="65" name="Straight Arrow Connector 64">
                <a:extLst>
                  <a:ext uri="{FF2B5EF4-FFF2-40B4-BE49-F238E27FC236}">
                    <a16:creationId xmlns:a16="http://schemas.microsoft.com/office/drawing/2014/main" id="{F8F11A82-DED4-2052-6B3F-CB2D03F9BF31}"/>
                  </a:ext>
                </a:extLst>
              </p:cNvPr>
              <p:cNvCxnSpPr>
                <a:cxnSpLocks/>
                <a:stCxn id="62" idx="7"/>
                <a:endCxn id="63" idx="3"/>
              </p:cNvCxnSpPr>
              <p:nvPr/>
            </p:nvCxnSpPr>
            <p:spPr>
              <a:xfrm flipV="1">
                <a:off x="10021554" y="5177268"/>
                <a:ext cx="255951" cy="134453"/>
              </a:xfrm>
              <a:prstGeom prst="straightConnector1">
                <a:avLst/>
              </a:prstGeom>
              <a:noFill/>
              <a:ln w="38100" cap="flat" cmpd="sng" algn="ctr">
                <a:solidFill>
                  <a:sysClr val="window" lastClr="FFFFFF">
                    <a:lumMod val="50000"/>
                  </a:sysClr>
                </a:solidFill>
                <a:prstDash val="solid"/>
                <a:miter lim="800000"/>
                <a:headEnd type="none" w="med" len="med"/>
                <a:tailEnd type="none" w="med" len="med"/>
              </a:ln>
              <a:effectLst/>
            </p:spPr>
          </p:cxnSp>
        </p:grpSp>
        <p:grpSp>
          <p:nvGrpSpPr>
            <p:cNvPr id="17" name="Group 16">
              <a:extLst>
                <a:ext uri="{FF2B5EF4-FFF2-40B4-BE49-F238E27FC236}">
                  <a16:creationId xmlns:a16="http://schemas.microsoft.com/office/drawing/2014/main" id="{367D3A3A-F8B2-8B55-DD8C-E0E38531E919}"/>
                </a:ext>
              </a:extLst>
            </p:cNvPr>
            <p:cNvGrpSpPr/>
            <p:nvPr/>
          </p:nvGrpSpPr>
          <p:grpSpPr>
            <a:xfrm rot="17662646">
              <a:off x="1211869" y="1681539"/>
              <a:ext cx="306908" cy="275474"/>
              <a:chOff x="9482403" y="4618154"/>
              <a:chExt cx="991346" cy="889810"/>
            </a:xfrm>
          </p:grpSpPr>
          <p:cxnSp>
            <p:nvCxnSpPr>
              <p:cNvPr id="51" name="Straight Arrow Connector 50">
                <a:extLst>
                  <a:ext uri="{FF2B5EF4-FFF2-40B4-BE49-F238E27FC236}">
                    <a16:creationId xmlns:a16="http://schemas.microsoft.com/office/drawing/2014/main" id="{8FBF9694-7682-065E-C175-D2A6126FA3C9}"/>
                  </a:ext>
                </a:extLst>
              </p:cNvPr>
              <p:cNvCxnSpPr>
                <a:cxnSpLocks/>
                <a:stCxn id="52" idx="4"/>
                <a:endCxn id="53" idx="0"/>
              </p:cNvCxnSpPr>
              <p:nvPr/>
            </p:nvCxnSpPr>
            <p:spPr>
              <a:xfrm>
                <a:off x="9940268" y="4848068"/>
                <a:ext cx="0" cy="429982"/>
              </a:xfrm>
              <a:prstGeom prst="straightConnector1">
                <a:avLst/>
              </a:prstGeom>
              <a:solidFill>
                <a:srgbClr val="B2E684"/>
              </a:solidFill>
              <a:ln w="38100" cap="flat" cmpd="sng" algn="ctr">
                <a:solidFill>
                  <a:sysClr val="window" lastClr="FFFFFF">
                    <a:lumMod val="50000"/>
                  </a:sysClr>
                </a:solidFill>
                <a:prstDash val="solid"/>
                <a:miter lim="800000"/>
              </a:ln>
              <a:effectLst/>
            </p:spPr>
          </p:cxnSp>
          <p:sp>
            <p:nvSpPr>
              <p:cNvPr id="52" name="Oval 51">
                <a:extLst>
                  <a:ext uri="{FF2B5EF4-FFF2-40B4-BE49-F238E27FC236}">
                    <a16:creationId xmlns:a16="http://schemas.microsoft.com/office/drawing/2014/main" id="{0C09476B-2ECC-9DA3-909C-6AA00B28898A}"/>
                  </a:ext>
                </a:extLst>
              </p:cNvPr>
              <p:cNvSpPr/>
              <p:nvPr/>
            </p:nvSpPr>
            <p:spPr>
              <a:xfrm>
                <a:off x="9825311" y="4618154"/>
                <a:ext cx="229914" cy="229914"/>
              </a:xfrm>
              <a:prstGeom prst="ellipse">
                <a:avLst/>
              </a:prstGeom>
              <a:solidFill>
                <a:srgbClr val="B2E684"/>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sp>
            <p:nvSpPr>
              <p:cNvPr id="53" name="Oval 52">
                <a:extLst>
                  <a:ext uri="{FF2B5EF4-FFF2-40B4-BE49-F238E27FC236}">
                    <a16:creationId xmlns:a16="http://schemas.microsoft.com/office/drawing/2014/main" id="{0B129619-2BE4-224A-49FD-FB0DF65EA2BB}"/>
                  </a:ext>
                </a:extLst>
              </p:cNvPr>
              <p:cNvSpPr/>
              <p:nvPr/>
            </p:nvSpPr>
            <p:spPr>
              <a:xfrm>
                <a:off x="9825311" y="5278050"/>
                <a:ext cx="229914" cy="229914"/>
              </a:xfrm>
              <a:prstGeom prst="ellipse">
                <a:avLst/>
              </a:prstGeom>
              <a:solidFill>
                <a:srgbClr val="B2E684"/>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sp>
            <p:nvSpPr>
              <p:cNvPr id="54" name="Oval 53">
                <a:extLst>
                  <a:ext uri="{FF2B5EF4-FFF2-40B4-BE49-F238E27FC236}">
                    <a16:creationId xmlns:a16="http://schemas.microsoft.com/office/drawing/2014/main" id="{7BD57790-CBEF-9388-55E3-540264B543D9}"/>
                  </a:ext>
                </a:extLst>
              </p:cNvPr>
              <p:cNvSpPr/>
              <p:nvPr/>
            </p:nvSpPr>
            <p:spPr>
              <a:xfrm>
                <a:off x="10243835" y="4981024"/>
                <a:ext cx="229914" cy="229914"/>
              </a:xfrm>
              <a:prstGeom prst="ellipse">
                <a:avLst/>
              </a:prstGeom>
              <a:solidFill>
                <a:srgbClr val="B2E684"/>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cxnSp>
            <p:nvCxnSpPr>
              <p:cNvPr id="55" name="Straight Arrow Connector 54">
                <a:extLst>
                  <a:ext uri="{FF2B5EF4-FFF2-40B4-BE49-F238E27FC236}">
                    <a16:creationId xmlns:a16="http://schemas.microsoft.com/office/drawing/2014/main" id="{E865F286-BE8F-6D54-836E-38389115F4BC}"/>
                  </a:ext>
                </a:extLst>
              </p:cNvPr>
              <p:cNvCxnSpPr>
                <a:cxnSpLocks/>
                <a:stCxn id="52" idx="5"/>
                <a:endCxn id="54" idx="1"/>
              </p:cNvCxnSpPr>
              <p:nvPr/>
            </p:nvCxnSpPr>
            <p:spPr>
              <a:xfrm>
                <a:off x="10021554" y="4814397"/>
                <a:ext cx="255951" cy="200298"/>
              </a:xfrm>
              <a:prstGeom prst="straightConnector1">
                <a:avLst/>
              </a:prstGeom>
              <a:solidFill>
                <a:srgbClr val="B2E684"/>
              </a:solidFill>
              <a:ln w="38100" cap="flat" cmpd="sng" algn="ctr">
                <a:solidFill>
                  <a:sysClr val="window" lastClr="FFFFFF">
                    <a:lumMod val="50000"/>
                  </a:sysClr>
                </a:solidFill>
                <a:prstDash val="solid"/>
                <a:miter lim="800000"/>
              </a:ln>
              <a:effectLst/>
            </p:spPr>
          </p:cxnSp>
          <p:cxnSp>
            <p:nvCxnSpPr>
              <p:cNvPr id="56" name="Straight Arrow Connector 55">
                <a:extLst>
                  <a:ext uri="{FF2B5EF4-FFF2-40B4-BE49-F238E27FC236}">
                    <a16:creationId xmlns:a16="http://schemas.microsoft.com/office/drawing/2014/main" id="{2420DE44-F508-C32C-D935-894E8A56A9F1}"/>
                  </a:ext>
                </a:extLst>
              </p:cNvPr>
              <p:cNvCxnSpPr>
                <a:cxnSpLocks/>
                <a:stCxn id="53" idx="7"/>
                <a:endCxn id="54" idx="3"/>
              </p:cNvCxnSpPr>
              <p:nvPr/>
            </p:nvCxnSpPr>
            <p:spPr>
              <a:xfrm flipV="1">
                <a:off x="10021554" y="5177268"/>
                <a:ext cx="255951" cy="134453"/>
              </a:xfrm>
              <a:prstGeom prst="straightConnector1">
                <a:avLst/>
              </a:prstGeom>
              <a:solidFill>
                <a:srgbClr val="B2E684"/>
              </a:solidFill>
              <a:ln w="38100" cap="flat" cmpd="sng" algn="ctr">
                <a:solidFill>
                  <a:sysClr val="window" lastClr="FFFFFF">
                    <a:lumMod val="50000"/>
                  </a:sysClr>
                </a:solidFill>
                <a:prstDash val="solid"/>
                <a:miter lim="800000"/>
              </a:ln>
              <a:effectLst/>
            </p:spPr>
          </p:cxnSp>
          <p:sp>
            <p:nvSpPr>
              <p:cNvPr id="57" name="Oval 56">
                <a:extLst>
                  <a:ext uri="{FF2B5EF4-FFF2-40B4-BE49-F238E27FC236}">
                    <a16:creationId xmlns:a16="http://schemas.microsoft.com/office/drawing/2014/main" id="{D857B90A-5EFE-719D-B478-0865724186C6}"/>
                  </a:ext>
                </a:extLst>
              </p:cNvPr>
              <p:cNvSpPr/>
              <p:nvPr/>
            </p:nvSpPr>
            <p:spPr>
              <a:xfrm>
                <a:off x="9482403" y="4958298"/>
                <a:ext cx="229914" cy="229914"/>
              </a:xfrm>
              <a:prstGeom prst="ellipse">
                <a:avLst/>
              </a:prstGeom>
              <a:solidFill>
                <a:srgbClr val="B2E684"/>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cxnSp>
            <p:nvCxnSpPr>
              <p:cNvPr id="58" name="Straight Arrow Connector 57">
                <a:extLst>
                  <a:ext uri="{FF2B5EF4-FFF2-40B4-BE49-F238E27FC236}">
                    <a16:creationId xmlns:a16="http://schemas.microsoft.com/office/drawing/2014/main" id="{7F7562D0-4A74-77A0-0A70-7FD3BD76BB18}"/>
                  </a:ext>
                </a:extLst>
              </p:cNvPr>
              <p:cNvCxnSpPr>
                <a:cxnSpLocks/>
                <a:stCxn id="57" idx="7"/>
                <a:endCxn id="52" idx="3"/>
              </p:cNvCxnSpPr>
              <p:nvPr/>
            </p:nvCxnSpPr>
            <p:spPr>
              <a:xfrm flipV="1">
                <a:off x="9678646" y="4814397"/>
                <a:ext cx="180335" cy="177571"/>
              </a:xfrm>
              <a:prstGeom prst="straightConnector1">
                <a:avLst/>
              </a:prstGeom>
              <a:solidFill>
                <a:srgbClr val="B2E684"/>
              </a:solidFill>
              <a:ln w="38100" cap="flat" cmpd="sng" algn="ctr">
                <a:solidFill>
                  <a:sysClr val="window" lastClr="FFFFFF">
                    <a:lumMod val="50000"/>
                  </a:sysClr>
                </a:solidFill>
                <a:prstDash val="solid"/>
                <a:miter lim="800000"/>
              </a:ln>
              <a:effectLst/>
            </p:spPr>
          </p:cxnSp>
          <p:cxnSp>
            <p:nvCxnSpPr>
              <p:cNvPr id="59" name="Straight Arrow Connector 58">
                <a:extLst>
                  <a:ext uri="{FF2B5EF4-FFF2-40B4-BE49-F238E27FC236}">
                    <a16:creationId xmlns:a16="http://schemas.microsoft.com/office/drawing/2014/main" id="{DD4E5E35-65CC-291A-2FD8-FE141C6709A9}"/>
                  </a:ext>
                </a:extLst>
              </p:cNvPr>
              <p:cNvCxnSpPr>
                <a:cxnSpLocks/>
                <a:stCxn id="57" idx="6"/>
                <a:endCxn id="54" idx="2"/>
              </p:cNvCxnSpPr>
              <p:nvPr/>
            </p:nvCxnSpPr>
            <p:spPr>
              <a:xfrm>
                <a:off x="9712317" y="5073255"/>
                <a:ext cx="531518" cy="22727"/>
              </a:xfrm>
              <a:prstGeom prst="straightConnector1">
                <a:avLst/>
              </a:prstGeom>
              <a:solidFill>
                <a:srgbClr val="B2E684"/>
              </a:solidFill>
              <a:ln w="38100" cap="flat" cmpd="sng" algn="ctr">
                <a:solidFill>
                  <a:sysClr val="window" lastClr="FFFFFF">
                    <a:lumMod val="50000"/>
                  </a:sysClr>
                </a:solidFill>
                <a:prstDash val="solid"/>
                <a:miter lim="800000"/>
              </a:ln>
              <a:effectLst/>
            </p:spPr>
          </p:cxnSp>
        </p:grpSp>
        <p:cxnSp>
          <p:nvCxnSpPr>
            <p:cNvPr id="18" name="Straight Arrow Connector 17">
              <a:extLst>
                <a:ext uri="{FF2B5EF4-FFF2-40B4-BE49-F238E27FC236}">
                  <a16:creationId xmlns:a16="http://schemas.microsoft.com/office/drawing/2014/main" id="{E9E0D4A2-E964-ACE5-E95F-36E1DFC5B8A4}"/>
                </a:ext>
              </a:extLst>
            </p:cNvPr>
            <p:cNvCxnSpPr>
              <a:cxnSpLocks/>
            </p:cNvCxnSpPr>
            <p:nvPr/>
          </p:nvCxnSpPr>
          <p:spPr>
            <a:xfrm rot="17662646" flipH="1" flipV="1">
              <a:off x="1526278" y="1603391"/>
              <a:ext cx="85698" cy="208328"/>
            </a:xfrm>
            <a:prstGeom prst="straightConnector1">
              <a:avLst/>
            </a:prstGeom>
            <a:solidFill>
              <a:srgbClr val="B2E684"/>
            </a:solidFill>
            <a:ln w="38100" cap="flat" cmpd="sng" algn="ctr">
              <a:solidFill>
                <a:sysClr val="window" lastClr="FFFFFF">
                  <a:lumMod val="50000"/>
                </a:sysClr>
              </a:solidFill>
              <a:prstDash val="solid"/>
              <a:miter lim="800000"/>
            </a:ln>
            <a:effectLst/>
          </p:spPr>
        </p:cxnSp>
        <p:cxnSp>
          <p:nvCxnSpPr>
            <p:cNvPr id="19" name="Straight Arrow Connector 18">
              <a:extLst>
                <a:ext uri="{FF2B5EF4-FFF2-40B4-BE49-F238E27FC236}">
                  <a16:creationId xmlns:a16="http://schemas.microsoft.com/office/drawing/2014/main" id="{CB968FA6-3CF8-9EF1-586C-3F80D2CF15D0}"/>
                </a:ext>
              </a:extLst>
            </p:cNvPr>
            <p:cNvCxnSpPr>
              <a:cxnSpLocks/>
            </p:cNvCxnSpPr>
            <p:nvPr/>
          </p:nvCxnSpPr>
          <p:spPr>
            <a:xfrm rot="17662646" flipH="1" flipV="1">
              <a:off x="1476632" y="1727355"/>
              <a:ext cx="215268" cy="116373"/>
            </a:xfrm>
            <a:prstGeom prst="straightConnector1">
              <a:avLst/>
            </a:prstGeom>
            <a:solidFill>
              <a:srgbClr val="B2E684"/>
            </a:solidFill>
            <a:ln w="38100" cap="flat" cmpd="sng" algn="ctr">
              <a:solidFill>
                <a:sysClr val="window" lastClr="FFFFFF">
                  <a:lumMod val="50000"/>
                </a:sysClr>
              </a:solidFill>
              <a:prstDash val="solid"/>
              <a:miter lim="800000"/>
            </a:ln>
            <a:effectLst/>
          </p:spPr>
        </p:cxnSp>
        <p:cxnSp>
          <p:nvCxnSpPr>
            <p:cNvPr id="20" name="Connector: Curved 19">
              <a:extLst>
                <a:ext uri="{FF2B5EF4-FFF2-40B4-BE49-F238E27FC236}">
                  <a16:creationId xmlns:a16="http://schemas.microsoft.com/office/drawing/2014/main" id="{89090A43-CCC1-E5CC-5DAB-0D28A430F2A6}"/>
                </a:ext>
              </a:extLst>
            </p:cNvPr>
            <p:cNvCxnSpPr>
              <a:cxnSpLocks/>
            </p:cNvCxnSpPr>
            <p:nvPr/>
          </p:nvCxnSpPr>
          <p:spPr>
            <a:xfrm rot="12262646" flipH="1">
              <a:off x="1390167" y="1692349"/>
              <a:ext cx="280774" cy="342089"/>
            </a:xfrm>
            <a:prstGeom prst="curvedConnector2">
              <a:avLst/>
            </a:prstGeom>
            <a:solidFill>
              <a:srgbClr val="B2E684"/>
            </a:solidFill>
            <a:ln w="38100" cap="flat" cmpd="sng" algn="ctr">
              <a:solidFill>
                <a:sysClr val="window" lastClr="FFFFFF">
                  <a:lumMod val="50000"/>
                </a:sysClr>
              </a:solidFill>
              <a:prstDash val="solid"/>
              <a:miter lim="800000"/>
            </a:ln>
            <a:effectLst/>
          </p:spPr>
        </p:cxnSp>
        <p:cxnSp>
          <p:nvCxnSpPr>
            <p:cNvPr id="21" name="Connector: Curved 20">
              <a:extLst>
                <a:ext uri="{FF2B5EF4-FFF2-40B4-BE49-F238E27FC236}">
                  <a16:creationId xmlns:a16="http://schemas.microsoft.com/office/drawing/2014/main" id="{81D5B2CE-E0A6-5226-0B1F-A9B858445D50}"/>
                </a:ext>
              </a:extLst>
            </p:cNvPr>
            <p:cNvCxnSpPr>
              <a:cxnSpLocks/>
            </p:cNvCxnSpPr>
            <p:nvPr/>
          </p:nvCxnSpPr>
          <p:spPr>
            <a:xfrm rot="12262646" flipV="1">
              <a:off x="1324989" y="1556989"/>
              <a:ext cx="318740" cy="276475"/>
            </a:xfrm>
            <a:prstGeom prst="curvedConnector2">
              <a:avLst/>
            </a:prstGeom>
            <a:solidFill>
              <a:srgbClr val="B2E684"/>
            </a:solidFill>
            <a:ln w="38100" cap="flat" cmpd="sng" algn="ctr">
              <a:solidFill>
                <a:sysClr val="window" lastClr="FFFFFF">
                  <a:lumMod val="50000"/>
                </a:sysClr>
              </a:solidFill>
              <a:prstDash val="solid"/>
              <a:miter lim="800000"/>
            </a:ln>
            <a:effectLst/>
          </p:spPr>
        </p:cxnSp>
        <p:cxnSp>
          <p:nvCxnSpPr>
            <p:cNvPr id="22" name="Straight Arrow Connector 21">
              <a:extLst>
                <a:ext uri="{FF2B5EF4-FFF2-40B4-BE49-F238E27FC236}">
                  <a16:creationId xmlns:a16="http://schemas.microsoft.com/office/drawing/2014/main" id="{AB5025B8-A7CC-7485-EF25-66F115C8961F}"/>
                </a:ext>
              </a:extLst>
            </p:cNvPr>
            <p:cNvCxnSpPr>
              <a:cxnSpLocks/>
              <a:stCxn id="14" idx="3"/>
              <a:endCxn id="15" idx="7"/>
            </p:cNvCxnSpPr>
            <p:nvPr/>
          </p:nvCxnSpPr>
          <p:spPr>
            <a:xfrm>
              <a:off x="1800846" y="1765515"/>
              <a:ext cx="83890" cy="126686"/>
            </a:xfrm>
            <a:prstGeom prst="straightConnector1">
              <a:avLst/>
            </a:prstGeom>
            <a:solidFill>
              <a:srgbClr val="B2E684"/>
            </a:solidFill>
            <a:ln w="38100" cap="flat" cmpd="sng" algn="ctr">
              <a:solidFill>
                <a:sysClr val="window" lastClr="FFFFFF">
                  <a:lumMod val="50000"/>
                </a:sysClr>
              </a:solidFill>
              <a:prstDash val="solid"/>
              <a:miter lim="800000"/>
            </a:ln>
            <a:effectLst/>
          </p:spPr>
        </p:cxnSp>
        <p:cxnSp>
          <p:nvCxnSpPr>
            <p:cNvPr id="23" name="Straight Arrow Connector 22">
              <a:extLst>
                <a:ext uri="{FF2B5EF4-FFF2-40B4-BE49-F238E27FC236}">
                  <a16:creationId xmlns:a16="http://schemas.microsoft.com/office/drawing/2014/main" id="{9E61A992-7B9E-5926-D99E-2D5A7F4CBC25}"/>
                </a:ext>
              </a:extLst>
            </p:cNvPr>
            <p:cNvCxnSpPr>
              <a:cxnSpLocks/>
              <a:stCxn id="15" idx="6"/>
              <a:endCxn id="61" idx="0"/>
            </p:cNvCxnSpPr>
            <p:nvPr/>
          </p:nvCxnSpPr>
          <p:spPr>
            <a:xfrm flipV="1">
              <a:off x="1956561" y="1843036"/>
              <a:ext cx="122714" cy="49138"/>
            </a:xfrm>
            <a:prstGeom prst="straightConnector1">
              <a:avLst/>
            </a:prstGeom>
            <a:solidFill>
              <a:srgbClr val="B2E684"/>
            </a:solidFill>
            <a:ln w="38100" cap="flat" cmpd="sng" algn="ctr">
              <a:solidFill>
                <a:sysClr val="window" lastClr="FFFFFF">
                  <a:lumMod val="50000"/>
                </a:sysClr>
              </a:solidFill>
              <a:prstDash val="solid"/>
              <a:miter lim="800000"/>
            </a:ln>
            <a:effectLst/>
          </p:spPr>
        </p:cxnSp>
        <p:grpSp>
          <p:nvGrpSpPr>
            <p:cNvPr id="24" name="Group 23">
              <a:extLst>
                <a:ext uri="{FF2B5EF4-FFF2-40B4-BE49-F238E27FC236}">
                  <a16:creationId xmlns:a16="http://schemas.microsoft.com/office/drawing/2014/main" id="{07CBF8AC-4154-DD9C-3EE7-546A7984BFD3}"/>
                </a:ext>
              </a:extLst>
            </p:cNvPr>
            <p:cNvGrpSpPr/>
            <p:nvPr/>
          </p:nvGrpSpPr>
          <p:grpSpPr>
            <a:xfrm rot="8954651">
              <a:off x="1297298" y="2167035"/>
              <a:ext cx="513303" cy="257905"/>
              <a:chOff x="1034169" y="2182436"/>
              <a:chExt cx="513303" cy="257905"/>
            </a:xfrm>
            <a:solidFill>
              <a:srgbClr val="E8A062"/>
            </a:solidFill>
          </p:grpSpPr>
          <p:sp>
            <p:nvSpPr>
              <p:cNvPr id="42" name="Oval 41">
                <a:extLst>
                  <a:ext uri="{FF2B5EF4-FFF2-40B4-BE49-F238E27FC236}">
                    <a16:creationId xmlns:a16="http://schemas.microsoft.com/office/drawing/2014/main" id="{4E1F3420-C1B7-02F6-BB43-F6C0477C6DA1}"/>
                  </a:ext>
                </a:extLst>
              </p:cNvPr>
              <p:cNvSpPr/>
              <p:nvPr/>
            </p:nvSpPr>
            <p:spPr>
              <a:xfrm rot="17662646">
                <a:off x="1025373" y="2246537"/>
                <a:ext cx="202600" cy="185007"/>
              </a:xfrm>
              <a:prstGeom prst="ellipse">
                <a:avLst/>
              </a:prstGeom>
              <a:grp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Product Sans"/>
                  <a:ea typeface="+mn-ea"/>
                  <a:cs typeface="+mn-cs"/>
                </a:endParaRPr>
              </a:p>
            </p:txBody>
          </p:sp>
          <p:grpSp>
            <p:nvGrpSpPr>
              <p:cNvPr id="43" name="Group 42">
                <a:extLst>
                  <a:ext uri="{FF2B5EF4-FFF2-40B4-BE49-F238E27FC236}">
                    <a16:creationId xmlns:a16="http://schemas.microsoft.com/office/drawing/2014/main" id="{577263B2-3A08-30C9-1421-4901DA4A1E36}"/>
                  </a:ext>
                </a:extLst>
              </p:cNvPr>
              <p:cNvGrpSpPr/>
              <p:nvPr/>
            </p:nvGrpSpPr>
            <p:grpSpPr>
              <a:xfrm rot="17662646">
                <a:off x="1321066" y="2136484"/>
                <a:ext cx="177338" cy="275474"/>
                <a:chOff x="9482403" y="4618154"/>
                <a:chExt cx="572822" cy="889810"/>
              </a:xfrm>
              <a:grpFill/>
            </p:grpSpPr>
            <p:cxnSp>
              <p:nvCxnSpPr>
                <p:cNvPr id="46" name="Straight Arrow Connector 45">
                  <a:extLst>
                    <a:ext uri="{FF2B5EF4-FFF2-40B4-BE49-F238E27FC236}">
                      <a16:creationId xmlns:a16="http://schemas.microsoft.com/office/drawing/2014/main" id="{99E6E871-2F0C-3696-5239-3EE333C30366}"/>
                    </a:ext>
                  </a:extLst>
                </p:cNvPr>
                <p:cNvCxnSpPr>
                  <a:cxnSpLocks/>
                  <a:stCxn id="47" idx="4"/>
                  <a:endCxn id="48" idx="0"/>
                </p:cNvCxnSpPr>
                <p:nvPr/>
              </p:nvCxnSpPr>
              <p:spPr>
                <a:xfrm>
                  <a:off x="9940268" y="4848068"/>
                  <a:ext cx="0" cy="429982"/>
                </a:xfrm>
                <a:prstGeom prst="straightConnector1">
                  <a:avLst/>
                </a:prstGeom>
                <a:grpFill/>
                <a:ln w="38100" cap="flat" cmpd="sng" algn="ctr">
                  <a:solidFill>
                    <a:sysClr val="window" lastClr="FFFFFF">
                      <a:lumMod val="50000"/>
                    </a:sysClr>
                  </a:solidFill>
                  <a:prstDash val="solid"/>
                  <a:miter lim="800000"/>
                  <a:headEnd type="none" w="med" len="med"/>
                  <a:tailEnd type="none" w="med" len="med"/>
                </a:ln>
                <a:effectLst/>
              </p:spPr>
            </p:cxnSp>
            <p:sp>
              <p:nvSpPr>
                <p:cNvPr id="47" name="Oval 46">
                  <a:extLst>
                    <a:ext uri="{FF2B5EF4-FFF2-40B4-BE49-F238E27FC236}">
                      <a16:creationId xmlns:a16="http://schemas.microsoft.com/office/drawing/2014/main" id="{FA6E126D-9264-7E68-D13B-765C0B119297}"/>
                    </a:ext>
                  </a:extLst>
                </p:cNvPr>
                <p:cNvSpPr/>
                <p:nvPr/>
              </p:nvSpPr>
              <p:spPr>
                <a:xfrm>
                  <a:off x="9825311" y="4618154"/>
                  <a:ext cx="229914" cy="229914"/>
                </a:xfrm>
                <a:prstGeom prst="ellipse">
                  <a:avLst/>
                </a:prstGeom>
                <a:grp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sp>
              <p:nvSpPr>
                <p:cNvPr id="48" name="Oval 47">
                  <a:extLst>
                    <a:ext uri="{FF2B5EF4-FFF2-40B4-BE49-F238E27FC236}">
                      <a16:creationId xmlns:a16="http://schemas.microsoft.com/office/drawing/2014/main" id="{99C93A2B-71C5-810F-7BF6-137EC9B3F024}"/>
                    </a:ext>
                  </a:extLst>
                </p:cNvPr>
                <p:cNvSpPr/>
                <p:nvPr/>
              </p:nvSpPr>
              <p:spPr>
                <a:xfrm>
                  <a:off x="9825311" y="5278050"/>
                  <a:ext cx="229914" cy="229914"/>
                </a:xfrm>
                <a:prstGeom prst="ellipse">
                  <a:avLst/>
                </a:prstGeom>
                <a:grp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Product Sans"/>
                    <a:ea typeface="+mn-ea"/>
                    <a:cs typeface="+mn-cs"/>
                  </a:endParaRPr>
                </a:p>
              </p:txBody>
            </p:sp>
            <p:sp>
              <p:nvSpPr>
                <p:cNvPr id="49" name="Oval 48">
                  <a:extLst>
                    <a:ext uri="{FF2B5EF4-FFF2-40B4-BE49-F238E27FC236}">
                      <a16:creationId xmlns:a16="http://schemas.microsoft.com/office/drawing/2014/main" id="{CB6DD30B-55E0-3EAD-9A7C-BD89EE135B24}"/>
                    </a:ext>
                  </a:extLst>
                </p:cNvPr>
                <p:cNvSpPr/>
                <p:nvPr/>
              </p:nvSpPr>
              <p:spPr>
                <a:xfrm>
                  <a:off x="9482403" y="4958298"/>
                  <a:ext cx="229914" cy="229914"/>
                </a:xfrm>
                <a:prstGeom prst="ellipse">
                  <a:avLst/>
                </a:prstGeom>
                <a:grp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Product Sans"/>
                    <a:ea typeface="+mn-ea"/>
                    <a:cs typeface="+mn-cs"/>
                  </a:endParaRPr>
                </a:p>
              </p:txBody>
            </p:sp>
            <p:cxnSp>
              <p:nvCxnSpPr>
                <p:cNvPr id="50" name="Straight Arrow Connector 49">
                  <a:extLst>
                    <a:ext uri="{FF2B5EF4-FFF2-40B4-BE49-F238E27FC236}">
                      <a16:creationId xmlns:a16="http://schemas.microsoft.com/office/drawing/2014/main" id="{74F01A6E-C644-EEAD-F0FB-23156E382926}"/>
                    </a:ext>
                  </a:extLst>
                </p:cNvPr>
                <p:cNvCxnSpPr>
                  <a:cxnSpLocks/>
                  <a:stCxn id="49" idx="7"/>
                  <a:endCxn id="47" idx="3"/>
                </p:cNvCxnSpPr>
                <p:nvPr/>
              </p:nvCxnSpPr>
              <p:spPr>
                <a:xfrm flipV="1">
                  <a:off x="9678646" y="4814397"/>
                  <a:ext cx="180335" cy="177571"/>
                </a:xfrm>
                <a:prstGeom prst="straightConnector1">
                  <a:avLst/>
                </a:prstGeom>
                <a:grpFill/>
                <a:ln w="38100" cap="flat" cmpd="sng" algn="ctr">
                  <a:solidFill>
                    <a:sysClr val="window" lastClr="FFFFFF">
                      <a:lumMod val="50000"/>
                    </a:sysClr>
                  </a:solidFill>
                  <a:prstDash val="solid"/>
                  <a:miter lim="800000"/>
                  <a:headEnd type="none" w="med" len="med"/>
                  <a:tailEnd type="none" w="med" len="med"/>
                </a:ln>
                <a:effectLst/>
              </p:spPr>
            </p:cxnSp>
          </p:grpSp>
          <p:cxnSp>
            <p:nvCxnSpPr>
              <p:cNvPr id="44" name="Straight Arrow Connector 43">
                <a:extLst>
                  <a:ext uri="{FF2B5EF4-FFF2-40B4-BE49-F238E27FC236}">
                    <a16:creationId xmlns:a16="http://schemas.microsoft.com/office/drawing/2014/main" id="{E9999EE5-3B63-0463-C6A3-A7E047E2B6F4}"/>
                  </a:ext>
                </a:extLst>
              </p:cNvPr>
              <p:cNvCxnSpPr>
                <a:cxnSpLocks/>
              </p:cNvCxnSpPr>
              <p:nvPr/>
            </p:nvCxnSpPr>
            <p:spPr>
              <a:xfrm rot="17662646">
                <a:off x="1194475" y="2229343"/>
                <a:ext cx="132163" cy="38349"/>
              </a:xfrm>
              <a:prstGeom prst="straightConnector1">
                <a:avLst/>
              </a:prstGeom>
              <a:grpFill/>
              <a:ln w="38100" cap="flat" cmpd="sng" algn="ctr">
                <a:solidFill>
                  <a:sysClr val="window" lastClr="FFFFFF">
                    <a:lumMod val="50000"/>
                  </a:sysClr>
                </a:solidFill>
                <a:prstDash val="solid"/>
                <a:miter lim="800000"/>
              </a:ln>
              <a:effectLst/>
            </p:spPr>
          </p:cxnSp>
          <p:cxnSp>
            <p:nvCxnSpPr>
              <p:cNvPr id="45" name="Straight Arrow Connector 44">
                <a:extLst>
                  <a:ext uri="{FF2B5EF4-FFF2-40B4-BE49-F238E27FC236}">
                    <a16:creationId xmlns:a16="http://schemas.microsoft.com/office/drawing/2014/main" id="{F9D7802E-5202-7A26-3753-9C56FD40472B}"/>
                  </a:ext>
                </a:extLst>
              </p:cNvPr>
              <p:cNvCxnSpPr>
                <a:cxnSpLocks/>
              </p:cNvCxnSpPr>
              <p:nvPr/>
            </p:nvCxnSpPr>
            <p:spPr>
              <a:xfrm rot="17662646">
                <a:off x="1273605" y="2246771"/>
                <a:ext cx="26003" cy="143654"/>
              </a:xfrm>
              <a:prstGeom prst="straightConnector1">
                <a:avLst/>
              </a:prstGeom>
              <a:grpFill/>
              <a:ln w="38100" cap="flat" cmpd="sng" algn="ctr">
                <a:solidFill>
                  <a:sysClr val="window" lastClr="FFFFFF">
                    <a:lumMod val="50000"/>
                  </a:sysClr>
                </a:solidFill>
                <a:prstDash val="solid"/>
                <a:miter lim="800000"/>
              </a:ln>
              <a:effectLst/>
            </p:spPr>
          </p:cxnSp>
        </p:grpSp>
        <p:cxnSp>
          <p:nvCxnSpPr>
            <p:cNvPr id="25" name="Straight Arrow Connector 24">
              <a:extLst>
                <a:ext uri="{FF2B5EF4-FFF2-40B4-BE49-F238E27FC236}">
                  <a16:creationId xmlns:a16="http://schemas.microsoft.com/office/drawing/2014/main" id="{2F51992B-31E8-56AF-2AF7-172BD4607461}"/>
                </a:ext>
              </a:extLst>
            </p:cNvPr>
            <p:cNvCxnSpPr>
              <a:cxnSpLocks/>
              <a:stCxn id="42" idx="2"/>
              <a:endCxn id="14" idx="2"/>
            </p:cNvCxnSpPr>
            <p:nvPr/>
          </p:nvCxnSpPr>
          <p:spPr>
            <a:xfrm flipV="1">
              <a:off x="1669616" y="1765542"/>
              <a:ext cx="59406" cy="322068"/>
            </a:xfrm>
            <a:prstGeom prst="straightConnector1">
              <a:avLst/>
            </a:prstGeom>
            <a:solidFill>
              <a:srgbClr val="B2E684"/>
            </a:solidFill>
            <a:ln w="38100" cap="flat" cmpd="sng" algn="ctr">
              <a:solidFill>
                <a:sysClr val="window" lastClr="FFFFFF">
                  <a:lumMod val="50000"/>
                </a:sysClr>
              </a:solidFill>
              <a:prstDash val="solid"/>
              <a:miter lim="800000"/>
            </a:ln>
            <a:effectLst/>
          </p:spPr>
        </p:cxnSp>
        <p:cxnSp>
          <p:nvCxnSpPr>
            <p:cNvPr id="26" name="Straight Arrow Connector 25">
              <a:extLst>
                <a:ext uri="{FF2B5EF4-FFF2-40B4-BE49-F238E27FC236}">
                  <a16:creationId xmlns:a16="http://schemas.microsoft.com/office/drawing/2014/main" id="{0DCC0169-9127-FDEC-4D59-8FEFFC2E980F}"/>
                </a:ext>
              </a:extLst>
            </p:cNvPr>
            <p:cNvCxnSpPr>
              <a:cxnSpLocks/>
              <a:stCxn id="42" idx="1"/>
              <a:endCxn id="15" idx="1"/>
            </p:cNvCxnSpPr>
            <p:nvPr/>
          </p:nvCxnSpPr>
          <p:spPr>
            <a:xfrm flipV="1">
              <a:off x="1737917" y="2022689"/>
              <a:ext cx="87689" cy="87140"/>
            </a:xfrm>
            <a:prstGeom prst="straightConnector1">
              <a:avLst/>
            </a:prstGeom>
            <a:solidFill>
              <a:srgbClr val="B2E684"/>
            </a:solidFill>
            <a:ln w="38100" cap="flat" cmpd="sng" algn="ctr">
              <a:solidFill>
                <a:sysClr val="window" lastClr="FFFFFF">
                  <a:lumMod val="50000"/>
                </a:sysClr>
              </a:solidFill>
              <a:prstDash val="solid"/>
              <a:miter lim="800000"/>
            </a:ln>
            <a:effectLst/>
          </p:spPr>
        </p:cxnSp>
        <p:grpSp>
          <p:nvGrpSpPr>
            <p:cNvPr id="27" name="Group 26">
              <a:extLst>
                <a:ext uri="{FF2B5EF4-FFF2-40B4-BE49-F238E27FC236}">
                  <a16:creationId xmlns:a16="http://schemas.microsoft.com/office/drawing/2014/main" id="{A9A3727C-C78D-F1AC-54B0-EC532CE8A164}"/>
                </a:ext>
              </a:extLst>
            </p:cNvPr>
            <p:cNvGrpSpPr/>
            <p:nvPr/>
          </p:nvGrpSpPr>
          <p:grpSpPr>
            <a:xfrm rot="12116175">
              <a:off x="2108853" y="2026226"/>
              <a:ext cx="635750" cy="400756"/>
              <a:chOff x="2310700" y="1178230"/>
              <a:chExt cx="635750" cy="400756"/>
            </a:xfrm>
            <a:solidFill>
              <a:srgbClr val="EFD40F"/>
            </a:solidFill>
          </p:grpSpPr>
          <p:sp>
            <p:nvSpPr>
              <p:cNvPr id="29" name="Oval 28">
                <a:extLst>
                  <a:ext uri="{FF2B5EF4-FFF2-40B4-BE49-F238E27FC236}">
                    <a16:creationId xmlns:a16="http://schemas.microsoft.com/office/drawing/2014/main" id="{12854F9E-0A84-9040-7D80-9ACBF908D7CB}"/>
                  </a:ext>
                </a:extLst>
              </p:cNvPr>
              <p:cNvSpPr/>
              <p:nvPr/>
            </p:nvSpPr>
            <p:spPr>
              <a:xfrm rot="17662646">
                <a:off x="2752647" y="1187026"/>
                <a:ext cx="202600" cy="185007"/>
              </a:xfrm>
              <a:prstGeom prst="ellipse">
                <a:avLst/>
              </a:prstGeom>
              <a:grp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grpSp>
            <p:nvGrpSpPr>
              <p:cNvPr id="30" name="Group 29">
                <a:extLst>
                  <a:ext uri="{FF2B5EF4-FFF2-40B4-BE49-F238E27FC236}">
                    <a16:creationId xmlns:a16="http://schemas.microsoft.com/office/drawing/2014/main" id="{9E900729-A598-2202-3827-7C2F3DB77643}"/>
                  </a:ext>
                </a:extLst>
              </p:cNvPr>
              <p:cNvGrpSpPr/>
              <p:nvPr/>
            </p:nvGrpSpPr>
            <p:grpSpPr>
              <a:xfrm rot="17662646">
                <a:off x="2294983" y="1287795"/>
                <a:ext cx="306908" cy="275474"/>
                <a:chOff x="9482403" y="4618154"/>
                <a:chExt cx="991346" cy="889810"/>
              </a:xfrm>
              <a:grpFill/>
            </p:grpSpPr>
            <p:cxnSp>
              <p:nvCxnSpPr>
                <p:cNvPr id="33" name="Straight Arrow Connector 32">
                  <a:extLst>
                    <a:ext uri="{FF2B5EF4-FFF2-40B4-BE49-F238E27FC236}">
                      <a16:creationId xmlns:a16="http://schemas.microsoft.com/office/drawing/2014/main" id="{322E9938-72C4-5117-7320-9F36139EF832}"/>
                    </a:ext>
                  </a:extLst>
                </p:cNvPr>
                <p:cNvCxnSpPr>
                  <a:cxnSpLocks/>
                  <a:stCxn id="34" idx="4"/>
                  <a:endCxn id="35" idx="0"/>
                </p:cNvCxnSpPr>
                <p:nvPr/>
              </p:nvCxnSpPr>
              <p:spPr>
                <a:xfrm>
                  <a:off x="9940268" y="4848068"/>
                  <a:ext cx="0" cy="429982"/>
                </a:xfrm>
                <a:prstGeom prst="straightConnector1">
                  <a:avLst/>
                </a:prstGeom>
                <a:grpFill/>
                <a:ln w="38100" cap="flat" cmpd="sng" algn="ctr">
                  <a:solidFill>
                    <a:sysClr val="window" lastClr="FFFFFF">
                      <a:lumMod val="50000"/>
                    </a:sysClr>
                  </a:solidFill>
                  <a:prstDash val="solid"/>
                  <a:miter lim="800000"/>
                </a:ln>
                <a:effectLst/>
              </p:spPr>
            </p:cxnSp>
            <p:sp>
              <p:nvSpPr>
                <p:cNvPr id="34" name="Oval 33">
                  <a:extLst>
                    <a:ext uri="{FF2B5EF4-FFF2-40B4-BE49-F238E27FC236}">
                      <a16:creationId xmlns:a16="http://schemas.microsoft.com/office/drawing/2014/main" id="{27ABB778-81E8-9E90-C4C0-B1CF49F0D8B4}"/>
                    </a:ext>
                  </a:extLst>
                </p:cNvPr>
                <p:cNvSpPr/>
                <p:nvPr/>
              </p:nvSpPr>
              <p:spPr>
                <a:xfrm>
                  <a:off x="9825311" y="4618154"/>
                  <a:ext cx="229914" cy="229914"/>
                </a:xfrm>
                <a:prstGeom prst="ellipse">
                  <a:avLst/>
                </a:prstGeom>
                <a:grp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sp>
              <p:nvSpPr>
                <p:cNvPr id="35" name="Oval 34">
                  <a:extLst>
                    <a:ext uri="{FF2B5EF4-FFF2-40B4-BE49-F238E27FC236}">
                      <a16:creationId xmlns:a16="http://schemas.microsoft.com/office/drawing/2014/main" id="{4F655C3B-4B09-A8A9-F315-F738D8115631}"/>
                    </a:ext>
                  </a:extLst>
                </p:cNvPr>
                <p:cNvSpPr/>
                <p:nvPr/>
              </p:nvSpPr>
              <p:spPr>
                <a:xfrm>
                  <a:off x="9825311" y="5278050"/>
                  <a:ext cx="229914" cy="229914"/>
                </a:xfrm>
                <a:prstGeom prst="ellipse">
                  <a:avLst/>
                </a:prstGeom>
                <a:grp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sp>
              <p:nvSpPr>
                <p:cNvPr id="36" name="Oval 35">
                  <a:extLst>
                    <a:ext uri="{FF2B5EF4-FFF2-40B4-BE49-F238E27FC236}">
                      <a16:creationId xmlns:a16="http://schemas.microsoft.com/office/drawing/2014/main" id="{83CC818F-2FA4-0855-384F-E1AE5DF2EC36}"/>
                    </a:ext>
                  </a:extLst>
                </p:cNvPr>
                <p:cNvSpPr/>
                <p:nvPr/>
              </p:nvSpPr>
              <p:spPr>
                <a:xfrm>
                  <a:off x="10243835" y="4981024"/>
                  <a:ext cx="229914" cy="229914"/>
                </a:xfrm>
                <a:prstGeom prst="ellipse">
                  <a:avLst/>
                </a:prstGeom>
                <a:grp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cxnSp>
              <p:nvCxnSpPr>
                <p:cNvPr id="37" name="Straight Arrow Connector 36">
                  <a:extLst>
                    <a:ext uri="{FF2B5EF4-FFF2-40B4-BE49-F238E27FC236}">
                      <a16:creationId xmlns:a16="http://schemas.microsoft.com/office/drawing/2014/main" id="{541847C7-857C-3552-96A3-5975EFF3C306}"/>
                    </a:ext>
                  </a:extLst>
                </p:cNvPr>
                <p:cNvCxnSpPr>
                  <a:cxnSpLocks/>
                  <a:stCxn id="34" idx="5"/>
                  <a:endCxn id="36" idx="1"/>
                </p:cNvCxnSpPr>
                <p:nvPr/>
              </p:nvCxnSpPr>
              <p:spPr>
                <a:xfrm>
                  <a:off x="10021554" y="4814397"/>
                  <a:ext cx="255951" cy="200298"/>
                </a:xfrm>
                <a:prstGeom prst="straightConnector1">
                  <a:avLst/>
                </a:prstGeom>
                <a:grpFill/>
                <a:ln w="38100" cap="flat" cmpd="sng" algn="ctr">
                  <a:solidFill>
                    <a:sysClr val="window" lastClr="FFFFFF">
                      <a:lumMod val="50000"/>
                    </a:sysClr>
                  </a:solidFill>
                  <a:prstDash val="solid"/>
                  <a:miter lim="800000"/>
                </a:ln>
                <a:effectLst/>
              </p:spPr>
            </p:cxnSp>
            <p:cxnSp>
              <p:nvCxnSpPr>
                <p:cNvPr id="38" name="Straight Arrow Connector 37">
                  <a:extLst>
                    <a:ext uri="{FF2B5EF4-FFF2-40B4-BE49-F238E27FC236}">
                      <a16:creationId xmlns:a16="http://schemas.microsoft.com/office/drawing/2014/main" id="{CE1F9908-A350-E525-A2A4-764D4DAE2A87}"/>
                    </a:ext>
                  </a:extLst>
                </p:cNvPr>
                <p:cNvCxnSpPr>
                  <a:cxnSpLocks/>
                  <a:stCxn id="35" idx="7"/>
                  <a:endCxn id="36" idx="3"/>
                </p:cNvCxnSpPr>
                <p:nvPr/>
              </p:nvCxnSpPr>
              <p:spPr>
                <a:xfrm flipV="1">
                  <a:off x="10021554" y="5177268"/>
                  <a:ext cx="255951" cy="134453"/>
                </a:xfrm>
                <a:prstGeom prst="straightConnector1">
                  <a:avLst/>
                </a:prstGeom>
                <a:grpFill/>
                <a:ln w="38100" cap="flat" cmpd="sng" algn="ctr">
                  <a:solidFill>
                    <a:sysClr val="window" lastClr="FFFFFF">
                      <a:lumMod val="50000"/>
                    </a:sysClr>
                  </a:solidFill>
                  <a:prstDash val="solid"/>
                  <a:miter lim="800000"/>
                </a:ln>
                <a:effectLst/>
              </p:spPr>
            </p:cxnSp>
            <p:sp>
              <p:nvSpPr>
                <p:cNvPr id="39" name="Oval 38">
                  <a:extLst>
                    <a:ext uri="{FF2B5EF4-FFF2-40B4-BE49-F238E27FC236}">
                      <a16:creationId xmlns:a16="http://schemas.microsoft.com/office/drawing/2014/main" id="{346A8237-8930-882F-83F5-10F91D0D09C1}"/>
                    </a:ext>
                  </a:extLst>
                </p:cNvPr>
                <p:cNvSpPr/>
                <p:nvPr/>
              </p:nvSpPr>
              <p:spPr>
                <a:xfrm>
                  <a:off x="9482403" y="4958298"/>
                  <a:ext cx="229914" cy="229914"/>
                </a:xfrm>
                <a:prstGeom prst="ellipse">
                  <a:avLst/>
                </a:prstGeom>
                <a:grp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0000"/>
                    </a:solidFill>
                    <a:effectLst/>
                    <a:uLnTx/>
                    <a:uFillTx/>
                    <a:latin typeface="Product Sans"/>
                    <a:ea typeface="+mn-ea"/>
                    <a:cs typeface="+mn-cs"/>
                  </a:endParaRPr>
                </a:p>
              </p:txBody>
            </p:sp>
            <p:cxnSp>
              <p:nvCxnSpPr>
                <p:cNvPr id="40" name="Straight Arrow Connector 39">
                  <a:extLst>
                    <a:ext uri="{FF2B5EF4-FFF2-40B4-BE49-F238E27FC236}">
                      <a16:creationId xmlns:a16="http://schemas.microsoft.com/office/drawing/2014/main" id="{812C4704-F999-F73B-AA73-8EC1A2B3BD9B}"/>
                    </a:ext>
                  </a:extLst>
                </p:cNvPr>
                <p:cNvCxnSpPr>
                  <a:cxnSpLocks/>
                  <a:stCxn id="39" idx="7"/>
                  <a:endCxn id="34" idx="3"/>
                </p:cNvCxnSpPr>
                <p:nvPr/>
              </p:nvCxnSpPr>
              <p:spPr>
                <a:xfrm flipV="1">
                  <a:off x="9678646" y="4814397"/>
                  <a:ext cx="180335" cy="177571"/>
                </a:xfrm>
                <a:prstGeom prst="straightConnector1">
                  <a:avLst/>
                </a:prstGeom>
                <a:grpFill/>
                <a:ln w="38100" cap="flat" cmpd="sng" algn="ctr">
                  <a:solidFill>
                    <a:sysClr val="window" lastClr="FFFFFF">
                      <a:lumMod val="50000"/>
                    </a:sysClr>
                  </a:solidFill>
                  <a:prstDash val="solid"/>
                  <a:miter lim="800000"/>
                </a:ln>
                <a:effectLst/>
              </p:spPr>
            </p:cxnSp>
            <p:cxnSp>
              <p:nvCxnSpPr>
                <p:cNvPr id="41" name="Straight Arrow Connector 40">
                  <a:extLst>
                    <a:ext uri="{FF2B5EF4-FFF2-40B4-BE49-F238E27FC236}">
                      <a16:creationId xmlns:a16="http://schemas.microsoft.com/office/drawing/2014/main" id="{9D2DD528-ECD7-D446-EDEF-B7CACFED266B}"/>
                    </a:ext>
                  </a:extLst>
                </p:cNvPr>
                <p:cNvCxnSpPr>
                  <a:cxnSpLocks/>
                  <a:stCxn id="39" idx="6"/>
                  <a:endCxn id="36" idx="2"/>
                </p:cNvCxnSpPr>
                <p:nvPr/>
              </p:nvCxnSpPr>
              <p:spPr>
                <a:xfrm>
                  <a:off x="9712317" y="5073255"/>
                  <a:ext cx="531518" cy="22727"/>
                </a:xfrm>
                <a:prstGeom prst="straightConnector1">
                  <a:avLst/>
                </a:prstGeom>
                <a:grpFill/>
                <a:ln w="38100" cap="flat" cmpd="sng" algn="ctr">
                  <a:solidFill>
                    <a:sysClr val="window" lastClr="FFFFFF">
                      <a:lumMod val="50000"/>
                    </a:sysClr>
                  </a:solidFill>
                  <a:prstDash val="solid"/>
                  <a:miter lim="800000"/>
                </a:ln>
                <a:effectLst/>
              </p:spPr>
            </p:cxnSp>
          </p:grpSp>
          <p:cxnSp>
            <p:nvCxnSpPr>
              <p:cNvPr id="31" name="Straight Arrow Connector 30">
                <a:extLst>
                  <a:ext uri="{FF2B5EF4-FFF2-40B4-BE49-F238E27FC236}">
                    <a16:creationId xmlns:a16="http://schemas.microsoft.com/office/drawing/2014/main" id="{5484EA3D-3638-AF39-B808-846939D1B749}"/>
                  </a:ext>
                </a:extLst>
              </p:cNvPr>
              <p:cNvCxnSpPr>
                <a:cxnSpLocks/>
              </p:cNvCxnSpPr>
              <p:nvPr/>
            </p:nvCxnSpPr>
            <p:spPr>
              <a:xfrm rot="17662646" flipH="1" flipV="1">
                <a:off x="2609392" y="1209647"/>
                <a:ext cx="85698" cy="208328"/>
              </a:xfrm>
              <a:prstGeom prst="straightConnector1">
                <a:avLst/>
              </a:prstGeom>
              <a:grpFill/>
              <a:ln w="38100" cap="flat" cmpd="sng" algn="ctr">
                <a:solidFill>
                  <a:sysClr val="window" lastClr="FFFFFF">
                    <a:lumMod val="50000"/>
                  </a:sysClr>
                </a:solidFill>
                <a:prstDash val="solid"/>
                <a:miter lim="800000"/>
              </a:ln>
              <a:effectLst/>
            </p:spPr>
          </p:cxnSp>
          <p:cxnSp>
            <p:nvCxnSpPr>
              <p:cNvPr id="32" name="Straight Arrow Connector 31">
                <a:extLst>
                  <a:ext uri="{FF2B5EF4-FFF2-40B4-BE49-F238E27FC236}">
                    <a16:creationId xmlns:a16="http://schemas.microsoft.com/office/drawing/2014/main" id="{CB2B5A0E-D5C9-0E67-4358-8B9D4E2BBF5B}"/>
                  </a:ext>
                </a:extLst>
              </p:cNvPr>
              <p:cNvCxnSpPr>
                <a:cxnSpLocks/>
              </p:cNvCxnSpPr>
              <p:nvPr/>
            </p:nvCxnSpPr>
            <p:spPr>
              <a:xfrm rot="17662646" flipH="1" flipV="1">
                <a:off x="2559746" y="1333611"/>
                <a:ext cx="215268" cy="116373"/>
              </a:xfrm>
              <a:prstGeom prst="straightConnector1">
                <a:avLst/>
              </a:prstGeom>
              <a:grpFill/>
              <a:ln w="38100" cap="flat" cmpd="sng" algn="ctr">
                <a:solidFill>
                  <a:sysClr val="window" lastClr="FFFFFF">
                    <a:lumMod val="50000"/>
                  </a:sysClr>
                </a:solidFill>
                <a:prstDash val="solid"/>
                <a:miter lim="800000"/>
              </a:ln>
              <a:effectLst/>
            </p:spPr>
          </p:cxnSp>
        </p:grpSp>
        <p:cxnSp>
          <p:nvCxnSpPr>
            <p:cNvPr id="28" name="Straight Arrow Connector 27">
              <a:extLst>
                <a:ext uri="{FF2B5EF4-FFF2-40B4-BE49-F238E27FC236}">
                  <a16:creationId xmlns:a16="http://schemas.microsoft.com/office/drawing/2014/main" id="{31BA5360-ED5D-5B71-83C1-F394641F77F5}"/>
                </a:ext>
              </a:extLst>
            </p:cNvPr>
            <p:cNvCxnSpPr>
              <a:cxnSpLocks/>
              <a:stCxn id="15" idx="4"/>
              <a:endCxn id="29" idx="4"/>
            </p:cNvCxnSpPr>
            <p:nvPr/>
          </p:nvCxnSpPr>
          <p:spPr>
            <a:xfrm>
              <a:off x="1999005" y="2022623"/>
              <a:ext cx="117762" cy="144800"/>
            </a:xfrm>
            <a:prstGeom prst="straightConnector1">
              <a:avLst/>
            </a:prstGeom>
            <a:solidFill>
              <a:srgbClr val="B2E684"/>
            </a:solidFill>
            <a:ln w="38100" cap="flat" cmpd="sng" algn="ctr">
              <a:solidFill>
                <a:sysClr val="window" lastClr="FFFFFF">
                  <a:lumMod val="50000"/>
                </a:sysClr>
              </a:solidFill>
              <a:prstDash val="solid"/>
              <a:miter lim="800000"/>
            </a:ln>
            <a:effectLst/>
          </p:spPr>
        </p:cxnSp>
      </p:grpSp>
      <p:sp>
        <p:nvSpPr>
          <p:cNvPr id="3" name="Slide Number Placeholder 2">
            <a:extLst>
              <a:ext uri="{FF2B5EF4-FFF2-40B4-BE49-F238E27FC236}">
                <a16:creationId xmlns:a16="http://schemas.microsoft.com/office/drawing/2014/main" id="{0DAB039B-9D22-68B5-4505-DC928BE9215E}"/>
              </a:ext>
            </a:extLst>
          </p:cNvPr>
          <p:cNvSpPr>
            <a:spLocks noGrp="1"/>
          </p:cNvSpPr>
          <p:nvPr>
            <p:ph type="sldNum" sz="quarter" idx="12"/>
          </p:nvPr>
        </p:nvSpPr>
        <p:spPr/>
        <p:txBody>
          <a:bodyPr/>
          <a:lstStyle/>
          <a:p>
            <a:fld id="{33471E03-3868-4372-A232-81B06EBB10D4}" type="slidenum">
              <a:rPr lang="es-ES" smtClean="0"/>
              <a:t>35</a:t>
            </a:fld>
            <a:endParaRPr lang="es-ES"/>
          </a:p>
        </p:txBody>
      </p:sp>
    </p:spTree>
    <p:extLst>
      <p:ext uri="{BB962C8B-B14F-4D97-AF65-F5344CB8AC3E}">
        <p14:creationId xmlns:p14="http://schemas.microsoft.com/office/powerpoint/2010/main" val="1043877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354036-D902-B110-96F0-AF1CAD896DEA}"/>
              </a:ext>
            </a:extLst>
          </p:cNvPr>
          <p:cNvSpPr/>
          <p:nvPr/>
        </p:nvSpPr>
        <p:spPr>
          <a:xfrm>
            <a:off x="1339850" y="4825084"/>
            <a:ext cx="1263650" cy="350482"/>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C65E9E-C509-70BC-EEDB-07EEB74874FD}"/>
              </a:ext>
            </a:extLst>
          </p:cNvPr>
          <p:cNvSpPr/>
          <p:nvPr/>
        </p:nvSpPr>
        <p:spPr>
          <a:xfrm>
            <a:off x="2289175" y="5800725"/>
            <a:ext cx="398041" cy="40322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Laplacian Eigenvectors</a:t>
            </a:r>
          </a:p>
        </p:txBody>
      </p:sp>
      <p:pic>
        <p:nvPicPr>
          <p:cNvPr id="10" name="Picture 9" descr="\documentclass{article}&#10;\usepackage{amsmath,amsfonts,bm}&#10;\pagestyle{empty}&#10;\begin{document}&#10;&#10;\begin{equation*}&#10;L = D-A = \Phi \Lambda \Phi^T = \sum^n_i \lambda_i \phi_i \phi_i^T&#10;\end{equation*}&#10;&#10;&#10;\end{document}&#10;" title="IguanaTex Picture Display">
            <a:extLst>
              <a:ext uri="{FF2B5EF4-FFF2-40B4-BE49-F238E27FC236}">
                <a16:creationId xmlns:a16="http://schemas.microsoft.com/office/drawing/2014/main" id="{55DC798F-8A31-0478-796D-1798957A32BB}"/>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262078" y="1809203"/>
            <a:ext cx="3756190" cy="693333"/>
          </a:xfrm>
          <a:prstGeom prst="rect">
            <a:avLst/>
          </a:prstGeom>
        </p:spPr>
      </p:pic>
      <p:pic>
        <p:nvPicPr>
          <p:cNvPr id="14" name="Picture 13" descr="\documentclass{article}&#10;\usepackage{amsmath,amsfonts,bm}&#10;\pagestyle{empty}&#10;\begin{document}&#10;&#10;\begin{align*}&#10;&amp;\Phi = [\phi_1, \phi_2, \dots, \phi_n]\\ &amp;\Lambda = \text{diag}(\lambda_1,\lambda_2, \dots, \lambda_n)&#10;\end{align*}&#10;&#10;&#10;\end{document}&#10;" title="IguanaTex Picture Display">
            <a:extLst>
              <a:ext uri="{FF2B5EF4-FFF2-40B4-BE49-F238E27FC236}">
                <a16:creationId xmlns:a16="http://schemas.microsoft.com/office/drawing/2014/main" id="{F94CC29A-B8E0-ED57-EE0E-F8971E628216}"/>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233608" y="3702364"/>
            <a:ext cx="2580431" cy="623741"/>
          </a:xfrm>
          <a:prstGeom prst="rect">
            <a:avLst/>
          </a:prstGeom>
        </p:spPr>
      </p:pic>
      <p:pic>
        <p:nvPicPr>
          <p:cNvPr id="61" name="Picture 60" descr="\documentclass{article}&#10;\usepackage{amsmath,amsfonts,bm}&#10;\pagestyle{empty}&#10;\begin{document}&#10;&#10;\begin{align*}&#10;\begin{cases}&#10;L\phi_1 &amp;= \lambda_1\phi_1=0\\&#10;L\phi_2 &amp;= \lambda_2\phi_2\ (\text{s.t}\ \phi_2 \perp \phi_1)\\&#10;\dots\\&#10;L\phi_n &amp;= \lambda_n\phi_n\ (\text{s.t}\ \phi_n \perp (\phi_{1},\dots,\phi_{n-1}))&#10;\end{cases}\\&#10;\end{align*}&#10;\end{document}&#10;" title="IguanaTex Picture Display">
            <a:extLst>
              <a:ext uri="{FF2B5EF4-FFF2-40B4-BE49-F238E27FC236}">
                <a16:creationId xmlns:a16="http://schemas.microsoft.com/office/drawing/2014/main" id="{C32EB952-C274-F277-7A25-A0B762DEB89B}"/>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222507" y="4582034"/>
            <a:ext cx="3641717" cy="1097033"/>
          </a:xfrm>
          <a:prstGeom prst="rect">
            <a:avLst/>
          </a:prstGeom>
        </p:spPr>
      </p:pic>
      <p:pic>
        <p:nvPicPr>
          <p:cNvPr id="9" name="Picture 8" descr="\documentclass{article}&#10;\usepackage{amsmath,amsfonts,bm}&#10;\pagestyle{empty}&#10;\begin{document}&#10;&#10;\begin{equation*}&#10;\lambda_1=0 &lt; \lambda_2 \leq \cdots \lambda_n&#10;\end{equation*}&#10;&#10;&#10;\end{document}&#10;" title="IguanaTex Picture Display">
            <a:extLst>
              <a:ext uri="{FF2B5EF4-FFF2-40B4-BE49-F238E27FC236}">
                <a16:creationId xmlns:a16="http://schemas.microsoft.com/office/drawing/2014/main" id="{2439840B-C588-2ACA-7073-18568D204366}"/>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1302133" y="5873950"/>
            <a:ext cx="2262645" cy="216000"/>
          </a:xfrm>
          <a:prstGeom prst="rect">
            <a:avLst/>
          </a:prstGeom>
        </p:spPr>
      </p:pic>
      <p:sp>
        <p:nvSpPr>
          <p:cNvPr id="12" name="TextBox 11">
            <a:extLst>
              <a:ext uri="{FF2B5EF4-FFF2-40B4-BE49-F238E27FC236}">
                <a16:creationId xmlns:a16="http://schemas.microsoft.com/office/drawing/2014/main" id="{E1D23E89-0960-6FBA-90F7-713F8E0F250B}"/>
              </a:ext>
            </a:extLst>
          </p:cNvPr>
          <p:cNvSpPr txBox="1"/>
          <p:nvPr/>
        </p:nvSpPr>
        <p:spPr>
          <a:xfrm>
            <a:off x="9327356" y="1615041"/>
            <a:ext cx="1314450"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a:t>
            </a:r>
            <a:r>
              <a:rPr lang="en-US" sz="1400" dirty="0">
                <a:solidFill>
                  <a:schemeClr val="accent2">
                    <a:lumMod val="50000"/>
                  </a:schemeClr>
                </a:solidFill>
                <a:latin typeface="Times New Roman" panose="02020603050405020304" pitchFamily="18" charset="0"/>
                <a:cs typeface="Times New Roman" panose="02020603050405020304" pitchFamily="18" charset="0"/>
              </a:rPr>
              <a:t>Chung, 1997]</a:t>
            </a:r>
            <a:endParaRPr lang="en-US" sz="1400" dirty="0"/>
          </a:p>
        </p:txBody>
      </p:sp>
      <p:sp>
        <p:nvSpPr>
          <p:cNvPr id="5" name="TextBox 4">
            <a:extLst>
              <a:ext uri="{FF2B5EF4-FFF2-40B4-BE49-F238E27FC236}">
                <a16:creationId xmlns:a16="http://schemas.microsoft.com/office/drawing/2014/main" id="{DA522363-C856-704B-1265-E12B69116ABB}"/>
              </a:ext>
            </a:extLst>
          </p:cNvPr>
          <p:cNvSpPr txBox="1"/>
          <p:nvPr/>
        </p:nvSpPr>
        <p:spPr>
          <a:xfrm>
            <a:off x="937695" y="951556"/>
            <a:ext cx="10306567" cy="707886"/>
          </a:xfrm>
          <a:prstGeom prst="rect">
            <a:avLst/>
          </a:prstGeom>
          <a:noFill/>
        </p:spPr>
        <p:txBody>
          <a:bodyPr wrap="square">
            <a:spAutoFit/>
          </a:bodyPr>
          <a:lstStyle/>
          <a:p>
            <a:pPr algn="ctr"/>
            <a:br>
              <a:rPr lang="en-US" sz="2000" dirty="0">
                <a:solidFill>
                  <a:schemeClr val="tx1"/>
                </a:solidFill>
              </a:rPr>
            </a:br>
            <a:r>
              <a:rPr lang="en-US" sz="2000" dirty="0">
                <a:solidFill>
                  <a:schemeClr val="tx1"/>
                </a:solidFill>
              </a:rPr>
              <a:t>Eigenvectors </a:t>
            </a:r>
            <a:r>
              <a:rPr lang="es-ES" sz="2000" dirty="0">
                <a:solidFill>
                  <a:schemeClr val="tx1"/>
                </a:solidFill>
              </a:rPr>
              <a:t>are a set </a:t>
            </a:r>
            <a:r>
              <a:rPr lang="es-ES" sz="2000" dirty="0" err="1">
                <a:solidFill>
                  <a:schemeClr val="tx1"/>
                </a:solidFill>
              </a:rPr>
              <a:t>orthonormal</a:t>
            </a:r>
            <a:r>
              <a:rPr lang="es-ES" sz="2000" dirty="0">
                <a:solidFill>
                  <a:schemeClr val="tx1"/>
                </a:solidFill>
              </a:rPr>
              <a:t> </a:t>
            </a:r>
            <a:r>
              <a:rPr lang="en-US" sz="2000" dirty="0">
                <a:solidFill>
                  <a:schemeClr val="tx1"/>
                </a:solidFill>
              </a:rPr>
              <a:t>functions that minimize the </a:t>
            </a:r>
            <a:r>
              <a:rPr lang="en-US" sz="2000" u="sng" dirty="0" err="1">
                <a:solidFill>
                  <a:schemeClr val="tx1"/>
                </a:solidFill>
              </a:rPr>
              <a:t>Rayliegh</a:t>
            </a:r>
            <a:r>
              <a:rPr lang="en-US" sz="2000" u="sng" dirty="0">
                <a:solidFill>
                  <a:schemeClr val="tx1"/>
                </a:solidFill>
              </a:rPr>
              <a:t> Quotient </a:t>
            </a:r>
            <a:r>
              <a:rPr lang="en-US" sz="2000" dirty="0">
                <a:solidFill>
                  <a:schemeClr val="tx1"/>
                </a:solidFill>
              </a:rPr>
              <a:t>on the graph</a:t>
            </a:r>
          </a:p>
        </p:txBody>
      </p:sp>
      <p:pic>
        <p:nvPicPr>
          <p:cNvPr id="17" name="Picture 16" descr="\documentclass{article}&#10;\usepackage{amsmath,amsfonts,bm}&#10;\pagestyle{empty}&#10;\begin{document}&#10;&#10;\begin{equation*}&#10;\mathcal{L}= D^{-1/2}LD^{-1/2} = \hat{\Phi} \hat{\Lambda} \hat{\Phi}^T&#10;\end{equation*}&#10;&#10;&#10;\end{document}&#10;" title="IguanaTex Picture Display">
            <a:extLst>
              <a:ext uri="{FF2B5EF4-FFF2-40B4-BE49-F238E27FC236}">
                <a16:creationId xmlns:a16="http://schemas.microsoft.com/office/drawing/2014/main" id="{2E1711EF-09E3-134B-A9BF-A8F519ED4EB7}"/>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1233609" y="2661083"/>
            <a:ext cx="3081143" cy="245333"/>
          </a:xfrm>
          <a:prstGeom prst="rect">
            <a:avLst/>
          </a:prstGeom>
        </p:spPr>
      </p:pic>
    </p:spTree>
    <p:extLst>
      <p:ext uri="{BB962C8B-B14F-4D97-AF65-F5344CB8AC3E}">
        <p14:creationId xmlns:p14="http://schemas.microsoft.com/office/powerpoint/2010/main" val="610051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354036-D902-B110-96F0-AF1CAD896DEA}"/>
              </a:ext>
            </a:extLst>
          </p:cNvPr>
          <p:cNvSpPr/>
          <p:nvPr/>
        </p:nvSpPr>
        <p:spPr>
          <a:xfrm>
            <a:off x="1339850" y="4825084"/>
            <a:ext cx="1263650" cy="350482"/>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C65E9E-C509-70BC-EEDB-07EEB74874FD}"/>
              </a:ext>
            </a:extLst>
          </p:cNvPr>
          <p:cNvSpPr/>
          <p:nvPr/>
        </p:nvSpPr>
        <p:spPr>
          <a:xfrm>
            <a:off x="2289175" y="5800725"/>
            <a:ext cx="398041" cy="40322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Laplacian Eigenvectors</a:t>
            </a:r>
          </a:p>
        </p:txBody>
      </p:sp>
      <p:pic>
        <p:nvPicPr>
          <p:cNvPr id="10" name="Picture 9" descr="\documentclass{article}&#10;\usepackage{amsmath,amsfonts,bm}&#10;\pagestyle{empty}&#10;\begin{document}&#10;&#10;\begin{equation*}&#10;L = D-A = \Phi \Lambda \Phi^T = \sum^n_i \lambda_i \phi_i \phi_i^T&#10;\end{equation*}&#10;&#10;&#10;\end{document}&#10;" title="IguanaTex Picture Display">
            <a:extLst>
              <a:ext uri="{FF2B5EF4-FFF2-40B4-BE49-F238E27FC236}">
                <a16:creationId xmlns:a16="http://schemas.microsoft.com/office/drawing/2014/main" id="{55DC798F-8A31-0478-796D-1798957A32BB}"/>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1262078" y="1809203"/>
            <a:ext cx="3756190" cy="693333"/>
          </a:xfrm>
          <a:prstGeom prst="rect">
            <a:avLst/>
          </a:prstGeom>
        </p:spPr>
      </p:pic>
      <p:pic>
        <p:nvPicPr>
          <p:cNvPr id="14" name="Picture 13" descr="\documentclass{article}&#10;\usepackage{amsmath,amsfonts,bm}&#10;\pagestyle{empty}&#10;\begin{document}&#10;&#10;\begin{align*}&#10;&amp;\Phi = [\phi_1, \phi_2, \dots, \phi_n]\\ &amp;\Lambda = \text{diag}(\lambda_1,\lambda_2, \dots, \lambda_n)&#10;\end{align*}&#10;&#10;&#10;\end{document}&#10;" title="IguanaTex Picture Display">
            <a:extLst>
              <a:ext uri="{FF2B5EF4-FFF2-40B4-BE49-F238E27FC236}">
                <a16:creationId xmlns:a16="http://schemas.microsoft.com/office/drawing/2014/main" id="{F94CC29A-B8E0-ED57-EE0E-F8971E628216}"/>
              </a:ext>
            </a:extLst>
          </p:cNvPr>
          <p:cNvPicPr>
            <a:picLocks noChangeAspect="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1233608" y="3702364"/>
            <a:ext cx="2580431" cy="623741"/>
          </a:xfrm>
          <a:prstGeom prst="rect">
            <a:avLst/>
          </a:prstGeom>
        </p:spPr>
      </p:pic>
      <p:pic>
        <p:nvPicPr>
          <p:cNvPr id="61" name="Picture 60" descr="\documentclass{article}&#10;\usepackage{amsmath,amsfonts,bm}&#10;\pagestyle{empty}&#10;\begin{document}&#10;&#10;\begin{align*}&#10;\begin{cases}&#10;L\phi_1 &amp;= \lambda_1\phi_1=0\\&#10;L\phi_2 &amp;= \lambda_2\phi_2\ (\text{s.t}\ \phi_2 \perp \phi_1)\\&#10;\dots\\&#10;L\phi_n &amp;= \lambda_n\phi_n\ (\text{s.t}\ \phi_n \perp (\phi_{1},\dots,\phi_{n-1}))&#10;\end{cases}\\&#10;\end{align*}&#10;\end{document}&#10;" title="IguanaTex Picture Display">
            <a:extLst>
              <a:ext uri="{FF2B5EF4-FFF2-40B4-BE49-F238E27FC236}">
                <a16:creationId xmlns:a16="http://schemas.microsoft.com/office/drawing/2014/main" id="{C32EB952-C274-F277-7A25-A0B762DEB89B}"/>
              </a:ext>
            </a:extLst>
          </p:cNvPr>
          <p:cNvPicPr>
            <a:picLocks noChangeAspect="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a:xfrm>
            <a:off x="1222507" y="4582034"/>
            <a:ext cx="3641717" cy="1097033"/>
          </a:xfrm>
          <a:prstGeom prst="rect">
            <a:avLst/>
          </a:prstGeom>
        </p:spPr>
      </p:pic>
      <p:pic>
        <p:nvPicPr>
          <p:cNvPr id="9" name="Picture 8" descr="\documentclass{article}&#10;\usepackage{amsmath,amsfonts,bm}&#10;\pagestyle{empty}&#10;\begin{document}&#10;&#10;\begin{equation*}&#10;\lambda_1=0 &lt; \lambda_2 \leq \cdots \lambda_n&#10;\end{equation*}&#10;&#10;&#10;\end{document}&#10;" title="IguanaTex Picture Display">
            <a:extLst>
              <a:ext uri="{FF2B5EF4-FFF2-40B4-BE49-F238E27FC236}">
                <a16:creationId xmlns:a16="http://schemas.microsoft.com/office/drawing/2014/main" id="{2439840B-C588-2ACA-7073-18568D204366}"/>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1302133" y="5873950"/>
            <a:ext cx="2262645" cy="216000"/>
          </a:xfrm>
          <a:prstGeom prst="rect">
            <a:avLst/>
          </a:prstGeom>
        </p:spPr>
      </p:pic>
      <p:sp>
        <p:nvSpPr>
          <p:cNvPr id="12" name="TextBox 11">
            <a:extLst>
              <a:ext uri="{FF2B5EF4-FFF2-40B4-BE49-F238E27FC236}">
                <a16:creationId xmlns:a16="http://schemas.microsoft.com/office/drawing/2014/main" id="{E1D23E89-0960-6FBA-90F7-713F8E0F250B}"/>
              </a:ext>
            </a:extLst>
          </p:cNvPr>
          <p:cNvSpPr txBox="1"/>
          <p:nvPr/>
        </p:nvSpPr>
        <p:spPr>
          <a:xfrm>
            <a:off x="9327356" y="1615041"/>
            <a:ext cx="1314450"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E97132">
                    <a:lumMod val="50000"/>
                  </a:srgbClr>
                </a:solidFill>
                <a:effectLst/>
                <a:uLnTx/>
                <a:uFillTx/>
                <a:latin typeface="Times New Roman" panose="02020603050405020304" pitchFamily="18" charset="0"/>
                <a:ea typeface="+mn-ea"/>
                <a:cs typeface="Times New Roman" panose="02020603050405020304" pitchFamily="18" charset="0"/>
              </a:rPr>
              <a:t>[</a:t>
            </a:r>
            <a:r>
              <a:rPr lang="en-US" sz="1400" dirty="0">
                <a:solidFill>
                  <a:schemeClr val="accent2">
                    <a:lumMod val="50000"/>
                  </a:schemeClr>
                </a:solidFill>
                <a:latin typeface="Times New Roman" panose="02020603050405020304" pitchFamily="18" charset="0"/>
                <a:cs typeface="Times New Roman" panose="02020603050405020304" pitchFamily="18" charset="0"/>
              </a:rPr>
              <a:t>Chung, 1997]</a:t>
            </a:r>
            <a:endParaRPr lang="en-US" sz="1400" dirty="0"/>
          </a:p>
        </p:txBody>
      </p:sp>
      <p:sp>
        <p:nvSpPr>
          <p:cNvPr id="5" name="TextBox 4">
            <a:extLst>
              <a:ext uri="{FF2B5EF4-FFF2-40B4-BE49-F238E27FC236}">
                <a16:creationId xmlns:a16="http://schemas.microsoft.com/office/drawing/2014/main" id="{DA522363-C856-704B-1265-E12B69116ABB}"/>
              </a:ext>
            </a:extLst>
          </p:cNvPr>
          <p:cNvSpPr txBox="1"/>
          <p:nvPr/>
        </p:nvSpPr>
        <p:spPr>
          <a:xfrm>
            <a:off x="937695" y="951556"/>
            <a:ext cx="10306567" cy="707886"/>
          </a:xfrm>
          <a:prstGeom prst="rect">
            <a:avLst/>
          </a:prstGeom>
          <a:noFill/>
        </p:spPr>
        <p:txBody>
          <a:bodyPr wrap="square">
            <a:spAutoFit/>
          </a:bodyPr>
          <a:lstStyle/>
          <a:p>
            <a:pPr algn="ctr"/>
            <a:br>
              <a:rPr lang="en-US" sz="2000" dirty="0">
                <a:solidFill>
                  <a:schemeClr val="tx1"/>
                </a:solidFill>
              </a:rPr>
            </a:br>
            <a:r>
              <a:rPr lang="en-US" sz="2000" dirty="0">
                <a:solidFill>
                  <a:schemeClr val="tx1"/>
                </a:solidFill>
              </a:rPr>
              <a:t>Eigenvectors </a:t>
            </a:r>
            <a:r>
              <a:rPr lang="es-ES" sz="2000" dirty="0">
                <a:solidFill>
                  <a:schemeClr val="tx1"/>
                </a:solidFill>
              </a:rPr>
              <a:t>are a set </a:t>
            </a:r>
            <a:r>
              <a:rPr lang="es-ES" sz="2000" dirty="0" err="1">
                <a:solidFill>
                  <a:schemeClr val="tx1"/>
                </a:solidFill>
              </a:rPr>
              <a:t>orthonormal</a:t>
            </a:r>
            <a:r>
              <a:rPr lang="es-ES" sz="2000" dirty="0">
                <a:solidFill>
                  <a:schemeClr val="tx1"/>
                </a:solidFill>
              </a:rPr>
              <a:t> </a:t>
            </a:r>
            <a:r>
              <a:rPr lang="en-US" sz="2000" dirty="0">
                <a:solidFill>
                  <a:schemeClr val="tx1"/>
                </a:solidFill>
              </a:rPr>
              <a:t>functions that minimize the </a:t>
            </a:r>
            <a:r>
              <a:rPr lang="en-US" sz="2000" u="sng" dirty="0" err="1">
                <a:solidFill>
                  <a:schemeClr val="tx1"/>
                </a:solidFill>
              </a:rPr>
              <a:t>Rayliegh</a:t>
            </a:r>
            <a:r>
              <a:rPr lang="en-US" sz="2000" u="sng" dirty="0">
                <a:solidFill>
                  <a:schemeClr val="tx1"/>
                </a:solidFill>
              </a:rPr>
              <a:t> Quotient </a:t>
            </a:r>
            <a:r>
              <a:rPr lang="en-US" sz="2000" dirty="0">
                <a:solidFill>
                  <a:schemeClr val="tx1"/>
                </a:solidFill>
              </a:rPr>
              <a:t>on the graph</a:t>
            </a:r>
          </a:p>
        </p:txBody>
      </p:sp>
      <p:pic>
        <p:nvPicPr>
          <p:cNvPr id="17" name="Picture 16" descr="\documentclass{article}&#10;\usepackage{amsmath,amsfonts,bm}&#10;\pagestyle{empty}&#10;\begin{document}&#10;&#10;\begin{equation*}&#10;\mathcal{L}= D^{-1/2}LD^{-1/2} = \hat{\Phi} \hat{\Lambda} \hat{\Phi}^T&#10;\end{equation*}&#10;&#10;&#10;\end{document}&#10;" title="IguanaTex Picture Display">
            <a:extLst>
              <a:ext uri="{FF2B5EF4-FFF2-40B4-BE49-F238E27FC236}">
                <a16:creationId xmlns:a16="http://schemas.microsoft.com/office/drawing/2014/main" id="{2E1711EF-09E3-134B-A9BF-A8F519ED4EB7}"/>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1233609" y="2661083"/>
            <a:ext cx="3081143" cy="245333"/>
          </a:xfrm>
          <a:prstGeom prst="rect">
            <a:avLst/>
          </a:prstGeom>
        </p:spPr>
      </p:pic>
      <p:sp>
        <p:nvSpPr>
          <p:cNvPr id="3" name="Slide Number Placeholder 2">
            <a:extLst>
              <a:ext uri="{FF2B5EF4-FFF2-40B4-BE49-F238E27FC236}">
                <a16:creationId xmlns:a16="http://schemas.microsoft.com/office/drawing/2014/main" id="{9EBB3D38-319C-C624-0A6D-0D2DA48D1EA7}"/>
              </a:ext>
            </a:extLst>
          </p:cNvPr>
          <p:cNvSpPr>
            <a:spLocks noGrp="1"/>
          </p:cNvSpPr>
          <p:nvPr>
            <p:ph type="sldNum" sz="quarter" idx="12"/>
          </p:nvPr>
        </p:nvSpPr>
        <p:spPr/>
        <p:txBody>
          <a:bodyPr/>
          <a:lstStyle/>
          <a:p>
            <a:fld id="{33471E03-3868-4372-A232-81B06EBB10D4}" type="slidenum">
              <a:rPr lang="es-ES" smtClean="0"/>
              <a:t>37</a:t>
            </a:fld>
            <a:endParaRPr lang="es-ES"/>
          </a:p>
        </p:txBody>
      </p:sp>
      <p:sp>
        <p:nvSpPr>
          <p:cNvPr id="4" name="TextBox 3">
            <a:extLst>
              <a:ext uri="{FF2B5EF4-FFF2-40B4-BE49-F238E27FC236}">
                <a16:creationId xmlns:a16="http://schemas.microsoft.com/office/drawing/2014/main" id="{482F8A0C-DFF4-C697-7D25-7609D49C521A}"/>
              </a:ext>
            </a:extLst>
          </p:cNvPr>
          <p:cNvSpPr txBox="1"/>
          <p:nvPr/>
        </p:nvSpPr>
        <p:spPr>
          <a:xfrm>
            <a:off x="6581198" y="1837525"/>
            <a:ext cx="4663064" cy="369332"/>
          </a:xfrm>
          <a:prstGeom prst="rect">
            <a:avLst/>
          </a:prstGeom>
          <a:noFill/>
        </p:spPr>
        <p:txBody>
          <a:bodyPr wrap="square" rtlCol="0">
            <a:spAutoFit/>
          </a:bodyPr>
          <a:lstStyle/>
          <a:p>
            <a:pPr algn="ctr"/>
            <a:r>
              <a:rPr lang="en-US" b="1" dirty="0">
                <a:solidFill>
                  <a:schemeClr val="accent1"/>
                </a:solidFill>
              </a:rPr>
              <a:t>Variability of node signal </a:t>
            </a:r>
            <a:r>
              <a:rPr lang="en-US" b="1" dirty="0" err="1">
                <a:solidFill>
                  <a:schemeClr val="accent1"/>
                </a:solidFill>
              </a:rPr>
              <a:t>wrt</a:t>
            </a:r>
            <a:r>
              <a:rPr lang="en-US" b="1" dirty="0">
                <a:solidFill>
                  <a:schemeClr val="accent1"/>
                </a:solidFill>
              </a:rPr>
              <a:t> graph structure</a:t>
            </a:r>
          </a:p>
        </p:txBody>
      </p:sp>
      <p:cxnSp>
        <p:nvCxnSpPr>
          <p:cNvPr id="7" name="Straight Arrow Connector 6">
            <a:extLst>
              <a:ext uri="{FF2B5EF4-FFF2-40B4-BE49-F238E27FC236}">
                <a16:creationId xmlns:a16="http://schemas.microsoft.com/office/drawing/2014/main" id="{97EEC8D4-A8CD-617E-5C42-223BB359B1C1}"/>
              </a:ext>
            </a:extLst>
          </p:cNvPr>
          <p:cNvCxnSpPr>
            <a:cxnSpLocks/>
          </p:cNvCxnSpPr>
          <p:nvPr/>
        </p:nvCxnSpPr>
        <p:spPr>
          <a:xfrm>
            <a:off x="8662416" y="1644889"/>
            <a:ext cx="0" cy="2779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23EE1226-C3ED-6607-572E-6CB5AF4CEB8C}"/>
              </a:ext>
            </a:extLst>
          </p:cNvPr>
          <p:cNvGrpSpPr/>
          <p:nvPr/>
        </p:nvGrpSpPr>
        <p:grpSpPr>
          <a:xfrm>
            <a:off x="6194429" y="2344741"/>
            <a:ext cx="5022669" cy="4101747"/>
            <a:chOff x="6194429" y="2344741"/>
            <a:chExt cx="5022669" cy="4101747"/>
          </a:xfrm>
        </p:grpSpPr>
        <p:sp>
          <p:nvSpPr>
            <p:cNvPr id="22" name="Rectangle: Rounded Corners 21">
              <a:extLst>
                <a:ext uri="{FF2B5EF4-FFF2-40B4-BE49-F238E27FC236}">
                  <a16:creationId xmlns:a16="http://schemas.microsoft.com/office/drawing/2014/main" id="{EEE44E87-A491-1E52-0A29-C9916C28470A}"/>
                </a:ext>
              </a:extLst>
            </p:cNvPr>
            <p:cNvSpPr/>
            <p:nvPr/>
          </p:nvSpPr>
          <p:spPr>
            <a:xfrm>
              <a:off x="6194429" y="2344741"/>
              <a:ext cx="5022669" cy="4088431"/>
            </a:xfrm>
            <a:prstGeom prst="roundRect">
              <a:avLst>
                <a:gd name="adj" fmla="val 11618"/>
              </a:avLst>
            </a:prstGeom>
            <a:solidFill>
              <a:srgbClr val="F9FEEC">
                <a:alpha val="8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5" name="TextBox 14">
              <a:extLst>
                <a:ext uri="{FF2B5EF4-FFF2-40B4-BE49-F238E27FC236}">
                  <a16:creationId xmlns:a16="http://schemas.microsoft.com/office/drawing/2014/main" id="{D4189235-B874-6AF8-D9E6-113D5EEC779E}"/>
                </a:ext>
              </a:extLst>
            </p:cNvPr>
            <p:cNvSpPr txBox="1"/>
            <p:nvPr/>
          </p:nvSpPr>
          <p:spPr>
            <a:xfrm>
              <a:off x="6489341" y="5369270"/>
              <a:ext cx="4432845" cy="1077218"/>
            </a:xfrm>
            <a:prstGeom prst="rect">
              <a:avLst/>
            </a:prstGeom>
            <a:noFill/>
          </p:spPr>
          <p:txBody>
            <a:bodyPr wrap="square">
              <a:spAutoFit/>
            </a:bodyPr>
            <a:lstStyle/>
            <a:p>
              <a:pPr algn="ctr"/>
              <a:r>
                <a:rPr lang="en-US" sz="1600" b="1" dirty="0">
                  <a:solidFill>
                    <a:schemeClr val="tx1"/>
                  </a:solidFill>
                </a:rPr>
                <a:t>Eigenvalues</a:t>
              </a:r>
              <a:r>
                <a:rPr lang="en-US" sz="1600" dirty="0">
                  <a:solidFill>
                    <a:schemeClr val="tx1"/>
                  </a:solidFill>
                </a:rPr>
                <a:t> are the Rayleigh Quotient</a:t>
              </a:r>
              <a:r>
                <a:rPr lang="en-US" sz="1600" dirty="0"/>
                <a:t> </a:t>
              </a:r>
              <a:br>
                <a:rPr lang="en-US" sz="1600" dirty="0">
                  <a:solidFill>
                    <a:schemeClr val="tx1"/>
                  </a:solidFill>
                </a:rPr>
              </a:br>
              <a:r>
                <a:rPr lang="en-US" sz="1600" dirty="0">
                  <a:solidFill>
                    <a:schemeClr val="tx1"/>
                  </a:solidFill>
                </a:rPr>
                <a:t>of the </a:t>
              </a:r>
              <a:r>
                <a:rPr lang="en-US" sz="1600" b="1" dirty="0">
                  <a:solidFill>
                    <a:schemeClr val="tx1"/>
                  </a:solidFill>
                </a:rPr>
                <a:t>eigenvectors</a:t>
              </a:r>
              <a:r>
                <a:rPr lang="en-US" sz="1600" dirty="0">
                  <a:solidFill>
                    <a:schemeClr val="tx1"/>
                  </a:solidFill>
                </a:rPr>
                <a:t> of the graph </a:t>
              </a:r>
              <a:br>
                <a:rPr lang="en-US" sz="1600" dirty="0">
                  <a:solidFill>
                    <a:schemeClr val="tx1"/>
                  </a:solidFill>
                </a:rPr>
              </a:br>
              <a:r>
                <a:rPr lang="en-US" sz="1600" dirty="0"/>
                <a:t>(</a:t>
              </a:r>
              <a:r>
                <a:rPr lang="en-US" sz="1600" b="1" dirty="0"/>
                <a:t>orthonormal functions that minimizes variability </a:t>
              </a:r>
              <a:r>
                <a:rPr lang="en-US" sz="1600" b="1" dirty="0" err="1"/>
                <a:t>wrt</a:t>
              </a:r>
              <a:r>
                <a:rPr lang="en-US" sz="1600" b="1" dirty="0"/>
                <a:t> the structure of the graph</a:t>
              </a:r>
              <a:r>
                <a:rPr lang="en-US" sz="1600" dirty="0"/>
                <a:t>)</a:t>
              </a:r>
              <a:endParaRPr lang="en-US" sz="1600" dirty="0">
                <a:solidFill>
                  <a:schemeClr val="tx1"/>
                </a:solidFill>
              </a:endParaRPr>
            </a:p>
          </p:txBody>
        </p:sp>
        <p:pic>
          <p:nvPicPr>
            <p:cNvPr id="11" name="Picture 10" descr="\documentclass{article}&#10;\usepackage{amsmath,amsfonts,bm}&#10;\pagestyle{empty}&#10;\DeclareMathOperator{\tr}{Tr}&#10;\begin{document}&#10;&#10;\begin{equation*}&#10;R_G(f) = \frac{f^TLf}{\left\lVert f \right\rVert^2_2}&#10;\end{equation*}&#10;&#10;&#10;\end{document}&#10;" title="IguanaTex Picture Display">
              <a:extLst>
                <a:ext uri="{FF2B5EF4-FFF2-40B4-BE49-F238E27FC236}">
                  <a16:creationId xmlns:a16="http://schemas.microsoft.com/office/drawing/2014/main" id="{963C04A7-8840-02F4-7B1F-B7ADD0CE14FA}"/>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6967720" y="3410498"/>
              <a:ext cx="1756132" cy="693333"/>
            </a:xfrm>
            <a:prstGeom prst="rect">
              <a:avLst/>
            </a:prstGeom>
          </p:spPr>
        </p:pic>
        <p:pic>
          <p:nvPicPr>
            <p:cNvPr id="16" name="Picture 15" descr="\documentclass{article}&#10;\usepackage{amsmath,amsfonts,bm}&#10;\pagestyle{empty}&#10;\DeclareMathOperator{\tr}{Tr}&#10;\DeclareMathOperator{\argmin}{argmin}&#10;\begin{document}&#10;&#10;\begin{align*}&#10;\phi_n &amp;= \argmin_{f\perp(f_1,\dots,f_{n-1})} R_G(f) \\&#10;\lambda_n &amp;= R_G(\phi_n) = \frac{\phi_n^TL\phi_n}{\phi_n^T\phi_n}&#10;\end{align*}&#10;&#10;&#10;\end{document}&#10;" title="IguanaTex Picture Display">
              <a:extLst>
                <a:ext uri="{FF2B5EF4-FFF2-40B4-BE49-F238E27FC236}">
                  <a16:creationId xmlns:a16="http://schemas.microsoft.com/office/drawing/2014/main" id="{C3DE9E3F-8602-BE01-B933-08573F29D22A}"/>
                </a:ext>
              </a:extLst>
            </p:cNvPr>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6953379" y="4328541"/>
              <a:ext cx="3504769" cy="1020953"/>
            </a:xfrm>
            <a:prstGeom prst="rect">
              <a:avLst/>
            </a:prstGeom>
          </p:spPr>
        </p:pic>
        <p:pic>
          <p:nvPicPr>
            <p:cNvPr id="13" name="Picture 12" descr="\documentclass{article}&#10;\usepackage{amsmath,amsfonts,bm}&#10;\pagestyle{empty}&#10;\DeclareMathOperator{\tr}{Tr}&#10;\begin{document}&#10;&#10;\begin{equation*}&#10;f^{\top}Lf = \sum_{(u,v)\in E} (f_u-f_v)^2&#10;\end{equation*}&#10;&#10;\end{document}&#10;&#10;" title="IguanaTex Picture Display">
              <a:extLst>
                <a:ext uri="{FF2B5EF4-FFF2-40B4-BE49-F238E27FC236}">
                  <a16:creationId xmlns:a16="http://schemas.microsoft.com/office/drawing/2014/main" id="{A80422E9-3A6C-0F3F-9F92-848A541C059E}"/>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6944403" y="2564569"/>
              <a:ext cx="2831244" cy="598857"/>
            </a:xfrm>
            <a:prstGeom prst="rect">
              <a:avLst/>
            </a:prstGeom>
          </p:spPr>
        </p:pic>
      </p:grpSp>
    </p:spTree>
    <p:extLst>
      <p:ext uri="{BB962C8B-B14F-4D97-AF65-F5344CB8AC3E}">
        <p14:creationId xmlns:p14="http://schemas.microsoft.com/office/powerpoint/2010/main" val="3947762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Laplacian Eigenvectors</a:t>
            </a:r>
          </a:p>
        </p:txBody>
      </p:sp>
      <p:sp>
        <p:nvSpPr>
          <p:cNvPr id="3" name="TextBox 2">
            <a:extLst>
              <a:ext uri="{FF2B5EF4-FFF2-40B4-BE49-F238E27FC236}">
                <a16:creationId xmlns:a16="http://schemas.microsoft.com/office/drawing/2014/main" id="{3B03D1AC-57CE-64E1-0F70-39FA7B2182F2}"/>
              </a:ext>
            </a:extLst>
          </p:cNvPr>
          <p:cNvSpPr txBox="1"/>
          <p:nvPr/>
        </p:nvSpPr>
        <p:spPr>
          <a:xfrm>
            <a:off x="5386251" y="4128327"/>
            <a:ext cx="1419498" cy="369332"/>
          </a:xfrm>
          <a:prstGeom prst="rect">
            <a:avLst/>
          </a:prstGeom>
          <a:noFill/>
        </p:spPr>
        <p:txBody>
          <a:bodyPr wrap="square" rtlCol="0">
            <a:spAutoFit/>
          </a:bodyPr>
          <a:lstStyle/>
          <a:p>
            <a:pPr algn="ctr"/>
            <a:r>
              <a:rPr lang="en-US" dirty="0"/>
              <a:t>Spectral gap</a:t>
            </a:r>
          </a:p>
        </p:txBody>
      </p:sp>
      <p:pic>
        <p:nvPicPr>
          <p:cNvPr id="8" name="Picture 7">
            <a:extLst>
              <a:ext uri="{FF2B5EF4-FFF2-40B4-BE49-F238E27FC236}">
                <a16:creationId xmlns:a16="http://schemas.microsoft.com/office/drawing/2014/main" id="{ABBDE2A7-80D5-F3C3-3BF7-2854FF3726F7}"/>
              </a:ext>
            </a:extLst>
          </p:cNvPr>
          <p:cNvPicPr>
            <a:picLocks noChangeAspect="1"/>
          </p:cNvPicPr>
          <p:nvPr/>
        </p:nvPicPr>
        <p:blipFill>
          <a:blip r:embed="rId3"/>
          <a:stretch>
            <a:fillRect/>
          </a:stretch>
        </p:blipFill>
        <p:spPr>
          <a:xfrm>
            <a:off x="1828898" y="1412301"/>
            <a:ext cx="8534204" cy="2582109"/>
          </a:xfrm>
          <a:prstGeom prst="rect">
            <a:avLst/>
          </a:prstGeom>
        </p:spPr>
      </p:pic>
      <p:pic>
        <p:nvPicPr>
          <p:cNvPr id="12" name="Picture 11">
            <a:extLst>
              <a:ext uri="{FF2B5EF4-FFF2-40B4-BE49-F238E27FC236}">
                <a16:creationId xmlns:a16="http://schemas.microsoft.com/office/drawing/2014/main" id="{C9A64142-C71E-B2F1-EAB8-E0E3F64F7096}"/>
              </a:ext>
            </a:extLst>
          </p:cNvPr>
          <p:cNvPicPr>
            <a:picLocks noChangeAspect="1"/>
          </p:cNvPicPr>
          <p:nvPr/>
        </p:nvPicPr>
        <p:blipFill>
          <a:blip r:embed="rId4"/>
          <a:stretch>
            <a:fillRect/>
          </a:stretch>
        </p:blipFill>
        <p:spPr>
          <a:xfrm>
            <a:off x="1712977" y="3994410"/>
            <a:ext cx="8766045" cy="2652255"/>
          </a:xfrm>
          <a:prstGeom prst="rect">
            <a:avLst/>
          </a:prstGeom>
        </p:spPr>
      </p:pic>
      <p:sp>
        <p:nvSpPr>
          <p:cNvPr id="4" name="Slide Number Placeholder 3">
            <a:extLst>
              <a:ext uri="{FF2B5EF4-FFF2-40B4-BE49-F238E27FC236}">
                <a16:creationId xmlns:a16="http://schemas.microsoft.com/office/drawing/2014/main" id="{B7B5ECAD-8CC7-871F-803F-D7E539EE9555}"/>
              </a:ext>
            </a:extLst>
          </p:cNvPr>
          <p:cNvSpPr>
            <a:spLocks noGrp="1"/>
          </p:cNvSpPr>
          <p:nvPr>
            <p:ph type="sldNum" sz="quarter" idx="12"/>
          </p:nvPr>
        </p:nvSpPr>
        <p:spPr/>
        <p:txBody>
          <a:bodyPr/>
          <a:lstStyle/>
          <a:p>
            <a:fld id="{33471E03-3868-4372-A232-81B06EBB10D4}" type="slidenum">
              <a:rPr lang="es-ES" smtClean="0"/>
              <a:t>38</a:t>
            </a:fld>
            <a:endParaRPr lang="es-ES"/>
          </a:p>
        </p:txBody>
      </p:sp>
    </p:spTree>
    <p:extLst>
      <p:ext uri="{BB962C8B-B14F-4D97-AF65-F5344CB8AC3E}">
        <p14:creationId xmlns:p14="http://schemas.microsoft.com/office/powerpoint/2010/main" val="615786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7E42CAAE-1F82-2BCB-FACF-91629BE42203}"/>
              </a:ext>
            </a:extLst>
          </p:cNvPr>
          <p:cNvSpPr/>
          <p:nvPr/>
        </p:nvSpPr>
        <p:spPr>
          <a:xfrm>
            <a:off x="1127847" y="3405349"/>
            <a:ext cx="4202621" cy="535665"/>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 name="Title 1">
            <a:extLst>
              <a:ext uri="{FF2B5EF4-FFF2-40B4-BE49-F238E27FC236}">
                <a16:creationId xmlns:a16="http://schemas.microsoft.com/office/drawing/2014/main" id="{83D0EB9F-8786-FA3A-CDC9-1F60AA87F033}"/>
              </a:ext>
            </a:extLst>
          </p:cNvPr>
          <p:cNvSpPr>
            <a:spLocks noGrp="1"/>
          </p:cNvSpPr>
          <p:nvPr>
            <p:ph type="title"/>
          </p:nvPr>
        </p:nvSpPr>
        <p:spPr/>
        <p:txBody>
          <a:bodyPr/>
          <a:lstStyle/>
          <a:p>
            <a:r>
              <a:rPr lang="en-US" dirty="0"/>
              <a:t>Cheeger constant</a:t>
            </a:r>
          </a:p>
        </p:txBody>
      </p:sp>
      <p:sp>
        <p:nvSpPr>
          <p:cNvPr id="4" name="Text Placeholder 3">
            <a:extLst>
              <a:ext uri="{FF2B5EF4-FFF2-40B4-BE49-F238E27FC236}">
                <a16:creationId xmlns:a16="http://schemas.microsoft.com/office/drawing/2014/main" id="{BEE838D5-84DD-CAF9-8D3F-12D6B21D4B71}"/>
              </a:ext>
            </a:extLst>
          </p:cNvPr>
          <p:cNvSpPr>
            <a:spLocks noGrp="1"/>
          </p:cNvSpPr>
          <p:nvPr>
            <p:ph type="body" sz="quarter" idx="13"/>
          </p:nvPr>
        </p:nvSpPr>
        <p:spPr/>
        <p:txBody>
          <a:bodyPr/>
          <a:lstStyle/>
          <a:p>
            <a:r>
              <a:rPr lang="en-US" dirty="0"/>
              <a:t>Min Cut</a:t>
            </a:r>
          </a:p>
        </p:txBody>
      </p:sp>
      <p:pic>
        <p:nvPicPr>
          <p:cNvPr id="5" name="Picture 4" descr="\documentclass{article}&#10;\usepackage{amsmath,amsfonts,bm}&#10;\pagestyle{empty}&#10;\DeclareMathOperator{\tr}{Tr}&#10;\begin{document}&#10;&#10;\begin{equation*}&#10;\partial S = \{e=(u,v): u\in S, v\in \bar{S}\}&#10;\end{equation*}&#10;&#10;&#10;\end{document}&#10;&#10;" title="IguanaTex Picture Display">
            <a:extLst>
              <a:ext uri="{FF2B5EF4-FFF2-40B4-BE49-F238E27FC236}">
                <a16:creationId xmlns:a16="http://schemas.microsoft.com/office/drawing/2014/main" id="{C5648150-836F-DC6F-85C1-79407058244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257534" y="2085631"/>
            <a:ext cx="3465142" cy="277333"/>
          </a:xfrm>
          <a:prstGeom prst="rect">
            <a:avLst/>
          </a:prstGeom>
        </p:spPr>
      </p:pic>
      <p:pic>
        <p:nvPicPr>
          <p:cNvPr id="6" name="Picture 5" descr="\documentclass{article}&#10;\usepackage{amsmath,amsfonts,bm}&#10;\pagestyle{empty}&#10;\DeclareMathOperator{\tr}{Tr}&#10;\begin{document}&#10;&#10;\begin{equation*}&#10;h_S = \frac{|\partial S|}{\min\{\text{vol}(S),\  \text{vol}(\bar{S})\}}&#10;\end{equation*}&#10;&#10;&#10;\end{document}&#10;&#10;" title="IguanaTex Picture Display">
            <a:extLst>
              <a:ext uri="{FF2B5EF4-FFF2-40B4-BE49-F238E27FC236}">
                <a16:creationId xmlns:a16="http://schemas.microsoft.com/office/drawing/2014/main" id="{6AB2930C-3FB9-FF50-59DD-CC93C4AE46CF}"/>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257533" y="2552211"/>
            <a:ext cx="2896761" cy="604952"/>
          </a:xfrm>
          <a:prstGeom prst="rect">
            <a:avLst/>
          </a:prstGeom>
        </p:spPr>
      </p:pic>
      <p:pic>
        <p:nvPicPr>
          <p:cNvPr id="7" name="Picture 6" descr="\documentclass{article}&#10;\usepackage{amsmath,amsfonts,bm}&#10;\pagestyle{empty}&#10;\DeclareMathOperator{\tr}{Tr}&#10;\begin{document}&#10;&#10;\begin{equation*}&#10;h_G = \min_{S \subset  V} h_S&#10;\end{equation*}&#10;&#10;\end{document}&#10;&#10;" title="IguanaTex Picture Display">
            <a:extLst>
              <a:ext uri="{FF2B5EF4-FFF2-40B4-BE49-F238E27FC236}">
                <a16:creationId xmlns:a16="http://schemas.microsoft.com/office/drawing/2014/main" id="{3DB00A2C-E3C3-5841-51FF-75D1FEDB673F}"/>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1257533" y="3520124"/>
            <a:ext cx="1409523" cy="351999"/>
          </a:xfrm>
          <a:prstGeom prst="rect">
            <a:avLst/>
          </a:prstGeom>
        </p:spPr>
      </p:pic>
      <p:grpSp>
        <p:nvGrpSpPr>
          <p:cNvPr id="17" name="Group 16">
            <a:extLst>
              <a:ext uri="{FF2B5EF4-FFF2-40B4-BE49-F238E27FC236}">
                <a16:creationId xmlns:a16="http://schemas.microsoft.com/office/drawing/2014/main" id="{1D88E398-3E68-A8EC-3C0F-7865E9B49945}"/>
              </a:ext>
            </a:extLst>
          </p:cNvPr>
          <p:cNvGrpSpPr/>
          <p:nvPr/>
        </p:nvGrpSpPr>
        <p:grpSpPr>
          <a:xfrm>
            <a:off x="7446036" y="1322715"/>
            <a:ext cx="3273826" cy="2973027"/>
            <a:chOff x="5513814" y="3042009"/>
            <a:chExt cx="2896761" cy="2630607"/>
          </a:xfrm>
        </p:grpSpPr>
        <p:grpSp>
          <p:nvGrpSpPr>
            <p:cNvPr id="9" name="Group 8">
              <a:extLst>
                <a:ext uri="{FF2B5EF4-FFF2-40B4-BE49-F238E27FC236}">
                  <a16:creationId xmlns:a16="http://schemas.microsoft.com/office/drawing/2014/main" id="{1BB689D9-C5F0-897A-8040-40B5552989CB}"/>
                </a:ext>
              </a:extLst>
            </p:cNvPr>
            <p:cNvGrpSpPr/>
            <p:nvPr/>
          </p:nvGrpSpPr>
          <p:grpSpPr>
            <a:xfrm>
              <a:off x="5513814" y="3219226"/>
              <a:ext cx="2896761" cy="2453390"/>
              <a:chOff x="2390779" y="4355702"/>
              <a:chExt cx="2150393" cy="1821259"/>
            </a:xfrm>
          </p:grpSpPr>
          <p:grpSp>
            <p:nvGrpSpPr>
              <p:cNvPr id="10" name="Group 9">
                <a:extLst>
                  <a:ext uri="{FF2B5EF4-FFF2-40B4-BE49-F238E27FC236}">
                    <a16:creationId xmlns:a16="http://schemas.microsoft.com/office/drawing/2014/main" id="{7D44E32D-65B8-65A4-D1FE-7F3139CC7CA2}"/>
                  </a:ext>
                </a:extLst>
              </p:cNvPr>
              <p:cNvGrpSpPr/>
              <p:nvPr/>
            </p:nvGrpSpPr>
            <p:grpSpPr>
              <a:xfrm rot="16200000">
                <a:off x="2555346" y="4191135"/>
                <a:ext cx="1821259" cy="2150393"/>
                <a:chOff x="8498209" y="2723500"/>
                <a:chExt cx="1932622" cy="2281882"/>
              </a:xfrm>
            </p:grpSpPr>
            <p:grpSp>
              <p:nvGrpSpPr>
                <p:cNvPr id="12" name="Group 11">
                  <a:extLst>
                    <a:ext uri="{FF2B5EF4-FFF2-40B4-BE49-F238E27FC236}">
                      <a16:creationId xmlns:a16="http://schemas.microsoft.com/office/drawing/2014/main" id="{24DA5979-BD9F-F261-6593-84EF17ABF2E4}"/>
                    </a:ext>
                  </a:extLst>
                </p:cNvPr>
                <p:cNvGrpSpPr/>
                <p:nvPr/>
              </p:nvGrpSpPr>
              <p:grpSpPr>
                <a:xfrm>
                  <a:off x="8527738" y="2723500"/>
                  <a:ext cx="1903092" cy="2281882"/>
                  <a:chOff x="8527738" y="2723500"/>
                  <a:chExt cx="1903092" cy="2281882"/>
                </a:xfrm>
                <a:solidFill>
                  <a:schemeClr val="accent1">
                    <a:lumMod val="20000"/>
                    <a:lumOff val="80000"/>
                  </a:schemeClr>
                </a:solidFill>
              </p:grpSpPr>
              <p:sp>
                <p:nvSpPr>
                  <p:cNvPr id="14" name="Oval 10">
                    <a:extLst>
                      <a:ext uri="{FF2B5EF4-FFF2-40B4-BE49-F238E27FC236}">
                        <a16:creationId xmlns:a16="http://schemas.microsoft.com/office/drawing/2014/main" id="{01FE097B-8A09-A317-FE4D-EE71A32B1B43}"/>
                      </a:ext>
                    </a:extLst>
                  </p:cNvPr>
                  <p:cNvSpPr/>
                  <p:nvPr/>
                </p:nvSpPr>
                <p:spPr>
                  <a:xfrm>
                    <a:off x="8527738" y="2723500"/>
                    <a:ext cx="1630532" cy="121174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0 w 1450659"/>
                      <a:gd name="connsiteY0" fmla="*/ 685949 h 1257651"/>
                      <a:gd name="connsiteX1" fmla="*/ 577692 w 1450659"/>
                      <a:gd name="connsiteY1" fmla="*/ 227 h 1257651"/>
                      <a:gd name="connsiteX2" fmla="*/ 1450659 w 1450659"/>
                      <a:gd name="connsiteY2" fmla="*/ 628799 h 1257651"/>
                      <a:gd name="connsiteX3" fmla="*/ 577692 w 1450659"/>
                      <a:gd name="connsiteY3" fmla="*/ 1257371 h 1257651"/>
                      <a:gd name="connsiteX4" fmla="*/ 0 w 1450659"/>
                      <a:gd name="connsiteY4" fmla="*/ 685949 h 1257651"/>
                      <a:gd name="connsiteX0" fmla="*/ 137400 w 1588059"/>
                      <a:gd name="connsiteY0" fmla="*/ 704374 h 1275961"/>
                      <a:gd name="connsiteX1" fmla="*/ 43419 w 1588059"/>
                      <a:gd name="connsiteY1" fmla="*/ 213759 h 1275961"/>
                      <a:gd name="connsiteX2" fmla="*/ 715092 w 1588059"/>
                      <a:gd name="connsiteY2" fmla="*/ 18652 h 1275961"/>
                      <a:gd name="connsiteX3" fmla="*/ 1588059 w 1588059"/>
                      <a:gd name="connsiteY3" fmla="*/ 647224 h 1275961"/>
                      <a:gd name="connsiteX4" fmla="*/ 715092 w 1588059"/>
                      <a:gd name="connsiteY4" fmla="*/ 1275796 h 1275961"/>
                      <a:gd name="connsiteX5" fmla="*/ 137400 w 1588059"/>
                      <a:gd name="connsiteY5" fmla="*/ 704374 h 1275961"/>
                      <a:gd name="connsiteX0" fmla="*/ 125566 w 1592100"/>
                      <a:gd name="connsiteY0" fmla="*/ 745649 h 1276324"/>
                      <a:gd name="connsiteX1" fmla="*/ 47460 w 1592100"/>
                      <a:gd name="connsiteY1" fmla="*/ 213759 h 1276324"/>
                      <a:gd name="connsiteX2" fmla="*/ 719133 w 1592100"/>
                      <a:gd name="connsiteY2" fmla="*/ 18652 h 1276324"/>
                      <a:gd name="connsiteX3" fmla="*/ 1592100 w 1592100"/>
                      <a:gd name="connsiteY3" fmla="*/ 647224 h 1276324"/>
                      <a:gd name="connsiteX4" fmla="*/ 719133 w 1592100"/>
                      <a:gd name="connsiteY4" fmla="*/ 1275796 h 1276324"/>
                      <a:gd name="connsiteX5" fmla="*/ 125566 w 1592100"/>
                      <a:gd name="connsiteY5" fmla="*/ 745649 h 1276324"/>
                      <a:gd name="connsiteX0" fmla="*/ 153353 w 1619887"/>
                      <a:gd name="connsiteY0" fmla="*/ 743071 h 1273742"/>
                      <a:gd name="connsiteX1" fmla="*/ 40322 w 1619887"/>
                      <a:gd name="connsiteY1" fmla="*/ 230231 h 1273742"/>
                      <a:gd name="connsiteX2" fmla="*/ 746920 w 1619887"/>
                      <a:gd name="connsiteY2" fmla="*/ 16074 h 1273742"/>
                      <a:gd name="connsiteX3" fmla="*/ 1619887 w 1619887"/>
                      <a:gd name="connsiteY3" fmla="*/ 644646 h 1273742"/>
                      <a:gd name="connsiteX4" fmla="*/ 746920 w 1619887"/>
                      <a:gd name="connsiteY4" fmla="*/ 1273218 h 1273742"/>
                      <a:gd name="connsiteX5" fmla="*/ 153353 w 1619887"/>
                      <a:gd name="connsiteY5" fmla="*/ 743071 h 1273742"/>
                      <a:gd name="connsiteX0" fmla="*/ 129230 w 1627514"/>
                      <a:gd name="connsiteY0" fmla="*/ 774821 h 1274191"/>
                      <a:gd name="connsiteX1" fmla="*/ 47949 w 1627514"/>
                      <a:gd name="connsiteY1" fmla="*/ 230231 h 1274191"/>
                      <a:gd name="connsiteX2" fmla="*/ 754547 w 1627514"/>
                      <a:gd name="connsiteY2" fmla="*/ 16074 h 1274191"/>
                      <a:gd name="connsiteX3" fmla="*/ 1627514 w 1627514"/>
                      <a:gd name="connsiteY3" fmla="*/ 644646 h 1274191"/>
                      <a:gd name="connsiteX4" fmla="*/ 754547 w 1627514"/>
                      <a:gd name="connsiteY4" fmla="*/ 1273218 h 1274191"/>
                      <a:gd name="connsiteX5" fmla="*/ 129230 w 1627514"/>
                      <a:gd name="connsiteY5" fmla="*/ 774821 h 1274191"/>
                      <a:gd name="connsiteX0" fmla="*/ 123381 w 1621665"/>
                      <a:gd name="connsiteY0" fmla="*/ 774821 h 1274191"/>
                      <a:gd name="connsiteX1" fmla="*/ 42100 w 1621665"/>
                      <a:gd name="connsiteY1" fmla="*/ 230231 h 1274191"/>
                      <a:gd name="connsiteX2" fmla="*/ 748698 w 1621665"/>
                      <a:gd name="connsiteY2" fmla="*/ 16074 h 1274191"/>
                      <a:gd name="connsiteX3" fmla="*/ 1621665 w 1621665"/>
                      <a:gd name="connsiteY3" fmla="*/ 644646 h 1274191"/>
                      <a:gd name="connsiteX4" fmla="*/ 586773 w 1621665"/>
                      <a:gd name="connsiteY4" fmla="*/ 1273218 h 1274191"/>
                      <a:gd name="connsiteX5" fmla="*/ 123381 w 1621665"/>
                      <a:gd name="connsiteY5" fmla="*/ 774821 h 1274191"/>
                      <a:gd name="connsiteX0" fmla="*/ 114822 w 1613106"/>
                      <a:gd name="connsiteY0" fmla="*/ 774821 h 1273965"/>
                      <a:gd name="connsiteX1" fmla="*/ 33541 w 1613106"/>
                      <a:gd name="connsiteY1" fmla="*/ 230231 h 1273965"/>
                      <a:gd name="connsiteX2" fmla="*/ 740139 w 1613106"/>
                      <a:gd name="connsiteY2" fmla="*/ 16074 h 1273965"/>
                      <a:gd name="connsiteX3" fmla="*/ 1613106 w 1613106"/>
                      <a:gd name="connsiteY3" fmla="*/ 644646 h 1273965"/>
                      <a:gd name="connsiteX4" fmla="*/ 578214 w 1613106"/>
                      <a:gd name="connsiteY4" fmla="*/ 1273218 h 1273965"/>
                      <a:gd name="connsiteX5" fmla="*/ 114822 w 1613106"/>
                      <a:gd name="connsiteY5" fmla="*/ 774821 h 1273965"/>
                      <a:gd name="connsiteX0" fmla="*/ 114822 w 1613106"/>
                      <a:gd name="connsiteY0" fmla="*/ 774821 h 1311904"/>
                      <a:gd name="connsiteX1" fmla="*/ 33541 w 1613106"/>
                      <a:gd name="connsiteY1" fmla="*/ 230231 h 1311904"/>
                      <a:gd name="connsiteX2" fmla="*/ 740139 w 1613106"/>
                      <a:gd name="connsiteY2" fmla="*/ 16074 h 1311904"/>
                      <a:gd name="connsiteX3" fmla="*/ 1613106 w 1613106"/>
                      <a:gd name="connsiteY3" fmla="*/ 644646 h 1311904"/>
                      <a:gd name="connsiteX4" fmla="*/ 578214 w 1613106"/>
                      <a:gd name="connsiteY4" fmla="*/ 1273218 h 1311904"/>
                      <a:gd name="connsiteX5" fmla="*/ 114822 w 1613106"/>
                      <a:gd name="connsiteY5" fmla="*/ 774821 h 1311904"/>
                      <a:gd name="connsiteX0" fmla="*/ 121445 w 1619729"/>
                      <a:gd name="connsiteY0" fmla="*/ 774821 h 1308928"/>
                      <a:gd name="connsiteX1" fmla="*/ 40164 w 1619729"/>
                      <a:gd name="connsiteY1" fmla="*/ 230231 h 1308928"/>
                      <a:gd name="connsiteX2" fmla="*/ 746762 w 1619729"/>
                      <a:gd name="connsiteY2" fmla="*/ 16074 h 1308928"/>
                      <a:gd name="connsiteX3" fmla="*/ 1619729 w 1619729"/>
                      <a:gd name="connsiteY3" fmla="*/ 644646 h 1308928"/>
                      <a:gd name="connsiteX4" fmla="*/ 524512 w 1619729"/>
                      <a:gd name="connsiteY4" fmla="*/ 1270043 h 1308928"/>
                      <a:gd name="connsiteX5" fmla="*/ 121445 w 1619729"/>
                      <a:gd name="connsiteY5" fmla="*/ 774821 h 1308928"/>
                      <a:gd name="connsiteX0" fmla="*/ 121151 w 1619435"/>
                      <a:gd name="connsiteY0" fmla="*/ 774821 h 1300013"/>
                      <a:gd name="connsiteX1" fmla="*/ 39870 w 1619435"/>
                      <a:gd name="connsiteY1" fmla="*/ 230231 h 1300013"/>
                      <a:gd name="connsiteX2" fmla="*/ 746468 w 1619435"/>
                      <a:gd name="connsiteY2" fmla="*/ 16074 h 1300013"/>
                      <a:gd name="connsiteX3" fmla="*/ 1619435 w 1619435"/>
                      <a:gd name="connsiteY3" fmla="*/ 644646 h 1300013"/>
                      <a:gd name="connsiteX4" fmla="*/ 514693 w 1619435"/>
                      <a:gd name="connsiteY4" fmla="*/ 1260518 h 1300013"/>
                      <a:gd name="connsiteX5" fmla="*/ 121151 w 1619435"/>
                      <a:gd name="connsiteY5" fmla="*/ 774821 h 1300013"/>
                      <a:gd name="connsiteX0" fmla="*/ 121151 w 1619435"/>
                      <a:gd name="connsiteY0" fmla="*/ 774821 h 1302137"/>
                      <a:gd name="connsiteX1" fmla="*/ 39870 w 1619435"/>
                      <a:gd name="connsiteY1" fmla="*/ 230231 h 1302137"/>
                      <a:gd name="connsiteX2" fmla="*/ 746468 w 1619435"/>
                      <a:gd name="connsiteY2" fmla="*/ 16074 h 1302137"/>
                      <a:gd name="connsiteX3" fmla="*/ 1619435 w 1619435"/>
                      <a:gd name="connsiteY3" fmla="*/ 644646 h 1302137"/>
                      <a:gd name="connsiteX4" fmla="*/ 514693 w 1619435"/>
                      <a:gd name="connsiteY4" fmla="*/ 1260518 h 1302137"/>
                      <a:gd name="connsiteX5" fmla="*/ 121151 w 1619435"/>
                      <a:gd name="connsiteY5" fmla="*/ 774821 h 1302137"/>
                      <a:gd name="connsiteX0" fmla="*/ 120861 w 1619145"/>
                      <a:gd name="connsiteY0" fmla="*/ 774821 h 1299177"/>
                      <a:gd name="connsiteX1" fmla="*/ 39580 w 1619145"/>
                      <a:gd name="connsiteY1" fmla="*/ 230231 h 1299177"/>
                      <a:gd name="connsiteX2" fmla="*/ 746178 w 1619145"/>
                      <a:gd name="connsiteY2" fmla="*/ 16074 h 1299177"/>
                      <a:gd name="connsiteX3" fmla="*/ 1619145 w 1619145"/>
                      <a:gd name="connsiteY3" fmla="*/ 644646 h 1299177"/>
                      <a:gd name="connsiteX4" fmla="*/ 504878 w 1619145"/>
                      <a:gd name="connsiteY4" fmla="*/ 1257343 h 1299177"/>
                      <a:gd name="connsiteX5" fmla="*/ 120861 w 1619145"/>
                      <a:gd name="connsiteY5" fmla="*/ 774821 h 1299177"/>
                      <a:gd name="connsiteX0" fmla="*/ 120861 w 1633335"/>
                      <a:gd name="connsiteY0" fmla="*/ 774821 h 1282032"/>
                      <a:gd name="connsiteX1" fmla="*/ 39580 w 1633335"/>
                      <a:gd name="connsiteY1" fmla="*/ 230231 h 1282032"/>
                      <a:gd name="connsiteX2" fmla="*/ 746178 w 1633335"/>
                      <a:gd name="connsiteY2" fmla="*/ 16074 h 1282032"/>
                      <a:gd name="connsiteX3" fmla="*/ 1619145 w 1633335"/>
                      <a:gd name="connsiteY3" fmla="*/ 644646 h 1282032"/>
                      <a:gd name="connsiteX4" fmla="*/ 1211950 w 1633335"/>
                      <a:gd name="connsiteY4" fmla="*/ 1152569 h 1282032"/>
                      <a:gd name="connsiteX5" fmla="*/ 504878 w 1633335"/>
                      <a:gd name="connsiteY5" fmla="*/ 1257343 h 1282032"/>
                      <a:gd name="connsiteX6" fmla="*/ 120861 w 1633335"/>
                      <a:gd name="connsiteY6" fmla="*/ 774821 h 1282032"/>
                      <a:gd name="connsiteX0" fmla="*/ 120861 w 1628526"/>
                      <a:gd name="connsiteY0" fmla="*/ 774821 h 1282032"/>
                      <a:gd name="connsiteX1" fmla="*/ 39580 w 1628526"/>
                      <a:gd name="connsiteY1" fmla="*/ 230231 h 1282032"/>
                      <a:gd name="connsiteX2" fmla="*/ 746178 w 1628526"/>
                      <a:gd name="connsiteY2" fmla="*/ 16074 h 1282032"/>
                      <a:gd name="connsiteX3" fmla="*/ 1619145 w 1628526"/>
                      <a:gd name="connsiteY3" fmla="*/ 644646 h 1282032"/>
                      <a:gd name="connsiteX4" fmla="*/ 1211950 w 1628526"/>
                      <a:gd name="connsiteY4" fmla="*/ 1152569 h 1282032"/>
                      <a:gd name="connsiteX5" fmla="*/ 504878 w 1628526"/>
                      <a:gd name="connsiteY5" fmla="*/ 1257343 h 1282032"/>
                      <a:gd name="connsiteX6" fmla="*/ 120861 w 1628526"/>
                      <a:gd name="connsiteY6" fmla="*/ 774821 h 1282032"/>
                      <a:gd name="connsiteX0" fmla="*/ 120861 w 1628526"/>
                      <a:gd name="connsiteY0" fmla="*/ 774821 h 1312234"/>
                      <a:gd name="connsiteX1" fmla="*/ 39580 w 1628526"/>
                      <a:gd name="connsiteY1" fmla="*/ 230231 h 1312234"/>
                      <a:gd name="connsiteX2" fmla="*/ 746178 w 1628526"/>
                      <a:gd name="connsiteY2" fmla="*/ 16074 h 1312234"/>
                      <a:gd name="connsiteX3" fmla="*/ 1619145 w 1628526"/>
                      <a:gd name="connsiteY3" fmla="*/ 644646 h 1312234"/>
                      <a:gd name="connsiteX4" fmla="*/ 1211950 w 1628526"/>
                      <a:gd name="connsiteY4" fmla="*/ 1152569 h 1312234"/>
                      <a:gd name="connsiteX5" fmla="*/ 504878 w 1628526"/>
                      <a:gd name="connsiteY5" fmla="*/ 1257343 h 1312234"/>
                      <a:gd name="connsiteX6" fmla="*/ 120861 w 1628526"/>
                      <a:gd name="connsiteY6" fmla="*/ 774821 h 1312234"/>
                      <a:gd name="connsiteX0" fmla="*/ 120645 w 1628310"/>
                      <a:gd name="connsiteY0" fmla="*/ 774821 h 1314114"/>
                      <a:gd name="connsiteX1" fmla="*/ 39364 w 1628310"/>
                      <a:gd name="connsiteY1" fmla="*/ 230231 h 1314114"/>
                      <a:gd name="connsiteX2" fmla="*/ 745962 w 1628310"/>
                      <a:gd name="connsiteY2" fmla="*/ 16074 h 1314114"/>
                      <a:gd name="connsiteX3" fmla="*/ 1618929 w 1628310"/>
                      <a:gd name="connsiteY3" fmla="*/ 644646 h 1314114"/>
                      <a:gd name="connsiteX4" fmla="*/ 1211734 w 1628310"/>
                      <a:gd name="connsiteY4" fmla="*/ 1152569 h 1314114"/>
                      <a:gd name="connsiteX5" fmla="*/ 497518 w 1628310"/>
                      <a:gd name="connsiteY5" fmla="*/ 1259724 h 1314114"/>
                      <a:gd name="connsiteX6" fmla="*/ 120645 w 1628310"/>
                      <a:gd name="connsiteY6" fmla="*/ 774821 h 1314114"/>
                      <a:gd name="connsiteX0" fmla="*/ 162369 w 1620027"/>
                      <a:gd name="connsiteY0" fmla="*/ 772440 h 1284160"/>
                      <a:gd name="connsiteX1" fmla="*/ 31081 w 1620027"/>
                      <a:gd name="connsiteY1" fmla="*/ 230231 h 1284160"/>
                      <a:gd name="connsiteX2" fmla="*/ 737679 w 1620027"/>
                      <a:gd name="connsiteY2" fmla="*/ 16074 h 1284160"/>
                      <a:gd name="connsiteX3" fmla="*/ 1610646 w 1620027"/>
                      <a:gd name="connsiteY3" fmla="*/ 644646 h 1284160"/>
                      <a:gd name="connsiteX4" fmla="*/ 1203451 w 1620027"/>
                      <a:gd name="connsiteY4" fmla="*/ 1152569 h 1284160"/>
                      <a:gd name="connsiteX5" fmla="*/ 489235 w 1620027"/>
                      <a:gd name="connsiteY5" fmla="*/ 1259724 h 1284160"/>
                      <a:gd name="connsiteX6" fmla="*/ 162369 w 1620027"/>
                      <a:gd name="connsiteY6" fmla="*/ 772440 h 1284160"/>
                      <a:gd name="connsiteX0" fmla="*/ 172874 w 1630532"/>
                      <a:gd name="connsiteY0" fmla="*/ 772440 h 1284160"/>
                      <a:gd name="connsiteX1" fmla="*/ 41586 w 1630532"/>
                      <a:gd name="connsiteY1" fmla="*/ 230231 h 1284160"/>
                      <a:gd name="connsiteX2" fmla="*/ 748184 w 1630532"/>
                      <a:gd name="connsiteY2" fmla="*/ 16074 h 1284160"/>
                      <a:gd name="connsiteX3" fmla="*/ 1621151 w 1630532"/>
                      <a:gd name="connsiteY3" fmla="*/ 644646 h 1284160"/>
                      <a:gd name="connsiteX4" fmla="*/ 1213956 w 1630532"/>
                      <a:gd name="connsiteY4" fmla="*/ 1152569 h 1284160"/>
                      <a:gd name="connsiteX5" fmla="*/ 499740 w 1630532"/>
                      <a:gd name="connsiteY5" fmla="*/ 1259724 h 1284160"/>
                      <a:gd name="connsiteX6" fmla="*/ 172874 w 1630532"/>
                      <a:gd name="connsiteY6" fmla="*/ 772440 h 1284160"/>
                      <a:gd name="connsiteX0" fmla="*/ 172874 w 1630532"/>
                      <a:gd name="connsiteY0" fmla="*/ 697794 h 1209514"/>
                      <a:gd name="connsiteX1" fmla="*/ 41586 w 1630532"/>
                      <a:gd name="connsiteY1" fmla="*/ 155585 h 1209514"/>
                      <a:gd name="connsiteX2" fmla="*/ 745802 w 1630532"/>
                      <a:gd name="connsiteY2" fmla="*/ 24772 h 1209514"/>
                      <a:gd name="connsiteX3" fmla="*/ 1621151 w 1630532"/>
                      <a:gd name="connsiteY3" fmla="*/ 570000 h 1209514"/>
                      <a:gd name="connsiteX4" fmla="*/ 1213956 w 1630532"/>
                      <a:gd name="connsiteY4" fmla="*/ 1077923 h 1209514"/>
                      <a:gd name="connsiteX5" fmla="*/ 499740 w 1630532"/>
                      <a:gd name="connsiteY5" fmla="*/ 1185078 h 1209514"/>
                      <a:gd name="connsiteX6" fmla="*/ 172874 w 1630532"/>
                      <a:gd name="connsiteY6" fmla="*/ 697794 h 1209514"/>
                      <a:gd name="connsiteX0" fmla="*/ 172874 w 1630532"/>
                      <a:gd name="connsiteY0" fmla="*/ 673034 h 1184754"/>
                      <a:gd name="connsiteX1" fmla="*/ 41586 w 1630532"/>
                      <a:gd name="connsiteY1" fmla="*/ 130825 h 1184754"/>
                      <a:gd name="connsiteX2" fmla="*/ 745802 w 1630532"/>
                      <a:gd name="connsiteY2" fmla="*/ 12 h 1184754"/>
                      <a:gd name="connsiteX3" fmla="*/ 1621151 w 1630532"/>
                      <a:gd name="connsiteY3" fmla="*/ 545240 h 1184754"/>
                      <a:gd name="connsiteX4" fmla="*/ 1213956 w 1630532"/>
                      <a:gd name="connsiteY4" fmla="*/ 1053163 h 1184754"/>
                      <a:gd name="connsiteX5" fmla="*/ 499740 w 1630532"/>
                      <a:gd name="connsiteY5" fmla="*/ 1160318 h 1184754"/>
                      <a:gd name="connsiteX6" fmla="*/ 172874 w 1630532"/>
                      <a:gd name="connsiteY6" fmla="*/ 673034 h 1184754"/>
                      <a:gd name="connsiteX0" fmla="*/ 172874 w 1630532"/>
                      <a:gd name="connsiteY0" fmla="*/ 673034 h 1211743"/>
                      <a:gd name="connsiteX1" fmla="*/ 41586 w 1630532"/>
                      <a:gd name="connsiteY1" fmla="*/ 130825 h 1211743"/>
                      <a:gd name="connsiteX2" fmla="*/ 745802 w 1630532"/>
                      <a:gd name="connsiteY2" fmla="*/ 12 h 1211743"/>
                      <a:gd name="connsiteX3" fmla="*/ 1621151 w 1630532"/>
                      <a:gd name="connsiteY3" fmla="*/ 545240 h 1211743"/>
                      <a:gd name="connsiteX4" fmla="*/ 1213956 w 1630532"/>
                      <a:gd name="connsiteY4" fmla="*/ 1053163 h 1211743"/>
                      <a:gd name="connsiteX5" fmla="*/ 499740 w 1630532"/>
                      <a:gd name="connsiteY5" fmla="*/ 1160318 h 1211743"/>
                      <a:gd name="connsiteX6" fmla="*/ 172874 w 1630532"/>
                      <a:gd name="connsiteY6" fmla="*/ 673034 h 121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532" h="1211743">
                        <a:moveTo>
                          <a:pt x="172874" y="673034"/>
                        </a:moveTo>
                        <a:cubicBezTo>
                          <a:pt x="27459" y="532408"/>
                          <a:pt x="-54696" y="245112"/>
                          <a:pt x="41586" y="130825"/>
                        </a:cubicBezTo>
                        <a:cubicBezTo>
                          <a:pt x="137868" y="16538"/>
                          <a:pt x="480160" y="2381"/>
                          <a:pt x="745802" y="12"/>
                        </a:cubicBezTo>
                        <a:cubicBezTo>
                          <a:pt x="1011444" y="-2357"/>
                          <a:pt x="1537569" y="373287"/>
                          <a:pt x="1621151" y="545240"/>
                        </a:cubicBezTo>
                        <a:cubicBezTo>
                          <a:pt x="1704733" y="717193"/>
                          <a:pt x="1202023" y="846272"/>
                          <a:pt x="1213956" y="1053163"/>
                        </a:cubicBezTo>
                        <a:cubicBezTo>
                          <a:pt x="1028245" y="1155279"/>
                          <a:pt x="573242" y="1285585"/>
                          <a:pt x="499740" y="1160318"/>
                        </a:cubicBezTo>
                        <a:cubicBezTo>
                          <a:pt x="426238" y="1035051"/>
                          <a:pt x="318289" y="813660"/>
                          <a:pt x="172874" y="6730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1">
                    <a:extLst>
                      <a:ext uri="{FF2B5EF4-FFF2-40B4-BE49-F238E27FC236}">
                        <a16:creationId xmlns:a16="http://schemas.microsoft.com/office/drawing/2014/main" id="{AF230BB3-851D-1FF0-6D5B-1445196C2875}"/>
                      </a:ext>
                    </a:extLst>
                  </p:cNvPr>
                  <p:cNvSpPr/>
                  <p:nvPr/>
                </p:nvSpPr>
                <p:spPr>
                  <a:xfrm>
                    <a:off x="8658188" y="3675389"/>
                    <a:ext cx="1772642" cy="132999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10 w 1745944"/>
                      <a:gd name="connsiteY0" fmla="*/ 628572 h 1347632"/>
                      <a:gd name="connsiteX1" fmla="*/ 872977 w 1745944"/>
                      <a:gd name="connsiteY1" fmla="*/ 0 h 1347632"/>
                      <a:gd name="connsiteX2" fmla="*/ 1745944 w 1745944"/>
                      <a:gd name="connsiteY2" fmla="*/ 628572 h 1347632"/>
                      <a:gd name="connsiteX3" fmla="*/ 887264 w 1745944"/>
                      <a:gd name="connsiteY3" fmla="*/ 1347632 h 1347632"/>
                      <a:gd name="connsiteX4" fmla="*/ 10 w 1745944"/>
                      <a:gd name="connsiteY4" fmla="*/ 628572 h 1347632"/>
                      <a:gd name="connsiteX0" fmla="*/ 9 w 1674506"/>
                      <a:gd name="connsiteY0" fmla="*/ 933635 h 1359233"/>
                      <a:gd name="connsiteX1" fmla="*/ 801539 w 1674506"/>
                      <a:gd name="connsiteY1" fmla="*/ 5025 h 1359233"/>
                      <a:gd name="connsiteX2" fmla="*/ 1674506 w 1674506"/>
                      <a:gd name="connsiteY2" fmla="*/ 633597 h 1359233"/>
                      <a:gd name="connsiteX3" fmla="*/ 815826 w 1674506"/>
                      <a:gd name="connsiteY3" fmla="*/ 1352657 h 1359233"/>
                      <a:gd name="connsiteX4" fmla="*/ 9 w 1674506"/>
                      <a:gd name="connsiteY4" fmla="*/ 933635 h 1359233"/>
                      <a:gd name="connsiteX0" fmla="*/ 9 w 1703081"/>
                      <a:gd name="connsiteY0" fmla="*/ 932693 h 1357431"/>
                      <a:gd name="connsiteX1" fmla="*/ 801539 w 1703081"/>
                      <a:gd name="connsiteY1" fmla="*/ 4083 h 1357431"/>
                      <a:gd name="connsiteX2" fmla="*/ 1703081 w 1703081"/>
                      <a:gd name="connsiteY2" fmla="*/ 656467 h 1357431"/>
                      <a:gd name="connsiteX3" fmla="*/ 815826 w 1703081"/>
                      <a:gd name="connsiteY3" fmla="*/ 1351715 h 1357431"/>
                      <a:gd name="connsiteX4" fmla="*/ 9 w 1703081"/>
                      <a:gd name="connsiteY4" fmla="*/ 932693 h 1357431"/>
                      <a:gd name="connsiteX0" fmla="*/ 1580 w 1704652"/>
                      <a:gd name="connsiteY0" fmla="*/ 932693 h 1236807"/>
                      <a:gd name="connsiteX1" fmla="*/ 803110 w 1704652"/>
                      <a:gd name="connsiteY1" fmla="*/ 4083 h 1236807"/>
                      <a:gd name="connsiteX2" fmla="*/ 1704652 w 1704652"/>
                      <a:gd name="connsiteY2" fmla="*/ 656467 h 1236807"/>
                      <a:gd name="connsiteX3" fmla="*/ 1012659 w 1704652"/>
                      <a:gd name="connsiteY3" fmla="*/ 1227890 h 1236807"/>
                      <a:gd name="connsiteX4" fmla="*/ 1580 w 1704652"/>
                      <a:gd name="connsiteY4" fmla="*/ 932693 h 1236807"/>
                      <a:gd name="connsiteX0" fmla="*/ 8971 w 1712043"/>
                      <a:gd name="connsiteY0" fmla="*/ 946838 h 1251060"/>
                      <a:gd name="connsiteX1" fmla="*/ 591426 w 1712043"/>
                      <a:gd name="connsiteY1" fmla="*/ 3940 h 1251060"/>
                      <a:gd name="connsiteX2" fmla="*/ 1712043 w 1712043"/>
                      <a:gd name="connsiteY2" fmla="*/ 670612 h 1251060"/>
                      <a:gd name="connsiteX3" fmla="*/ 1020050 w 1712043"/>
                      <a:gd name="connsiteY3" fmla="*/ 1242035 h 1251060"/>
                      <a:gd name="connsiteX4" fmla="*/ 8971 w 1712043"/>
                      <a:gd name="connsiteY4" fmla="*/ 946838 h 1251060"/>
                      <a:gd name="connsiteX0" fmla="*/ 7260 w 1710384"/>
                      <a:gd name="connsiteY0" fmla="*/ 1013464 h 1317686"/>
                      <a:gd name="connsiteX1" fmla="*/ 589715 w 1710384"/>
                      <a:gd name="connsiteY1" fmla="*/ 70566 h 1317686"/>
                      <a:gd name="connsiteX2" fmla="*/ 1080729 w 1710384"/>
                      <a:gd name="connsiteY2" fmla="*/ 142799 h 1317686"/>
                      <a:gd name="connsiteX3" fmla="*/ 1710332 w 1710384"/>
                      <a:gd name="connsiteY3" fmla="*/ 737238 h 1317686"/>
                      <a:gd name="connsiteX4" fmla="*/ 1018339 w 1710384"/>
                      <a:gd name="connsiteY4" fmla="*/ 1308661 h 1317686"/>
                      <a:gd name="connsiteX5" fmla="*/ 7260 w 1710384"/>
                      <a:gd name="connsiteY5" fmla="*/ 1013464 h 1317686"/>
                      <a:gd name="connsiteX0" fmla="*/ 7260 w 1710370"/>
                      <a:gd name="connsiteY0" fmla="*/ 1013464 h 1317686"/>
                      <a:gd name="connsiteX1" fmla="*/ 589715 w 1710370"/>
                      <a:gd name="connsiteY1" fmla="*/ 70566 h 1317686"/>
                      <a:gd name="connsiteX2" fmla="*/ 1080729 w 1710370"/>
                      <a:gd name="connsiteY2" fmla="*/ 142799 h 1317686"/>
                      <a:gd name="connsiteX3" fmla="*/ 1710332 w 1710370"/>
                      <a:gd name="connsiteY3" fmla="*/ 737238 h 1317686"/>
                      <a:gd name="connsiteX4" fmla="*/ 1018339 w 1710370"/>
                      <a:gd name="connsiteY4" fmla="*/ 1308661 h 1317686"/>
                      <a:gd name="connsiteX5" fmla="*/ 7260 w 1710370"/>
                      <a:gd name="connsiteY5" fmla="*/ 1013464 h 1317686"/>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8089 w 1712149"/>
                      <a:gd name="connsiteY0" fmla="*/ 1069595 h 1282798"/>
                      <a:gd name="connsiteX1" fmla="*/ 301457 w 1712149"/>
                      <a:gd name="connsiteY1" fmla="*/ 375143 h 1282798"/>
                      <a:gd name="connsiteX2" fmla="*/ 591494 w 1712149"/>
                      <a:gd name="connsiteY2" fmla="*/ 26685 h 1282798"/>
                      <a:gd name="connsiteX3" fmla="*/ 1082508 w 1712149"/>
                      <a:gd name="connsiteY3" fmla="*/ 98918 h 1282798"/>
                      <a:gd name="connsiteX4" fmla="*/ 1712111 w 1712149"/>
                      <a:gd name="connsiteY4" fmla="*/ 693357 h 1282798"/>
                      <a:gd name="connsiteX5" fmla="*/ 1020118 w 1712149"/>
                      <a:gd name="connsiteY5" fmla="*/ 1264780 h 1282798"/>
                      <a:gd name="connsiteX6" fmla="*/ 28089 w 1712149"/>
                      <a:gd name="connsiteY6" fmla="*/ 1069595 h 1282798"/>
                      <a:gd name="connsiteX0" fmla="*/ 28089 w 1712145"/>
                      <a:gd name="connsiteY0" fmla="*/ 1117028 h 1330231"/>
                      <a:gd name="connsiteX1" fmla="*/ 301457 w 1712145"/>
                      <a:gd name="connsiteY1" fmla="*/ 422576 h 1330231"/>
                      <a:gd name="connsiteX2" fmla="*/ 591494 w 1712145"/>
                      <a:gd name="connsiteY2" fmla="*/ 74118 h 1330231"/>
                      <a:gd name="connsiteX3" fmla="*/ 1015833 w 1712145"/>
                      <a:gd name="connsiteY3" fmla="*/ 60626 h 1330231"/>
                      <a:gd name="connsiteX4" fmla="*/ 1712111 w 1712145"/>
                      <a:gd name="connsiteY4" fmla="*/ 740790 h 1330231"/>
                      <a:gd name="connsiteX5" fmla="*/ 1020118 w 1712145"/>
                      <a:gd name="connsiteY5" fmla="*/ 1312213 h 1330231"/>
                      <a:gd name="connsiteX6" fmla="*/ 28089 w 1712145"/>
                      <a:gd name="connsiteY6" fmla="*/ 1117028 h 1330231"/>
                      <a:gd name="connsiteX0" fmla="*/ 28089 w 1712145"/>
                      <a:gd name="connsiteY0" fmla="*/ 1115407 h 1328610"/>
                      <a:gd name="connsiteX1" fmla="*/ 301457 w 1712145"/>
                      <a:gd name="connsiteY1" fmla="*/ 420955 h 1328610"/>
                      <a:gd name="connsiteX2" fmla="*/ 400994 w 1712145"/>
                      <a:gd name="connsiteY2" fmla="*/ 77259 h 1328610"/>
                      <a:gd name="connsiteX3" fmla="*/ 1015833 w 1712145"/>
                      <a:gd name="connsiteY3" fmla="*/ 59005 h 1328610"/>
                      <a:gd name="connsiteX4" fmla="*/ 1712111 w 1712145"/>
                      <a:gd name="connsiteY4" fmla="*/ 739169 h 1328610"/>
                      <a:gd name="connsiteX5" fmla="*/ 1020118 w 1712145"/>
                      <a:gd name="connsiteY5" fmla="*/ 1310592 h 1328610"/>
                      <a:gd name="connsiteX6" fmla="*/ 28089 w 1712145"/>
                      <a:gd name="connsiteY6" fmla="*/ 1115407 h 1328610"/>
                      <a:gd name="connsiteX0" fmla="*/ 28089 w 1712145"/>
                      <a:gd name="connsiteY0" fmla="*/ 1115844 h 1328899"/>
                      <a:gd name="connsiteX1" fmla="*/ 301457 w 1712145"/>
                      <a:gd name="connsiteY1" fmla="*/ 430917 h 1328899"/>
                      <a:gd name="connsiteX2" fmla="*/ 400994 w 1712145"/>
                      <a:gd name="connsiteY2" fmla="*/ 77696 h 1328899"/>
                      <a:gd name="connsiteX3" fmla="*/ 1015833 w 1712145"/>
                      <a:gd name="connsiteY3" fmla="*/ 59442 h 1328899"/>
                      <a:gd name="connsiteX4" fmla="*/ 1712111 w 1712145"/>
                      <a:gd name="connsiteY4" fmla="*/ 739606 h 1328899"/>
                      <a:gd name="connsiteX5" fmla="*/ 1020118 w 1712145"/>
                      <a:gd name="connsiteY5" fmla="*/ 1311029 h 1328899"/>
                      <a:gd name="connsiteX6" fmla="*/ 28089 w 1712145"/>
                      <a:gd name="connsiteY6" fmla="*/ 1115844 h 1328899"/>
                      <a:gd name="connsiteX0" fmla="*/ 22082 w 1706138"/>
                      <a:gd name="connsiteY0" fmla="*/ 1115844 h 1328899"/>
                      <a:gd name="connsiteX1" fmla="*/ 295450 w 1706138"/>
                      <a:gd name="connsiteY1" fmla="*/ 430917 h 1328899"/>
                      <a:gd name="connsiteX2" fmla="*/ 394987 w 1706138"/>
                      <a:gd name="connsiteY2" fmla="*/ 77696 h 1328899"/>
                      <a:gd name="connsiteX3" fmla="*/ 1009826 w 1706138"/>
                      <a:gd name="connsiteY3" fmla="*/ 59442 h 1328899"/>
                      <a:gd name="connsiteX4" fmla="*/ 1706104 w 1706138"/>
                      <a:gd name="connsiteY4" fmla="*/ 739606 h 1328899"/>
                      <a:gd name="connsiteX5" fmla="*/ 1014111 w 1706138"/>
                      <a:gd name="connsiteY5" fmla="*/ 1311029 h 1328899"/>
                      <a:gd name="connsiteX6" fmla="*/ 22082 w 1706138"/>
                      <a:gd name="connsiteY6" fmla="*/ 1115844 h 1328899"/>
                      <a:gd name="connsiteX0" fmla="*/ 14 w 1684070"/>
                      <a:gd name="connsiteY0" fmla="*/ 1115844 h 1329196"/>
                      <a:gd name="connsiteX1" fmla="*/ 273382 w 1684070"/>
                      <a:gd name="connsiteY1" fmla="*/ 430917 h 1329196"/>
                      <a:gd name="connsiteX2" fmla="*/ 372919 w 1684070"/>
                      <a:gd name="connsiteY2" fmla="*/ 77696 h 1329196"/>
                      <a:gd name="connsiteX3" fmla="*/ 987758 w 1684070"/>
                      <a:gd name="connsiteY3" fmla="*/ 59442 h 1329196"/>
                      <a:gd name="connsiteX4" fmla="*/ 1684036 w 1684070"/>
                      <a:gd name="connsiteY4" fmla="*/ 739606 h 1329196"/>
                      <a:gd name="connsiteX5" fmla="*/ 992043 w 1684070"/>
                      <a:gd name="connsiteY5" fmla="*/ 1311029 h 1329196"/>
                      <a:gd name="connsiteX6" fmla="*/ 14 w 1684070"/>
                      <a:gd name="connsiteY6" fmla="*/ 1115844 h 1329196"/>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3436 w 1801142"/>
                      <a:gd name="connsiteY0" fmla="*/ 1157119 h 1330180"/>
                      <a:gd name="connsiteX1" fmla="*/ 44412 w 1801142"/>
                      <a:gd name="connsiteY1" fmla="*/ 785485 h 1330180"/>
                      <a:gd name="connsiteX2" fmla="*/ 390454 w 1801142"/>
                      <a:gd name="connsiteY2" fmla="*/ 430917 h 1330180"/>
                      <a:gd name="connsiteX3" fmla="*/ 489991 w 1801142"/>
                      <a:gd name="connsiteY3" fmla="*/ 77696 h 1330180"/>
                      <a:gd name="connsiteX4" fmla="*/ 1104830 w 1801142"/>
                      <a:gd name="connsiteY4" fmla="*/ 59442 h 1330180"/>
                      <a:gd name="connsiteX5" fmla="*/ 1801108 w 1801142"/>
                      <a:gd name="connsiteY5" fmla="*/ 739606 h 1330180"/>
                      <a:gd name="connsiteX6" fmla="*/ 1109115 w 1801142"/>
                      <a:gd name="connsiteY6" fmla="*/ 1311029 h 1330180"/>
                      <a:gd name="connsiteX7" fmla="*/ 123436 w 1801142"/>
                      <a:gd name="connsiteY7" fmla="*/ 1157119 h 1330180"/>
                      <a:gd name="connsiteX0" fmla="*/ 94936 w 1772642"/>
                      <a:gd name="connsiteY0" fmla="*/ 1157119 h 1329993"/>
                      <a:gd name="connsiteX1" fmla="*/ 69887 w 1772642"/>
                      <a:gd name="connsiteY1" fmla="*/ 798185 h 1329993"/>
                      <a:gd name="connsiteX2" fmla="*/ 361954 w 1772642"/>
                      <a:gd name="connsiteY2" fmla="*/ 430917 h 1329993"/>
                      <a:gd name="connsiteX3" fmla="*/ 461491 w 1772642"/>
                      <a:gd name="connsiteY3" fmla="*/ 77696 h 1329993"/>
                      <a:gd name="connsiteX4" fmla="*/ 1076330 w 1772642"/>
                      <a:gd name="connsiteY4" fmla="*/ 59442 h 1329993"/>
                      <a:gd name="connsiteX5" fmla="*/ 1772608 w 1772642"/>
                      <a:gd name="connsiteY5" fmla="*/ 739606 h 1329993"/>
                      <a:gd name="connsiteX6" fmla="*/ 1080615 w 1772642"/>
                      <a:gd name="connsiteY6" fmla="*/ 1311029 h 1329993"/>
                      <a:gd name="connsiteX7" fmla="*/ 94936 w 1772642"/>
                      <a:gd name="connsiteY7" fmla="*/ 1157119 h 13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642" h="1329993">
                        <a:moveTo>
                          <a:pt x="94936" y="1157119"/>
                        </a:moveTo>
                        <a:cubicBezTo>
                          <a:pt x="-73519" y="1071645"/>
                          <a:pt x="24326" y="912339"/>
                          <a:pt x="69887" y="798185"/>
                        </a:cubicBezTo>
                        <a:cubicBezTo>
                          <a:pt x="140848" y="687206"/>
                          <a:pt x="314149" y="564228"/>
                          <a:pt x="361954" y="430917"/>
                        </a:cubicBezTo>
                        <a:cubicBezTo>
                          <a:pt x="368543" y="168992"/>
                          <a:pt x="342428" y="139608"/>
                          <a:pt x="461491" y="77696"/>
                        </a:cubicBezTo>
                        <a:cubicBezTo>
                          <a:pt x="580554" y="15784"/>
                          <a:pt x="889561" y="-51670"/>
                          <a:pt x="1076330" y="59442"/>
                        </a:cubicBezTo>
                        <a:cubicBezTo>
                          <a:pt x="1096413" y="308667"/>
                          <a:pt x="1778244" y="547677"/>
                          <a:pt x="1772608" y="739606"/>
                        </a:cubicBezTo>
                        <a:cubicBezTo>
                          <a:pt x="1766972" y="931535"/>
                          <a:pt x="1360227" y="1241444"/>
                          <a:pt x="1080615" y="1311029"/>
                        </a:cubicBezTo>
                        <a:cubicBezTo>
                          <a:pt x="801003" y="1380614"/>
                          <a:pt x="263391" y="1242593"/>
                          <a:pt x="94936" y="1157119"/>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9226080C-936A-D691-8BF1-03A9B8C319B2}"/>
                    </a:ext>
                  </a:extLst>
                </p:cNvPr>
                <p:cNvPicPr>
                  <a:picLocks noChangeAspect="1"/>
                </p:cNvPicPr>
                <p:nvPr/>
              </p:nvPicPr>
              <p:blipFill rotWithShape="1">
                <a:blip r:embed="rId9">
                  <a:clrChange>
                    <a:clrFrom>
                      <a:srgbClr val="FFFFFF"/>
                    </a:clrFrom>
                    <a:clrTo>
                      <a:srgbClr val="FFFFFF">
                        <a:alpha val="0"/>
                      </a:srgbClr>
                    </a:clrTo>
                  </a:clrChange>
                </a:blip>
                <a:srcRect l="20087" t="11623" r="60059"/>
                <a:stretch/>
              </p:blipFill>
              <p:spPr>
                <a:xfrm>
                  <a:off x="8498209" y="2810033"/>
                  <a:ext cx="1932622" cy="2118204"/>
                </a:xfrm>
                <a:prstGeom prst="rect">
                  <a:avLst/>
                </a:prstGeom>
              </p:spPr>
            </p:pic>
          </p:grpSp>
          <p:cxnSp>
            <p:nvCxnSpPr>
              <p:cNvPr id="11" name="Straight Connector 10">
                <a:extLst>
                  <a:ext uri="{FF2B5EF4-FFF2-40B4-BE49-F238E27FC236}">
                    <a16:creationId xmlns:a16="http://schemas.microsoft.com/office/drawing/2014/main" id="{FEBD44D4-7D38-935F-BA89-33557197A293}"/>
                  </a:ext>
                </a:extLst>
              </p:cNvPr>
              <p:cNvCxnSpPr/>
              <p:nvPr/>
            </p:nvCxnSpPr>
            <p:spPr>
              <a:xfrm flipH="1">
                <a:off x="3287818" y="4612556"/>
                <a:ext cx="182580" cy="1517496"/>
              </a:xfrm>
              <a:prstGeom prst="line">
                <a:avLst/>
              </a:prstGeom>
              <a:ln w="57150"/>
            </p:spPr>
            <p:style>
              <a:lnRef idx="2">
                <a:schemeClr val="dk1"/>
              </a:lnRef>
              <a:fillRef idx="0">
                <a:schemeClr val="dk1"/>
              </a:fillRef>
              <a:effectRef idx="1">
                <a:schemeClr val="dk1"/>
              </a:effectRef>
              <a:fontRef idx="minor">
                <a:schemeClr val="tx1"/>
              </a:fontRef>
            </p:style>
          </p:cxnSp>
        </p:grpSp>
        <p:sp>
          <p:nvSpPr>
            <p:cNvPr id="16" name="TextBox 15">
              <a:extLst>
                <a:ext uri="{FF2B5EF4-FFF2-40B4-BE49-F238E27FC236}">
                  <a16:creationId xmlns:a16="http://schemas.microsoft.com/office/drawing/2014/main" id="{CA297E1B-5E99-398D-15DD-551AC709BB29}"/>
                </a:ext>
              </a:extLst>
            </p:cNvPr>
            <p:cNvSpPr txBox="1"/>
            <p:nvPr/>
          </p:nvSpPr>
          <p:spPr>
            <a:xfrm>
              <a:off x="6623450" y="3042009"/>
              <a:ext cx="857250" cy="523220"/>
            </a:xfrm>
            <a:prstGeom prst="rect">
              <a:avLst/>
            </a:prstGeom>
            <a:noFill/>
          </p:spPr>
          <p:txBody>
            <a:bodyPr wrap="square" rtlCol="0">
              <a:spAutoFit/>
            </a:bodyPr>
            <a:lstStyle/>
            <a:p>
              <a:r>
                <a:rPr lang="en-US" sz="2800" dirty="0"/>
                <a:t>Cut</a:t>
              </a:r>
            </a:p>
          </p:txBody>
        </p:sp>
      </p:grpSp>
      <p:sp>
        <p:nvSpPr>
          <p:cNvPr id="18" name="TextBox 17">
            <a:extLst>
              <a:ext uri="{FF2B5EF4-FFF2-40B4-BE49-F238E27FC236}">
                <a16:creationId xmlns:a16="http://schemas.microsoft.com/office/drawing/2014/main" id="{290B58E5-813A-CB46-4E61-DD7E97ACDEF5}"/>
              </a:ext>
            </a:extLst>
          </p:cNvPr>
          <p:cNvSpPr txBox="1"/>
          <p:nvPr/>
        </p:nvSpPr>
        <p:spPr>
          <a:xfrm>
            <a:off x="4892009" y="2044598"/>
            <a:ext cx="1494896" cy="338554"/>
          </a:xfrm>
          <a:prstGeom prst="rect">
            <a:avLst/>
          </a:prstGeom>
          <a:noFill/>
        </p:spPr>
        <p:txBody>
          <a:bodyPr wrap="none" rtlCol="0">
            <a:spAutoFit/>
          </a:bodyPr>
          <a:lstStyle/>
          <a:p>
            <a:r>
              <a:rPr lang="en-US" sz="1600" dirty="0">
                <a:solidFill>
                  <a:schemeClr val="accent1"/>
                </a:solidFill>
              </a:rPr>
              <a:t># of inter-edges</a:t>
            </a:r>
          </a:p>
        </p:txBody>
      </p:sp>
      <p:sp>
        <p:nvSpPr>
          <p:cNvPr id="19" name="TextBox 18">
            <a:extLst>
              <a:ext uri="{FF2B5EF4-FFF2-40B4-BE49-F238E27FC236}">
                <a16:creationId xmlns:a16="http://schemas.microsoft.com/office/drawing/2014/main" id="{BD43C52B-1004-901E-B45E-284202B64354}"/>
              </a:ext>
            </a:extLst>
          </p:cNvPr>
          <p:cNvSpPr txBox="1"/>
          <p:nvPr/>
        </p:nvSpPr>
        <p:spPr>
          <a:xfrm>
            <a:off x="4440714" y="2640863"/>
            <a:ext cx="2532616" cy="584775"/>
          </a:xfrm>
          <a:prstGeom prst="rect">
            <a:avLst/>
          </a:prstGeom>
          <a:noFill/>
        </p:spPr>
        <p:txBody>
          <a:bodyPr wrap="square" rtlCol="0">
            <a:spAutoFit/>
          </a:bodyPr>
          <a:lstStyle/>
          <a:p>
            <a:r>
              <a:rPr lang="en-US" sz="1600" dirty="0">
                <a:solidFill>
                  <a:schemeClr val="accent1"/>
                </a:solidFill>
              </a:rPr>
              <a:t>Normalized by minimum volume of node subset</a:t>
            </a:r>
          </a:p>
        </p:txBody>
      </p:sp>
      <p:sp>
        <p:nvSpPr>
          <p:cNvPr id="20" name="TextBox 19">
            <a:extLst>
              <a:ext uri="{FF2B5EF4-FFF2-40B4-BE49-F238E27FC236}">
                <a16:creationId xmlns:a16="http://schemas.microsoft.com/office/drawing/2014/main" id="{F8260452-15E6-BB28-E550-DA1C034A15B3}"/>
              </a:ext>
            </a:extLst>
          </p:cNvPr>
          <p:cNvSpPr txBox="1"/>
          <p:nvPr/>
        </p:nvSpPr>
        <p:spPr>
          <a:xfrm>
            <a:off x="3455591" y="3494012"/>
            <a:ext cx="1900183" cy="338554"/>
          </a:xfrm>
          <a:prstGeom prst="rect">
            <a:avLst/>
          </a:prstGeom>
          <a:noFill/>
        </p:spPr>
        <p:txBody>
          <a:bodyPr wrap="square" rtlCol="0">
            <a:spAutoFit/>
          </a:bodyPr>
          <a:lstStyle/>
          <a:p>
            <a:r>
              <a:rPr lang="en-US" sz="1600" b="1" dirty="0">
                <a:solidFill>
                  <a:schemeClr val="accent1"/>
                </a:solidFill>
              </a:rPr>
              <a:t>Cheeger Constant</a:t>
            </a:r>
          </a:p>
        </p:txBody>
      </p:sp>
      <p:sp>
        <p:nvSpPr>
          <p:cNvPr id="22" name="TextBox 21">
            <a:extLst>
              <a:ext uri="{FF2B5EF4-FFF2-40B4-BE49-F238E27FC236}">
                <a16:creationId xmlns:a16="http://schemas.microsoft.com/office/drawing/2014/main" id="{4F44CBCC-833A-950D-513D-F59AB1CF7928}"/>
              </a:ext>
            </a:extLst>
          </p:cNvPr>
          <p:cNvSpPr txBox="1"/>
          <p:nvPr/>
        </p:nvSpPr>
        <p:spPr>
          <a:xfrm>
            <a:off x="1127848" y="1564158"/>
            <a:ext cx="5751807" cy="369332"/>
          </a:xfrm>
          <a:prstGeom prst="rect">
            <a:avLst/>
          </a:prstGeom>
          <a:noFill/>
        </p:spPr>
        <p:txBody>
          <a:bodyPr wrap="square" rtlCol="0">
            <a:spAutoFit/>
          </a:bodyPr>
          <a:lstStyle/>
          <a:p>
            <a:r>
              <a:rPr lang="en-US" dirty="0"/>
              <a:t>Size of the minimum </a:t>
            </a:r>
            <a:r>
              <a:rPr lang="en-US" b="1" dirty="0"/>
              <a:t>cut</a:t>
            </a:r>
            <a:r>
              <a:rPr lang="en-US" dirty="0"/>
              <a:t> to disconnect the graph</a:t>
            </a:r>
          </a:p>
        </p:txBody>
      </p:sp>
      <p:sp>
        <p:nvSpPr>
          <p:cNvPr id="44" name="TextBox 43">
            <a:extLst>
              <a:ext uri="{FF2B5EF4-FFF2-40B4-BE49-F238E27FC236}">
                <a16:creationId xmlns:a16="http://schemas.microsoft.com/office/drawing/2014/main" id="{D880C8EA-BB3B-2807-C6AB-1C78C849E027}"/>
              </a:ext>
            </a:extLst>
          </p:cNvPr>
          <p:cNvSpPr txBox="1"/>
          <p:nvPr/>
        </p:nvSpPr>
        <p:spPr>
          <a:xfrm>
            <a:off x="4892008" y="714395"/>
            <a:ext cx="2768631" cy="338554"/>
          </a:xfrm>
          <a:prstGeom prst="rect">
            <a:avLst/>
          </a:prstGeom>
          <a:noFill/>
        </p:spPr>
        <p:txBody>
          <a:bodyPr wrap="square" rtlCol="0">
            <a:spAutoFit/>
          </a:bodyPr>
          <a:lstStyle/>
          <a:p>
            <a:r>
              <a:rPr lang="en-US" sz="1600" dirty="0">
                <a:solidFill>
                  <a:schemeClr val="accent2">
                    <a:lumMod val="50000"/>
                  </a:schemeClr>
                </a:solidFill>
                <a:latin typeface="Times New Roman" panose="02020603050405020304" pitchFamily="18" charset="0"/>
                <a:cs typeface="Times New Roman" panose="02020603050405020304" pitchFamily="18" charset="0"/>
              </a:rPr>
              <a:t>[Cheeger 1970; Chung 1997]</a:t>
            </a:r>
          </a:p>
        </p:txBody>
      </p:sp>
      <p:sp>
        <p:nvSpPr>
          <p:cNvPr id="3" name="Slide Number Placeholder 2">
            <a:extLst>
              <a:ext uri="{FF2B5EF4-FFF2-40B4-BE49-F238E27FC236}">
                <a16:creationId xmlns:a16="http://schemas.microsoft.com/office/drawing/2014/main" id="{ACD9C116-9D60-002E-C5D4-E4602B9E9566}"/>
              </a:ext>
            </a:extLst>
          </p:cNvPr>
          <p:cNvSpPr>
            <a:spLocks noGrp="1"/>
          </p:cNvSpPr>
          <p:nvPr>
            <p:ph type="sldNum" sz="quarter" idx="12"/>
          </p:nvPr>
        </p:nvSpPr>
        <p:spPr/>
        <p:txBody>
          <a:bodyPr/>
          <a:lstStyle/>
          <a:p>
            <a:fld id="{33471E03-3868-4372-A232-81B06EBB10D4}" type="slidenum">
              <a:rPr lang="es-ES" smtClean="0"/>
              <a:t>39</a:t>
            </a:fld>
            <a:endParaRPr lang="es-ES"/>
          </a:p>
        </p:txBody>
      </p:sp>
    </p:spTree>
    <p:extLst>
      <p:ext uri="{BB962C8B-B14F-4D97-AF65-F5344CB8AC3E}">
        <p14:creationId xmlns:p14="http://schemas.microsoft.com/office/powerpoint/2010/main" val="2503358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2134E-7187-91FE-9CC5-9D29153FA65D}"/>
              </a:ext>
            </a:extLst>
          </p:cNvPr>
          <p:cNvSpPr>
            <a:spLocks noGrp="1"/>
          </p:cNvSpPr>
          <p:nvPr>
            <p:ph type="title"/>
          </p:nvPr>
        </p:nvSpPr>
        <p:spPr/>
        <p:txBody>
          <a:bodyPr/>
          <a:lstStyle/>
          <a:p>
            <a:r>
              <a:rPr lang="en-US" sz="5400" dirty="0">
                <a:solidFill>
                  <a:schemeClr val="bg1"/>
                </a:solidFill>
              </a:rPr>
              <a:t>INTRODUCTION</a:t>
            </a:r>
            <a:endParaRPr lang="en-US" dirty="0"/>
          </a:p>
        </p:txBody>
      </p:sp>
    </p:spTree>
    <p:extLst>
      <p:ext uri="{BB962C8B-B14F-4D97-AF65-F5344CB8AC3E}">
        <p14:creationId xmlns:p14="http://schemas.microsoft.com/office/powerpoint/2010/main" val="142704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7E42CAAE-1F82-2BCB-FACF-91629BE42203}"/>
              </a:ext>
            </a:extLst>
          </p:cNvPr>
          <p:cNvSpPr/>
          <p:nvPr/>
        </p:nvSpPr>
        <p:spPr>
          <a:xfrm>
            <a:off x="1127847" y="3405349"/>
            <a:ext cx="4202621" cy="535665"/>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 name="Title 1">
            <a:extLst>
              <a:ext uri="{FF2B5EF4-FFF2-40B4-BE49-F238E27FC236}">
                <a16:creationId xmlns:a16="http://schemas.microsoft.com/office/drawing/2014/main" id="{83D0EB9F-8786-FA3A-CDC9-1F60AA87F033}"/>
              </a:ext>
            </a:extLst>
          </p:cNvPr>
          <p:cNvSpPr>
            <a:spLocks noGrp="1"/>
          </p:cNvSpPr>
          <p:nvPr>
            <p:ph type="title"/>
          </p:nvPr>
        </p:nvSpPr>
        <p:spPr/>
        <p:txBody>
          <a:bodyPr/>
          <a:lstStyle/>
          <a:p>
            <a:r>
              <a:rPr lang="en-US" dirty="0"/>
              <a:t>Cheeger constant</a:t>
            </a:r>
          </a:p>
        </p:txBody>
      </p:sp>
      <p:sp>
        <p:nvSpPr>
          <p:cNvPr id="4" name="Text Placeholder 3">
            <a:extLst>
              <a:ext uri="{FF2B5EF4-FFF2-40B4-BE49-F238E27FC236}">
                <a16:creationId xmlns:a16="http://schemas.microsoft.com/office/drawing/2014/main" id="{BEE838D5-84DD-CAF9-8D3F-12D6B21D4B71}"/>
              </a:ext>
            </a:extLst>
          </p:cNvPr>
          <p:cNvSpPr>
            <a:spLocks noGrp="1"/>
          </p:cNvSpPr>
          <p:nvPr>
            <p:ph type="body" sz="quarter" idx="13"/>
          </p:nvPr>
        </p:nvSpPr>
        <p:spPr/>
        <p:txBody>
          <a:bodyPr/>
          <a:lstStyle/>
          <a:p>
            <a:r>
              <a:rPr lang="en-US" dirty="0"/>
              <a:t>Min Cut</a:t>
            </a:r>
          </a:p>
        </p:txBody>
      </p:sp>
      <p:pic>
        <p:nvPicPr>
          <p:cNvPr id="5" name="Picture 4" descr="\documentclass{article}&#10;\usepackage{amsmath,amsfonts,bm}&#10;\pagestyle{empty}&#10;\DeclareMathOperator{\tr}{Tr}&#10;\begin{document}&#10;&#10;\begin{equation*}&#10;\partial S = \{e=(u,v): u\in S, v\in \bar{S}\}&#10;\end{equation*}&#10;&#10;&#10;\end{document}&#10;&#10;" title="IguanaTex Picture Display">
            <a:extLst>
              <a:ext uri="{FF2B5EF4-FFF2-40B4-BE49-F238E27FC236}">
                <a16:creationId xmlns:a16="http://schemas.microsoft.com/office/drawing/2014/main" id="{C5648150-836F-DC6F-85C1-79407058244D}"/>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1257534" y="2085631"/>
            <a:ext cx="3465142" cy="277333"/>
          </a:xfrm>
          <a:prstGeom prst="rect">
            <a:avLst/>
          </a:prstGeom>
        </p:spPr>
      </p:pic>
      <p:pic>
        <p:nvPicPr>
          <p:cNvPr id="6" name="Picture 5" descr="\documentclass{article}&#10;\usepackage{amsmath,amsfonts,bm}&#10;\pagestyle{empty}&#10;\DeclareMathOperator{\tr}{Tr}&#10;\begin{document}&#10;&#10;\begin{equation*}&#10;h_S = \frac{|\partial S|}{\min\{\text{vol}(S),\  \text{vol}(\bar{S})\}}&#10;\end{equation*}&#10;&#10;&#10;\end{document}&#10;&#10;" title="IguanaTex Picture Display">
            <a:extLst>
              <a:ext uri="{FF2B5EF4-FFF2-40B4-BE49-F238E27FC236}">
                <a16:creationId xmlns:a16="http://schemas.microsoft.com/office/drawing/2014/main" id="{6AB2930C-3FB9-FF50-59DD-CC93C4AE46CF}"/>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257533" y="2552211"/>
            <a:ext cx="2896761" cy="604952"/>
          </a:xfrm>
          <a:prstGeom prst="rect">
            <a:avLst/>
          </a:prstGeom>
        </p:spPr>
      </p:pic>
      <p:pic>
        <p:nvPicPr>
          <p:cNvPr id="7" name="Picture 6" descr="\documentclass{article}&#10;\usepackage{amsmath,amsfonts,bm}&#10;\pagestyle{empty}&#10;\DeclareMathOperator{\tr}{Tr}&#10;\begin{document}&#10;&#10;\begin{equation*}&#10;h_G = \min_{S \subset  V} h_S&#10;\end{equation*}&#10;&#10;\end{document}&#10;&#10;" title="IguanaTex Picture Display">
            <a:extLst>
              <a:ext uri="{FF2B5EF4-FFF2-40B4-BE49-F238E27FC236}">
                <a16:creationId xmlns:a16="http://schemas.microsoft.com/office/drawing/2014/main" id="{3DB00A2C-E3C3-5841-51FF-75D1FEDB673F}"/>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257533" y="3520124"/>
            <a:ext cx="1409523" cy="351999"/>
          </a:xfrm>
          <a:prstGeom prst="rect">
            <a:avLst/>
          </a:prstGeom>
        </p:spPr>
      </p:pic>
      <p:grpSp>
        <p:nvGrpSpPr>
          <p:cNvPr id="17" name="Group 16">
            <a:extLst>
              <a:ext uri="{FF2B5EF4-FFF2-40B4-BE49-F238E27FC236}">
                <a16:creationId xmlns:a16="http://schemas.microsoft.com/office/drawing/2014/main" id="{1D88E398-3E68-A8EC-3C0F-7865E9B49945}"/>
              </a:ext>
            </a:extLst>
          </p:cNvPr>
          <p:cNvGrpSpPr/>
          <p:nvPr/>
        </p:nvGrpSpPr>
        <p:grpSpPr>
          <a:xfrm>
            <a:off x="7446036" y="1322715"/>
            <a:ext cx="3273826" cy="2973027"/>
            <a:chOff x="5513814" y="3042009"/>
            <a:chExt cx="2896761" cy="2630607"/>
          </a:xfrm>
        </p:grpSpPr>
        <p:grpSp>
          <p:nvGrpSpPr>
            <p:cNvPr id="9" name="Group 8">
              <a:extLst>
                <a:ext uri="{FF2B5EF4-FFF2-40B4-BE49-F238E27FC236}">
                  <a16:creationId xmlns:a16="http://schemas.microsoft.com/office/drawing/2014/main" id="{1BB689D9-C5F0-897A-8040-40B5552989CB}"/>
                </a:ext>
              </a:extLst>
            </p:cNvPr>
            <p:cNvGrpSpPr/>
            <p:nvPr/>
          </p:nvGrpSpPr>
          <p:grpSpPr>
            <a:xfrm>
              <a:off x="5513814" y="3219226"/>
              <a:ext cx="2896761" cy="2453390"/>
              <a:chOff x="2390779" y="4355702"/>
              <a:chExt cx="2150393" cy="1821259"/>
            </a:xfrm>
          </p:grpSpPr>
          <p:grpSp>
            <p:nvGrpSpPr>
              <p:cNvPr id="10" name="Group 9">
                <a:extLst>
                  <a:ext uri="{FF2B5EF4-FFF2-40B4-BE49-F238E27FC236}">
                    <a16:creationId xmlns:a16="http://schemas.microsoft.com/office/drawing/2014/main" id="{7D44E32D-65B8-65A4-D1FE-7F3139CC7CA2}"/>
                  </a:ext>
                </a:extLst>
              </p:cNvPr>
              <p:cNvGrpSpPr/>
              <p:nvPr/>
            </p:nvGrpSpPr>
            <p:grpSpPr>
              <a:xfrm rot="16200000">
                <a:off x="2555346" y="4191135"/>
                <a:ext cx="1821259" cy="2150393"/>
                <a:chOff x="8498209" y="2723500"/>
                <a:chExt cx="1932622" cy="2281882"/>
              </a:xfrm>
            </p:grpSpPr>
            <p:grpSp>
              <p:nvGrpSpPr>
                <p:cNvPr id="12" name="Group 11">
                  <a:extLst>
                    <a:ext uri="{FF2B5EF4-FFF2-40B4-BE49-F238E27FC236}">
                      <a16:creationId xmlns:a16="http://schemas.microsoft.com/office/drawing/2014/main" id="{24DA5979-BD9F-F261-6593-84EF17ABF2E4}"/>
                    </a:ext>
                  </a:extLst>
                </p:cNvPr>
                <p:cNvGrpSpPr/>
                <p:nvPr/>
              </p:nvGrpSpPr>
              <p:grpSpPr>
                <a:xfrm>
                  <a:off x="8527738" y="2723500"/>
                  <a:ext cx="1903092" cy="2281882"/>
                  <a:chOff x="8527738" y="2723500"/>
                  <a:chExt cx="1903092" cy="2281882"/>
                </a:xfrm>
                <a:solidFill>
                  <a:schemeClr val="accent1">
                    <a:lumMod val="20000"/>
                    <a:lumOff val="80000"/>
                  </a:schemeClr>
                </a:solidFill>
              </p:grpSpPr>
              <p:sp>
                <p:nvSpPr>
                  <p:cNvPr id="14" name="Oval 10">
                    <a:extLst>
                      <a:ext uri="{FF2B5EF4-FFF2-40B4-BE49-F238E27FC236}">
                        <a16:creationId xmlns:a16="http://schemas.microsoft.com/office/drawing/2014/main" id="{01FE097B-8A09-A317-FE4D-EE71A32B1B43}"/>
                      </a:ext>
                    </a:extLst>
                  </p:cNvPr>
                  <p:cNvSpPr/>
                  <p:nvPr/>
                </p:nvSpPr>
                <p:spPr>
                  <a:xfrm>
                    <a:off x="8527738" y="2723500"/>
                    <a:ext cx="1630532" cy="121174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0 w 1450659"/>
                      <a:gd name="connsiteY0" fmla="*/ 685949 h 1257651"/>
                      <a:gd name="connsiteX1" fmla="*/ 577692 w 1450659"/>
                      <a:gd name="connsiteY1" fmla="*/ 227 h 1257651"/>
                      <a:gd name="connsiteX2" fmla="*/ 1450659 w 1450659"/>
                      <a:gd name="connsiteY2" fmla="*/ 628799 h 1257651"/>
                      <a:gd name="connsiteX3" fmla="*/ 577692 w 1450659"/>
                      <a:gd name="connsiteY3" fmla="*/ 1257371 h 1257651"/>
                      <a:gd name="connsiteX4" fmla="*/ 0 w 1450659"/>
                      <a:gd name="connsiteY4" fmla="*/ 685949 h 1257651"/>
                      <a:gd name="connsiteX0" fmla="*/ 137400 w 1588059"/>
                      <a:gd name="connsiteY0" fmla="*/ 704374 h 1275961"/>
                      <a:gd name="connsiteX1" fmla="*/ 43419 w 1588059"/>
                      <a:gd name="connsiteY1" fmla="*/ 213759 h 1275961"/>
                      <a:gd name="connsiteX2" fmla="*/ 715092 w 1588059"/>
                      <a:gd name="connsiteY2" fmla="*/ 18652 h 1275961"/>
                      <a:gd name="connsiteX3" fmla="*/ 1588059 w 1588059"/>
                      <a:gd name="connsiteY3" fmla="*/ 647224 h 1275961"/>
                      <a:gd name="connsiteX4" fmla="*/ 715092 w 1588059"/>
                      <a:gd name="connsiteY4" fmla="*/ 1275796 h 1275961"/>
                      <a:gd name="connsiteX5" fmla="*/ 137400 w 1588059"/>
                      <a:gd name="connsiteY5" fmla="*/ 704374 h 1275961"/>
                      <a:gd name="connsiteX0" fmla="*/ 125566 w 1592100"/>
                      <a:gd name="connsiteY0" fmla="*/ 745649 h 1276324"/>
                      <a:gd name="connsiteX1" fmla="*/ 47460 w 1592100"/>
                      <a:gd name="connsiteY1" fmla="*/ 213759 h 1276324"/>
                      <a:gd name="connsiteX2" fmla="*/ 719133 w 1592100"/>
                      <a:gd name="connsiteY2" fmla="*/ 18652 h 1276324"/>
                      <a:gd name="connsiteX3" fmla="*/ 1592100 w 1592100"/>
                      <a:gd name="connsiteY3" fmla="*/ 647224 h 1276324"/>
                      <a:gd name="connsiteX4" fmla="*/ 719133 w 1592100"/>
                      <a:gd name="connsiteY4" fmla="*/ 1275796 h 1276324"/>
                      <a:gd name="connsiteX5" fmla="*/ 125566 w 1592100"/>
                      <a:gd name="connsiteY5" fmla="*/ 745649 h 1276324"/>
                      <a:gd name="connsiteX0" fmla="*/ 153353 w 1619887"/>
                      <a:gd name="connsiteY0" fmla="*/ 743071 h 1273742"/>
                      <a:gd name="connsiteX1" fmla="*/ 40322 w 1619887"/>
                      <a:gd name="connsiteY1" fmla="*/ 230231 h 1273742"/>
                      <a:gd name="connsiteX2" fmla="*/ 746920 w 1619887"/>
                      <a:gd name="connsiteY2" fmla="*/ 16074 h 1273742"/>
                      <a:gd name="connsiteX3" fmla="*/ 1619887 w 1619887"/>
                      <a:gd name="connsiteY3" fmla="*/ 644646 h 1273742"/>
                      <a:gd name="connsiteX4" fmla="*/ 746920 w 1619887"/>
                      <a:gd name="connsiteY4" fmla="*/ 1273218 h 1273742"/>
                      <a:gd name="connsiteX5" fmla="*/ 153353 w 1619887"/>
                      <a:gd name="connsiteY5" fmla="*/ 743071 h 1273742"/>
                      <a:gd name="connsiteX0" fmla="*/ 129230 w 1627514"/>
                      <a:gd name="connsiteY0" fmla="*/ 774821 h 1274191"/>
                      <a:gd name="connsiteX1" fmla="*/ 47949 w 1627514"/>
                      <a:gd name="connsiteY1" fmla="*/ 230231 h 1274191"/>
                      <a:gd name="connsiteX2" fmla="*/ 754547 w 1627514"/>
                      <a:gd name="connsiteY2" fmla="*/ 16074 h 1274191"/>
                      <a:gd name="connsiteX3" fmla="*/ 1627514 w 1627514"/>
                      <a:gd name="connsiteY3" fmla="*/ 644646 h 1274191"/>
                      <a:gd name="connsiteX4" fmla="*/ 754547 w 1627514"/>
                      <a:gd name="connsiteY4" fmla="*/ 1273218 h 1274191"/>
                      <a:gd name="connsiteX5" fmla="*/ 129230 w 1627514"/>
                      <a:gd name="connsiteY5" fmla="*/ 774821 h 1274191"/>
                      <a:gd name="connsiteX0" fmla="*/ 123381 w 1621665"/>
                      <a:gd name="connsiteY0" fmla="*/ 774821 h 1274191"/>
                      <a:gd name="connsiteX1" fmla="*/ 42100 w 1621665"/>
                      <a:gd name="connsiteY1" fmla="*/ 230231 h 1274191"/>
                      <a:gd name="connsiteX2" fmla="*/ 748698 w 1621665"/>
                      <a:gd name="connsiteY2" fmla="*/ 16074 h 1274191"/>
                      <a:gd name="connsiteX3" fmla="*/ 1621665 w 1621665"/>
                      <a:gd name="connsiteY3" fmla="*/ 644646 h 1274191"/>
                      <a:gd name="connsiteX4" fmla="*/ 586773 w 1621665"/>
                      <a:gd name="connsiteY4" fmla="*/ 1273218 h 1274191"/>
                      <a:gd name="connsiteX5" fmla="*/ 123381 w 1621665"/>
                      <a:gd name="connsiteY5" fmla="*/ 774821 h 1274191"/>
                      <a:gd name="connsiteX0" fmla="*/ 114822 w 1613106"/>
                      <a:gd name="connsiteY0" fmla="*/ 774821 h 1273965"/>
                      <a:gd name="connsiteX1" fmla="*/ 33541 w 1613106"/>
                      <a:gd name="connsiteY1" fmla="*/ 230231 h 1273965"/>
                      <a:gd name="connsiteX2" fmla="*/ 740139 w 1613106"/>
                      <a:gd name="connsiteY2" fmla="*/ 16074 h 1273965"/>
                      <a:gd name="connsiteX3" fmla="*/ 1613106 w 1613106"/>
                      <a:gd name="connsiteY3" fmla="*/ 644646 h 1273965"/>
                      <a:gd name="connsiteX4" fmla="*/ 578214 w 1613106"/>
                      <a:gd name="connsiteY4" fmla="*/ 1273218 h 1273965"/>
                      <a:gd name="connsiteX5" fmla="*/ 114822 w 1613106"/>
                      <a:gd name="connsiteY5" fmla="*/ 774821 h 1273965"/>
                      <a:gd name="connsiteX0" fmla="*/ 114822 w 1613106"/>
                      <a:gd name="connsiteY0" fmla="*/ 774821 h 1311904"/>
                      <a:gd name="connsiteX1" fmla="*/ 33541 w 1613106"/>
                      <a:gd name="connsiteY1" fmla="*/ 230231 h 1311904"/>
                      <a:gd name="connsiteX2" fmla="*/ 740139 w 1613106"/>
                      <a:gd name="connsiteY2" fmla="*/ 16074 h 1311904"/>
                      <a:gd name="connsiteX3" fmla="*/ 1613106 w 1613106"/>
                      <a:gd name="connsiteY3" fmla="*/ 644646 h 1311904"/>
                      <a:gd name="connsiteX4" fmla="*/ 578214 w 1613106"/>
                      <a:gd name="connsiteY4" fmla="*/ 1273218 h 1311904"/>
                      <a:gd name="connsiteX5" fmla="*/ 114822 w 1613106"/>
                      <a:gd name="connsiteY5" fmla="*/ 774821 h 1311904"/>
                      <a:gd name="connsiteX0" fmla="*/ 121445 w 1619729"/>
                      <a:gd name="connsiteY0" fmla="*/ 774821 h 1308928"/>
                      <a:gd name="connsiteX1" fmla="*/ 40164 w 1619729"/>
                      <a:gd name="connsiteY1" fmla="*/ 230231 h 1308928"/>
                      <a:gd name="connsiteX2" fmla="*/ 746762 w 1619729"/>
                      <a:gd name="connsiteY2" fmla="*/ 16074 h 1308928"/>
                      <a:gd name="connsiteX3" fmla="*/ 1619729 w 1619729"/>
                      <a:gd name="connsiteY3" fmla="*/ 644646 h 1308928"/>
                      <a:gd name="connsiteX4" fmla="*/ 524512 w 1619729"/>
                      <a:gd name="connsiteY4" fmla="*/ 1270043 h 1308928"/>
                      <a:gd name="connsiteX5" fmla="*/ 121445 w 1619729"/>
                      <a:gd name="connsiteY5" fmla="*/ 774821 h 1308928"/>
                      <a:gd name="connsiteX0" fmla="*/ 121151 w 1619435"/>
                      <a:gd name="connsiteY0" fmla="*/ 774821 h 1300013"/>
                      <a:gd name="connsiteX1" fmla="*/ 39870 w 1619435"/>
                      <a:gd name="connsiteY1" fmla="*/ 230231 h 1300013"/>
                      <a:gd name="connsiteX2" fmla="*/ 746468 w 1619435"/>
                      <a:gd name="connsiteY2" fmla="*/ 16074 h 1300013"/>
                      <a:gd name="connsiteX3" fmla="*/ 1619435 w 1619435"/>
                      <a:gd name="connsiteY3" fmla="*/ 644646 h 1300013"/>
                      <a:gd name="connsiteX4" fmla="*/ 514693 w 1619435"/>
                      <a:gd name="connsiteY4" fmla="*/ 1260518 h 1300013"/>
                      <a:gd name="connsiteX5" fmla="*/ 121151 w 1619435"/>
                      <a:gd name="connsiteY5" fmla="*/ 774821 h 1300013"/>
                      <a:gd name="connsiteX0" fmla="*/ 121151 w 1619435"/>
                      <a:gd name="connsiteY0" fmla="*/ 774821 h 1302137"/>
                      <a:gd name="connsiteX1" fmla="*/ 39870 w 1619435"/>
                      <a:gd name="connsiteY1" fmla="*/ 230231 h 1302137"/>
                      <a:gd name="connsiteX2" fmla="*/ 746468 w 1619435"/>
                      <a:gd name="connsiteY2" fmla="*/ 16074 h 1302137"/>
                      <a:gd name="connsiteX3" fmla="*/ 1619435 w 1619435"/>
                      <a:gd name="connsiteY3" fmla="*/ 644646 h 1302137"/>
                      <a:gd name="connsiteX4" fmla="*/ 514693 w 1619435"/>
                      <a:gd name="connsiteY4" fmla="*/ 1260518 h 1302137"/>
                      <a:gd name="connsiteX5" fmla="*/ 121151 w 1619435"/>
                      <a:gd name="connsiteY5" fmla="*/ 774821 h 1302137"/>
                      <a:gd name="connsiteX0" fmla="*/ 120861 w 1619145"/>
                      <a:gd name="connsiteY0" fmla="*/ 774821 h 1299177"/>
                      <a:gd name="connsiteX1" fmla="*/ 39580 w 1619145"/>
                      <a:gd name="connsiteY1" fmla="*/ 230231 h 1299177"/>
                      <a:gd name="connsiteX2" fmla="*/ 746178 w 1619145"/>
                      <a:gd name="connsiteY2" fmla="*/ 16074 h 1299177"/>
                      <a:gd name="connsiteX3" fmla="*/ 1619145 w 1619145"/>
                      <a:gd name="connsiteY3" fmla="*/ 644646 h 1299177"/>
                      <a:gd name="connsiteX4" fmla="*/ 504878 w 1619145"/>
                      <a:gd name="connsiteY4" fmla="*/ 1257343 h 1299177"/>
                      <a:gd name="connsiteX5" fmla="*/ 120861 w 1619145"/>
                      <a:gd name="connsiteY5" fmla="*/ 774821 h 1299177"/>
                      <a:gd name="connsiteX0" fmla="*/ 120861 w 1633335"/>
                      <a:gd name="connsiteY0" fmla="*/ 774821 h 1282032"/>
                      <a:gd name="connsiteX1" fmla="*/ 39580 w 1633335"/>
                      <a:gd name="connsiteY1" fmla="*/ 230231 h 1282032"/>
                      <a:gd name="connsiteX2" fmla="*/ 746178 w 1633335"/>
                      <a:gd name="connsiteY2" fmla="*/ 16074 h 1282032"/>
                      <a:gd name="connsiteX3" fmla="*/ 1619145 w 1633335"/>
                      <a:gd name="connsiteY3" fmla="*/ 644646 h 1282032"/>
                      <a:gd name="connsiteX4" fmla="*/ 1211950 w 1633335"/>
                      <a:gd name="connsiteY4" fmla="*/ 1152569 h 1282032"/>
                      <a:gd name="connsiteX5" fmla="*/ 504878 w 1633335"/>
                      <a:gd name="connsiteY5" fmla="*/ 1257343 h 1282032"/>
                      <a:gd name="connsiteX6" fmla="*/ 120861 w 1633335"/>
                      <a:gd name="connsiteY6" fmla="*/ 774821 h 1282032"/>
                      <a:gd name="connsiteX0" fmla="*/ 120861 w 1628526"/>
                      <a:gd name="connsiteY0" fmla="*/ 774821 h 1282032"/>
                      <a:gd name="connsiteX1" fmla="*/ 39580 w 1628526"/>
                      <a:gd name="connsiteY1" fmla="*/ 230231 h 1282032"/>
                      <a:gd name="connsiteX2" fmla="*/ 746178 w 1628526"/>
                      <a:gd name="connsiteY2" fmla="*/ 16074 h 1282032"/>
                      <a:gd name="connsiteX3" fmla="*/ 1619145 w 1628526"/>
                      <a:gd name="connsiteY3" fmla="*/ 644646 h 1282032"/>
                      <a:gd name="connsiteX4" fmla="*/ 1211950 w 1628526"/>
                      <a:gd name="connsiteY4" fmla="*/ 1152569 h 1282032"/>
                      <a:gd name="connsiteX5" fmla="*/ 504878 w 1628526"/>
                      <a:gd name="connsiteY5" fmla="*/ 1257343 h 1282032"/>
                      <a:gd name="connsiteX6" fmla="*/ 120861 w 1628526"/>
                      <a:gd name="connsiteY6" fmla="*/ 774821 h 1282032"/>
                      <a:gd name="connsiteX0" fmla="*/ 120861 w 1628526"/>
                      <a:gd name="connsiteY0" fmla="*/ 774821 h 1312234"/>
                      <a:gd name="connsiteX1" fmla="*/ 39580 w 1628526"/>
                      <a:gd name="connsiteY1" fmla="*/ 230231 h 1312234"/>
                      <a:gd name="connsiteX2" fmla="*/ 746178 w 1628526"/>
                      <a:gd name="connsiteY2" fmla="*/ 16074 h 1312234"/>
                      <a:gd name="connsiteX3" fmla="*/ 1619145 w 1628526"/>
                      <a:gd name="connsiteY3" fmla="*/ 644646 h 1312234"/>
                      <a:gd name="connsiteX4" fmla="*/ 1211950 w 1628526"/>
                      <a:gd name="connsiteY4" fmla="*/ 1152569 h 1312234"/>
                      <a:gd name="connsiteX5" fmla="*/ 504878 w 1628526"/>
                      <a:gd name="connsiteY5" fmla="*/ 1257343 h 1312234"/>
                      <a:gd name="connsiteX6" fmla="*/ 120861 w 1628526"/>
                      <a:gd name="connsiteY6" fmla="*/ 774821 h 1312234"/>
                      <a:gd name="connsiteX0" fmla="*/ 120645 w 1628310"/>
                      <a:gd name="connsiteY0" fmla="*/ 774821 h 1314114"/>
                      <a:gd name="connsiteX1" fmla="*/ 39364 w 1628310"/>
                      <a:gd name="connsiteY1" fmla="*/ 230231 h 1314114"/>
                      <a:gd name="connsiteX2" fmla="*/ 745962 w 1628310"/>
                      <a:gd name="connsiteY2" fmla="*/ 16074 h 1314114"/>
                      <a:gd name="connsiteX3" fmla="*/ 1618929 w 1628310"/>
                      <a:gd name="connsiteY3" fmla="*/ 644646 h 1314114"/>
                      <a:gd name="connsiteX4" fmla="*/ 1211734 w 1628310"/>
                      <a:gd name="connsiteY4" fmla="*/ 1152569 h 1314114"/>
                      <a:gd name="connsiteX5" fmla="*/ 497518 w 1628310"/>
                      <a:gd name="connsiteY5" fmla="*/ 1259724 h 1314114"/>
                      <a:gd name="connsiteX6" fmla="*/ 120645 w 1628310"/>
                      <a:gd name="connsiteY6" fmla="*/ 774821 h 1314114"/>
                      <a:gd name="connsiteX0" fmla="*/ 162369 w 1620027"/>
                      <a:gd name="connsiteY0" fmla="*/ 772440 h 1284160"/>
                      <a:gd name="connsiteX1" fmla="*/ 31081 w 1620027"/>
                      <a:gd name="connsiteY1" fmla="*/ 230231 h 1284160"/>
                      <a:gd name="connsiteX2" fmla="*/ 737679 w 1620027"/>
                      <a:gd name="connsiteY2" fmla="*/ 16074 h 1284160"/>
                      <a:gd name="connsiteX3" fmla="*/ 1610646 w 1620027"/>
                      <a:gd name="connsiteY3" fmla="*/ 644646 h 1284160"/>
                      <a:gd name="connsiteX4" fmla="*/ 1203451 w 1620027"/>
                      <a:gd name="connsiteY4" fmla="*/ 1152569 h 1284160"/>
                      <a:gd name="connsiteX5" fmla="*/ 489235 w 1620027"/>
                      <a:gd name="connsiteY5" fmla="*/ 1259724 h 1284160"/>
                      <a:gd name="connsiteX6" fmla="*/ 162369 w 1620027"/>
                      <a:gd name="connsiteY6" fmla="*/ 772440 h 1284160"/>
                      <a:gd name="connsiteX0" fmla="*/ 172874 w 1630532"/>
                      <a:gd name="connsiteY0" fmla="*/ 772440 h 1284160"/>
                      <a:gd name="connsiteX1" fmla="*/ 41586 w 1630532"/>
                      <a:gd name="connsiteY1" fmla="*/ 230231 h 1284160"/>
                      <a:gd name="connsiteX2" fmla="*/ 748184 w 1630532"/>
                      <a:gd name="connsiteY2" fmla="*/ 16074 h 1284160"/>
                      <a:gd name="connsiteX3" fmla="*/ 1621151 w 1630532"/>
                      <a:gd name="connsiteY3" fmla="*/ 644646 h 1284160"/>
                      <a:gd name="connsiteX4" fmla="*/ 1213956 w 1630532"/>
                      <a:gd name="connsiteY4" fmla="*/ 1152569 h 1284160"/>
                      <a:gd name="connsiteX5" fmla="*/ 499740 w 1630532"/>
                      <a:gd name="connsiteY5" fmla="*/ 1259724 h 1284160"/>
                      <a:gd name="connsiteX6" fmla="*/ 172874 w 1630532"/>
                      <a:gd name="connsiteY6" fmla="*/ 772440 h 1284160"/>
                      <a:gd name="connsiteX0" fmla="*/ 172874 w 1630532"/>
                      <a:gd name="connsiteY0" fmla="*/ 697794 h 1209514"/>
                      <a:gd name="connsiteX1" fmla="*/ 41586 w 1630532"/>
                      <a:gd name="connsiteY1" fmla="*/ 155585 h 1209514"/>
                      <a:gd name="connsiteX2" fmla="*/ 745802 w 1630532"/>
                      <a:gd name="connsiteY2" fmla="*/ 24772 h 1209514"/>
                      <a:gd name="connsiteX3" fmla="*/ 1621151 w 1630532"/>
                      <a:gd name="connsiteY3" fmla="*/ 570000 h 1209514"/>
                      <a:gd name="connsiteX4" fmla="*/ 1213956 w 1630532"/>
                      <a:gd name="connsiteY4" fmla="*/ 1077923 h 1209514"/>
                      <a:gd name="connsiteX5" fmla="*/ 499740 w 1630532"/>
                      <a:gd name="connsiteY5" fmla="*/ 1185078 h 1209514"/>
                      <a:gd name="connsiteX6" fmla="*/ 172874 w 1630532"/>
                      <a:gd name="connsiteY6" fmla="*/ 697794 h 1209514"/>
                      <a:gd name="connsiteX0" fmla="*/ 172874 w 1630532"/>
                      <a:gd name="connsiteY0" fmla="*/ 673034 h 1184754"/>
                      <a:gd name="connsiteX1" fmla="*/ 41586 w 1630532"/>
                      <a:gd name="connsiteY1" fmla="*/ 130825 h 1184754"/>
                      <a:gd name="connsiteX2" fmla="*/ 745802 w 1630532"/>
                      <a:gd name="connsiteY2" fmla="*/ 12 h 1184754"/>
                      <a:gd name="connsiteX3" fmla="*/ 1621151 w 1630532"/>
                      <a:gd name="connsiteY3" fmla="*/ 545240 h 1184754"/>
                      <a:gd name="connsiteX4" fmla="*/ 1213956 w 1630532"/>
                      <a:gd name="connsiteY4" fmla="*/ 1053163 h 1184754"/>
                      <a:gd name="connsiteX5" fmla="*/ 499740 w 1630532"/>
                      <a:gd name="connsiteY5" fmla="*/ 1160318 h 1184754"/>
                      <a:gd name="connsiteX6" fmla="*/ 172874 w 1630532"/>
                      <a:gd name="connsiteY6" fmla="*/ 673034 h 1184754"/>
                      <a:gd name="connsiteX0" fmla="*/ 172874 w 1630532"/>
                      <a:gd name="connsiteY0" fmla="*/ 673034 h 1211743"/>
                      <a:gd name="connsiteX1" fmla="*/ 41586 w 1630532"/>
                      <a:gd name="connsiteY1" fmla="*/ 130825 h 1211743"/>
                      <a:gd name="connsiteX2" fmla="*/ 745802 w 1630532"/>
                      <a:gd name="connsiteY2" fmla="*/ 12 h 1211743"/>
                      <a:gd name="connsiteX3" fmla="*/ 1621151 w 1630532"/>
                      <a:gd name="connsiteY3" fmla="*/ 545240 h 1211743"/>
                      <a:gd name="connsiteX4" fmla="*/ 1213956 w 1630532"/>
                      <a:gd name="connsiteY4" fmla="*/ 1053163 h 1211743"/>
                      <a:gd name="connsiteX5" fmla="*/ 499740 w 1630532"/>
                      <a:gd name="connsiteY5" fmla="*/ 1160318 h 1211743"/>
                      <a:gd name="connsiteX6" fmla="*/ 172874 w 1630532"/>
                      <a:gd name="connsiteY6" fmla="*/ 673034 h 121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0532" h="1211743">
                        <a:moveTo>
                          <a:pt x="172874" y="673034"/>
                        </a:moveTo>
                        <a:cubicBezTo>
                          <a:pt x="27459" y="532408"/>
                          <a:pt x="-54696" y="245112"/>
                          <a:pt x="41586" y="130825"/>
                        </a:cubicBezTo>
                        <a:cubicBezTo>
                          <a:pt x="137868" y="16538"/>
                          <a:pt x="480160" y="2381"/>
                          <a:pt x="745802" y="12"/>
                        </a:cubicBezTo>
                        <a:cubicBezTo>
                          <a:pt x="1011444" y="-2357"/>
                          <a:pt x="1537569" y="373287"/>
                          <a:pt x="1621151" y="545240"/>
                        </a:cubicBezTo>
                        <a:cubicBezTo>
                          <a:pt x="1704733" y="717193"/>
                          <a:pt x="1202023" y="846272"/>
                          <a:pt x="1213956" y="1053163"/>
                        </a:cubicBezTo>
                        <a:cubicBezTo>
                          <a:pt x="1028245" y="1155279"/>
                          <a:pt x="573242" y="1285585"/>
                          <a:pt x="499740" y="1160318"/>
                        </a:cubicBezTo>
                        <a:cubicBezTo>
                          <a:pt x="426238" y="1035051"/>
                          <a:pt x="318289" y="813660"/>
                          <a:pt x="172874" y="673034"/>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1">
                    <a:extLst>
                      <a:ext uri="{FF2B5EF4-FFF2-40B4-BE49-F238E27FC236}">
                        <a16:creationId xmlns:a16="http://schemas.microsoft.com/office/drawing/2014/main" id="{AF230BB3-851D-1FF0-6D5B-1445196C2875}"/>
                      </a:ext>
                    </a:extLst>
                  </p:cNvPr>
                  <p:cNvSpPr/>
                  <p:nvPr/>
                </p:nvSpPr>
                <p:spPr>
                  <a:xfrm>
                    <a:off x="8658188" y="3675389"/>
                    <a:ext cx="1772642" cy="1329993"/>
                  </a:xfrm>
                  <a:custGeom>
                    <a:avLst/>
                    <a:gdLst>
                      <a:gd name="connsiteX0" fmla="*/ 0 w 1745933"/>
                      <a:gd name="connsiteY0" fmla="*/ 628572 h 1257143"/>
                      <a:gd name="connsiteX1" fmla="*/ 872967 w 1745933"/>
                      <a:gd name="connsiteY1" fmla="*/ 0 h 1257143"/>
                      <a:gd name="connsiteX2" fmla="*/ 1745934 w 1745933"/>
                      <a:gd name="connsiteY2" fmla="*/ 628572 h 1257143"/>
                      <a:gd name="connsiteX3" fmla="*/ 872967 w 1745933"/>
                      <a:gd name="connsiteY3" fmla="*/ 1257144 h 1257143"/>
                      <a:gd name="connsiteX4" fmla="*/ 0 w 1745933"/>
                      <a:gd name="connsiteY4" fmla="*/ 628572 h 1257143"/>
                      <a:gd name="connsiteX0" fmla="*/ 10 w 1745944"/>
                      <a:gd name="connsiteY0" fmla="*/ 628572 h 1347632"/>
                      <a:gd name="connsiteX1" fmla="*/ 872977 w 1745944"/>
                      <a:gd name="connsiteY1" fmla="*/ 0 h 1347632"/>
                      <a:gd name="connsiteX2" fmla="*/ 1745944 w 1745944"/>
                      <a:gd name="connsiteY2" fmla="*/ 628572 h 1347632"/>
                      <a:gd name="connsiteX3" fmla="*/ 887264 w 1745944"/>
                      <a:gd name="connsiteY3" fmla="*/ 1347632 h 1347632"/>
                      <a:gd name="connsiteX4" fmla="*/ 10 w 1745944"/>
                      <a:gd name="connsiteY4" fmla="*/ 628572 h 1347632"/>
                      <a:gd name="connsiteX0" fmla="*/ 9 w 1674506"/>
                      <a:gd name="connsiteY0" fmla="*/ 933635 h 1359233"/>
                      <a:gd name="connsiteX1" fmla="*/ 801539 w 1674506"/>
                      <a:gd name="connsiteY1" fmla="*/ 5025 h 1359233"/>
                      <a:gd name="connsiteX2" fmla="*/ 1674506 w 1674506"/>
                      <a:gd name="connsiteY2" fmla="*/ 633597 h 1359233"/>
                      <a:gd name="connsiteX3" fmla="*/ 815826 w 1674506"/>
                      <a:gd name="connsiteY3" fmla="*/ 1352657 h 1359233"/>
                      <a:gd name="connsiteX4" fmla="*/ 9 w 1674506"/>
                      <a:gd name="connsiteY4" fmla="*/ 933635 h 1359233"/>
                      <a:gd name="connsiteX0" fmla="*/ 9 w 1703081"/>
                      <a:gd name="connsiteY0" fmla="*/ 932693 h 1357431"/>
                      <a:gd name="connsiteX1" fmla="*/ 801539 w 1703081"/>
                      <a:gd name="connsiteY1" fmla="*/ 4083 h 1357431"/>
                      <a:gd name="connsiteX2" fmla="*/ 1703081 w 1703081"/>
                      <a:gd name="connsiteY2" fmla="*/ 656467 h 1357431"/>
                      <a:gd name="connsiteX3" fmla="*/ 815826 w 1703081"/>
                      <a:gd name="connsiteY3" fmla="*/ 1351715 h 1357431"/>
                      <a:gd name="connsiteX4" fmla="*/ 9 w 1703081"/>
                      <a:gd name="connsiteY4" fmla="*/ 932693 h 1357431"/>
                      <a:gd name="connsiteX0" fmla="*/ 1580 w 1704652"/>
                      <a:gd name="connsiteY0" fmla="*/ 932693 h 1236807"/>
                      <a:gd name="connsiteX1" fmla="*/ 803110 w 1704652"/>
                      <a:gd name="connsiteY1" fmla="*/ 4083 h 1236807"/>
                      <a:gd name="connsiteX2" fmla="*/ 1704652 w 1704652"/>
                      <a:gd name="connsiteY2" fmla="*/ 656467 h 1236807"/>
                      <a:gd name="connsiteX3" fmla="*/ 1012659 w 1704652"/>
                      <a:gd name="connsiteY3" fmla="*/ 1227890 h 1236807"/>
                      <a:gd name="connsiteX4" fmla="*/ 1580 w 1704652"/>
                      <a:gd name="connsiteY4" fmla="*/ 932693 h 1236807"/>
                      <a:gd name="connsiteX0" fmla="*/ 8971 w 1712043"/>
                      <a:gd name="connsiteY0" fmla="*/ 946838 h 1251060"/>
                      <a:gd name="connsiteX1" fmla="*/ 591426 w 1712043"/>
                      <a:gd name="connsiteY1" fmla="*/ 3940 h 1251060"/>
                      <a:gd name="connsiteX2" fmla="*/ 1712043 w 1712043"/>
                      <a:gd name="connsiteY2" fmla="*/ 670612 h 1251060"/>
                      <a:gd name="connsiteX3" fmla="*/ 1020050 w 1712043"/>
                      <a:gd name="connsiteY3" fmla="*/ 1242035 h 1251060"/>
                      <a:gd name="connsiteX4" fmla="*/ 8971 w 1712043"/>
                      <a:gd name="connsiteY4" fmla="*/ 946838 h 1251060"/>
                      <a:gd name="connsiteX0" fmla="*/ 7260 w 1710384"/>
                      <a:gd name="connsiteY0" fmla="*/ 1013464 h 1317686"/>
                      <a:gd name="connsiteX1" fmla="*/ 589715 w 1710384"/>
                      <a:gd name="connsiteY1" fmla="*/ 70566 h 1317686"/>
                      <a:gd name="connsiteX2" fmla="*/ 1080729 w 1710384"/>
                      <a:gd name="connsiteY2" fmla="*/ 142799 h 1317686"/>
                      <a:gd name="connsiteX3" fmla="*/ 1710332 w 1710384"/>
                      <a:gd name="connsiteY3" fmla="*/ 737238 h 1317686"/>
                      <a:gd name="connsiteX4" fmla="*/ 1018339 w 1710384"/>
                      <a:gd name="connsiteY4" fmla="*/ 1308661 h 1317686"/>
                      <a:gd name="connsiteX5" fmla="*/ 7260 w 1710384"/>
                      <a:gd name="connsiteY5" fmla="*/ 1013464 h 1317686"/>
                      <a:gd name="connsiteX0" fmla="*/ 7260 w 1710370"/>
                      <a:gd name="connsiteY0" fmla="*/ 1013464 h 1317686"/>
                      <a:gd name="connsiteX1" fmla="*/ 589715 w 1710370"/>
                      <a:gd name="connsiteY1" fmla="*/ 70566 h 1317686"/>
                      <a:gd name="connsiteX2" fmla="*/ 1080729 w 1710370"/>
                      <a:gd name="connsiteY2" fmla="*/ 142799 h 1317686"/>
                      <a:gd name="connsiteX3" fmla="*/ 1710332 w 1710370"/>
                      <a:gd name="connsiteY3" fmla="*/ 737238 h 1317686"/>
                      <a:gd name="connsiteX4" fmla="*/ 1018339 w 1710370"/>
                      <a:gd name="connsiteY4" fmla="*/ 1308661 h 1317686"/>
                      <a:gd name="connsiteX5" fmla="*/ 7260 w 1710370"/>
                      <a:gd name="connsiteY5" fmla="*/ 1013464 h 1317686"/>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6783 w 1729893"/>
                      <a:gd name="connsiteY0" fmla="*/ 969583 h 1271709"/>
                      <a:gd name="connsiteX1" fmla="*/ 319201 w 1729893"/>
                      <a:gd name="connsiteY1" fmla="*/ 375143 h 1271709"/>
                      <a:gd name="connsiteX2" fmla="*/ 609238 w 1729893"/>
                      <a:gd name="connsiteY2" fmla="*/ 26685 h 1271709"/>
                      <a:gd name="connsiteX3" fmla="*/ 1100252 w 1729893"/>
                      <a:gd name="connsiteY3" fmla="*/ 98918 h 1271709"/>
                      <a:gd name="connsiteX4" fmla="*/ 1729855 w 1729893"/>
                      <a:gd name="connsiteY4" fmla="*/ 693357 h 1271709"/>
                      <a:gd name="connsiteX5" fmla="*/ 1037862 w 1729893"/>
                      <a:gd name="connsiteY5" fmla="*/ 1264780 h 1271709"/>
                      <a:gd name="connsiteX6" fmla="*/ 26783 w 1729893"/>
                      <a:gd name="connsiteY6" fmla="*/ 969583 h 1271709"/>
                      <a:gd name="connsiteX0" fmla="*/ 28089 w 1712149"/>
                      <a:gd name="connsiteY0" fmla="*/ 1069595 h 1282798"/>
                      <a:gd name="connsiteX1" fmla="*/ 301457 w 1712149"/>
                      <a:gd name="connsiteY1" fmla="*/ 375143 h 1282798"/>
                      <a:gd name="connsiteX2" fmla="*/ 591494 w 1712149"/>
                      <a:gd name="connsiteY2" fmla="*/ 26685 h 1282798"/>
                      <a:gd name="connsiteX3" fmla="*/ 1082508 w 1712149"/>
                      <a:gd name="connsiteY3" fmla="*/ 98918 h 1282798"/>
                      <a:gd name="connsiteX4" fmla="*/ 1712111 w 1712149"/>
                      <a:gd name="connsiteY4" fmla="*/ 693357 h 1282798"/>
                      <a:gd name="connsiteX5" fmla="*/ 1020118 w 1712149"/>
                      <a:gd name="connsiteY5" fmla="*/ 1264780 h 1282798"/>
                      <a:gd name="connsiteX6" fmla="*/ 28089 w 1712149"/>
                      <a:gd name="connsiteY6" fmla="*/ 1069595 h 1282798"/>
                      <a:gd name="connsiteX0" fmla="*/ 28089 w 1712145"/>
                      <a:gd name="connsiteY0" fmla="*/ 1117028 h 1330231"/>
                      <a:gd name="connsiteX1" fmla="*/ 301457 w 1712145"/>
                      <a:gd name="connsiteY1" fmla="*/ 422576 h 1330231"/>
                      <a:gd name="connsiteX2" fmla="*/ 591494 w 1712145"/>
                      <a:gd name="connsiteY2" fmla="*/ 74118 h 1330231"/>
                      <a:gd name="connsiteX3" fmla="*/ 1015833 w 1712145"/>
                      <a:gd name="connsiteY3" fmla="*/ 60626 h 1330231"/>
                      <a:gd name="connsiteX4" fmla="*/ 1712111 w 1712145"/>
                      <a:gd name="connsiteY4" fmla="*/ 740790 h 1330231"/>
                      <a:gd name="connsiteX5" fmla="*/ 1020118 w 1712145"/>
                      <a:gd name="connsiteY5" fmla="*/ 1312213 h 1330231"/>
                      <a:gd name="connsiteX6" fmla="*/ 28089 w 1712145"/>
                      <a:gd name="connsiteY6" fmla="*/ 1117028 h 1330231"/>
                      <a:gd name="connsiteX0" fmla="*/ 28089 w 1712145"/>
                      <a:gd name="connsiteY0" fmla="*/ 1115407 h 1328610"/>
                      <a:gd name="connsiteX1" fmla="*/ 301457 w 1712145"/>
                      <a:gd name="connsiteY1" fmla="*/ 420955 h 1328610"/>
                      <a:gd name="connsiteX2" fmla="*/ 400994 w 1712145"/>
                      <a:gd name="connsiteY2" fmla="*/ 77259 h 1328610"/>
                      <a:gd name="connsiteX3" fmla="*/ 1015833 w 1712145"/>
                      <a:gd name="connsiteY3" fmla="*/ 59005 h 1328610"/>
                      <a:gd name="connsiteX4" fmla="*/ 1712111 w 1712145"/>
                      <a:gd name="connsiteY4" fmla="*/ 739169 h 1328610"/>
                      <a:gd name="connsiteX5" fmla="*/ 1020118 w 1712145"/>
                      <a:gd name="connsiteY5" fmla="*/ 1310592 h 1328610"/>
                      <a:gd name="connsiteX6" fmla="*/ 28089 w 1712145"/>
                      <a:gd name="connsiteY6" fmla="*/ 1115407 h 1328610"/>
                      <a:gd name="connsiteX0" fmla="*/ 28089 w 1712145"/>
                      <a:gd name="connsiteY0" fmla="*/ 1115844 h 1328899"/>
                      <a:gd name="connsiteX1" fmla="*/ 301457 w 1712145"/>
                      <a:gd name="connsiteY1" fmla="*/ 430917 h 1328899"/>
                      <a:gd name="connsiteX2" fmla="*/ 400994 w 1712145"/>
                      <a:gd name="connsiteY2" fmla="*/ 77696 h 1328899"/>
                      <a:gd name="connsiteX3" fmla="*/ 1015833 w 1712145"/>
                      <a:gd name="connsiteY3" fmla="*/ 59442 h 1328899"/>
                      <a:gd name="connsiteX4" fmla="*/ 1712111 w 1712145"/>
                      <a:gd name="connsiteY4" fmla="*/ 739606 h 1328899"/>
                      <a:gd name="connsiteX5" fmla="*/ 1020118 w 1712145"/>
                      <a:gd name="connsiteY5" fmla="*/ 1311029 h 1328899"/>
                      <a:gd name="connsiteX6" fmla="*/ 28089 w 1712145"/>
                      <a:gd name="connsiteY6" fmla="*/ 1115844 h 1328899"/>
                      <a:gd name="connsiteX0" fmla="*/ 22082 w 1706138"/>
                      <a:gd name="connsiteY0" fmla="*/ 1115844 h 1328899"/>
                      <a:gd name="connsiteX1" fmla="*/ 295450 w 1706138"/>
                      <a:gd name="connsiteY1" fmla="*/ 430917 h 1328899"/>
                      <a:gd name="connsiteX2" fmla="*/ 394987 w 1706138"/>
                      <a:gd name="connsiteY2" fmla="*/ 77696 h 1328899"/>
                      <a:gd name="connsiteX3" fmla="*/ 1009826 w 1706138"/>
                      <a:gd name="connsiteY3" fmla="*/ 59442 h 1328899"/>
                      <a:gd name="connsiteX4" fmla="*/ 1706104 w 1706138"/>
                      <a:gd name="connsiteY4" fmla="*/ 739606 h 1328899"/>
                      <a:gd name="connsiteX5" fmla="*/ 1014111 w 1706138"/>
                      <a:gd name="connsiteY5" fmla="*/ 1311029 h 1328899"/>
                      <a:gd name="connsiteX6" fmla="*/ 22082 w 1706138"/>
                      <a:gd name="connsiteY6" fmla="*/ 1115844 h 1328899"/>
                      <a:gd name="connsiteX0" fmla="*/ 14 w 1684070"/>
                      <a:gd name="connsiteY0" fmla="*/ 1115844 h 1329196"/>
                      <a:gd name="connsiteX1" fmla="*/ 273382 w 1684070"/>
                      <a:gd name="connsiteY1" fmla="*/ 430917 h 1329196"/>
                      <a:gd name="connsiteX2" fmla="*/ 372919 w 1684070"/>
                      <a:gd name="connsiteY2" fmla="*/ 77696 h 1329196"/>
                      <a:gd name="connsiteX3" fmla="*/ 987758 w 1684070"/>
                      <a:gd name="connsiteY3" fmla="*/ 59442 h 1329196"/>
                      <a:gd name="connsiteX4" fmla="*/ 1684036 w 1684070"/>
                      <a:gd name="connsiteY4" fmla="*/ 739606 h 1329196"/>
                      <a:gd name="connsiteX5" fmla="*/ 992043 w 1684070"/>
                      <a:gd name="connsiteY5" fmla="*/ 1311029 h 1329196"/>
                      <a:gd name="connsiteX6" fmla="*/ 14 w 1684070"/>
                      <a:gd name="connsiteY6" fmla="*/ 1115844 h 1329196"/>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0043 w 1804099"/>
                      <a:gd name="connsiteY0" fmla="*/ 1115844 h 1324584"/>
                      <a:gd name="connsiteX1" fmla="*/ 47369 w 1804099"/>
                      <a:gd name="connsiteY1" fmla="*/ 785485 h 1324584"/>
                      <a:gd name="connsiteX2" fmla="*/ 393411 w 1804099"/>
                      <a:gd name="connsiteY2" fmla="*/ 430917 h 1324584"/>
                      <a:gd name="connsiteX3" fmla="*/ 492948 w 1804099"/>
                      <a:gd name="connsiteY3" fmla="*/ 77696 h 1324584"/>
                      <a:gd name="connsiteX4" fmla="*/ 1107787 w 1804099"/>
                      <a:gd name="connsiteY4" fmla="*/ 59442 h 1324584"/>
                      <a:gd name="connsiteX5" fmla="*/ 1804065 w 1804099"/>
                      <a:gd name="connsiteY5" fmla="*/ 739606 h 1324584"/>
                      <a:gd name="connsiteX6" fmla="*/ 1112072 w 1804099"/>
                      <a:gd name="connsiteY6" fmla="*/ 1311029 h 1324584"/>
                      <a:gd name="connsiteX7" fmla="*/ 120043 w 1804099"/>
                      <a:gd name="connsiteY7" fmla="*/ 1115844 h 1324584"/>
                      <a:gd name="connsiteX0" fmla="*/ 123436 w 1801142"/>
                      <a:gd name="connsiteY0" fmla="*/ 1157119 h 1330180"/>
                      <a:gd name="connsiteX1" fmla="*/ 44412 w 1801142"/>
                      <a:gd name="connsiteY1" fmla="*/ 785485 h 1330180"/>
                      <a:gd name="connsiteX2" fmla="*/ 390454 w 1801142"/>
                      <a:gd name="connsiteY2" fmla="*/ 430917 h 1330180"/>
                      <a:gd name="connsiteX3" fmla="*/ 489991 w 1801142"/>
                      <a:gd name="connsiteY3" fmla="*/ 77696 h 1330180"/>
                      <a:gd name="connsiteX4" fmla="*/ 1104830 w 1801142"/>
                      <a:gd name="connsiteY4" fmla="*/ 59442 h 1330180"/>
                      <a:gd name="connsiteX5" fmla="*/ 1801108 w 1801142"/>
                      <a:gd name="connsiteY5" fmla="*/ 739606 h 1330180"/>
                      <a:gd name="connsiteX6" fmla="*/ 1109115 w 1801142"/>
                      <a:gd name="connsiteY6" fmla="*/ 1311029 h 1330180"/>
                      <a:gd name="connsiteX7" fmla="*/ 123436 w 1801142"/>
                      <a:gd name="connsiteY7" fmla="*/ 1157119 h 1330180"/>
                      <a:gd name="connsiteX0" fmla="*/ 94936 w 1772642"/>
                      <a:gd name="connsiteY0" fmla="*/ 1157119 h 1329993"/>
                      <a:gd name="connsiteX1" fmla="*/ 69887 w 1772642"/>
                      <a:gd name="connsiteY1" fmla="*/ 798185 h 1329993"/>
                      <a:gd name="connsiteX2" fmla="*/ 361954 w 1772642"/>
                      <a:gd name="connsiteY2" fmla="*/ 430917 h 1329993"/>
                      <a:gd name="connsiteX3" fmla="*/ 461491 w 1772642"/>
                      <a:gd name="connsiteY3" fmla="*/ 77696 h 1329993"/>
                      <a:gd name="connsiteX4" fmla="*/ 1076330 w 1772642"/>
                      <a:gd name="connsiteY4" fmla="*/ 59442 h 1329993"/>
                      <a:gd name="connsiteX5" fmla="*/ 1772608 w 1772642"/>
                      <a:gd name="connsiteY5" fmla="*/ 739606 h 1329993"/>
                      <a:gd name="connsiteX6" fmla="*/ 1080615 w 1772642"/>
                      <a:gd name="connsiteY6" fmla="*/ 1311029 h 1329993"/>
                      <a:gd name="connsiteX7" fmla="*/ 94936 w 1772642"/>
                      <a:gd name="connsiteY7" fmla="*/ 1157119 h 132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642" h="1329993">
                        <a:moveTo>
                          <a:pt x="94936" y="1157119"/>
                        </a:moveTo>
                        <a:cubicBezTo>
                          <a:pt x="-73519" y="1071645"/>
                          <a:pt x="24326" y="912339"/>
                          <a:pt x="69887" y="798185"/>
                        </a:cubicBezTo>
                        <a:cubicBezTo>
                          <a:pt x="140848" y="687206"/>
                          <a:pt x="314149" y="564228"/>
                          <a:pt x="361954" y="430917"/>
                        </a:cubicBezTo>
                        <a:cubicBezTo>
                          <a:pt x="368543" y="168992"/>
                          <a:pt x="342428" y="139608"/>
                          <a:pt x="461491" y="77696"/>
                        </a:cubicBezTo>
                        <a:cubicBezTo>
                          <a:pt x="580554" y="15784"/>
                          <a:pt x="889561" y="-51670"/>
                          <a:pt x="1076330" y="59442"/>
                        </a:cubicBezTo>
                        <a:cubicBezTo>
                          <a:pt x="1096413" y="308667"/>
                          <a:pt x="1778244" y="547677"/>
                          <a:pt x="1772608" y="739606"/>
                        </a:cubicBezTo>
                        <a:cubicBezTo>
                          <a:pt x="1766972" y="931535"/>
                          <a:pt x="1360227" y="1241444"/>
                          <a:pt x="1080615" y="1311029"/>
                        </a:cubicBezTo>
                        <a:cubicBezTo>
                          <a:pt x="801003" y="1380614"/>
                          <a:pt x="263391" y="1242593"/>
                          <a:pt x="94936" y="1157119"/>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9226080C-936A-D691-8BF1-03A9B8C319B2}"/>
                    </a:ext>
                  </a:extLst>
                </p:cNvPr>
                <p:cNvPicPr>
                  <a:picLocks noChangeAspect="1"/>
                </p:cNvPicPr>
                <p:nvPr/>
              </p:nvPicPr>
              <p:blipFill rotWithShape="1">
                <a:blip r:embed="rId13">
                  <a:clrChange>
                    <a:clrFrom>
                      <a:srgbClr val="FFFFFF"/>
                    </a:clrFrom>
                    <a:clrTo>
                      <a:srgbClr val="FFFFFF">
                        <a:alpha val="0"/>
                      </a:srgbClr>
                    </a:clrTo>
                  </a:clrChange>
                </a:blip>
                <a:srcRect l="20087" t="11623" r="60059"/>
                <a:stretch/>
              </p:blipFill>
              <p:spPr>
                <a:xfrm>
                  <a:off x="8498209" y="2810033"/>
                  <a:ext cx="1932622" cy="2118204"/>
                </a:xfrm>
                <a:prstGeom prst="rect">
                  <a:avLst/>
                </a:prstGeom>
              </p:spPr>
            </p:pic>
          </p:grpSp>
          <p:cxnSp>
            <p:nvCxnSpPr>
              <p:cNvPr id="11" name="Straight Connector 10">
                <a:extLst>
                  <a:ext uri="{FF2B5EF4-FFF2-40B4-BE49-F238E27FC236}">
                    <a16:creationId xmlns:a16="http://schemas.microsoft.com/office/drawing/2014/main" id="{FEBD44D4-7D38-935F-BA89-33557197A293}"/>
                  </a:ext>
                </a:extLst>
              </p:cNvPr>
              <p:cNvCxnSpPr/>
              <p:nvPr/>
            </p:nvCxnSpPr>
            <p:spPr>
              <a:xfrm flipH="1">
                <a:off x="3287818" y="4612556"/>
                <a:ext cx="182580" cy="1517496"/>
              </a:xfrm>
              <a:prstGeom prst="line">
                <a:avLst/>
              </a:prstGeom>
              <a:ln w="57150"/>
            </p:spPr>
            <p:style>
              <a:lnRef idx="2">
                <a:schemeClr val="dk1"/>
              </a:lnRef>
              <a:fillRef idx="0">
                <a:schemeClr val="dk1"/>
              </a:fillRef>
              <a:effectRef idx="1">
                <a:schemeClr val="dk1"/>
              </a:effectRef>
              <a:fontRef idx="minor">
                <a:schemeClr val="tx1"/>
              </a:fontRef>
            </p:style>
          </p:cxnSp>
        </p:grpSp>
        <p:sp>
          <p:nvSpPr>
            <p:cNvPr id="16" name="TextBox 15">
              <a:extLst>
                <a:ext uri="{FF2B5EF4-FFF2-40B4-BE49-F238E27FC236}">
                  <a16:creationId xmlns:a16="http://schemas.microsoft.com/office/drawing/2014/main" id="{CA297E1B-5E99-398D-15DD-551AC709BB29}"/>
                </a:ext>
              </a:extLst>
            </p:cNvPr>
            <p:cNvSpPr txBox="1"/>
            <p:nvPr/>
          </p:nvSpPr>
          <p:spPr>
            <a:xfrm>
              <a:off x="6623450" y="3042009"/>
              <a:ext cx="857250" cy="523220"/>
            </a:xfrm>
            <a:prstGeom prst="rect">
              <a:avLst/>
            </a:prstGeom>
            <a:noFill/>
          </p:spPr>
          <p:txBody>
            <a:bodyPr wrap="square" rtlCol="0">
              <a:spAutoFit/>
            </a:bodyPr>
            <a:lstStyle/>
            <a:p>
              <a:r>
                <a:rPr lang="en-US" sz="2800" dirty="0"/>
                <a:t>Cut</a:t>
              </a:r>
            </a:p>
          </p:txBody>
        </p:sp>
      </p:grpSp>
      <p:sp>
        <p:nvSpPr>
          <p:cNvPr id="18" name="TextBox 17">
            <a:extLst>
              <a:ext uri="{FF2B5EF4-FFF2-40B4-BE49-F238E27FC236}">
                <a16:creationId xmlns:a16="http://schemas.microsoft.com/office/drawing/2014/main" id="{290B58E5-813A-CB46-4E61-DD7E97ACDEF5}"/>
              </a:ext>
            </a:extLst>
          </p:cNvPr>
          <p:cNvSpPr txBox="1"/>
          <p:nvPr/>
        </p:nvSpPr>
        <p:spPr>
          <a:xfrm>
            <a:off x="4892009" y="2044598"/>
            <a:ext cx="1494896" cy="338554"/>
          </a:xfrm>
          <a:prstGeom prst="rect">
            <a:avLst/>
          </a:prstGeom>
          <a:noFill/>
        </p:spPr>
        <p:txBody>
          <a:bodyPr wrap="none" rtlCol="0">
            <a:spAutoFit/>
          </a:bodyPr>
          <a:lstStyle/>
          <a:p>
            <a:r>
              <a:rPr lang="en-US" sz="1600" dirty="0">
                <a:solidFill>
                  <a:schemeClr val="accent1"/>
                </a:solidFill>
              </a:rPr>
              <a:t># of inter-edges</a:t>
            </a:r>
          </a:p>
        </p:txBody>
      </p:sp>
      <p:sp>
        <p:nvSpPr>
          <p:cNvPr id="19" name="TextBox 18">
            <a:extLst>
              <a:ext uri="{FF2B5EF4-FFF2-40B4-BE49-F238E27FC236}">
                <a16:creationId xmlns:a16="http://schemas.microsoft.com/office/drawing/2014/main" id="{BD43C52B-1004-901E-B45E-284202B64354}"/>
              </a:ext>
            </a:extLst>
          </p:cNvPr>
          <p:cNvSpPr txBox="1"/>
          <p:nvPr/>
        </p:nvSpPr>
        <p:spPr>
          <a:xfrm>
            <a:off x="4440714" y="2640863"/>
            <a:ext cx="2532616" cy="584775"/>
          </a:xfrm>
          <a:prstGeom prst="rect">
            <a:avLst/>
          </a:prstGeom>
          <a:noFill/>
        </p:spPr>
        <p:txBody>
          <a:bodyPr wrap="square" rtlCol="0">
            <a:spAutoFit/>
          </a:bodyPr>
          <a:lstStyle/>
          <a:p>
            <a:r>
              <a:rPr lang="en-US" sz="1600" dirty="0">
                <a:solidFill>
                  <a:schemeClr val="accent1"/>
                </a:solidFill>
              </a:rPr>
              <a:t>Normalized by minimum volume of node subset</a:t>
            </a:r>
          </a:p>
        </p:txBody>
      </p:sp>
      <p:sp>
        <p:nvSpPr>
          <p:cNvPr id="20" name="TextBox 19">
            <a:extLst>
              <a:ext uri="{FF2B5EF4-FFF2-40B4-BE49-F238E27FC236}">
                <a16:creationId xmlns:a16="http://schemas.microsoft.com/office/drawing/2014/main" id="{F8260452-15E6-BB28-E550-DA1C034A15B3}"/>
              </a:ext>
            </a:extLst>
          </p:cNvPr>
          <p:cNvSpPr txBox="1"/>
          <p:nvPr/>
        </p:nvSpPr>
        <p:spPr>
          <a:xfrm>
            <a:off x="3455591" y="3494012"/>
            <a:ext cx="1900183" cy="338554"/>
          </a:xfrm>
          <a:prstGeom prst="rect">
            <a:avLst/>
          </a:prstGeom>
          <a:noFill/>
        </p:spPr>
        <p:txBody>
          <a:bodyPr wrap="square" rtlCol="0">
            <a:spAutoFit/>
          </a:bodyPr>
          <a:lstStyle/>
          <a:p>
            <a:r>
              <a:rPr lang="en-US" sz="1600" b="1" dirty="0">
                <a:solidFill>
                  <a:schemeClr val="accent1"/>
                </a:solidFill>
              </a:rPr>
              <a:t>Cheeger Constant</a:t>
            </a:r>
          </a:p>
        </p:txBody>
      </p:sp>
      <p:sp>
        <p:nvSpPr>
          <p:cNvPr id="22" name="TextBox 21">
            <a:extLst>
              <a:ext uri="{FF2B5EF4-FFF2-40B4-BE49-F238E27FC236}">
                <a16:creationId xmlns:a16="http://schemas.microsoft.com/office/drawing/2014/main" id="{4F44CBCC-833A-950D-513D-F59AB1CF7928}"/>
              </a:ext>
            </a:extLst>
          </p:cNvPr>
          <p:cNvSpPr txBox="1"/>
          <p:nvPr/>
        </p:nvSpPr>
        <p:spPr>
          <a:xfrm>
            <a:off x="1127848" y="1564158"/>
            <a:ext cx="5751807" cy="369332"/>
          </a:xfrm>
          <a:prstGeom prst="rect">
            <a:avLst/>
          </a:prstGeom>
          <a:noFill/>
        </p:spPr>
        <p:txBody>
          <a:bodyPr wrap="square" rtlCol="0">
            <a:spAutoFit/>
          </a:bodyPr>
          <a:lstStyle/>
          <a:p>
            <a:r>
              <a:rPr lang="en-US" dirty="0"/>
              <a:t>Size of the minimum </a:t>
            </a:r>
            <a:r>
              <a:rPr lang="en-US" b="1" dirty="0"/>
              <a:t>cut</a:t>
            </a:r>
            <a:r>
              <a:rPr lang="en-US" dirty="0"/>
              <a:t> to disconnect the graph</a:t>
            </a:r>
          </a:p>
        </p:txBody>
      </p:sp>
      <p:pic>
        <p:nvPicPr>
          <p:cNvPr id="34" name="Picture 33" descr="\documentclass{article}&#10;\usepackage{amsmath,amsfonts,bm}&#10;\pagestyle{empty}&#10;\DeclareMathOperator{\tr}{Tr}&#10;\begin{document}&#10;&#10;\begin{equation*}&#10;x_i=\begin{cases}&#10;1  \ \ \ \text{if}\  i \in S\\&#10;0  \ \ \ \text{if}\  i \notin S&#10;\end{cases}&#10;\end{equation*}&#10;&#10;\end{document}&#10;&#10;" title="IguanaTex Picture Display">
            <a:extLst>
              <a:ext uri="{FF2B5EF4-FFF2-40B4-BE49-F238E27FC236}">
                <a16:creationId xmlns:a16="http://schemas.microsoft.com/office/drawing/2014/main" id="{7B97AC1E-B3D9-313E-F2F2-962515B14C49}"/>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4945940" y="4910112"/>
            <a:ext cx="1933715" cy="758857"/>
          </a:xfrm>
          <a:prstGeom prst="rect">
            <a:avLst/>
          </a:prstGeom>
        </p:spPr>
      </p:pic>
      <p:pic>
        <p:nvPicPr>
          <p:cNvPr id="54" name="Picture 53" descr="\documentclass{article}&#10;\usepackage{amsmath,amsfonts,bm}&#10;\pagestyle{empty}&#10;\DeclareMathOperator{\tr}{Tr}&#10;\begin{document}&#10;&#10;\begin{equation*}&#10;|\partial S| = x^{\top}Lx = \sum_{(u,v)\in E} (x_u-x_v)^2 = \sum_{(u,v)\in E} \mathbb{I}\left[(u,v) \in \partial S \right]&#10;\end{equation*}&#10;&#10;\end{document}&#10;&#10;" title="IguanaTex Picture Display">
            <a:extLst>
              <a:ext uri="{FF2B5EF4-FFF2-40B4-BE49-F238E27FC236}">
                <a16:creationId xmlns:a16="http://schemas.microsoft.com/office/drawing/2014/main" id="{E39B8934-CFC7-78ED-CC3F-195C38D8FED5}"/>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1016409" y="5858630"/>
            <a:ext cx="6275769" cy="598857"/>
          </a:xfrm>
          <a:prstGeom prst="rect">
            <a:avLst/>
          </a:prstGeom>
        </p:spPr>
      </p:pic>
      <p:sp>
        <p:nvSpPr>
          <p:cNvPr id="39" name="TextBox 38">
            <a:extLst>
              <a:ext uri="{FF2B5EF4-FFF2-40B4-BE49-F238E27FC236}">
                <a16:creationId xmlns:a16="http://schemas.microsoft.com/office/drawing/2014/main" id="{B41A4988-8D90-B9B9-1BF0-A3092CFDB57F}"/>
              </a:ext>
            </a:extLst>
          </p:cNvPr>
          <p:cNvSpPr txBox="1"/>
          <p:nvPr/>
        </p:nvSpPr>
        <p:spPr>
          <a:xfrm>
            <a:off x="943948" y="5100646"/>
            <a:ext cx="4092314" cy="369332"/>
          </a:xfrm>
          <a:prstGeom prst="rect">
            <a:avLst/>
          </a:prstGeom>
          <a:noFill/>
        </p:spPr>
        <p:txBody>
          <a:bodyPr wrap="square" rtlCol="0">
            <a:spAutoFit/>
          </a:bodyPr>
          <a:lstStyle/>
          <a:p>
            <a:r>
              <a:rPr lang="en-US" dirty="0"/>
              <a:t>Size of Cut as Laplacian Quadratic form</a:t>
            </a:r>
          </a:p>
        </p:txBody>
      </p:sp>
      <p:grpSp>
        <p:nvGrpSpPr>
          <p:cNvPr id="43" name="Group 42">
            <a:extLst>
              <a:ext uri="{FF2B5EF4-FFF2-40B4-BE49-F238E27FC236}">
                <a16:creationId xmlns:a16="http://schemas.microsoft.com/office/drawing/2014/main" id="{23263812-C9F4-4A8C-01DA-AAC2423EE8BF}"/>
              </a:ext>
            </a:extLst>
          </p:cNvPr>
          <p:cNvGrpSpPr/>
          <p:nvPr/>
        </p:nvGrpSpPr>
        <p:grpSpPr>
          <a:xfrm>
            <a:off x="1127848" y="4053663"/>
            <a:ext cx="4220723" cy="794745"/>
            <a:chOff x="6879655" y="5698130"/>
            <a:chExt cx="4220723" cy="794745"/>
          </a:xfrm>
        </p:grpSpPr>
        <p:sp>
          <p:nvSpPr>
            <p:cNvPr id="41" name="Rectangle: Rounded Corners 40">
              <a:extLst>
                <a:ext uri="{FF2B5EF4-FFF2-40B4-BE49-F238E27FC236}">
                  <a16:creationId xmlns:a16="http://schemas.microsoft.com/office/drawing/2014/main" id="{669608B9-758C-ED0E-6E00-07E2060DA952}"/>
                </a:ext>
              </a:extLst>
            </p:cNvPr>
            <p:cNvSpPr/>
            <p:nvPr/>
          </p:nvSpPr>
          <p:spPr>
            <a:xfrm>
              <a:off x="6879655" y="5698130"/>
              <a:ext cx="4202621" cy="794745"/>
            </a:xfrm>
            <a:prstGeom prst="roundRect">
              <a:avLst/>
            </a:prstGeom>
            <a:solidFill>
              <a:srgbClr val="F2FE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40" name="Picture 39" descr="\documentclass{article}&#10;\usepackage{amsmath,amsfonts,bm}&#10;\pagestyle{empty}&#10;\DeclareMathOperator{\tr}{Tr}&#10;\begin{document}&#10;&#10;\begin{equation*}&#10;\frac{\lambda_2}{2} \leq h_G \leq \sqrt{2\lambda_2}&#10;\end{equation*}&#10;&#10;\end{document}&#10;&#10;" title="IguanaTex Picture Display">
              <a:extLst>
                <a:ext uri="{FF2B5EF4-FFF2-40B4-BE49-F238E27FC236}">
                  <a16:creationId xmlns:a16="http://schemas.microsoft.com/office/drawing/2014/main" id="{745A3BF7-66E8-26DD-344B-A28AD3F14221}"/>
                </a:ext>
              </a:extLst>
            </p:cNvPr>
            <p:cNvPicPr>
              <a:picLocks noChangeAspect="1"/>
            </p:cNvPicPr>
            <p:nvPr>
              <p:custDataLst>
                <p:tags r:id="rId7"/>
              </p:custDataLst>
            </p:nvPr>
          </p:nvPicPr>
          <p:blipFill>
            <a:blip r:embed="rId16">
              <a:extLst>
                <a:ext uri="{28A0092B-C50C-407E-A947-70E740481C1C}">
                  <a14:useLocalDpi xmlns:a14="http://schemas.microsoft.com/office/drawing/2010/main" val="0"/>
                </a:ext>
              </a:extLst>
            </a:blip>
            <a:stretch>
              <a:fillRect/>
            </a:stretch>
          </p:blipFill>
          <p:spPr>
            <a:xfrm>
              <a:off x="7096172" y="5828501"/>
              <a:ext cx="1923048" cy="519619"/>
            </a:xfrm>
            <a:prstGeom prst="rect">
              <a:avLst/>
            </a:prstGeom>
          </p:spPr>
        </p:pic>
        <p:sp>
          <p:nvSpPr>
            <p:cNvPr id="42" name="TextBox 41">
              <a:extLst>
                <a:ext uri="{FF2B5EF4-FFF2-40B4-BE49-F238E27FC236}">
                  <a16:creationId xmlns:a16="http://schemas.microsoft.com/office/drawing/2014/main" id="{1A09FBF2-836D-CE92-6E71-75C78AF1D2F0}"/>
                </a:ext>
              </a:extLst>
            </p:cNvPr>
            <p:cNvSpPr txBox="1"/>
            <p:nvPr/>
          </p:nvSpPr>
          <p:spPr>
            <a:xfrm>
              <a:off x="9200195" y="5915986"/>
              <a:ext cx="1900183" cy="338554"/>
            </a:xfrm>
            <a:prstGeom prst="rect">
              <a:avLst/>
            </a:prstGeom>
            <a:noFill/>
          </p:spPr>
          <p:txBody>
            <a:bodyPr wrap="square" rtlCol="0">
              <a:spAutoFit/>
            </a:bodyPr>
            <a:lstStyle/>
            <a:p>
              <a:r>
                <a:rPr lang="en-US" sz="1600" b="1" dirty="0">
                  <a:solidFill>
                    <a:schemeClr val="accent1"/>
                  </a:solidFill>
                </a:rPr>
                <a:t>Cheeger Inequality</a:t>
              </a:r>
            </a:p>
          </p:txBody>
        </p:sp>
      </p:grpSp>
      <p:sp>
        <p:nvSpPr>
          <p:cNvPr id="44" name="TextBox 43">
            <a:extLst>
              <a:ext uri="{FF2B5EF4-FFF2-40B4-BE49-F238E27FC236}">
                <a16:creationId xmlns:a16="http://schemas.microsoft.com/office/drawing/2014/main" id="{D880C8EA-BB3B-2807-C6AB-1C78C849E027}"/>
              </a:ext>
            </a:extLst>
          </p:cNvPr>
          <p:cNvSpPr txBox="1"/>
          <p:nvPr/>
        </p:nvSpPr>
        <p:spPr>
          <a:xfrm>
            <a:off x="4892008" y="714395"/>
            <a:ext cx="2768631" cy="338554"/>
          </a:xfrm>
          <a:prstGeom prst="rect">
            <a:avLst/>
          </a:prstGeom>
          <a:noFill/>
        </p:spPr>
        <p:txBody>
          <a:bodyPr wrap="square" rtlCol="0">
            <a:spAutoFit/>
          </a:bodyPr>
          <a:lstStyle/>
          <a:p>
            <a:r>
              <a:rPr lang="en-US" sz="1600" dirty="0">
                <a:solidFill>
                  <a:schemeClr val="accent2">
                    <a:lumMod val="50000"/>
                  </a:schemeClr>
                </a:solidFill>
                <a:latin typeface="Times New Roman" panose="02020603050405020304" pitchFamily="18" charset="0"/>
                <a:cs typeface="Times New Roman" panose="02020603050405020304" pitchFamily="18" charset="0"/>
              </a:rPr>
              <a:t>[Cheeger 1970; Chung 1997]</a:t>
            </a:r>
          </a:p>
        </p:txBody>
      </p:sp>
      <p:pic>
        <p:nvPicPr>
          <p:cNvPr id="61" name="Picture 60" descr="\documentclass{article}&#10;\usepackage{amsmath,amsfonts,bm}&#10;\pagestyle{empty}&#10;\DeclareMathOperator{\tr}{Tr}&#10;\DeclareMathOperator{\argmin}{argmin}&#10;\begin{document}&#10;&#10;\begin{align*}&#10;\lambda_2 &amp;= \min_{f\perp \mathbf{1}} \frac{f^TLf}{f^Tf}&#10;\end{align*}&#10;&#10;&#10;\end{document}&#10;" title="IguanaTex Picture Display">
            <a:extLst>
              <a:ext uri="{FF2B5EF4-FFF2-40B4-BE49-F238E27FC236}">
                <a16:creationId xmlns:a16="http://schemas.microsoft.com/office/drawing/2014/main" id="{AEE82FE0-EF20-BA49-DCE7-2C8E3E32C6C9}"/>
              </a:ext>
            </a:extLst>
          </p:cNvPr>
          <p:cNvPicPr>
            <a:picLocks noChangeAspect="1"/>
          </p:cNvPicPr>
          <p:nvPr>
            <p:custDataLst>
              <p:tags r:id="rId6"/>
            </p:custDataLst>
          </p:nvPr>
        </p:nvPicPr>
        <p:blipFill>
          <a:blip r:embed="rId17">
            <a:extLst>
              <a:ext uri="{28A0092B-C50C-407E-A947-70E740481C1C}">
                <a14:useLocalDpi xmlns:a14="http://schemas.microsoft.com/office/drawing/2010/main" val="0"/>
              </a:ext>
            </a:extLst>
          </a:blip>
          <a:stretch>
            <a:fillRect/>
          </a:stretch>
        </p:blipFill>
        <p:spPr>
          <a:xfrm>
            <a:off x="8369594" y="5557964"/>
            <a:ext cx="2210453" cy="783972"/>
          </a:xfrm>
          <a:prstGeom prst="rect">
            <a:avLst/>
          </a:prstGeom>
        </p:spPr>
      </p:pic>
      <p:sp>
        <p:nvSpPr>
          <p:cNvPr id="3" name="Slide Number Placeholder 2">
            <a:extLst>
              <a:ext uri="{FF2B5EF4-FFF2-40B4-BE49-F238E27FC236}">
                <a16:creationId xmlns:a16="http://schemas.microsoft.com/office/drawing/2014/main" id="{ACD9C116-9D60-002E-C5D4-E4602B9E9566}"/>
              </a:ext>
            </a:extLst>
          </p:cNvPr>
          <p:cNvSpPr>
            <a:spLocks noGrp="1"/>
          </p:cNvSpPr>
          <p:nvPr>
            <p:ph type="sldNum" sz="quarter" idx="12"/>
          </p:nvPr>
        </p:nvSpPr>
        <p:spPr/>
        <p:txBody>
          <a:bodyPr/>
          <a:lstStyle/>
          <a:p>
            <a:fld id="{33471E03-3868-4372-A232-81B06EBB10D4}" type="slidenum">
              <a:rPr lang="es-ES" smtClean="0"/>
              <a:t>40</a:t>
            </a:fld>
            <a:endParaRPr lang="es-ES"/>
          </a:p>
        </p:txBody>
      </p:sp>
    </p:spTree>
    <p:extLst>
      <p:ext uri="{BB962C8B-B14F-4D97-AF65-F5344CB8AC3E}">
        <p14:creationId xmlns:p14="http://schemas.microsoft.com/office/powerpoint/2010/main" val="1464579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D3F9-5301-663E-885F-0A6DC3B990ED}"/>
              </a:ext>
            </a:extLst>
          </p:cNvPr>
          <p:cNvSpPr>
            <a:spLocks noGrp="1"/>
          </p:cNvSpPr>
          <p:nvPr>
            <p:ph type="title"/>
          </p:nvPr>
        </p:nvSpPr>
        <p:spPr/>
        <p:txBody>
          <a:bodyPr/>
          <a:lstStyle/>
          <a:p>
            <a:r>
              <a:rPr lang="en-US" dirty="0"/>
              <a:t>Laplacian Eigenvectors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03D1AC-57CE-64E1-0F70-39FA7B2182F2}"/>
                  </a:ext>
                </a:extLst>
              </p:cNvPr>
              <p:cNvSpPr txBox="1"/>
              <p:nvPr/>
            </p:nvSpPr>
            <p:spPr>
              <a:xfrm>
                <a:off x="5386251" y="1359568"/>
                <a:ext cx="1419498" cy="70788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4000" b="1" i="1" dirty="0" smtClean="0">
                              <a:latin typeface="Cambria Math" panose="02040503050406030204" pitchFamily="18" charset="0"/>
                            </a:rPr>
                          </m:ctrlPr>
                        </m:sSubPr>
                        <m:e>
                          <m:r>
                            <a:rPr lang="en-US" sz="4000" b="1" i="1" dirty="0" smtClean="0">
                              <a:latin typeface="Cambria Math" panose="02040503050406030204" pitchFamily="18" charset="0"/>
                            </a:rPr>
                            <m:t>𝝀</m:t>
                          </m:r>
                        </m:e>
                        <m:sub>
                          <m:r>
                            <a:rPr lang="en-US" sz="4000" b="1" i="1" dirty="0" smtClean="0">
                              <a:latin typeface="Cambria Math" panose="02040503050406030204" pitchFamily="18" charset="0"/>
                            </a:rPr>
                            <m:t>𝟐</m:t>
                          </m:r>
                        </m:sub>
                      </m:sSub>
                    </m:oMath>
                  </m:oMathPara>
                </a14:m>
                <a:endParaRPr lang="en-US" b="1" dirty="0"/>
              </a:p>
            </p:txBody>
          </p:sp>
        </mc:Choice>
        <mc:Fallback xmlns="">
          <p:sp>
            <p:nvSpPr>
              <p:cNvPr id="3" name="TextBox 2">
                <a:extLst>
                  <a:ext uri="{FF2B5EF4-FFF2-40B4-BE49-F238E27FC236}">
                    <a16:creationId xmlns:a16="http://schemas.microsoft.com/office/drawing/2014/main" id="{3B03D1AC-57CE-64E1-0F70-39FA7B2182F2}"/>
                  </a:ext>
                </a:extLst>
              </p:cNvPr>
              <p:cNvSpPr txBox="1">
                <a:spLocks noRot="1" noChangeAspect="1" noMove="1" noResize="1" noEditPoints="1" noAdjustHandles="1" noChangeArrowheads="1" noChangeShapeType="1" noTextEdit="1"/>
              </p:cNvSpPr>
              <p:nvPr/>
            </p:nvSpPr>
            <p:spPr>
              <a:xfrm>
                <a:off x="5386251" y="1359568"/>
                <a:ext cx="1419498" cy="707886"/>
              </a:xfrm>
              <a:prstGeom prst="rect">
                <a:avLst/>
              </a:prstGeom>
              <a:blipFill>
                <a:blip r:embed="rId3"/>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96328D7C-4774-9120-8164-2D754B49D204}"/>
              </a:ext>
            </a:extLst>
          </p:cNvPr>
          <p:cNvSpPr txBox="1"/>
          <p:nvPr/>
        </p:nvSpPr>
        <p:spPr>
          <a:xfrm>
            <a:off x="3050581" y="5765284"/>
            <a:ext cx="6104032" cy="646331"/>
          </a:xfrm>
          <a:prstGeom prst="rect">
            <a:avLst/>
          </a:prstGeom>
          <a:noFill/>
        </p:spPr>
        <p:txBody>
          <a:bodyPr wrap="square" rtlCol="0">
            <a:spAutoFit/>
          </a:bodyPr>
          <a:lstStyle/>
          <a:p>
            <a:pPr algn="ctr"/>
            <a:r>
              <a:rPr lang="en-US" b="1" dirty="0">
                <a:solidFill>
                  <a:schemeClr val="accent1"/>
                </a:solidFill>
              </a:rPr>
              <a:t>Minimum amount of energy needed to disconnect the graph</a:t>
            </a:r>
          </a:p>
          <a:p>
            <a:pPr algn="ctr"/>
            <a:r>
              <a:rPr lang="en-US" i="1" dirty="0">
                <a:solidFill>
                  <a:schemeClr val="accent1"/>
                </a:solidFill>
              </a:rPr>
              <a:t>Bottleneck</a:t>
            </a:r>
          </a:p>
        </p:txBody>
      </p:sp>
      <p:pic>
        <p:nvPicPr>
          <p:cNvPr id="15" name="Picture 14">
            <a:extLst>
              <a:ext uri="{FF2B5EF4-FFF2-40B4-BE49-F238E27FC236}">
                <a16:creationId xmlns:a16="http://schemas.microsoft.com/office/drawing/2014/main" id="{4F0A4C8B-132F-C339-4090-E770FB9D8305}"/>
              </a:ext>
            </a:extLst>
          </p:cNvPr>
          <p:cNvPicPr>
            <a:picLocks noChangeAspect="1"/>
          </p:cNvPicPr>
          <p:nvPr/>
        </p:nvPicPr>
        <p:blipFill>
          <a:blip r:embed="rId4"/>
          <a:stretch>
            <a:fillRect/>
          </a:stretch>
        </p:blipFill>
        <p:spPr>
          <a:xfrm>
            <a:off x="678401" y="2190565"/>
            <a:ext cx="10848392" cy="3282291"/>
          </a:xfrm>
          <a:prstGeom prst="rect">
            <a:avLst/>
          </a:prstGeom>
        </p:spPr>
      </p:pic>
      <p:sp>
        <p:nvSpPr>
          <p:cNvPr id="4" name="Slide Number Placeholder 3">
            <a:extLst>
              <a:ext uri="{FF2B5EF4-FFF2-40B4-BE49-F238E27FC236}">
                <a16:creationId xmlns:a16="http://schemas.microsoft.com/office/drawing/2014/main" id="{56E9687F-DFFF-3571-EC8E-E0C21970253A}"/>
              </a:ext>
            </a:extLst>
          </p:cNvPr>
          <p:cNvSpPr>
            <a:spLocks noGrp="1"/>
          </p:cNvSpPr>
          <p:nvPr>
            <p:ph type="sldNum" sz="quarter" idx="12"/>
          </p:nvPr>
        </p:nvSpPr>
        <p:spPr/>
        <p:txBody>
          <a:bodyPr/>
          <a:lstStyle/>
          <a:p>
            <a:fld id="{33471E03-3868-4372-A232-81B06EBB10D4}" type="slidenum">
              <a:rPr lang="es-ES" smtClean="0"/>
              <a:t>41</a:t>
            </a:fld>
            <a:endParaRPr lang="es-ES"/>
          </a:p>
        </p:txBody>
      </p:sp>
    </p:spTree>
    <p:extLst>
      <p:ext uri="{BB962C8B-B14F-4D97-AF65-F5344CB8AC3E}">
        <p14:creationId xmlns:p14="http://schemas.microsoft.com/office/powerpoint/2010/main" val="2205915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460D7E-322F-4492-B4AC-0A8C35A98E67}"/>
              </a:ext>
            </a:extLst>
          </p:cNvPr>
          <p:cNvSpPr>
            <a:spLocks noGrp="1"/>
          </p:cNvSpPr>
          <p:nvPr>
            <p:ph idx="1"/>
          </p:nvPr>
        </p:nvSpPr>
        <p:spPr>
          <a:xfrm>
            <a:off x="838200" y="1352550"/>
            <a:ext cx="10515600" cy="4824413"/>
          </a:xfrm>
        </p:spPr>
        <p:txBody>
          <a:bodyPr/>
          <a:lstStyle/>
          <a:p>
            <a:r>
              <a:rPr lang="en-US" dirty="0"/>
              <a:t>Commute time: </a:t>
            </a:r>
            <a:r>
              <a:rPr lang="en-US" b="1" dirty="0"/>
              <a:t>Expected number of steps </a:t>
            </a:r>
            <a:r>
              <a:rPr lang="en-US" dirty="0"/>
              <a:t>for a Random-Walker </a:t>
            </a:r>
            <a:r>
              <a:rPr lang="en-US" b="1" dirty="0"/>
              <a:t>go </a:t>
            </a:r>
            <a:r>
              <a:rPr lang="en-US" dirty="0"/>
              <a:t>from </a:t>
            </a:r>
            <a:r>
              <a:rPr lang="en-US" b="1" dirty="0"/>
              <a:t>u</a:t>
            </a:r>
            <a:r>
              <a:rPr lang="en-US" dirty="0"/>
              <a:t> to </a:t>
            </a:r>
            <a:r>
              <a:rPr lang="en-US" b="1" dirty="0"/>
              <a:t>v</a:t>
            </a:r>
            <a:r>
              <a:rPr lang="en-US" dirty="0"/>
              <a:t> and </a:t>
            </a:r>
            <a:r>
              <a:rPr lang="en-US" b="1" dirty="0"/>
              <a:t>come back</a:t>
            </a:r>
            <a:br>
              <a:rPr lang="en-US" dirty="0"/>
            </a:br>
            <a:r>
              <a:rPr lang="en-US" dirty="0"/>
              <a:t>		 </a:t>
            </a:r>
            <a:r>
              <a:rPr lang="en-US" sz="2000" dirty="0"/>
              <a:t>Captures </a:t>
            </a:r>
            <a:r>
              <a:rPr lang="en-US" sz="2000" b="1" dirty="0"/>
              <a:t>global</a:t>
            </a:r>
            <a:r>
              <a:rPr lang="en-US" sz="2000" dirty="0"/>
              <a:t> </a:t>
            </a:r>
            <a:r>
              <a:rPr lang="en-US" sz="2000" b="1" dirty="0"/>
              <a:t>behavior</a:t>
            </a:r>
            <a:r>
              <a:rPr lang="en-US" sz="2000" dirty="0"/>
              <a:t> and </a:t>
            </a:r>
            <a:r>
              <a:rPr lang="en-US" sz="2000" b="1" dirty="0"/>
              <a:t>long-range</a:t>
            </a:r>
            <a:r>
              <a:rPr lang="en-US" sz="2000" dirty="0"/>
              <a:t> dependencies</a:t>
            </a:r>
          </a:p>
          <a:p>
            <a:endParaRPr lang="en-US" dirty="0"/>
          </a:p>
        </p:txBody>
      </p:sp>
      <p:sp>
        <p:nvSpPr>
          <p:cNvPr id="2" name="Title 1">
            <a:extLst>
              <a:ext uri="{FF2B5EF4-FFF2-40B4-BE49-F238E27FC236}">
                <a16:creationId xmlns:a16="http://schemas.microsoft.com/office/drawing/2014/main" id="{905887EE-0162-7306-685C-07D7EE40E4C0}"/>
              </a:ext>
            </a:extLst>
          </p:cNvPr>
          <p:cNvSpPr>
            <a:spLocks noGrp="1"/>
          </p:cNvSpPr>
          <p:nvPr>
            <p:ph type="title"/>
          </p:nvPr>
        </p:nvSpPr>
        <p:spPr/>
        <p:txBody>
          <a:bodyPr/>
          <a:lstStyle/>
          <a:p>
            <a:r>
              <a:rPr lang="en-US" dirty="0"/>
              <a:t>Effective Resistance and Commute Time</a:t>
            </a:r>
          </a:p>
        </p:txBody>
      </p:sp>
      <p:grpSp>
        <p:nvGrpSpPr>
          <p:cNvPr id="5" name="Group 4">
            <a:extLst>
              <a:ext uri="{FF2B5EF4-FFF2-40B4-BE49-F238E27FC236}">
                <a16:creationId xmlns:a16="http://schemas.microsoft.com/office/drawing/2014/main" id="{AD7F13A3-96EB-C834-FF63-40E1658194BE}"/>
              </a:ext>
            </a:extLst>
          </p:cNvPr>
          <p:cNvGrpSpPr/>
          <p:nvPr/>
        </p:nvGrpSpPr>
        <p:grpSpPr>
          <a:xfrm>
            <a:off x="1472565" y="2127124"/>
            <a:ext cx="4054475" cy="1478519"/>
            <a:chOff x="923925" y="2127124"/>
            <a:chExt cx="4054475" cy="1478519"/>
          </a:xfrm>
        </p:grpSpPr>
        <p:sp>
          <p:nvSpPr>
            <p:cNvPr id="18" name="Rectangle: Rounded Corners 17">
              <a:extLst>
                <a:ext uri="{FF2B5EF4-FFF2-40B4-BE49-F238E27FC236}">
                  <a16:creationId xmlns:a16="http://schemas.microsoft.com/office/drawing/2014/main" id="{786AFA04-67D7-DC4C-76E7-EEB8474C41BB}"/>
                </a:ext>
              </a:extLst>
            </p:cNvPr>
            <p:cNvSpPr/>
            <p:nvPr/>
          </p:nvSpPr>
          <p:spPr>
            <a:xfrm>
              <a:off x="923925" y="2127124"/>
              <a:ext cx="4054475" cy="1478519"/>
            </a:xfrm>
            <a:prstGeom prst="roundRect">
              <a:avLst/>
            </a:prstGeom>
            <a:solidFill>
              <a:srgbClr val="F7F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13" name="Picture 12" descr="\documentclass{article}&#10;\usepackage{amsmath,amsfonts,bm}&#10;\pagestyle{empty}&#10;\DeclareMathOperator{\ct}{CT}&#10;\begin{document}&#10;&#10;\begin{equation*}&#10;R_{u,v} = \frac{\ct}{\text{vol}(G)}&#10;\end{equation*}&#10;&#10;\end{document}&#10;&#10;" title="IguanaTex Picture Display">
              <a:extLst>
                <a:ext uri="{FF2B5EF4-FFF2-40B4-BE49-F238E27FC236}">
                  <a16:creationId xmlns:a16="http://schemas.microsoft.com/office/drawing/2014/main" id="{C2F8B3D1-3564-D149-A46A-181A18D7AB7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035990" y="2796674"/>
              <a:ext cx="1821518" cy="680859"/>
            </a:xfrm>
            <a:prstGeom prst="rect">
              <a:avLst/>
            </a:prstGeom>
          </p:spPr>
        </p:pic>
        <p:pic>
          <p:nvPicPr>
            <p:cNvPr id="16" name="Picture 15" descr="\documentclass{article}&#10;\usepackage{amsmath,amsfonts,bm}&#10;\pagestyle{empty}&#10;\begin{document}&#10;&#10;\begin{equation*}&#10;\text{CT}(u,v) = H(u,v) + H(v,u)&#10;\end{equation*}&#10;&#10;&#10;\end{document}&#10;" title="IguanaTex Picture Display">
              <a:extLst>
                <a:ext uri="{FF2B5EF4-FFF2-40B4-BE49-F238E27FC236}">
                  <a16:creationId xmlns:a16="http://schemas.microsoft.com/office/drawing/2014/main" id="{82F7A770-ACC6-3B6C-B49E-06A660689023}"/>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074275" y="2360958"/>
              <a:ext cx="3744949" cy="298667"/>
            </a:xfrm>
            <a:prstGeom prst="rect">
              <a:avLst/>
            </a:prstGeom>
          </p:spPr>
        </p:pic>
      </p:grpSp>
      <p:pic>
        <p:nvPicPr>
          <p:cNvPr id="26" name="Picture 25">
            <a:extLst>
              <a:ext uri="{FF2B5EF4-FFF2-40B4-BE49-F238E27FC236}">
                <a16:creationId xmlns:a16="http://schemas.microsoft.com/office/drawing/2014/main" id="{DBCB4CE6-0D0E-B534-2430-247A569231BC}"/>
              </a:ext>
            </a:extLst>
          </p:cNvPr>
          <p:cNvPicPr>
            <a:picLocks noChangeAspect="1"/>
          </p:cNvPicPr>
          <p:nvPr/>
        </p:nvPicPr>
        <p:blipFill rotWithShape="1">
          <a:blip r:embed="rId7"/>
          <a:srcRect t="2648"/>
          <a:stretch/>
        </p:blipFill>
        <p:spPr>
          <a:xfrm>
            <a:off x="7255011" y="1987162"/>
            <a:ext cx="2008616" cy="4836752"/>
          </a:xfrm>
          <a:prstGeom prst="rect">
            <a:avLst/>
          </a:prstGeom>
        </p:spPr>
      </p:pic>
      <p:sp>
        <p:nvSpPr>
          <p:cNvPr id="28" name="TextBox 27">
            <a:extLst>
              <a:ext uri="{FF2B5EF4-FFF2-40B4-BE49-F238E27FC236}">
                <a16:creationId xmlns:a16="http://schemas.microsoft.com/office/drawing/2014/main" id="{7A25395A-0F44-AD54-4816-4B639FBB2C05}"/>
              </a:ext>
            </a:extLst>
          </p:cNvPr>
          <p:cNvSpPr txBox="1"/>
          <p:nvPr/>
        </p:nvSpPr>
        <p:spPr>
          <a:xfrm>
            <a:off x="9300951" y="3419669"/>
            <a:ext cx="2687569" cy="1754326"/>
          </a:xfrm>
          <a:prstGeom prst="rect">
            <a:avLst/>
          </a:prstGeom>
          <a:noFill/>
        </p:spPr>
        <p:txBody>
          <a:bodyPr wrap="square">
            <a:spAutoFit/>
          </a:bodyPr>
          <a:lstStyle/>
          <a:p>
            <a:r>
              <a:rPr lang="en-US" dirty="0">
                <a:solidFill>
                  <a:schemeClr val="accent1"/>
                </a:solidFill>
              </a:rPr>
              <a:t>The </a:t>
            </a:r>
            <a:r>
              <a:rPr lang="en-US" b="1" dirty="0">
                <a:solidFill>
                  <a:schemeClr val="accent1"/>
                </a:solidFill>
              </a:rPr>
              <a:t>more</a:t>
            </a:r>
            <a:r>
              <a:rPr lang="en-US" dirty="0">
                <a:solidFill>
                  <a:schemeClr val="accent1"/>
                </a:solidFill>
              </a:rPr>
              <a:t> and </a:t>
            </a:r>
            <a:r>
              <a:rPr lang="en-US" b="1" dirty="0">
                <a:solidFill>
                  <a:schemeClr val="accent1"/>
                </a:solidFill>
              </a:rPr>
              <a:t>shorter paths</a:t>
            </a:r>
            <a:r>
              <a:rPr lang="en-US" dirty="0">
                <a:solidFill>
                  <a:schemeClr val="accent1"/>
                </a:solidFill>
              </a:rPr>
              <a:t> between a pair of nodes </a:t>
            </a:r>
            <a:br>
              <a:rPr lang="en-US" dirty="0">
                <a:solidFill>
                  <a:schemeClr val="accent1"/>
                </a:solidFill>
              </a:rPr>
            </a:br>
            <a:r>
              <a:rPr lang="en-US" dirty="0">
                <a:solidFill>
                  <a:schemeClr val="accent1"/>
                </a:solidFill>
              </a:rPr>
              <a:t>The smaller </a:t>
            </a:r>
            <a:r>
              <a:rPr lang="en-US" b="1" dirty="0" err="1">
                <a:solidFill>
                  <a:schemeClr val="accent1"/>
                </a:solidFill>
              </a:rPr>
              <a:t>R</a:t>
            </a:r>
            <a:r>
              <a:rPr lang="en-US" b="1" baseline="-25000" dirty="0" err="1">
                <a:solidFill>
                  <a:schemeClr val="accent1"/>
                </a:solidFill>
              </a:rPr>
              <a:t>uv</a:t>
            </a:r>
            <a:r>
              <a:rPr lang="en-US" dirty="0">
                <a:solidFill>
                  <a:schemeClr val="accent1"/>
                </a:solidFill>
              </a:rPr>
              <a:t> is</a:t>
            </a:r>
          </a:p>
          <a:p>
            <a:endParaRPr lang="en-US" dirty="0">
              <a:solidFill>
                <a:schemeClr val="accent1"/>
              </a:solidFill>
            </a:endParaRPr>
          </a:p>
          <a:p>
            <a:r>
              <a:rPr lang="en-US" i="1" dirty="0">
                <a:solidFill>
                  <a:schemeClr val="accent1"/>
                </a:solidFill>
              </a:rPr>
              <a:t>Even if SP does not change </a:t>
            </a:r>
          </a:p>
        </p:txBody>
      </p:sp>
      <p:sp>
        <p:nvSpPr>
          <p:cNvPr id="4" name="Slide Number Placeholder 3">
            <a:extLst>
              <a:ext uri="{FF2B5EF4-FFF2-40B4-BE49-F238E27FC236}">
                <a16:creationId xmlns:a16="http://schemas.microsoft.com/office/drawing/2014/main" id="{DA192C80-D706-F346-BA15-91F3A46E81BD}"/>
              </a:ext>
            </a:extLst>
          </p:cNvPr>
          <p:cNvSpPr>
            <a:spLocks noGrp="1"/>
          </p:cNvSpPr>
          <p:nvPr>
            <p:ph type="sldNum" sz="quarter" idx="12"/>
          </p:nvPr>
        </p:nvSpPr>
        <p:spPr/>
        <p:txBody>
          <a:bodyPr/>
          <a:lstStyle/>
          <a:p>
            <a:fld id="{33471E03-3868-4372-A232-81B06EBB10D4}" type="slidenum">
              <a:rPr lang="es-ES" smtClean="0"/>
              <a:t>42</a:t>
            </a:fld>
            <a:endParaRPr lang="es-ES"/>
          </a:p>
        </p:txBody>
      </p:sp>
    </p:spTree>
    <p:extLst>
      <p:ext uri="{BB962C8B-B14F-4D97-AF65-F5344CB8AC3E}">
        <p14:creationId xmlns:p14="http://schemas.microsoft.com/office/powerpoint/2010/main" val="2882921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460D7E-322F-4492-B4AC-0A8C35A98E67}"/>
              </a:ext>
            </a:extLst>
          </p:cNvPr>
          <p:cNvSpPr>
            <a:spLocks noGrp="1"/>
          </p:cNvSpPr>
          <p:nvPr>
            <p:ph idx="1"/>
          </p:nvPr>
        </p:nvSpPr>
        <p:spPr>
          <a:xfrm>
            <a:off x="838200" y="1352550"/>
            <a:ext cx="10515600" cy="4824413"/>
          </a:xfrm>
        </p:spPr>
        <p:txBody>
          <a:bodyPr/>
          <a:lstStyle/>
          <a:p>
            <a:r>
              <a:rPr lang="en-US" dirty="0"/>
              <a:t>Commute time: </a:t>
            </a:r>
            <a:r>
              <a:rPr lang="en-US" b="1" dirty="0"/>
              <a:t>Expected number of steps </a:t>
            </a:r>
            <a:r>
              <a:rPr lang="en-US" dirty="0"/>
              <a:t>for a Random-Walker </a:t>
            </a:r>
            <a:r>
              <a:rPr lang="en-US" b="1" dirty="0"/>
              <a:t>go </a:t>
            </a:r>
            <a:r>
              <a:rPr lang="en-US" dirty="0"/>
              <a:t>from </a:t>
            </a:r>
            <a:r>
              <a:rPr lang="en-US" b="1" dirty="0"/>
              <a:t>u</a:t>
            </a:r>
            <a:r>
              <a:rPr lang="en-US" dirty="0"/>
              <a:t> to </a:t>
            </a:r>
            <a:r>
              <a:rPr lang="en-US" b="1" dirty="0"/>
              <a:t>v</a:t>
            </a:r>
            <a:r>
              <a:rPr lang="en-US" dirty="0"/>
              <a:t> and </a:t>
            </a:r>
            <a:r>
              <a:rPr lang="en-US" b="1" dirty="0"/>
              <a:t>come back</a:t>
            </a:r>
            <a:br>
              <a:rPr lang="en-US" dirty="0"/>
            </a:br>
            <a:r>
              <a:rPr lang="en-US" dirty="0"/>
              <a:t>		 </a:t>
            </a:r>
            <a:r>
              <a:rPr lang="en-US" sz="2000" dirty="0"/>
              <a:t>Captures </a:t>
            </a:r>
            <a:r>
              <a:rPr lang="en-US" sz="2000" b="1" dirty="0"/>
              <a:t>global</a:t>
            </a:r>
            <a:r>
              <a:rPr lang="en-US" sz="2000" dirty="0"/>
              <a:t> </a:t>
            </a:r>
            <a:r>
              <a:rPr lang="en-US" sz="2000" b="1" dirty="0"/>
              <a:t>behavior</a:t>
            </a:r>
            <a:r>
              <a:rPr lang="en-US" sz="2000" dirty="0"/>
              <a:t> and </a:t>
            </a:r>
            <a:r>
              <a:rPr lang="en-US" sz="2000" b="1" dirty="0"/>
              <a:t>long-range</a:t>
            </a:r>
            <a:r>
              <a:rPr lang="en-US" sz="2000" dirty="0"/>
              <a:t> dependencies</a:t>
            </a:r>
          </a:p>
          <a:p>
            <a:endParaRPr lang="en-US" dirty="0"/>
          </a:p>
        </p:txBody>
      </p:sp>
      <p:sp>
        <p:nvSpPr>
          <p:cNvPr id="2" name="Title 1">
            <a:extLst>
              <a:ext uri="{FF2B5EF4-FFF2-40B4-BE49-F238E27FC236}">
                <a16:creationId xmlns:a16="http://schemas.microsoft.com/office/drawing/2014/main" id="{905887EE-0162-7306-685C-07D7EE40E4C0}"/>
              </a:ext>
            </a:extLst>
          </p:cNvPr>
          <p:cNvSpPr>
            <a:spLocks noGrp="1"/>
          </p:cNvSpPr>
          <p:nvPr>
            <p:ph type="title"/>
          </p:nvPr>
        </p:nvSpPr>
        <p:spPr/>
        <p:txBody>
          <a:bodyPr/>
          <a:lstStyle/>
          <a:p>
            <a:r>
              <a:rPr lang="en-US" dirty="0"/>
              <a:t>Effective Resistance and Commute Time</a:t>
            </a:r>
          </a:p>
        </p:txBody>
      </p:sp>
      <p:pic>
        <p:nvPicPr>
          <p:cNvPr id="15" name="Picture 14" descr="\documentclass{article}&#10;\usepackage{amsmath,amsfonts,bm}&#10;\pagestyle{empty}&#10;\begin{document}&#10;&#10;\begin{equation*}&#10;R_{u,v} = (\mathbf{e_i}-\mathbf{e_j})^T L^+ (\mathbf{e_i}-\mathbf{e_i})\ \rightarrow \ R_{u,v} = L^+_{ii} + L^+_{jj} - 2 L^+_{ij} &#10;\end{equation*}&#10;&#10;&#10;\end{document}&#10;" title="IguanaTex Picture Display">
            <a:extLst>
              <a:ext uri="{FF2B5EF4-FFF2-40B4-BE49-F238E27FC236}">
                <a16:creationId xmlns:a16="http://schemas.microsoft.com/office/drawing/2014/main" id="{3F00EE21-ACA8-01AA-22C2-6FFE29D8FFD5}"/>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944144" y="5832425"/>
            <a:ext cx="5821991" cy="304656"/>
          </a:xfrm>
          <a:prstGeom prst="rect">
            <a:avLst/>
          </a:prstGeom>
        </p:spPr>
      </p:pic>
      <p:pic>
        <p:nvPicPr>
          <p:cNvPr id="8" name="Picture 7" descr="\documentclass{article}&#10;\usepackage{amsmath,amsfonts,bm}&#10;\pagestyle{empty}&#10;\begin{document}&#10;&#10;\begin{equation*}&#10;\mathbf{R} \in \mathbb{R}^{n\times n}  = \mathbf{1} \text{diag}(L^+)^T + \text{diag}(L^+)\mathbf{1}^T  - 2L^+&#10;\end{equation*}&#10;&#10;&#10;\end{document}&#10;" title="IguanaTex Picture Display">
            <a:extLst>
              <a:ext uri="{FF2B5EF4-FFF2-40B4-BE49-F238E27FC236}">
                <a16:creationId xmlns:a16="http://schemas.microsoft.com/office/drawing/2014/main" id="{B3DF0BBE-2CBC-1A44-409E-099789C52403}"/>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944144" y="6316682"/>
            <a:ext cx="4705387" cy="265525"/>
          </a:xfrm>
          <a:prstGeom prst="rect">
            <a:avLst/>
          </a:prstGeom>
        </p:spPr>
      </p:pic>
      <p:pic>
        <p:nvPicPr>
          <p:cNvPr id="12" name="Picture 11" descr="\documentclass{article}&#10;\usepackage{amsmath,amsfonts,bm}&#10;\pagestyle{empty}&#10;\begin{document}&#10;&#10;\begin{equation*}&#10;R_{u,v} = \sum_{i=1}^{n} \frac{1}{\lambda_i} \left( \frac{\phi_i(u)}{\sqrt{d_u}} - \frac{\phi_i(v)}{\sqrt{d_v}} \right)^2&#10;\end{equation*}&#10;&#10;&#10;\end{document}&#10;" title="IguanaTex Picture Display">
            <a:extLst>
              <a:ext uri="{FF2B5EF4-FFF2-40B4-BE49-F238E27FC236}">
                <a16:creationId xmlns:a16="http://schemas.microsoft.com/office/drawing/2014/main" id="{92129634-9928-0CD3-A42D-2A56628CFE31}"/>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944880" y="3974254"/>
            <a:ext cx="3296705" cy="662416"/>
          </a:xfrm>
          <a:prstGeom prst="rect">
            <a:avLst/>
          </a:prstGeom>
        </p:spPr>
      </p:pic>
      <p:grpSp>
        <p:nvGrpSpPr>
          <p:cNvPr id="5" name="Group 4">
            <a:extLst>
              <a:ext uri="{FF2B5EF4-FFF2-40B4-BE49-F238E27FC236}">
                <a16:creationId xmlns:a16="http://schemas.microsoft.com/office/drawing/2014/main" id="{AD7F13A3-96EB-C834-FF63-40E1658194BE}"/>
              </a:ext>
            </a:extLst>
          </p:cNvPr>
          <p:cNvGrpSpPr/>
          <p:nvPr/>
        </p:nvGrpSpPr>
        <p:grpSpPr>
          <a:xfrm>
            <a:off x="1472565" y="2127124"/>
            <a:ext cx="4054475" cy="1478519"/>
            <a:chOff x="923925" y="2127124"/>
            <a:chExt cx="4054475" cy="1478519"/>
          </a:xfrm>
        </p:grpSpPr>
        <p:sp>
          <p:nvSpPr>
            <p:cNvPr id="18" name="Rectangle: Rounded Corners 17">
              <a:extLst>
                <a:ext uri="{FF2B5EF4-FFF2-40B4-BE49-F238E27FC236}">
                  <a16:creationId xmlns:a16="http://schemas.microsoft.com/office/drawing/2014/main" id="{786AFA04-67D7-DC4C-76E7-EEB8474C41BB}"/>
                </a:ext>
              </a:extLst>
            </p:cNvPr>
            <p:cNvSpPr/>
            <p:nvPr/>
          </p:nvSpPr>
          <p:spPr>
            <a:xfrm>
              <a:off x="923925" y="2127124"/>
              <a:ext cx="4054475" cy="1478519"/>
            </a:xfrm>
            <a:prstGeom prst="roundRect">
              <a:avLst/>
            </a:prstGeom>
            <a:solidFill>
              <a:srgbClr val="F7F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13" name="Picture 12" descr="\documentclass{article}&#10;\usepackage{amsmath,amsfonts,bm}&#10;\pagestyle{empty}&#10;\DeclareMathOperator{\ct}{CT}&#10;\begin{document}&#10;&#10;\begin{equation*}&#10;R_{u,v} = \frac{\ct}{\text{vol}(G)}&#10;\end{equation*}&#10;&#10;\end{document}&#10;&#10;" title="IguanaTex Picture Display">
              <a:extLst>
                <a:ext uri="{FF2B5EF4-FFF2-40B4-BE49-F238E27FC236}">
                  <a16:creationId xmlns:a16="http://schemas.microsoft.com/office/drawing/2014/main" id="{C2F8B3D1-3564-D149-A46A-181A18D7AB77}"/>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2035990" y="2796674"/>
              <a:ext cx="1821518" cy="680859"/>
            </a:xfrm>
            <a:prstGeom prst="rect">
              <a:avLst/>
            </a:prstGeom>
          </p:spPr>
        </p:pic>
        <p:pic>
          <p:nvPicPr>
            <p:cNvPr id="16" name="Picture 15" descr="\documentclass{article}&#10;\usepackage{amsmath,amsfonts,bm}&#10;\pagestyle{empty}&#10;\begin{document}&#10;&#10;\begin{equation*}&#10;\text{CT}(u,v) = H(u,v) + H(v,u)&#10;\end{equation*}&#10;&#10;&#10;\end{document}&#10;" title="IguanaTex Picture Display">
              <a:extLst>
                <a:ext uri="{FF2B5EF4-FFF2-40B4-BE49-F238E27FC236}">
                  <a16:creationId xmlns:a16="http://schemas.microsoft.com/office/drawing/2014/main" id="{82F7A770-ACC6-3B6C-B49E-06A660689023}"/>
                </a:ext>
              </a:extLst>
            </p:cNvPr>
            <p:cNvPicPr>
              <a:picLocks noChangeAspect="1"/>
            </p:cNvPicPr>
            <p:nvPr>
              <p:custDataLst>
                <p:tags r:id="rId6"/>
              </p:custDataLst>
            </p:nvPr>
          </p:nvPicPr>
          <p:blipFill>
            <a:blip r:embed="rId13">
              <a:extLst>
                <a:ext uri="{28A0092B-C50C-407E-A947-70E740481C1C}">
                  <a14:useLocalDpi xmlns:a14="http://schemas.microsoft.com/office/drawing/2010/main" val="0"/>
                </a:ext>
              </a:extLst>
            </a:blip>
            <a:stretch>
              <a:fillRect/>
            </a:stretch>
          </p:blipFill>
          <p:spPr>
            <a:xfrm>
              <a:off x="1074275" y="2360958"/>
              <a:ext cx="3744949" cy="298667"/>
            </a:xfrm>
            <a:prstGeom prst="rect">
              <a:avLst/>
            </a:prstGeom>
          </p:spPr>
        </p:pic>
      </p:grpSp>
      <p:pic>
        <p:nvPicPr>
          <p:cNvPr id="26" name="Picture 25">
            <a:extLst>
              <a:ext uri="{FF2B5EF4-FFF2-40B4-BE49-F238E27FC236}">
                <a16:creationId xmlns:a16="http://schemas.microsoft.com/office/drawing/2014/main" id="{DBCB4CE6-0D0E-B534-2430-247A569231BC}"/>
              </a:ext>
            </a:extLst>
          </p:cNvPr>
          <p:cNvPicPr>
            <a:picLocks noChangeAspect="1"/>
          </p:cNvPicPr>
          <p:nvPr/>
        </p:nvPicPr>
        <p:blipFill rotWithShape="1">
          <a:blip r:embed="rId14"/>
          <a:srcRect t="2648"/>
          <a:stretch/>
        </p:blipFill>
        <p:spPr>
          <a:xfrm>
            <a:off x="7255011" y="1987162"/>
            <a:ext cx="2008616" cy="4836752"/>
          </a:xfrm>
          <a:prstGeom prst="rect">
            <a:avLst/>
          </a:prstGeom>
        </p:spPr>
      </p:pic>
      <p:sp>
        <p:nvSpPr>
          <p:cNvPr id="28" name="TextBox 27">
            <a:extLst>
              <a:ext uri="{FF2B5EF4-FFF2-40B4-BE49-F238E27FC236}">
                <a16:creationId xmlns:a16="http://schemas.microsoft.com/office/drawing/2014/main" id="{7A25395A-0F44-AD54-4816-4B639FBB2C05}"/>
              </a:ext>
            </a:extLst>
          </p:cNvPr>
          <p:cNvSpPr txBox="1"/>
          <p:nvPr/>
        </p:nvSpPr>
        <p:spPr>
          <a:xfrm>
            <a:off x="9300951" y="3419669"/>
            <a:ext cx="2687569" cy="1754326"/>
          </a:xfrm>
          <a:prstGeom prst="rect">
            <a:avLst/>
          </a:prstGeom>
          <a:noFill/>
        </p:spPr>
        <p:txBody>
          <a:bodyPr wrap="square">
            <a:spAutoFit/>
          </a:bodyPr>
          <a:lstStyle/>
          <a:p>
            <a:r>
              <a:rPr lang="en-US" dirty="0">
                <a:solidFill>
                  <a:schemeClr val="accent1"/>
                </a:solidFill>
              </a:rPr>
              <a:t>The </a:t>
            </a:r>
            <a:r>
              <a:rPr lang="en-US" b="1" dirty="0">
                <a:solidFill>
                  <a:schemeClr val="accent1"/>
                </a:solidFill>
              </a:rPr>
              <a:t>more</a:t>
            </a:r>
            <a:r>
              <a:rPr lang="en-US" dirty="0">
                <a:solidFill>
                  <a:schemeClr val="accent1"/>
                </a:solidFill>
              </a:rPr>
              <a:t> and </a:t>
            </a:r>
            <a:r>
              <a:rPr lang="en-US" b="1" dirty="0">
                <a:solidFill>
                  <a:schemeClr val="accent1"/>
                </a:solidFill>
              </a:rPr>
              <a:t>shorter paths</a:t>
            </a:r>
            <a:r>
              <a:rPr lang="en-US" dirty="0">
                <a:solidFill>
                  <a:schemeClr val="accent1"/>
                </a:solidFill>
              </a:rPr>
              <a:t> between a pair of nodes </a:t>
            </a:r>
            <a:br>
              <a:rPr lang="en-US" dirty="0">
                <a:solidFill>
                  <a:schemeClr val="accent1"/>
                </a:solidFill>
              </a:rPr>
            </a:br>
            <a:r>
              <a:rPr lang="en-US" dirty="0">
                <a:solidFill>
                  <a:schemeClr val="accent1"/>
                </a:solidFill>
              </a:rPr>
              <a:t>The smaller </a:t>
            </a:r>
            <a:r>
              <a:rPr lang="en-US" b="1" dirty="0" err="1">
                <a:solidFill>
                  <a:schemeClr val="accent1"/>
                </a:solidFill>
              </a:rPr>
              <a:t>R</a:t>
            </a:r>
            <a:r>
              <a:rPr lang="en-US" b="1" baseline="-25000" dirty="0" err="1">
                <a:solidFill>
                  <a:schemeClr val="accent1"/>
                </a:solidFill>
              </a:rPr>
              <a:t>uv</a:t>
            </a:r>
            <a:r>
              <a:rPr lang="en-US" dirty="0">
                <a:solidFill>
                  <a:schemeClr val="accent1"/>
                </a:solidFill>
              </a:rPr>
              <a:t> is</a:t>
            </a:r>
          </a:p>
          <a:p>
            <a:endParaRPr lang="en-US" dirty="0">
              <a:solidFill>
                <a:schemeClr val="accent1"/>
              </a:solidFill>
            </a:endParaRPr>
          </a:p>
          <a:p>
            <a:r>
              <a:rPr lang="en-US" i="1" dirty="0">
                <a:solidFill>
                  <a:schemeClr val="accent1"/>
                </a:solidFill>
              </a:rPr>
              <a:t>Even if SP does not change </a:t>
            </a:r>
          </a:p>
        </p:txBody>
      </p:sp>
      <p:pic>
        <p:nvPicPr>
          <p:cNvPr id="29" name="Picture 28" descr="\documentclass{article}&#10;\usepackage{amsmath,amsfonts,bm}&#10;\pagestyle{empty}&#10;\begin{document}&#10;&#10;\begin{equation*}&#10;L^+ = \sum_{i&gt;0} \frac{1}{\lambda_i} \phi_i \phi_i^T = \left(L+\frac{\mathbf{1}\mathbf{1}^T}{n}\right)^{-1} - \frac{\mathbf{1}\mathbf{1}^T}{n}&#10;\end{equation*}&#10;&#10;&#10;\end{document}&#10;" title="IguanaTex Picture Display">
            <a:extLst>
              <a:ext uri="{FF2B5EF4-FFF2-40B4-BE49-F238E27FC236}">
                <a16:creationId xmlns:a16="http://schemas.microsoft.com/office/drawing/2014/main" id="{E1148FAC-77D1-C598-7761-AB4E36D4CCC3}"/>
              </a:ext>
            </a:extLst>
          </p:cNvPr>
          <p:cNvPicPr>
            <a:picLocks noChangeAspect="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933984" y="5020169"/>
            <a:ext cx="4290329" cy="688968"/>
          </a:xfrm>
          <a:prstGeom prst="rect">
            <a:avLst/>
          </a:prstGeom>
        </p:spPr>
      </p:pic>
      <p:sp>
        <p:nvSpPr>
          <p:cNvPr id="30" name="TextBox 29">
            <a:extLst>
              <a:ext uri="{FF2B5EF4-FFF2-40B4-BE49-F238E27FC236}">
                <a16:creationId xmlns:a16="http://schemas.microsoft.com/office/drawing/2014/main" id="{C4E51E35-F87D-A8AB-3AF0-56B61C0F5EB0}"/>
              </a:ext>
            </a:extLst>
          </p:cNvPr>
          <p:cNvSpPr txBox="1"/>
          <p:nvPr/>
        </p:nvSpPr>
        <p:spPr>
          <a:xfrm>
            <a:off x="5391573" y="5154736"/>
            <a:ext cx="1468672" cy="338554"/>
          </a:xfrm>
          <a:prstGeom prst="rect">
            <a:avLst/>
          </a:prstGeom>
          <a:noFill/>
        </p:spPr>
        <p:txBody>
          <a:bodyPr wrap="none" rtlCol="0">
            <a:spAutoFit/>
          </a:bodyPr>
          <a:lstStyle/>
          <a:p>
            <a:r>
              <a:rPr lang="en-US" sz="1600" dirty="0">
                <a:solidFill>
                  <a:schemeClr val="accent1"/>
                </a:solidFill>
              </a:rPr>
              <a:t>Pseudo-Inverse</a:t>
            </a:r>
          </a:p>
        </p:txBody>
      </p:sp>
      <p:sp>
        <p:nvSpPr>
          <p:cNvPr id="4" name="Slide Number Placeholder 3">
            <a:extLst>
              <a:ext uri="{FF2B5EF4-FFF2-40B4-BE49-F238E27FC236}">
                <a16:creationId xmlns:a16="http://schemas.microsoft.com/office/drawing/2014/main" id="{DA192C80-D706-F346-BA15-91F3A46E81BD}"/>
              </a:ext>
            </a:extLst>
          </p:cNvPr>
          <p:cNvSpPr>
            <a:spLocks noGrp="1"/>
          </p:cNvSpPr>
          <p:nvPr>
            <p:ph type="sldNum" sz="quarter" idx="12"/>
          </p:nvPr>
        </p:nvSpPr>
        <p:spPr/>
        <p:txBody>
          <a:bodyPr/>
          <a:lstStyle/>
          <a:p>
            <a:fld id="{33471E03-3868-4372-A232-81B06EBB10D4}" type="slidenum">
              <a:rPr lang="es-ES" smtClean="0"/>
              <a:t>43</a:t>
            </a:fld>
            <a:endParaRPr lang="es-ES"/>
          </a:p>
        </p:txBody>
      </p:sp>
    </p:spTree>
    <p:extLst>
      <p:ext uri="{BB962C8B-B14F-4D97-AF65-F5344CB8AC3E}">
        <p14:creationId xmlns:p14="http://schemas.microsoft.com/office/powerpoint/2010/main" val="1980788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1423-3307-7E40-298E-4A1C18C10B76}"/>
              </a:ext>
            </a:extLst>
          </p:cNvPr>
          <p:cNvSpPr>
            <a:spLocks noGrp="1"/>
          </p:cNvSpPr>
          <p:nvPr>
            <p:ph type="title"/>
          </p:nvPr>
        </p:nvSpPr>
        <p:spPr/>
        <p:txBody>
          <a:bodyPr/>
          <a:lstStyle/>
          <a:p>
            <a:r>
              <a:rPr lang="en-US">
                <a:cs typeface="Calibri Light"/>
              </a:rPr>
              <a:t>Effective Resistance</a:t>
            </a:r>
            <a:endParaRPr lang="en-US"/>
          </a:p>
        </p:txBody>
      </p:sp>
      <p:sp>
        <p:nvSpPr>
          <p:cNvPr id="3" name="Content Placeholder 2">
            <a:extLst>
              <a:ext uri="{FF2B5EF4-FFF2-40B4-BE49-F238E27FC236}">
                <a16:creationId xmlns:a16="http://schemas.microsoft.com/office/drawing/2014/main" id="{A2D9DE37-DAE7-3226-25D2-BDD19D1DA19E}"/>
              </a:ext>
            </a:extLst>
          </p:cNvPr>
          <p:cNvSpPr>
            <a:spLocks noGrp="1"/>
          </p:cNvSpPr>
          <p:nvPr>
            <p:ph idx="1"/>
          </p:nvPr>
        </p:nvSpPr>
        <p:spPr>
          <a:xfrm>
            <a:off x="838200" y="1851900"/>
            <a:ext cx="4822497" cy="4263127"/>
          </a:xfrm>
        </p:spPr>
        <p:txBody>
          <a:bodyPr vert="horz" lIns="91440" tIns="45720" rIns="91440" bIns="45720" rtlCol="0" anchor="t">
            <a:normAutofit/>
          </a:bodyPr>
          <a:lstStyle/>
          <a:p>
            <a:r>
              <a:rPr lang="en-US" sz="2400" dirty="0">
                <a:ea typeface="+mn-lt"/>
                <a:cs typeface="+mn-lt"/>
              </a:rPr>
              <a:t>View graph as electrical circuit </a:t>
            </a:r>
            <a:endParaRPr lang="en-US" dirty="0">
              <a:cs typeface="Calibri" panose="020F0502020204030204"/>
            </a:endParaRPr>
          </a:p>
          <a:p>
            <a:pPr lvl="1"/>
            <a:r>
              <a:rPr lang="en-US" sz="2000" dirty="0">
                <a:ea typeface="+mn-lt"/>
                <a:cs typeface="+mn-lt"/>
              </a:rPr>
              <a:t>Edges are resistors</a:t>
            </a:r>
            <a:endParaRPr lang="en-US" dirty="0">
              <a:ea typeface="+mn-lt"/>
              <a:cs typeface="+mn-lt"/>
            </a:endParaRPr>
          </a:p>
          <a:p>
            <a:pPr lvl="1"/>
            <a:r>
              <a:rPr lang="en-US" sz="2000" dirty="0">
                <a:ea typeface="+mn-lt"/>
                <a:cs typeface="+mn-lt"/>
              </a:rPr>
              <a:t>Send current between two points and measure effective resistance</a:t>
            </a:r>
            <a:endParaRPr lang="en-US" sz="2400" dirty="0">
              <a:cs typeface="Calibri"/>
            </a:endParaRPr>
          </a:p>
          <a:p>
            <a:r>
              <a:rPr lang="en-US" sz="2400" dirty="0">
                <a:ea typeface="+mn-lt"/>
                <a:cs typeface="+mn-lt"/>
              </a:rPr>
              <a:t>ERs capture topological structure in graph </a:t>
            </a:r>
            <a:endParaRPr lang="en-US" sz="2400" dirty="0">
              <a:cs typeface="Calibri"/>
            </a:endParaRPr>
          </a:p>
          <a:p>
            <a:r>
              <a:rPr lang="en-US" sz="2400" dirty="0">
                <a:ea typeface="+mn-lt"/>
                <a:cs typeface="+mn-lt"/>
              </a:rPr>
              <a:t>Widely used in theoretical computer science</a:t>
            </a:r>
            <a:endParaRPr lang="en-US" sz="2400" dirty="0">
              <a:cs typeface="Calibri"/>
            </a:endParaRPr>
          </a:p>
          <a:p>
            <a:pPr lvl="1"/>
            <a:r>
              <a:rPr lang="en-US" sz="2000" dirty="0">
                <a:ea typeface="+mn-lt"/>
                <a:cs typeface="+mn-lt"/>
              </a:rPr>
              <a:t>Graph sparsification</a:t>
            </a:r>
          </a:p>
          <a:p>
            <a:pPr lvl="1"/>
            <a:r>
              <a:rPr lang="en-US" sz="2000" dirty="0">
                <a:ea typeface="+mn-lt"/>
                <a:cs typeface="+mn-lt"/>
              </a:rPr>
              <a:t>Linear system solvers</a:t>
            </a:r>
          </a:p>
          <a:p>
            <a:pPr lvl="1"/>
            <a:r>
              <a:rPr lang="en-US" sz="2000" dirty="0">
                <a:ea typeface="+mn-lt"/>
                <a:cs typeface="+mn-lt"/>
              </a:rPr>
              <a:t>Graph clustering</a:t>
            </a:r>
          </a:p>
        </p:txBody>
      </p:sp>
      <p:sp>
        <p:nvSpPr>
          <p:cNvPr id="4" name="Slide Number Placeholder 3">
            <a:extLst>
              <a:ext uri="{FF2B5EF4-FFF2-40B4-BE49-F238E27FC236}">
                <a16:creationId xmlns:a16="http://schemas.microsoft.com/office/drawing/2014/main" id="{6E1CB9BD-8F09-575C-A027-DF0922D9BFCD}"/>
              </a:ext>
            </a:extLst>
          </p:cNvPr>
          <p:cNvSpPr>
            <a:spLocks noGrp="1"/>
          </p:cNvSpPr>
          <p:nvPr>
            <p:ph type="sldNum" sz="quarter" idx="12"/>
          </p:nvPr>
        </p:nvSpPr>
        <p:spPr/>
        <p:txBody>
          <a:bodyPr/>
          <a:lstStyle/>
          <a:p>
            <a:fld id="{48F63A3B-78C7-47BE-AE5E-E10140E04643}" type="slidenum">
              <a:rPr lang="en-US" dirty="0"/>
              <a:t>44</a:t>
            </a:fld>
            <a:endParaRPr lang="en-US"/>
          </a:p>
        </p:txBody>
      </p:sp>
      <p:grpSp>
        <p:nvGrpSpPr>
          <p:cNvPr id="31" name="Group 30">
            <a:extLst>
              <a:ext uri="{FF2B5EF4-FFF2-40B4-BE49-F238E27FC236}">
                <a16:creationId xmlns:a16="http://schemas.microsoft.com/office/drawing/2014/main" id="{72397DAB-7FF8-79B7-89DC-E24F0ED54279}"/>
              </a:ext>
            </a:extLst>
          </p:cNvPr>
          <p:cNvGrpSpPr/>
          <p:nvPr/>
        </p:nvGrpSpPr>
        <p:grpSpPr>
          <a:xfrm>
            <a:off x="6099300" y="1705435"/>
            <a:ext cx="5065385" cy="4240890"/>
            <a:chOff x="5823403" y="1867469"/>
            <a:chExt cx="5380695" cy="4494890"/>
          </a:xfrm>
        </p:grpSpPr>
        <p:pic>
          <p:nvPicPr>
            <p:cNvPr id="6" name="Google Shape;345;p24">
              <a:extLst>
                <a:ext uri="{FF2B5EF4-FFF2-40B4-BE49-F238E27FC236}">
                  <a16:creationId xmlns:a16="http://schemas.microsoft.com/office/drawing/2014/main" id="{8D74A83F-B5D6-FAE4-99BB-F66939BFDB62}"/>
                </a:ext>
              </a:extLst>
            </p:cNvPr>
            <p:cNvPicPr preferRelativeResize="0"/>
            <p:nvPr/>
          </p:nvPicPr>
          <p:blipFill>
            <a:blip r:embed="rId2">
              <a:alphaModFix/>
            </a:blip>
            <a:stretch>
              <a:fillRect/>
            </a:stretch>
          </p:blipFill>
          <p:spPr>
            <a:xfrm>
              <a:off x="7945329" y="5126516"/>
              <a:ext cx="794084" cy="795871"/>
            </a:xfrm>
            <a:prstGeom prst="rect">
              <a:avLst/>
            </a:prstGeom>
            <a:noFill/>
            <a:ln>
              <a:noFill/>
            </a:ln>
          </p:spPr>
        </p:pic>
        <p:sp>
          <p:nvSpPr>
            <p:cNvPr id="7" name="Google Shape;346;p24">
              <a:extLst>
                <a:ext uri="{FF2B5EF4-FFF2-40B4-BE49-F238E27FC236}">
                  <a16:creationId xmlns:a16="http://schemas.microsoft.com/office/drawing/2014/main" id="{FBDBF648-95AE-1CC2-6425-5CC5918A582C}"/>
                </a:ext>
              </a:extLst>
            </p:cNvPr>
            <p:cNvSpPr/>
            <p:nvPr/>
          </p:nvSpPr>
          <p:spPr>
            <a:xfrm>
              <a:off x="8623705" y="3123393"/>
              <a:ext cx="2039044" cy="2133405"/>
            </a:xfrm>
            <a:custGeom>
              <a:avLst/>
              <a:gdLst/>
              <a:ahLst/>
              <a:cxnLst/>
              <a:rect l="l" t="t" r="r" b="b"/>
              <a:pathLst>
                <a:path w="58823" h="61407" extrusionOk="0">
                  <a:moveTo>
                    <a:pt x="0" y="61407"/>
                  </a:moveTo>
                  <a:cubicBezTo>
                    <a:pt x="957" y="58011"/>
                    <a:pt x="-2056" y="46724"/>
                    <a:pt x="5739" y="41033"/>
                  </a:cubicBezTo>
                  <a:cubicBezTo>
                    <a:pt x="13534" y="35342"/>
                    <a:pt x="37925" y="34099"/>
                    <a:pt x="46772" y="27260"/>
                  </a:cubicBezTo>
                  <a:cubicBezTo>
                    <a:pt x="55619" y="20421"/>
                    <a:pt x="56815" y="4543"/>
                    <a:pt x="58823" y="0"/>
                  </a:cubicBezTo>
                </a:path>
              </a:pathLst>
            </a:custGeom>
            <a:noFill/>
            <a:ln w="38100" cap="flat" cmpd="sng">
              <a:solidFill>
                <a:srgbClr val="CC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Google Shape;347;p24">
              <a:extLst>
                <a:ext uri="{FF2B5EF4-FFF2-40B4-BE49-F238E27FC236}">
                  <a16:creationId xmlns:a16="http://schemas.microsoft.com/office/drawing/2014/main" id="{4FA80704-094B-B3D3-E494-6971700891FF}"/>
                </a:ext>
              </a:extLst>
            </p:cNvPr>
            <p:cNvSpPr/>
            <p:nvPr/>
          </p:nvSpPr>
          <p:spPr>
            <a:xfrm>
              <a:off x="7417313" y="4094675"/>
              <a:ext cx="1073155" cy="1082356"/>
            </a:xfrm>
            <a:custGeom>
              <a:avLst/>
              <a:gdLst/>
              <a:ahLst/>
              <a:cxnLst/>
              <a:rect l="l" t="t" r="r" b="b"/>
              <a:pathLst>
                <a:path w="73458" h="40459" extrusionOk="0">
                  <a:moveTo>
                    <a:pt x="73458" y="40459"/>
                  </a:moveTo>
                  <a:cubicBezTo>
                    <a:pt x="72071" y="37829"/>
                    <a:pt x="75897" y="28025"/>
                    <a:pt x="65137" y="24677"/>
                  </a:cubicBezTo>
                  <a:cubicBezTo>
                    <a:pt x="54377" y="21329"/>
                    <a:pt x="19752" y="24486"/>
                    <a:pt x="8896" y="20373"/>
                  </a:cubicBezTo>
                  <a:cubicBezTo>
                    <a:pt x="-1960" y="16260"/>
                    <a:pt x="1483" y="3396"/>
                    <a:pt x="0" y="0"/>
                  </a:cubicBezTo>
                </a:path>
              </a:pathLst>
            </a:custGeom>
            <a:noFill/>
            <a:ln w="38100" cap="flat" cmpd="sng">
              <a:solidFill>
                <a:srgbClr val="666666"/>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Google Shape;348;p24">
              <a:extLst>
                <a:ext uri="{FF2B5EF4-FFF2-40B4-BE49-F238E27FC236}">
                  <a16:creationId xmlns:a16="http://schemas.microsoft.com/office/drawing/2014/main" id="{0D5CC9A9-5569-9133-BC72-2D802A64669E}"/>
                </a:ext>
              </a:extLst>
            </p:cNvPr>
            <p:cNvSpPr/>
            <p:nvPr/>
          </p:nvSpPr>
          <p:spPr>
            <a:xfrm>
              <a:off x="5823403" y="3567814"/>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0" name="Google Shape;349;p24">
              <a:extLst>
                <a:ext uri="{FF2B5EF4-FFF2-40B4-BE49-F238E27FC236}">
                  <a16:creationId xmlns:a16="http://schemas.microsoft.com/office/drawing/2014/main" id="{0E563459-0D3E-2A9A-93E0-9A8DB59FDB4F}"/>
                </a:ext>
              </a:extLst>
            </p:cNvPr>
            <p:cNvSpPr/>
            <p:nvPr/>
          </p:nvSpPr>
          <p:spPr>
            <a:xfrm>
              <a:off x="6867901" y="2436266"/>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1" name="Google Shape;350;p24">
              <a:extLst>
                <a:ext uri="{FF2B5EF4-FFF2-40B4-BE49-F238E27FC236}">
                  <a16:creationId xmlns:a16="http://schemas.microsoft.com/office/drawing/2014/main" id="{67C7CC07-42D6-510A-6178-20A429D66503}"/>
                </a:ext>
              </a:extLst>
            </p:cNvPr>
            <p:cNvSpPr/>
            <p:nvPr/>
          </p:nvSpPr>
          <p:spPr>
            <a:xfrm>
              <a:off x="8347086" y="1867469"/>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2" name="Google Shape;353;p24">
              <a:extLst>
                <a:ext uri="{FF2B5EF4-FFF2-40B4-BE49-F238E27FC236}">
                  <a16:creationId xmlns:a16="http://schemas.microsoft.com/office/drawing/2014/main" id="{7D447A99-A3D2-3BD6-D437-5A8C6C03C72B}"/>
                </a:ext>
              </a:extLst>
            </p:cNvPr>
            <p:cNvSpPr/>
            <p:nvPr/>
          </p:nvSpPr>
          <p:spPr>
            <a:xfrm>
              <a:off x="8789156" y="3942994"/>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3" name="Google Shape;354;p24">
              <a:extLst>
                <a:ext uri="{FF2B5EF4-FFF2-40B4-BE49-F238E27FC236}">
                  <a16:creationId xmlns:a16="http://schemas.microsoft.com/office/drawing/2014/main" id="{D9A6341C-30A6-F2D4-ACFC-490DBFAE1695}"/>
                </a:ext>
              </a:extLst>
            </p:cNvPr>
            <p:cNvSpPr txBox="1"/>
            <p:nvPr/>
          </p:nvSpPr>
          <p:spPr>
            <a:xfrm>
              <a:off x="6897862" y="3944874"/>
              <a:ext cx="426784" cy="641616"/>
            </a:xfrm>
            <a:prstGeom prst="rect">
              <a:avLst/>
            </a:prstGeom>
            <a:noFill/>
            <a:ln>
              <a:noFill/>
            </a:ln>
          </p:spPr>
          <p:txBody>
            <a:bodyPr spcFirstLastPara="1" wrap="square" lIns="91425" tIns="91425" rIns="91425" bIns="91425" anchor="t" anchorCtr="0">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lnSpc>
                  <a:spcPct val="90000"/>
                </a:lnSpc>
                <a:spcBef>
                  <a:spcPts val="0"/>
                </a:spcBef>
                <a:spcAft>
                  <a:spcPts val="600"/>
                </a:spcAft>
                <a:buNone/>
              </a:pPr>
              <a:r>
                <a:rPr lang="en" sz="3500" b="1">
                  <a:solidFill>
                    <a:srgbClr val="85200C"/>
                  </a:solidFill>
                </a:rPr>
                <a:t>u</a:t>
              </a:r>
              <a:endParaRPr sz="3500" b="1">
                <a:solidFill>
                  <a:srgbClr val="85200C"/>
                </a:solidFill>
              </a:endParaRPr>
            </a:p>
          </p:txBody>
        </p:sp>
        <p:sp>
          <p:nvSpPr>
            <p:cNvPr id="14" name="Google Shape;355;p24">
              <a:extLst>
                <a:ext uri="{FF2B5EF4-FFF2-40B4-BE49-F238E27FC236}">
                  <a16:creationId xmlns:a16="http://schemas.microsoft.com/office/drawing/2014/main" id="{16F03314-D7D6-C804-6B3A-7C46F2684724}"/>
                </a:ext>
              </a:extLst>
            </p:cNvPr>
            <p:cNvSpPr txBox="1"/>
            <p:nvPr/>
          </p:nvSpPr>
          <p:spPr>
            <a:xfrm>
              <a:off x="10777314" y="2648470"/>
              <a:ext cx="426784" cy="641616"/>
            </a:xfrm>
            <a:prstGeom prst="rect">
              <a:avLst/>
            </a:prstGeom>
            <a:noFill/>
            <a:ln>
              <a:noFill/>
            </a:ln>
          </p:spPr>
          <p:txBody>
            <a:bodyPr spcFirstLastPara="1" wrap="square" lIns="91425" tIns="91425" rIns="91425" bIns="91425" anchor="t" anchorCtr="0">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lnSpc>
                  <a:spcPct val="90000"/>
                </a:lnSpc>
                <a:spcBef>
                  <a:spcPts val="0"/>
                </a:spcBef>
                <a:spcAft>
                  <a:spcPts val="600"/>
                </a:spcAft>
                <a:buNone/>
              </a:pPr>
              <a:r>
                <a:rPr lang="en" sz="3500" b="1">
                  <a:solidFill>
                    <a:srgbClr val="85200C"/>
                  </a:solidFill>
                </a:rPr>
                <a:t>v</a:t>
              </a:r>
              <a:endParaRPr sz="3500" b="1">
                <a:solidFill>
                  <a:srgbClr val="85200C"/>
                </a:solidFill>
              </a:endParaRPr>
            </a:p>
          </p:txBody>
        </p:sp>
        <p:sp>
          <p:nvSpPr>
            <p:cNvPr id="15" name="Google Shape;356;p24">
              <a:extLst>
                <a:ext uri="{FF2B5EF4-FFF2-40B4-BE49-F238E27FC236}">
                  <a16:creationId xmlns:a16="http://schemas.microsoft.com/office/drawing/2014/main" id="{F146DA95-6DDE-ADF5-BB1D-9FA0BF241FC2}"/>
                </a:ext>
              </a:extLst>
            </p:cNvPr>
            <p:cNvSpPr/>
            <p:nvPr/>
          </p:nvSpPr>
          <p:spPr>
            <a:xfrm>
              <a:off x="6038389" y="2572403"/>
              <a:ext cx="946502" cy="1058938"/>
            </a:xfrm>
            <a:custGeom>
              <a:avLst/>
              <a:gdLst/>
              <a:ahLst/>
              <a:cxnLst/>
              <a:rect l="l" t="t" r="r" b="b"/>
              <a:pathLst>
                <a:path w="27305" h="30480" extrusionOk="0">
                  <a:moveTo>
                    <a:pt x="0" y="30480"/>
                  </a:moveTo>
                  <a:lnTo>
                    <a:pt x="7938" y="21907"/>
                  </a:lnTo>
                  <a:lnTo>
                    <a:pt x="6350" y="17145"/>
                  </a:lnTo>
                  <a:lnTo>
                    <a:pt x="13018" y="20955"/>
                  </a:lnTo>
                  <a:lnTo>
                    <a:pt x="10160" y="13335"/>
                  </a:lnTo>
                  <a:lnTo>
                    <a:pt x="16510" y="17145"/>
                  </a:lnTo>
                  <a:lnTo>
                    <a:pt x="13335" y="10160"/>
                  </a:lnTo>
                  <a:lnTo>
                    <a:pt x="20320" y="13335"/>
                  </a:lnTo>
                  <a:lnTo>
                    <a:pt x="19050" y="9842"/>
                  </a:lnTo>
                  <a:lnTo>
                    <a:pt x="27305" y="0"/>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Google Shape;357;p24">
              <a:extLst>
                <a:ext uri="{FF2B5EF4-FFF2-40B4-BE49-F238E27FC236}">
                  <a16:creationId xmlns:a16="http://schemas.microsoft.com/office/drawing/2014/main" id="{FA676BBE-E3D6-388F-96F4-3CEEF3C5B16A}"/>
                </a:ext>
              </a:extLst>
            </p:cNvPr>
            <p:cNvSpPr/>
            <p:nvPr/>
          </p:nvSpPr>
          <p:spPr>
            <a:xfrm>
              <a:off x="7057825" y="1971695"/>
              <a:ext cx="1386736" cy="529469"/>
            </a:xfrm>
            <a:custGeom>
              <a:avLst/>
              <a:gdLst/>
              <a:ahLst/>
              <a:cxnLst/>
              <a:rect l="l" t="t" r="r" b="b"/>
              <a:pathLst>
                <a:path w="40005" h="15240" extrusionOk="0">
                  <a:moveTo>
                    <a:pt x="0" y="15240"/>
                  </a:moveTo>
                  <a:lnTo>
                    <a:pt x="11748" y="10478"/>
                  </a:lnTo>
                  <a:lnTo>
                    <a:pt x="12065" y="4763"/>
                  </a:lnTo>
                  <a:lnTo>
                    <a:pt x="17145" y="11748"/>
                  </a:lnTo>
                  <a:lnTo>
                    <a:pt x="16828" y="2858"/>
                  </a:lnTo>
                  <a:lnTo>
                    <a:pt x="21908" y="10160"/>
                  </a:lnTo>
                  <a:lnTo>
                    <a:pt x="21590" y="1588"/>
                  </a:lnTo>
                  <a:lnTo>
                    <a:pt x="27305" y="8573"/>
                  </a:lnTo>
                  <a:lnTo>
                    <a:pt x="27305" y="4128"/>
                  </a:lnTo>
                  <a:lnTo>
                    <a:pt x="40005" y="0"/>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Google Shape;358;p24">
              <a:extLst>
                <a:ext uri="{FF2B5EF4-FFF2-40B4-BE49-F238E27FC236}">
                  <a16:creationId xmlns:a16="http://schemas.microsoft.com/office/drawing/2014/main" id="{C59FEFB1-4A09-A1B5-514B-060E15F96289}"/>
                </a:ext>
              </a:extLst>
            </p:cNvPr>
            <p:cNvSpPr/>
            <p:nvPr/>
          </p:nvSpPr>
          <p:spPr>
            <a:xfrm>
              <a:off x="8543631" y="2048927"/>
              <a:ext cx="2102098" cy="981706"/>
            </a:xfrm>
            <a:custGeom>
              <a:avLst/>
              <a:gdLst/>
              <a:ahLst/>
              <a:cxnLst/>
              <a:rect l="l" t="t" r="r" b="b"/>
              <a:pathLst>
                <a:path w="60642" h="28257" extrusionOk="0">
                  <a:moveTo>
                    <a:pt x="0" y="0"/>
                  </a:moveTo>
                  <a:lnTo>
                    <a:pt x="22860" y="10795"/>
                  </a:lnTo>
                  <a:lnTo>
                    <a:pt x="27622" y="6667"/>
                  </a:lnTo>
                  <a:lnTo>
                    <a:pt x="25400" y="15875"/>
                  </a:lnTo>
                  <a:lnTo>
                    <a:pt x="33020" y="9525"/>
                  </a:lnTo>
                  <a:lnTo>
                    <a:pt x="31115" y="18732"/>
                  </a:lnTo>
                  <a:lnTo>
                    <a:pt x="37782" y="12065"/>
                  </a:lnTo>
                  <a:lnTo>
                    <a:pt x="36830" y="20955"/>
                  </a:lnTo>
                  <a:lnTo>
                    <a:pt x="40322" y="18097"/>
                  </a:lnTo>
                  <a:lnTo>
                    <a:pt x="60642" y="28257"/>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Google Shape;359;p24">
              <a:extLst>
                <a:ext uri="{FF2B5EF4-FFF2-40B4-BE49-F238E27FC236}">
                  <a16:creationId xmlns:a16="http://schemas.microsoft.com/office/drawing/2014/main" id="{797B5B3C-89C2-E92B-BF08-A221AD8FA84D}"/>
                </a:ext>
              </a:extLst>
            </p:cNvPr>
            <p:cNvSpPr/>
            <p:nvPr/>
          </p:nvSpPr>
          <p:spPr>
            <a:xfrm>
              <a:off x="6001264" y="3703517"/>
              <a:ext cx="1386736" cy="386054"/>
            </a:xfrm>
            <a:custGeom>
              <a:avLst/>
              <a:gdLst/>
              <a:ahLst/>
              <a:cxnLst/>
              <a:rect l="l" t="t" r="r" b="b"/>
              <a:pathLst>
                <a:path w="40005" h="11112" extrusionOk="0">
                  <a:moveTo>
                    <a:pt x="0" y="1270"/>
                  </a:moveTo>
                  <a:lnTo>
                    <a:pt x="12065" y="4127"/>
                  </a:lnTo>
                  <a:lnTo>
                    <a:pt x="15558" y="0"/>
                  </a:lnTo>
                  <a:lnTo>
                    <a:pt x="15240" y="8890"/>
                  </a:lnTo>
                  <a:lnTo>
                    <a:pt x="20638" y="1270"/>
                  </a:lnTo>
                  <a:lnTo>
                    <a:pt x="20320" y="10160"/>
                  </a:lnTo>
                  <a:lnTo>
                    <a:pt x="25083" y="2857"/>
                  </a:lnTo>
                  <a:lnTo>
                    <a:pt x="24765" y="11112"/>
                  </a:lnTo>
                  <a:lnTo>
                    <a:pt x="27940" y="7620"/>
                  </a:lnTo>
                  <a:lnTo>
                    <a:pt x="40005" y="10477"/>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Google Shape;360;p24">
              <a:extLst>
                <a:ext uri="{FF2B5EF4-FFF2-40B4-BE49-F238E27FC236}">
                  <a16:creationId xmlns:a16="http://schemas.microsoft.com/office/drawing/2014/main" id="{6A6E0966-D35E-8DC2-3C76-1D120C3A30E6}"/>
                </a:ext>
              </a:extLst>
            </p:cNvPr>
            <p:cNvSpPr/>
            <p:nvPr/>
          </p:nvSpPr>
          <p:spPr>
            <a:xfrm>
              <a:off x="7432058" y="2126158"/>
              <a:ext cx="990526" cy="1930372"/>
            </a:xfrm>
            <a:custGeom>
              <a:avLst/>
              <a:gdLst/>
              <a:ahLst/>
              <a:cxnLst/>
              <a:rect l="l" t="t" r="r" b="b"/>
              <a:pathLst>
                <a:path w="28575" h="55563" extrusionOk="0">
                  <a:moveTo>
                    <a:pt x="0" y="55563"/>
                  </a:moveTo>
                  <a:lnTo>
                    <a:pt x="10795" y="35877"/>
                  </a:lnTo>
                  <a:lnTo>
                    <a:pt x="8254" y="31749"/>
                  </a:lnTo>
                  <a:lnTo>
                    <a:pt x="16192" y="33655"/>
                  </a:lnTo>
                  <a:lnTo>
                    <a:pt x="11112" y="26670"/>
                  </a:lnTo>
                  <a:lnTo>
                    <a:pt x="19367" y="28575"/>
                  </a:lnTo>
                  <a:lnTo>
                    <a:pt x="13970" y="21590"/>
                  </a:lnTo>
                  <a:lnTo>
                    <a:pt x="21907" y="23812"/>
                  </a:lnTo>
                  <a:lnTo>
                    <a:pt x="19367" y="19685"/>
                  </a:lnTo>
                  <a:lnTo>
                    <a:pt x="28575" y="0"/>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Google Shape;361;p24">
              <a:extLst>
                <a:ext uri="{FF2B5EF4-FFF2-40B4-BE49-F238E27FC236}">
                  <a16:creationId xmlns:a16="http://schemas.microsoft.com/office/drawing/2014/main" id="{5936001F-C37B-DF70-750C-847C78D4B5A6}"/>
                </a:ext>
              </a:extLst>
            </p:cNvPr>
            <p:cNvSpPr/>
            <p:nvPr/>
          </p:nvSpPr>
          <p:spPr>
            <a:xfrm>
              <a:off x="7509082" y="3946190"/>
              <a:ext cx="1419736" cy="297809"/>
            </a:xfrm>
            <a:custGeom>
              <a:avLst/>
              <a:gdLst/>
              <a:ahLst/>
              <a:cxnLst/>
              <a:rect l="l" t="t" r="r" b="b"/>
              <a:pathLst>
                <a:path w="40957" h="8572" extrusionOk="0">
                  <a:moveTo>
                    <a:pt x="0" y="4762"/>
                  </a:moveTo>
                  <a:lnTo>
                    <a:pt x="13970" y="4762"/>
                  </a:lnTo>
                  <a:lnTo>
                    <a:pt x="15557" y="317"/>
                  </a:lnTo>
                  <a:lnTo>
                    <a:pt x="17462" y="8255"/>
                  </a:lnTo>
                  <a:lnTo>
                    <a:pt x="20320" y="0"/>
                  </a:lnTo>
                  <a:lnTo>
                    <a:pt x="22225" y="8572"/>
                  </a:lnTo>
                  <a:lnTo>
                    <a:pt x="24765" y="317"/>
                  </a:lnTo>
                  <a:lnTo>
                    <a:pt x="26987" y="8255"/>
                  </a:lnTo>
                  <a:lnTo>
                    <a:pt x="28892" y="4445"/>
                  </a:lnTo>
                  <a:lnTo>
                    <a:pt x="40957" y="4445"/>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Google Shape;362;p24">
              <a:extLst>
                <a:ext uri="{FF2B5EF4-FFF2-40B4-BE49-F238E27FC236}">
                  <a16:creationId xmlns:a16="http://schemas.microsoft.com/office/drawing/2014/main" id="{501CE87B-04C0-3BF0-DFA5-6F29ABDE12D7}"/>
                </a:ext>
              </a:extLst>
            </p:cNvPr>
            <p:cNvSpPr/>
            <p:nvPr/>
          </p:nvSpPr>
          <p:spPr>
            <a:xfrm>
              <a:off x="9038876" y="3063742"/>
              <a:ext cx="1606853" cy="959680"/>
            </a:xfrm>
            <a:custGeom>
              <a:avLst/>
              <a:gdLst/>
              <a:ahLst/>
              <a:cxnLst/>
              <a:rect l="l" t="t" r="r" b="b"/>
              <a:pathLst>
                <a:path w="46355" h="27623" extrusionOk="0">
                  <a:moveTo>
                    <a:pt x="0" y="27623"/>
                  </a:moveTo>
                  <a:lnTo>
                    <a:pt x="15875" y="17780"/>
                  </a:lnTo>
                  <a:lnTo>
                    <a:pt x="15240" y="13970"/>
                  </a:lnTo>
                  <a:lnTo>
                    <a:pt x="21590" y="19050"/>
                  </a:lnTo>
                  <a:lnTo>
                    <a:pt x="19050" y="11747"/>
                  </a:lnTo>
                  <a:lnTo>
                    <a:pt x="25083" y="17145"/>
                  </a:lnTo>
                  <a:lnTo>
                    <a:pt x="22860" y="9842"/>
                  </a:lnTo>
                  <a:lnTo>
                    <a:pt x="28258" y="15240"/>
                  </a:lnTo>
                  <a:lnTo>
                    <a:pt x="27623" y="10795"/>
                  </a:lnTo>
                  <a:lnTo>
                    <a:pt x="46355" y="0"/>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oogle Shape;363;p24">
              <a:extLst>
                <a:ext uri="{FF2B5EF4-FFF2-40B4-BE49-F238E27FC236}">
                  <a16:creationId xmlns:a16="http://schemas.microsoft.com/office/drawing/2014/main" id="{9BD36D31-107B-7FBE-CCA5-EA09DA959917}"/>
                </a:ext>
              </a:extLst>
            </p:cNvPr>
            <p:cNvGrpSpPr/>
            <p:nvPr/>
          </p:nvGrpSpPr>
          <p:grpSpPr>
            <a:xfrm>
              <a:off x="7509674" y="3093481"/>
              <a:ext cx="3063577" cy="947068"/>
              <a:chOff x="7509671" y="3093481"/>
              <a:chExt cx="2209475" cy="681500"/>
            </a:xfrm>
          </p:grpSpPr>
          <p:sp>
            <p:nvSpPr>
              <p:cNvPr id="27" name="Google Shape;364;p24">
                <a:extLst>
                  <a:ext uri="{FF2B5EF4-FFF2-40B4-BE49-F238E27FC236}">
                    <a16:creationId xmlns:a16="http://schemas.microsoft.com/office/drawing/2014/main" id="{8C154911-8AC4-6C19-AF94-4B89CF303A8B}"/>
                  </a:ext>
                </a:extLst>
              </p:cNvPr>
              <p:cNvSpPr/>
              <p:nvPr/>
            </p:nvSpPr>
            <p:spPr>
              <a:xfrm>
                <a:off x="7509671" y="3308706"/>
                <a:ext cx="1233850" cy="466275"/>
              </a:xfrm>
              <a:custGeom>
                <a:avLst/>
                <a:gdLst/>
                <a:ahLst/>
                <a:cxnLst/>
                <a:rect l="l" t="t" r="r" b="b"/>
                <a:pathLst>
                  <a:path w="49354" h="18651" extrusionOk="0">
                    <a:moveTo>
                      <a:pt x="0" y="18651"/>
                    </a:moveTo>
                    <a:lnTo>
                      <a:pt x="35581" y="7173"/>
                    </a:lnTo>
                    <a:lnTo>
                      <a:pt x="36155" y="2869"/>
                    </a:lnTo>
                    <a:lnTo>
                      <a:pt x="40746" y="8608"/>
                    </a:lnTo>
                    <a:lnTo>
                      <a:pt x="40172" y="1434"/>
                    </a:lnTo>
                    <a:lnTo>
                      <a:pt x="44476" y="7173"/>
                    </a:lnTo>
                    <a:lnTo>
                      <a:pt x="44189" y="0"/>
                    </a:lnTo>
                    <a:lnTo>
                      <a:pt x="48207" y="6026"/>
                    </a:lnTo>
                    <a:lnTo>
                      <a:pt x="49354" y="2582"/>
                    </a:lnTo>
                  </a:path>
                </a:pathLst>
              </a:custGeom>
              <a:noFill/>
              <a:ln w="28575" cap="flat" cmpd="sng">
                <a:solidFill>
                  <a:schemeClr val="accent3">
                    <a:lumMod val="75000"/>
                  </a:schemeClr>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Google Shape;365;p24">
                <a:extLst>
                  <a:ext uri="{FF2B5EF4-FFF2-40B4-BE49-F238E27FC236}">
                    <a16:creationId xmlns:a16="http://schemas.microsoft.com/office/drawing/2014/main" id="{B333CE63-C47A-438B-5086-66FC18F16C86}"/>
                  </a:ext>
                </a:extLst>
              </p:cNvPr>
              <p:cNvSpPr/>
              <p:nvPr/>
            </p:nvSpPr>
            <p:spPr>
              <a:xfrm>
                <a:off x="8743521" y="3093481"/>
                <a:ext cx="975625" cy="279775"/>
              </a:xfrm>
              <a:custGeom>
                <a:avLst/>
                <a:gdLst/>
                <a:ahLst/>
                <a:cxnLst/>
                <a:rect l="l" t="t" r="r" b="b"/>
                <a:pathLst>
                  <a:path w="39025" h="11191" extrusionOk="0">
                    <a:moveTo>
                      <a:pt x="0" y="11191"/>
                    </a:moveTo>
                    <a:lnTo>
                      <a:pt x="39025" y="0"/>
                    </a:lnTo>
                  </a:path>
                </a:pathLst>
              </a:custGeom>
              <a:noFill/>
              <a:ln w="28575" cap="flat" cmpd="sng">
                <a:solidFill>
                  <a:schemeClr val="accent3">
                    <a:lumMod val="75000"/>
                  </a:schemeClr>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Google Shape;366;p24">
              <a:extLst>
                <a:ext uri="{FF2B5EF4-FFF2-40B4-BE49-F238E27FC236}">
                  <a16:creationId xmlns:a16="http://schemas.microsoft.com/office/drawing/2014/main" id="{4DE2E5D2-9FA9-CC4D-585C-503B427C5376}"/>
                </a:ext>
              </a:extLst>
            </p:cNvPr>
            <p:cNvSpPr/>
            <p:nvPr/>
          </p:nvSpPr>
          <p:spPr>
            <a:xfrm>
              <a:off x="7091900" y="2575095"/>
              <a:ext cx="3580798" cy="478537"/>
            </a:xfrm>
            <a:custGeom>
              <a:avLst/>
              <a:gdLst/>
              <a:ahLst/>
              <a:cxnLst/>
              <a:rect l="l" t="t" r="r" b="b"/>
              <a:pathLst>
                <a:path w="103300" h="13774" extrusionOk="0">
                  <a:moveTo>
                    <a:pt x="0" y="0"/>
                  </a:moveTo>
                  <a:lnTo>
                    <a:pt x="40746" y="5739"/>
                  </a:lnTo>
                  <a:lnTo>
                    <a:pt x="43042" y="3157"/>
                  </a:lnTo>
                  <a:lnTo>
                    <a:pt x="44190" y="10043"/>
                  </a:lnTo>
                  <a:lnTo>
                    <a:pt x="47633" y="3444"/>
                  </a:lnTo>
                  <a:lnTo>
                    <a:pt x="49068" y="10617"/>
                  </a:lnTo>
                  <a:lnTo>
                    <a:pt x="52224" y="4017"/>
                  </a:lnTo>
                  <a:lnTo>
                    <a:pt x="53659" y="10904"/>
                  </a:lnTo>
                  <a:lnTo>
                    <a:pt x="56241" y="7748"/>
                  </a:lnTo>
                  <a:lnTo>
                    <a:pt x="103300" y="13774"/>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TextBox 4">
              <a:extLst>
                <a:ext uri="{FF2B5EF4-FFF2-40B4-BE49-F238E27FC236}">
                  <a16:creationId xmlns:a16="http://schemas.microsoft.com/office/drawing/2014/main" id="{56C1EA03-62D4-D12E-5BB6-74461C3712A9}"/>
                </a:ext>
              </a:extLst>
            </p:cNvPr>
            <p:cNvSpPr txBox="1"/>
            <p:nvPr/>
          </p:nvSpPr>
          <p:spPr>
            <a:xfrm>
              <a:off x="7109254" y="5993027"/>
              <a:ext cx="23724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accent3">
                      <a:lumMod val="50000"/>
                    </a:schemeClr>
                  </a:solidFill>
                </a:rPr>
                <a:t>Res(u, v)</a:t>
              </a:r>
            </a:p>
          </p:txBody>
        </p:sp>
        <p:sp>
          <p:nvSpPr>
            <p:cNvPr id="25" name="Google Shape;351;p24">
              <a:extLst>
                <a:ext uri="{FF2B5EF4-FFF2-40B4-BE49-F238E27FC236}">
                  <a16:creationId xmlns:a16="http://schemas.microsoft.com/office/drawing/2014/main" id="{1B88FB05-F76C-ECB5-7DD5-697570DB4C3F}"/>
                </a:ext>
              </a:extLst>
            </p:cNvPr>
            <p:cNvSpPr/>
            <p:nvPr/>
          </p:nvSpPr>
          <p:spPr>
            <a:xfrm>
              <a:off x="10532620" y="2932452"/>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6" name="Google Shape;352;p24">
              <a:extLst>
                <a:ext uri="{FF2B5EF4-FFF2-40B4-BE49-F238E27FC236}">
                  <a16:creationId xmlns:a16="http://schemas.microsoft.com/office/drawing/2014/main" id="{627C3AE9-8F36-CB20-8005-41C81A73C24E}"/>
                </a:ext>
              </a:extLst>
            </p:cNvPr>
            <p:cNvSpPr/>
            <p:nvPr/>
          </p:nvSpPr>
          <p:spPr>
            <a:xfrm>
              <a:off x="7284493" y="3942994"/>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grpSp>
    </p:spTree>
    <p:extLst>
      <p:ext uri="{BB962C8B-B14F-4D97-AF65-F5344CB8AC3E}">
        <p14:creationId xmlns:p14="http://schemas.microsoft.com/office/powerpoint/2010/main" val="2370206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1423-3307-7E40-298E-4A1C18C10B76}"/>
              </a:ext>
            </a:extLst>
          </p:cNvPr>
          <p:cNvSpPr>
            <a:spLocks noGrp="1"/>
          </p:cNvSpPr>
          <p:nvPr>
            <p:ph type="title"/>
          </p:nvPr>
        </p:nvSpPr>
        <p:spPr/>
        <p:txBody>
          <a:bodyPr/>
          <a:lstStyle/>
          <a:p>
            <a:r>
              <a:rPr lang="en-US">
                <a:cs typeface="Calibri Light"/>
              </a:rPr>
              <a:t>Effective Resistance as Commute Times</a:t>
            </a:r>
            <a:endParaRPr lang="en-US"/>
          </a:p>
        </p:txBody>
      </p:sp>
      <p:sp>
        <p:nvSpPr>
          <p:cNvPr id="4" name="Slide Number Placeholder 3">
            <a:extLst>
              <a:ext uri="{FF2B5EF4-FFF2-40B4-BE49-F238E27FC236}">
                <a16:creationId xmlns:a16="http://schemas.microsoft.com/office/drawing/2014/main" id="{6E1CB9BD-8F09-575C-A027-DF0922D9BFCD}"/>
              </a:ext>
            </a:extLst>
          </p:cNvPr>
          <p:cNvSpPr>
            <a:spLocks noGrp="1"/>
          </p:cNvSpPr>
          <p:nvPr>
            <p:ph type="sldNum" sz="quarter" idx="12"/>
          </p:nvPr>
        </p:nvSpPr>
        <p:spPr/>
        <p:txBody>
          <a:bodyPr/>
          <a:lstStyle/>
          <a:p>
            <a:fld id="{48F63A3B-78C7-47BE-AE5E-E10140E04643}" type="slidenum">
              <a:rPr lang="en-US" dirty="0"/>
              <a:t>45</a:t>
            </a:fld>
            <a:endParaRPr lang="en-US"/>
          </a:p>
        </p:txBody>
      </p:sp>
      <p:sp>
        <p:nvSpPr>
          <p:cNvPr id="30" name="Content Placeholder 2">
            <a:extLst>
              <a:ext uri="{FF2B5EF4-FFF2-40B4-BE49-F238E27FC236}">
                <a16:creationId xmlns:a16="http://schemas.microsoft.com/office/drawing/2014/main" id="{69D9922D-F38F-F050-618F-E685A199D860}"/>
              </a:ext>
            </a:extLst>
          </p:cNvPr>
          <p:cNvSpPr>
            <a:spLocks noGrp="1"/>
          </p:cNvSpPr>
          <p:nvPr/>
        </p:nvSpPr>
        <p:spPr>
          <a:xfrm>
            <a:off x="836273" y="2119164"/>
            <a:ext cx="4443154" cy="3492868"/>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Start random walk from u</a:t>
            </a:r>
            <a:endParaRPr lang="en-US" sz="2400">
              <a:cs typeface="Calibri"/>
            </a:endParaRPr>
          </a:p>
          <a:p>
            <a:r>
              <a:rPr lang="en-US" sz="2400" err="1"/>
              <a:t>C</a:t>
            </a:r>
            <a:r>
              <a:rPr lang="en-US" sz="2400" baseline="-25000" err="1"/>
              <a:t>u,v</a:t>
            </a:r>
            <a:r>
              <a:rPr lang="en-US" sz="2400"/>
              <a:t> is expected time to reach v and come back to u</a:t>
            </a:r>
            <a:endParaRPr lang="en-US" sz="2400">
              <a:cs typeface="Calibri"/>
            </a:endParaRPr>
          </a:p>
        </p:txBody>
      </p:sp>
      <p:pic>
        <p:nvPicPr>
          <p:cNvPr id="32" name="Picture 31" descr="A picture containing graphical user interface&#10;&#10;Description automatically generated">
            <a:extLst>
              <a:ext uri="{FF2B5EF4-FFF2-40B4-BE49-F238E27FC236}">
                <a16:creationId xmlns:a16="http://schemas.microsoft.com/office/drawing/2014/main" id="{F77F2818-2A9F-CE0B-2142-E84401D68820}"/>
              </a:ext>
            </a:extLst>
          </p:cNvPr>
          <p:cNvPicPr>
            <a:picLocks noChangeAspect="1"/>
          </p:cNvPicPr>
          <p:nvPr/>
        </p:nvPicPr>
        <p:blipFill>
          <a:blip r:embed="rId3"/>
          <a:stretch>
            <a:fillRect/>
          </a:stretch>
        </p:blipFill>
        <p:spPr>
          <a:xfrm>
            <a:off x="1485543" y="4089563"/>
            <a:ext cx="3144981" cy="804353"/>
          </a:xfrm>
          <a:prstGeom prst="rect">
            <a:avLst/>
          </a:prstGeom>
        </p:spPr>
      </p:pic>
      <p:sp>
        <p:nvSpPr>
          <p:cNvPr id="33" name="Rectangle 32">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Google Shape;228;p19">
            <a:extLst>
              <a:ext uri="{FF2B5EF4-FFF2-40B4-BE49-F238E27FC236}">
                <a16:creationId xmlns:a16="http://schemas.microsoft.com/office/drawing/2014/main" id="{A22243A3-93CE-633A-8E34-E864F4B541F6}"/>
              </a:ext>
            </a:extLst>
          </p:cNvPr>
          <p:cNvSpPr/>
          <p:nvPr/>
        </p:nvSpPr>
        <p:spPr>
          <a:xfrm>
            <a:off x="749732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35" name="Google Shape;230;p19">
            <a:extLst>
              <a:ext uri="{FF2B5EF4-FFF2-40B4-BE49-F238E27FC236}">
                <a16:creationId xmlns:a16="http://schemas.microsoft.com/office/drawing/2014/main" id="{27A3C177-0E01-2C71-368F-8906BC9D2A04}"/>
              </a:ext>
            </a:extLst>
          </p:cNvPr>
          <p:cNvSpPr/>
          <p:nvPr/>
        </p:nvSpPr>
        <p:spPr>
          <a:xfrm>
            <a:off x="900323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36" name="Google Shape;231;p19">
            <a:extLst>
              <a:ext uri="{FF2B5EF4-FFF2-40B4-BE49-F238E27FC236}">
                <a16:creationId xmlns:a16="http://schemas.microsoft.com/office/drawing/2014/main" id="{811F1976-8D26-0285-20D2-9592F09FF1C0}"/>
              </a:ext>
            </a:extLst>
          </p:cNvPr>
          <p:cNvSpPr txBox="1"/>
          <p:nvPr/>
        </p:nvSpPr>
        <p:spPr>
          <a:xfrm>
            <a:off x="5601774" y="3998792"/>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u</a:t>
            </a:r>
            <a:endParaRPr lang="en-US" sz="3500" b="1">
              <a:solidFill>
                <a:srgbClr val="85200C"/>
              </a:solidFill>
            </a:endParaRPr>
          </a:p>
        </p:txBody>
      </p:sp>
      <p:sp>
        <p:nvSpPr>
          <p:cNvPr id="37" name="Google Shape;232;p19">
            <a:extLst>
              <a:ext uri="{FF2B5EF4-FFF2-40B4-BE49-F238E27FC236}">
                <a16:creationId xmlns:a16="http://schemas.microsoft.com/office/drawing/2014/main" id="{13AFBB1F-E579-5BB9-DD32-D91A4E36D071}"/>
              </a:ext>
            </a:extLst>
          </p:cNvPr>
          <p:cNvSpPr txBox="1"/>
          <p:nvPr/>
        </p:nvSpPr>
        <p:spPr>
          <a:xfrm>
            <a:off x="10993036" y="3294471"/>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v</a:t>
            </a:r>
            <a:endParaRPr lang="en-US" sz="3500" b="1">
              <a:solidFill>
                <a:srgbClr val="85200C"/>
              </a:solidFill>
            </a:endParaRPr>
          </a:p>
        </p:txBody>
      </p:sp>
      <p:sp>
        <p:nvSpPr>
          <p:cNvPr id="38" name="Google Shape;226;p19">
            <a:extLst>
              <a:ext uri="{FF2B5EF4-FFF2-40B4-BE49-F238E27FC236}">
                <a16:creationId xmlns:a16="http://schemas.microsoft.com/office/drawing/2014/main" id="{64480FF3-9736-ACDF-CF18-A776618CF09F}"/>
              </a:ext>
            </a:extLst>
          </p:cNvPr>
          <p:cNvSpPr/>
          <p:nvPr/>
        </p:nvSpPr>
        <p:spPr>
          <a:xfrm>
            <a:off x="10748140" y="357812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39" name="Google Shape;221;p19">
            <a:extLst>
              <a:ext uri="{FF2B5EF4-FFF2-40B4-BE49-F238E27FC236}">
                <a16:creationId xmlns:a16="http://schemas.microsoft.com/office/drawing/2014/main" id="{2500EF7E-365F-E37B-2815-948DD6AE1F21}"/>
              </a:ext>
            </a:extLst>
          </p:cNvPr>
          <p:cNvSpPr/>
          <p:nvPr/>
        </p:nvSpPr>
        <p:spPr>
          <a:xfrm>
            <a:off x="6035018" y="421276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40" name="Google Shape;222;p19">
            <a:extLst>
              <a:ext uri="{FF2B5EF4-FFF2-40B4-BE49-F238E27FC236}">
                <a16:creationId xmlns:a16="http://schemas.microsoft.com/office/drawing/2014/main" id="{1C77FC3E-55A9-0414-B7B5-23B48785CE9F}"/>
              </a:ext>
            </a:extLst>
          </p:cNvPr>
          <p:cNvSpPr/>
          <p:nvPr/>
        </p:nvSpPr>
        <p:spPr>
          <a:xfrm>
            <a:off x="7080381" y="308250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41" name="Google Shape;224;p19">
            <a:extLst>
              <a:ext uri="{FF2B5EF4-FFF2-40B4-BE49-F238E27FC236}">
                <a16:creationId xmlns:a16="http://schemas.microsoft.com/office/drawing/2014/main" id="{4461111F-4D2B-7FAD-AA59-C2207566AB2D}"/>
              </a:ext>
            </a:extLst>
          </p:cNvPr>
          <p:cNvSpPr/>
          <p:nvPr/>
        </p:nvSpPr>
        <p:spPr>
          <a:xfrm>
            <a:off x="8560793" y="251435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42" name="Straight Arrow Connector 41">
            <a:extLst>
              <a:ext uri="{FF2B5EF4-FFF2-40B4-BE49-F238E27FC236}">
                <a16:creationId xmlns:a16="http://schemas.microsoft.com/office/drawing/2014/main" id="{739D6115-72E5-9B08-9587-6518BEBE0905}"/>
              </a:ext>
            </a:extLst>
          </p:cNvPr>
          <p:cNvCxnSpPr/>
          <p:nvPr/>
        </p:nvCxnSpPr>
        <p:spPr>
          <a:xfrm>
            <a:off x="6182498" y="4369360"/>
            <a:ext cx="1470453" cy="366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18E193E-F65A-936D-0F19-A1168488136F}"/>
              </a:ext>
            </a:extLst>
          </p:cNvPr>
          <p:cNvCxnSpPr>
            <a:cxnSpLocks/>
          </p:cNvCxnSpPr>
          <p:nvPr/>
        </p:nvCxnSpPr>
        <p:spPr>
          <a:xfrm flipH="1">
            <a:off x="7628238" y="2622940"/>
            <a:ext cx="1095633" cy="21088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B44774E-195E-E5B9-0BB9-0F44F4E0C943}"/>
              </a:ext>
            </a:extLst>
          </p:cNvPr>
          <p:cNvCxnSpPr>
            <a:cxnSpLocks/>
          </p:cNvCxnSpPr>
          <p:nvPr/>
        </p:nvCxnSpPr>
        <p:spPr>
          <a:xfrm>
            <a:off x="7224585" y="3207826"/>
            <a:ext cx="3768808" cy="53957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EC220E2-0F80-D778-00C0-828C05D94117}"/>
              </a:ext>
            </a:extLst>
          </p:cNvPr>
          <p:cNvCxnSpPr>
            <a:cxnSpLocks/>
          </p:cNvCxnSpPr>
          <p:nvPr/>
        </p:nvCxnSpPr>
        <p:spPr>
          <a:xfrm flipV="1">
            <a:off x="7644714" y="3730929"/>
            <a:ext cx="3229231" cy="97206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AF50B63-2C6C-DBBD-B772-15FC1B5D3A31}"/>
              </a:ext>
            </a:extLst>
          </p:cNvPr>
          <p:cNvCxnSpPr>
            <a:cxnSpLocks/>
          </p:cNvCxnSpPr>
          <p:nvPr/>
        </p:nvCxnSpPr>
        <p:spPr>
          <a:xfrm flipV="1">
            <a:off x="9143999" y="3722691"/>
            <a:ext cx="1767017" cy="102560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2B9685D-0A98-6D2E-76C1-79B8DE2E9EBF}"/>
              </a:ext>
            </a:extLst>
          </p:cNvPr>
          <p:cNvCxnSpPr>
            <a:cxnSpLocks/>
          </p:cNvCxnSpPr>
          <p:nvPr/>
        </p:nvCxnSpPr>
        <p:spPr>
          <a:xfrm flipV="1">
            <a:off x="7652952" y="4723588"/>
            <a:ext cx="1482809" cy="2882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1FD06AD-4B35-987C-E668-893E2DB30FDA}"/>
              </a:ext>
            </a:extLst>
          </p:cNvPr>
          <p:cNvCxnSpPr>
            <a:cxnSpLocks/>
          </p:cNvCxnSpPr>
          <p:nvPr/>
        </p:nvCxnSpPr>
        <p:spPr>
          <a:xfrm flipV="1">
            <a:off x="6182497" y="3220182"/>
            <a:ext cx="1050324" cy="115329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AA04B97-4F59-D083-2DF4-6E938C9EE1DE}"/>
              </a:ext>
            </a:extLst>
          </p:cNvPr>
          <p:cNvCxnSpPr>
            <a:cxnSpLocks/>
          </p:cNvCxnSpPr>
          <p:nvPr/>
        </p:nvCxnSpPr>
        <p:spPr>
          <a:xfrm flipV="1">
            <a:off x="7224585" y="2647653"/>
            <a:ext cx="1474570" cy="56017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9991C78-CA07-BED3-8615-2B10DE9D8FCE}"/>
              </a:ext>
            </a:extLst>
          </p:cNvPr>
          <p:cNvCxnSpPr>
            <a:cxnSpLocks/>
          </p:cNvCxnSpPr>
          <p:nvPr/>
        </p:nvCxnSpPr>
        <p:spPr>
          <a:xfrm>
            <a:off x="8703276" y="2631178"/>
            <a:ext cx="2207737" cy="106268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040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1423-3307-7E40-298E-4A1C18C10B76}"/>
              </a:ext>
            </a:extLst>
          </p:cNvPr>
          <p:cNvSpPr>
            <a:spLocks noGrp="1"/>
          </p:cNvSpPr>
          <p:nvPr>
            <p:ph type="title"/>
          </p:nvPr>
        </p:nvSpPr>
        <p:spPr/>
        <p:txBody>
          <a:bodyPr/>
          <a:lstStyle/>
          <a:p>
            <a:r>
              <a:rPr lang="en-US">
                <a:cs typeface="Calibri Light"/>
              </a:rPr>
              <a:t>Effective Resistance as Commute Times</a:t>
            </a:r>
            <a:endParaRPr lang="en-US"/>
          </a:p>
        </p:txBody>
      </p:sp>
      <p:sp>
        <p:nvSpPr>
          <p:cNvPr id="4" name="Slide Number Placeholder 3">
            <a:extLst>
              <a:ext uri="{FF2B5EF4-FFF2-40B4-BE49-F238E27FC236}">
                <a16:creationId xmlns:a16="http://schemas.microsoft.com/office/drawing/2014/main" id="{6E1CB9BD-8F09-575C-A027-DF0922D9BFCD}"/>
              </a:ext>
            </a:extLst>
          </p:cNvPr>
          <p:cNvSpPr>
            <a:spLocks noGrp="1"/>
          </p:cNvSpPr>
          <p:nvPr>
            <p:ph type="sldNum" sz="quarter" idx="12"/>
          </p:nvPr>
        </p:nvSpPr>
        <p:spPr/>
        <p:txBody>
          <a:bodyPr/>
          <a:lstStyle/>
          <a:p>
            <a:fld id="{48F63A3B-78C7-47BE-AE5E-E10140E04643}" type="slidenum">
              <a:rPr lang="en-US" dirty="0"/>
              <a:t>46</a:t>
            </a:fld>
            <a:endParaRPr lang="en-US"/>
          </a:p>
        </p:txBody>
      </p:sp>
      <p:sp>
        <p:nvSpPr>
          <p:cNvPr id="30" name="Content Placeholder 2">
            <a:extLst>
              <a:ext uri="{FF2B5EF4-FFF2-40B4-BE49-F238E27FC236}">
                <a16:creationId xmlns:a16="http://schemas.microsoft.com/office/drawing/2014/main" id="{69D9922D-F38F-F050-618F-E685A199D860}"/>
              </a:ext>
            </a:extLst>
          </p:cNvPr>
          <p:cNvSpPr>
            <a:spLocks noGrp="1"/>
          </p:cNvSpPr>
          <p:nvPr/>
        </p:nvSpPr>
        <p:spPr>
          <a:xfrm>
            <a:off x="836273" y="2119164"/>
            <a:ext cx="4443154" cy="3492868"/>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Start random walk from u</a:t>
            </a:r>
            <a:endParaRPr lang="en-US" sz="2400">
              <a:cs typeface="Calibri"/>
            </a:endParaRPr>
          </a:p>
          <a:p>
            <a:r>
              <a:rPr lang="en-US" sz="2400" err="1"/>
              <a:t>C</a:t>
            </a:r>
            <a:r>
              <a:rPr lang="en-US" sz="2400" baseline="-25000" err="1"/>
              <a:t>u,v</a:t>
            </a:r>
            <a:r>
              <a:rPr lang="en-US" sz="2400"/>
              <a:t> is expected time to reach v and come back to u</a:t>
            </a:r>
            <a:endParaRPr lang="en-US" sz="2400">
              <a:cs typeface="Calibri"/>
            </a:endParaRPr>
          </a:p>
        </p:txBody>
      </p:sp>
      <p:pic>
        <p:nvPicPr>
          <p:cNvPr id="32" name="Picture 31" descr="A picture containing graphical user interface&#10;&#10;Description automatically generated">
            <a:extLst>
              <a:ext uri="{FF2B5EF4-FFF2-40B4-BE49-F238E27FC236}">
                <a16:creationId xmlns:a16="http://schemas.microsoft.com/office/drawing/2014/main" id="{F77F2818-2A9F-CE0B-2142-E84401D68820}"/>
              </a:ext>
            </a:extLst>
          </p:cNvPr>
          <p:cNvPicPr>
            <a:picLocks noChangeAspect="1"/>
          </p:cNvPicPr>
          <p:nvPr/>
        </p:nvPicPr>
        <p:blipFill>
          <a:blip r:embed="rId2"/>
          <a:stretch>
            <a:fillRect/>
          </a:stretch>
        </p:blipFill>
        <p:spPr>
          <a:xfrm>
            <a:off x="1485543" y="4089563"/>
            <a:ext cx="3144981" cy="804353"/>
          </a:xfrm>
          <a:prstGeom prst="rect">
            <a:avLst/>
          </a:prstGeom>
        </p:spPr>
      </p:pic>
      <p:sp>
        <p:nvSpPr>
          <p:cNvPr id="22" name="Rectangle 21">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Google Shape;228;p19">
            <a:extLst>
              <a:ext uri="{FF2B5EF4-FFF2-40B4-BE49-F238E27FC236}">
                <a16:creationId xmlns:a16="http://schemas.microsoft.com/office/drawing/2014/main" id="{A22243A3-93CE-633A-8E34-E864F4B541F6}"/>
              </a:ext>
            </a:extLst>
          </p:cNvPr>
          <p:cNvSpPr/>
          <p:nvPr/>
        </p:nvSpPr>
        <p:spPr>
          <a:xfrm>
            <a:off x="749732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4" name="Google Shape;230;p19">
            <a:extLst>
              <a:ext uri="{FF2B5EF4-FFF2-40B4-BE49-F238E27FC236}">
                <a16:creationId xmlns:a16="http://schemas.microsoft.com/office/drawing/2014/main" id="{27A3C177-0E01-2C71-368F-8906BC9D2A04}"/>
              </a:ext>
            </a:extLst>
          </p:cNvPr>
          <p:cNvSpPr/>
          <p:nvPr/>
        </p:nvSpPr>
        <p:spPr>
          <a:xfrm>
            <a:off x="900323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5" name="Google Shape;231;p19">
            <a:extLst>
              <a:ext uri="{FF2B5EF4-FFF2-40B4-BE49-F238E27FC236}">
                <a16:creationId xmlns:a16="http://schemas.microsoft.com/office/drawing/2014/main" id="{811F1976-8D26-0285-20D2-9592F09FF1C0}"/>
              </a:ext>
            </a:extLst>
          </p:cNvPr>
          <p:cNvSpPr txBox="1"/>
          <p:nvPr/>
        </p:nvSpPr>
        <p:spPr>
          <a:xfrm>
            <a:off x="5601774" y="3998792"/>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u</a:t>
            </a:r>
            <a:endParaRPr lang="en-US" sz="3500" b="1">
              <a:solidFill>
                <a:srgbClr val="85200C"/>
              </a:solidFill>
            </a:endParaRPr>
          </a:p>
        </p:txBody>
      </p:sp>
      <p:sp>
        <p:nvSpPr>
          <p:cNvPr id="26" name="Google Shape;232;p19">
            <a:extLst>
              <a:ext uri="{FF2B5EF4-FFF2-40B4-BE49-F238E27FC236}">
                <a16:creationId xmlns:a16="http://schemas.microsoft.com/office/drawing/2014/main" id="{13AFBB1F-E579-5BB9-DD32-D91A4E36D071}"/>
              </a:ext>
            </a:extLst>
          </p:cNvPr>
          <p:cNvSpPr txBox="1"/>
          <p:nvPr/>
        </p:nvSpPr>
        <p:spPr>
          <a:xfrm>
            <a:off x="10993036" y="3294471"/>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v</a:t>
            </a:r>
            <a:endParaRPr lang="en-US" sz="3500" b="1">
              <a:solidFill>
                <a:srgbClr val="85200C"/>
              </a:solidFill>
            </a:endParaRPr>
          </a:p>
        </p:txBody>
      </p:sp>
      <p:sp>
        <p:nvSpPr>
          <p:cNvPr id="27" name="Google Shape;226;p19">
            <a:extLst>
              <a:ext uri="{FF2B5EF4-FFF2-40B4-BE49-F238E27FC236}">
                <a16:creationId xmlns:a16="http://schemas.microsoft.com/office/drawing/2014/main" id="{64480FF3-9736-ACDF-CF18-A776618CF09F}"/>
              </a:ext>
            </a:extLst>
          </p:cNvPr>
          <p:cNvSpPr/>
          <p:nvPr/>
        </p:nvSpPr>
        <p:spPr>
          <a:xfrm>
            <a:off x="10748140" y="357812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28" name="Straight Arrow Connector 27">
            <a:extLst>
              <a:ext uri="{FF2B5EF4-FFF2-40B4-BE49-F238E27FC236}">
                <a16:creationId xmlns:a16="http://schemas.microsoft.com/office/drawing/2014/main" id="{26558A55-AE6F-764F-92E8-21408FE5CF40}"/>
              </a:ext>
            </a:extLst>
          </p:cNvPr>
          <p:cNvCxnSpPr/>
          <p:nvPr/>
        </p:nvCxnSpPr>
        <p:spPr>
          <a:xfrm flipV="1">
            <a:off x="6257894" y="3301197"/>
            <a:ext cx="844505" cy="967446"/>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Google Shape;221;p19">
            <a:extLst>
              <a:ext uri="{FF2B5EF4-FFF2-40B4-BE49-F238E27FC236}">
                <a16:creationId xmlns:a16="http://schemas.microsoft.com/office/drawing/2014/main" id="{2500EF7E-365F-E37B-2815-948DD6AE1F21}"/>
              </a:ext>
            </a:extLst>
          </p:cNvPr>
          <p:cNvSpPr/>
          <p:nvPr/>
        </p:nvSpPr>
        <p:spPr>
          <a:xfrm>
            <a:off x="6035018" y="421276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31" name="Straight Arrow Connector 30">
            <a:extLst>
              <a:ext uri="{FF2B5EF4-FFF2-40B4-BE49-F238E27FC236}">
                <a16:creationId xmlns:a16="http://schemas.microsoft.com/office/drawing/2014/main" id="{EAD946B4-DA70-C044-5802-C13569DF3D48}"/>
              </a:ext>
            </a:extLst>
          </p:cNvPr>
          <p:cNvCxnSpPr>
            <a:cxnSpLocks/>
          </p:cNvCxnSpPr>
          <p:nvPr/>
        </p:nvCxnSpPr>
        <p:spPr>
          <a:xfrm flipV="1">
            <a:off x="7308218" y="2679240"/>
            <a:ext cx="1248159" cy="481414"/>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Google Shape;222;p19">
            <a:extLst>
              <a:ext uri="{FF2B5EF4-FFF2-40B4-BE49-F238E27FC236}">
                <a16:creationId xmlns:a16="http://schemas.microsoft.com/office/drawing/2014/main" id="{1C77FC3E-55A9-0414-B7B5-23B48785CE9F}"/>
              </a:ext>
            </a:extLst>
          </p:cNvPr>
          <p:cNvSpPr/>
          <p:nvPr/>
        </p:nvSpPr>
        <p:spPr>
          <a:xfrm>
            <a:off x="7080381" y="308250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52" name="Straight Arrow Connector 51">
            <a:extLst>
              <a:ext uri="{FF2B5EF4-FFF2-40B4-BE49-F238E27FC236}">
                <a16:creationId xmlns:a16="http://schemas.microsoft.com/office/drawing/2014/main" id="{C26D40FD-90CF-EFBC-9DDF-571DDE4035CE}"/>
              </a:ext>
            </a:extLst>
          </p:cNvPr>
          <p:cNvCxnSpPr>
            <a:cxnSpLocks/>
          </p:cNvCxnSpPr>
          <p:nvPr/>
        </p:nvCxnSpPr>
        <p:spPr>
          <a:xfrm>
            <a:off x="8786911" y="2674622"/>
            <a:ext cx="1964850" cy="993160"/>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Google Shape;224;p19">
            <a:extLst>
              <a:ext uri="{FF2B5EF4-FFF2-40B4-BE49-F238E27FC236}">
                <a16:creationId xmlns:a16="http://schemas.microsoft.com/office/drawing/2014/main" id="{4461111F-4D2B-7FAD-AA59-C2207566AB2D}"/>
              </a:ext>
            </a:extLst>
          </p:cNvPr>
          <p:cNvSpPr/>
          <p:nvPr/>
        </p:nvSpPr>
        <p:spPr>
          <a:xfrm>
            <a:off x="8560793" y="251435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54" name="Straight Arrow Connector 53">
            <a:extLst>
              <a:ext uri="{FF2B5EF4-FFF2-40B4-BE49-F238E27FC236}">
                <a16:creationId xmlns:a16="http://schemas.microsoft.com/office/drawing/2014/main" id="{739D6115-72E5-9B08-9587-6518BEBE0905}"/>
              </a:ext>
            </a:extLst>
          </p:cNvPr>
          <p:cNvCxnSpPr/>
          <p:nvPr/>
        </p:nvCxnSpPr>
        <p:spPr>
          <a:xfrm>
            <a:off x="6182498" y="4369360"/>
            <a:ext cx="1470453" cy="366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18E193E-F65A-936D-0F19-A1168488136F}"/>
              </a:ext>
            </a:extLst>
          </p:cNvPr>
          <p:cNvCxnSpPr>
            <a:cxnSpLocks/>
          </p:cNvCxnSpPr>
          <p:nvPr/>
        </p:nvCxnSpPr>
        <p:spPr>
          <a:xfrm flipH="1">
            <a:off x="7628238" y="2622940"/>
            <a:ext cx="1095633" cy="21088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B44774E-195E-E5B9-0BB9-0F44F4E0C943}"/>
              </a:ext>
            </a:extLst>
          </p:cNvPr>
          <p:cNvCxnSpPr>
            <a:cxnSpLocks/>
          </p:cNvCxnSpPr>
          <p:nvPr/>
        </p:nvCxnSpPr>
        <p:spPr>
          <a:xfrm>
            <a:off x="7224585" y="3207826"/>
            <a:ext cx="3768808" cy="53957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EC220E2-0F80-D778-00C0-828C05D94117}"/>
              </a:ext>
            </a:extLst>
          </p:cNvPr>
          <p:cNvCxnSpPr>
            <a:cxnSpLocks/>
          </p:cNvCxnSpPr>
          <p:nvPr/>
        </p:nvCxnSpPr>
        <p:spPr>
          <a:xfrm flipV="1">
            <a:off x="7644714" y="3730929"/>
            <a:ext cx="3229231" cy="97206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AF50B63-2C6C-DBBD-B772-15FC1B5D3A31}"/>
              </a:ext>
            </a:extLst>
          </p:cNvPr>
          <p:cNvCxnSpPr>
            <a:cxnSpLocks/>
          </p:cNvCxnSpPr>
          <p:nvPr/>
        </p:nvCxnSpPr>
        <p:spPr>
          <a:xfrm flipV="1">
            <a:off x="9143999" y="3722691"/>
            <a:ext cx="1767017" cy="102560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2B9685D-0A98-6D2E-76C1-79B8DE2E9EBF}"/>
              </a:ext>
            </a:extLst>
          </p:cNvPr>
          <p:cNvCxnSpPr>
            <a:cxnSpLocks/>
          </p:cNvCxnSpPr>
          <p:nvPr/>
        </p:nvCxnSpPr>
        <p:spPr>
          <a:xfrm flipV="1">
            <a:off x="7652952" y="4723588"/>
            <a:ext cx="1482809" cy="2882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416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1423-3307-7E40-298E-4A1C18C10B76}"/>
              </a:ext>
            </a:extLst>
          </p:cNvPr>
          <p:cNvSpPr>
            <a:spLocks noGrp="1"/>
          </p:cNvSpPr>
          <p:nvPr>
            <p:ph type="title"/>
          </p:nvPr>
        </p:nvSpPr>
        <p:spPr/>
        <p:txBody>
          <a:bodyPr/>
          <a:lstStyle/>
          <a:p>
            <a:r>
              <a:rPr lang="en-US">
                <a:cs typeface="Calibri Light"/>
              </a:rPr>
              <a:t>Effective Resistance as Commute Times</a:t>
            </a:r>
            <a:endParaRPr lang="en-US"/>
          </a:p>
        </p:txBody>
      </p:sp>
      <p:sp>
        <p:nvSpPr>
          <p:cNvPr id="4" name="Slide Number Placeholder 3">
            <a:extLst>
              <a:ext uri="{FF2B5EF4-FFF2-40B4-BE49-F238E27FC236}">
                <a16:creationId xmlns:a16="http://schemas.microsoft.com/office/drawing/2014/main" id="{6E1CB9BD-8F09-575C-A027-DF0922D9BFCD}"/>
              </a:ext>
            </a:extLst>
          </p:cNvPr>
          <p:cNvSpPr>
            <a:spLocks noGrp="1"/>
          </p:cNvSpPr>
          <p:nvPr>
            <p:ph type="sldNum" sz="quarter" idx="12"/>
          </p:nvPr>
        </p:nvSpPr>
        <p:spPr/>
        <p:txBody>
          <a:bodyPr/>
          <a:lstStyle/>
          <a:p>
            <a:fld id="{48F63A3B-78C7-47BE-AE5E-E10140E04643}" type="slidenum">
              <a:rPr lang="en-US" dirty="0"/>
              <a:t>47</a:t>
            </a:fld>
            <a:endParaRPr lang="en-US"/>
          </a:p>
        </p:txBody>
      </p:sp>
      <p:sp>
        <p:nvSpPr>
          <p:cNvPr id="30" name="Content Placeholder 2">
            <a:extLst>
              <a:ext uri="{FF2B5EF4-FFF2-40B4-BE49-F238E27FC236}">
                <a16:creationId xmlns:a16="http://schemas.microsoft.com/office/drawing/2014/main" id="{69D9922D-F38F-F050-618F-E685A199D860}"/>
              </a:ext>
            </a:extLst>
          </p:cNvPr>
          <p:cNvSpPr>
            <a:spLocks noGrp="1"/>
          </p:cNvSpPr>
          <p:nvPr/>
        </p:nvSpPr>
        <p:spPr>
          <a:xfrm>
            <a:off x="836273" y="2119164"/>
            <a:ext cx="4443154" cy="3492868"/>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Start random walk from u</a:t>
            </a:r>
            <a:endParaRPr lang="en-US" sz="2400">
              <a:cs typeface="Calibri"/>
            </a:endParaRPr>
          </a:p>
          <a:p>
            <a:r>
              <a:rPr lang="en-US" sz="2400" err="1"/>
              <a:t>C</a:t>
            </a:r>
            <a:r>
              <a:rPr lang="en-US" sz="2400" baseline="-25000" err="1"/>
              <a:t>u,v</a:t>
            </a:r>
            <a:r>
              <a:rPr lang="en-US" sz="2400"/>
              <a:t> is expected time to reach v and come back to u</a:t>
            </a:r>
            <a:endParaRPr lang="en-US" sz="2400">
              <a:cs typeface="Calibri"/>
            </a:endParaRPr>
          </a:p>
        </p:txBody>
      </p:sp>
      <p:pic>
        <p:nvPicPr>
          <p:cNvPr id="32" name="Picture 31" descr="A picture containing graphical user interface&#10;&#10;Description automatically generated">
            <a:extLst>
              <a:ext uri="{FF2B5EF4-FFF2-40B4-BE49-F238E27FC236}">
                <a16:creationId xmlns:a16="http://schemas.microsoft.com/office/drawing/2014/main" id="{F77F2818-2A9F-CE0B-2142-E84401D68820}"/>
              </a:ext>
            </a:extLst>
          </p:cNvPr>
          <p:cNvPicPr>
            <a:picLocks noChangeAspect="1"/>
          </p:cNvPicPr>
          <p:nvPr/>
        </p:nvPicPr>
        <p:blipFill>
          <a:blip r:embed="rId2"/>
          <a:stretch>
            <a:fillRect/>
          </a:stretch>
        </p:blipFill>
        <p:spPr>
          <a:xfrm>
            <a:off x="1485543" y="4089563"/>
            <a:ext cx="3144981" cy="804353"/>
          </a:xfrm>
          <a:prstGeom prst="rect">
            <a:avLst/>
          </a:prstGeom>
        </p:spPr>
      </p:pic>
      <p:sp>
        <p:nvSpPr>
          <p:cNvPr id="3" name="Rectangle 2">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Google Shape;231;p19">
            <a:extLst>
              <a:ext uri="{FF2B5EF4-FFF2-40B4-BE49-F238E27FC236}">
                <a16:creationId xmlns:a16="http://schemas.microsoft.com/office/drawing/2014/main" id="{811F1976-8D26-0285-20D2-9592F09FF1C0}"/>
              </a:ext>
            </a:extLst>
          </p:cNvPr>
          <p:cNvSpPr txBox="1"/>
          <p:nvPr/>
        </p:nvSpPr>
        <p:spPr>
          <a:xfrm>
            <a:off x="5601774" y="3998792"/>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u</a:t>
            </a:r>
            <a:endParaRPr lang="en-US" sz="3500" b="1">
              <a:solidFill>
                <a:srgbClr val="85200C"/>
              </a:solidFill>
            </a:endParaRPr>
          </a:p>
        </p:txBody>
      </p:sp>
      <p:sp>
        <p:nvSpPr>
          <p:cNvPr id="6" name="Google Shape;232;p19">
            <a:extLst>
              <a:ext uri="{FF2B5EF4-FFF2-40B4-BE49-F238E27FC236}">
                <a16:creationId xmlns:a16="http://schemas.microsoft.com/office/drawing/2014/main" id="{13AFBB1F-E579-5BB9-DD32-D91A4E36D071}"/>
              </a:ext>
            </a:extLst>
          </p:cNvPr>
          <p:cNvSpPr txBox="1"/>
          <p:nvPr/>
        </p:nvSpPr>
        <p:spPr>
          <a:xfrm>
            <a:off x="10993036" y="3294471"/>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v</a:t>
            </a:r>
            <a:endParaRPr lang="en-US" sz="3500" b="1">
              <a:solidFill>
                <a:srgbClr val="85200C"/>
              </a:solidFill>
            </a:endParaRPr>
          </a:p>
        </p:txBody>
      </p:sp>
      <p:cxnSp>
        <p:nvCxnSpPr>
          <p:cNvPr id="7" name="Straight Arrow Connector 6">
            <a:extLst>
              <a:ext uri="{FF2B5EF4-FFF2-40B4-BE49-F238E27FC236}">
                <a16:creationId xmlns:a16="http://schemas.microsoft.com/office/drawing/2014/main" id="{26558A55-AE6F-764F-92E8-21408FE5CF40}"/>
              </a:ext>
            </a:extLst>
          </p:cNvPr>
          <p:cNvCxnSpPr/>
          <p:nvPr/>
        </p:nvCxnSpPr>
        <p:spPr>
          <a:xfrm flipV="1">
            <a:off x="6257894" y="3301197"/>
            <a:ext cx="844505" cy="967446"/>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D946B4-DA70-C044-5802-C13569DF3D48}"/>
              </a:ext>
            </a:extLst>
          </p:cNvPr>
          <p:cNvCxnSpPr>
            <a:cxnSpLocks/>
          </p:cNvCxnSpPr>
          <p:nvPr/>
        </p:nvCxnSpPr>
        <p:spPr>
          <a:xfrm flipV="1">
            <a:off x="7308218" y="2679240"/>
            <a:ext cx="1248159" cy="481414"/>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222;p19">
            <a:extLst>
              <a:ext uri="{FF2B5EF4-FFF2-40B4-BE49-F238E27FC236}">
                <a16:creationId xmlns:a16="http://schemas.microsoft.com/office/drawing/2014/main" id="{1C77FC3E-55A9-0414-B7B5-23B48785CE9F}"/>
              </a:ext>
            </a:extLst>
          </p:cNvPr>
          <p:cNvSpPr/>
          <p:nvPr/>
        </p:nvSpPr>
        <p:spPr>
          <a:xfrm>
            <a:off x="7080381" y="308250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10" name="Straight Arrow Connector 9">
            <a:extLst>
              <a:ext uri="{FF2B5EF4-FFF2-40B4-BE49-F238E27FC236}">
                <a16:creationId xmlns:a16="http://schemas.microsoft.com/office/drawing/2014/main" id="{C26D40FD-90CF-EFBC-9DDF-571DDE4035CE}"/>
              </a:ext>
            </a:extLst>
          </p:cNvPr>
          <p:cNvCxnSpPr>
            <a:cxnSpLocks/>
          </p:cNvCxnSpPr>
          <p:nvPr/>
        </p:nvCxnSpPr>
        <p:spPr>
          <a:xfrm>
            <a:off x="8786911" y="2674622"/>
            <a:ext cx="1964850" cy="993160"/>
          </a:xfrm>
          <a:prstGeom prst="straightConnector1">
            <a:avLst/>
          </a:prstGeom>
          <a:ln w="571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Google Shape;224;p19">
            <a:extLst>
              <a:ext uri="{FF2B5EF4-FFF2-40B4-BE49-F238E27FC236}">
                <a16:creationId xmlns:a16="http://schemas.microsoft.com/office/drawing/2014/main" id="{4461111F-4D2B-7FAD-AA59-C2207566AB2D}"/>
              </a:ext>
            </a:extLst>
          </p:cNvPr>
          <p:cNvSpPr/>
          <p:nvPr/>
        </p:nvSpPr>
        <p:spPr>
          <a:xfrm>
            <a:off x="8560793" y="251435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12" name="Straight Arrow Connector 11">
            <a:extLst>
              <a:ext uri="{FF2B5EF4-FFF2-40B4-BE49-F238E27FC236}">
                <a16:creationId xmlns:a16="http://schemas.microsoft.com/office/drawing/2014/main" id="{739D6115-72E5-9B08-9587-6518BEBE0905}"/>
              </a:ext>
            </a:extLst>
          </p:cNvPr>
          <p:cNvCxnSpPr/>
          <p:nvPr/>
        </p:nvCxnSpPr>
        <p:spPr>
          <a:xfrm>
            <a:off x="6310184" y="4410548"/>
            <a:ext cx="1330412" cy="325397"/>
          </a:xfrm>
          <a:prstGeom prst="straightConnector1">
            <a:avLst/>
          </a:prstGeom>
          <a:ln w="5715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18E193E-F65A-936D-0F19-A1168488136F}"/>
              </a:ext>
            </a:extLst>
          </p:cNvPr>
          <p:cNvCxnSpPr>
            <a:cxnSpLocks/>
          </p:cNvCxnSpPr>
          <p:nvPr/>
        </p:nvCxnSpPr>
        <p:spPr>
          <a:xfrm flipH="1">
            <a:off x="7628238" y="2622940"/>
            <a:ext cx="1095633" cy="21088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B44774E-195E-E5B9-0BB9-0F44F4E0C943}"/>
              </a:ext>
            </a:extLst>
          </p:cNvPr>
          <p:cNvCxnSpPr>
            <a:cxnSpLocks/>
          </p:cNvCxnSpPr>
          <p:nvPr/>
        </p:nvCxnSpPr>
        <p:spPr>
          <a:xfrm>
            <a:off x="7224585" y="3207826"/>
            <a:ext cx="3768808" cy="53957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C220E2-0F80-D778-00C0-828C05D94117}"/>
              </a:ext>
            </a:extLst>
          </p:cNvPr>
          <p:cNvCxnSpPr>
            <a:cxnSpLocks/>
          </p:cNvCxnSpPr>
          <p:nvPr/>
        </p:nvCxnSpPr>
        <p:spPr>
          <a:xfrm flipV="1">
            <a:off x="7644714" y="3730929"/>
            <a:ext cx="3229231" cy="97206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AF50B63-2C6C-DBBD-B772-15FC1B5D3A31}"/>
              </a:ext>
            </a:extLst>
          </p:cNvPr>
          <p:cNvCxnSpPr>
            <a:cxnSpLocks/>
          </p:cNvCxnSpPr>
          <p:nvPr/>
        </p:nvCxnSpPr>
        <p:spPr>
          <a:xfrm flipV="1">
            <a:off x="9275804" y="3722691"/>
            <a:ext cx="1635212" cy="947349"/>
          </a:xfrm>
          <a:prstGeom prst="straightConnector1">
            <a:avLst/>
          </a:prstGeom>
          <a:ln w="5715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2B9685D-0A98-6D2E-76C1-79B8DE2E9EBF}"/>
              </a:ext>
            </a:extLst>
          </p:cNvPr>
          <p:cNvCxnSpPr>
            <a:cxnSpLocks/>
          </p:cNvCxnSpPr>
          <p:nvPr/>
        </p:nvCxnSpPr>
        <p:spPr>
          <a:xfrm flipV="1">
            <a:off x="7772400" y="4744182"/>
            <a:ext cx="1330410" cy="8235"/>
          </a:xfrm>
          <a:prstGeom prst="straightConnector1">
            <a:avLst/>
          </a:prstGeom>
          <a:ln w="5715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Google Shape;228;p19">
            <a:extLst>
              <a:ext uri="{FF2B5EF4-FFF2-40B4-BE49-F238E27FC236}">
                <a16:creationId xmlns:a16="http://schemas.microsoft.com/office/drawing/2014/main" id="{A22243A3-93CE-633A-8E34-E864F4B541F6}"/>
              </a:ext>
            </a:extLst>
          </p:cNvPr>
          <p:cNvSpPr/>
          <p:nvPr/>
        </p:nvSpPr>
        <p:spPr>
          <a:xfrm>
            <a:off x="749732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9" name="Google Shape;221;p19">
            <a:extLst>
              <a:ext uri="{FF2B5EF4-FFF2-40B4-BE49-F238E27FC236}">
                <a16:creationId xmlns:a16="http://schemas.microsoft.com/office/drawing/2014/main" id="{2500EF7E-365F-E37B-2815-948DD6AE1F21}"/>
              </a:ext>
            </a:extLst>
          </p:cNvPr>
          <p:cNvSpPr/>
          <p:nvPr/>
        </p:nvSpPr>
        <p:spPr>
          <a:xfrm>
            <a:off x="6035018" y="421276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0" name="Google Shape;230;p19">
            <a:extLst>
              <a:ext uri="{FF2B5EF4-FFF2-40B4-BE49-F238E27FC236}">
                <a16:creationId xmlns:a16="http://schemas.microsoft.com/office/drawing/2014/main" id="{27A3C177-0E01-2C71-368F-8906BC9D2A04}"/>
              </a:ext>
            </a:extLst>
          </p:cNvPr>
          <p:cNvSpPr/>
          <p:nvPr/>
        </p:nvSpPr>
        <p:spPr>
          <a:xfrm>
            <a:off x="900323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1" name="Google Shape;226;p19">
            <a:extLst>
              <a:ext uri="{FF2B5EF4-FFF2-40B4-BE49-F238E27FC236}">
                <a16:creationId xmlns:a16="http://schemas.microsoft.com/office/drawing/2014/main" id="{64480FF3-9736-ACDF-CF18-A776618CF09F}"/>
              </a:ext>
            </a:extLst>
          </p:cNvPr>
          <p:cNvSpPr/>
          <p:nvPr/>
        </p:nvSpPr>
        <p:spPr>
          <a:xfrm>
            <a:off x="10748140" y="357812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2" name="TextBox 3">
            <a:extLst>
              <a:ext uri="{FF2B5EF4-FFF2-40B4-BE49-F238E27FC236}">
                <a16:creationId xmlns:a16="http://schemas.microsoft.com/office/drawing/2014/main" id="{1971B0B2-8355-9796-5216-81C44F34657C}"/>
              </a:ext>
            </a:extLst>
          </p:cNvPr>
          <p:cNvSpPr txBox="1"/>
          <p:nvPr/>
        </p:nvSpPr>
        <p:spPr>
          <a:xfrm>
            <a:off x="7051964" y="5297054"/>
            <a:ext cx="328814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t>u</a:t>
            </a:r>
            <a:r>
              <a:rPr lang="en-US" sz="2400" b="1">
                <a:ea typeface="+mn-lt"/>
                <a:cs typeface="+mn-lt"/>
              </a:rPr>
              <a:t> ⇝ v ⇝ u in 6 steps</a:t>
            </a:r>
            <a:endParaRPr lang="en-US" sz="2400" b="1"/>
          </a:p>
        </p:txBody>
      </p:sp>
    </p:spTree>
    <p:extLst>
      <p:ext uri="{BB962C8B-B14F-4D97-AF65-F5344CB8AC3E}">
        <p14:creationId xmlns:p14="http://schemas.microsoft.com/office/powerpoint/2010/main" val="3704401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1423-3307-7E40-298E-4A1C18C10B76}"/>
              </a:ext>
            </a:extLst>
          </p:cNvPr>
          <p:cNvSpPr>
            <a:spLocks noGrp="1"/>
          </p:cNvSpPr>
          <p:nvPr>
            <p:ph type="title"/>
          </p:nvPr>
        </p:nvSpPr>
        <p:spPr/>
        <p:txBody>
          <a:bodyPr/>
          <a:lstStyle/>
          <a:p>
            <a:r>
              <a:rPr lang="en-US">
                <a:cs typeface="Calibri Light"/>
              </a:rPr>
              <a:t>Effective Resistance as Commute Times</a:t>
            </a:r>
            <a:endParaRPr lang="en-US"/>
          </a:p>
        </p:txBody>
      </p:sp>
      <p:sp>
        <p:nvSpPr>
          <p:cNvPr id="4" name="Slide Number Placeholder 3">
            <a:extLst>
              <a:ext uri="{FF2B5EF4-FFF2-40B4-BE49-F238E27FC236}">
                <a16:creationId xmlns:a16="http://schemas.microsoft.com/office/drawing/2014/main" id="{6E1CB9BD-8F09-575C-A027-DF0922D9BFCD}"/>
              </a:ext>
            </a:extLst>
          </p:cNvPr>
          <p:cNvSpPr>
            <a:spLocks noGrp="1"/>
          </p:cNvSpPr>
          <p:nvPr>
            <p:ph type="sldNum" sz="quarter" idx="12"/>
          </p:nvPr>
        </p:nvSpPr>
        <p:spPr/>
        <p:txBody>
          <a:bodyPr/>
          <a:lstStyle/>
          <a:p>
            <a:fld id="{48F63A3B-78C7-47BE-AE5E-E10140E04643}" type="slidenum">
              <a:rPr lang="en-US" dirty="0"/>
              <a:t>48</a:t>
            </a:fld>
            <a:endParaRPr lang="en-US"/>
          </a:p>
        </p:txBody>
      </p:sp>
      <p:sp>
        <p:nvSpPr>
          <p:cNvPr id="30" name="Content Placeholder 2">
            <a:extLst>
              <a:ext uri="{FF2B5EF4-FFF2-40B4-BE49-F238E27FC236}">
                <a16:creationId xmlns:a16="http://schemas.microsoft.com/office/drawing/2014/main" id="{69D9922D-F38F-F050-618F-E685A199D860}"/>
              </a:ext>
            </a:extLst>
          </p:cNvPr>
          <p:cNvSpPr>
            <a:spLocks noGrp="1"/>
          </p:cNvSpPr>
          <p:nvPr/>
        </p:nvSpPr>
        <p:spPr>
          <a:xfrm>
            <a:off x="836273" y="2119164"/>
            <a:ext cx="4443154" cy="3492868"/>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Start random walk from u</a:t>
            </a:r>
            <a:endParaRPr lang="en-US" sz="2400">
              <a:cs typeface="Calibri"/>
            </a:endParaRPr>
          </a:p>
          <a:p>
            <a:r>
              <a:rPr lang="en-US" sz="2400" err="1"/>
              <a:t>C</a:t>
            </a:r>
            <a:r>
              <a:rPr lang="en-US" sz="2400" baseline="-25000" err="1"/>
              <a:t>u,v</a:t>
            </a:r>
            <a:r>
              <a:rPr lang="en-US" sz="2400"/>
              <a:t> is expected time to reach v and come back to u</a:t>
            </a:r>
            <a:endParaRPr lang="en-US" sz="2400">
              <a:cs typeface="Calibri"/>
            </a:endParaRPr>
          </a:p>
        </p:txBody>
      </p:sp>
      <p:pic>
        <p:nvPicPr>
          <p:cNvPr id="32" name="Picture 31" descr="A picture containing graphical user interface&#10;&#10;Description automatically generated">
            <a:extLst>
              <a:ext uri="{FF2B5EF4-FFF2-40B4-BE49-F238E27FC236}">
                <a16:creationId xmlns:a16="http://schemas.microsoft.com/office/drawing/2014/main" id="{F77F2818-2A9F-CE0B-2142-E84401D68820}"/>
              </a:ext>
            </a:extLst>
          </p:cNvPr>
          <p:cNvPicPr>
            <a:picLocks noChangeAspect="1"/>
          </p:cNvPicPr>
          <p:nvPr/>
        </p:nvPicPr>
        <p:blipFill>
          <a:blip r:embed="rId2"/>
          <a:stretch>
            <a:fillRect/>
          </a:stretch>
        </p:blipFill>
        <p:spPr>
          <a:xfrm>
            <a:off x="1485543" y="4089563"/>
            <a:ext cx="3144981" cy="804353"/>
          </a:xfrm>
          <a:prstGeom prst="rect">
            <a:avLst/>
          </a:prstGeom>
        </p:spPr>
      </p:pic>
      <p:sp>
        <p:nvSpPr>
          <p:cNvPr id="33" name="Rectangle 32">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Google Shape;228;p19">
            <a:extLst>
              <a:ext uri="{FF2B5EF4-FFF2-40B4-BE49-F238E27FC236}">
                <a16:creationId xmlns:a16="http://schemas.microsoft.com/office/drawing/2014/main" id="{A22243A3-93CE-633A-8E34-E864F4B541F6}"/>
              </a:ext>
            </a:extLst>
          </p:cNvPr>
          <p:cNvSpPr/>
          <p:nvPr/>
        </p:nvSpPr>
        <p:spPr>
          <a:xfrm>
            <a:off x="749732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35" name="Google Shape;230;p19">
            <a:extLst>
              <a:ext uri="{FF2B5EF4-FFF2-40B4-BE49-F238E27FC236}">
                <a16:creationId xmlns:a16="http://schemas.microsoft.com/office/drawing/2014/main" id="{27A3C177-0E01-2C71-368F-8906BC9D2A04}"/>
              </a:ext>
            </a:extLst>
          </p:cNvPr>
          <p:cNvSpPr/>
          <p:nvPr/>
        </p:nvSpPr>
        <p:spPr>
          <a:xfrm>
            <a:off x="900323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36" name="Google Shape;231;p19">
            <a:extLst>
              <a:ext uri="{FF2B5EF4-FFF2-40B4-BE49-F238E27FC236}">
                <a16:creationId xmlns:a16="http://schemas.microsoft.com/office/drawing/2014/main" id="{811F1976-8D26-0285-20D2-9592F09FF1C0}"/>
              </a:ext>
            </a:extLst>
          </p:cNvPr>
          <p:cNvSpPr txBox="1"/>
          <p:nvPr/>
        </p:nvSpPr>
        <p:spPr>
          <a:xfrm>
            <a:off x="5601774" y="3998792"/>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u</a:t>
            </a:r>
            <a:endParaRPr lang="en-US" sz="3500" b="1">
              <a:solidFill>
                <a:srgbClr val="85200C"/>
              </a:solidFill>
            </a:endParaRPr>
          </a:p>
        </p:txBody>
      </p:sp>
      <p:sp>
        <p:nvSpPr>
          <p:cNvPr id="37" name="Google Shape;232;p19">
            <a:extLst>
              <a:ext uri="{FF2B5EF4-FFF2-40B4-BE49-F238E27FC236}">
                <a16:creationId xmlns:a16="http://schemas.microsoft.com/office/drawing/2014/main" id="{13AFBB1F-E579-5BB9-DD32-D91A4E36D071}"/>
              </a:ext>
            </a:extLst>
          </p:cNvPr>
          <p:cNvSpPr txBox="1"/>
          <p:nvPr/>
        </p:nvSpPr>
        <p:spPr>
          <a:xfrm>
            <a:off x="10993036" y="3294471"/>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v</a:t>
            </a:r>
            <a:endParaRPr lang="en-US" sz="3500" b="1">
              <a:solidFill>
                <a:srgbClr val="85200C"/>
              </a:solidFill>
            </a:endParaRPr>
          </a:p>
        </p:txBody>
      </p:sp>
      <p:sp>
        <p:nvSpPr>
          <p:cNvPr id="38" name="Google Shape;226;p19">
            <a:extLst>
              <a:ext uri="{FF2B5EF4-FFF2-40B4-BE49-F238E27FC236}">
                <a16:creationId xmlns:a16="http://schemas.microsoft.com/office/drawing/2014/main" id="{64480FF3-9736-ACDF-CF18-A776618CF09F}"/>
              </a:ext>
            </a:extLst>
          </p:cNvPr>
          <p:cNvSpPr/>
          <p:nvPr/>
        </p:nvSpPr>
        <p:spPr>
          <a:xfrm>
            <a:off x="10748140" y="357812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39" name="Google Shape;221;p19">
            <a:extLst>
              <a:ext uri="{FF2B5EF4-FFF2-40B4-BE49-F238E27FC236}">
                <a16:creationId xmlns:a16="http://schemas.microsoft.com/office/drawing/2014/main" id="{2500EF7E-365F-E37B-2815-948DD6AE1F21}"/>
              </a:ext>
            </a:extLst>
          </p:cNvPr>
          <p:cNvSpPr/>
          <p:nvPr/>
        </p:nvSpPr>
        <p:spPr>
          <a:xfrm>
            <a:off x="6035018" y="421276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40" name="Google Shape;222;p19">
            <a:extLst>
              <a:ext uri="{FF2B5EF4-FFF2-40B4-BE49-F238E27FC236}">
                <a16:creationId xmlns:a16="http://schemas.microsoft.com/office/drawing/2014/main" id="{1C77FC3E-55A9-0414-B7B5-23B48785CE9F}"/>
              </a:ext>
            </a:extLst>
          </p:cNvPr>
          <p:cNvSpPr/>
          <p:nvPr/>
        </p:nvSpPr>
        <p:spPr>
          <a:xfrm>
            <a:off x="7080381" y="308250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41" name="Google Shape;224;p19">
            <a:extLst>
              <a:ext uri="{FF2B5EF4-FFF2-40B4-BE49-F238E27FC236}">
                <a16:creationId xmlns:a16="http://schemas.microsoft.com/office/drawing/2014/main" id="{4461111F-4D2B-7FAD-AA59-C2207566AB2D}"/>
              </a:ext>
            </a:extLst>
          </p:cNvPr>
          <p:cNvSpPr/>
          <p:nvPr/>
        </p:nvSpPr>
        <p:spPr>
          <a:xfrm>
            <a:off x="8560793" y="251435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42" name="Straight Arrow Connector 41">
            <a:extLst>
              <a:ext uri="{FF2B5EF4-FFF2-40B4-BE49-F238E27FC236}">
                <a16:creationId xmlns:a16="http://schemas.microsoft.com/office/drawing/2014/main" id="{739D6115-72E5-9B08-9587-6518BEBE0905}"/>
              </a:ext>
            </a:extLst>
          </p:cNvPr>
          <p:cNvCxnSpPr/>
          <p:nvPr/>
        </p:nvCxnSpPr>
        <p:spPr>
          <a:xfrm>
            <a:off x="6182498" y="4369360"/>
            <a:ext cx="1470453" cy="3665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18E193E-F65A-936D-0F19-A1168488136F}"/>
              </a:ext>
            </a:extLst>
          </p:cNvPr>
          <p:cNvCxnSpPr>
            <a:cxnSpLocks/>
          </p:cNvCxnSpPr>
          <p:nvPr/>
        </p:nvCxnSpPr>
        <p:spPr>
          <a:xfrm flipH="1">
            <a:off x="7628238" y="2622940"/>
            <a:ext cx="1095633" cy="21088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B44774E-195E-E5B9-0BB9-0F44F4E0C943}"/>
              </a:ext>
            </a:extLst>
          </p:cNvPr>
          <p:cNvCxnSpPr>
            <a:cxnSpLocks/>
          </p:cNvCxnSpPr>
          <p:nvPr/>
        </p:nvCxnSpPr>
        <p:spPr>
          <a:xfrm>
            <a:off x="7224585" y="3207826"/>
            <a:ext cx="3768808" cy="53957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EC220E2-0F80-D778-00C0-828C05D94117}"/>
              </a:ext>
            </a:extLst>
          </p:cNvPr>
          <p:cNvCxnSpPr>
            <a:cxnSpLocks/>
          </p:cNvCxnSpPr>
          <p:nvPr/>
        </p:nvCxnSpPr>
        <p:spPr>
          <a:xfrm flipV="1">
            <a:off x="7644714" y="3730929"/>
            <a:ext cx="3229231" cy="97206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AF50B63-2C6C-DBBD-B772-15FC1B5D3A31}"/>
              </a:ext>
            </a:extLst>
          </p:cNvPr>
          <p:cNvCxnSpPr>
            <a:cxnSpLocks/>
          </p:cNvCxnSpPr>
          <p:nvPr/>
        </p:nvCxnSpPr>
        <p:spPr>
          <a:xfrm flipV="1">
            <a:off x="9143999" y="3722691"/>
            <a:ext cx="1767017" cy="102560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2B9685D-0A98-6D2E-76C1-79B8DE2E9EBF}"/>
              </a:ext>
            </a:extLst>
          </p:cNvPr>
          <p:cNvCxnSpPr>
            <a:cxnSpLocks/>
          </p:cNvCxnSpPr>
          <p:nvPr/>
        </p:nvCxnSpPr>
        <p:spPr>
          <a:xfrm flipV="1">
            <a:off x="7652952" y="4723588"/>
            <a:ext cx="1482809" cy="2882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1FD06AD-4B35-987C-E668-893E2DB30FDA}"/>
              </a:ext>
            </a:extLst>
          </p:cNvPr>
          <p:cNvCxnSpPr>
            <a:cxnSpLocks/>
          </p:cNvCxnSpPr>
          <p:nvPr/>
        </p:nvCxnSpPr>
        <p:spPr>
          <a:xfrm flipV="1">
            <a:off x="6182497" y="3220182"/>
            <a:ext cx="1050324" cy="115329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AA04B97-4F59-D083-2DF4-6E938C9EE1DE}"/>
              </a:ext>
            </a:extLst>
          </p:cNvPr>
          <p:cNvCxnSpPr>
            <a:cxnSpLocks/>
          </p:cNvCxnSpPr>
          <p:nvPr/>
        </p:nvCxnSpPr>
        <p:spPr>
          <a:xfrm flipV="1">
            <a:off x="7224585" y="2647653"/>
            <a:ext cx="1474570" cy="56017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9991C78-CA07-BED3-8615-2B10DE9D8FCE}"/>
              </a:ext>
            </a:extLst>
          </p:cNvPr>
          <p:cNvCxnSpPr>
            <a:cxnSpLocks/>
          </p:cNvCxnSpPr>
          <p:nvPr/>
        </p:nvCxnSpPr>
        <p:spPr>
          <a:xfrm>
            <a:off x="8703276" y="2631178"/>
            <a:ext cx="2207737" cy="106268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71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1423-3307-7E40-298E-4A1C18C10B76}"/>
              </a:ext>
            </a:extLst>
          </p:cNvPr>
          <p:cNvSpPr>
            <a:spLocks noGrp="1"/>
          </p:cNvSpPr>
          <p:nvPr>
            <p:ph type="title"/>
          </p:nvPr>
        </p:nvSpPr>
        <p:spPr/>
        <p:txBody>
          <a:bodyPr/>
          <a:lstStyle/>
          <a:p>
            <a:r>
              <a:rPr lang="en-US">
                <a:cs typeface="Calibri Light"/>
              </a:rPr>
              <a:t>Effective Resistance as Commute Times</a:t>
            </a:r>
            <a:endParaRPr lang="en-US"/>
          </a:p>
        </p:txBody>
      </p:sp>
      <p:sp>
        <p:nvSpPr>
          <p:cNvPr id="4" name="Slide Number Placeholder 3">
            <a:extLst>
              <a:ext uri="{FF2B5EF4-FFF2-40B4-BE49-F238E27FC236}">
                <a16:creationId xmlns:a16="http://schemas.microsoft.com/office/drawing/2014/main" id="{6E1CB9BD-8F09-575C-A027-DF0922D9BFCD}"/>
              </a:ext>
            </a:extLst>
          </p:cNvPr>
          <p:cNvSpPr>
            <a:spLocks noGrp="1"/>
          </p:cNvSpPr>
          <p:nvPr>
            <p:ph type="sldNum" sz="quarter" idx="12"/>
          </p:nvPr>
        </p:nvSpPr>
        <p:spPr/>
        <p:txBody>
          <a:bodyPr/>
          <a:lstStyle/>
          <a:p>
            <a:fld id="{48F63A3B-78C7-47BE-AE5E-E10140E04643}" type="slidenum">
              <a:rPr lang="en-US" dirty="0"/>
              <a:t>49</a:t>
            </a:fld>
            <a:endParaRPr lang="en-US"/>
          </a:p>
        </p:txBody>
      </p:sp>
      <p:sp>
        <p:nvSpPr>
          <p:cNvPr id="30" name="Content Placeholder 2">
            <a:extLst>
              <a:ext uri="{FF2B5EF4-FFF2-40B4-BE49-F238E27FC236}">
                <a16:creationId xmlns:a16="http://schemas.microsoft.com/office/drawing/2014/main" id="{69D9922D-F38F-F050-618F-E685A199D860}"/>
              </a:ext>
            </a:extLst>
          </p:cNvPr>
          <p:cNvSpPr>
            <a:spLocks noGrp="1"/>
          </p:cNvSpPr>
          <p:nvPr/>
        </p:nvSpPr>
        <p:spPr>
          <a:xfrm>
            <a:off x="836273" y="2119164"/>
            <a:ext cx="4443154" cy="3492868"/>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Start random walk from u</a:t>
            </a:r>
            <a:endParaRPr lang="en-US" sz="2400">
              <a:cs typeface="Calibri"/>
            </a:endParaRPr>
          </a:p>
          <a:p>
            <a:r>
              <a:rPr lang="en-US" sz="2400" err="1"/>
              <a:t>C</a:t>
            </a:r>
            <a:r>
              <a:rPr lang="en-US" sz="2400" baseline="-25000" err="1"/>
              <a:t>u,v</a:t>
            </a:r>
            <a:r>
              <a:rPr lang="en-US" sz="2400"/>
              <a:t> is expected time to reach v and come back to u</a:t>
            </a:r>
            <a:endParaRPr lang="en-US" sz="2400">
              <a:cs typeface="Calibri"/>
            </a:endParaRPr>
          </a:p>
        </p:txBody>
      </p:sp>
      <p:pic>
        <p:nvPicPr>
          <p:cNvPr id="32" name="Picture 31" descr="A picture containing graphical user interface&#10;&#10;Description automatically generated">
            <a:extLst>
              <a:ext uri="{FF2B5EF4-FFF2-40B4-BE49-F238E27FC236}">
                <a16:creationId xmlns:a16="http://schemas.microsoft.com/office/drawing/2014/main" id="{F77F2818-2A9F-CE0B-2142-E84401D68820}"/>
              </a:ext>
            </a:extLst>
          </p:cNvPr>
          <p:cNvPicPr>
            <a:picLocks noChangeAspect="1"/>
          </p:cNvPicPr>
          <p:nvPr/>
        </p:nvPicPr>
        <p:blipFill>
          <a:blip r:embed="rId2"/>
          <a:stretch>
            <a:fillRect/>
          </a:stretch>
        </p:blipFill>
        <p:spPr>
          <a:xfrm>
            <a:off x="1485543" y="4089563"/>
            <a:ext cx="3144981" cy="804353"/>
          </a:xfrm>
          <a:prstGeom prst="rect">
            <a:avLst/>
          </a:prstGeom>
        </p:spPr>
      </p:pic>
      <p:sp>
        <p:nvSpPr>
          <p:cNvPr id="3" name="Rectangle 2">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Google Shape;231;p19">
            <a:extLst>
              <a:ext uri="{FF2B5EF4-FFF2-40B4-BE49-F238E27FC236}">
                <a16:creationId xmlns:a16="http://schemas.microsoft.com/office/drawing/2014/main" id="{8213AA7C-7EEE-2EA9-9957-157B9786DFBE}"/>
              </a:ext>
            </a:extLst>
          </p:cNvPr>
          <p:cNvSpPr txBox="1"/>
          <p:nvPr/>
        </p:nvSpPr>
        <p:spPr>
          <a:xfrm>
            <a:off x="5601774" y="3998792"/>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u</a:t>
            </a:r>
            <a:endParaRPr lang="en-US" sz="3500" b="1">
              <a:solidFill>
                <a:srgbClr val="85200C"/>
              </a:solidFill>
            </a:endParaRPr>
          </a:p>
        </p:txBody>
      </p:sp>
      <p:sp>
        <p:nvSpPr>
          <p:cNvPr id="6" name="Google Shape;232;p19">
            <a:extLst>
              <a:ext uri="{FF2B5EF4-FFF2-40B4-BE49-F238E27FC236}">
                <a16:creationId xmlns:a16="http://schemas.microsoft.com/office/drawing/2014/main" id="{E01EF541-C211-6705-E0DF-197FE0BA748A}"/>
              </a:ext>
            </a:extLst>
          </p:cNvPr>
          <p:cNvSpPr txBox="1"/>
          <p:nvPr/>
        </p:nvSpPr>
        <p:spPr>
          <a:xfrm>
            <a:off x="10993036" y="3294471"/>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v</a:t>
            </a:r>
            <a:endParaRPr lang="en-US" sz="3500" b="1">
              <a:solidFill>
                <a:srgbClr val="85200C"/>
              </a:solidFill>
            </a:endParaRPr>
          </a:p>
        </p:txBody>
      </p:sp>
      <p:sp>
        <p:nvSpPr>
          <p:cNvPr id="7" name="Google Shape;222;p19">
            <a:extLst>
              <a:ext uri="{FF2B5EF4-FFF2-40B4-BE49-F238E27FC236}">
                <a16:creationId xmlns:a16="http://schemas.microsoft.com/office/drawing/2014/main" id="{021CC480-F77C-1695-B7FA-EBE6D57D85BD}"/>
              </a:ext>
            </a:extLst>
          </p:cNvPr>
          <p:cNvSpPr/>
          <p:nvPr/>
        </p:nvSpPr>
        <p:spPr>
          <a:xfrm>
            <a:off x="7080381" y="308250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8" name="Google Shape;224;p19">
            <a:extLst>
              <a:ext uri="{FF2B5EF4-FFF2-40B4-BE49-F238E27FC236}">
                <a16:creationId xmlns:a16="http://schemas.microsoft.com/office/drawing/2014/main" id="{A8F0C65D-0BD4-9ADD-042C-A0839AFC2F45}"/>
              </a:ext>
            </a:extLst>
          </p:cNvPr>
          <p:cNvSpPr/>
          <p:nvPr/>
        </p:nvSpPr>
        <p:spPr>
          <a:xfrm>
            <a:off x="8560793" y="251435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9" name="Straight Arrow Connector 8">
            <a:extLst>
              <a:ext uri="{FF2B5EF4-FFF2-40B4-BE49-F238E27FC236}">
                <a16:creationId xmlns:a16="http://schemas.microsoft.com/office/drawing/2014/main" id="{BC32692D-65E8-57D6-5C16-91BD01E9243D}"/>
              </a:ext>
            </a:extLst>
          </p:cNvPr>
          <p:cNvCxnSpPr/>
          <p:nvPr/>
        </p:nvCxnSpPr>
        <p:spPr>
          <a:xfrm>
            <a:off x="6176257" y="4373603"/>
            <a:ext cx="1330412" cy="325397"/>
          </a:xfrm>
          <a:prstGeom prst="straightConnector1">
            <a:avLst/>
          </a:prstGeom>
          <a:ln w="57150">
            <a:solidFill>
              <a:schemeClr val="accent6">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3C4CB13-071C-0ABB-0661-4E87E84E87C0}"/>
              </a:ext>
            </a:extLst>
          </p:cNvPr>
          <p:cNvCxnSpPr>
            <a:cxnSpLocks/>
          </p:cNvCxnSpPr>
          <p:nvPr/>
        </p:nvCxnSpPr>
        <p:spPr>
          <a:xfrm flipH="1">
            <a:off x="7628238" y="2622940"/>
            <a:ext cx="1095633" cy="21088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76F2A8A-7587-728D-44D1-E5728CA4DF45}"/>
              </a:ext>
            </a:extLst>
          </p:cNvPr>
          <p:cNvCxnSpPr>
            <a:cxnSpLocks/>
          </p:cNvCxnSpPr>
          <p:nvPr/>
        </p:nvCxnSpPr>
        <p:spPr>
          <a:xfrm>
            <a:off x="7224585" y="3207826"/>
            <a:ext cx="3768808" cy="53957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E6BDBB2-7B2B-E123-DFE2-F0B28E5ADD13}"/>
              </a:ext>
            </a:extLst>
          </p:cNvPr>
          <p:cNvCxnSpPr>
            <a:cxnSpLocks/>
          </p:cNvCxnSpPr>
          <p:nvPr/>
        </p:nvCxnSpPr>
        <p:spPr>
          <a:xfrm flipV="1">
            <a:off x="7644714" y="3754020"/>
            <a:ext cx="3109159" cy="948973"/>
          </a:xfrm>
          <a:prstGeom prst="straightConnector1">
            <a:avLst/>
          </a:prstGeom>
          <a:ln w="57150">
            <a:solidFill>
              <a:schemeClr val="accent6">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Google Shape;221;p19">
            <a:extLst>
              <a:ext uri="{FF2B5EF4-FFF2-40B4-BE49-F238E27FC236}">
                <a16:creationId xmlns:a16="http://schemas.microsoft.com/office/drawing/2014/main" id="{656A6C56-969C-D962-3F45-F3290A3458BD}"/>
              </a:ext>
            </a:extLst>
          </p:cNvPr>
          <p:cNvSpPr/>
          <p:nvPr/>
        </p:nvSpPr>
        <p:spPr>
          <a:xfrm>
            <a:off x="6035018" y="421276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4" name="Google Shape;230;p19">
            <a:extLst>
              <a:ext uri="{FF2B5EF4-FFF2-40B4-BE49-F238E27FC236}">
                <a16:creationId xmlns:a16="http://schemas.microsoft.com/office/drawing/2014/main" id="{CD514F35-F737-898D-C99C-8A21CDFAD978}"/>
              </a:ext>
            </a:extLst>
          </p:cNvPr>
          <p:cNvSpPr/>
          <p:nvPr/>
        </p:nvSpPr>
        <p:spPr>
          <a:xfrm>
            <a:off x="900323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15" name="Straight Arrow Connector 14">
            <a:extLst>
              <a:ext uri="{FF2B5EF4-FFF2-40B4-BE49-F238E27FC236}">
                <a16:creationId xmlns:a16="http://schemas.microsoft.com/office/drawing/2014/main" id="{4FAC3506-3B87-0330-51A8-FCC4FADFA62C}"/>
              </a:ext>
            </a:extLst>
          </p:cNvPr>
          <p:cNvCxnSpPr>
            <a:cxnSpLocks/>
          </p:cNvCxnSpPr>
          <p:nvPr/>
        </p:nvCxnSpPr>
        <p:spPr>
          <a:xfrm flipV="1">
            <a:off x="7652952" y="4723588"/>
            <a:ext cx="1482809" cy="2882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3E26EC-BC14-3CC2-04AE-115A2C5D5B6D}"/>
              </a:ext>
            </a:extLst>
          </p:cNvPr>
          <p:cNvCxnSpPr>
            <a:cxnSpLocks/>
          </p:cNvCxnSpPr>
          <p:nvPr/>
        </p:nvCxnSpPr>
        <p:spPr>
          <a:xfrm flipV="1">
            <a:off x="9143999" y="3722691"/>
            <a:ext cx="1767017" cy="102560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E1C3720-4572-107E-57EE-B529D0903ED9}"/>
              </a:ext>
            </a:extLst>
          </p:cNvPr>
          <p:cNvCxnSpPr>
            <a:cxnSpLocks/>
          </p:cNvCxnSpPr>
          <p:nvPr/>
        </p:nvCxnSpPr>
        <p:spPr>
          <a:xfrm flipV="1">
            <a:off x="6182497" y="3220182"/>
            <a:ext cx="1050324" cy="115329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7394914-4CFA-80B8-8747-3CA1AB113548}"/>
              </a:ext>
            </a:extLst>
          </p:cNvPr>
          <p:cNvCxnSpPr>
            <a:cxnSpLocks/>
          </p:cNvCxnSpPr>
          <p:nvPr/>
        </p:nvCxnSpPr>
        <p:spPr>
          <a:xfrm flipV="1">
            <a:off x="7224585" y="2647653"/>
            <a:ext cx="1474570" cy="56017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3F8B68-31A6-9D4A-AEC3-3C7DB78A50B4}"/>
              </a:ext>
            </a:extLst>
          </p:cNvPr>
          <p:cNvCxnSpPr>
            <a:cxnSpLocks/>
          </p:cNvCxnSpPr>
          <p:nvPr/>
        </p:nvCxnSpPr>
        <p:spPr>
          <a:xfrm>
            <a:off x="8703276" y="2631178"/>
            <a:ext cx="2207737" cy="106268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Google Shape;228;p19">
            <a:extLst>
              <a:ext uri="{FF2B5EF4-FFF2-40B4-BE49-F238E27FC236}">
                <a16:creationId xmlns:a16="http://schemas.microsoft.com/office/drawing/2014/main" id="{642B4FB8-CB50-6745-7A47-12DC4813DD5A}"/>
              </a:ext>
            </a:extLst>
          </p:cNvPr>
          <p:cNvSpPr/>
          <p:nvPr/>
        </p:nvSpPr>
        <p:spPr>
          <a:xfrm>
            <a:off x="749732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1" name="Google Shape;226;p19">
            <a:extLst>
              <a:ext uri="{FF2B5EF4-FFF2-40B4-BE49-F238E27FC236}">
                <a16:creationId xmlns:a16="http://schemas.microsoft.com/office/drawing/2014/main" id="{C345DD21-929A-CAA6-C777-EC1F3FAB82AE}"/>
              </a:ext>
            </a:extLst>
          </p:cNvPr>
          <p:cNvSpPr/>
          <p:nvPr/>
        </p:nvSpPr>
        <p:spPr>
          <a:xfrm>
            <a:off x="10748140" y="357812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Tree>
    <p:extLst>
      <p:ext uri="{BB962C8B-B14F-4D97-AF65-F5344CB8AC3E}">
        <p14:creationId xmlns:p14="http://schemas.microsoft.com/office/powerpoint/2010/main" val="2823176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CAE0-E261-A58C-0D9D-916D7CCB11F1}"/>
              </a:ext>
            </a:extLst>
          </p:cNvPr>
          <p:cNvSpPr>
            <a:spLocks noGrp="1"/>
          </p:cNvSpPr>
          <p:nvPr>
            <p:ph type="title"/>
          </p:nvPr>
        </p:nvSpPr>
        <p:spPr/>
        <p:txBody>
          <a:bodyPr/>
          <a:lstStyle/>
          <a:p>
            <a:r>
              <a:rPr lang="en-US" dirty="0">
                <a:cs typeface="Calibri Light"/>
              </a:rPr>
              <a:t>Graphs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A8DB75-4F41-811C-4160-F24B0C422817}"/>
                  </a:ext>
                </a:extLst>
              </p:cNvPr>
              <p:cNvSpPr>
                <a:spLocks noGrp="1"/>
              </p:cNvSpPr>
              <p:nvPr>
                <p:ph idx="1"/>
              </p:nvPr>
            </p:nvSpPr>
            <p:spPr>
              <a:xfrm>
                <a:off x="838200" y="1770681"/>
                <a:ext cx="10515600" cy="4747658"/>
              </a:xfrm>
            </p:spPr>
            <p:txBody>
              <a:bodyPr vert="horz" lIns="91440" tIns="45720" rIns="91440" bIns="45720" rtlCol="0" anchor="t">
                <a:normAutofit/>
              </a:bodyPr>
              <a:lstStyle/>
              <a:p>
                <a:r>
                  <a:rPr lang="en-US" sz="2600" b="1" dirty="0">
                    <a:cs typeface="Calibri"/>
                  </a:rPr>
                  <a:t>Set of Nodes = </a:t>
                </a:r>
                <a14:m>
                  <m:oMath xmlns:m="http://schemas.openxmlformats.org/officeDocument/2006/math">
                    <m:r>
                      <a:rPr lang="en-US" sz="3600" b="0" i="1" smtClean="0">
                        <a:latin typeface="Cambria Math" panose="02040503050406030204" pitchFamily="18" charset="0"/>
                        <a:cs typeface="Calibri"/>
                      </a:rPr>
                      <m:t>𝑉</m:t>
                    </m:r>
                  </m:oMath>
                </a14:m>
                <a:endParaRPr lang="es-ES" sz="3600" b="0" dirty="0">
                  <a:cs typeface="Calibri"/>
                </a:endParaRPr>
              </a:p>
              <a:p>
                <a:pPr lvl="1"/>
                <a:r>
                  <a:rPr lang="en-US" sz="2400" dirty="0">
                    <a:cs typeface="Calibri"/>
                  </a:rPr>
                  <a:t>Optionally with </a:t>
                </a:r>
                <a:r>
                  <a:rPr lang="en-US" sz="2400" b="1" dirty="0">
                    <a:cs typeface="Calibri"/>
                  </a:rPr>
                  <a:t>features</a:t>
                </a:r>
                <a:r>
                  <a:rPr lang="en-US" sz="2400" dirty="0">
                    <a:cs typeface="Calibri"/>
                  </a:rPr>
                  <a:t> </a:t>
                </a:r>
                <a14:m>
                  <m:oMath xmlns:m="http://schemas.openxmlformats.org/officeDocument/2006/math">
                    <m:r>
                      <a:rPr lang="es-ES" sz="3200" b="0" i="1" smtClean="0">
                        <a:latin typeface="Cambria Math" panose="02040503050406030204" pitchFamily="18" charset="0"/>
                        <a:cs typeface="Calibri"/>
                      </a:rPr>
                      <m:t>𝑋</m:t>
                    </m:r>
                  </m:oMath>
                </a14:m>
                <a:endParaRPr lang="en-US" sz="2800" dirty="0">
                  <a:cs typeface="Calibri"/>
                </a:endParaRPr>
              </a:p>
              <a:p>
                <a:endParaRPr lang="en-US" sz="2600" b="1" dirty="0">
                  <a:ea typeface="Calibri"/>
                  <a:cs typeface="Calibri"/>
                </a:endParaRPr>
              </a:p>
              <a:p>
                <a:r>
                  <a:rPr lang="en-US" sz="2600" b="1" dirty="0">
                    <a:cs typeface="Calibri"/>
                  </a:rPr>
                  <a:t>Set of Edges = </a:t>
                </a:r>
                <a14:m>
                  <m:oMath xmlns:m="http://schemas.openxmlformats.org/officeDocument/2006/math">
                    <m:r>
                      <a:rPr lang="en-US" sz="3600" b="0" i="1" smtClean="0">
                        <a:latin typeface="Cambria Math" panose="02040503050406030204" pitchFamily="18" charset="0"/>
                        <a:cs typeface="Calibri"/>
                      </a:rPr>
                      <m:t>𝐸</m:t>
                    </m:r>
                  </m:oMath>
                </a14:m>
                <a:endParaRPr lang="en-US" sz="3600" dirty="0">
                  <a:cs typeface="Calibri"/>
                </a:endParaRPr>
              </a:p>
              <a:p>
                <a:endParaRPr lang="en-US" sz="2600" dirty="0">
                  <a:ea typeface="Calibri"/>
                  <a:cs typeface="Calibri"/>
                </a:endParaRPr>
              </a:p>
              <a:p>
                <a:endParaRPr lang="en-US" sz="2600" dirty="0">
                  <a:ea typeface="Calibri"/>
                  <a:cs typeface="Calibri"/>
                </a:endParaRPr>
              </a:p>
              <a:p>
                <a:r>
                  <a:rPr lang="en-US" sz="2600" b="1" dirty="0">
                    <a:ea typeface="Calibri"/>
                    <a:cs typeface="Calibri"/>
                  </a:rPr>
                  <a:t>Adjacency Matrix  </a:t>
                </a:r>
                <a:r>
                  <a:rPr lang="es-ES" sz="2600" b="1" dirty="0">
                    <a:ea typeface="Calibri"/>
                    <a:cs typeface="Calibri"/>
                  </a:rPr>
                  <a:t>= </a:t>
                </a:r>
                <a14:m>
                  <m:oMath xmlns:m="http://schemas.openxmlformats.org/officeDocument/2006/math">
                    <m:r>
                      <a:rPr lang="es-ES" sz="3600" b="0" i="1" smtClean="0">
                        <a:latin typeface="Cambria Math" panose="02040503050406030204" pitchFamily="18" charset="0"/>
                        <a:cs typeface="Calibri"/>
                      </a:rPr>
                      <m:t>𝐴</m:t>
                    </m:r>
                  </m:oMath>
                </a14:m>
                <a:endParaRPr lang="en-US" sz="3600" dirty="0">
                  <a:ea typeface="Calibri"/>
                  <a:cs typeface="Calibri"/>
                </a:endParaRPr>
              </a:p>
            </p:txBody>
          </p:sp>
        </mc:Choice>
        <mc:Fallback xmlns="">
          <p:sp>
            <p:nvSpPr>
              <p:cNvPr id="3" name="Content Placeholder 2">
                <a:extLst>
                  <a:ext uri="{FF2B5EF4-FFF2-40B4-BE49-F238E27FC236}">
                    <a16:creationId xmlns:a16="http://schemas.microsoft.com/office/drawing/2014/main" id="{1DA8DB75-4F41-811C-4160-F24B0C422817}"/>
                  </a:ext>
                </a:extLst>
              </p:cNvPr>
              <p:cNvSpPr>
                <a:spLocks noGrp="1" noRot="1" noChangeAspect="1" noMove="1" noResize="1" noEditPoints="1" noAdjustHandles="1" noChangeArrowheads="1" noChangeShapeType="1" noTextEdit="1"/>
              </p:cNvSpPr>
              <p:nvPr>
                <p:ph idx="1"/>
              </p:nvPr>
            </p:nvSpPr>
            <p:spPr>
              <a:xfrm>
                <a:off x="838200" y="1770681"/>
                <a:ext cx="10515600" cy="4747658"/>
              </a:xfrm>
              <a:blipFill>
                <a:blip r:embed="rId2"/>
                <a:stretch>
                  <a:fillRect l="-92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4821DE3-A443-254C-BE42-2FDF7F613DBD}"/>
              </a:ext>
            </a:extLst>
          </p:cNvPr>
          <p:cNvSpPr>
            <a:spLocks noGrp="1"/>
          </p:cNvSpPr>
          <p:nvPr>
            <p:ph type="sldNum" sz="quarter" idx="12"/>
          </p:nvPr>
        </p:nvSpPr>
        <p:spPr>
          <a:xfrm>
            <a:off x="8610600" y="6356350"/>
            <a:ext cx="2743200" cy="365125"/>
          </a:xfrm>
        </p:spPr>
        <p:txBody>
          <a:bodyPr/>
          <a:lstStyle/>
          <a:p>
            <a:fld id="{48F63A3B-78C7-47BE-AE5E-E10140E04643}" type="slidenum">
              <a:rPr lang="en-US" dirty="0"/>
              <a:t>5</a:t>
            </a:fld>
            <a:endParaRPr lang="en-US"/>
          </a:p>
        </p:txBody>
      </p:sp>
      <p:grpSp>
        <p:nvGrpSpPr>
          <p:cNvPr id="44" name="Group 43">
            <a:extLst>
              <a:ext uri="{FF2B5EF4-FFF2-40B4-BE49-F238E27FC236}">
                <a16:creationId xmlns:a16="http://schemas.microsoft.com/office/drawing/2014/main" id="{4437D27F-9237-7F4D-C970-26F570D51C8A}"/>
              </a:ext>
            </a:extLst>
          </p:cNvPr>
          <p:cNvGrpSpPr/>
          <p:nvPr/>
        </p:nvGrpSpPr>
        <p:grpSpPr>
          <a:xfrm>
            <a:off x="6147155" y="1413197"/>
            <a:ext cx="4752494" cy="1211770"/>
            <a:chOff x="4537810" y="1278384"/>
            <a:chExt cx="5281221" cy="1346583"/>
          </a:xfrm>
        </p:grpSpPr>
        <p:sp>
          <p:nvSpPr>
            <p:cNvPr id="19" name="Oval 18">
              <a:extLst>
                <a:ext uri="{FF2B5EF4-FFF2-40B4-BE49-F238E27FC236}">
                  <a16:creationId xmlns:a16="http://schemas.microsoft.com/office/drawing/2014/main" id="{A0D1C0BA-4DED-706B-B624-5376410DAAAF}"/>
                </a:ext>
              </a:extLst>
            </p:cNvPr>
            <p:cNvSpPr/>
            <p:nvPr/>
          </p:nvSpPr>
          <p:spPr>
            <a:xfrm>
              <a:off x="5549310" y="1797315"/>
              <a:ext cx="627863" cy="627861"/>
            </a:xfrm>
            <a:prstGeom prst="ellipse">
              <a:avLst/>
            </a:prstGeom>
            <a:solidFill>
              <a:schemeClr val="accent6">
                <a:lumMod val="60000"/>
                <a:lumOff val="4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2FE9D374-F6B6-711A-0CD5-CE2DC8B0CF4C}"/>
                </a:ext>
              </a:extLst>
            </p:cNvPr>
            <p:cNvGrpSpPr/>
            <p:nvPr/>
          </p:nvGrpSpPr>
          <p:grpSpPr>
            <a:xfrm>
              <a:off x="4537810" y="1278384"/>
              <a:ext cx="5281221" cy="1346583"/>
              <a:chOff x="4537810" y="1278384"/>
              <a:chExt cx="5281221" cy="1346583"/>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FAFF9CC-70E3-03EF-A9A6-C138521DC978}"/>
                      </a:ext>
                    </a:extLst>
                  </p:cNvPr>
                  <p:cNvSpPr txBox="1"/>
                  <p:nvPr/>
                </p:nvSpPr>
                <p:spPr>
                  <a:xfrm>
                    <a:off x="4537810" y="1301528"/>
                    <a:ext cx="1328928"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8000" b="0" i="1" smtClean="0">
                              <a:latin typeface="Cambria Math" panose="02040503050406030204" pitchFamily="18" charset="0"/>
                            </a:rPr>
                            <m:t>{</m:t>
                          </m:r>
                        </m:oMath>
                      </m:oMathPara>
                    </a14:m>
                    <a:endParaRPr lang="en-US" sz="8000" dirty="0"/>
                  </a:p>
                </p:txBody>
              </p:sp>
            </mc:Choice>
            <mc:Fallback xmlns="">
              <p:sp>
                <p:nvSpPr>
                  <p:cNvPr id="16" name="TextBox 15">
                    <a:extLst>
                      <a:ext uri="{FF2B5EF4-FFF2-40B4-BE49-F238E27FC236}">
                        <a16:creationId xmlns:a16="http://schemas.microsoft.com/office/drawing/2014/main" id="{4FAFF9CC-70E3-03EF-A9A6-C138521DC978}"/>
                      </a:ext>
                    </a:extLst>
                  </p:cNvPr>
                  <p:cNvSpPr txBox="1">
                    <a:spLocks noRot="1" noChangeAspect="1" noMove="1" noResize="1" noEditPoints="1" noAdjustHandles="1" noChangeArrowheads="1" noChangeShapeType="1" noTextEdit="1"/>
                  </p:cNvSpPr>
                  <p:nvPr/>
                </p:nvSpPr>
                <p:spPr>
                  <a:xfrm>
                    <a:off x="4537810" y="1301528"/>
                    <a:ext cx="1328928" cy="132343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2DB5DE1-84CA-2F59-8CE6-37B22A832B4F}"/>
                      </a:ext>
                    </a:extLst>
                  </p:cNvPr>
                  <p:cNvSpPr txBox="1"/>
                  <p:nvPr/>
                </p:nvSpPr>
                <p:spPr>
                  <a:xfrm>
                    <a:off x="5837457" y="1278384"/>
                    <a:ext cx="1408176"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8000" b="0" i="1" smtClean="0">
                              <a:latin typeface="Cambria Math" panose="02040503050406030204" pitchFamily="18" charset="0"/>
                            </a:rPr>
                            <m:t>, </m:t>
                          </m:r>
                        </m:oMath>
                      </m:oMathPara>
                    </a14:m>
                    <a:endParaRPr lang="en-US" sz="8000" dirty="0"/>
                  </a:p>
                </p:txBody>
              </p:sp>
            </mc:Choice>
            <mc:Fallback xmlns="">
              <p:sp>
                <p:nvSpPr>
                  <p:cNvPr id="17" name="TextBox 16">
                    <a:extLst>
                      <a:ext uri="{FF2B5EF4-FFF2-40B4-BE49-F238E27FC236}">
                        <a16:creationId xmlns:a16="http://schemas.microsoft.com/office/drawing/2014/main" id="{92DB5DE1-84CA-2F59-8CE6-37B22A832B4F}"/>
                      </a:ext>
                    </a:extLst>
                  </p:cNvPr>
                  <p:cNvSpPr txBox="1">
                    <a:spLocks noRot="1" noChangeAspect="1" noMove="1" noResize="1" noEditPoints="1" noAdjustHandles="1" noChangeArrowheads="1" noChangeShapeType="1" noTextEdit="1"/>
                  </p:cNvSpPr>
                  <p:nvPr/>
                </p:nvSpPr>
                <p:spPr>
                  <a:xfrm>
                    <a:off x="5837457" y="1278384"/>
                    <a:ext cx="1408176" cy="13234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9A7FF15-DD13-7692-9ED4-4F74EFD5D23E}"/>
                      </a:ext>
                    </a:extLst>
                  </p:cNvPr>
                  <p:cNvSpPr txBox="1"/>
                  <p:nvPr/>
                </p:nvSpPr>
                <p:spPr>
                  <a:xfrm>
                    <a:off x="7075831" y="1299809"/>
                    <a:ext cx="2743200"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8000" b="0" i="1" smtClean="0">
                              <a:latin typeface="Cambria Math" panose="02040503050406030204" pitchFamily="18" charset="0"/>
                            </a:rPr>
                            <m:t>,…}</m:t>
                          </m:r>
                        </m:oMath>
                      </m:oMathPara>
                    </a14:m>
                    <a:endParaRPr lang="en-US" sz="8000" dirty="0"/>
                  </a:p>
                </p:txBody>
              </p:sp>
            </mc:Choice>
            <mc:Fallback xmlns="">
              <p:sp>
                <p:nvSpPr>
                  <p:cNvPr id="18" name="TextBox 17">
                    <a:extLst>
                      <a:ext uri="{FF2B5EF4-FFF2-40B4-BE49-F238E27FC236}">
                        <a16:creationId xmlns:a16="http://schemas.microsoft.com/office/drawing/2014/main" id="{F9A7FF15-DD13-7692-9ED4-4F74EFD5D23E}"/>
                      </a:ext>
                    </a:extLst>
                  </p:cNvPr>
                  <p:cNvSpPr txBox="1">
                    <a:spLocks noRot="1" noChangeAspect="1" noMove="1" noResize="1" noEditPoints="1" noAdjustHandles="1" noChangeArrowheads="1" noChangeShapeType="1" noTextEdit="1"/>
                  </p:cNvSpPr>
                  <p:nvPr/>
                </p:nvSpPr>
                <p:spPr>
                  <a:xfrm>
                    <a:off x="7075831" y="1299809"/>
                    <a:ext cx="2743200" cy="1323439"/>
                  </a:xfrm>
                  <a:prstGeom prst="rect">
                    <a:avLst/>
                  </a:prstGeom>
                  <a:blipFill>
                    <a:blip r:embed="rId6"/>
                    <a:stretch>
                      <a:fillRect/>
                    </a:stretch>
                  </a:blipFill>
                </p:spPr>
                <p:txBody>
                  <a:bodyPr/>
                  <a:lstStyle/>
                  <a:p>
                    <a:r>
                      <a:rPr lang="en-US">
                        <a:noFill/>
                      </a:rPr>
                      <a:t> </a:t>
                    </a:r>
                  </a:p>
                </p:txBody>
              </p:sp>
            </mc:Fallback>
          </mc:AlternateContent>
        </p:grpSp>
        <p:sp>
          <p:nvSpPr>
            <p:cNvPr id="20" name="Oval 19">
              <a:extLst>
                <a:ext uri="{FF2B5EF4-FFF2-40B4-BE49-F238E27FC236}">
                  <a16:creationId xmlns:a16="http://schemas.microsoft.com/office/drawing/2014/main" id="{1A69CD4A-8B88-DC3E-3F3A-9757154C4A80}"/>
                </a:ext>
              </a:extLst>
            </p:cNvPr>
            <p:cNvSpPr/>
            <p:nvPr/>
          </p:nvSpPr>
          <p:spPr>
            <a:xfrm>
              <a:off x="6772987" y="1797315"/>
              <a:ext cx="627863" cy="627861"/>
            </a:xfrm>
            <a:prstGeom prst="ellipse">
              <a:avLst/>
            </a:prstGeom>
            <a:solidFill>
              <a:schemeClr val="accent4">
                <a:lumMod val="75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83648D01-0CFC-44F0-CB53-3EE0F0400B59}"/>
              </a:ext>
            </a:extLst>
          </p:cNvPr>
          <p:cNvGrpSpPr/>
          <p:nvPr/>
        </p:nvGrpSpPr>
        <p:grpSpPr>
          <a:xfrm>
            <a:off x="5205621" y="2838644"/>
            <a:ext cx="5428108" cy="1205551"/>
            <a:chOff x="4435220" y="2836554"/>
            <a:chExt cx="6110276" cy="1357056"/>
          </a:xfrm>
        </p:grpSpPr>
        <p:grpSp>
          <p:nvGrpSpPr>
            <p:cNvPr id="13" name="Group 12">
              <a:extLst>
                <a:ext uri="{FF2B5EF4-FFF2-40B4-BE49-F238E27FC236}">
                  <a16:creationId xmlns:a16="http://schemas.microsoft.com/office/drawing/2014/main" id="{B54D355B-6242-2537-841A-BE8969CDA72D}"/>
                </a:ext>
              </a:extLst>
            </p:cNvPr>
            <p:cNvGrpSpPr/>
            <p:nvPr/>
          </p:nvGrpSpPr>
          <p:grpSpPr>
            <a:xfrm>
              <a:off x="5348098" y="3515082"/>
              <a:ext cx="1337006" cy="444254"/>
              <a:chOff x="7293081" y="2803746"/>
              <a:chExt cx="642859" cy="213606"/>
            </a:xfrm>
          </p:grpSpPr>
          <p:cxnSp>
            <p:nvCxnSpPr>
              <p:cNvPr id="11" name="Straight Connector 10">
                <a:extLst>
                  <a:ext uri="{FF2B5EF4-FFF2-40B4-BE49-F238E27FC236}">
                    <a16:creationId xmlns:a16="http://schemas.microsoft.com/office/drawing/2014/main" id="{EFBF929E-84BB-45B3-A4F4-063736CAC122}"/>
                  </a:ext>
                </a:extLst>
              </p:cNvPr>
              <p:cNvCxnSpPr>
                <a:cxnSpLocks/>
                <a:stCxn id="9" idx="6"/>
                <a:endCxn id="10" idx="2"/>
              </p:cNvCxnSpPr>
              <p:nvPr/>
            </p:nvCxnSpPr>
            <p:spPr>
              <a:xfrm>
                <a:off x="7506688" y="2910549"/>
                <a:ext cx="215645"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AFBC151D-08E8-5204-658C-0F9986856063}"/>
                  </a:ext>
                </a:extLst>
              </p:cNvPr>
              <p:cNvSpPr/>
              <p:nvPr/>
            </p:nvSpPr>
            <p:spPr>
              <a:xfrm>
                <a:off x="7293081" y="2803746"/>
                <a:ext cx="213607" cy="213606"/>
              </a:xfrm>
              <a:prstGeom prst="ellipse">
                <a:avLst/>
              </a:prstGeom>
              <a:solidFill>
                <a:schemeClr val="accent6">
                  <a:lumMod val="60000"/>
                  <a:lumOff val="4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86E055C-5089-EB9B-7844-5A0A3D8B8C43}"/>
                  </a:ext>
                </a:extLst>
              </p:cNvPr>
              <p:cNvSpPr/>
              <p:nvPr/>
            </p:nvSpPr>
            <p:spPr>
              <a:xfrm>
                <a:off x="7722333" y="2803746"/>
                <a:ext cx="213607" cy="213606"/>
              </a:xfrm>
              <a:prstGeom prst="ellipse">
                <a:avLst/>
              </a:prstGeom>
              <a:solidFill>
                <a:schemeClr val="accent4">
                  <a:lumMod val="75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7D1A7D3E-224B-A6B9-C7FB-A4ECE395B340}"/>
                </a:ext>
              </a:extLst>
            </p:cNvPr>
            <p:cNvGrpSpPr/>
            <p:nvPr/>
          </p:nvGrpSpPr>
          <p:grpSpPr>
            <a:xfrm>
              <a:off x="7133598" y="3537045"/>
              <a:ext cx="1337006" cy="444254"/>
              <a:chOff x="7293081" y="2803746"/>
              <a:chExt cx="642859" cy="213606"/>
            </a:xfrm>
          </p:grpSpPr>
          <p:cxnSp>
            <p:nvCxnSpPr>
              <p:cNvPr id="23" name="Straight Connector 22">
                <a:extLst>
                  <a:ext uri="{FF2B5EF4-FFF2-40B4-BE49-F238E27FC236}">
                    <a16:creationId xmlns:a16="http://schemas.microsoft.com/office/drawing/2014/main" id="{A348AAAF-EB85-0955-9847-86A7B2FA80EA}"/>
                  </a:ext>
                </a:extLst>
              </p:cNvPr>
              <p:cNvCxnSpPr>
                <a:cxnSpLocks/>
                <a:stCxn id="24" idx="6"/>
                <a:endCxn id="25" idx="2"/>
              </p:cNvCxnSpPr>
              <p:nvPr/>
            </p:nvCxnSpPr>
            <p:spPr>
              <a:xfrm>
                <a:off x="7506688" y="2910549"/>
                <a:ext cx="215645"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09674AC2-1C39-928A-A10C-2E4DE262218A}"/>
                  </a:ext>
                </a:extLst>
              </p:cNvPr>
              <p:cNvSpPr/>
              <p:nvPr/>
            </p:nvSpPr>
            <p:spPr>
              <a:xfrm>
                <a:off x="7293081" y="2803746"/>
                <a:ext cx="213607" cy="213606"/>
              </a:xfrm>
              <a:prstGeom prst="ellipse">
                <a:avLst/>
              </a:prstGeom>
              <a:solidFill>
                <a:schemeClr val="accent2">
                  <a:lumMod val="60000"/>
                  <a:lumOff val="4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D8CCCCD6-D8F8-D17F-931C-403F13F1691C}"/>
                  </a:ext>
                </a:extLst>
              </p:cNvPr>
              <p:cNvSpPr/>
              <p:nvPr/>
            </p:nvSpPr>
            <p:spPr>
              <a:xfrm>
                <a:off x="7722333" y="2803746"/>
                <a:ext cx="213607" cy="213606"/>
              </a:xfrm>
              <a:prstGeom prst="ellipse">
                <a:avLst/>
              </a:prstGeom>
              <a:solidFill>
                <a:schemeClr val="accent4">
                  <a:lumMod val="75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320B6ADF-91F6-1369-FAFB-C679E92BBD95}"/>
                </a:ext>
              </a:extLst>
            </p:cNvPr>
            <p:cNvGrpSpPr/>
            <p:nvPr/>
          </p:nvGrpSpPr>
          <p:grpSpPr>
            <a:xfrm>
              <a:off x="4435220" y="2836554"/>
              <a:ext cx="6110276" cy="1357056"/>
              <a:chOff x="4537810" y="1278384"/>
              <a:chExt cx="6110276" cy="1357056"/>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8EC6C8C-B96E-A6A7-2DE6-FBC1F748F24B}"/>
                      </a:ext>
                    </a:extLst>
                  </p:cNvPr>
                  <p:cNvSpPr txBox="1"/>
                  <p:nvPr/>
                </p:nvSpPr>
                <p:spPr>
                  <a:xfrm>
                    <a:off x="6434865" y="1278384"/>
                    <a:ext cx="1408176"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8000" b="0" i="1" smtClean="0">
                              <a:latin typeface="Cambria Math" panose="02040503050406030204" pitchFamily="18" charset="0"/>
                            </a:rPr>
                            <m:t>, </m:t>
                          </m:r>
                        </m:oMath>
                      </m:oMathPara>
                    </a14:m>
                    <a:endParaRPr lang="en-US" sz="8000" dirty="0"/>
                  </a:p>
                </p:txBody>
              </p:sp>
            </mc:Choice>
            <mc:Fallback xmlns="">
              <p:sp>
                <p:nvSpPr>
                  <p:cNvPr id="41" name="TextBox 40">
                    <a:extLst>
                      <a:ext uri="{FF2B5EF4-FFF2-40B4-BE49-F238E27FC236}">
                        <a16:creationId xmlns:a16="http://schemas.microsoft.com/office/drawing/2014/main" id="{48EC6C8C-B96E-A6A7-2DE6-FBC1F748F24B}"/>
                      </a:ext>
                    </a:extLst>
                  </p:cNvPr>
                  <p:cNvSpPr txBox="1">
                    <a:spLocks noRot="1" noChangeAspect="1" noMove="1" noResize="1" noEditPoints="1" noAdjustHandles="1" noChangeArrowheads="1" noChangeShapeType="1" noTextEdit="1"/>
                  </p:cNvSpPr>
                  <p:nvPr/>
                </p:nvSpPr>
                <p:spPr>
                  <a:xfrm>
                    <a:off x="6434865" y="1278384"/>
                    <a:ext cx="1408176" cy="132343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9E5BFD9-4B89-E836-A830-8EDF8A95F5D8}"/>
                      </a:ext>
                    </a:extLst>
                  </p:cNvPr>
                  <p:cNvSpPr txBox="1"/>
                  <p:nvPr/>
                </p:nvSpPr>
                <p:spPr>
                  <a:xfrm>
                    <a:off x="4537810" y="1301528"/>
                    <a:ext cx="1328928"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8000" b="0" i="1" smtClean="0">
                              <a:latin typeface="Cambria Math" panose="02040503050406030204" pitchFamily="18" charset="0"/>
                            </a:rPr>
                            <m:t>{</m:t>
                          </m:r>
                        </m:oMath>
                      </m:oMathPara>
                    </a14:m>
                    <a:endParaRPr lang="en-US" sz="8000" dirty="0"/>
                  </a:p>
                </p:txBody>
              </p:sp>
            </mc:Choice>
            <mc:Fallback xmlns="">
              <p:sp>
                <p:nvSpPr>
                  <p:cNvPr id="40" name="TextBox 39">
                    <a:extLst>
                      <a:ext uri="{FF2B5EF4-FFF2-40B4-BE49-F238E27FC236}">
                        <a16:creationId xmlns:a16="http://schemas.microsoft.com/office/drawing/2014/main" id="{E9E5BFD9-4B89-E836-A830-8EDF8A95F5D8}"/>
                      </a:ext>
                    </a:extLst>
                  </p:cNvPr>
                  <p:cNvSpPr txBox="1">
                    <a:spLocks noRot="1" noChangeAspect="1" noMove="1" noResize="1" noEditPoints="1" noAdjustHandles="1" noChangeArrowheads="1" noChangeShapeType="1" noTextEdit="1"/>
                  </p:cNvSpPr>
                  <p:nvPr/>
                </p:nvSpPr>
                <p:spPr>
                  <a:xfrm>
                    <a:off x="4537810" y="1301528"/>
                    <a:ext cx="1328928" cy="132343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7BA1372-772B-1DCB-32F8-4AEF837635B9}"/>
                      </a:ext>
                    </a:extLst>
                  </p:cNvPr>
                  <p:cNvSpPr txBox="1"/>
                  <p:nvPr/>
                </p:nvSpPr>
                <p:spPr>
                  <a:xfrm>
                    <a:off x="8481541" y="1312001"/>
                    <a:ext cx="2166545"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8000" b="0" i="1" smtClean="0">
                              <a:latin typeface="Cambria Math" panose="02040503050406030204" pitchFamily="18" charset="0"/>
                            </a:rPr>
                            <m:t>,…}</m:t>
                          </m:r>
                        </m:oMath>
                      </m:oMathPara>
                    </a14:m>
                    <a:endParaRPr lang="en-US" sz="8000" dirty="0"/>
                  </a:p>
                </p:txBody>
              </p:sp>
            </mc:Choice>
            <mc:Fallback xmlns="">
              <p:sp>
                <p:nvSpPr>
                  <p:cNvPr id="42" name="TextBox 41">
                    <a:extLst>
                      <a:ext uri="{FF2B5EF4-FFF2-40B4-BE49-F238E27FC236}">
                        <a16:creationId xmlns:a16="http://schemas.microsoft.com/office/drawing/2014/main" id="{77BA1372-772B-1DCB-32F8-4AEF837635B9}"/>
                      </a:ext>
                    </a:extLst>
                  </p:cNvPr>
                  <p:cNvSpPr txBox="1">
                    <a:spLocks noRot="1" noChangeAspect="1" noMove="1" noResize="1" noEditPoints="1" noAdjustHandles="1" noChangeArrowheads="1" noChangeShapeType="1" noTextEdit="1"/>
                  </p:cNvSpPr>
                  <p:nvPr/>
                </p:nvSpPr>
                <p:spPr>
                  <a:xfrm>
                    <a:off x="8481541" y="1312001"/>
                    <a:ext cx="2166545" cy="1323439"/>
                  </a:xfrm>
                  <a:prstGeom prst="rect">
                    <a:avLst/>
                  </a:prstGeom>
                  <a:blipFill>
                    <a:blip r:embed="rId9"/>
                    <a:stretch>
                      <a:fillRect/>
                    </a:stretch>
                  </a:blipFill>
                </p:spPr>
                <p:txBody>
                  <a:bodyPr/>
                  <a:lstStyle/>
                  <a:p>
                    <a:r>
                      <a:rPr lang="en-US">
                        <a:noFill/>
                      </a:rPr>
                      <a:t> </a:t>
                    </a:r>
                  </a:p>
                </p:txBody>
              </p:sp>
            </mc:Fallback>
          </mc:AlternateContent>
        </p:grpSp>
      </p:grpSp>
      <p:pic>
        <p:nvPicPr>
          <p:cNvPr id="15" name="Picture 14">
            <a:extLst>
              <a:ext uri="{FF2B5EF4-FFF2-40B4-BE49-F238E27FC236}">
                <a16:creationId xmlns:a16="http://schemas.microsoft.com/office/drawing/2014/main" id="{2AEF0DC7-69C7-035D-A2CC-0081740D971A}"/>
              </a:ext>
            </a:extLst>
          </p:cNvPr>
          <p:cNvPicPr>
            <a:picLocks noChangeAspect="1"/>
          </p:cNvPicPr>
          <p:nvPr/>
        </p:nvPicPr>
        <p:blipFill>
          <a:blip r:embed="rId10"/>
          <a:stretch>
            <a:fillRect/>
          </a:stretch>
        </p:blipFill>
        <p:spPr>
          <a:xfrm>
            <a:off x="8340247" y="4322637"/>
            <a:ext cx="2293482" cy="2379825"/>
          </a:xfrm>
          <a:prstGeom prst="rect">
            <a:avLst/>
          </a:prstGeom>
        </p:spPr>
      </p:pic>
      <p:pic>
        <p:nvPicPr>
          <p:cNvPr id="26" name="Picture 25">
            <a:extLst>
              <a:ext uri="{FF2B5EF4-FFF2-40B4-BE49-F238E27FC236}">
                <a16:creationId xmlns:a16="http://schemas.microsoft.com/office/drawing/2014/main" id="{025B85A6-8FBA-02D3-C93A-D202672EDD18}"/>
              </a:ext>
            </a:extLst>
          </p:cNvPr>
          <p:cNvPicPr>
            <a:picLocks noChangeAspect="1"/>
          </p:cNvPicPr>
          <p:nvPr/>
        </p:nvPicPr>
        <p:blipFill>
          <a:blip r:embed="rId11"/>
          <a:stretch>
            <a:fillRect/>
          </a:stretch>
        </p:blipFill>
        <p:spPr>
          <a:xfrm>
            <a:off x="5871379" y="4579138"/>
            <a:ext cx="1798968" cy="1798968"/>
          </a:xfrm>
          <a:prstGeom prst="rect">
            <a:avLst/>
          </a:prstGeom>
        </p:spPr>
      </p:pic>
    </p:spTree>
    <p:extLst>
      <p:ext uri="{BB962C8B-B14F-4D97-AF65-F5344CB8AC3E}">
        <p14:creationId xmlns:p14="http://schemas.microsoft.com/office/powerpoint/2010/main" val="2844514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1423-3307-7E40-298E-4A1C18C10B76}"/>
              </a:ext>
            </a:extLst>
          </p:cNvPr>
          <p:cNvSpPr>
            <a:spLocks noGrp="1"/>
          </p:cNvSpPr>
          <p:nvPr>
            <p:ph type="title"/>
          </p:nvPr>
        </p:nvSpPr>
        <p:spPr/>
        <p:txBody>
          <a:bodyPr/>
          <a:lstStyle/>
          <a:p>
            <a:r>
              <a:rPr lang="en-US">
                <a:cs typeface="Calibri Light"/>
              </a:rPr>
              <a:t>Effective Resistance as Commute Times</a:t>
            </a:r>
            <a:endParaRPr lang="en-US"/>
          </a:p>
        </p:txBody>
      </p:sp>
      <p:sp>
        <p:nvSpPr>
          <p:cNvPr id="4" name="Slide Number Placeholder 3">
            <a:extLst>
              <a:ext uri="{FF2B5EF4-FFF2-40B4-BE49-F238E27FC236}">
                <a16:creationId xmlns:a16="http://schemas.microsoft.com/office/drawing/2014/main" id="{6E1CB9BD-8F09-575C-A027-DF0922D9BFCD}"/>
              </a:ext>
            </a:extLst>
          </p:cNvPr>
          <p:cNvSpPr>
            <a:spLocks noGrp="1"/>
          </p:cNvSpPr>
          <p:nvPr>
            <p:ph type="sldNum" sz="quarter" idx="12"/>
          </p:nvPr>
        </p:nvSpPr>
        <p:spPr/>
        <p:txBody>
          <a:bodyPr/>
          <a:lstStyle/>
          <a:p>
            <a:fld id="{48F63A3B-78C7-47BE-AE5E-E10140E04643}" type="slidenum">
              <a:rPr lang="en-US" dirty="0"/>
              <a:t>50</a:t>
            </a:fld>
            <a:endParaRPr lang="en-US"/>
          </a:p>
        </p:txBody>
      </p:sp>
      <p:sp>
        <p:nvSpPr>
          <p:cNvPr id="30" name="Content Placeholder 2">
            <a:extLst>
              <a:ext uri="{FF2B5EF4-FFF2-40B4-BE49-F238E27FC236}">
                <a16:creationId xmlns:a16="http://schemas.microsoft.com/office/drawing/2014/main" id="{69D9922D-F38F-F050-618F-E685A199D860}"/>
              </a:ext>
            </a:extLst>
          </p:cNvPr>
          <p:cNvSpPr>
            <a:spLocks noGrp="1"/>
          </p:cNvSpPr>
          <p:nvPr/>
        </p:nvSpPr>
        <p:spPr>
          <a:xfrm>
            <a:off x="836273" y="2119164"/>
            <a:ext cx="4443154" cy="3492868"/>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Start random walk from u</a:t>
            </a:r>
            <a:endParaRPr lang="en-US" sz="2400">
              <a:cs typeface="Calibri"/>
            </a:endParaRPr>
          </a:p>
          <a:p>
            <a:r>
              <a:rPr lang="en-US" sz="2400" err="1"/>
              <a:t>C</a:t>
            </a:r>
            <a:r>
              <a:rPr lang="en-US" sz="2400" baseline="-25000" err="1"/>
              <a:t>u,v</a:t>
            </a:r>
            <a:r>
              <a:rPr lang="en-US" sz="2400"/>
              <a:t> is expected time to reach v and come back to u</a:t>
            </a:r>
            <a:endParaRPr lang="en-US" sz="2400">
              <a:cs typeface="Calibri"/>
            </a:endParaRPr>
          </a:p>
        </p:txBody>
      </p:sp>
      <p:pic>
        <p:nvPicPr>
          <p:cNvPr id="32" name="Picture 31" descr="A picture containing graphical user interface&#10;&#10;Description automatically generated">
            <a:extLst>
              <a:ext uri="{FF2B5EF4-FFF2-40B4-BE49-F238E27FC236}">
                <a16:creationId xmlns:a16="http://schemas.microsoft.com/office/drawing/2014/main" id="{F77F2818-2A9F-CE0B-2142-E84401D68820}"/>
              </a:ext>
            </a:extLst>
          </p:cNvPr>
          <p:cNvPicPr>
            <a:picLocks noChangeAspect="1"/>
          </p:cNvPicPr>
          <p:nvPr/>
        </p:nvPicPr>
        <p:blipFill>
          <a:blip r:embed="rId2"/>
          <a:stretch>
            <a:fillRect/>
          </a:stretch>
        </p:blipFill>
        <p:spPr>
          <a:xfrm>
            <a:off x="1485543" y="4089563"/>
            <a:ext cx="3144981" cy="804353"/>
          </a:xfrm>
          <a:prstGeom prst="rect">
            <a:avLst/>
          </a:prstGeom>
        </p:spPr>
      </p:pic>
      <p:sp>
        <p:nvSpPr>
          <p:cNvPr id="3" name="Rectangle 2">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Google Shape;231;p19">
            <a:extLst>
              <a:ext uri="{FF2B5EF4-FFF2-40B4-BE49-F238E27FC236}">
                <a16:creationId xmlns:a16="http://schemas.microsoft.com/office/drawing/2014/main" id="{8213AA7C-7EEE-2EA9-9957-157B9786DFBE}"/>
              </a:ext>
            </a:extLst>
          </p:cNvPr>
          <p:cNvSpPr txBox="1"/>
          <p:nvPr/>
        </p:nvSpPr>
        <p:spPr>
          <a:xfrm>
            <a:off x="5601774" y="3998792"/>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u</a:t>
            </a:r>
            <a:endParaRPr lang="en-US" sz="3500" b="1">
              <a:solidFill>
                <a:srgbClr val="85200C"/>
              </a:solidFill>
            </a:endParaRPr>
          </a:p>
        </p:txBody>
      </p:sp>
      <p:sp>
        <p:nvSpPr>
          <p:cNvPr id="6" name="Google Shape;232;p19">
            <a:extLst>
              <a:ext uri="{FF2B5EF4-FFF2-40B4-BE49-F238E27FC236}">
                <a16:creationId xmlns:a16="http://schemas.microsoft.com/office/drawing/2014/main" id="{E01EF541-C211-6705-E0DF-197FE0BA748A}"/>
              </a:ext>
            </a:extLst>
          </p:cNvPr>
          <p:cNvSpPr txBox="1"/>
          <p:nvPr/>
        </p:nvSpPr>
        <p:spPr>
          <a:xfrm>
            <a:off x="10993036" y="3294471"/>
            <a:ext cx="427138" cy="723246"/>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 sz="3500" b="1">
                <a:solidFill>
                  <a:srgbClr val="85200C"/>
                </a:solidFill>
              </a:rPr>
              <a:t>v</a:t>
            </a:r>
            <a:endParaRPr lang="en-US" sz="3500" b="1">
              <a:solidFill>
                <a:srgbClr val="85200C"/>
              </a:solidFill>
            </a:endParaRPr>
          </a:p>
        </p:txBody>
      </p:sp>
      <p:cxnSp>
        <p:nvCxnSpPr>
          <p:cNvPr id="7" name="Straight Arrow Connector 6">
            <a:extLst>
              <a:ext uri="{FF2B5EF4-FFF2-40B4-BE49-F238E27FC236}">
                <a16:creationId xmlns:a16="http://schemas.microsoft.com/office/drawing/2014/main" id="{BC32692D-65E8-57D6-5C16-91BD01E9243D}"/>
              </a:ext>
            </a:extLst>
          </p:cNvPr>
          <p:cNvCxnSpPr/>
          <p:nvPr/>
        </p:nvCxnSpPr>
        <p:spPr>
          <a:xfrm>
            <a:off x="6176257" y="4373603"/>
            <a:ext cx="1330412" cy="325397"/>
          </a:xfrm>
          <a:prstGeom prst="straightConnector1">
            <a:avLst/>
          </a:prstGeom>
          <a:ln w="57150">
            <a:solidFill>
              <a:srgbClr val="38572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3C4CB13-071C-0ABB-0661-4E87E84E87C0}"/>
              </a:ext>
            </a:extLst>
          </p:cNvPr>
          <p:cNvCxnSpPr>
            <a:cxnSpLocks/>
          </p:cNvCxnSpPr>
          <p:nvPr/>
        </p:nvCxnSpPr>
        <p:spPr>
          <a:xfrm flipH="1">
            <a:off x="7628238" y="2622940"/>
            <a:ext cx="1095633" cy="21088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76F2A8A-7587-728D-44D1-E5728CA4DF45}"/>
              </a:ext>
            </a:extLst>
          </p:cNvPr>
          <p:cNvCxnSpPr>
            <a:cxnSpLocks/>
          </p:cNvCxnSpPr>
          <p:nvPr/>
        </p:nvCxnSpPr>
        <p:spPr>
          <a:xfrm>
            <a:off x="7224585" y="3207826"/>
            <a:ext cx="3768808" cy="53957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E6BDBB2-7B2B-E123-DFE2-F0B28E5ADD13}"/>
              </a:ext>
            </a:extLst>
          </p:cNvPr>
          <p:cNvCxnSpPr>
            <a:cxnSpLocks/>
          </p:cNvCxnSpPr>
          <p:nvPr/>
        </p:nvCxnSpPr>
        <p:spPr>
          <a:xfrm flipV="1">
            <a:off x="7644714" y="3754020"/>
            <a:ext cx="3109159" cy="948973"/>
          </a:xfrm>
          <a:prstGeom prst="straightConnector1">
            <a:avLst/>
          </a:prstGeom>
          <a:ln w="57150">
            <a:solidFill>
              <a:srgbClr val="38572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Google Shape;230;p19">
            <a:extLst>
              <a:ext uri="{FF2B5EF4-FFF2-40B4-BE49-F238E27FC236}">
                <a16:creationId xmlns:a16="http://schemas.microsoft.com/office/drawing/2014/main" id="{CD514F35-F737-898D-C99C-8A21CDFAD978}"/>
              </a:ext>
            </a:extLst>
          </p:cNvPr>
          <p:cNvSpPr/>
          <p:nvPr/>
        </p:nvSpPr>
        <p:spPr>
          <a:xfrm>
            <a:off x="900323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12" name="Straight Arrow Connector 11">
            <a:extLst>
              <a:ext uri="{FF2B5EF4-FFF2-40B4-BE49-F238E27FC236}">
                <a16:creationId xmlns:a16="http://schemas.microsoft.com/office/drawing/2014/main" id="{4FAC3506-3B87-0330-51A8-FCC4FADFA62C}"/>
              </a:ext>
            </a:extLst>
          </p:cNvPr>
          <p:cNvCxnSpPr>
            <a:cxnSpLocks/>
          </p:cNvCxnSpPr>
          <p:nvPr/>
        </p:nvCxnSpPr>
        <p:spPr>
          <a:xfrm flipV="1">
            <a:off x="7652952" y="4723588"/>
            <a:ext cx="1482809" cy="2882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93E26EC-BC14-3CC2-04AE-115A2C5D5B6D}"/>
              </a:ext>
            </a:extLst>
          </p:cNvPr>
          <p:cNvCxnSpPr>
            <a:cxnSpLocks/>
          </p:cNvCxnSpPr>
          <p:nvPr/>
        </p:nvCxnSpPr>
        <p:spPr>
          <a:xfrm flipV="1">
            <a:off x="9143999" y="3722691"/>
            <a:ext cx="1767017" cy="102560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Google Shape;228;p19">
            <a:extLst>
              <a:ext uri="{FF2B5EF4-FFF2-40B4-BE49-F238E27FC236}">
                <a16:creationId xmlns:a16="http://schemas.microsoft.com/office/drawing/2014/main" id="{642B4FB8-CB50-6745-7A47-12DC4813DD5A}"/>
              </a:ext>
            </a:extLst>
          </p:cNvPr>
          <p:cNvSpPr/>
          <p:nvPr/>
        </p:nvSpPr>
        <p:spPr>
          <a:xfrm>
            <a:off x="7497320" y="4587520"/>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cxnSp>
        <p:nvCxnSpPr>
          <p:cNvPr id="15" name="Straight Arrow Connector 14">
            <a:extLst>
              <a:ext uri="{FF2B5EF4-FFF2-40B4-BE49-F238E27FC236}">
                <a16:creationId xmlns:a16="http://schemas.microsoft.com/office/drawing/2014/main" id="{28E8EDD0-1EBA-00FE-B533-BFC1831DFBDA}"/>
              </a:ext>
            </a:extLst>
          </p:cNvPr>
          <p:cNvCxnSpPr/>
          <p:nvPr/>
        </p:nvCxnSpPr>
        <p:spPr>
          <a:xfrm flipV="1">
            <a:off x="6267130" y="3291961"/>
            <a:ext cx="844505" cy="967446"/>
          </a:xfrm>
          <a:prstGeom prst="straightConnector1">
            <a:avLst/>
          </a:prstGeom>
          <a:ln w="5715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7658DFD-60AA-4E63-42E0-66D8F43D7B84}"/>
              </a:ext>
            </a:extLst>
          </p:cNvPr>
          <p:cNvCxnSpPr>
            <a:cxnSpLocks/>
          </p:cNvCxnSpPr>
          <p:nvPr/>
        </p:nvCxnSpPr>
        <p:spPr>
          <a:xfrm flipV="1">
            <a:off x="7349781" y="2660768"/>
            <a:ext cx="1326669" cy="499886"/>
          </a:xfrm>
          <a:prstGeom prst="straightConnector1">
            <a:avLst/>
          </a:prstGeom>
          <a:ln w="5715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EA8DEA-121A-845C-539E-4855A015A182}"/>
              </a:ext>
            </a:extLst>
          </p:cNvPr>
          <p:cNvCxnSpPr>
            <a:cxnSpLocks/>
          </p:cNvCxnSpPr>
          <p:nvPr/>
        </p:nvCxnSpPr>
        <p:spPr>
          <a:xfrm>
            <a:off x="8823857" y="2711566"/>
            <a:ext cx="1955612" cy="951598"/>
          </a:xfrm>
          <a:prstGeom prst="straightConnector1">
            <a:avLst/>
          </a:prstGeom>
          <a:ln w="5715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Google Shape;221;p19">
            <a:extLst>
              <a:ext uri="{FF2B5EF4-FFF2-40B4-BE49-F238E27FC236}">
                <a16:creationId xmlns:a16="http://schemas.microsoft.com/office/drawing/2014/main" id="{656A6C56-969C-D962-3F45-F3290A3458BD}"/>
              </a:ext>
            </a:extLst>
          </p:cNvPr>
          <p:cNvSpPr/>
          <p:nvPr/>
        </p:nvSpPr>
        <p:spPr>
          <a:xfrm>
            <a:off x="6035018" y="421276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9" name="Google Shape;222;p19">
            <a:extLst>
              <a:ext uri="{FF2B5EF4-FFF2-40B4-BE49-F238E27FC236}">
                <a16:creationId xmlns:a16="http://schemas.microsoft.com/office/drawing/2014/main" id="{021CC480-F77C-1695-B7FA-EBE6D57D85BD}"/>
              </a:ext>
            </a:extLst>
          </p:cNvPr>
          <p:cNvSpPr/>
          <p:nvPr/>
        </p:nvSpPr>
        <p:spPr>
          <a:xfrm>
            <a:off x="7080381" y="3082508"/>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0" name="Google Shape;224;p19">
            <a:extLst>
              <a:ext uri="{FF2B5EF4-FFF2-40B4-BE49-F238E27FC236}">
                <a16:creationId xmlns:a16="http://schemas.microsoft.com/office/drawing/2014/main" id="{A8F0C65D-0BD4-9ADD-042C-A0839AFC2F45}"/>
              </a:ext>
            </a:extLst>
          </p:cNvPr>
          <p:cNvSpPr/>
          <p:nvPr/>
        </p:nvSpPr>
        <p:spPr>
          <a:xfrm>
            <a:off x="8560793" y="251435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1" name="Google Shape;226;p19">
            <a:extLst>
              <a:ext uri="{FF2B5EF4-FFF2-40B4-BE49-F238E27FC236}">
                <a16:creationId xmlns:a16="http://schemas.microsoft.com/office/drawing/2014/main" id="{C345DD21-929A-CAA6-C777-EC1F3FAB82AE}"/>
              </a:ext>
            </a:extLst>
          </p:cNvPr>
          <p:cNvSpPr/>
          <p:nvPr/>
        </p:nvSpPr>
        <p:spPr>
          <a:xfrm>
            <a:off x="10748140" y="3578129"/>
            <a:ext cx="272269" cy="272345"/>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2" name="TextBox 12">
            <a:extLst>
              <a:ext uri="{FF2B5EF4-FFF2-40B4-BE49-F238E27FC236}">
                <a16:creationId xmlns:a16="http://schemas.microsoft.com/office/drawing/2014/main" id="{9FC9CFDC-F152-B5AD-7AB7-11468268E8D8}"/>
              </a:ext>
            </a:extLst>
          </p:cNvPr>
          <p:cNvSpPr txBox="1"/>
          <p:nvPr/>
        </p:nvSpPr>
        <p:spPr>
          <a:xfrm>
            <a:off x="7051964" y="5297054"/>
            <a:ext cx="328814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t>u</a:t>
            </a:r>
            <a:r>
              <a:rPr lang="en-US" sz="2400" b="1">
                <a:ea typeface="+mn-lt"/>
                <a:cs typeface="+mn-lt"/>
              </a:rPr>
              <a:t> ⇝ v ⇝ u in 5 steps</a:t>
            </a:r>
            <a:endParaRPr lang="en-US" sz="2400" b="1"/>
          </a:p>
        </p:txBody>
      </p:sp>
    </p:spTree>
    <p:extLst>
      <p:ext uri="{BB962C8B-B14F-4D97-AF65-F5344CB8AC3E}">
        <p14:creationId xmlns:p14="http://schemas.microsoft.com/office/powerpoint/2010/main" val="1120131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713B-B53D-20D6-A793-11872DBB5FA2}"/>
              </a:ext>
            </a:extLst>
          </p:cNvPr>
          <p:cNvSpPr>
            <a:spLocks noGrp="1"/>
          </p:cNvSpPr>
          <p:nvPr>
            <p:ph type="title"/>
          </p:nvPr>
        </p:nvSpPr>
        <p:spPr/>
        <p:txBody>
          <a:bodyPr/>
          <a:lstStyle/>
          <a:p>
            <a:r>
              <a:rPr lang="en-US" dirty="0">
                <a:solidFill>
                  <a:schemeClr val="bg1"/>
                </a:solidFill>
              </a:rPr>
              <a:t>GRAPH TRANSFORMERS</a:t>
            </a:r>
            <a:endParaRPr lang="en-US" dirty="0"/>
          </a:p>
        </p:txBody>
      </p:sp>
    </p:spTree>
    <p:extLst>
      <p:ext uri="{BB962C8B-B14F-4D97-AF65-F5344CB8AC3E}">
        <p14:creationId xmlns:p14="http://schemas.microsoft.com/office/powerpoint/2010/main" val="845745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9621-B9F6-5132-1880-D2BF4068F044}"/>
              </a:ext>
            </a:extLst>
          </p:cNvPr>
          <p:cNvSpPr>
            <a:spLocks noGrp="1"/>
          </p:cNvSpPr>
          <p:nvPr>
            <p:ph type="title"/>
          </p:nvPr>
        </p:nvSpPr>
        <p:spPr/>
        <p:txBody>
          <a:bodyPr/>
          <a:lstStyle/>
          <a:p>
            <a:r>
              <a:rPr lang="en-US">
                <a:cs typeface="Calibri Light"/>
              </a:rPr>
              <a:t>Transformers</a:t>
            </a:r>
            <a:endParaRPr lang="en-US"/>
          </a:p>
        </p:txBody>
      </p:sp>
      <p:sp>
        <p:nvSpPr>
          <p:cNvPr id="3" name="Content Placeholder 2">
            <a:extLst>
              <a:ext uri="{FF2B5EF4-FFF2-40B4-BE49-F238E27FC236}">
                <a16:creationId xmlns:a16="http://schemas.microsoft.com/office/drawing/2014/main" id="{AEE13652-CED6-181C-E859-9407B90BFA51}"/>
              </a:ext>
            </a:extLst>
          </p:cNvPr>
          <p:cNvSpPr>
            <a:spLocks noGrp="1"/>
          </p:cNvSpPr>
          <p:nvPr>
            <p:ph idx="1"/>
          </p:nvPr>
        </p:nvSpPr>
        <p:spPr>
          <a:xfrm>
            <a:off x="838200" y="1825625"/>
            <a:ext cx="4798824" cy="4831877"/>
          </a:xfrm>
        </p:spPr>
        <p:txBody>
          <a:bodyPr vert="horz" lIns="91440" tIns="45720" rIns="91440" bIns="45720" rtlCol="0" anchor="t">
            <a:normAutofit/>
          </a:bodyPr>
          <a:lstStyle/>
          <a:p>
            <a:r>
              <a:rPr lang="en-US" sz="2800" dirty="0">
                <a:cs typeface="Calibri"/>
              </a:rPr>
              <a:t>Sequences of tokens</a:t>
            </a:r>
            <a:endParaRPr lang="en-US" sz="2800" dirty="0"/>
          </a:p>
          <a:p>
            <a:r>
              <a:rPr lang="en-US" sz="2800" dirty="0">
                <a:cs typeface="Calibri"/>
              </a:rPr>
              <a:t>Next token prediction based on a past context window</a:t>
            </a:r>
            <a:endParaRPr lang="en-US" sz="2800" dirty="0">
              <a:ea typeface="Calibri"/>
              <a:cs typeface="Calibri"/>
            </a:endParaRPr>
          </a:p>
          <a:p>
            <a:endParaRPr lang="en-US" sz="2800">
              <a:ea typeface="Calibri"/>
              <a:cs typeface="Calibri"/>
            </a:endParaRPr>
          </a:p>
          <a:p>
            <a:endParaRPr lang="en-US" sz="2800">
              <a:ea typeface="Calibri"/>
              <a:cs typeface="Calibri"/>
            </a:endParaRPr>
          </a:p>
          <a:p>
            <a:endParaRPr lang="en-US" sz="2800">
              <a:ea typeface="Calibri"/>
              <a:cs typeface="Calibri"/>
            </a:endParaRPr>
          </a:p>
          <a:p>
            <a:r>
              <a:rPr lang="en-US" sz="2800" dirty="0">
                <a:cs typeface="Calibri"/>
              </a:rPr>
              <a:t>Line graph</a:t>
            </a:r>
          </a:p>
          <a:p>
            <a:r>
              <a:rPr lang="en-US" sz="2800" dirty="0">
                <a:ea typeface="Calibri"/>
                <a:cs typeface="Calibri"/>
              </a:rPr>
              <a:t>Typically dense</a:t>
            </a:r>
          </a:p>
        </p:txBody>
      </p:sp>
      <p:sp>
        <p:nvSpPr>
          <p:cNvPr id="4" name="Slide Number Placeholder 3">
            <a:extLst>
              <a:ext uri="{FF2B5EF4-FFF2-40B4-BE49-F238E27FC236}">
                <a16:creationId xmlns:a16="http://schemas.microsoft.com/office/drawing/2014/main" id="{A90769C6-A627-9AAF-F2D1-B179C1704C54}"/>
              </a:ext>
            </a:extLst>
          </p:cNvPr>
          <p:cNvSpPr>
            <a:spLocks noGrp="1"/>
          </p:cNvSpPr>
          <p:nvPr>
            <p:ph type="sldNum" sz="quarter" idx="12"/>
          </p:nvPr>
        </p:nvSpPr>
        <p:spPr/>
        <p:txBody>
          <a:bodyPr/>
          <a:lstStyle/>
          <a:p>
            <a:fld id="{48F63A3B-78C7-47BE-AE5E-E10140E04643}" type="slidenum">
              <a:rPr lang="en-US" dirty="0"/>
              <a:t>52</a:t>
            </a:fld>
            <a:endParaRPr lang="en-US"/>
          </a:p>
        </p:txBody>
      </p:sp>
      <p:sp>
        <p:nvSpPr>
          <p:cNvPr id="8" name="Footer Placeholder 5">
            <a:extLst>
              <a:ext uri="{FF2B5EF4-FFF2-40B4-BE49-F238E27FC236}">
                <a16:creationId xmlns:a16="http://schemas.microsoft.com/office/drawing/2014/main" id="{DD081295-00E6-09EB-F729-17C6A4E037D0}"/>
              </a:ext>
            </a:extLst>
          </p:cNvPr>
          <p:cNvSpPr>
            <a:spLocks noGrp="1"/>
          </p:cNvSpPr>
          <p:nvPr/>
        </p:nvSpPr>
        <p:spPr>
          <a:xfrm>
            <a:off x="489528" y="6356350"/>
            <a:ext cx="11144596"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Aft>
                <a:spcPts val="600"/>
              </a:spcAft>
            </a:pPr>
            <a:r>
              <a:rPr lang="en-US" kern="1200">
                <a:latin typeface="+mn-lt"/>
                <a:ea typeface="+mn-ea"/>
                <a:cs typeface="+mn-cs"/>
              </a:rPr>
              <a:t>Image from https://towardsdatascience.com/understanding-graph-convolutional-networks-for-node-classification-a2bfdb7aba7b</a:t>
            </a:r>
            <a:endParaRPr lang="en-US"/>
          </a:p>
          <a:p>
            <a:pPr algn="l">
              <a:lnSpc>
                <a:spcPct val="90000"/>
              </a:lnSpc>
              <a:spcAft>
                <a:spcPts val="600"/>
              </a:spcAft>
            </a:pPr>
            <a:endParaRPr lang="en-US" kern="1200">
              <a:latin typeface="+mn-lt"/>
            </a:endParaRPr>
          </a:p>
        </p:txBody>
      </p:sp>
      <p:pic>
        <p:nvPicPr>
          <p:cNvPr id="5" name="Picture 4" descr="A diagram of a product attention and multi-health&#10;&#10;Description automatically generated">
            <a:extLst>
              <a:ext uri="{FF2B5EF4-FFF2-40B4-BE49-F238E27FC236}">
                <a16:creationId xmlns:a16="http://schemas.microsoft.com/office/drawing/2014/main" id="{A40DA606-FA5D-1A88-7E59-07B84F1F1E4E}"/>
              </a:ext>
            </a:extLst>
          </p:cNvPr>
          <p:cNvPicPr>
            <a:picLocks noChangeAspect="1"/>
          </p:cNvPicPr>
          <p:nvPr/>
        </p:nvPicPr>
        <p:blipFill>
          <a:blip r:embed="rId2"/>
          <a:stretch>
            <a:fillRect/>
          </a:stretch>
        </p:blipFill>
        <p:spPr>
          <a:xfrm>
            <a:off x="5935880" y="764791"/>
            <a:ext cx="5185653" cy="2845349"/>
          </a:xfrm>
          <a:prstGeom prst="rect">
            <a:avLst/>
          </a:prstGeom>
        </p:spPr>
      </p:pic>
      <p:pic>
        <p:nvPicPr>
          <p:cNvPr id="9" name="Picture 8" descr="A close up of a logo&#10;&#10;Description automatically generated">
            <a:extLst>
              <a:ext uri="{FF2B5EF4-FFF2-40B4-BE49-F238E27FC236}">
                <a16:creationId xmlns:a16="http://schemas.microsoft.com/office/drawing/2014/main" id="{28FCA669-AA1F-AE31-BB52-4293CD4DD630}"/>
              </a:ext>
            </a:extLst>
          </p:cNvPr>
          <p:cNvPicPr>
            <a:picLocks noChangeAspect="1"/>
          </p:cNvPicPr>
          <p:nvPr/>
        </p:nvPicPr>
        <p:blipFill>
          <a:blip r:embed="rId3"/>
          <a:stretch>
            <a:fillRect/>
          </a:stretch>
        </p:blipFill>
        <p:spPr>
          <a:xfrm>
            <a:off x="1826172" y="3870709"/>
            <a:ext cx="8539656" cy="662481"/>
          </a:xfrm>
          <a:prstGeom prst="rect">
            <a:avLst/>
          </a:prstGeom>
        </p:spPr>
      </p:pic>
    </p:spTree>
    <p:extLst>
      <p:ext uri="{BB962C8B-B14F-4D97-AF65-F5344CB8AC3E}">
        <p14:creationId xmlns:p14="http://schemas.microsoft.com/office/powerpoint/2010/main" val="1469719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81B6-04AE-44E4-CF41-F10486F023A4}"/>
              </a:ext>
            </a:extLst>
          </p:cNvPr>
          <p:cNvSpPr>
            <a:spLocks noGrp="1"/>
          </p:cNvSpPr>
          <p:nvPr>
            <p:ph type="title"/>
          </p:nvPr>
        </p:nvSpPr>
        <p:spPr/>
        <p:txBody>
          <a:bodyPr/>
          <a:lstStyle/>
          <a:p>
            <a:r>
              <a:rPr lang="en-US">
                <a:cs typeface="Calibri Light"/>
              </a:rPr>
              <a:t>Graph Transformers</a:t>
            </a:r>
            <a:endParaRPr lang="en-US"/>
          </a:p>
        </p:txBody>
      </p:sp>
      <p:sp>
        <p:nvSpPr>
          <p:cNvPr id="4" name="Content Placeholder 3">
            <a:extLst>
              <a:ext uri="{FF2B5EF4-FFF2-40B4-BE49-F238E27FC236}">
                <a16:creationId xmlns:a16="http://schemas.microsoft.com/office/drawing/2014/main" id="{30B4DAAA-2ADE-BC66-9749-A46B13219FEF}"/>
              </a:ext>
            </a:extLst>
          </p:cNvPr>
          <p:cNvSpPr>
            <a:spLocks noGrp="1"/>
          </p:cNvSpPr>
          <p:nvPr>
            <p:ph idx="1"/>
          </p:nvPr>
        </p:nvSpPr>
        <p:spPr/>
        <p:txBody>
          <a:bodyPr vert="horz" lIns="91440" tIns="45720" rIns="91440" bIns="45720" rtlCol="0" anchor="t">
            <a:normAutofit/>
          </a:bodyPr>
          <a:lstStyle/>
          <a:p>
            <a:r>
              <a:rPr lang="en-US" sz="2800" dirty="0">
                <a:cs typeface="Calibri"/>
              </a:rPr>
              <a:t>Extension of transformers to graph-structured data</a:t>
            </a:r>
          </a:p>
          <a:p>
            <a:r>
              <a:rPr lang="en-US" sz="2800" dirty="0">
                <a:cs typeface="Calibri"/>
              </a:rPr>
              <a:t>Instead of next-token prediction in sequences, learn node representations</a:t>
            </a:r>
            <a:endParaRPr lang="en-US" sz="2800" dirty="0">
              <a:ea typeface="Calibri"/>
              <a:cs typeface="Calibri"/>
            </a:endParaRPr>
          </a:p>
          <a:p>
            <a:r>
              <a:rPr lang="en-US" sz="2800" dirty="0">
                <a:cs typeface="Calibri"/>
              </a:rPr>
              <a:t>Often dense (full connections) - computational graph different from input graph</a:t>
            </a:r>
            <a:endParaRPr lang="en-US" sz="2800" dirty="0">
              <a:ea typeface="Calibri"/>
              <a:cs typeface="Calibri"/>
            </a:endParaRPr>
          </a:p>
          <a:p>
            <a:r>
              <a:rPr lang="en-US" sz="2800" dirty="0">
                <a:cs typeface="Calibri"/>
              </a:rPr>
              <a:t>Challenges</a:t>
            </a:r>
            <a:endParaRPr lang="en-US" sz="2800" dirty="0">
              <a:ea typeface="Calibri" panose="020F0502020204030204"/>
              <a:cs typeface="Calibri"/>
            </a:endParaRPr>
          </a:p>
          <a:p>
            <a:pPr lvl="1">
              <a:buFont typeface="Courier New" panose="020B0604020202020204" pitchFamily="34" charset="0"/>
              <a:buChar char="o"/>
            </a:pPr>
            <a:r>
              <a:rPr lang="en-US" sz="2400" dirty="0">
                <a:cs typeface="Calibri"/>
              </a:rPr>
              <a:t>How to account for loss of inductive bias from input graph structure?</a:t>
            </a:r>
            <a:endParaRPr lang="en-US" sz="2400" dirty="0">
              <a:ea typeface="Calibri"/>
              <a:cs typeface="Calibri"/>
            </a:endParaRPr>
          </a:p>
          <a:p>
            <a:pPr lvl="1">
              <a:buFont typeface="Courier New,monospace" panose="020B0604020202020204" pitchFamily="34" charset="0"/>
              <a:buChar char="o"/>
            </a:pPr>
            <a:r>
              <a:rPr lang="en-US" sz="2400" dirty="0">
                <a:latin typeface="Calibri"/>
                <a:cs typeface="Arial"/>
              </a:rPr>
              <a:t>How to identify nodes (position, structure) within the graph?</a:t>
            </a:r>
            <a:endParaRPr lang="en-US" sz="2400" dirty="0">
              <a:latin typeface="Calibri"/>
              <a:ea typeface="Calibri"/>
              <a:cs typeface="Arial"/>
            </a:endParaRPr>
          </a:p>
          <a:p>
            <a:pPr lvl="1">
              <a:buFont typeface="Courier New,monospace" panose="020B0604020202020204" pitchFamily="34" charset="0"/>
              <a:buChar char="o"/>
            </a:pPr>
            <a:r>
              <a:rPr lang="en-US" sz="2400" dirty="0">
                <a:ea typeface="Calibri"/>
                <a:cs typeface="Arial"/>
              </a:rPr>
              <a:t>Scaling?</a:t>
            </a:r>
          </a:p>
          <a:p>
            <a:endParaRPr lang="en-US" sz="2800" dirty="0">
              <a:ea typeface="Calibri" panose="020F0502020204030204"/>
              <a:cs typeface="Calibri"/>
            </a:endParaRPr>
          </a:p>
        </p:txBody>
      </p:sp>
      <p:sp>
        <p:nvSpPr>
          <p:cNvPr id="3" name="Slide Number Placeholder 2">
            <a:extLst>
              <a:ext uri="{FF2B5EF4-FFF2-40B4-BE49-F238E27FC236}">
                <a16:creationId xmlns:a16="http://schemas.microsoft.com/office/drawing/2014/main" id="{3AD1D654-2387-140C-3EA2-FBA213F604F3}"/>
              </a:ext>
            </a:extLst>
          </p:cNvPr>
          <p:cNvSpPr>
            <a:spLocks noGrp="1"/>
          </p:cNvSpPr>
          <p:nvPr>
            <p:ph type="sldNum" sz="quarter" idx="12"/>
          </p:nvPr>
        </p:nvSpPr>
        <p:spPr/>
        <p:txBody>
          <a:bodyPr/>
          <a:lstStyle/>
          <a:p>
            <a:fld id="{48F63A3B-78C7-47BE-AE5E-E10140E04643}" type="slidenum">
              <a:rPr lang="en-US" dirty="0"/>
              <a:t>53</a:t>
            </a:fld>
            <a:endParaRPr lang="en-US"/>
          </a:p>
        </p:txBody>
      </p:sp>
    </p:spTree>
    <p:extLst>
      <p:ext uri="{BB962C8B-B14F-4D97-AF65-F5344CB8AC3E}">
        <p14:creationId xmlns:p14="http://schemas.microsoft.com/office/powerpoint/2010/main" val="20427317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8C86-AF1F-C8B6-0649-AAB94A919744}"/>
              </a:ext>
            </a:extLst>
          </p:cNvPr>
          <p:cNvSpPr>
            <a:spLocks noGrp="1"/>
          </p:cNvSpPr>
          <p:nvPr>
            <p:ph type="title"/>
          </p:nvPr>
        </p:nvSpPr>
        <p:spPr/>
        <p:txBody>
          <a:bodyPr/>
          <a:lstStyle/>
          <a:p>
            <a:r>
              <a:rPr lang="en-US">
                <a:cs typeface="Calibri Light"/>
              </a:rPr>
              <a:t>Graph Transformers</a:t>
            </a:r>
            <a:endParaRPr lang="en-US"/>
          </a:p>
        </p:txBody>
      </p:sp>
      <p:sp>
        <p:nvSpPr>
          <p:cNvPr id="3" name="Content Placeholder 2">
            <a:extLst>
              <a:ext uri="{FF2B5EF4-FFF2-40B4-BE49-F238E27FC236}">
                <a16:creationId xmlns:a16="http://schemas.microsoft.com/office/drawing/2014/main" id="{B37746BA-7549-B5E4-765A-FD4814AA250F}"/>
              </a:ext>
            </a:extLst>
          </p:cNvPr>
          <p:cNvSpPr>
            <a:spLocks noGrp="1"/>
          </p:cNvSpPr>
          <p:nvPr>
            <p:ph idx="1"/>
          </p:nvPr>
        </p:nvSpPr>
        <p:spPr>
          <a:xfrm>
            <a:off x="838200" y="1825625"/>
            <a:ext cx="3374796" cy="4351338"/>
          </a:xfrm>
        </p:spPr>
        <p:txBody>
          <a:bodyPr vert="horz" lIns="91440" tIns="45720" rIns="91440" bIns="45720" rtlCol="0" anchor="t">
            <a:normAutofit/>
          </a:bodyPr>
          <a:lstStyle/>
          <a:p>
            <a:r>
              <a:rPr lang="en-US" sz="2000">
                <a:cs typeface="Calibri"/>
              </a:rPr>
              <a:t>Sample architecture ([Dwivedi and Bresson, 2021])</a:t>
            </a:r>
            <a:endParaRPr lang="en-US"/>
          </a:p>
          <a:p>
            <a:r>
              <a:rPr lang="en-US" sz="2000">
                <a:cs typeface="Calibri"/>
              </a:rPr>
              <a:t>Number of newer architectures</a:t>
            </a:r>
          </a:p>
          <a:p>
            <a:pPr lvl="1">
              <a:spcBef>
                <a:spcPts val="1000"/>
              </a:spcBef>
            </a:pPr>
            <a:r>
              <a:rPr lang="en-US" sz="1800">
                <a:cs typeface="Calibri"/>
              </a:rPr>
              <a:t>SAN</a:t>
            </a:r>
          </a:p>
          <a:p>
            <a:pPr lvl="1">
              <a:spcBef>
                <a:spcPts val="1000"/>
              </a:spcBef>
            </a:pPr>
            <a:r>
              <a:rPr lang="en-US" sz="1800" err="1">
                <a:cs typeface="Calibri"/>
              </a:rPr>
              <a:t>Graphormer</a:t>
            </a:r>
            <a:endParaRPr lang="en-US" sz="1800">
              <a:cs typeface="Calibri"/>
            </a:endParaRPr>
          </a:p>
          <a:p>
            <a:pPr lvl="1">
              <a:spcBef>
                <a:spcPts val="1000"/>
              </a:spcBef>
            </a:pPr>
            <a:r>
              <a:rPr lang="en-US" sz="1800" err="1">
                <a:cs typeface="Calibri"/>
              </a:rPr>
              <a:t>GraphGPS</a:t>
            </a:r>
            <a:endParaRPr lang="en-US" sz="1800">
              <a:cs typeface="Calibri"/>
            </a:endParaRPr>
          </a:p>
        </p:txBody>
      </p:sp>
      <p:sp>
        <p:nvSpPr>
          <p:cNvPr id="4" name="Slide Number Placeholder 3">
            <a:extLst>
              <a:ext uri="{FF2B5EF4-FFF2-40B4-BE49-F238E27FC236}">
                <a16:creationId xmlns:a16="http://schemas.microsoft.com/office/drawing/2014/main" id="{37486B01-29BC-25C7-0DF9-900DDCFBBD9D}"/>
              </a:ext>
            </a:extLst>
          </p:cNvPr>
          <p:cNvSpPr>
            <a:spLocks noGrp="1"/>
          </p:cNvSpPr>
          <p:nvPr>
            <p:ph type="sldNum" sz="quarter" idx="12"/>
          </p:nvPr>
        </p:nvSpPr>
        <p:spPr/>
        <p:txBody>
          <a:bodyPr/>
          <a:lstStyle/>
          <a:p>
            <a:fld id="{48F63A3B-78C7-47BE-AE5E-E10140E04643}" type="slidenum">
              <a:rPr lang="en-US" dirty="0"/>
              <a:t>54</a:t>
            </a:fld>
            <a:endParaRPr lang="en-US"/>
          </a:p>
        </p:txBody>
      </p:sp>
      <p:pic>
        <p:nvPicPr>
          <p:cNvPr id="5" name="Picture 4">
            <a:extLst>
              <a:ext uri="{FF2B5EF4-FFF2-40B4-BE49-F238E27FC236}">
                <a16:creationId xmlns:a16="http://schemas.microsoft.com/office/drawing/2014/main" id="{52EECC02-ED1C-1D5B-6683-97051C4B6A16}"/>
              </a:ext>
            </a:extLst>
          </p:cNvPr>
          <p:cNvPicPr>
            <a:picLocks noChangeAspect="1"/>
          </p:cNvPicPr>
          <p:nvPr/>
        </p:nvPicPr>
        <p:blipFill>
          <a:blip r:embed="rId2"/>
          <a:stretch>
            <a:fillRect/>
          </a:stretch>
        </p:blipFill>
        <p:spPr>
          <a:xfrm>
            <a:off x="4393082" y="1462304"/>
            <a:ext cx="6578607" cy="4891420"/>
          </a:xfrm>
          <a:prstGeom prst="rect">
            <a:avLst/>
          </a:prstGeom>
        </p:spPr>
      </p:pic>
    </p:spTree>
    <p:extLst>
      <p:ext uri="{BB962C8B-B14F-4D97-AF65-F5344CB8AC3E}">
        <p14:creationId xmlns:p14="http://schemas.microsoft.com/office/powerpoint/2010/main" val="1105139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8053-E370-5689-ACDA-5EECE582C333}"/>
              </a:ext>
            </a:extLst>
          </p:cNvPr>
          <p:cNvSpPr>
            <a:spLocks noGrp="1"/>
          </p:cNvSpPr>
          <p:nvPr>
            <p:ph type="title"/>
          </p:nvPr>
        </p:nvSpPr>
        <p:spPr/>
        <p:txBody>
          <a:bodyPr/>
          <a:lstStyle/>
          <a:p>
            <a:r>
              <a:rPr lang="en-US">
                <a:cs typeface="Calibri Light"/>
              </a:rPr>
              <a:t>Positional Encodings</a:t>
            </a:r>
            <a:endParaRPr lang="en-US"/>
          </a:p>
        </p:txBody>
      </p:sp>
      <p:sp>
        <p:nvSpPr>
          <p:cNvPr id="3" name="Content Placeholder 2">
            <a:extLst>
              <a:ext uri="{FF2B5EF4-FFF2-40B4-BE49-F238E27FC236}">
                <a16:creationId xmlns:a16="http://schemas.microsoft.com/office/drawing/2014/main" id="{D26ADE84-4F21-1446-D762-AD529489D079}"/>
              </a:ext>
            </a:extLst>
          </p:cNvPr>
          <p:cNvSpPr>
            <a:spLocks noGrp="1"/>
          </p:cNvSpPr>
          <p:nvPr>
            <p:ph idx="1"/>
          </p:nvPr>
        </p:nvSpPr>
        <p:spPr>
          <a:xfrm>
            <a:off x="838200" y="1825625"/>
            <a:ext cx="4983480" cy="1440498"/>
          </a:xfrm>
        </p:spPr>
        <p:txBody>
          <a:bodyPr vert="horz" lIns="91440" tIns="45720" rIns="91440" bIns="45720" rtlCol="0" anchor="t">
            <a:normAutofit/>
          </a:bodyPr>
          <a:lstStyle/>
          <a:p>
            <a:r>
              <a:rPr lang="en-US" sz="2800" dirty="0">
                <a:cs typeface="Calibri"/>
              </a:rPr>
              <a:t>Sequence transformers use sinusoids (sin, cos functions)</a:t>
            </a:r>
            <a:endParaRPr lang="en-US" sz="2800" dirty="0"/>
          </a:p>
        </p:txBody>
      </p:sp>
      <p:sp>
        <p:nvSpPr>
          <p:cNvPr id="4" name="Slide Number Placeholder 3">
            <a:extLst>
              <a:ext uri="{FF2B5EF4-FFF2-40B4-BE49-F238E27FC236}">
                <a16:creationId xmlns:a16="http://schemas.microsoft.com/office/drawing/2014/main" id="{7DAA9B09-B85C-ACB5-C2F6-734B1F8655A7}"/>
              </a:ext>
            </a:extLst>
          </p:cNvPr>
          <p:cNvSpPr>
            <a:spLocks noGrp="1"/>
          </p:cNvSpPr>
          <p:nvPr>
            <p:ph type="sldNum" sz="quarter" idx="12"/>
          </p:nvPr>
        </p:nvSpPr>
        <p:spPr/>
        <p:txBody>
          <a:bodyPr/>
          <a:lstStyle/>
          <a:p>
            <a:fld id="{48F63A3B-78C7-47BE-AE5E-E10140E04643}" type="slidenum">
              <a:rPr lang="en-US" dirty="0"/>
              <a:t>55</a:t>
            </a:fld>
            <a:endParaRPr lang="en-US"/>
          </a:p>
        </p:txBody>
      </p:sp>
      <p:pic>
        <p:nvPicPr>
          <p:cNvPr id="5" name="Picture 4" descr="A yellow and blue gradient&#10;&#10;Description automatically generated">
            <a:extLst>
              <a:ext uri="{FF2B5EF4-FFF2-40B4-BE49-F238E27FC236}">
                <a16:creationId xmlns:a16="http://schemas.microsoft.com/office/drawing/2014/main" id="{935F62E8-CB98-6E21-24A8-9252557DD08C}"/>
              </a:ext>
            </a:extLst>
          </p:cNvPr>
          <p:cNvPicPr>
            <a:picLocks noChangeAspect="1"/>
          </p:cNvPicPr>
          <p:nvPr/>
        </p:nvPicPr>
        <p:blipFill>
          <a:blip r:embed="rId2"/>
          <a:stretch>
            <a:fillRect/>
          </a:stretch>
        </p:blipFill>
        <p:spPr>
          <a:xfrm>
            <a:off x="6111240" y="2027880"/>
            <a:ext cx="5115559" cy="3716639"/>
          </a:xfrm>
          <a:prstGeom prst="rect">
            <a:avLst/>
          </a:prstGeom>
        </p:spPr>
      </p:pic>
      <p:pic>
        <p:nvPicPr>
          <p:cNvPr id="6" name="Picture 5" descr="A close-up of black text&#10;&#10;Description automatically generated">
            <a:extLst>
              <a:ext uri="{FF2B5EF4-FFF2-40B4-BE49-F238E27FC236}">
                <a16:creationId xmlns:a16="http://schemas.microsoft.com/office/drawing/2014/main" id="{07BB6C73-7CB6-4B13-562C-255107A80A8D}"/>
              </a:ext>
            </a:extLst>
          </p:cNvPr>
          <p:cNvPicPr>
            <a:picLocks noChangeAspect="1"/>
          </p:cNvPicPr>
          <p:nvPr/>
        </p:nvPicPr>
        <p:blipFill>
          <a:blip r:embed="rId3"/>
          <a:stretch>
            <a:fillRect/>
          </a:stretch>
        </p:blipFill>
        <p:spPr>
          <a:xfrm>
            <a:off x="1022350" y="3434397"/>
            <a:ext cx="4798060" cy="903605"/>
          </a:xfrm>
          <a:prstGeom prst="rect">
            <a:avLst/>
          </a:prstGeom>
        </p:spPr>
      </p:pic>
    </p:spTree>
    <p:extLst>
      <p:ext uri="{BB962C8B-B14F-4D97-AF65-F5344CB8AC3E}">
        <p14:creationId xmlns:p14="http://schemas.microsoft.com/office/powerpoint/2010/main" val="1253144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9B6A-4A0B-A7AB-960A-B29D82127E61}"/>
              </a:ext>
            </a:extLst>
          </p:cNvPr>
          <p:cNvSpPr>
            <a:spLocks noGrp="1"/>
          </p:cNvSpPr>
          <p:nvPr>
            <p:ph type="title"/>
          </p:nvPr>
        </p:nvSpPr>
        <p:spPr/>
        <p:txBody>
          <a:bodyPr/>
          <a:lstStyle/>
          <a:p>
            <a:r>
              <a:rPr lang="en-US">
                <a:cs typeface="Calibri Light"/>
              </a:rPr>
              <a:t>Positional Encodings</a:t>
            </a:r>
            <a:endParaRPr lang="en-US"/>
          </a:p>
        </p:txBody>
      </p:sp>
      <p:sp>
        <p:nvSpPr>
          <p:cNvPr id="3" name="Content Placeholder 2">
            <a:extLst>
              <a:ext uri="{FF2B5EF4-FFF2-40B4-BE49-F238E27FC236}">
                <a16:creationId xmlns:a16="http://schemas.microsoft.com/office/drawing/2014/main" id="{79B94671-8D12-51A2-B49F-5263B3E15C18}"/>
              </a:ext>
            </a:extLst>
          </p:cNvPr>
          <p:cNvSpPr>
            <a:spLocks noGrp="1"/>
          </p:cNvSpPr>
          <p:nvPr>
            <p:ph idx="1"/>
          </p:nvPr>
        </p:nvSpPr>
        <p:spPr>
          <a:xfrm>
            <a:off x="838200" y="1825625"/>
            <a:ext cx="10515600" cy="1833235"/>
          </a:xfrm>
        </p:spPr>
        <p:txBody>
          <a:bodyPr vert="horz" lIns="91440" tIns="45720" rIns="91440" bIns="45720" rtlCol="0" anchor="t">
            <a:normAutofit/>
          </a:bodyPr>
          <a:lstStyle/>
          <a:p>
            <a:r>
              <a:rPr lang="en-US" sz="2800" dirty="0">
                <a:cs typeface="Calibri" panose="020F0502020204030204"/>
              </a:rPr>
              <a:t>Sin, cos functions arise as eigenfunctions of Laplacians in Euclidean space</a:t>
            </a:r>
          </a:p>
          <a:p>
            <a:r>
              <a:rPr lang="en-US" sz="2800" i="1" dirty="0">
                <a:ea typeface="Calibri" panose="020F0502020204030204"/>
                <a:cs typeface="Calibri" panose="020F0502020204030204"/>
              </a:rPr>
              <a:t>On graphs</a:t>
            </a:r>
            <a:r>
              <a:rPr lang="en-US" sz="2800" dirty="0">
                <a:ea typeface="Calibri" panose="020F0502020204030204"/>
                <a:cs typeface="Calibri" panose="020F0502020204030204"/>
              </a:rPr>
              <a:t>: eigenvectors of graph Laplacian </a:t>
            </a:r>
            <a:r>
              <a:rPr lang="en-US" sz="2800" b="1" dirty="0">
                <a:ea typeface="Calibri" panose="020F0502020204030204"/>
                <a:cs typeface="Calibri" panose="020F0502020204030204"/>
              </a:rPr>
              <a:t>L = D - A</a:t>
            </a:r>
          </a:p>
        </p:txBody>
      </p:sp>
      <p:sp>
        <p:nvSpPr>
          <p:cNvPr id="4" name="Slide Number Placeholder 3">
            <a:extLst>
              <a:ext uri="{FF2B5EF4-FFF2-40B4-BE49-F238E27FC236}">
                <a16:creationId xmlns:a16="http://schemas.microsoft.com/office/drawing/2014/main" id="{6562CCF2-528F-378C-B915-F21FC8A4CBD0}"/>
              </a:ext>
            </a:extLst>
          </p:cNvPr>
          <p:cNvSpPr>
            <a:spLocks noGrp="1"/>
          </p:cNvSpPr>
          <p:nvPr>
            <p:ph type="sldNum" sz="quarter" idx="12"/>
          </p:nvPr>
        </p:nvSpPr>
        <p:spPr/>
        <p:txBody>
          <a:bodyPr/>
          <a:lstStyle/>
          <a:p>
            <a:fld id="{48F63A3B-78C7-47BE-AE5E-E10140E04643}" type="slidenum">
              <a:rPr lang="en-US" dirty="0"/>
              <a:t>56</a:t>
            </a:fld>
            <a:endParaRPr lang="en-US"/>
          </a:p>
        </p:txBody>
      </p:sp>
      <p:pic>
        <p:nvPicPr>
          <p:cNvPr id="5" name="Picture 4">
            <a:extLst>
              <a:ext uri="{FF2B5EF4-FFF2-40B4-BE49-F238E27FC236}">
                <a16:creationId xmlns:a16="http://schemas.microsoft.com/office/drawing/2014/main" id="{D59D1381-63D8-7B30-8307-C48A7D98365C}"/>
              </a:ext>
            </a:extLst>
          </p:cNvPr>
          <p:cNvPicPr>
            <a:picLocks noChangeAspect="1"/>
          </p:cNvPicPr>
          <p:nvPr/>
        </p:nvPicPr>
        <p:blipFill>
          <a:blip r:embed="rId2"/>
          <a:stretch>
            <a:fillRect/>
          </a:stretch>
        </p:blipFill>
        <p:spPr>
          <a:xfrm>
            <a:off x="1418896" y="3971760"/>
            <a:ext cx="9358587" cy="1480756"/>
          </a:xfrm>
          <a:prstGeom prst="rect">
            <a:avLst/>
          </a:prstGeom>
        </p:spPr>
      </p:pic>
    </p:spTree>
    <p:extLst>
      <p:ext uri="{BB962C8B-B14F-4D97-AF65-F5344CB8AC3E}">
        <p14:creationId xmlns:p14="http://schemas.microsoft.com/office/powerpoint/2010/main" val="3382204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DEEE-A3D6-2F9F-1097-C2A4C234F595}"/>
              </a:ext>
            </a:extLst>
          </p:cNvPr>
          <p:cNvSpPr>
            <a:spLocks noGrp="1"/>
          </p:cNvSpPr>
          <p:nvPr>
            <p:ph type="title"/>
          </p:nvPr>
        </p:nvSpPr>
        <p:spPr/>
        <p:txBody>
          <a:bodyPr/>
          <a:lstStyle/>
          <a:p>
            <a:r>
              <a:rPr lang="en-US">
                <a:ea typeface="Calibri Light"/>
                <a:cs typeface="Calibri Light"/>
              </a:rPr>
              <a:t>Laplacian Eigenvalues/Eigenvectors</a:t>
            </a:r>
            <a:endParaRPr lang="en-US"/>
          </a:p>
        </p:txBody>
      </p:sp>
      <p:sp>
        <p:nvSpPr>
          <p:cNvPr id="4" name="Slide Number Placeholder 3">
            <a:extLst>
              <a:ext uri="{FF2B5EF4-FFF2-40B4-BE49-F238E27FC236}">
                <a16:creationId xmlns:a16="http://schemas.microsoft.com/office/drawing/2014/main" id="{D070DF6B-855C-87A8-202C-DF661243E586}"/>
              </a:ext>
            </a:extLst>
          </p:cNvPr>
          <p:cNvSpPr>
            <a:spLocks noGrp="1"/>
          </p:cNvSpPr>
          <p:nvPr>
            <p:ph type="sldNum" sz="quarter" idx="12"/>
          </p:nvPr>
        </p:nvSpPr>
        <p:spPr/>
        <p:txBody>
          <a:bodyPr/>
          <a:lstStyle/>
          <a:p>
            <a:fld id="{48F63A3B-78C7-47BE-AE5E-E10140E04643}" type="slidenum">
              <a:rPr lang="en-US" dirty="0"/>
              <a:t>57</a:t>
            </a:fld>
            <a:endParaRPr lang="en-US"/>
          </a:p>
        </p:txBody>
      </p:sp>
      <p:pic>
        <p:nvPicPr>
          <p:cNvPr id="5" name="Picture 4">
            <a:extLst>
              <a:ext uri="{FF2B5EF4-FFF2-40B4-BE49-F238E27FC236}">
                <a16:creationId xmlns:a16="http://schemas.microsoft.com/office/drawing/2014/main" id="{725C765C-0865-CBCC-9DB6-ED517EA475A9}"/>
              </a:ext>
            </a:extLst>
          </p:cNvPr>
          <p:cNvPicPr>
            <a:picLocks noChangeAspect="1"/>
          </p:cNvPicPr>
          <p:nvPr/>
        </p:nvPicPr>
        <p:blipFill>
          <a:blip r:embed="rId2"/>
          <a:stretch>
            <a:fillRect/>
          </a:stretch>
        </p:blipFill>
        <p:spPr>
          <a:xfrm>
            <a:off x="724513" y="2272308"/>
            <a:ext cx="10742974" cy="2890228"/>
          </a:xfrm>
          <a:prstGeom prst="rect">
            <a:avLst/>
          </a:prstGeom>
        </p:spPr>
      </p:pic>
    </p:spTree>
    <p:extLst>
      <p:ext uri="{BB962C8B-B14F-4D97-AF65-F5344CB8AC3E}">
        <p14:creationId xmlns:p14="http://schemas.microsoft.com/office/powerpoint/2010/main" val="3652321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E4E6-025F-ACE2-A045-B5E3352E9F11}"/>
              </a:ext>
            </a:extLst>
          </p:cNvPr>
          <p:cNvSpPr>
            <a:spLocks noGrp="1"/>
          </p:cNvSpPr>
          <p:nvPr>
            <p:ph type="title"/>
          </p:nvPr>
        </p:nvSpPr>
        <p:spPr/>
        <p:txBody>
          <a:bodyPr>
            <a:normAutofit fontScale="90000"/>
          </a:bodyPr>
          <a:lstStyle/>
          <a:p>
            <a:r>
              <a:rPr lang="en-US">
                <a:ea typeface="Calibri Light"/>
                <a:cs typeface="Calibri Light"/>
              </a:rPr>
              <a:t>Learned Positional Encodings (LPE)</a:t>
            </a:r>
            <a:br>
              <a:rPr lang="en-US">
                <a:ea typeface="Calibri Light"/>
                <a:cs typeface="Calibri Light"/>
              </a:rPr>
            </a:br>
            <a:r>
              <a:rPr lang="en-US" sz="2000">
                <a:ea typeface="Calibri Light"/>
                <a:cs typeface="Calibri Light"/>
              </a:rPr>
              <a:t>[Kreuzer et al., 2021]</a:t>
            </a:r>
            <a:endParaRPr lang="en-US" sz="2000"/>
          </a:p>
        </p:txBody>
      </p:sp>
      <p:sp>
        <p:nvSpPr>
          <p:cNvPr id="4" name="Slide Number Placeholder 3">
            <a:extLst>
              <a:ext uri="{FF2B5EF4-FFF2-40B4-BE49-F238E27FC236}">
                <a16:creationId xmlns:a16="http://schemas.microsoft.com/office/drawing/2014/main" id="{86D1AA1A-DE0A-5E21-1676-331753146E46}"/>
              </a:ext>
            </a:extLst>
          </p:cNvPr>
          <p:cNvSpPr>
            <a:spLocks noGrp="1"/>
          </p:cNvSpPr>
          <p:nvPr>
            <p:ph type="sldNum" sz="quarter" idx="12"/>
          </p:nvPr>
        </p:nvSpPr>
        <p:spPr/>
        <p:txBody>
          <a:bodyPr/>
          <a:lstStyle/>
          <a:p>
            <a:fld id="{48F63A3B-78C7-47BE-AE5E-E10140E04643}" type="slidenum">
              <a:rPr lang="en-US" dirty="0"/>
              <a:t>58</a:t>
            </a:fld>
            <a:endParaRPr lang="en-US"/>
          </a:p>
        </p:txBody>
      </p:sp>
      <p:sp>
        <p:nvSpPr>
          <p:cNvPr id="7" name="Content Placeholder 6">
            <a:extLst>
              <a:ext uri="{FF2B5EF4-FFF2-40B4-BE49-F238E27FC236}">
                <a16:creationId xmlns:a16="http://schemas.microsoft.com/office/drawing/2014/main" id="{FB0CE9BB-A86C-D71F-3612-37D2801FF9D7}"/>
              </a:ext>
            </a:extLst>
          </p:cNvPr>
          <p:cNvSpPr>
            <a:spLocks noGrp="1"/>
          </p:cNvSpPr>
          <p:nvPr>
            <p:ph idx="1"/>
          </p:nvPr>
        </p:nvSpPr>
        <p:spPr/>
        <p:txBody>
          <a:bodyPr vert="horz" lIns="91440" tIns="45720" rIns="91440" bIns="45720" rtlCol="0" anchor="t">
            <a:normAutofit/>
          </a:bodyPr>
          <a:lstStyle/>
          <a:p>
            <a:r>
              <a:rPr lang="en-US" sz="2800" dirty="0">
                <a:ea typeface="Calibri"/>
                <a:cs typeface="Calibri"/>
              </a:rPr>
              <a:t>Learned positional encodings (LPE) on top of Laplacian-based features</a:t>
            </a:r>
          </a:p>
        </p:txBody>
      </p:sp>
      <p:pic>
        <p:nvPicPr>
          <p:cNvPr id="8" name="Picture 7" descr="A diagram of a transformer&#10;&#10;Description automatically generated">
            <a:extLst>
              <a:ext uri="{FF2B5EF4-FFF2-40B4-BE49-F238E27FC236}">
                <a16:creationId xmlns:a16="http://schemas.microsoft.com/office/drawing/2014/main" id="{18F6F2B0-21BF-FF50-6DD6-68CC3DCAB4B4}"/>
              </a:ext>
            </a:extLst>
          </p:cNvPr>
          <p:cNvPicPr>
            <a:picLocks noChangeAspect="1"/>
          </p:cNvPicPr>
          <p:nvPr/>
        </p:nvPicPr>
        <p:blipFill>
          <a:blip r:embed="rId2"/>
          <a:stretch>
            <a:fillRect/>
          </a:stretch>
        </p:blipFill>
        <p:spPr>
          <a:xfrm>
            <a:off x="833438" y="2929923"/>
            <a:ext cx="10525125" cy="1628775"/>
          </a:xfrm>
          <a:prstGeom prst="rect">
            <a:avLst/>
          </a:prstGeom>
        </p:spPr>
      </p:pic>
    </p:spTree>
    <p:extLst>
      <p:ext uri="{BB962C8B-B14F-4D97-AF65-F5344CB8AC3E}">
        <p14:creationId xmlns:p14="http://schemas.microsoft.com/office/powerpoint/2010/main" val="2093892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7E91-E247-FBCA-C908-81B1C7308CEF}"/>
              </a:ext>
            </a:extLst>
          </p:cNvPr>
          <p:cNvSpPr>
            <a:spLocks noGrp="1"/>
          </p:cNvSpPr>
          <p:nvPr>
            <p:ph type="title"/>
          </p:nvPr>
        </p:nvSpPr>
        <p:spPr/>
        <p:txBody>
          <a:bodyPr/>
          <a:lstStyle/>
          <a:p>
            <a:r>
              <a:rPr lang="en-US">
                <a:ea typeface="Calibri Light"/>
                <a:cs typeface="Calibri Light"/>
              </a:rPr>
              <a:t>Combine LPEs with Attention</a:t>
            </a:r>
            <a:endParaRPr lang="en-US"/>
          </a:p>
        </p:txBody>
      </p:sp>
      <p:sp>
        <p:nvSpPr>
          <p:cNvPr id="3" name="Content Placeholder 2">
            <a:extLst>
              <a:ext uri="{FF2B5EF4-FFF2-40B4-BE49-F238E27FC236}">
                <a16:creationId xmlns:a16="http://schemas.microsoft.com/office/drawing/2014/main" id="{E1524EB6-73F9-87E1-7713-EF10B14F9AF2}"/>
              </a:ext>
            </a:extLst>
          </p:cNvPr>
          <p:cNvSpPr>
            <a:spLocks noGrp="1"/>
          </p:cNvSpPr>
          <p:nvPr>
            <p:ph idx="1"/>
          </p:nvPr>
        </p:nvSpPr>
        <p:spPr>
          <a:xfrm>
            <a:off x="838200" y="1825625"/>
            <a:ext cx="3491187" cy="1714993"/>
          </a:xfrm>
        </p:spPr>
        <p:txBody>
          <a:bodyPr vert="horz" lIns="91440" tIns="45720" rIns="91440" bIns="45720" rtlCol="0" anchor="t">
            <a:normAutofit/>
          </a:bodyPr>
          <a:lstStyle/>
          <a:p>
            <a:r>
              <a:rPr lang="en-US" sz="2800" dirty="0">
                <a:ea typeface="Calibri"/>
                <a:cs typeface="Calibri"/>
              </a:rPr>
              <a:t>Spectral Attention Networks (SAN) - [Kreuzer et al., 2021]</a:t>
            </a:r>
            <a:endParaRPr lang="en-US" sz="2800" dirty="0"/>
          </a:p>
        </p:txBody>
      </p:sp>
      <p:sp>
        <p:nvSpPr>
          <p:cNvPr id="4" name="Slide Number Placeholder 3">
            <a:extLst>
              <a:ext uri="{FF2B5EF4-FFF2-40B4-BE49-F238E27FC236}">
                <a16:creationId xmlns:a16="http://schemas.microsoft.com/office/drawing/2014/main" id="{09E8B93B-AB7F-0BFD-79A4-AD822EDFB5D8}"/>
              </a:ext>
            </a:extLst>
          </p:cNvPr>
          <p:cNvSpPr>
            <a:spLocks noGrp="1"/>
          </p:cNvSpPr>
          <p:nvPr>
            <p:ph type="sldNum" sz="quarter" idx="12"/>
          </p:nvPr>
        </p:nvSpPr>
        <p:spPr/>
        <p:txBody>
          <a:bodyPr/>
          <a:lstStyle/>
          <a:p>
            <a:fld id="{48F63A3B-78C7-47BE-AE5E-E10140E04643}" type="slidenum">
              <a:rPr lang="en-US" dirty="0"/>
              <a:t>59</a:t>
            </a:fld>
            <a:endParaRPr lang="en-US"/>
          </a:p>
        </p:txBody>
      </p:sp>
      <p:pic>
        <p:nvPicPr>
          <p:cNvPr id="5" name="Picture 4">
            <a:extLst>
              <a:ext uri="{FF2B5EF4-FFF2-40B4-BE49-F238E27FC236}">
                <a16:creationId xmlns:a16="http://schemas.microsoft.com/office/drawing/2014/main" id="{1C92201B-3DCA-ADC1-1D72-3D8CA8839BB8}"/>
              </a:ext>
            </a:extLst>
          </p:cNvPr>
          <p:cNvPicPr>
            <a:picLocks noChangeAspect="1"/>
          </p:cNvPicPr>
          <p:nvPr/>
        </p:nvPicPr>
        <p:blipFill>
          <a:blip r:embed="rId2"/>
          <a:stretch>
            <a:fillRect/>
          </a:stretch>
        </p:blipFill>
        <p:spPr>
          <a:xfrm>
            <a:off x="4647360" y="1392621"/>
            <a:ext cx="6286867" cy="5040586"/>
          </a:xfrm>
          <a:prstGeom prst="rect">
            <a:avLst/>
          </a:prstGeom>
        </p:spPr>
      </p:pic>
    </p:spTree>
    <p:extLst>
      <p:ext uri="{BB962C8B-B14F-4D97-AF65-F5344CB8AC3E}">
        <p14:creationId xmlns:p14="http://schemas.microsoft.com/office/powerpoint/2010/main" val="340400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C0755-9A81-4C2A-9F48-7B0CF685B25F}"/>
              </a:ext>
            </a:extLst>
          </p:cNvPr>
          <p:cNvSpPr>
            <a:spLocks noGrp="1"/>
          </p:cNvSpPr>
          <p:nvPr>
            <p:ph type="title"/>
          </p:nvPr>
        </p:nvSpPr>
        <p:spPr/>
        <p:txBody>
          <a:bodyPr>
            <a:normAutofit/>
          </a:bodyPr>
          <a:lstStyle/>
          <a:p>
            <a:r>
              <a:rPr lang="en-US"/>
              <a:t>Graph Learning</a:t>
            </a:r>
          </a:p>
        </p:txBody>
      </p:sp>
      <p:pic>
        <p:nvPicPr>
          <p:cNvPr id="6" name="Picture 5">
            <a:extLst>
              <a:ext uri="{FF2B5EF4-FFF2-40B4-BE49-F238E27FC236}">
                <a16:creationId xmlns:a16="http://schemas.microsoft.com/office/drawing/2014/main" id="{8EBE7059-AC5D-C538-4E42-6E5DC0BA615D}"/>
              </a:ext>
            </a:extLst>
          </p:cNvPr>
          <p:cNvPicPr>
            <a:picLocks noChangeAspect="1"/>
          </p:cNvPicPr>
          <p:nvPr/>
        </p:nvPicPr>
        <p:blipFill>
          <a:blip r:embed="rId2"/>
          <a:stretch>
            <a:fillRect/>
          </a:stretch>
        </p:blipFill>
        <p:spPr>
          <a:xfrm>
            <a:off x="618836" y="2585048"/>
            <a:ext cx="1902464" cy="1853933"/>
          </a:xfrm>
          <a:prstGeom prst="rect">
            <a:avLst/>
          </a:prstGeom>
        </p:spPr>
      </p:pic>
      <p:pic>
        <p:nvPicPr>
          <p:cNvPr id="7" name="Picture 6" descr="Timeline&#10;&#10;Description automatically generated">
            <a:extLst>
              <a:ext uri="{FF2B5EF4-FFF2-40B4-BE49-F238E27FC236}">
                <a16:creationId xmlns:a16="http://schemas.microsoft.com/office/drawing/2014/main" id="{8D5E47F2-38E9-4BCA-CEFB-0C20AC59EBED}"/>
              </a:ext>
            </a:extLst>
          </p:cNvPr>
          <p:cNvPicPr>
            <a:picLocks noChangeAspect="1"/>
          </p:cNvPicPr>
          <p:nvPr/>
        </p:nvPicPr>
        <p:blipFill>
          <a:blip r:embed="rId3"/>
          <a:stretch>
            <a:fillRect/>
          </a:stretch>
        </p:blipFill>
        <p:spPr>
          <a:xfrm>
            <a:off x="2653940" y="3391340"/>
            <a:ext cx="3569854" cy="2505693"/>
          </a:xfrm>
          <a:prstGeom prst="rect">
            <a:avLst/>
          </a:prstGeom>
        </p:spPr>
      </p:pic>
      <p:sp>
        <p:nvSpPr>
          <p:cNvPr id="8" name="TextBox 3">
            <a:extLst>
              <a:ext uri="{FF2B5EF4-FFF2-40B4-BE49-F238E27FC236}">
                <a16:creationId xmlns:a16="http://schemas.microsoft.com/office/drawing/2014/main" id="{A88645EE-E4E7-D057-474D-D64A0804BD48}"/>
              </a:ext>
            </a:extLst>
          </p:cNvPr>
          <p:cNvSpPr txBox="1"/>
          <p:nvPr/>
        </p:nvSpPr>
        <p:spPr>
          <a:xfrm>
            <a:off x="2207793" y="2606622"/>
            <a:ext cx="1543987" cy="3000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Molecular Graphs</a:t>
            </a:r>
          </a:p>
        </p:txBody>
      </p:sp>
      <p:sp>
        <p:nvSpPr>
          <p:cNvPr id="9" name="TextBox 4">
            <a:extLst>
              <a:ext uri="{FF2B5EF4-FFF2-40B4-BE49-F238E27FC236}">
                <a16:creationId xmlns:a16="http://schemas.microsoft.com/office/drawing/2014/main" id="{932BE01D-A44A-581E-3459-DF3398FF05F4}"/>
              </a:ext>
            </a:extLst>
          </p:cNvPr>
          <p:cNvSpPr txBox="1"/>
          <p:nvPr/>
        </p:nvSpPr>
        <p:spPr>
          <a:xfrm>
            <a:off x="1816233" y="4923814"/>
            <a:ext cx="1968708" cy="3000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Knowledge Graphs</a:t>
            </a:r>
          </a:p>
        </p:txBody>
      </p:sp>
      <p:sp>
        <p:nvSpPr>
          <p:cNvPr id="10" name="TextBox 5">
            <a:extLst>
              <a:ext uri="{FF2B5EF4-FFF2-40B4-BE49-F238E27FC236}">
                <a16:creationId xmlns:a16="http://schemas.microsoft.com/office/drawing/2014/main" id="{601DFEDB-670A-6554-3C97-F300591E0CB3}"/>
              </a:ext>
            </a:extLst>
          </p:cNvPr>
          <p:cNvSpPr txBox="1"/>
          <p:nvPr/>
        </p:nvSpPr>
        <p:spPr>
          <a:xfrm>
            <a:off x="8171835" y="1981427"/>
            <a:ext cx="1451774" cy="53091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Social Network Graphs</a:t>
            </a:r>
          </a:p>
        </p:txBody>
      </p:sp>
      <p:pic>
        <p:nvPicPr>
          <p:cNvPr id="11" name="Picture 10" descr="Diagram, map&#10;&#10;Description automatically generated">
            <a:extLst>
              <a:ext uri="{FF2B5EF4-FFF2-40B4-BE49-F238E27FC236}">
                <a16:creationId xmlns:a16="http://schemas.microsoft.com/office/drawing/2014/main" id="{23CC2B57-EF13-BCF4-B01A-F9C540A9545C}"/>
              </a:ext>
            </a:extLst>
          </p:cNvPr>
          <p:cNvPicPr>
            <a:picLocks noChangeAspect="1"/>
          </p:cNvPicPr>
          <p:nvPr/>
        </p:nvPicPr>
        <p:blipFill>
          <a:blip r:embed="rId4"/>
          <a:stretch>
            <a:fillRect/>
          </a:stretch>
        </p:blipFill>
        <p:spPr>
          <a:xfrm>
            <a:off x="8780072" y="3224960"/>
            <a:ext cx="2743200" cy="1973719"/>
          </a:xfrm>
          <a:prstGeom prst="rect">
            <a:avLst/>
          </a:prstGeom>
        </p:spPr>
      </p:pic>
      <p:pic>
        <p:nvPicPr>
          <p:cNvPr id="12" name="Picture 11" descr="Diagram&#10;&#10;Description automatically generated">
            <a:extLst>
              <a:ext uri="{FF2B5EF4-FFF2-40B4-BE49-F238E27FC236}">
                <a16:creationId xmlns:a16="http://schemas.microsoft.com/office/drawing/2014/main" id="{AB8608D9-FA05-BC0F-649E-ADBFAC8646D6}"/>
              </a:ext>
            </a:extLst>
          </p:cNvPr>
          <p:cNvPicPr>
            <a:picLocks noChangeAspect="1"/>
          </p:cNvPicPr>
          <p:nvPr/>
        </p:nvPicPr>
        <p:blipFill>
          <a:blip r:embed="rId5"/>
          <a:stretch>
            <a:fillRect/>
          </a:stretch>
        </p:blipFill>
        <p:spPr>
          <a:xfrm>
            <a:off x="6269142" y="1951245"/>
            <a:ext cx="2097791" cy="2464017"/>
          </a:xfrm>
          <a:prstGeom prst="rect">
            <a:avLst/>
          </a:prstGeom>
        </p:spPr>
      </p:pic>
      <p:sp>
        <p:nvSpPr>
          <p:cNvPr id="13" name="TextBox 8">
            <a:extLst>
              <a:ext uri="{FF2B5EF4-FFF2-40B4-BE49-F238E27FC236}">
                <a16:creationId xmlns:a16="http://schemas.microsoft.com/office/drawing/2014/main" id="{3F9AB8EA-983F-E8A4-25F8-183AA20CA8FC}"/>
              </a:ext>
            </a:extLst>
          </p:cNvPr>
          <p:cNvSpPr txBox="1"/>
          <p:nvPr/>
        </p:nvSpPr>
        <p:spPr>
          <a:xfrm>
            <a:off x="6827415" y="4646345"/>
            <a:ext cx="1976430" cy="3000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t>Road Network Graphs</a:t>
            </a:r>
            <a:endParaRPr lang="en-US"/>
          </a:p>
        </p:txBody>
      </p:sp>
      <p:sp>
        <p:nvSpPr>
          <p:cNvPr id="3" name="Slide Number Placeholder 2">
            <a:extLst>
              <a:ext uri="{FF2B5EF4-FFF2-40B4-BE49-F238E27FC236}">
                <a16:creationId xmlns:a16="http://schemas.microsoft.com/office/drawing/2014/main" id="{6848D371-7315-50DD-D94B-96667FC84E4D}"/>
              </a:ext>
            </a:extLst>
          </p:cNvPr>
          <p:cNvSpPr>
            <a:spLocks noGrp="1"/>
          </p:cNvSpPr>
          <p:nvPr>
            <p:ph type="sldNum" sz="quarter" idx="12"/>
          </p:nvPr>
        </p:nvSpPr>
        <p:spPr/>
        <p:txBody>
          <a:bodyPr/>
          <a:lstStyle/>
          <a:p>
            <a:fld id="{48F63A3B-78C7-47BE-AE5E-E10140E04643}" type="slidenum">
              <a:rPr lang="en-US" dirty="0"/>
              <a:t>6</a:t>
            </a:fld>
            <a:endParaRPr lang="en-US"/>
          </a:p>
        </p:txBody>
      </p:sp>
    </p:spTree>
    <p:extLst>
      <p:ext uri="{BB962C8B-B14F-4D97-AF65-F5344CB8AC3E}">
        <p14:creationId xmlns:p14="http://schemas.microsoft.com/office/powerpoint/2010/main" val="2384990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A865-7DE5-7EB5-E830-C04560B626C2}"/>
              </a:ext>
            </a:extLst>
          </p:cNvPr>
          <p:cNvSpPr>
            <a:spLocks noGrp="1"/>
          </p:cNvSpPr>
          <p:nvPr>
            <p:ph type="title"/>
          </p:nvPr>
        </p:nvSpPr>
        <p:spPr/>
        <p:txBody>
          <a:bodyPr/>
          <a:lstStyle/>
          <a:p>
            <a:r>
              <a:rPr lang="en-US" dirty="0">
                <a:ea typeface="Calibri Light"/>
                <a:cs typeface="Calibri Light"/>
              </a:rPr>
              <a:t>Positional Encodings (with vs. without)</a:t>
            </a:r>
            <a:endParaRPr lang="en-US" dirty="0"/>
          </a:p>
        </p:txBody>
      </p:sp>
      <p:pic>
        <p:nvPicPr>
          <p:cNvPr id="5" name="Content Placeholder 4" descr="A table with numbers and text&#10;&#10;Description automatically generated">
            <a:extLst>
              <a:ext uri="{FF2B5EF4-FFF2-40B4-BE49-F238E27FC236}">
                <a16:creationId xmlns:a16="http://schemas.microsoft.com/office/drawing/2014/main" id="{9CEF30BD-075F-8A4B-10B5-BE261FC4D7A4}"/>
              </a:ext>
            </a:extLst>
          </p:cNvPr>
          <p:cNvPicPr>
            <a:picLocks noGrp="1" noChangeAspect="1"/>
          </p:cNvPicPr>
          <p:nvPr>
            <p:ph idx="1"/>
          </p:nvPr>
        </p:nvPicPr>
        <p:blipFill>
          <a:blip r:embed="rId2"/>
          <a:stretch>
            <a:fillRect/>
          </a:stretch>
        </p:blipFill>
        <p:spPr>
          <a:xfrm>
            <a:off x="838200" y="2634479"/>
            <a:ext cx="10515600" cy="2733630"/>
          </a:xfrm>
        </p:spPr>
      </p:pic>
      <p:sp>
        <p:nvSpPr>
          <p:cNvPr id="4" name="Slide Number Placeholder 3">
            <a:extLst>
              <a:ext uri="{FF2B5EF4-FFF2-40B4-BE49-F238E27FC236}">
                <a16:creationId xmlns:a16="http://schemas.microsoft.com/office/drawing/2014/main" id="{98DA04C5-10D6-D69A-B10D-CED3D53C3913}"/>
              </a:ext>
            </a:extLst>
          </p:cNvPr>
          <p:cNvSpPr>
            <a:spLocks noGrp="1"/>
          </p:cNvSpPr>
          <p:nvPr>
            <p:ph type="sldNum" sz="quarter" idx="12"/>
          </p:nvPr>
        </p:nvSpPr>
        <p:spPr/>
        <p:txBody>
          <a:bodyPr/>
          <a:lstStyle/>
          <a:p>
            <a:fld id="{48F63A3B-78C7-47BE-AE5E-E10140E04643}" type="slidenum">
              <a:rPr lang="en-US" dirty="0"/>
              <a:t>60</a:t>
            </a:fld>
            <a:endParaRPr lang="en-US"/>
          </a:p>
        </p:txBody>
      </p:sp>
    </p:spTree>
    <p:extLst>
      <p:ext uri="{BB962C8B-B14F-4D97-AF65-F5344CB8AC3E}">
        <p14:creationId xmlns:p14="http://schemas.microsoft.com/office/powerpoint/2010/main" val="231109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AC1A-F1CF-7A2D-12C3-5378291A1449}"/>
              </a:ext>
            </a:extLst>
          </p:cNvPr>
          <p:cNvSpPr>
            <a:spLocks noGrp="1"/>
          </p:cNvSpPr>
          <p:nvPr>
            <p:ph type="title"/>
          </p:nvPr>
        </p:nvSpPr>
        <p:spPr/>
        <p:txBody>
          <a:bodyPr>
            <a:normAutofit fontScale="90000"/>
          </a:bodyPr>
          <a:lstStyle/>
          <a:p>
            <a:r>
              <a:rPr lang="en-US" err="1">
                <a:ea typeface="Calibri Light"/>
                <a:cs typeface="Calibri Light"/>
              </a:rPr>
              <a:t>Graphormer</a:t>
            </a:r>
            <a:br>
              <a:rPr lang="en-US">
                <a:ea typeface="Calibri Light"/>
                <a:cs typeface="Calibri Light"/>
              </a:rPr>
            </a:br>
            <a:r>
              <a:rPr lang="en-US" sz="2000">
                <a:ea typeface="Calibri Light"/>
                <a:cs typeface="Calibri Light"/>
              </a:rPr>
              <a:t>[Ying et al., 2021]</a:t>
            </a:r>
          </a:p>
        </p:txBody>
      </p:sp>
      <p:sp>
        <p:nvSpPr>
          <p:cNvPr id="3" name="Content Placeholder 2">
            <a:extLst>
              <a:ext uri="{FF2B5EF4-FFF2-40B4-BE49-F238E27FC236}">
                <a16:creationId xmlns:a16="http://schemas.microsoft.com/office/drawing/2014/main" id="{9C7FCE2D-4525-56D5-6C55-8FDB0C385DDA}"/>
              </a:ext>
            </a:extLst>
          </p:cNvPr>
          <p:cNvSpPr>
            <a:spLocks noGrp="1"/>
          </p:cNvSpPr>
          <p:nvPr>
            <p:ph idx="1"/>
          </p:nvPr>
        </p:nvSpPr>
        <p:spPr>
          <a:xfrm>
            <a:off x="838200" y="1825625"/>
            <a:ext cx="10357945" cy="1110649"/>
          </a:xfrm>
        </p:spPr>
        <p:txBody>
          <a:bodyPr vert="horz" lIns="91440" tIns="45720" rIns="91440" bIns="45720" rtlCol="0" anchor="t">
            <a:normAutofit/>
          </a:bodyPr>
          <a:lstStyle/>
          <a:p>
            <a:r>
              <a:rPr lang="en-US" sz="2800" dirty="0">
                <a:ea typeface="Calibri"/>
                <a:cs typeface="Calibri"/>
              </a:rPr>
              <a:t>Two key new ideas</a:t>
            </a:r>
          </a:p>
          <a:p>
            <a:r>
              <a:rPr lang="en-US" sz="2800" u="sng" dirty="0">
                <a:ea typeface="Calibri"/>
                <a:cs typeface="Calibri"/>
              </a:rPr>
              <a:t>Centrality encoding</a:t>
            </a:r>
          </a:p>
        </p:txBody>
      </p:sp>
      <p:sp>
        <p:nvSpPr>
          <p:cNvPr id="4" name="Slide Number Placeholder 3">
            <a:extLst>
              <a:ext uri="{FF2B5EF4-FFF2-40B4-BE49-F238E27FC236}">
                <a16:creationId xmlns:a16="http://schemas.microsoft.com/office/drawing/2014/main" id="{71DBCF56-079C-DDC3-C8F4-857877455C1D}"/>
              </a:ext>
            </a:extLst>
          </p:cNvPr>
          <p:cNvSpPr>
            <a:spLocks noGrp="1"/>
          </p:cNvSpPr>
          <p:nvPr>
            <p:ph type="sldNum" sz="quarter" idx="12"/>
          </p:nvPr>
        </p:nvSpPr>
        <p:spPr/>
        <p:txBody>
          <a:bodyPr/>
          <a:lstStyle/>
          <a:p>
            <a:fld id="{48F63A3B-78C7-47BE-AE5E-E10140E04643}" type="slidenum">
              <a:rPr lang="en-US" dirty="0"/>
              <a:t>61</a:t>
            </a:fld>
            <a:endParaRPr lang="en-US"/>
          </a:p>
        </p:txBody>
      </p:sp>
      <p:pic>
        <p:nvPicPr>
          <p:cNvPr id="5" name="Picture 4" descr="A black text on a white background&#10;&#10;Description automatically generated">
            <a:extLst>
              <a:ext uri="{FF2B5EF4-FFF2-40B4-BE49-F238E27FC236}">
                <a16:creationId xmlns:a16="http://schemas.microsoft.com/office/drawing/2014/main" id="{D75051F2-D6E5-A289-88A2-1D44E068FA6D}"/>
              </a:ext>
            </a:extLst>
          </p:cNvPr>
          <p:cNvPicPr>
            <a:picLocks noChangeAspect="1"/>
          </p:cNvPicPr>
          <p:nvPr/>
        </p:nvPicPr>
        <p:blipFill>
          <a:blip r:embed="rId2"/>
          <a:stretch>
            <a:fillRect/>
          </a:stretch>
        </p:blipFill>
        <p:spPr>
          <a:xfrm>
            <a:off x="3264809" y="3084951"/>
            <a:ext cx="5664835" cy="683895"/>
          </a:xfrm>
          <a:prstGeom prst="rect">
            <a:avLst/>
          </a:prstGeom>
        </p:spPr>
      </p:pic>
      <p:sp>
        <p:nvSpPr>
          <p:cNvPr id="8" name="Content Placeholder 2">
            <a:extLst>
              <a:ext uri="{FF2B5EF4-FFF2-40B4-BE49-F238E27FC236}">
                <a16:creationId xmlns:a16="http://schemas.microsoft.com/office/drawing/2014/main" id="{4CEEA989-6578-C7E3-06F9-9CCF66069541}"/>
              </a:ext>
            </a:extLst>
          </p:cNvPr>
          <p:cNvSpPr txBox="1">
            <a:spLocks/>
          </p:cNvSpPr>
          <p:nvPr/>
        </p:nvSpPr>
        <p:spPr>
          <a:xfrm>
            <a:off x="838200" y="4041731"/>
            <a:ext cx="10357945" cy="8960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ea typeface="Calibri"/>
                <a:cs typeface="Calibri"/>
              </a:rPr>
              <a:t>Spatial encoding</a:t>
            </a:r>
            <a:r>
              <a:rPr lang="en-US" dirty="0">
                <a:ea typeface="Calibri"/>
                <a:cs typeface="Calibri"/>
              </a:rPr>
              <a:t> (distance-based attention bias)</a:t>
            </a:r>
            <a:endParaRPr lang="en-US" dirty="0"/>
          </a:p>
        </p:txBody>
      </p:sp>
      <p:pic>
        <p:nvPicPr>
          <p:cNvPr id="10" name="Picture 9" descr="A black text on a white background&#10;&#10;Description automatically generated">
            <a:extLst>
              <a:ext uri="{FF2B5EF4-FFF2-40B4-BE49-F238E27FC236}">
                <a16:creationId xmlns:a16="http://schemas.microsoft.com/office/drawing/2014/main" id="{04232B24-8780-AB3E-B470-11D5860EA87F}"/>
              </a:ext>
            </a:extLst>
          </p:cNvPr>
          <p:cNvPicPr>
            <a:picLocks noChangeAspect="1"/>
          </p:cNvPicPr>
          <p:nvPr/>
        </p:nvPicPr>
        <p:blipFill>
          <a:blip r:embed="rId3"/>
          <a:stretch>
            <a:fillRect/>
          </a:stretch>
        </p:blipFill>
        <p:spPr>
          <a:xfrm>
            <a:off x="3607676" y="4667333"/>
            <a:ext cx="4981027" cy="773824"/>
          </a:xfrm>
          <a:prstGeom prst="rect">
            <a:avLst/>
          </a:prstGeom>
        </p:spPr>
      </p:pic>
      <p:sp>
        <p:nvSpPr>
          <p:cNvPr id="6" name="Left Brace 5">
            <a:extLst>
              <a:ext uri="{FF2B5EF4-FFF2-40B4-BE49-F238E27FC236}">
                <a16:creationId xmlns:a16="http://schemas.microsoft.com/office/drawing/2014/main" id="{E18FC6F2-120D-49AA-B0F2-E18D9A99FC38}"/>
              </a:ext>
            </a:extLst>
          </p:cNvPr>
          <p:cNvSpPr/>
          <p:nvPr/>
        </p:nvSpPr>
        <p:spPr>
          <a:xfrm rot="16200000">
            <a:off x="5677531" y="4327165"/>
            <a:ext cx="213709" cy="2438399"/>
          </a:xfrm>
          <a:prstGeom prst="lef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544F0FD7-CD20-A0C4-F4ED-2A4C9019924E}"/>
              </a:ext>
            </a:extLst>
          </p:cNvPr>
          <p:cNvSpPr/>
          <p:nvPr/>
        </p:nvSpPr>
        <p:spPr>
          <a:xfrm rot="16200000">
            <a:off x="7860879" y="4958962"/>
            <a:ext cx="225553" cy="1163135"/>
          </a:xfrm>
          <a:prstGeom prst="leftBrac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EF64C380-E9BF-A03D-B588-4FDAE7FE4C6E}"/>
              </a:ext>
            </a:extLst>
          </p:cNvPr>
          <p:cNvSpPr txBox="1"/>
          <p:nvPr/>
        </p:nvSpPr>
        <p:spPr>
          <a:xfrm>
            <a:off x="4657981" y="5688459"/>
            <a:ext cx="22530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Standard attention computation</a:t>
            </a:r>
          </a:p>
        </p:txBody>
      </p:sp>
      <p:sp>
        <p:nvSpPr>
          <p:cNvPr id="12" name="TextBox 11">
            <a:extLst>
              <a:ext uri="{FF2B5EF4-FFF2-40B4-BE49-F238E27FC236}">
                <a16:creationId xmlns:a16="http://schemas.microsoft.com/office/drawing/2014/main" id="{DA064C2D-0BB4-0428-854C-5C9BA19FC7DB}"/>
              </a:ext>
            </a:extLst>
          </p:cNvPr>
          <p:cNvSpPr txBox="1"/>
          <p:nvPr/>
        </p:nvSpPr>
        <p:spPr>
          <a:xfrm>
            <a:off x="6849224" y="5688458"/>
            <a:ext cx="22530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Attention bias</a:t>
            </a:r>
          </a:p>
        </p:txBody>
      </p:sp>
      <p:sp>
        <p:nvSpPr>
          <p:cNvPr id="13" name="TextBox 12">
            <a:extLst>
              <a:ext uri="{FF2B5EF4-FFF2-40B4-BE49-F238E27FC236}">
                <a16:creationId xmlns:a16="http://schemas.microsoft.com/office/drawing/2014/main" id="{A408334C-DFF8-9422-A4B2-34380071725F}"/>
              </a:ext>
            </a:extLst>
          </p:cNvPr>
          <p:cNvSpPr txBox="1"/>
          <p:nvPr/>
        </p:nvSpPr>
        <p:spPr>
          <a:xfrm>
            <a:off x="8196874" y="4490842"/>
            <a:ext cx="25452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Shortest path distance</a:t>
            </a:r>
            <a:endParaRPr lang="en-US" dirty="0"/>
          </a:p>
        </p:txBody>
      </p:sp>
      <p:cxnSp>
        <p:nvCxnSpPr>
          <p:cNvPr id="14" name="Straight Arrow Connector 13">
            <a:extLst>
              <a:ext uri="{FF2B5EF4-FFF2-40B4-BE49-F238E27FC236}">
                <a16:creationId xmlns:a16="http://schemas.microsoft.com/office/drawing/2014/main" id="{31C58724-1587-EBD6-AB5A-B842EC354B1C}"/>
              </a:ext>
            </a:extLst>
          </p:cNvPr>
          <p:cNvCxnSpPr/>
          <p:nvPr/>
        </p:nvCxnSpPr>
        <p:spPr>
          <a:xfrm flipH="1">
            <a:off x="7748972" y="4679478"/>
            <a:ext cx="434302" cy="3277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317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9953-469B-9DB1-7A9B-5CC1926E3935}"/>
              </a:ext>
            </a:extLst>
          </p:cNvPr>
          <p:cNvSpPr>
            <a:spLocks noGrp="1"/>
          </p:cNvSpPr>
          <p:nvPr>
            <p:ph type="title"/>
          </p:nvPr>
        </p:nvSpPr>
        <p:spPr/>
        <p:txBody>
          <a:bodyPr>
            <a:normAutofit fontScale="90000"/>
          </a:bodyPr>
          <a:lstStyle/>
          <a:p>
            <a:r>
              <a:rPr lang="en-US" err="1">
                <a:ea typeface="+mj-lt"/>
                <a:cs typeface="+mj-lt"/>
              </a:rPr>
              <a:t>Graphormer</a:t>
            </a:r>
            <a:br>
              <a:rPr lang="en-US" dirty="0">
                <a:ea typeface="+mj-lt"/>
                <a:cs typeface="+mj-lt"/>
              </a:rPr>
            </a:br>
            <a:r>
              <a:rPr lang="en-US" sz="2000" dirty="0">
                <a:ea typeface="+mj-lt"/>
                <a:cs typeface="+mj-lt"/>
              </a:rPr>
              <a:t>[Ying et al., 2021]</a:t>
            </a:r>
            <a:endParaRPr lang="en-US" sz="2000">
              <a:ea typeface="+mj-lt"/>
              <a:cs typeface="+mj-lt"/>
            </a:endParaRPr>
          </a:p>
        </p:txBody>
      </p:sp>
      <p:pic>
        <p:nvPicPr>
          <p:cNvPr id="5" name="Content Placeholder 4" descr="A diagram of a computer program&#10;&#10;Description automatically generated">
            <a:extLst>
              <a:ext uri="{FF2B5EF4-FFF2-40B4-BE49-F238E27FC236}">
                <a16:creationId xmlns:a16="http://schemas.microsoft.com/office/drawing/2014/main" id="{8A2C4640-8D31-366B-B887-F3A1C75F3CCE}"/>
              </a:ext>
            </a:extLst>
          </p:cNvPr>
          <p:cNvPicPr>
            <a:picLocks noGrp="1" noChangeAspect="1"/>
          </p:cNvPicPr>
          <p:nvPr>
            <p:ph idx="1"/>
          </p:nvPr>
        </p:nvPicPr>
        <p:blipFill>
          <a:blip r:embed="rId2"/>
          <a:stretch>
            <a:fillRect/>
          </a:stretch>
        </p:blipFill>
        <p:spPr>
          <a:xfrm>
            <a:off x="2788061" y="1825625"/>
            <a:ext cx="6615877" cy="4351338"/>
          </a:xfrm>
        </p:spPr>
      </p:pic>
      <p:sp>
        <p:nvSpPr>
          <p:cNvPr id="4" name="Slide Number Placeholder 3">
            <a:extLst>
              <a:ext uri="{FF2B5EF4-FFF2-40B4-BE49-F238E27FC236}">
                <a16:creationId xmlns:a16="http://schemas.microsoft.com/office/drawing/2014/main" id="{F1C4049B-C21C-F4DB-BA4A-9E36764ADE97}"/>
              </a:ext>
            </a:extLst>
          </p:cNvPr>
          <p:cNvSpPr>
            <a:spLocks noGrp="1"/>
          </p:cNvSpPr>
          <p:nvPr>
            <p:ph type="sldNum" sz="quarter" idx="12"/>
          </p:nvPr>
        </p:nvSpPr>
        <p:spPr/>
        <p:txBody>
          <a:bodyPr/>
          <a:lstStyle/>
          <a:p>
            <a:fld id="{48F63A3B-78C7-47BE-AE5E-E10140E04643}" type="slidenum">
              <a:rPr lang="en-US" dirty="0"/>
              <a:t>62</a:t>
            </a:fld>
            <a:endParaRPr lang="en-US"/>
          </a:p>
        </p:txBody>
      </p:sp>
    </p:spTree>
    <p:extLst>
      <p:ext uri="{BB962C8B-B14F-4D97-AF65-F5344CB8AC3E}">
        <p14:creationId xmlns:p14="http://schemas.microsoft.com/office/powerpoint/2010/main" val="327487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9953-469B-9DB1-7A9B-5CC1926E3935}"/>
              </a:ext>
            </a:extLst>
          </p:cNvPr>
          <p:cNvSpPr>
            <a:spLocks noGrp="1"/>
          </p:cNvSpPr>
          <p:nvPr>
            <p:ph type="title"/>
          </p:nvPr>
        </p:nvSpPr>
        <p:spPr/>
        <p:txBody>
          <a:bodyPr>
            <a:normAutofit fontScale="90000"/>
          </a:bodyPr>
          <a:lstStyle/>
          <a:p>
            <a:r>
              <a:rPr lang="en-US" dirty="0" err="1">
                <a:ea typeface="+mj-lt"/>
                <a:cs typeface="+mj-lt"/>
              </a:rPr>
              <a:t>Graphormer</a:t>
            </a:r>
            <a:r>
              <a:rPr lang="en-US" dirty="0">
                <a:ea typeface="+mj-lt"/>
                <a:cs typeface="+mj-lt"/>
              </a:rPr>
              <a:t>: Molecular Graphs</a:t>
            </a:r>
            <a:br>
              <a:rPr lang="en-US" dirty="0">
                <a:ea typeface="+mj-lt"/>
                <a:cs typeface="+mj-lt"/>
              </a:rPr>
            </a:br>
            <a:r>
              <a:rPr lang="en-US" sz="2000" dirty="0">
                <a:ea typeface="+mj-lt"/>
                <a:cs typeface="+mj-lt"/>
              </a:rPr>
              <a:t>[Ying et al., 2021]</a:t>
            </a:r>
          </a:p>
        </p:txBody>
      </p:sp>
      <p:sp>
        <p:nvSpPr>
          <p:cNvPr id="4" name="Slide Number Placeholder 3">
            <a:extLst>
              <a:ext uri="{FF2B5EF4-FFF2-40B4-BE49-F238E27FC236}">
                <a16:creationId xmlns:a16="http://schemas.microsoft.com/office/drawing/2014/main" id="{F1C4049B-C21C-F4DB-BA4A-9E36764ADE97}"/>
              </a:ext>
            </a:extLst>
          </p:cNvPr>
          <p:cNvSpPr>
            <a:spLocks noGrp="1"/>
          </p:cNvSpPr>
          <p:nvPr>
            <p:ph type="sldNum" sz="quarter" idx="12"/>
          </p:nvPr>
        </p:nvSpPr>
        <p:spPr/>
        <p:txBody>
          <a:bodyPr/>
          <a:lstStyle/>
          <a:p>
            <a:fld id="{48F63A3B-78C7-47BE-AE5E-E10140E04643}" type="slidenum">
              <a:rPr lang="en-US" dirty="0"/>
              <a:t>63</a:t>
            </a:fld>
            <a:endParaRPr lang="en-US"/>
          </a:p>
        </p:txBody>
      </p:sp>
      <p:pic>
        <p:nvPicPr>
          <p:cNvPr id="7" name="Content Placeholder 6" descr="A table with numbers and a number of numbers&#10;&#10;Description automatically generated">
            <a:extLst>
              <a:ext uri="{FF2B5EF4-FFF2-40B4-BE49-F238E27FC236}">
                <a16:creationId xmlns:a16="http://schemas.microsoft.com/office/drawing/2014/main" id="{AEAE6461-EF4F-1BE9-0EC9-851A63B0ABEC}"/>
              </a:ext>
            </a:extLst>
          </p:cNvPr>
          <p:cNvPicPr>
            <a:picLocks noGrp="1" noChangeAspect="1"/>
          </p:cNvPicPr>
          <p:nvPr>
            <p:ph idx="1"/>
          </p:nvPr>
        </p:nvPicPr>
        <p:blipFill>
          <a:blip r:embed="rId2"/>
          <a:stretch>
            <a:fillRect/>
          </a:stretch>
        </p:blipFill>
        <p:spPr>
          <a:xfrm>
            <a:off x="838200" y="2107986"/>
            <a:ext cx="10515600" cy="3563096"/>
          </a:xfrm>
        </p:spPr>
      </p:pic>
    </p:spTree>
    <p:extLst>
      <p:ext uri="{BB962C8B-B14F-4D97-AF65-F5344CB8AC3E}">
        <p14:creationId xmlns:p14="http://schemas.microsoft.com/office/powerpoint/2010/main" val="3334187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9953-469B-9DB1-7A9B-5CC1926E3935}"/>
              </a:ext>
            </a:extLst>
          </p:cNvPr>
          <p:cNvSpPr>
            <a:spLocks noGrp="1"/>
          </p:cNvSpPr>
          <p:nvPr>
            <p:ph type="title"/>
          </p:nvPr>
        </p:nvSpPr>
        <p:spPr/>
        <p:txBody>
          <a:bodyPr>
            <a:normAutofit fontScale="90000"/>
          </a:bodyPr>
          <a:lstStyle/>
          <a:p>
            <a:r>
              <a:rPr lang="en-US" dirty="0" err="1">
                <a:ea typeface="+mj-lt"/>
                <a:cs typeface="+mj-lt"/>
              </a:rPr>
              <a:t>Graphormer</a:t>
            </a:r>
            <a:r>
              <a:rPr lang="en-US" dirty="0">
                <a:ea typeface="+mj-lt"/>
                <a:cs typeface="+mj-lt"/>
              </a:rPr>
              <a:t>: Molecular Graphs</a:t>
            </a:r>
            <a:br>
              <a:rPr lang="en-US" dirty="0">
                <a:ea typeface="+mj-lt"/>
                <a:cs typeface="+mj-lt"/>
              </a:rPr>
            </a:br>
            <a:r>
              <a:rPr lang="en-US" sz="2000" dirty="0">
                <a:ea typeface="+mj-lt"/>
                <a:cs typeface="+mj-lt"/>
              </a:rPr>
              <a:t>[Ying et al., 2021]</a:t>
            </a:r>
          </a:p>
        </p:txBody>
      </p:sp>
      <p:sp>
        <p:nvSpPr>
          <p:cNvPr id="4" name="Slide Number Placeholder 3">
            <a:extLst>
              <a:ext uri="{FF2B5EF4-FFF2-40B4-BE49-F238E27FC236}">
                <a16:creationId xmlns:a16="http://schemas.microsoft.com/office/drawing/2014/main" id="{F1C4049B-C21C-F4DB-BA4A-9E36764ADE97}"/>
              </a:ext>
            </a:extLst>
          </p:cNvPr>
          <p:cNvSpPr>
            <a:spLocks noGrp="1"/>
          </p:cNvSpPr>
          <p:nvPr>
            <p:ph type="sldNum" sz="quarter" idx="12"/>
          </p:nvPr>
        </p:nvSpPr>
        <p:spPr/>
        <p:txBody>
          <a:bodyPr/>
          <a:lstStyle/>
          <a:p>
            <a:fld id="{48F63A3B-78C7-47BE-AE5E-E10140E04643}" type="slidenum">
              <a:rPr lang="en-US" dirty="0"/>
              <a:t>64</a:t>
            </a:fld>
            <a:endParaRPr lang="en-US"/>
          </a:p>
        </p:txBody>
      </p:sp>
      <p:pic>
        <p:nvPicPr>
          <p:cNvPr id="6" name="Picture 5" descr="A table with numbers and letters&#10;&#10;Description automatically generated">
            <a:extLst>
              <a:ext uri="{FF2B5EF4-FFF2-40B4-BE49-F238E27FC236}">
                <a16:creationId xmlns:a16="http://schemas.microsoft.com/office/drawing/2014/main" id="{F2C29777-8FD9-DA74-CCE3-C716810828A5}"/>
              </a:ext>
            </a:extLst>
          </p:cNvPr>
          <p:cNvPicPr>
            <a:picLocks noChangeAspect="1"/>
          </p:cNvPicPr>
          <p:nvPr/>
        </p:nvPicPr>
        <p:blipFill>
          <a:blip r:embed="rId2"/>
          <a:stretch>
            <a:fillRect/>
          </a:stretch>
        </p:blipFill>
        <p:spPr>
          <a:xfrm>
            <a:off x="2361685" y="1737360"/>
            <a:ext cx="7473710" cy="4617720"/>
          </a:xfrm>
          <a:prstGeom prst="rect">
            <a:avLst/>
          </a:prstGeom>
        </p:spPr>
      </p:pic>
    </p:spTree>
    <p:extLst>
      <p:ext uri="{BB962C8B-B14F-4D97-AF65-F5344CB8AC3E}">
        <p14:creationId xmlns:p14="http://schemas.microsoft.com/office/powerpoint/2010/main" val="11405964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B89D-29AE-5C9C-973D-C8BA27F01D2A}"/>
              </a:ext>
            </a:extLst>
          </p:cNvPr>
          <p:cNvSpPr>
            <a:spLocks noGrp="1"/>
          </p:cNvSpPr>
          <p:nvPr>
            <p:ph type="title"/>
          </p:nvPr>
        </p:nvSpPr>
        <p:spPr/>
        <p:txBody>
          <a:bodyPr/>
          <a:lstStyle/>
          <a:p>
            <a:r>
              <a:rPr lang="en-US" dirty="0">
                <a:ea typeface="Calibri Light"/>
                <a:cs typeface="Calibri Light"/>
              </a:rPr>
              <a:t>Scaling</a:t>
            </a:r>
            <a:endParaRPr lang="en-US" dirty="0"/>
          </a:p>
        </p:txBody>
      </p:sp>
      <p:sp>
        <p:nvSpPr>
          <p:cNvPr id="3" name="Content Placeholder 2">
            <a:extLst>
              <a:ext uri="{FF2B5EF4-FFF2-40B4-BE49-F238E27FC236}">
                <a16:creationId xmlns:a16="http://schemas.microsoft.com/office/drawing/2014/main" id="{5B1E3027-EFDD-7150-0961-794D6F9C0E76}"/>
              </a:ext>
            </a:extLst>
          </p:cNvPr>
          <p:cNvSpPr>
            <a:spLocks noGrp="1"/>
          </p:cNvSpPr>
          <p:nvPr>
            <p:ph idx="1"/>
          </p:nvPr>
        </p:nvSpPr>
        <p:spPr>
          <a:xfrm>
            <a:off x="838200" y="1825625"/>
            <a:ext cx="4688490" cy="4351338"/>
          </a:xfrm>
        </p:spPr>
        <p:txBody>
          <a:bodyPr vert="horz" lIns="91440" tIns="45720" rIns="91440" bIns="45720" rtlCol="0" anchor="t">
            <a:normAutofit/>
          </a:bodyPr>
          <a:lstStyle/>
          <a:p>
            <a:r>
              <a:rPr lang="en-US" sz="2400" dirty="0">
                <a:ea typeface="Calibri"/>
                <a:cs typeface="Calibri"/>
              </a:rPr>
              <a:t>Typical transformer has O(N</a:t>
            </a:r>
            <a:r>
              <a:rPr lang="en-US" sz="2400" baseline="30000" dirty="0">
                <a:ea typeface="Calibri"/>
                <a:cs typeface="Calibri"/>
              </a:rPr>
              <a:t>2</a:t>
            </a:r>
            <a:r>
              <a:rPr lang="en-US" sz="2400" dirty="0">
                <a:ea typeface="Calibri"/>
                <a:cs typeface="Calibri"/>
              </a:rPr>
              <a:t>) dependence – prohibitive for long sequences or large graphs</a:t>
            </a:r>
          </a:p>
          <a:p>
            <a:r>
              <a:rPr lang="en-US" sz="2400" dirty="0">
                <a:latin typeface="Calibri"/>
                <a:ea typeface="Calibri"/>
                <a:cs typeface="Calibri"/>
              </a:rPr>
              <a:t>Dense attention </a:t>
            </a:r>
            <a:r>
              <a:rPr lang="en-US" sz="2400" dirty="0">
                <a:ea typeface="+mn-lt"/>
                <a:cs typeface="+mn-lt"/>
              </a:rPr>
              <a:t>⟶ </a:t>
            </a:r>
            <a:r>
              <a:rPr lang="en-US" sz="2400" b="1" dirty="0">
                <a:ea typeface="+mn-lt"/>
                <a:cs typeface="+mn-lt"/>
              </a:rPr>
              <a:t>sparse attention</a:t>
            </a:r>
          </a:p>
          <a:p>
            <a:pPr lvl="1"/>
            <a:r>
              <a:rPr lang="en-US" sz="2000" dirty="0">
                <a:latin typeface="Calibri"/>
                <a:ea typeface="Calibri"/>
                <a:cs typeface="Calibri"/>
              </a:rPr>
              <a:t>Still maintain good global connectivity</a:t>
            </a:r>
          </a:p>
          <a:p>
            <a:pPr lvl="1"/>
            <a:r>
              <a:rPr lang="en-US" sz="2000" dirty="0">
                <a:latin typeface="Calibri"/>
                <a:ea typeface="Calibri"/>
                <a:cs typeface="Calibri"/>
              </a:rPr>
              <a:t>Efficient computation: O(N+M) interaction pairs</a:t>
            </a:r>
          </a:p>
          <a:p>
            <a:r>
              <a:rPr lang="en-US" sz="2400" dirty="0">
                <a:ea typeface="Calibri"/>
                <a:cs typeface="Calibri"/>
              </a:rPr>
              <a:t>Many sparse attention mechanisms proposed for </a:t>
            </a:r>
            <a:r>
              <a:rPr lang="en-US" sz="2400" i="1" dirty="0">
                <a:ea typeface="Calibri"/>
                <a:cs typeface="Calibri"/>
              </a:rPr>
              <a:t>sequence</a:t>
            </a:r>
            <a:r>
              <a:rPr lang="en-US" sz="2400" dirty="0">
                <a:ea typeface="Calibri"/>
                <a:cs typeface="Calibri"/>
              </a:rPr>
              <a:t> transformers</a:t>
            </a:r>
          </a:p>
        </p:txBody>
      </p:sp>
      <p:sp>
        <p:nvSpPr>
          <p:cNvPr id="4" name="Slide Number Placeholder 3">
            <a:extLst>
              <a:ext uri="{FF2B5EF4-FFF2-40B4-BE49-F238E27FC236}">
                <a16:creationId xmlns:a16="http://schemas.microsoft.com/office/drawing/2014/main" id="{7EAC4117-D44F-0882-CA9D-7D02B9C53AF6}"/>
              </a:ext>
            </a:extLst>
          </p:cNvPr>
          <p:cNvSpPr>
            <a:spLocks noGrp="1"/>
          </p:cNvSpPr>
          <p:nvPr>
            <p:ph type="sldNum" sz="quarter" idx="12"/>
          </p:nvPr>
        </p:nvSpPr>
        <p:spPr/>
        <p:txBody>
          <a:bodyPr/>
          <a:lstStyle/>
          <a:p>
            <a:fld id="{48F63A3B-78C7-47BE-AE5E-E10140E04643}" type="slidenum">
              <a:rPr lang="en-US" dirty="0"/>
              <a:t>65</a:t>
            </a:fld>
            <a:endParaRPr lang="en-US"/>
          </a:p>
        </p:txBody>
      </p:sp>
      <p:pic>
        <p:nvPicPr>
          <p:cNvPr id="5" name="Picture 4" descr="A diagram of different types of patterns&#10;&#10;Description automatically generated">
            <a:extLst>
              <a:ext uri="{FF2B5EF4-FFF2-40B4-BE49-F238E27FC236}">
                <a16:creationId xmlns:a16="http://schemas.microsoft.com/office/drawing/2014/main" id="{AF8FADD7-0EA1-15B3-D82F-04FAB6C3AB70}"/>
              </a:ext>
            </a:extLst>
          </p:cNvPr>
          <p:cNvPicPr>
            <a:picLocks noChangeAspect="1"/>
          </p:cNvPicPr>
          <p:nvPr/>
        </p:nvPicPr>
        <p:blipFill>
          <a:blip r:embed="rId2"/>
          <a:stretch>
            <a:fillRect/>
          </a:stretch>
        </p:blipFill>
        <p:spPr>
          <a:xfrm>
            <a:off x="5356147" y="1223791"/>
            <a:ext cx="5997653" cy="4484607"/>
          </a:xfrm>
          <a:prstGeom prst="rect">
            <a:avLst/>
          </a:prstGeom>
        </p:spPr>
      </p:pic>
      <p:sp>
        <p:nvSpPr>
          <p:cNvPr id="7" name="TextBox 6">
            <a:extLst>
              <a:ext uri="{FF2B5EF4-FFF2-40B4-BE49-F238E27FC236}">
                <a16:creationId xmlns:a16="http://schemas.microsoft.com/office/drawing/2014/main" id="{379D9DB2-11C3-853E-B9D5-8B2695C45055}"/>
              </a:ext>
            </a:extLst>
          </p:cNvPr>
          <p:cNvSpPr txBox="1"/>
          <p:nvPr/>
        </p:nvSpPr>
        <p:spPr>
          <a:xfrm>
            <a:off x="467328" y="6184702"/>
            <a:ext cx="11257344" cy="338554"/>
          </a:xfrm>
          <a:prstGeom prst="rect">
            <a:avLst/>
          </a:prstGeom>
          <a:noFill/>
        </p:spPr>
        <p:txBody>
          <a:bodyPr wrap="square">
            <a:spAutoFit/>
          </a:bodyPr>
          <a:lstStyle/>
          <a:p>
            <a:pPr algn="ctr"/>
            <a:r>
              <a:rPr lang="en-US" sz="1600" dirty="0"/>
              <a:t>Y. Tay, M. </a:t>
            </a:r>
            <a:r>
              <a:rPr lang="en-US" sz="1600" dirty="0" err="1"/>
              <a:t>Dehghani</a:t>
            </a:r>
            <a:r>
              <a:rPr lang="en-US" sz="1600" dirty="0"/>
              <a:t>, D. </a:t>
            </a:r>
            <a:r>
              <a:rPr lang="en-US" sz="1600" dirty="0" err="1"/>
              <a:t>Bahri</a:t>
            </a:r>
            <a:r>
              <a:rPr lang="en-US" sz="1600" dirty="0"/>
              <a:t>, and D. Metzler. Efficient Transformers: A Survey. ACM Computing Survey, volume 55. 2022</a:t>
            </a:r>
          </a:p>
        </p:txBody>
      </p:sp>
    </p:spTree>
    <p:extLst>
      <p:ext uri="{BB962C8B-B14F-4D97-AF65-F5344CB8AC3E}">
        <p14:creationId xmlns:p14="http://schemas.microsoft.com/office/powerpoint/2010/main" val="3697707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B06FA-0CF9-6FD3-3AFB-E0185D1F5209}"/>
              </a:ext>
            </a:extLst>
          </p:cNvPr>
          <p:cNvSpPr>
            <a:spLocks noGrp="1"/>
          </p:cNvSpPr>
          <p:nvPr>
            <p:ph type="title"/>
          </p:nvPr>
        </p:nvSpPr>
        <p:spPr/>
        <p:txBody>
          <a:bodyPr/>
          <a:lstStyle/>
          <a:p>
            <a:r>
              <a:rPr lang="en-US" dirty="0">
                <a:ea typeface="Calibri Light"/>
                <a:cs typeface="Calibri Light"/>
              </a:rPr>
              <a:t>Sparse Transformers for </a:t>
            </a:r>
            <a:r>
              <a:rPr lang="en-US" i="1" dirty="0">
                <a:ea typeface="Calibri Light"/>
                <a:cs typeface="Calibri Light"/>
              </a:rPr>
              <a:t>Graphs</a:t>
            </a:r>
            <a:endParaRPr lang="en-US" i="1" dirty="0"/>
          </a:p>
        </p:txBody>
      </p:sp>
      <p:sp>
        <p:nvSpPr>
          <p:cNvPr id="3" name="Content Placeholder 2">
            <a:extLst>
              <a:ext uri="{FF2B5EF4-FFF2-40B4-BE49-F238E27FC236}">
                <a16:creationId xmlns:a16="http://schemas.microsoft.com/office/drawing/2014/main" id="{986F61A7-4530-67C5-C7CD-5258DB73E1F5}"/>
              </a:ext>
            </a:extLst>
          </p:cNvPr>
          <p:cNvSpPr>
            <a:spLocks noGrp="1"/>
          </p:cNvSpPr>
          <p:nvPr>
            <p:ph idx="1"/>
          </p:nvPr>
        </p:nvSpPr>
        <p:spPr/>
        <p:txBody>
          <a:bodyPr vert="horz" lIns="91440" tIns="45720" rIns="91440" bIns="45720" rtlCol="0" anchor="t">
            <a:normAutofit/>
          </a:bodyPr>
          <a:lstStyle/>
          <a:p>
            <a:r>
              <a:rPr lang="en-US" sz="2800" dirty="0" err="1">
                <a:solidFill>
                  <a:schemeClr val="accent1">
                    <a:lumMod val="75000"/>
                  </a:schemeClr>
                </a:solidFill>
                <a:ea typeface="Calibri"/>
                <a:cs typeface="Calibri"/>
              </a:rPr>
              <a:t>Exphormer</a:t>
            </a:r>
            <a:r>
              <a:rPr lang="en-US" sz="2800" dirty="0">
                <a:ea typeface="Calibri"/>
                <a:cs typeface="Calibri"/>
              </a:rPr>
              <a:t> ([Shirzad et al., 2023]) </a:t>
            </a:r>
            <a:r>
              <a:rPr lang="en-US" sz="2800" dirty="0">
                <a:ea typeface="+mn-lt"/>
                <a:cs typeface="+mn-lt"/>
              </a:rPr>
              <a:t>–</a:t>
            </a:r>
            <a:r>
              <a:rPr lang="en-US" sz="2800" dirty="0">
                <a:ea typeface="Calibri"/>
                <a:cs typeface="Calibri"/>
              </a:rPr>
              <a:t> similar to Big Bird ([Zaheer et al., 2020])</a:t>
            </a:r>
          </a:p>
          <a:p>
            <a:r>
              <a:rPr lang="en-US" sz="2800" dirty="0" err="1">
                <a:solidFill>
                  <a:schemeClr val="accent1">
                    <a:lumMod val="75000"/>
                  </a:schemeClr>
                </a:solidFill>
                <a:ea typeface="Calibri"/>
                <a:cs typeface="Calibri"/>
              </a:rPr>
              <a:t>Nodeformer</a:t>
            </a:r>
            <a:r>
              <a:rPr lang="en-US" sz="2800" dirty="0">
                <a:solidFill>
                  <a:schemeClr val="accent1">
                    <a:lumMod val="75000"/>
                  </a:schemeClr>
                </a:solidFill>
                <a:ea typeface="Calibri"/>
                <a:cs typeface="Calibri"/>
              </a:rPr>
              <a:t> </a:t>
            </a:r>
            <a:r>
              <a:rPr lang="en-US" sz="2800" dirty="0">
                <a:ea typeface="Calibri"/>
                <a:cs typeface="Calibri"/>
              </a:rPr>
              <a:t>([Wu</a:t>
            </a:r>
            <a:r>
              <a:rPr lang="en-US" sz="2800" dirty="0">
                <a:solidFill>
                  <a:srgbClr val="000000"/>
                </a:solidFill>
                <a:ea typeface="Calibri"/>
                <a:cs typeface="Calibri"/>
              </a:rPr>
              <a:t> </a:t>
            </a:r>
            <a:r>
              <a:rPr lang="en-US" sz="2800" dirty="0">
                <a:ea typeface="Calibri"/>
                <a:cs typeface="Calibri"/>
              </a:rPr>
              <a:t>et al., 2023))</a:t>
            </a:r>
            <a:r>
              <a:rPr lang="en-US" sz="2800" dirty="0">
                <a:solidFill>
                  <a:schemeClr val="accent1">
                    <a:lumMod val="75000"/>
                  </a:schemeClr>
                </a:solidFill>
                <a:ea typeface="Calibri"/>
                <a:cs typeface="Calibri"/>
              </a:rPr>
              <a:t> </a:t>
            </a:r>
            <a:r>
              <a:rPr lang="en-US" sz="2800" dirty="0">
                <a:ea typeface="Calibri"/>
                <a:cs typeface="Calibri"/>
              </a:rPr>
              <a:t>– inspired by Performer ([Choromanski et al., 2021]), uses kernelized Gumbel-</a:t>
            </a:r>
            <a:r>
              <a:rPr lang="en-US" sz="2800" dirty="0" err="1">
                <a:ea typeface="Calibri"/>
                <a:cs typeface="Calibri"/>
              </a:rPr>
              <a:t>Softmax</a:t>
            </a:r>
            <a:r>
              <a:rPr lang="en-US" sz="2800" dirty="0">
                <a:ea typeface="Calibri"/>
                <a:cs typeface="Calibri"/>
              </a:rPr>
              <a:t> operator</a:t>
            </a:r>
          </a:p>
          <a:p>
            <a:r>
              <a:rPr lang="en-US" sz="2800" dirty="0">
                <a:ea typeface="Calibri"/>
                <a:cs typeface="Calibri"/>
              </a:rPr>
              <a:t>Sampling-based: </a:t>
            </a:r>
            <a:r>
              <a:rPr lang="en-US" sz="2800" dirty="0" err="1">
                <a:solidFill>
                  <a:schemeClr val="accent1">
                    <a:lumMod val="75000"/>
                  </a:schemeClr>
                </a:solidFill>
                <a:ea typeface="Calibri"/>
                <a:cs typeface="Calibri"/>
              </a:rPr>
              <a:t>Gophormer</a:t>
            </a:r>
            <a:r>
              <a:rPr lang="en-US" sz="2800" dirty="0">
                <a:solidFill>
                  <a:schemeClr val="accent1">
                    <a:lumMod val="75000"/>
                  </a:schemeClr>
                </a:solidFill>
                <a:ea typeface="Calibri"/>
                <a:cs typeface="Calibri"/>
              </a:rPr>
              <a:t> </a:t>
            </a:r>
            <a:r>
              <a:rPr lang="en-US" sz="2800" dirty="0">
                <a:ea typeface="Calibri"/>
                <a:cs typeface="Calibri"/>
              </a:rPr>
              <a:t>([Zhao et al., 2021]), </a:t>
            </a:r>
            <a:r>
              <a:rPr lang="en-US" sz="2800" dirty="0" err="1">
                <a:solidFill>
                  <a:schemeClr val="accent1">
                    <a:lumMod val="75000"/>
                  </a:schemeClr>
                </a:solidFill>
                <a:ea typeface="Calibri"/>
                <a:cs typeface="Calibri"/>
              </a:rPr>
              <a:t>NAGphormer</a:t>
            </a:r>
            <a:r>
              <a:rPr lang="en-US" sz="2800" dirty="0">
                <a:solidFill>
                  <a:schemeClr val="accent1">
                    <a:lumMod val="75000"/>
                  </a:schemeClr>
                </a:solidFill>
                <a:ea typeface="Calibri"/>
                <a:cs typeface="Calibri"/>
              </a:rPr>
              <a:t> </a:t>
            </a:r>
            <a:r>
              <a:rPr lang="en-US" sz="2800" dirty="0">
                <a:ea typeface="Calibri"/>
                <a:cs typeface="Calibri"/>
              </a:rPr>
              <a:t>([Chen et al., 2022])</a:t>
            </a:r>
          </a:p>
          <a:p>
            <a:r>
              <a:rPr lang="en-US" sz="2800" dirty="0">
                <a:ea typeface="Calibri"/>
                <a:cs typeface="Calibri"/>
              </a:rPr>
              <a:t>Diffusion-based: </a:t>
            </a:r>
            <a:r>
              <a:rPr lang="en-US" sz="2800" dirty="0">
                <a:solidFill>
                  <a:schemeClr val="accent1">
                    <a:lumMod val="75000"/>
                  </a:schemeClr>
                </a:solidFill>
                <a:ea typeface="Calibri"/>
                <a:cs typeface="Calibri"/>
              </a:rPr>
              <a:t>Difformer </a:t>
            </a:r>
            <a:r>
              <a:rPr lang="en-US" sz="2800" dirty="0">
                <a:ea typeface="Calibri"/>
                <a:cs typeface="Calibri"/>
              </a:rPr>
              <a:t>([Wu et al., 2023])</a:t>
            </a:r>
          </a:p>
          <a:p>
            <a:r>
              <a:rPr lang="en-US" sz="2800" dirty="0">
                <a:ea typeface="Calibri"/>
                <a:cs typeface="Calibri"/>
              </a:rPr>
              <a:t>Spectral filtering: </a:t>
            </a:r>
            <a:r>
              <a:rPr lang="en-US" sz="2800" dirty="0" err="1">
                <a:solidFill>
                  <a:schemeClr val="accent1">
                    <a:lumMod val="75000"/>
                  </a:schemeClr>
                </a:solidFill>
                <a:ea typeface="Calibri"/>
                <a:cs typeface="Calibri"/>
              </a:rPr>
              <a:t>Specformer</a:t>
            </a:r>
            <a:r>
              <a:rPr lang="en-US" sz="2800" dirty="0">
                <a:solidFill>
                  <a:schemeClr val="accent1">
                    <a:lumMod val="75000"/>
                  </a:schemeClr>
                </a:solidFill>
                <a:ea typeface="Calibri"/>
                <a:cs typeface="Calibri"/>
              </a:rPr>
              <a:t> </a:t>
            </a:r>
            <a:r>
              <a:rPr lang="en-US" sz="2800" dirty="0">
                <a:ea typeface="Calibri"/>
                <a:cs typeface="Calibri"/>
              </a:rPr>
              <a:t>([Bo et al., 2023])</a:t>
            </a:r>
          </a:p>
          <a:p>
            <a:r>
              <a:rPr lang="en-US" sz="2800" dirty="0">
                <a:ea typeface="Calibri"/>
                <a:cs typeface="Calibri"/>
              </a:rPr>
              <a:t>And many more…</a:t>
            </a:r>
          </a:p>
        </p:txBody>
      </p:sp>
      <p:sp>
        <p:nvSpPr>
          <p:cNvPr id="4" name="Slide Number Placeholder 3">
            <a:extLst>
              <a:ext uri="{FF2B5EF4-FFF2-40B4-BE49-F238E27FC236}">
                <a16:creationId xmlns:a16="http://schemas.microsoft.com/office/drawing/2014/main" id="{A450DD51-B2B3-0234-F972-6AD83F600ECA}"/>
              </a:ext>
            </a:extLst>
          </p:cNvPr>
          <p:cNvSpPr>
            <a:spLocks noGrp="1"/>
          </p:cNvSpPr>
          <p:nvPr>
            <p:ph type="sldNum" sz="quarter" idx="12"/>
          </p:nvPr>
        </p:nvSpPr>
        <p:spPr/>
        <p:txBody>
          <a:bodyPr/>
          <a:lstStyle/>
          <a:p>
            <a:fld id="{48F63A3B-78C7-47BE-AE5E-E10140E04643}" type="slidenum">
              <a:rPr lang="en-US" dirty="0"/>
              <a:t>66</a:t>
            </a:fld>
            <a:endParaRPr lang="en-US"/>
          </a:p>
        </p:txBody>
      </p:sp>
    </p:spTree>
    <p:extLst>
      <p:ext uri="{BB962C8B-B14F-4D97-AF65-F5344CB8AC3E}">
        <p14:creationId xmlns:p14="http://schemas.microsoft.com/office/powerpoint/2010/main" val="4023793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A7955-E94A-5713-C9D9-F97EF2D313CE}"/>
              </a:ext>
            </a:extLst>
          </p:cNvPr>
          <p:cNvSpPr>
            <a:spLocks noGrp="1"/>
          </p:cNvSpPr>
          <p:nvPr>
            <p:ph type="title"/>
          </p:nvPr>
        </p:nvSpPr>
        <p:spPr/>
        <p:txBody>
          <a:bodyPr>
            <a:normAutofit fontScale="90000"/>
          </a:bodyPr>
          <a:lstStyle/>
          <a:p>
            <a:r>
              <a:rPr lang="en-US" dirty="0">
                <a:ea typeface="Calibri Light"/>
                <a:cs typeface="Calibri Light"/>
              </a:rPr>
              <a:t>Exphormer</a:t>
            </a:r>
            <a:br>
              <a:rPr lang="en-US" dirty="0">
                <a:ea typeface="Calibri Light"/>
                <a:cs typeface="Calibri Light"/>
              </a:rPr>
            </a:br>
            <a:r>
              <a:rPr lang="en-US" sz="2000" dirty="0">
                <a:ea typeface="Calibri Light"/>
                <a:cs typeface="Calibri Light"/>
              </a:rPr>
              <a:t>[Shirzad, </a:t>
            </a:r>
            <a:r>
              <a:rPr lang="en-US" sz="2000" dirty="0" err="1">
                <a:solidFill>
                  <a:schemeClr val="accent1">
                    <a:lumMod val="75000"/>
                  </a:schemeClr>
                </a:solidFill>
                <a:ea typeface="Calibri Light"/>
                <a:cs typeface="Calibri Light"/>
              </a:rPr>
              <a:t>Velingker</a:t>
            </a:r>
            <a:r>
              <a:rPr lang="en-US" sz="2000" dirty="0">
                <a:ea typeface="Calibri Light"/>
                <a:cs typeface="Calibri Light"/>
              </a:rPr>
              <a:t>, Venkatachalam, Sutherland, Sinop – ICML 2023]</a:t>
            </a:r>
          </a:p>
        </p:txBody>
      </p:sp>
      <p:sp>
        <p:nvSpPr>
          <p:cNvPr id="4" name="Slide Number Placeholder 3">
            <a:extLst>
              <a:ext uri="{FF2B5EF4-FFF2-40B4-BE49-F238E27FC236}">
                <a16:creationId xmlns:a16="http://schemas.microsoft.com/office/drawing/2014/main" id="{D6936E12-106F-79D3-41AE-0248CD6801FA}"/>
              </a:ext>
            </a:extLst>
          </p:cNvPr>
          <p:cNvSpPr>
            <a:spLocks noGrp="1"/>
          </p:cNvSpPr>
          <p:nvPr>
            <p:ph type="sldNum" sz="quarter" idx="12"/>
          </p:nvPr>
        </p:nvSpPr>
        <p:spPr/>
        <p:txBody>
          <a:bodyPr/>
          <a:lstStyle/>
          <a:p>
            <a:fld id="{48F63A3B-78C7-47BE-AE5E-E10140E04643}" type="slidenum">
              <a:rPr lang="en-US" dirty="0"/>
              <a:t>67</a:t>
            </a:fld>
            <a:endParaRPr lang="en-US"/>
          </a:p>
        </p:txBody>
      </p:sp>
      <p:sp>
        <p:nvSpPr>
          <p:cNvPr id="5" name="Content Placeholder 3">
            <a:extLst>
              <a:ext uri="{FF2B5EF4-FFF2-40B4-BE49-F238E27FC236}">
                <a16:creationId xmlns:a16="http://schemas.microsoft.com/office/drawing/2014/main" id="{2D307C5A-A4E9-45ED-911E-BBC9E9339433}"/>
              </a:ext>
            </a:extLst>
          </p:cNvPr>
          <p:cNvSpPr>
            <a:spLocks noGrp="1"/>
          </p:cNvSpPr>
          <p:nvPr/>
        </p:nvSpPr>
        <p:spPr>
          <a:xfrm>
            <a:off x="839788" y="1622123"/>
            <a:ext cx="3119741" cy="12473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Original Graph</a:t>
            </a:r>
            <a:endParaRPr lang="en-US" sz="2000" b="1">
              <a:ea typeface="Calibri" panose="020F0502020204030204"/>
              <a:cs typeface="Calibri" panose="020F0502020204030204"/>
            </a:endParaRPr>
          </a:p>
          <a:p>
            <a:pPr marL="560070" lvl="1" indent="-285750"/>
            <a:r>
              <a:rPr lang="en-US" sz="1800" dirty="0"/>
              <a:t>Preserve locality from the original graph</a:t>
            </a:r>
            <a:endParaRPr lang="en-US" sz="1800">
              <a:ea typeface="Calibri"/>
              <a:cs typeface="Calibri"/>
            </a:endParaRPr>
          </a:p>
        </p:txBody>
      </p:sp>
      <p:pic>
        <p:nvPicPr>
          <p:cNvPr id="6" name="Graphic 5">
            <a:extLst>
              <a:ext uri="{FF2B5EF4-FFF2-40B4-BE49-F238E27FC236}">
                <a16:creationId xmlns:a16="http://schemas.microsoft.com/office/drawing/2014/main" id="{39E572A1-8B2F-05BE-C1E4-6D868798A4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1066" y="2935589"/>
            <a:ext cx="1279677" cy="1289201"/>
          </a:xfrm>
          <a:prstGeom prst="rect">
            <a:avLst/>
          </a:prstGeom>
        </p:spPr>
      </p:pic>
      <p:pic>
        <p:nvPicPr>
          <p:cNvPr id="7" name="Graphic 6">
            <a:extLst>
              <a:ext uri="{FF2B5EF4-FFF2-40B4-BE49-F238E27FC236}">
                <a16:creationId xmlns:a16="http://schemas.microsoft.com/office/drawing/2014/main" id="{F1844034-2117-2643-F5D9-C1299FF73E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50828" y="2935588"/>
            <a:ext cx="1261534" cy="1289202"/>
          </a:xfrm>
          <a:prstGeom prst="rect">
            <a:avLst/>
          </a:prstGeom>
        </p:spPr>
      </p:pic>
      <p:pic>
        <p:nvPicPr>
          <p:cNvPr id="8" name="Graphic 7">
            <a:extLst>
              <a:ext uri="{FF2B5EF4-FFF2-40B4-BE49-F238E27FC236}">
                <a16:creationId xmlns:a16="http://schemas.microsoft.com/office/drawing/2014/main" id="{FC32BF4E-A928-5ED0-2F51-7720AB6C4B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56162" y="2935590"/>
            <a:ext cx="1279677" cy="1289202"/>
          </a:xfrm>
          <a:prstGeom prst="rect">
            <a:avLst/>
          </a:prstGeom>
        </p:spPr>
      </p:pic>
      <p:pic>
        <p:nvPicPr>
          <p:cNvPr id="9" name="Graphic 8">
            <a:extLst>
              <a:ext uri="{FF2B5EF4-FFF2-40B4-BE49-F238E27FC236}">
                <a16:creationId xmlns:a16="http://schemas.microsoft.com/office/drawing/2014/main" id="{B9D91A29-6E0B-A333-1E61-A715E0366F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89637" y="4510615"/>
            <a:ext cx="1412725" cy="1816099"/>
          </a:xfrm>
          <a:prstGeom prst="rect">
            <a:avLst/>
          </a:prstGeom>
        </p:spPr>
      </p:pic>
      <p:sp>
        <p:nvSpPr>
          <p:cNvPr id="10" name="TextBox 11">
            <a:extLst>
              <a:ext uri="{FF2B5EF4-FFF2-40B4-BE49-F238E27FC236}">
                <a16:creationId xmlns:a16="http://schemas.microsoft.com/office/drawing/2014/main" id="{5B0A3A62-94D1-A6D4-5D39-2A97E0845639}"/>
              </a:ext>
            </a:extLst>
          </p:cNvPr>
          <p:cNvSpPr txBox="1"/>
          <p:nvPr/>
        </p:nvSpPr>
        <p:spPr>
          <a:xfrm>
            <a:off x="4536922" y="1621971"/>
            <a:ext cx="3118154" cy="67120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2000" b="1" dirty="0"/>
              <a:t>Expander</a:t>
            </a:r>
            <a:r>
              <a:rPr lang="en-US" sz="2000" b="1" dirty="0">
                <a:ea typeface="Calibri"/>
                <a:cs typeface="Calibri"/>
              </a:rPr>
              <a:t> Graph</a:t>
            </a:r>
            <a:endParaRPr lang="en-US" b="1"/>
          </a:p>
          <a:p>
            <a:pPr marL="560070" lvl="1" indent="-285750">
              <a:lnSpc>
                <a:spcPct val="90000"/>
              </a:lnSpc>
              <a:spcBef>
                <a:spcPts val="500"/>
              </a:spcBef>
              <a:buFont typeface="Arial"/>
              <a:buChar char="•"/>
            </a:pPr>
            <a:r>
              <a:rPr lang="en-US" dirty="0">
                <a:ea typeface="Calibri"/>
                <a:cs typeface="Calibri"/>
              </a:rPr>
              <a:t>Random walk mixing</a:t>
            </a:r>
          </a:p>
          <a:p>
            <a:pPr marL="560070" lvl="1" indent="-285750">
              <a:lnSpc>
                <a:spcPct val="90000"/>
              </a:lnSpc>
              <a:spcBef>
                <a:spcPts val="500"/>
              </a:spcBef>
              <a:buFont typeface="Arial"/>
              <a:buChar char="•"/>
            </a:pPr>
            <a:r>
              <a:rPr lang="en-US" dirty="0">
                <a:ea typeface="Calibri"/>
                <a:cs typeface="Calibri"/>
              </a:rPr>
              <a:t>Constant degree, O(N) edges</a:t>
            </a:r>
          </a:p>
        </p:txBody>
      </p:sp>
      <p:sp>
        <p:nvSpPr>
          <p:cNvPr id="11" name="TextBox 13">
            <a:extLst>
              <a:ext uri="{FF2B5EF4-FFF2-40B4-BE49-F238E27FC236}">
                <a16:creationId xmlns:a16="http://schemas.microsoft.com/office/drawing/2014/main" id="{6DFEECE9-360F-807F-CC58-8116378370B6}"/>
              </a:ext>
            </a:extLst>
          </p:cNvPr>
          <p:cNvSpPr txBox="1"/>
          <p:nvPr/>
        </p:nvSpPr>
        <p:spPr>
          <a:xfrm>
            <a:off x="8232018" y="1621971"/>
            <a:ext cx="3118153" cy="67120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1000"/>
              </a:spcBef>
            </a:pPr>
            <a:r>
              <a:rPr lang="en-US" sz="2000" b="1" dirty="0">
                <a:cs typeface="Calibri"/>
              </a:rPr>
              <a:t>Global Sink</a:t>
            </a:r>
            <a:endParaRPr lang="en-US"/>
          </a:p>
          <a:p>
            <a:pPr marL="560070" lvl="1" indent="-285750">
              <a:lnSpc>
                <a:spcPct val="90000"/>
              </a:lnSpc>
              <a:spcBef>
                <a:spcPts val="500"/>
              </a:spcBef>
              <a:buFont typeface="Arial,Sans-Serif"/>
              <a:buChar char="•"/>
            </a:pPr>
            <a:r>
              <a:rPr lang="en-US" dirty="0">
                <a:cs typeface="Calibri"/>
              </a:rPr>
              <a:t>"Storage sink"</a:t>
            </a:r>
            <a:endParaRPr lang="en-US" dirty="0">
              <a:ea typeface="Calibri"/>
              <a:cs typeface="Calibri"/>
            </a:endParaRPr>
          </a:p>
          <a:p>
            <a:pPr marL="560070" lvl="1" indent="-285750">
              <a:lnSpc>
                <a:spcPct val="90000"/>
              </a:lnSpc>
              <a:spcBef>
                <a:spcPts val="500"/>
              </a:spcBef>
              <a:buFont typeface="Arial,Sans-Serif"/>
              <a:buChar char="•"/>
            </a:pPr>
            <a:r>
              <a:rPr lang="en-US" dirty="0">
                <a:cs typeface="Calibri"/>
              </a:rPr>
              <a:t>Short connections between all node pairs</a:t>
            </a:r>
            <a:endParaRPr lang="en-US" dirty="0">
              <a:ea typeface="Calibri" panose="020F0502020204030204"/>
              <a:cs typeface="Calibri"/>
            </a:endParaRPr>
          </a:p>
        </p:txBody>
      </p:sp>
      <p:sp>
        <p:nvSpPr>
          <p:cNvPr id="12" name="Right Brace 11">
            <a:extLst>
              <a:ext uri="{FF2B5EF4-FFF2-40B4-BE49-F238E27FC236}">
                <a16:creationId xmlns:a16="http://schemas.microsoft.com/office/drawing/2014/main" id="{07ED3DD0-C665-56CE-8A2A-35F3F8F9B6FA}"/>
              </a:ext>
            </a:extLst>
          </p:cNvPr>
          <p:cNvSpPr/>
          <p:nvPr/>
        </p:nvSpPr>
        <p:spPr>
          <a:xfrm rot="5400000">
            <a:off x="6017381" y="-356808"/>
            <a:ext cx="157237" cy="9331475"/>
          </a:xfrm>
          <a:prstGeom prst="rightBrac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TextBox 2">
            <a:extLst>
              <a:ext uri="{FF2B5EF4-FFF2-40B4-BE49-F238E27FC236}">
                <a16:creationId xmlns:a16="http://schemas.microsoft.com/office/drawing/2014/main" id="{89A91CBA-86DD-D2A3-5496-957AA4967102}"/>
              </a:ext>
            </a:extLst>
          </p:cNvPr>
          <p:cNvSpPr txBox="1"/>
          <p:nvPr/>
        </p:nvSpPr>
        <p:spPr>
          <a:xfrm>
            <a:off x="6906381" y="5092095"/>
            <a:ext cx="4182532" cy="6232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err="1">
                <a:solidFill>
                  <a:schemeClr val="accent1">
                    <a:lumMod val="75000"/>
                  </a:schemeClr>
                </a:solidFill>
                <a:ea typeface="Calibri"/>
                <a:cs typeface="Calibri"/>
              </a:rPr>
              <a:t>Exphormer</a:t>
            </a:r>
            <a:r>
              <a:rPr lang="en-US" sz="2400" dirty="0">
                <a:ea typeface="Calibri"/>
                <a:cs typeface="Calibri"/>
              </a:rPr>
              <a:t>: Combine all three to form the interaction graph!</a:t>
            </a:r>
            <a:endParaRPr lang="en-US" sz="2400" dirty="0"/>
          </a:p>
        </p:txBody>
      </p:sp>
    </p:spTree>
    <p:extLst>
      <p:ext uri="{BB962C8B-B14F-4D97-AF65-F5344CB8AC3E}">
        <p14:creationId xmlns:p14="http://schemas.microsoft.com/office/powerpoint/2010/main" val="42031258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7FA79-293B-E91A-B14D-1A92DC2AC2F1}"/>
              </a:ext>
            </a:extLst>
          </p:cNvPr>
          <p:cNvSpPr>
            <a:spLocks noGrp="1"/>
          </p:cNvSpPr>
          <p:nvPr>
            <p:ph type="title"/>
          </p:nvPr>
        </p:nvSpPr>
        <p:spPr/>
        <p:txBody>
          <a:bodyPr>
            <a:normAutofit fontScale="90000"/>
          </a:bodyPr>
          <a:lstStyle/>
          <a:p>
            <a:r>
              <a:rPr lang="en-US" dirty="0" err="1">
                <a:ea typeface="+mj-lt"/>
                <a:cs typeface="+mj-lt"/>
              </a:rPr>
              <a:t>Exphormer</a:t>
            </a:r>
            <a:r>
              <a:rPr lang="en-US" dirty="0">
                <a:ea typeface="+mj-lt"/>
                <a:cs typeface="+mj-lt"/>
              </a:rPr>
              <a:t>: Experimental Results</a:t>
            </a:r>
            <a:br>
              <a:rPr lang="en-US" dirty="0">
                <a:ea typeface="+mj-lt"/>
                <a:cs typeface="+mj-lt"/>
              </a:rPr>
            </a:br>
            <a:r>
              <a:rPr lang="en-US" sz="2000" dirty="0">
                <a:ea typeface="+mj-lt"/>
                <a:cs typeface="+mj-lt"/>
              </a:rPr>
              <a:t>[Shirzad, </a:t>
            </a:r>
            <a:r>
              <a:rPr lang="en-US" sz="2000" dirty="0" err="1">
                <a:solidFill>
                  <a:schemeClr val="accent1">
                    <a:lumMod val="75000"/>
                  </a:schemeClr>
                </a:solidFill>
                <a:ea typeface="+mj-lt"/>
                <a:cs typeface="+mj-lt"/>
              </a:rPr>
              <a:t>Velingker</a:t>
            </a:r>
            <a:r>
              <a:rPr lang="en-US" sz="2000" dirty="0">
                <a:ea typeface="+mj-lt"/>
                <a:cs typeface="+mj-lt"/>
              </a:rPr>
              <a:t>, Venkatachalam, Sutherland, Sinop – ICML 2023]</a:t>
            </a:r>
          </a:p>
        </p:txBody>
      </p:sp>
      <p:sp>
        <p:nvSpPr>
          <p:cNvPr id="4" name="Slide Number Placeholder 3">
            <a:extLst>
              <a:ext uri="{FF2B5EF4-FFF2-40B4-BE49-F238E27FC236}">
                <a16:creationId xmlns:a16="http://schemas.microsoft.com/office/drawing/2014/main" id="{E6538C99-5F54-89FA-4FF6-B813B6BEEE69}"/>
              </a:ext>
            </a:extLst>
          </p:cNvPr>
          <p:cNvSpPr>
            <a:spLocks noGrp="1"/>
          </p:cNvSpPr>
          <p:nvPr>
            <p:ph type="sldNum" sz="quarter" idx="12"/>
          </p:nvPr>
        </p:nvSpPr>
        <p:spPr/>
        <p:txBody>
          <a:bodyPr/>
          <a:lstStyle/>
          <a:p>
            <a:fld id="{48F63A3B-78C7-47BE-AE5E-E10140E04643}" type="slidenum">
              <a:rPr lang="en-US" dirty="0"/>
              <a:t>68</a:t>
            </a:fld>
            <a:endParaRPr lang="en-US"/>
          </a:p>
        </p:txBody>
      </p:sp>
      <p:pic>
        <p:nvPicPr>
          <p:cNvPr id="6" name="Picture 5" descr="A table with numbers and text&#10;&#10;Description automatically generated">
            <a:extLst>
              <a:ext uri="{FF2B5EF4-FFF2-40B4-BE49-F238E27FC236}">
                <a16:creationId xmlns:a16="http://schemas.microsoft.com/office/drawing/2014/main" id="{EAB2A0D6-8C1A-45DB-F264-23CEDC0B8DB3}"/>
              </a:ext>
            </a:extLst>
          </p:cNvPr>
          <p:cNvPicPr>
            <a:picLocks noChangeAspect="1"/>
          </p:cNvPicPr>
          <p:nvPr/>
        </p:nvPicPr>
        <p:blipFill>
          <a:blip r:embed="rId2"/>
          <a:stretch>
            <a:fillRect/>
          </a:stretch>
        </p:blipFill>
        <p:spPr>
          <a:xfrm>
            <a:off x="925754" y="2235200"/>
            <a:ext cx="10342245" cy="3743960"/>
          </a:xfrm>
          <a:prstGeom prst="rect">
            <a:avLst/>
          </a:prstGeom>
        </p:spPr>
      </p:pic>
    </p:spTree>
    <p:extLst>
      <p:ext uri="{BB962C8B-B14F-4D97-AF65-F5344CB8AC3E}">
        <p14:creationId xmlns:p14="http://schemas.microsoft.com/office/powerpoint/2010/main" val="3012127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7FA79-293B-E91A-B14D-1A92DC2AC2F1}"/>
              </a:ext>
            </a:extLst>
          </p:cNvPr>
          <p:cNvSpPr>
            <a:spLocks noGrp="1"/>
          </p:cNvSpPr>
          <p:nvPr>
            <p:ph type="title"/>
          </p:nvPr>
        </p:nvSpPr>
        <p:spPr/>
        <p:txBody>
          <a:bodyPr>
            <a:normAutofit fontScale="90000"/>
          </a:bodyPr>
          <a:lstStyle/>
          <a:p>
            <a:r>
              <a:rPr lang="en-US" dirty="0" err="1">
                <a:ea typeface="+mj-lt"/>
                <a:cs typeface="+mj-lt"/>
              </a:rPr>
              <a:t>Exphormer</a:t>
            </a:r>
            <a:r>
              <a:rPr lang="en-US" dirty="0">
                <a:ea typeface="+mj-lt"/>
                <a:cs typeface="+mj-lt"/>
              </a:rPr>
              <a:t>: Long-Range Benchmark</a:t>
            </a:r>
            <a:br>
              <a:rPr lang="en-US" dirty="0">
                <a:ea typeface="+mj-lt"/>
                <a:cs typeface="+mj-lt"/>
              </a:rPr>
            </a:br>
            <a:r>
              <a:rPr lang="en-US" sz="2000" dirty="0">
                <a:ea typeface="+mj-lt"/>
                <a:cs typeface="+mj-lt"/>
              </a:rPr>
              <a:t>[Shirzad, </a:t>
            </a:r>
            <a:r>
              <a:rPr lang="en-US" sz="2000" dirty="0" err="1">
                <a:solidFill>
                  <a:schemeClr val="accent1">
                    <a:lumMod val="75000"/>
                  </a:schemeClr>
                </a:solidFill>
                <a:ea typeface="+mj-lt"/>
                <a:cs typeface="+mj-lt"/>
              </a:rPr>
              <a:t>Velingker</a:t>
            </a:r>
            <a:r>
              <a:rPr lang="en-US" sz="2000" dirty="0">
                <a:ea typeface="+mj-lt"/>
                <a:cs typeface="+mj-lt"/>
              </a:rPr>
              <a:t>, Venkatachalam, Sutherland, Sinop – ICML 2023]</a:t>
            </a:r>
          </a:p>
        </p:txBody>
      </p:sp>
      <p:sp>
        <p:nvSpPr>
          <p:cNvPr id="4" name="Slide Number Placeholder 3">
            <a:extLst>
              <a:ext uri="{FF2B5EF4-FFF2-40B4-BE49-F238E27FC236}">
                <a16:creationId xmlns:a16="http://schemas.microsoft.com/office/drawing/2014/main" id="{E6538C99-5F54-89FA-4FF6-B813B6BEEE69}"/>
              </a:ext>
            </a:extLst>
          </p:cNvPr>
          <p:cNvSpPr>
            <a:spLocks noGrp="1"/>
          </p:cNvSpPr>
          <p:nvPr>
            <p:ph type="sldNum" sz="quarter" idx="12"/>
          </p:nvPr>
        </p:nvSpPr>
        <p:spPr/>
        <p:txBody>
          <a:bodyPr/>
          <a:lstStyle/>
          <a:p>
            <a:fld id="{48F63A3B-78C7-47BE-AE5E-E10140E04643}" type="slidenum">
              <a:rPr lang="en-US" dirty="0"/>
              <a:t>69</a:t>
            </a:fld>
            <a:endParaRPr lang="en-US"/>
          </a:p>
        </p:txBody>
      </p:sp>
      <p:pic>
        <p:nvPicPr>
          <p:cNvPr id="3" name="Picture 2" descr="A graph with numbers and letters&#10;&#10;Description automatically generated">
            <a:extLst>
              <a:ext uri="{FF2B5EF4-FFF2-40B4-BE49-F238E27FC236}">
                <a16:creationId xmlns:a16="http://schemas.microsoft.com/office/drawing/2014/main" id="{563371A2-9609-37F2-9F7A-18571F3CC744}"/>
              </a:ext>
            </a:extLst>
          </p:cNvPr>
          <p:cNvPicPr>
            <a:picLocks noChangeAspect="1"/>
          </p:cNvPicPr>
          <p:nvPr/>
        </p:nvPicPr>
        <p:blipFill>
          <a:blip r:embed="rId2"/>
          <a:stretch>
            <a:fillRect/>
          </a:stretch>
        </p:blipFill>
        <p:spPr>
          <a:xfrm>
            <a:off x="833438" y="2264093"/>
            <a:ext cx="10525125" cy="3000375"/>
          </a:xfrm>
          <a:prstGeom prst="rect">
            <a:avLst/>
          </a:prstGeom>
        </p:spPr>
      </p:pic>
    </p:spTree>
    <p:extLst>
      <p:ext uri="{BB962C8B-B14F-4D97-AF65-F5344CB8AC3E}">
        <p14:creationId xmlns:p14="http://schemas.microsoft.com/office/powerpoint/2010/main" val="2094688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CAE0-E261-A58C-0D9D-916D7CCB11F1}"/>
              </a:ext>
            </a:extLst>
          </p:cNvPr>
          <p:cNvSpPr>
            <a:spLocks noGrp="1"/>
          </p:cNvSpPr>
          <p:nvPr>
            <p:ph type="title"/>
          </p:nvPr>
        </p:nvSpPr>
        <p:spPr/>
        <p:txBody>
          <a:bodyPr/>
          <a:lstStyle/>
          <a:p>
            <a:r>
              <a:rPr lang="en-US">
                <a:cs typeface="Calibri Light"/>
              </a:rPr>
              <a:t>Types of Tasks</a:t>
            </a:r>
            <a:endParaRPr lang="en-US"/>
          </a:p>
        </p:txBody>
      </p:sp>
      <p:sp>
        <p:nvSpPr>
          <p:cNvPr id="3" name="Content Placeholder 2">
            <a:extLst>
              <a:ext uri="{FF2B5EF4-FFF2-40B4-BE49-F238E27FC236}">
                <a16:creationId xmlns:a16="http://schemas.microsoft.com/office/drawing/2014/main" id="{1DA8DB75-4F41-811C-4160-F24B0C422817}"/>
              </a:ext>
            </a:extLst>
          </p:cNvPr>
          <p:cNvSpPr>
            <a:spLocks noGrp="1"/>
          </p:cNvSpPr>
          <p:nvPr>
            <p:ph idx="1"/>
          </p:nvPr>
        </p:nvSpPr>
        <p:spPr/>
        <p:txBody>
          <a:bodyPr vert="horz" lIns="91440" tIns="45720" rIns="91440" bIns="45720" rtlCol="0" anchor="t">
            <a:normAutofit/>
          </a:bodyPr>
          <a:lstStyle/>
          <a:p>
            <a:r>
              <a:rPr lang="en-US" sz="2400" b="1" dirty="0">
                <a:cs typeface="Calibri"/>
              </a:rPr>
              <a:t>Node-level tasks</a:t>
            </a:r>
            <a:endParaRPr lang="en-US" sz="2400" b="1" dirty="0">
              <a:ea typeface="Calibri"/>
              <a:cs typeface="Calibri"/>
            </a:endParaRPr>
          </a:p>
          <a:p>
            <a:pPr lvl="1">
              <a:buFont typeface="Courier New" panose="020B0604020202020204" pitchFamily="34" charset="0"/>
              <a:buChar char="o"/>
            </a:pPr>
            <a:r>
              <a:rPr lang="en-US" sz="2000" dirty="0">
                <a:ea typeface="Calibri"/>
                <a:cs typeface="Calibri"/>
              </a:rPr>
              <a:t>Node classification</a:t>
            </a:r>
          </a:p>
          <a:p>
            <a:pPr lvl="1">
              <a:buFont typeface="Courier New" panose="020B0604020202020204" pitchFamily="34" charset="0"/>
              <a:buChar char="o"/>
            </a:pPr>
            <a:r>
              <a:rPr lang="en-US" sz="2000" dirty="0">
                <a:ea typeface="Calibri"/>
                <a:cs typeface="Calibri"/>
              </a:rPr>
              <a:t>Node clustering</a:t>
            </a:r>
          </a:p>
          <a:p>
            <a:pPr lvl="1">
              <a:buFont typeface="Courier New" panose="020B0604020202020204" pitchFamily="34" charset="0"/>
              <a:buChar char="o"/>
            </a:pPr>
            <a:r>
              <a:rPr lang="en-US" sz="2000" dirty="0">
                <a:ea typeface="Calibri"/>
                <a:cs typeface="Calibri"/>
              </a:rPr>
              <a:t>Node regression</a:t>
            </a:r>
          </a:p>
          <a:p>
            <a:pPr lvl="1">
              <a:buFont typeface="Courier New" panose="020B0604020202020204" pitchFamily="34" charset="0"/>
              <a:buChar char="o"/>
            </a:pPr>
            <a:endParaRPr lang="en-US" sz="2000" dirty="0">
              <a:ea typeface="Calibri"/>
              <a:cs typeface="Calibri"/>
            </a:endParaRPr>
          </a:p>
          <a:p>
            <a:r>
              <a:rPr lang="en-US" sz="2400" b="1" dirty="0">
                <a:cs typeface="Calibri"/>
              </a:rPr>
              <a:t>Edge-level tasks</a:t>
            </a:r>
            <a:endParaRPr lang="en-US" sz="2400" b="1" dirty="0">
              <a:ea typeface="Calibri"/>
              <a:cs typeface="Calibri"/>
            </a:endParaRPr>
          </a:p>
          <a:p>
            <a:pPr lvl="1">
              <a:buFont typeface="Courier New" panose="020B0604020202020204" pitchFamily="34" charset="0"/>
              <a:buChar char="o"/>
            </a:pPr>
            <a:r>
              <a:rPr lang="en-US" sz="2000" dirty="0">
                <a:ea typeface="Calibri"/>
                <a:cs typeface="Calibri"/>
              </a:rPr>
              <a:t>Link prediction</a:t>
            </a:r>
          </a:p>
          <a:p>
            <a:pPr lvl="1">
              <a:buFont typeface="Courier New" panose="020B0604020202020204" pitchFamily="34" charset="0"/>
              <a:buChar char="o"/>
            </a:pPr>
            <a:r>
              <a:rPr lang="en-US" sz="2000" dirty="0">
                <a:ea typeface="Calibri"/>
                <a:cs typeface="Calibri"/>
              </a:rPr>
              <a:t>Edge classification</a:t>
            </a:r>
          </a:p>
          <a:p>
            <a:pPr lvl="1">
              <a:buFont typeface="Courier New" panose="020B0604020202020204" pitchFamily="34" charset="0"/>
              <a:buChar char="o"/>
            </a:pPr>
            <a:r>
              <a:rPr lang="en-US" sz="2000" dirty="0">
                <a:ea typeface="Calibri"/>
                <a:cs typeface="Calibri"/>
              </a:rPr>
              <a:t>Knowledge graph completion</a:t>
            </a:r>
          </a:p>
          <a:p>
            <a:pPr lvl="1">
              <a:buFont typeface="Courier New" panose="020B0604020202020204" pitchFamily="34" charset="0"/>
              <a:buChar char="o"/>
            </a:pPr>
            <a:endParaRPr lang="en-US" sz="2000" dirty="0">
              <a:ea typeface="Calibri"/>
              <a:cs typeface="Calibri"/>
            </a:endParaRPr>
          </a:p>
          <a:p>
            <a:r>
              <a:rPr lang="en-US" sz="2400" b="1" dirty="0">
                <a:cs typeface="Calibri"/>
              </a:rPr>
              <a:t>Graph-level tasks</a:t>
            </a:r>
            <a:endParaRPr lang="en-US" sz="2400" b="1" dirty="0">
              <a:ea typeface="Calibri"/>
              <a:cs typeface="Calibri"/>
            </a:endParaRPr>
          </a:p>
          <a:p>
            <a:pPr lvl="1">
              <a:buFont typeface="Courier New" panose="020B0604020202020204" pitchFamily="34" charset="0"/>
              <a:buChar char="o"/>
            </a:pPr>
            <a:r>
              <a:rPr lang="en-US" sz="2000" dirty="0">
                <a:ea typeface="Calibri"/>
                <a:cs typeface="Calibri"/>
              </a:rPr>
              <a:t>Graph classification</a:t>
            </a:r>
          </a:p>
          <a:p>
            <a:pPr lvl="1">
              <a:buFont typeface="Courier New" panose="020B0604020202020204" pitchFamily="34" charset="0"/>
              <a:buChar char="o"/>
            </a:pPr>
            <a:r>
              <a:rPr lang="en-US" sz="2000" dirty="0">
                <a:ea typeface="Calibri"/>
                <a:cs typeface="Calibri"/>
              </a:rPr>
              <a:t>Graph regression</a:t>
            </a:r>
          </a:p>
          <a:p>
            <a:pPr lvl="1">
              <a:buFont typeface="Courier New" panose="020B0604020202020204" pitchFamily="34" charset="0"/>
              <a:buChar char="o"/>
            </a:pPr>
            <a:endParaRPr lang="en-US" sz="2000" dirty="0">
              <a:ea typeface="Calibri"/>
              <a:cs typeface="Calibri"/>
            </a:endParaRPr>
          </a:p>
        </p:txBody>
      </p:sp>
      <p:sp>
        <p:nvSpPr>
          <p:cNvPr id="4" name="Slide Number Placeholder 3">
            <a:extLst>
              <a:ext uri="{FF2B5EF4-FFF2-40B4-BE49-F238E27FC236}">
                <a16:creationId xmlns:a16="http://schemas.microsoft.com/office/drawing/2014/main" id="{24821DE3-A443-254C-BE42-2FDF7F613DBD}"/>
              </a:ext>
            </a:extLst>
          </p:cNvPr>
          <p:cNvSpPr>
            <a:spLocks noGrp="1"/>
          </p:cNvSpPr>
          <p:nvPr>
            <p:ph type="sldNum" sz="quarter" idx="12"/>
          </p:nvPr>
        </p:nvSpPr>
        <p:spPr/>
        <p:txBody>
          <a:bodyPr/>
          <a:lstStyle/>
          <a:p>
            <a:fld id="{48F63A3B-78C7-47BE-AE5E-E10140E04643}" type="slidenum">
              <a:rPr lang="en-US" dirty="0"/>
              <a:t>7</a:t>
            </a:fld>
            <a:endParaRPr lang="en-US"/>
          </a:p>
        </p:txBody>
      </p:sp>
      <p:grpSp>
        <p:nvGrpSpPr>
          <p:cNvPr id="7" name="Group 6">
            <a:extLst>
              <a:ext uri="{FF2B5EF4-FFF2-40B4-BE49-F238E27FC236}">
                <a16:creationId xmlns:a16="http://schemas.microsoft.com/office/drawing/2014/main" id="{09D899B1-0FE7-28CA-0704-BD999930C181}"/>
              </a:ext>
            </a:extLst>
          </p:cNvPr>
          <p:cNvGrpSpPr/>
          <p:nvPr/>
        </p:nvGrpSpPr>
        <p:grpSpPr>
          <a:xfrm>
            <a:off x="5355772" y="4874282"/>
            <a:ext cx="4096138" cy="1723207"/>
            <a:chOff x="5365103" y="4696997"/>
            <a:chExt cx="4096138" cy="1723207"/>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B5945B7-6EEB-49DA-2D4B-B02E83775655}"/>
                    </a:ext>
                  </a:extLst>
                </p:cNvPr>
                <p:cNvSpPr txBox="1"/>
                <p:nvPr/>
              </p:nvSpPr>
              <p:spPr>
                <a:xfrm>
                  <a:off x="5365103" y="4696997"/>
                  <a:ext cx="4096138" cy="15696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9600" b="0" i="1" smtClean="0">
                            <a:latin typeface="Cambria Math" panose="02040503050406030204" pitchFamily="18" charset="0"/>
                          </a:rPr>
                          <m:t>𝑓</m:t>
                        </m:r>
                        <m:r>
                          <a:rPr lang="en-US" sz="9600" b="0" i="1" smtClean="0">
                            <a:latin typeface="Cambria Math" panose="02040503050406030204" pitchFamily="18" charset="0"/>
                          </a:rPr>
                          <m:t>(        )</m:t>
                        </m:r>
                      </m:oMath>
                    </m:oMathPara>
                  </a14:m>
                  <a:endParaRPr lang="en-US" sz="9600" dirty="0"/>
                </a:p>
              </p:txBody>
            </p:sp>
          </mc:Choice>
          <mc:Fallback xmlns="">
            <p:sp>
              <p:nvSpPr>
                <p:cNvPr id="6" name="TextBox 5">
                  <a:extLst>
                    <a:ext uri="{FF2B5EF4-FFF2-40B4-BE49-F238E27FC236}">
                      <a16:creationId xmlns:a16="http://schemas.microsoft.com/office/drawing/2014/main" id="{7B5945B7-6EEB-49DA-2D4B-B02E83775655}"/>
                    </a:ext>
                  </a:extLst>
                </p:cNvPr>
                <p:cNvSpPr txBox="1">
                  <a:spLocks noRot="1" noChangeAspect="1" noMove="1" noResize="1" noEditPoints="1" noAdjustHandles="1" noChangeArrowheads="1" noChangeShapeType="1" noTextEdit="1"/>
                </p:cNvSpPr>
                <p:nvPr/>
              </p:nvSpPr>
              <p:spPr>
                <a:xfrm>
                  <a:off x="5365103" y="4696997"/>
                  <a:ext cx="4096138" cy="1569660"/>
                </a:xfrm>
                <a:prstGeom prst="rect">
                  <a:avLst/>
                </a:prstGeom>
                <a:blipFill>
                  <a:blip r:embed="rId2"/>
                  <a:stretch>
                    <a:fillRect/>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CB79D27A-19E2-8956-B2F2-184817B9B814}"/>
                </a:ext>
              </a:extLst>
            </p:cNvPr>
            <p:cNvPicPr>
              <a:picLocks noChangeAspect="1"/>
            </p:cNvPicPr>
            <p:nvPr/>
          </p:nvPicPr>
          <p:blipFill>
            <a:blip r:embed="rId3"/>
            <a:stretch>
              <a:fillRect/>
            </a:stretch>
          </p:blipFill>
          <p:spPr>
            <a:xfrm rot="17655188">
              <a:off x="6901169" y="4862807"/>
              <a:ext cx="1674334" cy="1440459"/>
            </a:xfrm>
            <a:prstGeom prst="rect">
              <a:avLst/>
            </a:prstGeom>
          </p:spPr>
        </p:pic>
      </p:grpSp>
      <p:grpSp>
        <p:nvGrpSpPr>
          <p:cNvPr id="14" name="Group 13">
            <a:extLst>
              <a:ext uri="{FF2B5EF4-FFF2-40B4-BE49-F238E27FC236}">
                <a16:creationId xmlns:a16="http://schemas.microsoft.com/office/drawing/2014/main" id="{93607A61-95DB-6C87-82EC-57D619DBC608}"/>
              </a:ext>
            </a:extLst>
          </p:cNvPr>
          <p:cNvGrpSpPr/>
          <p:nvPr/>
        </p:nvGrpSpPr>
        <p:grpSpPr>
          <a:xfrm>
            <a:off x="5368212" y="3116454"/>
            <a:ext cx="4096138" cy="1569660"/>
            <a:chOff x="5498842" y="1847487"/>
            <a:chExt cx="4096138" cy="156966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BBF475B-B896-5956-A78F-9156A5D36365}"/>
                    </a:ext>
                  </a:extLst>
                </p:cNvPr>
                <p:cNvSpPr txBox="1"/>
                <p:nvPr/>
              </p:nvSpPr>
              <p:spPr>
                <a:xfrm>
                  <a:off x="5498842" y="1847487"/>
                  <a:ext cx="4096138" cy="15696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9600" b="0" i="1" smtClean="0">
                            <a:latin typeface="Cambria Math" panose="02040503050406030204" pitchFamily="18" charset="0"/>
                          </a:rPr>
                          <m:t>𝑓</m:t>
                        </m:r>
                        <m:r>
                          <a:rPr lang="en-US" sz="9600" b="0" i="1" smtClean="0">
                            <a:latin typeface="Cambria Math" panose="02040503050406030204" pitchFamily="18" charset="0"/>
                          </a:rPr>
                          <m:t>(        )</m:t>
                        </m:r>
                      </m:oMath>
                    </m:oMathPara>
                  </a14:m>
                  <a:endParaRPr lang="en-US" sz="9600" dirty="0"/>
                </a:p>
              </p:txBody>
            </p:sp>
          </mc:Choice>
          <mc:Fallback xmlns="">
            <p:sp>
              <p:nvSpPr>
                <p:cNvPr id="8" name="TextBox 7">
                  <a:extLst>
                    <a:ext uri="{FF2B5EF4-FFF2-40B4-BE49-F238E27FC236}">
                      <a16:creationId xmlns:a16="http://schemas.microsoft.com/office/drawing/2014/main" id="{6BBF475B-B896-5956-A78F-9156A5D36365}"/>
                    </a:ext>
                  </a:extLst>
                </p:cNvPr>
                <p:cNvSpPr txBox="1">
                  <a:spLocks noRot="1" noChangeAspect="1" noMove="1" noResize="1" noEditPoints="1" noAdjustHandles="1" noChangeArrowheads="1" noChangeShapeType="1" noTextEdit="1"/>
                </p:cNvSpPr>
                <p:nvPr/>
              </p:nvSpPr>
              <p:spPr>
                <a:xfrm>
                  <a:off x="5498842" y="1847487"/>
                  <a:ext cx="4096138" cy="1569660"/>
                </a:xfrm>
                <a:prstGeom prst="rect">
                  <a:avLst/>
                </a:prstGeom>
                <a:blipFill>
                  <a:blip r:embed="rId4"/>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B54D355B-6242-2537-841A-BE8969CDA72D}"/>
                </a:ext>
              </a:extLst>
            </p:cNvPr>
            <p:cNvGrpSpPr/>
            <p:nvPr/>
          </p:nvGrpSpPr>
          <p:grpSpPr>
            <a:xfrm>
              <a:off x="6974523" y="2532978"/>
              <a:ext cx="1885652" cy="444254"/>
              <a:chOff x="7293081" y="2803746"/>
              <a:chExt cx="906659" cy="213606"/>
            </a:xfrm>
          </p:grpSpPr>
          <p:cxnSp>
            <p:nvCxnSpPr>
              <p:cNvPr id="11" name="Straight Connector 10">
                <a:extLst>
                  <a:ext uri="{FF2B5EF4-FFF2-40B4-BE49-F238E27FC236}">
                    <a16:creationId xmlns:a16="http://schemas.microsoft.com/office/drawing/2014/main" id="{EFBF929E-84BB-45B3-A4F4-063736CAC122}"/>
                  </a:ext>
                </a:extLst>
              </p:cNvPr>
              <p:cNvCxnSpPr>
                <a:cxnSpLocks/>
                <a:stCxn id="9" idx="6"/>
                <a:endCxn id="10" idx="2"/>
              </p:cNvCxnSpPr>
              <p:nvPr/>
            </p:nvCxnSpPr>
            <p:spPr>
              <a:xfrm>
                <a:off x="7506688" y="2910549"/>
                <a:ext cx="479445" cy="0"/>
              </a:xfrm>
              <a:prstGeom prst="line">
                <a:avLst/>
              </a:prstGeom>
              <a:ln w="76200">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AFBC151D-08E8-5204-658C-0F9986856063}"/>
                  </a:ext>
                </a:extLst>
              </p:cNvPr>
              <p:cNvSpPr/>
              <p:nvPr/>
            </p:nvSpPr>
            <p:spPr>
              <a:xfrm>
                <a:off x="7293081" y="2803746"/>
                <a:ext cx="213607" cy="213606"/>
              </a:xfrm>
              <a:prstGeom prst="ellipse">
                <a:avLst/>
              </a:prstGeom>
              <a:solidFill>
                <a:schemeClr val="bg1">
                  <a:lumMod val="85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86E055C-5089-EB9B-7844-5A0A3D8B8C43}"/>
                  </a:ext>
                </a:extLst>
              </p:cNvPr>
              <p:cNvSpPr/>
              <p:nvPr/>
            </p:nvSpPr>
            <p:spPr>
              <a:xfrm>
                <a:off x="7986133" y="2803746"/>
                <a:ext cx="213607" cy="213606"/>
              </a:xfrm>
              <a:prstGeom prst="ellipse">
                <a:avLst/>
              </a:prstGeom>
              <a:solidFill>
                <a:schemeClr val="bg1">
                  <a:lumMod val="85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a16="http://schemas.microsoft.com/office/drawing/2014/main" id="{163C63A7-9210-67A6-868A-791EC0B3703A}"/>
              </a:ext>
            </a:extLst>
          </p:cNvPr>
          <p:cNvGrpSpPr/>
          <p:nvPr/>
        </p:nvGrpSpPr>
        <p:grpSpPr>
          <a:xfrm>
            <a:off x="5449079" y="1294225"/>
            <a:ext cx="4096138" cy="1569660"/>
            <a:chOff x="5498842" y="1875480"/>
            <a:chExt cx="4096138" cy="156966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FAFF9CC-70E3-03EF-A9A6-C138521DC978}"/>
                    </a:ext>
                  </a:extLst>
                </p:cNvPr>
                <p:cNvSpPr txBox="1"/>
                <p:nvPr/>
              </p:nvSpPr>
              <p:spPr>
                <a:xfrm>
                  <a:off x="5498842" y="1875480"/>
                  <a:ext cx="4096138" cy="15696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9600" b="0" i="1" smtClean="0">
                            <a:latin typeface="Cambria Math" panose="02040503050406030204" pitchFamily="18" charset="0"/>
                          </a:rPr>
                          <m:t>𝑓</m:t>
                        </m:r>
                        <m:r>
                          <a:rPr lang="en-US" sz="9600" b="0" i="1" smtClean="0">
                            <a:latin typeface="Cambria Math" panose="02040503050406030204" pitchFamily="18" charset="0"/>
                          </a:rPr>
                          <m:t>(  )</m:t>
                        </m:r>
                      </m:oMath>
                    </m:oMathPara>
                  </a14:m>
                  <a:endParaRPr lang="en-US" sz="9600" dirty="0"/>
                </a:p>
              </p:txBody>
            </p:sp>
          </mc:Choice>
          <mc:Fallback xmlns="">
            <p:sp>
              <p:nvSpPr>
                <p:cNvPr id="16" name="TextBox 15">
                  <a:extLst>
                    <a:ext uri="{FF2B5EF4-FFF2-40B4-BE49-F238E27FC236}">
                      <a16:creationId xmlns:a16="http://schemas.microsoft.com/office/drawing/2014/main" id="{4FAFF9CC-70E3-03EF-A9A6-C138521DC978}"/>
                    </a:ext>
                  </a:extLst>
                </p:cNvPr>
                <p:cNvSpPr txBox="1">
                  <a:spLocks noRot="1" noChangeAspect="1" noMove="1" noResize="1" noEditPoints="1" noAdjustHandles="1" noChangeArrowheads="1" noChangeShapeType="1" noTextEdit="1"/>
                </p:cNvSpPr>
                <p:nvPr/>
              </p:nvSpPr>
              <p:spPr>
                <a:xfrm>
                  <a:off x="5498842" y="1875480"/>
                  <a:ext cx="4096138" cy="1569660"/>
                </a:xfrm>
                <a:prstGeom prst="rect">
                  <a:avLst/>
                </a:prstGeom>
                <a:blipFill>
                  <a:blip r:embed="rId5"/>
                  <a:stretch>
                    <a:fillRect/>
                  </a:stretch>
                </a:blipFill>
              </p:spPr>
              <p:txBody>
                <a:bodyPr/>
                <a:lstStyle/>
                <a:p>
                  <a:r>
                    <a:rPr lang="en-US">
                      <a:noFill/>
                    </a:rPr>
                    <a:t> </a:t>
                  </a:r>
                </a:p>
              </p:txBody>
            </p:sp>
          </mc:Fallback>
        </mc:AlternateContent>
        <p:sp>
          <p:nvSpPr>
            <p:cNvPr id="19" name="Oval 18">
              <a:extLst>
                <a:ext uri="{FF2B5EF4-FFF2-40B4-BE49-F238E27FC236}">
                  <a16:creationId xmlns:a16="http://schemas.microsoft.com/office/drawing/2014/main" id="{A0D1C0BA-4DED-706B-B624-5376410DAAAF}"/>
                </a:ext>
              </a:extLst>
            </p:cNvPr>
            <p:cNvSpPr/>
            <p:nvPr/>
          </p:nvSpPr>
          <p:spPr>
            <a:xfrm>
              <a:off x="7584239" y="2444620"/>
              <a:ext cx="627863" cy="627861"/>
            </a:xfrm>
            <a:prstGeom prst="ellipse">
              <a:avLst/>
            </a:prstGeom>
            <a:solidFill>
              <a:schemeClr val="accent6">
                <a:lumMod val="60000"/>
                <a:lumOff val="40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36821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8AAD3-D5FC-F5FF-3A4D-9C3D2CC2179A}"/>
              </a:ext>
            </a:extLst>
          </p:cNvPr>
          <p:cNvSpPr>
            <a:spLocks noGrp="1"/>
          </p:cNvSpPr>
          <p:nvPr>
            <p:ph type="title"/>
          </p:nvPr>
        </p:nvSpPr>
        <p:spPr/>
        <p:txBody>
          <a:bodyPr/>
          <a:lstStyle/>
          <a:p>
            <a:r>
              <a:rPr lang="en-US" dirty="0">
                <a:ea typeface="+mj-lt"/>
                <a:cs typeface="+mj-lt"/>
              </a:rPr>
              <a:t>Message Passing vs. Graph Transformers</a:t>
            </a:r>
          </a:p>
        </p:txBody>
      </p:sp>
      <p:sp>
        <p:nvSpPr>
          <p:cNvPr id="4" name="Slide Number Placeholder 3">
            <a:extLst>
              <a:ext uri="{FF2B5EF4-FFF2-40B4-BE49-F238E27FC236}">
                <a16:creationId xmlns:a16="http://schemas.microsoft.com/office/drawing/2014/main" id="{023835F0-2DC0-D9AD-0A24-EE054A5BC1ED}"/>
              </a:ext>
            </a:extLst>
          </p:cNvPr>
          <p:cNvSpPr>
            <a:spLocks noGrp="1"/>
          </p:cNvSpPr>
          <p:nvPr>
            <p:ph type="sldNum" sz="quarter" idx="12"/>
          </p:nvPr>
        </p:nvSpPr>
        <p:spPr/>
        <p:txBody>
          <a:bodyPr/>
          <a:lstStyle/>
          <a:p>
            <a:fld id="{48F63A3B-78C7-47BE-AE5E-E10140E04643}" type="slidenum">
              <a:rPr lang="en-US" dirty="0"/>
              <a:t>70</a:t>
            </a:fld>
            <a:endParaRPr lang="en-US"/>
          </a:p>
        </p:txBody>
      </p:sp>
      <p:sp>
        <p:nvSpPr>
          <p:cNvPr id="8" name="Text Placeholder 2">
            <a:extLst>
              <a:ext uri="{FF2B5EF4-FFF2-40B4-BE49-F238E27FC236}">
                <a16:creationId xmlns:a16="http://schemas.microsoft.com/office/drawing/2014/main" id="{81E5C243-A360-457D-8198-B4DD8F7304BD}"/>
              </a:ext>
            </a:extLst>
          </p:cNvPr>
          <p:cNvSpPr>
            <a:spLocks noGrp="1"/>
          </p:cNvSpPr>
          <p:nvPr/>
        </p:nvSpPr>
        <p:spPr>
          <a:xfrm>
            <a:off x="839788" y="1421926"/>
            <a:ext cx="5157787" cy="81605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u="sng" dirty="0"/>
              <a:t>Message Passing</a:t>
            </a:r>
            <a:endParaRPr lang="en-US" sz="2800" u="sng" dirty="0">
              <a:solidFill>
                <a:srgbClr val="E2D4CA">
                  <a:alpha val="85000"/>
                </a:srgbClr>
              </a:solidFill>
              <a:ea typeface="Calibri"/>
              <a:cs typeface="Calibri"/>
            </a:endParaRPr>
          </a:p>
        </p:txBody>
      </p:sp>
      <p:sp>
        <p:nvSpPr>
          <p:cNvPr id="9" name="Content Placeholder 3">
            <a:extLst>
              <a:ext uri="{FF2B5EF4-FFF2-40B4-BE49-F238E27FC236}">
                <a16:creationId xmlns:a16="http://schemas.microsoft.com/office/drawing/2014/main" id="{2D307C5A-A4E9-45ED-911E-BBC9E9339433}"/>
              </a:ext>
            </a:extLst>
          </p:cNvPr>
          <p:cNvSpPr>
            <a:spLocks noGrp="1"/>
          </p:cNvSpPr>
          <p:nvPr/>
        </p:nvSpPr>
        <p:spPr>
          <a:xfrm>
            <a:off x="839788" y="2320468"/>
            <a:ext cx="4564684" cy="39870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sz="2200" i="1" dirty="0">
                <a:ea typeface="Calibri"/>
                <a:cs typeface="Calibri"/>
              </a:rPr>
              <a:t>Updates across edges of input graph</a:t>
            </a:r>
          </a:p>
          <a:p>
            <a:pPr marL="0" indent="0">
              <a:lnSpc>
                <a:spcPct val="130000"/>
              </a:lnSpc>
              <a:buNone/>
            </a:pPr>
            <a:r>
              <a:rPr lang="en-US" sz="2000" dirty="0">
                <a:ea typeface="+mn-lt"/>
                <a:cs typeface="+mn-lt"/>
              </a:rPr>
              <a:t>✅</a:t>
            </a:r>
            <a:r>
              <a:rPr lang="en-US" sz="2000" dirty="0">
                <a:ea typeface="Calibri"/>
                <a:cs typeface="Calibri"/>
              </a:rPr>
              <a:t> Captures inductive bias from input graph topology</a:t>
            </a:r>
          </a:p>
          <a:p>
            <a:pPr marL="0" indent="0">
              <a:lnSpc>
                <a:spcPct val="130000"/>
              </a:lnSpc>
              <a:buNone/>
            </a:pPr>
            <a:r>
              <a:rPr lang="en-US" sz="2000" dirty="0">
                <a:ea typeface="+mn-lt"/>
                <a:cs typeface="+mn-lt"/>
              </a:rPr>
              <a:t>✅ Efficient computation: O(N + M)</a:t>
            </a:r>
          </a:p>
          <a:p>
            <a:pPr marL="0" indent="0">
              <a:lnSpc>
                <a:spcPct val="130000"/>
              </a:lnSpc>
              <a:buNone/>
            </a:pPr>
            <a:r>
              <a:rPr lang="en-US" sz="2000" dirty="0">
                <a:ea typeface="+mn-lt"/>
                <a:cs typeface="+mn-lt"/>
              </a:rPr>
              <a:t>❌</a:t>
            </a:r>
            <a:r>
              <a:rPr lang="en-US" sz="2000" dirty="0">
                <a:ea typeface="Calibri"/>
                <a:cs typeface="Calibri"/>
              </a:rPr>
              <a:t> Difficulty with long-range dependencies</a:t>
            </a:r>
          </a:p>
          <a:p>
            <a:pPr marL="0" indent="0">
              <a:lnSpc>
                <a:spcPct val="130000"/>
              </a:lnSpc>
              <a:buNone/>
            </a:pPr>
            <a:r>
              <a:rPr lang="en-US" sz="2000" dirty="0">
                <a:ea typeface="Calibri"/>
                <a:cs typeface="Calibri"/>
              </a:rPr>
              <a:t>❌ </a:t>
            </a:r>
            <a:r>
              <a:rPr lang="en-US" sz="2000" dirty="0" err="1">
                <a:ea typeface="Calibri"/>
                <a:cs typeface="Calibri"/>
              </a:rPr>
              <a:t>Oversmoothing</a:t>
            </a:r>
            <a:r>
              <a:rPr lang="en-US" sz="2000" dirty="0">
                <a:ea typeface="Calibri"/>
                <a:cs typeface="Calibri"/>
              </a:rPr>
              <a:t>, </a:t>
            </a:r>
            <a:r>
              <a:rPr lang="en-US" sz="2000" dirty="0" err="1">
                <a:ea typeface="Calibri"/>
                <a:cs typeface="Calibri"/>
              </a:rPr>
              <a:t>oversquashing</a:t>
            </a:r>
            <a:endParaRPr lang="en-US" sz="2000">
              <a:ea typeface="Calibri"/>
              <a:cs typeface="Calibri"/>
            </a:endParaRPr>
          </a:p>
          <a:p>
            <a:pPr marL="0" indent="0">
              <a:lnSpc>
                <a:spcPct val="130000"/>
              </a:lnSpc>
              <a:buNone/>
            </a:pPr>
            <a:r>
              <a:rPr lang="en-US" sz="2000" dirty="0">
                <a:ea typeface="Calibri"/>
                <a:cs typeface="Calibri"/>
              </a:rPr>
              <a:t>❌ Expressivity limitations</a:t>
            </a:r>
          </a:p>
        </p:txBody>
      </p:sp>
      <p:sp>
        <p:nvSpPr>
          <p:cNvPr id="10" name="Text Placeholder 4">
            <a:extLst>
              <a:ext uri="{FF2B5EF4-FFF2-40B4-BE49-F238E27FC236}">
                <a16:creationId xmlns:a16="http://schemas.microsoft.com/office/drawing/2014/main" id="{2299AC0B-4829-4C65-A011-99F5FAF2D35B}"/>
              </a:ext>
            </a:extLst>
          </p:cNvPr>
          <p:cNvSpPr>
            <a:spLocks noGrp="1"/>
          </p:cNvSpPr>
          <p:nvPr/>
        </p:nvSpPr>
        <p:spPr>
          <a:xfrm>
            <a:off x="6172200" y="1421926"/>
            <a:ext cx="5183188" cy="81605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u="sng" dirty="0"/>
              <a:t>Graph Transformers</a:t>
            </a:r>
            <a:endParaRPr lang="en-US" sz="2800" u="sng" dirty="0">
              <a:ea typeface="Calibri"/>
              <a:cs typeface="Calibri"/>
            </a:endParaRPr>
          </a:p>
        </p:txBody>
      </p:sp>
      <p:sp>
        <p:nvSpPr>
          <p:cNvPr id="11" name="Slide Number Placeholder 32">
            <a:extLst>
              <a:ext uri="{FF2B5EF4-FFF2-40B4-BE49-F238E27FC236}">
                <a16:creationId xmlns:a16="http://schemas.microsoft.com/office/drawing/2014/main" id="{8D0E8400-C1CB-4DB2-BF78-421C9EECDC76}"/>
              </a:ext>
            </a:extLst>
          </p:cNvPr>
          <p:cNvSpPr>
            <a:spLocks noGrp="1"/>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208ADF-3ADD-483D-A721-14E3EEE2C135}" type="slidenum">
              <a:rPr lang="en-US" dirty="0" smtClean="0"/>
              <a:pPr/>
              <a:t>70</a:t>
            </a:fld>
            <a:endParaRPr lang="en-US" dirty="0"/>
          </a:p>
        </p:txBody>
      </p:sp>
      <p:grpSp>
        <p:nvGrpSpPr>
          <p:cNvPr id="12" name="Group 11">
            <a:extLst>
              <a:ext uri="{FF2B5EF4-FFF2-40B4-BE49-F238E27FC236}">
                <a16:creationId xmlns:a16="http://schemas.microsoft.com/office/drawing/2014/main" id="{FB332372-6E75-F361-22FE-CCC8B37D05D0}"/>
              </a:ext>
            </a:extLst>
          </p:cNvPr>
          <p:cNvGrpSpPr/>
          <p:nvPr/>
        </p:nvGrpSpPr>
        <p:grpSpPr>
          <a:xfrm>
            <a:off x="6098857" y="3389721"/>
            <a:ext cx="5966168" cy="1422590"/>
            <a:chOff x="6098857" y="3389721"/>
            <a:chExt cx="5966168" cy="1422590"/>
          </a:xfrm>
        </p:grpSpPr>
        <p:sp>
          <p:nvSpPr>
            <p:cNvPr id="18" name="TextBox 7">
              <a:extLst>
                <a:ext uri="{FF2B5EF4-FFF2-40B4-BE49-F238E27FC236}">
                  <a16:creationId xmlns:a16="http://schemas.microsoft.com/office/drawing/2014/main" id="{BFE5AF72-B507-A963-505E-7D011FF237DF}"/>
                </a:ext>
              </a:extLst>
            </p:cNvPr>
            <p:cNvSpPr txBox="1"/>
            <p:nvPr/>
          </p:nvSpPr>
          <p:spPr>
            <a:xfrm>
              <a:off x="9903143" y="3389721"/>
              <a:ext cx="216188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1" dirty="0">
                  <a:solidFill>
                    <a:schemeClr val="accent4">
                      <a:lumMod val="50000"/>
                    </a:schemeClr>
                  </a:solidFill>
                  <a:ea typeface="Calibri"/>
                  <a:cs typeface="Calibri"/>
                </a:rPr>
                <a:t>Positional and structural encodings</a:t>
              </a:r>
            </a:p>
          </p:txBody>
        </p:sp>
        <p:sp>
          <p:nvSpPr>
            <p:cNvPr id="19" name="Rectangle: Rounded Corners 18">
              <a:extLst>
                <a:ext uri="{FF2B5EF4-FFF2-40B4-BE49-F238E27FC236}">
                  <a16:creationId xmlns:a16="http://schemas.microsoft.com/office/drawing/2014/main" id="{F8C9F569-E1EC-3006-E5C0-1669960E174E}"/>
                </a:ext>
              </a:extLst>
            </p:cNvPr>
            <p:cNvSpPr/>
            <p:nvPr/>
          </p:nvSpPr>
          <p:spPr>
            <a:xfrm>
              <a:off x="6098857" y="4333117"/>
              <a:ext cx="4026030" cy="479194"/>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 name="Straight Arrow Connector 19">
              <a:extLst>
                <a:ext uri="{FF2B5EF4-FFF2-40B4-BE49-F238E27FC236}">
                  <a16:creationId xmlns:a16="http://schemas.microsoft.com/office/drawing/2014/main" id="{051FA3CC-784C-35F7-D73E-8E99EC8C863F}"/>
                </a:ext>
              </a:extLst>
            </p:cNvPr>
            <p:cNvCxnSpPr/>
            <p:nvPr/>
          </p:nvCxnSpPr>
          <p:spPr>
            <a:xfrm flipH="1">
              <a:off x="9404317" y="3733309"/>
              <a:ext cx="511403" cy="580534"/>
            </a:xfrm>
            <a:prstGeom prst="straightConnector1">
              <a:avLst/>
            </a:prstGeom>
            <a:ln w="5715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907E8005-4152-5EBF-C59D-0F08193A8DC4}"/>
              </a:ext>
            </a:extLst>
          </p:cNvPr>
          <p:cNvSpPr/>
          <p:nvPr/>
        </p:nvSpPr>
        <p:spPr>
          <a:xfrm>
            <a:off x="6094929" y="4875159"/>
            <a:ext cx="4029957" cy="1005523"/>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1CD1E55B-5210-F99B-73BD-F1EC1BEA0934}"/>
              </a:ext>
            </a:extLst>
          </p:cNvPr>
          <p:cNvSpPr txBox="1"/>
          <p:nvPr/>
        </p:nvSpPr>
        <p:spPr>
          <a:xfrm>
            <a:off x="4569458" y="5608633"/>
            <a:ext cx="166670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1" dirty="0">
                <a:solidFill>
                  <a:schemeClr val="accent1">
                    <a:lumMod val="75000"/>
                  </a:schemeClr>
                </a:solidFill>
                <a:ea typeface="Calibri"/>
                <a:cs typeface="Calibri"/>
              </a:rPr>
              <a:t>Graph-oriented sparse attention schemes</a:t>
            </a:r>
          </a:p>
        </p:txBody>
      </p:sp>
      <p:cxnSp>
        <p:nvCxnSpPr>
          <p:cNvPr id="17" name="Straight Arrow Connector 16">
            <a:extLst>
              <a:ext uri="{FF2B5EF4-FFF2-40B4-BE49-F238E27FC236}">
                <a16:creationId xmlns:a16="http://schemas.microsoft.com/office/drawing/2014/main" id="{B4EC825A-08A4-8A17-F5FE-97348215EF5E}"/>
              </a:ext>
            </a:extLst>
          </p:cNvPr>
          <p:cNvCxnSpPr/>
          <p:nvPr/>
        </p:nvCxnSpPr>
        <p:spPr>
          <a:xfrm flipV="1">
            <a:off x="5431527" y="5062566"/>
            <a:ext cx="649519" cy="596369"/>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5">
            <a:extLst>
              <a:ext uri="{FF2B5EF4-FFF2-40B4-BE49-F238E27FC236}">
                <a16:creationId xmlns:a16="http://schemas.microsoft.com/office/drawing/2014/main" id="{437126B5-1539-4976-8B35-3D195863C0BC}"/>
              </a:ext>
            </a:extLst>
          </p:cNvPr>
          <p:cNvSpPr>
            <a:spLocks noGrp="1"/>
          </p:cNvSpPr>
          <p:nvPr/>
        </p:nvSpPr>
        <p:spPr>
          <a:xfrm>
            <a:off x="6172200" y="2320468"/>
            <a:ext cx="4744309" cy="43986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sz="2200" i="1" dirty="0"/>
              <a:t>Use global attention</a:t>
            </a:r>
            <a:endParaRPr lang="en-US" sz="2200" i="1">
              <a:ea typeface="Calibri"/>
              <a:cs typeface="Calibri"/>
            </a:endParaRPr>
          </a:p>
          <a:p>
            <a:pPr marL="0" indent="0">
              <a:lnSpc>
                <a:spcPct val="130000"/>
              </a:lnSpc>
              <a:buNone/>
            </a:pPr>
            <a:r>
              <a:rPr lang="en-US" sz="2000" dirty="0">
                <a:ea typeface="Calibri"/>
                <a:cs typeface="Calibri"/>
              </a:rPr>
              <a:t>✅ Computation graph can be different from input graph</a:t>
            </a:r>
          </a:p>
          <a:p>
            <a:pPr marL="0" indent="0">
              <a:lnSpc>
                <a:spcPct val="130000"/>
              </a:lnSpc>
              <a:buNone/>
            </a:pPr>
            <a:r>
              <a:rPr lang="en-US" sz="2000" dirty="0">
                <a:ea typeface="Calibri"/>
                <a:cs typeface="Calibri"/>
              </a:rPr>
              <a:t>✅ Long-range modeling</a:t>
            </a:r>
          </a:p>
          <a:p>
            <a:pPr marL="0" indent="0">
              <a:lnSpc>
                <a:spcPct val="130000"/>
              </a:lnSpc>
              <a:buNone/>
            </a:pPr>
            <a:r>
              <a:rPr lang="en-US" sz="2000" dirty="0">
                <a:ea typeface="Calibri"/>
                <a:cs typeface="Calibri"/>
              </a:rPr>
              <a:t>❌ Identifying nodes within graph</a:t>
            </a:r>
          </a:p>
          <a:p>
            <a:pPr marL="0" indent="0">
              <a:lnSpc>
                <a:spcPct val="130000"/>
              </a:lnSpc>
              <a:buNone/>
            </a:pPr>
            <a:r>
              <a:rPr lang="en-US" sz="2000" dirty="0">
                <a:ea typeface="Calibri"/>
                <a:cs typeface="Calibri"/>
              </a:rPr>
              <a:t>❌ Loss of inductive bias from graph</a:t>
            </a:r>
          </a:p>
          <a:p>
            <a:pPr marL="0" indent="0">
              <a:lnSpc>
                <a:spcPct val="130000"/>
              </a:lnSpc>
              <a:buNone/>
            </a:pPr>
            <a:r>
              <a:rPr lang="en-US" sz="2000" dirty="0">
                <a:ea typeface="Calibri"/>
                <a:cs typeface="Calibri"/>
              </a:rPr>
              <a:t>❌ Inefficient computation: O(N</a:t>
            </a:r>
            <a:r>
              <a:rPr lang="en-US" sz="2000" baseline="30000" dirty="0">
                <a:ea typeface="Calibri"/>
                <a:cs typeface="Calibri"/>
              </a:rPr>
              <a:t>2</a:t>
            </a:r>
            <a:r>
              <a:rPr lang="en-US" sz="2000" dirty="0">
                <a:ea typeface="Calibri"/>
                <a:cs typeface="Calibri"/>
              </a:rPr>
              <a:t>)</a:t>
            </a:r>
          </a:p>
          <a:p>
            <a:pPr marL="0" indent="0">
              <a:lnSpc>
                <a:spcPct val="130000"/>
              </a:lnSpc>
              <a:buNone/>
            </a:pPr>
            <a:endParaRPr lang="en-US" sz="2400">
              <a:ea typeface="Calibri"/>
              <a:cs typeface="Calibri"/>
            </a:endParaRPr>
          </a:p>
        </p:txBody>
      </p:sp>
    </p:spTree>
    <p:extLst>
      <p:ext uri="{BB962C8B-B14F-4D97-AF65-F5344CB8AC3E}">
        <p14:creationId xmlns:p14="http://schemas.microsoft.com/office/powerpoint/2010/main" val="10914065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4B04-1257-9DFA-6076-644CE4D9208D}"/>
              </a:ext>
            </a:extLst>
          </p:cNvPr>
          <p:cNvSpPr>
            <a:spLocks noGrp="1"/>
          </p:cNvSpPr>
          <p:nvPr>
            <p:ph type="title"/>
          </p:nvPr>
        </p:nvSpPr>
        <p:spPr/>
        <p:txBody>
          <a:bodyPr>
            <a:normAutofit fontScale="90000"/>
          </a:bodyPr>
          <a:lstStyle/>
          <a:p>
            <a:r>
              <a:rPr lang="en-US" err="1">
                <a:ea typeface="Calibri Light"/>
                <a:cs typeface="Calibri Light"/>
              </a:rPr>
              <a:t>GraphGPS</a:t>
            </a:r>
            <a:br>
              <a:rPr lang="en-US">
                <a:ea typeface="Calibri Light"/>
                <a:cs typeface="Calibri Light"/>
              </a:rPr>
            </a:br>
            <a:r>
              <a:rPr lang="en-US" sz="2000">
                <a:ea typeface="Calibri Light"/>
                <a:cs typeface="Calibri Light"/>
              </a:rPr>
              <a:t>[</a:t>
            </a:r>
            <a:r>
              <a:rPr lang="en-US" sz="2000" err="1">
                <a:ea typeface="+mj-lt"/>
                <a:cs typeface="+mj-lt"/>
              </a:rPr>
              <a:t>Rampášek</a:t>
            </a:r>
            <a:r>
              <a:rPr lang="en-US" sz="2000">
                <a:ea typeface="Calibri Light"/>
                <a:cs typeface="Calibri Light"/>
              </a:rPr>
              <a:t> et al., 2022]</a:t>
            </a:r>
          </a:p>
        </p:txBody>
      </p:sp>
      <p:sp>
        <p:nvSpPr>
          <p:cNvPr id="3" name="Content Placeholder 2">
            <a:extLst>
              <a:ext uri="{FF2B5EF4-FFF2-40B4-BE49-F238E27FC236}">
                <a16:creationId xmlns:a16="http://schemas.microsoft.com/office/drawing/2014/main" id="{76D1D18E-1ECD-F659-4973-E9D54E01D7C1}"/>
              </a:ext>
            </a:extLst>
          </p:cNvPr>
          <p:cNvSpPr>
            <a:spLocks noGrp="1"/>
          </p:cNvSpPr>
          <p:nvPr>
            <p:ph idx="1"/>
          </p:nvPr>
        </p:nvSpPr>
        <p:spPr>
          <a:xfrm>
            <a:off x="838200" y="1825625"/>
            <a:ext cx="3216693" cy="4351338"/>
          </a:xfrm>
        </p:spPr>
        <p:txBody>
          <a:bodyPr vert="horz" lIns="91440" tIns="45720" rIns="91440" bIns="45720" rtlCol="0" anchor="t">
            <a:normAutofit/>
          </a:bodyPr>
          <a:lstStyle/>
          <a:p>
            <a:r>
              <a:rPr lang="en-US" sz="2400">
                <a:ea typeface="Calibri"/>
                <a:cs typeface="Calibri"/>
              </a:rPr>
              <a:t>Combine transformers with message-passing</a:t>
            </a:r>
          </a:p>
          <a:p>
            <a:r>
              <a:rPr lang="en-US" sz="2400">
                <a:ea typeface="Calibri"/>
                <a:cs typeface="Calibri"/>
              </a:rPr>
              <a:t>Transformers give added expressivity while message-passing retains input graph structure</a:t>
            </a:r>
          </a:p>
          <a:p>
            <a:r>
              <a:rPr lang="en-US" sz="2400">
                <a:ea typeface="Calibri"/>
                <a:cs typeface="Calibri"/>
              </a:rPr>
              <a:t>Framework – mix and match MPNN layers, attention layers, and positional/structural encodings</a:t>
            </a:r>
          </a:p>
        </p:txBody>
      </p:sp>
      <p:sp>
        <p:nvSpPr>
          <p:cNvPr id="4" name="Slide Number Placeholder 3">
            <a:extLst>
              <a:ext uri="{FF2B5EF4-FFF2-40B4-BE49-F238E27FC236}">
                <a16:creationId xmlns:a16="http://schemas.microsoft.com/office/drawing/2014/main" id="{3450D3A5-BEBB-5335-0E43-41169C4F3300}"/>
              </a:ext>
            </a:extLst>
          </p:cNvPr>
          <p:cNvSpPr>
            <a:spLocks noGrp="1"/>
          </p:cNvSpPr>
          <p:nvPr>
            <p:ph type="sldNum" sz="quarter" idx="12"/>
          </p:nvPr>
        </p:nvSpPr>
        <p:spPr/>
        <p:txBody>
          <a:bodyPr/>
          <a:lstStyle/>
          <a:p>
            <a:fld id="{48F63A3B-78C7-47BE-AE5E-E10140E04643}" type="slidenum">
              <a:rPr lang="en-US" dirty="0"/>
              <a:t>71</a:t>
            </a:fld>
            <a:endParaRPr lang="en-US"/>
          </a:p>
        </p:txBody>
      </p:sp>
      <p:pic>
        <p:nvPicPr>
          <p:cNvPr id="5" name="Picture 4" descr="A diagram of a graph&#10;&#10;Description automatically generated">
            <a:extLst>
              <a:ext uri="{FF2B5EF4-FFF2-40B4-BE49-F238E27FC236}">
                <a16:creationId xmlns:a16="http://schemas.microsoft.com/office/drawing/2014/main" id="{21208AF7-1FC6-FFC7-626E-834138D27026}"/>
              </a:ext>
            </a:extLst>
          </p:cNvPr>
          <p:cNvPicPr>
            <a:picLocks noChangeAspect="1"/>
          </p:cNvPicPr>
          <p:nvPr/>
        </p:nvPicPr>
        <p:blipFill>
          <a:blip r:embed="rId2"/>
          <a:stretch>
            <a:fillRect/>
          </a:stretch>
        </p:blipFill>
        <p:spPr>
          <a:xfrm>
            <a:off x="4293983" y="882519"/>
            <a:ext cx="6814944" cy="5290733"/>
          </a:xfrm>
          <a:prstGeom prst="rect">
            <a:avLst/>
          </a:prstGeom>
        </p:spPr>
      </p:pic>
    </p:spTree>
    <p:extLst>
      <p:ext uri="{BB962C8B-B14F-4D97-AF65-F5344CB8AC3E}">
        <p14:creationId xmlns:p14="http://schemas.microsoft.com/office/powerpoint/2010/main" val="785246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0CD8-4EFC-C023-8A3F-7D2DC21731AD}"/>
              </a:ext>
            </a:extLst>
          </p:cNvPr>
          <p:cNvSpPr>
            <a:spLocks noGrp="1"/>
          </p:cNvSpPr>
          <p:nvPr>
            <p:ph type="title"/>
          </p:nvPr>
        </p:nvSpPr>
        <p:spPr/>
        <p:txBody>
          <a:bodyPr/>
          <a:lstStyle/>
          <a:p>
            <a:r>
              <a:rPr lang="en-US" dirty="0">
                <a:solidFill>
                  <a:schemeClr val="bg1"/>
                </a:solidFill>
              </a:rPr>
              <a:t>EXPRESSIVITY</a:t>
            </a:r>
            <a:endParaRPr lang="en-US" dirty="0"/>
          </a:p>
        </p:txBody>
      </p:sp>
    </p:spTree>
    <p:extLst>
      <p:ext uri="{BB962C8B-B14F-4D97-AF65-F5344CB8AC3E}">
        <p14:creationId xmlns:p14="http://schemas.microsoft.com/office/powerpoint/2010/main" val="156201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C1769-B800-CFA9-4652-9F9C4677F115}"/>
              </a:ext>
            </a:extLst>
          </p:cNvPr>
          <p:cNvSpPr>
            <a:spLocks noGrp="1"/>
          </p:cNvSpPr>
          <p:nvPr>
            <p:ph type="title"/>
          </p:nvPr>
        </p:nvSpPr>
        <p:spPr/>
        <p:txBody>
          <a:bodyPr/>
          <a:lstStyle/>
          <a:p>
            <a:r>
              <a:rPr lang="en-US">
                <a:cs typeface="Calibri Light"/>
              </a:rPr>
              <a:t>Expressivity of GNNs</a:t>
            </a:r>
            <a:endParaRPr lang="en-US"/>
          </a:p>
        </p:txBody>
      </p:sp>
      <p:sp>
        <p:nvSpPr>
          <p:cNvPr id="4" name="Content Placeholder 3">
            <a:extLst>
              <a:ext uri="{FF2B5EF4-FFF2-40B4-BE49-F238E27FC236}">
                <a16:creationId xmlns:a16="http://schemas.microsoft.com/office/drawing/2014/main" id="{3C662036-4EF6-2327-084F-17F392D996C4}"/>
              </a:ext>
            </a:extLst>
          </p:cNvPr>
          <p:cNvSpPr>
            <a:spLocks noGrp="1"/>
          </p:cNvSpPr>
          <p:nvPr>
            <p:ph idx="1"/>
          </p:nvPr>
        </p:nvSpPr>
        <p:spPr/>
        <p:txBody>
          <a:bodyPr vert="horz" lIns="91440" tIns="45720" rIns="91440" bIns="45720" rtlCol="0" anchor="t">
            <a:normAutofit/>
          </a:bodyPr>
          <a:lstStyle/>
          <a:p>
            <a:endParaRPr lang="en-US" sz="2800" dirty="0">
              <a:ea typeface="Calibri"/>
              <a:cs typeface="Calibri"/>
            </a:endParaRPr>
          </a:p>
          <a:p>
            <a:pPr marL="0" indent="0">
              <a:buNone/>
            </a:pPr>
            <a:endParaRPr lang="en-US" sz="2800" dirty="0">
              <a:ea typeface="Calibri"/>
              <a:cs typeface="Calibri"/>
            </a:endParaRPr>
          </a:p>
          <a:p>
            <a:r>
              <a:rPr lang="en-US" sz="2800" dirty="0">
                <a:ea typeface="Calibri"/>
                <a:cs typeface="Calibri"/>
              </a:rPr>
              <a:t>GNN architectures can represent some functions but not others</a:t>
            </a:r>
          </a:p>
          <a:p>
            <a:pPr marL="0" indent="0">
              <a:buNone/>
            </a:pPr>
            <a:endParaRPr lang="en-US" sz="2800" dirty="0">
              <a:ea typeface="Calibri"/>
              <a:cs typeface="Calibri"/>
            </a:endParaRPr>
          </a:p>
          <a:p>
            <a:endParaRPr lang="en-US" sz="2800" dirty="0">
              <a:ea typeface="Calibri"/>
              <a:cs typeface="Calibri"/>
            </a:endParaRPr>
          </a:p>
          <a:p>
            <a:r>
              <a:rPr lang="en-US" sz="2800" dirty="0">
                <a:cs typeface="Calibri"/>
              </a:rPr>
              <a:t>What functions can a message-passing GNN represent?</a:t>
            </a:r>
            <a:endParaRPr lang="en-US" sz="2800" dirty="0"/>
          </a:p>
          <a:p>
            <a:endParaRPr lang="en-US" sz="2800" dirty="0">
              <a:ea typeface="Calibri"/>
              <a:cs typeface="Calibri"/>
            </a:endParaRPr>
          </a:p>
        </p:txBody>
      </p:sp>
      <p:sp>
        <p:nvSpPr>
          <p:cNvPr id="3" name="Slide Number Placeholder 2">
            <a:extLst>
              <a:ext uri="{FF2B5EF4-FFF2-40B4-BE49-F238E27FC236}">
                <a16:creationId xmlns:a16="http://schemas.microsoft.com/office/drawing/2014/main" id="{45262618-0397-39FD-7952-72AD2F8845A7}"/>
              </a:ext>
            </a:extLst>
          </p:cNvPr>
          <p:cNvSpPr>
            <a:spLocks noGrp="1"/>
          </p:cNvSpPr>
          <p:nvPr>
            <p:ph type="sldNum" sz="quarter" idx="12"/>
          </p:nvPr>
        </p:nvSpPr>
        <p:spPr/>
        <p:txBody>
          <a:bodyPr/>
          <a:lstStyle/>
          <a:p>
            <a:fld id="{48F63A3B-78C7-47BE-AE5E-E10140E04643}" type="slidenum">
              <a:rPr lang="en-US" dirty="0"/>
              <a:t>73</a:t>
            </a:fld>
            <a:endParaRPr lang="en-US"/>
          </a:p>
        </p:txBody>
      </p:sp>
    </p:spTree>
    <p:extLst>
      <p:ext uri="{BB962C8B-B14F-4D97-AF65-F5344CB8AC3E}">
        <p14:creationId xmlns:p14="http://schemas.microsoft.com/office/powerpoint/2010/main" val="2080694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ADC2-BE28-60BD-B0BA-694EB614CF32}"/>
              </a:ext>
            </a:extLst>
          </p:cNvPr>
          <p:cNvSpPr>
            <a:spLocks noGrp="1"/>
          </p:cNvSpPr>
          <p:nvPr>
            <p:ph type="title"/>
          </p:nvPr>
        </p:nvSpPr>
        <p:spPr/>
        <p:txBody>
          <a:bodyPr/>
          <a:lstStyle/>
          <a:p>
            <a:r>
              <a:rPr lang="en-US">
                <a:ea typeface="+mj-lt"/>
                <a:cs typeface="+mj-lt"/>
              </a:rPr>
              <a:t>Expressivity: WL Isomorphism Test</a:t>
            </a:r>
            <a:endParaRPr lang="en-US"/>
          </a:p>
        </p:txBody>
      </p:sp>
      <p:sp>
        <p:nvSpPr>
          <p:cNvPr id="4" name="Content Placeholder 3">
            <a:extLst>
              <a:ext uri="{FF2B5EF4-FFF2-40B4-BE49-F238E27FC236}">
                <a16:creationId xmlns:a16="http://schemas.microsoft.com/office/drawing/2014/main" id="{64D83712-7378-052D-AAFC-D99EDF3BA924}"/>
              </a:ext>
            </a:extLst>
          </p:cNvPr>
          <p:cNvSpPr>
            <a:spLocks noGrp="1"/>
          </p:cNvSpPr>
          <p:nvPr>
            <p:ph idx="1"/>
          </p:nvPr>
        </p:nvSpPr>
        <p:spPr>
          <a:xfrm>
            <a:off x="838200" y="1825625"/>
            <a:ext cx="5884423" cy="4351338"/>
          </a:xfrm>
        </p:spPr>
        <p:txBody>
          <a:bodyPr vert="horz" lIns="91440" tIns="45720" rIns="91440" bIns="45720" rtlCol="0" anchor="t">
            <a:normAutofit/>
          </a:bodyPr>
          <a:lstStyle/>
          <a:p>
            <a:r>
              <a:rPr lang="en-US" sz="2400" dirty="0">
                <a:ea typeface="+mn-lt"/>
                <a:cs typeface="+mn-lt"/>
              </a:rPr>
              <a:t>WL test was proposed in 1968 as a heuristic for the existence of an isomorphism between two graphs</a:t>
            </a:r>
            <a:endParaRPr lang="en-US" sz="2400" dirty="0">
              <a:cs typeface="Calibri"/>
            </a:endParaRPr>
          </a:p>
          <a:p>
            <a:r>
              <a:rPr lang="en-US" sz="2400" dirty="0">
                <a:ea typeface="Calibri"/>
                <a:cs typeface="Calibri"/>
              </a:rPr>
              <a:t>Relation to result of [</a:t>
            </a:r>
            <a:r>
              <a:rPr lang="en-US" sz="2400" dirty="0" err="1">
                <a:ea typeface="Calibri"/>
                <a:cs typeface="Calibri"/>
              </a:rPr>
              <a:t>Babai</a:t>
            </a:r>
            <a:r>
              <a:rPr lang="en-US" sz="2400" dirty="0">
                <a:ea typeface="Calibri"/>
                <a:cs typeface="Calibri"/>
              </a:rPr>
              <a:t>, 2015]</a:t>
            </a:r>
            <a:endParaRPr lang="en-US" sz="2400" dirty="0">
              <a:cs typeface="Calibri"/>
            </a:endParaRPr>
          </a:p>
          <a:p>
            <a:r>
              <a:rPr lang="en-US" sz="2400" dirty="0">
                <a:cs typeface="Calibri"/>
              </a:rPr>
              <a:t>GNNs known to be bounded in expressivity by the </a:t>
            </a:r>
            <a:r>
              <a:rPr lang="en-US" sz="2400" dirty="0" err="1">
                <a:cs typeface="Calibri"/>
              </a:rPr>
              <a:t>Weisfeiler</a:t>
            </a:r>
            <a:r>
              <a:rPr lang="en-US" sz="2400" dirty="0">
                <a:cs typeface="Calibri"/>
              </a:rPr>
              <a:t>-Leman (WL) test ([Morris et al., 2019], [Xu et al., 2019])</a:t>
            </a:r>
            <a:endParaRPr lang="en-US" sz="2400" dirty="0">
              <a:ea typeface="Calibri"/>
              <a:cs typeface="Calibri"/>
            </a:endParaRPr>
          </a:p>
          <a:p>
            <a:r>
              <a:rPr lang="en-US" sz="2400" dirty="0">
                <a:cs typeface="Calibri"/>
              </a:rPr>
              <a:t>1-WL test: Hash aggregated color multisets of neighbors at each step</a:t>
            </a:r>
            <a:endParaRPr lang="en-US" sz="2400" dirty="0">
              <a:ea typeface="Calibri"/>
              <a:cs typeface="Calibri"/>
            </a:endParaRPr>
          </a:p>
        </p:txBody>
      </p:sp>
      <p:sp>
        <p:nvSpPr>
          <p:cNvPr id="3" name="Slide Number Placeholder 2">
            <a:extLst>
              <a:ext uri="{FF2B5EF4-FFF2-40B4-BE49-F238E27FC236}">
                <a16:creationId xmlns:a16="http://schemas.microsoft.com/office/drawing/2014/main" id="{D907A3CF-708A-DDCA-245B-78D9EA5A5DD8}"/>
              </a:ext>
            </a:extLst>
          </p:cNvPr>
          <p:cNvSpPr>
            <a:spLocks noGrp="1"/>
          </p:cNvSpPr>
          <p:nvPr>
            <p:ph type="sldNum" sz="quarter" idx="12"/>
          </p:nvPr>
        </p:nvSpPr>
        <p:spPr/>
        <p:txBody>
          <a:bodyPr/>
          <a:lstStyle/>
          <a:p>
            <a:fld id="{48F63A3B-78C7-47BE-AE5E-E10140E04643}" type="slidenum">
              <a:rPr lang="en-US" dirty="0"/>
              <a:t>74</a:t>
            </a:fld>
            <a:endParaRPr lang="en-US"/>
          </a:p>
        </p:txBody>
      </p:sp>
      <p:pic>
        <p:nvPicPr>
          <p:cNvPr id="5" name="Picture 4" descr="A document with text on it&#10;&#10;Description automatically generated">
            <a:extLst>
              <a:ext uri="{FF2B5EF4-FFF2-40B4-BE49-F238E27FC236}">
                <a16:creationId xmlns:a16="http://schemas.microsoft.com/office/drawing/2014/main" id="{5BA2F502-3C63-1429-69F6-7CF14AE2C95C}"/>
              </a:ext>
            </a:extLst>
          </p:cNvPr>
          <p:cNvPicPr>
            <a:picLocks noChangeAspect="1"/>
          </p:cNvPicPr>
          <p:nvPr/>
        </p:nvPicPr>
        <p:blipFill rotWithShape="1">
          <a:blip r:embed="rId2"/>
          <a:srcRect r="124" b="32924"/>
          <a:stretch/>
        </p:blipFill>
        <p:spPr>
          <a:xfrm>
            <a:off x="6849491" y="1692233"/>
            <a:ext cx="4898771" cy="3667237"/>
          </a:xfrm>
          <a:prstGeom prst="rect">
            <a:avLst/>
          </a:prstGeom>
        </p:spPr>
      </p:pic>
    </p:spTree>
    <p:extLst>
      <p:ext uri="{BB962C8B-B14F-4D97-AF65-F5344CB8AC3E}">
        <p14:creationId xmlns:p14="http://schemas.microsoft.com/office/powerpoint/2010/main" val="14645653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98AC-BDEE-8A3A-1DFB-99A54D128250}"/>
              </a:ext>
            </a:extLst>
          </p:cNvPr>
          <p:cNvSpPr>
            <a:spLocks noGrp="1"/>
          </p:cNvSpPr>
          <p:nvPr>
            <p:ph type="title"/>
          </p:nvPr>
        </p:nvSpPr>
        <p:spPr/>
        <p:txBody>
          <a:bodyPr/>
          <a:lstStyle/>
          <a:p>
            <a:r>
              <a:rPr lang="en-US">
                <a:cs typeface="Calibri Light"/>
              </a:rPr>
              <a:t>1-WL Isomorphism Test in Action</a:t>
            </a:r>
            <a:endParaRPr lang="en-US"/>
          </a:p>
        </p:txBody>
      </p:sp>
      <p:sp>
        <p:nvSpPr>
          <p:cNvPr id="3" name="Content Placeholder 2">
            <a:extLst>
              <a:ext uri="{FF2B5EF4-FFF2-40B4-BE49-F238E27FC236}">
                <a16:creationId xmlns:a16="http://schemas.microsoft.com/office/drawing/2014/main" id="{0BE11642-A480-6DF4-59B5-51B612002172}"/>
              </a:ext>
            </a:extLst>
          </p:cNvPr>
          <p:cNvSpPr>
            <a:spLocks noGrp="1"/>
          </p:cNvSpPr>
          <p:nvPr>
            <p:ph idx="1"/>
          </p:nvPr>
        </p:nvSpPr>
        <p:spPr>
          <a:xfrm>
            <a:off x="838200" y="1825625"/>
            <a:ext cx="10515600" cy="1076916"/>
          </a:xfrm>
        </p:spPr>
        <p:txBody>
          <a:bodyPr vert="horz" lIns="91440" tIns="45720" rIns="91440" bIns="45720" rtlCol="0" anchor="t">
            <a:normAutofit/>
          </a:bodyPr>
          <a:lstStyle/>
          <a:p>
            <a:r>
              <a:rPr lang="en-US" sz="2800" dirty="0">
                <a:ea typeface="+mn-lt"/>
                <a:cs typeface="+mn-lt"/>
              </a:rPr>
              <a:t>1-WL test: Hash aggregated color multisets of neighbors at each step</a:t>
            </a:r>
          </a:p>
          <a:p>
            <a:r>
              <a:rPr lang="en-US" sz="2800" dirty="0">
                <a:ea typeface="+mn-lt"/>
                <a:cs typeface="+mn-lt"/>
              </a:rPr>
              <a:t>Check if node color multisets of two given graphs match </a:t>
            </a:r>
            <a:endParaRPr lang="en-US" sz="2800" dirty="0">
              <a:cs typeface="Calibri" panose="020F0502020204030204"/>
            </a:endParaRPr>
          </a:p>
        </p:txBody>
      </p:sp>
      <p:sp>
        <p:nvSpPr>
          <p:cNvPr id="4" name="Slide Number Placeholder 3">
            <a:extLst>
              <a:ext uri="{FF2B5EF4-FFF2-40B4-BE49-F238E27FC236}">
                <a16:creationId xmlns:a16="http://schemas.microsoft.com/office/drawing/2014/main" id="{8A767A05-74D5-CF8E-4840-F8C9012D657A}"/>
              </a:ext>
            </a:extLst>
          </p:cNvPr>
          <p:cNvSpPr>
            <a:spLocks noGrp="1"/>
          </p:cNvSpPr>
          <p:nvPr>
            <p:ph type="sldNum" sz="quarter" idx="12"/>
          </p:nvPr>
        </p:nvSpPr>
        <p:spPr/>
        <p:txBody>
          <a:bodyPr/>
          <a:lstStyle/>
          <a:p>
            <a:fld id="{48F63A3B-78C7-47BE-AE5E-E10140E04643}" type="slidenum">
              <a:rPr lang="en-US" dirty="0"/>
              <a:t>75</a:t>
            </a:fld>
            <a:endParaRPr lang="en-US"/>
          </a:p>
        </p:txBody>
      </p:sp>
      <p:grpSp>
        <p:nvGrpSpPr>
          <p:cNvPr id="5" name="Group 4">
            <a:extLst>
              <a:ext uri="{FF2B5EF4-FFF2-40B4-BE49-F238E27FC236}">
                <a16:creationId xmlns:a16="http://schemas.microsoft.com/office/drawing/2014/main" id="{C6ADC8B0-0823-06B5-1FF3-9024BB18507F}"/>
              </a:ext>
            </a:extLst>
          </p:cNvPr>
          <p:cNvGrpSpPr/>
          <p:nvPr/>
        </p:nvGrpSpPr>
        <p:grpSpPr>
          <a:xfrm>
            <a:off x="2311025" y="3332630"/>
            <a:ext cx="8273328" cy="2764322"/>
            <a:chOff x="874111" y="3606950"/>
            <a:chExt cx="7219591" cy="2429042"/>
          </a:xfrm>
        </p:grpSpPr>
        <p:grpSp>
          <p:nvGrpSpPr>
            <p:cNvPr id="6" name="Group 5">
              <a:extLst>
                <a:ext uri="{FF2B5EF4-FFF2-40B4-BE49-F238E27FC236}">
                  <a16:creationId xmlns:a16="http://schemas.microsoft.com/office/drawing/2014/main" id="{EE04CD3B-1DCC-4EA3-FF68-B24C57C1EB26}"/>
                </a:ext>
              </a:extLst>
            </p:cNvPr>
            <p:cNvGrpSpPr/>
            <p:nvPr/>
          </p:nvGrpSpPr>
          <p:grpSpPr>
            <a:xfrm>
              <a:off x="874111" y="4072764"/>
              <a:ext cx="1149270" cy="1154653"/>
              <a:chOff x="874111" y="4072764"/>
              <a:chExt cx="1149270" cy="1154653"/>
            </a:xfrm>
          </p:grpSpPr>
          <p:cxnSp>
            <p:nvCxnSpPr>
              <p:cNvPr id="45" name="Straight Arrow Connector 44">
                <a:extLst>
                  <a:ext uri="{FF2B5EF4-FFF2-40B4-BE49-F238E27FC236}">
                    <a16:creationId xmlns:a16="http://schemas.microsoft.com/office/drawing/2014/main" id="{A1E07B79-B51F-BFCE-F984-6702D8760890}"/>
                  </a:ext>
                </a:extLst>
              </p:cNvPr>
              <p:cNvCxnSpPr/>
              <p:nvPr/>
            </p:nvCxnSpPr>
            <p:spPr>
              <a:xfrm flipV="1">
                <a:off x="936279" y="4173586"/>
                <a:ext cx="481349" cy="38838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F580411-3B8C-D5E5-38AE-C559883F6DB0}"/>
                  </a:ext>
                </a:extLst>
              </p:cNvPr>
              <p:cNvCxnSpPr>
                <a:cxnSpLocks/>
              </p:cNvCxnSpPr>
              <p:nvPr/>
            </p:nvCxnSpPr>
            <p:spPr>
              <a:xfrm flipV="1">
                <a:off x="1123051" y="5148022"/>
                <a:ext cx="661003" cy="507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72F3D72-4E6F-0139-4CCC-8B9E20022D9A}"/>
                  </a:ext>
                </a:extLst>
              </p:cNvPr>
              <p:cNvCxnSpPr>
                <a:cxnSpLocks/>
              </p:cNvCxnSpPr>
              <p:nvPr/>
            </p:nvCxnSpPr>
            <p:spPr>
              <a:xfrm flipV="1">
                <a:off x="1742566" y="4598987"/>
                <a:ext cx="209558" cy="51254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7B70C94-CC9C-B671-1769-563B82C0388F}"/>
                  </a:ext>
                </a:extLst>
              </p:cNvPr>
              <p:cNvCxnSpPr>
                <a:cxnSpLocks/>
              </p:cNvCxnSpPr>
              <p:nvPr/>
            </p:nvCxnSpPr>
            <p:spPr>
              <a:xfrm>
                <a:off x="972238" y="4583238"/>
                <a:ext cx="213421" cy="55380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15F0C67-0E21-E246-2476-1290458E480C}"/>
                  </a:ext>
                </a:extLst>
              </p:cNvPr>
              <p:cNvCxnSpPr>
                <a:cxnSpLocks/>
              </p:cNvCxnSpPr>
              <p:nvPr/>
            </p:nvCxnSpPr>
            <p:spPr>
              <a:xfrm>
                <a:off x="1479252" y="4168130"/>
                <a:ext cx="479456" cy="36067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BE41F47-B210-3D69-139B-BC91C2928EB0}"/>
                  </a:ext>
                </a:extLst>
              </p:cNvPr>
              <p:cNvCxnSpPr>
                <a:cxnSpLocks/>
              </p:cNvCxnSpPr>
              <p:nvPr/>
            </p:nvCxnSpPr>
            <p:spPr>
              <a:xfrm flipV="1">
                <a:off x="957397" y="4556514"/>
                <a:ext cx="968982" cy="1339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26EC21B1-535F-3F22-8EF9-985A7C2E1B13}"/>
                  </a:ext>
                </a:extLst>
              </p:cNvPr>
              <p:cNvGrpSpPr/>
              <p:nvPr/>
            </p:nvGrpSpPr>
            <p:grpSpPr>
              <a:xfrm>
                <a:off x="874111" y="4072764"/>
                <a:ext cx="1149270" cy="1154653"/>
                <a:chOff x="874111" y="4072764"/>
                <a:chExt cx="1149270" cy="1154653"/>
              </a:xfrm>
            </p:grpSpPr>
            <p:sp>
              <p:nvSpPr>
                <p:cNvPr id="52" name="Google Shape;350;p24">
                  <a:extLst>
                    <a:ext uri="{FF2B5EF4-FFF2-40B4-BE49-F238E27FC236}">
                      <a16:creationId xmlns:a16="http://schemas.microsoft.com/office/drawing/2014/main" id="{6695205A-D5B3-F7A8-D36F-F33CADCC706A}"/>
                    </a:ext>
                  </a:extLst>
                </p:cNvPr>
                <p:cNvSpPr/>
                <p:nvPr/>
              </p:nvSpPr>
              <p:spPr>
                <a:xfrm>
                  <a:off x="874111" y="4483783"/>
                  <a:ext cx="172110" cy="172722"/>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53" name="Google Shape;350;p24">
                  <a:extLst>
                    <a:ext uri="{FF2B5EF4-FFF2-40B4-BE49-F238E27FC236}">
                      <a16:creationId xmlns:a16="http://schemas.microsoft.com/office/drawing/2014/main" id="{446BA0AF-5361-EC9F-D84A-D0187115250B}"/>
                    </a:ext>
                  </a:extLst>
                </p:cNvPr>
                <p:cNvSpPr/>
                <p:nvPr/>
              </p:nvSpPr>
              <p:spPr>
                <a:xfrm>
                  <a:off x="1350919" y="4072764"/>
                  <a:ext cx="172110" cy="172722"/>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54" name="Google Shape;350;p24">
                  <a:extLst>
                    <a:ext uri="{FF2B5EF4-FFF2-40B4-BE49-F238E27FC236}">
                      <a16:creationId xmlns:a16="http://schemas.microsoft.com/office/drawing/2014/main" id="{CAAB86B4-3060-8CE4-0DC4-A06FE0AD772A}"/>
                    </a:ext>
                  </a:extLst>
                </p:cNvPr>
                <p:cNvSpPr/>
                <p:nvPr/>
              </p:nvSpPr>
              <p:spPr>
                <a:xfrm>
                  <a:off x="1847108" y="4456072"/>
                  <a:ext cx="176273" cy="172722"/>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55" name="Google Shape;350;p24">
                  <a:extLst>
                    <a:ext uri="{FF2B5EF4-FFF2-40B4-BE49-F238E27FC236}">
                      <a16:creationId xmlns:a16="http://schemas.microsoft.com/office/drawing/2014/main" id="{4236F257-7B26-F9D4-AE16-ECA2BEDD9AFA}"/>
                    </a:ext>
                  </a:extLst>
                </p:cNvPr>
                <p:cNvSpPr/>
                <p:nvPr/>
              </p:nvSpPr>
              <p:spPr>
                <a:xfrm>
                  <a:off x="1671995" y="5052802"/>
                  <a:ext cx="172110" cy="172722"/>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56" name="Google Shape;350;p24">
                  <a:extLst>
                    <a:ext uri="{FF2B5EF4-FFF2-40B4-BE49-F238E27FC236}">
                      <a16:creationId xmlns:a16="http://schemas.microsoft.com/office/drawing/2014/main" id="{CBC38C11-8AC5-3B4C-0FFB-464AD2C9423C}"/>
                    </a:ext>
                  </a:extLst>
                </p:cNvPr>
                <p:cNvSpPr/>
                <p:nvPr/>
              </p:nvSpPr>
              <p:spPr>
                <a:xfrm>
                  <a:off x="1088365" y="5054695"/>
                  <a:ext cx="172110" cy="172722"/>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grpSp>
        </p:grpSp>
        <p:grpSp>
          <p:nvGrpSpPr>
            <p:cNvPr id="7" name="Group 6">
              <a:extLst>
                <a:ext uri="{FF2B5EF4-FFF2-40B4-BE49-F238E27FC236}">
                  <a16:creationId xmlns:a16="http://schemas.microsoft.com/office/drawing/2014/main" id="{A829B7EA-9BEA-6009-4007-BE8BF9D1D700}"/>
                </a:ext>
              </a:extLst>
            </p:cNvPr>
            <p:cNvGrpSpPr/>
            <p:nvPr/>
          </p:nvGrpSpPr>
          <p:grpSpPr>
            <a:xfrm>
              <a:off x="2975384" y="4072763"/>
              <a:ext cx="1149270" cy="1154653"/>
              <a:chOff x="2975384" y="4072763"/>
              <a:chExt cx="1149270" cy="1154653"/>
            </a:xfrm>
          </p:grpSpPr>
          <p:cxnSp>
            <p:nvCxnSpPr>
              <p:cNvPr id="33" name="Straight Arrow Connector 32">
                <a:extLst>
                  <a:ext uri="{FF2B5EF4-FFF2-40B4-BE49-F238E27FC236}">
                    <a16:creationId xmlns:a16="http://schemas.microsoft.com/office/drawing/2014/main" id="{FA0BDDBB-E543-F023-7FE0-873AD8053569}"/>
                  </a:ext>
                </a:extLst>
              </p:cNvPr>
              <p:cNvCxnSpPr>
                <a:cxnSpLocks/>
              </p:cNvCxnSpPr>
              <p:nvPr/>
            </p:nvCxnSpPr>
            <p:spPr>
              <a:xfrm flipV="1">
                <a:off x="3037552" y="4173585"/>
                <a:ext cx="481349" cy="38838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184C8F0-3CE2-B669-8909-12E043113532}"/>
                  </a:ext>
                </a:extLst>
              </p:cNvPr>
              <p:cNvCxnSpPr>
                <a:cxnSpLocks/>
              </p:cNvCxnSpPr>
              <p:nvPr/>
            </p:nvCxnSpPr>
            <p:spPr>
              <a:xfrm flipV="1">
                <a:off x="3224324" y="5148021"/>
                <a:ext cx="661003" cy="507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0DE2C9C-2CB9-0E8A-7922-343F3F8B6FB1}"/>
                  </a:ext>
                </a:extLst>
              </p:cNvPr>
              <p:cNvCxnSpPr>
                <a:cxnSpLocks/>
              </p:cNvCxnSpPr>
              <p:nvPr/>
            </p:nvCxnSpPr>
            <p:spPr>
              <a:xfrm flipV="1">
                <a:off x="3843839" y="4598986"/>
                <a:ext cx="209558" cy="51254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D02AC4C-D94C-D51A-9193-4301A7878BBC}"/>
                  </a:ext>
                </a:extLst>
              </p:cNvPr>
              <p:cNvCxnSpPr>
                <a:cxnSpLocks/>
              </p:cNvCxnSpPr>
              <p:nvPr/>
            </p:nvCxnSpPr>
            <p:spPr>
              <a:xfrm>
                <a:off x="3073511" y="4583237"/>
                <a:ext cx="213421" cy="55380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5801ED8-CAAF-50B5-F5BE-E56BDB5E6CFA}"/>
                  </a:ext>
                </a:extLst>
              </p:cNvPr>
              <p:cNvCxnSpPr>
                <a:cxnSpLocks/>
              </p:cNvCxnSpPr>
              <p:nvPr/>
            </p:nvCxnSpPr>
            <p:spPr>
              <a:xfrm>
                <a:off x="3580525" y="4168129"/>
                <a:ext cx="479456" cy="36067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8CD373A-86DC-4EB1-C5E7-229759075B00}"/>
                  </a:ext>
                </a:extLst>
              </p:cNvPr>
              <p:cNvCxnSpPr>
                <a:cxnSpLocks/>
              </p:cNvCxnSpPr>
              <p:nvPr/>
            </p:nvCxnSpPr>
            <p:spPr>
              <a:xfrm flipV="1">
                <a:off x="3058670" y="4556513"/>
                <a:ext cx="968982" cy="1339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1936AF1-DACD-2C58-4FA9-B1599B405F6E}"/>
                  </a:ext>
                </a:extLst>
              </p:cNvPr>
              <p:cNvGrpSpPr/>
              <p:nvPr/>
            </p:nvGrpSpPr>
            <p:grpSpPr>
              <a:xfrm>
                <a:off x="2975384" y="4072763"/>
                <a:ext cx="1149270" cy="1154653"/>
                <a:chOff x="2975384" y="4072763"/>
                <a:chExt cx="1149270" cy="1154653"/>
              </a:xfrm>
            </p:grpSpPr>
            <p:sp>
              <p:nvSpPr>
                <p:cNvPr id="40" name="Google Shape;350;p24">
                  <a:extLst>
                    <a:ext uri="{FF2B5EF4-FFF2-40B4-BE49-F238E27FC236}">
                      <a16:creationId xmlns:a16="http://schemas.microsoft.com/office/drawing/2014/main" id="{D938BE9E-6D99-7167-375D-6BDD338A53A9}"/>
                    </a:ext>
                  </a:extLst>
                </p:cNvPr>
                <p:cNvSpPr/>
                <p:nvPr/>
              </p:nvSpPr>
              <p:spPr>
                <a:xfrm>
                  <a:off x="2975384" y="4483782"/>
                  <a:ext cx="172110" cy="172722"/>
                </a:xfrm>
                <a:prstGeom prst="ellipse">
                  <a:avLst/>
                </a:prstGeom>
                <a:solidFill>
                  <a:srgbClr val="FF00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41" name="Google Shape;350;p24">
                  <a:extLst>
                    <a:ext uri="{FF2B5EF4-FFF2-40B4-BE49-F238E27FC236}">
                      <a16:creationId xmlns:a16="http://schemas.microsoft.com/office/drawing/2014/main" id="{15F33223-B560-DA89-4DF9-4D19FDFA7FD3}"/>
                    </a:ext>
                  </a:extLst>
                </p:cNvPr>
                <p:cNvSpPr/>
                <p:nvPr/>
              </p:nvSpPr>
              <p:spPr>
                <a:xfrm>
                  <a:off x="3452192" y="4072763"/>
                  <a:ext cx="172110" cy="172722"/>
                </a:xfrm>
                <a:prstGeom prst="ellipse">
                  <a:avLst/>
                </a:prstGeom>
                <a:solidFill>
                  <a:schemeClr val="accent3">
                    <a:lumMod val="75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42" name="Google Shape;350;p24">
                  <a:extLst>
                    <a:ext uri="{FF2B5EF4-FFF2-40B4-BE49-F238E27FC236}">
                      <a16:creationId xmlns:a16="http://schemas.microsoft.com/office/drawing/2014/main" id="{36867107-FCA7-7649-6A3E-4985ECA46595}"/>
                    </a:ext>
                  </a:extLst>
                </p:cNvPr>
                <p:cNvSpPr/>
                <p:nvPr/>
              </p:nvSpPr>
              <p:spPr>
                <a:xfrm>
                  <a:off x="3948381" y="4456071"/>
                  <a:ext cx="176273" cy="172722"/>
                </a:xfrm>
                <a:prstGeom prst="ellipse">
                  <a:avLst/>
                </a:prstGeom>
                <a:solidFill>
                  <a:srgbClr val="FF00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43" name="Google Shape;350;p24">
                  <a:extLst>
                    <a:ext uri="{FF2B5EF4-FFF2-40B4-BE49-F238E27FC236}">
                      <a16:creationId xmlns:a16="http://schemas.microsoft.com/office/drawing/2014/main" id="{2AB0EAF6-E852-B15D-FB03-9C19E570EF57}"/>
                    </a:ext>
                  </a:extLst>
                </p:cNvPr>
                <p:cNvSpPr/>
                <p:nvPr/>
              </p:nvSpPr>
              <p:spPr>
                <a:xfrm>
                  <a:off x="3773268" y="5052801"/>
                  <a:ext cx="172110" cy="172722"/>
                </a:xfrm>
                <a:prstGeom prst="ellipse">
                  <a:avLst/>
                </a:prstGeom>
                <a:solidFill>
                  <a:schemeClr val="accent3">
                    <a:lumMod val="75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44" name="Google Shape;350;p24">
                  <a:extLst>
                    <a:ext uri="{FF2B5EF4-FFF2-40B4-BE49-F238E27FC236}">
                      <a16:creationId xmlns:a16="http://schemas.microsoft.com/office/drawing/2014/main" id="{05611895-B666-7733-F03C-C28FDC04AE55}"/>
                    </a:ext>
                  </a:extLst>
                </p:cNvPr>
                <p:cNvSpPr/>
                <p:nvPr/>
              </p:nvSpPr>
              <p:spPr>
                <a:xfrm>
                  <a:off x="3189638" y="5054694"/>
                  <a:ext cx="172110" cy="172722"/>
                </a:xfrm>
                <a:prstGeom prst="ellipse">
                  <a:avLst/>
                </a:prstGeom>
                <a:solidFill>
                  <a:schemeClr val="accent3">
                    <a:lumMod val="75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grpSp>
        </p:grpSp>
        <p:grpSp>
          <p:nvGrpSpPr>
            <p:cNvPr id="8" name="Group 7">
              <a:extLst>
                <a:ext uri="{FF2B5EF4-FFF2-40B4-BE49-F238E27FC236}">
                  <a16:creationId xmlns:a16="http://schemas.microsoft.com/office/drawing/2014/main" id="{9253AC59-914F-670C-D2BB-C2A980E5F3AF}"/>
                </a:ext>
              </a:extLst>
            </p:cNvPr>
            <p:cNvGrpSpPr/>
            <p:nvPr/>
          </p:nvGrpSpPr>
          <p:grpSpPr>
            <a:xfrm>
              <a:off x="5085892" y="4072762"/>
              <a:ext cx="1149270" cy="1154653"/>
              <a:chOff x="5085892" y="4072762"/>
              <a:chExt cx="1149270" cy="1154653"/>
            </a:xfrm>
          </p:grpSpPr>
          <p:cxnSp>
            <p:nvCxnSpPr>
              <p:cNvPr id="21" name="Straight Arrow Connector 20">
                <a:extLst>
                  <a:ext uri="{FF2B5EF4-FFF2-40B4-BE49-F238E27FC236}">
                    <a16:creationId xmlns:a16="http://schemas.microsoft.com/office/drawing/2014/main" id="{0DC27513-298A-DB00-84E6-A8E2C9FD0E06}"/>
                  </a:ext>
                </a:extLst>
              </p:cNvPr>
              <p:cNvCxnSpPr>
                <a:cxnSpLocks/>
              </p:cNvCxnSpPr>
              <p:nvPr/>
            </p:nvCxnSpPr>
            <p:spPr>
              <a:xfrm flipV="1">
                <a:off x="5148060" y="4173584"/>
                <a:ext cx="481349" cy="38838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C1B48E4-13B5-2D17-0EB7-FEBF30EEEF35}"/>
                  </a:ext>
                </a:extLst>
              </p:cNvPr>
              <p:cNvCxnSpPr>
                <a:cxnSpLocks/>
              </p:cNvCxnSpPr>
              <p:nvPr/>
            </p:nvCxnSpPr>
            <p:spPr>
              <a:xfrm flipV="1">
                <a:off x="5334832" y="5148020"/>
                <a:ext cx="661003" cy="507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1B769A2-77C4-3CA6-8A0D-DFB6A21F6282}"/>
                  </a:ext>
                </a:extLst>
              </p:cNvPr>
              <p:cNvCxnSpPr>
                <a:cxnSpLocks/>
              </p:cNvCxnSpPr>
              <p:nvPr/>
            </p:nvCxnSpPr>
            <p:spPr>
              <a:xfrm flipV="1">
                <a:off x="5954347" y="4598985"/>
                <a:ext cx="209558" cy="51254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1354264-C65E-87EC-7803-A91BF7F66497}"/>
                  </a:ext>
                </a:extLst>
              </p:cNvPr>
              <p:cNvCxnSpPr>
                <a:cxnSpLocks/>
              </p:cNvCxnSpPr>
              <p:nvPr/>
            </p:nvCxnSpPr>
            <p:spPr>
              <a:xfrm>
                <a:off x="5184019" y="4583236"/>
                <a:ext cx="213421" cy="55380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B20A1C4-CF67-F926-F36D-1116E7C806A5}"/>
                  </a:ext>
                </a:extLst>
              </p:cNvPr>
              <p:cNvCxnSpPr>
                <a:cxnSpLocks/>
              </p:cNvCxnSpPr>
              <p:nvPr/>
            </p:nvCxnSpPr>
            <p:spPr>
              <a:xfrm>
                <a:off x="5691033" y="4168128"/>
                <a:ext cx="479456" cy="36067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D667C03-2F52-2174-5BB4-C03C8B8AB758}"/>
                  </a:ext>
                </a:extLst>
              </p:cNvPr>
              <p:cNvCxnSpPr>
                <a:cxnSpLocks/>
              </p:cNvCxnSpPr>
              <p:nvPr/>
            </p:nvCxnSpPr>
            <p:spPr>
              <a:xfrm flipV="1">
                <a:off x="5169178" y="4556512"/>
                <a:ext cx="968982" cy="1339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B16D455-62D7-A4C4-1F52-7ABBAC9194FE}"/>
                  </a:ext>
                </a:extLst>
              </p:cNvPr>
              <p:cNvGrpSpPr/>
              <p:nvPr/>
            </p:nvGrpSpPr>
            <p:grpSpPr>
              <a:xfrm>
                <a:off x="5085892" y="4072762"/>
                <a:ext cx="1149270" cy="1154653"/>
                <a:chOff x="5085892" y="4072762"/>
                <a:chExt cx="1149270" cy="1154653"/>
              </a:xfrm>
            </p:grpSpPr>
            <p:sp>
              <p:nvSpPr>
                <p:cNvPr id="28" name="Google Shape;350;p24">
                  <a:extLst>
                    <a:ext uri="{FF2B5EF4-FFF2-40B4-BE49-F238E27FC236}">
                      <a16:creationId xmlns:a16="http://schemas.microsoft.com/office/drawing/2014/main" id="{9FD4DF39-F06C-E2D7-4D7F-D9DBE11BA478}"/>
                    </a:ext>
                  </a:extLst>
                </p:cNvPr>
                <p:cNvSpPr/>
                <p:nvPr/>
              </p:nvSpPr>
              <p:spPr>
                <a:xfrm>
                  <a:off x="5085892" y="4483781"/>
                  <a:ext cx="172110" cy="172722"/>
                </a:xfrm>
                <a:prstGeom prst="ellipse">
                  <a:avLst/>
                </a:prstGeom>
                <a:solidFill>
                  <a:schemeClr val="accent4">
                    <a:lumMod val="60000"/>
                    <a:lumOff val="40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9" name="Google Shape;350;p24">
                  <a:extLst>
                    <a:ext uri="{FF2B5EF4-FFF2-40B4-BE49-F238E27FC236}">
                      <a16:creationId xmlns:a16="http://schemas.microsoft.com/office/drawing/2014/main" id="{0F4DA028-6164-F738-9191-567355B471C2}"/>
                    </a:ext>
                  </a:extLst>
                </p:cNvPr>
                <p:cNvSpPr/>
                <p:nvPr/>
              </p:nvSpPr>
              <p:spPr>
                <a:xfrm>
                  <a:off x="5562700" y="4072762"/>
                  <a:ext cx="172110" cy="172722"/>
                </a:xfrm>
                <a:prstGeom prst="ellipse">
                  <a:avLst/>
                </a:prstGeom>
                <a:solidFill>
                  <a:schemeClr val="accent1">
                    <a:lumMod val="40000"/>
                    <a:lumOff val="60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30" name="Google Shape;350;p24">
                  <a:extLst>
                    <a:ext uri="{FF2B5EF4-FFF2-40B4-BE49-F238E27FC236}">
                      <a16:creationId xmlns:a16="http://schemas.microsoft.com/office/drawing/2014/main" id="{5F90D104-CEB4-692B-ABEA-6C6CF46CBECE}"/>
                    </a:ext>
                  </a:extLst>
                </p:cNvPr>
                <p:cNvSpPr/>
                <p:nvPr/>
              </p:nvSpPr>
              <p:spPr>
                <a:xfrm>
                  <a:off x="6058889" y="4456070"/>
                  <a:ext cx="176273" cy="172722"/>
                </a:xfrm>
                <a:prstGeom prst="ellipse">
                  <a:avLst/>
                </a:prstGeom>
                <a:solidFill>
                  <a:schemeClr val="accent4">
                    <a:lumMod val="60000"/>
                    <a:lumOff val="40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31" name="Google Shape;350;p24">
                  <a:extLst>
                    <a:ext uri="{FF2B5EF4-FFF2-40B4-BE49-F238E27FC236}">
                      <a16:creationId xmlns:a16="http://schemas.microsoft.com/office/drawing/2014/main" id="{29F1E3EB-E724-6AD8-56C8-6E860B670423}"/>
                    </a:ext>
                  </a:extLst>
                </p:cNvPr>
                <p:cNvSpPr/>
                <p:nvPr/>
              </p:nvSpPr>
              <p:spPr>
                <a:xfrm>
                  <a:off x="5883776" y="5052800"/>
                  <a:ext cx="172110" cy="172722"/>
                </a:xfrm>
                <a:prstGeom prst="ellipse">
                  <a:avLst/>
                </a:prstGeom>
                <a:solidFill>
                  <a:srgbClr val="7030A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32" name="Google Shape;350;p24">
                  <a:extLst>
                    <a:ext uri="{FF2B5EF4-FFF2-40B4-BE49-F238E27FC236}">
                      <a16:creationId xmlns:a16="http://schemas.microsoft.com/office/drawing/2014/main" id="{A2BF1DEA-CEA3-3A74-9E0C-EF1B88968B26}"/>
                    </a:ext>
                  </a:extLst>
                </p:cNvPr>
                <p:cNvSpPr/>
                <p:nvPr/>
              </p:nvSpPr>
              <p:spPr>
                <a:xfrm>
                  <a:off x="5300146" y="5054693"/>
                  <a:ext cx="172110" cy="172722"/>
                </a:xfrm>
                <a:prstGeom prst="ellipse">
                  <a:avLst/>
                </a:prstGeom>
                <a:solidFill>
                  <a:srgbClr val="7030A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grpSp>
        </p:grpSp>
        <p:sp>
          <p:nvSpPr>
            <p:cNvPr id="9" name="TextBox 5">
              <a:extLst>
                <a:ext uri="{FF2B5EF4-FFF2-40B4-BE49-F238E27FC236}">
                  <a16:creationId xmlns:a16="http://schemas.microsoft.com/office/drawing/2014/main" id="{FE41B5FD-910A-187D-CD99-0AC5785C4373}"/>
                </a:ext>
              </a:extLst>
            </p:cNvPr>
            <p:cNvSpPr txBox="1"/>
            <p:nvPr/>
          </p:nvSpPr>
          <p:spPr>
            <a:xfrm>
              <a:off x="2441050" y="5666660"/>
              <a:ext cx="113607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a:t>
              </a:r>
              <a:r>
                <a:rPr lang="en-US">
                  <a:solidFill>
                    <a:srgbClr val="0070C0"/>
                  </a:solidFill>
                  <a:ea typeface="+mn-lt"/>
                  <a:cs typeface="+mn-lt"/>
                </a:rPr>
                <a:t>•</a:t>
              </a:r>
              <a:r>
                <a:rPr lang="en-US"/>
                <a:t>, {</a:t>
              </a:r>
              <a:r>
                <a:rPr lang="en-US">
                  <a:solidFill>
                    <a:srgbClr val="0070C0"/>
                  </a:solidFill>
                </a:rPr>
                <a:t>•</a:t>
              </a:r>
              <a:r>
                <a:rPr lang="en-US">
                  <a:solidFill>
                    <a:srgbClr val="000000"/>
                  </a:solidFill>
                </a:rPr>
                <a:t>,</a:t>
              </a:r>
              <a:r>
                <a:rPr lang="en-US">
                  <a:solidFill>
                    <a:srgbClr val="0070C0"/>
                  </a:solidFill>
                </a:rPr>
                <a:t>•</a:t>
              </a:r>
              <a:r>
                <a:rPr lang="en-US">
                  <a:solidFill>
                    <a:srgbClr val="000000"/>
                  </a:solidFill>
                </a:rPr>
                <a:t>})</a:t>
              </a:r>
              <a:endParaRPr lang="en-US"/>
            </a:p>
          </p:txBody>
        </p:sp>
        <p:cxnSp>
          <p:nvCxnSpPr>
            <p:cNvPr id="10" name="Straight Arrow Connector 9">
              <a:extLst>
                <a:ext uri="{FF2B5EF4-FFF2-40B4-BE49-F238E27FC236}">
                  <a16:creationId xmlns:a16="http://schemas.microsoft.com/office/drawing/2014/main" id="{DE9B60D0-9225-6AFD-CE61-DAB0C78E3DAD}"/>
                </a:ext>
              </a:extLst>
            </p:cNvPr>
            <p:cNvCxnSpPr/>
            <p:nvPr/>
          </p:nvCxnSpPr>
          <p:spPr>
            <a:xfrm>
              <a:off x="2195997" y="4574171"/>
              <a:ext cx="618837" cy="46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6B47A62-1CA7-358A-51DF-1A782BD70E49}"/>
                </a:ext>
              </a:extLst>
            </p:cNvPr>
            <p:cNvCxnSpPr>
              <a:cxnSpLocks/>
            </p:cNvCxnSpPr>
            <p:nvPr/>
          </p:nvCxnSpPr>
          <p:spPr>
            <a:xfrm>
              <a:off x="4315742" y="4551079"/>
              <a:ext cx="618837" cy="46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36FA744-BA4B-6668-FFD7-225BF8E8FABF}"/>
                </a:ext>
              </a:extLst>
            </p:cNvPr>
            <p:cNvCxnSpPr/>
            <p:nvPr/>
          </p:nvCxnSpPr>
          <p:spPr>
            <a:xfrm flipV="1">
              <a:off x="2842255" y="5280465"/>
              <a:ext cx="300182" cy="397162"/>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97B6CB59-04B5-6278-C312-2F320ABA3E7A}"/>
                </a:ext>
              </a:extLst>
            </p:cNvPr>
            <p:cNvSpPr txBox="1"/>
            <p:nvPr/>
          </p:nvSpPr>
          <p:spPr>
            <a:xfrm>
              <a:off x="3212286" y="3606950"/>
              <a:ext cx="141316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a:t>
              </a:r>
              <a:r>
                <a:rPr lang="en-US">
                  <a:solidFill>
                    <a:srgbClr val="0070C0"/>
                  </a:solidFill>
                  <a:ea typeface="+mn-lt"/>
                  <a:cs typeface="+mn-lt"/>
                </a:rPr>
                <a:t>•</a:t>
              </a:r>
              <a:r>
                <a:rPr lang="en-US"/>
                <a:t>, {</a:t>
              </a:r>
              <a:r>
                <a:rPr lang="en-US">
                  <a:solidFill>
                    <a:srgbClr val="0070C0"/>
                  </a:solidFill>
                </a:rPr>
                <a:t>•</a:t>
              </a:r>
              <a:r>
                <a:rPr lang="en-US"/>
                <a:t>,</a:t>
              </a:r>
              <a:r>
                <a:rPr lang="en-US">
                  <a:solidFill>
                    <a:srgbClr val="0070C0"/>
                  </a:solidFill>
                  <a:ea typeface="+mn-lt"/>
                  <a:cs typeface="+mn-lt"/>
                </a:rPr>
                <a:t>•,•</a:t>
              </a:r>
              <a:r>
                <a:rPr lang="en-US"/>
                <a:t>})</a:t>
              </a:r>
            </a:p>
          </p:txBody>
        </p:sp>
        <p:cxnSp>
          <p:nvCxnSpPr>
            <p:cNvPr id="14" name="Straight Arrow Connector 13">
              <a:extLst>
                <a:ext uri="{FF2B5EF4-FFF2-40B4-BE49-F238E27FC236}">
                  <a16:creationId xmlns:a16="http://schemas.microsoft.com/office/drawing/2014/main" id="{846485D8-FBF8-3DF0-C57D-95510828806E}"/>
                </a:ext>
              </a:extLst>
            </p:cNvPr>
            <p:cNvCxnSpPr>
              <a:cxnSpLocks/>
            </p:cNvCxnSpPr>
            <p:nvPr/>
          </p:nvCxnSpPr>
          <p:spPr>
            <a:xfrm flipH="1">
              <a:off x="3063926" y="3839591"/>
              <a:ext cx="189346" cy="5865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1">
              <a:extLst>
                <a:ext uri="{FF2B5EF4-FFF2-40B4-BE49-F238E27FC236}">
                  <a16:creationId xmlns:a16="http://schemas.microsoft.com/office/drawing/2014/main" id="{E9E69061-981B-5BE5-7A69-28E1B23D3A79}"/>
                </a:ext>
              </a:extLst>
            </p:cNvPr>
            <p:cNvSpPr txBox="1"/>
            <p:nvPr/>
          </p:nvSpPr>
          <p:spPr>
            <a:xfrm>
              <a:off x="5396686" y="3653131"/>
              <a:ext cx="141316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a:t>
              </a:r>
              <a:r>
                <a:rPr lang="en-US">
                  <a:solidFill>
                    <a:srgbClr val="FF0000"/>
                  </a:solidFill>
                  <a:ea typeface="+mn-lt"/>
                  <a:cs typeface="+mn-lt"/>
                </a:rPr>
                <a:t>•</a:t>
              </a:r>
              <a:r>
                <a:rPr lang="en-US"/>
                <a:t>, {</a:t>
              </a:r>
              <a:r>
                <a:rPr lang="en-US">
                  <a:solidFill>
                    <a:schemeClr val="accent3">
                      <a:lumMod val="75000"/>
                    </a:schemeClr>
                  </a:solidFill>
                </a:rPr>
                <a:t>•</a:t>
              </a:r>
              <a:r>
                <a:rPr lang="en-US"/>
                <a:t>,</a:t>
              </a:r>
              <a:r>
                <a:rPr lang="en-US">
                  <a:solidFill>
                    <a:schemeClr val="accent3">
                      <a:lumMod val="75000"/>
                    </a:schemeClr>
                  </a:solidFill>
                  <a:ea typeface="+mn-lt"/>
                  <a:cs typeface="+mn-lt"/>
                </a:rPr>
                <a:t>•</a:t>
              </a:r>
              <a:r>
                <a:rPr lang="en-US">
                  <a:solidFill>
                    <a:srgbClr val="0070C0"/>
                  </a:solidFill>
                  <a:ea typeface="+mn-lt"/>
                  <a:cs typeface="+mn-lt"/>
                </a:rPr>
                <a:t>,</a:t>
              </a:r>
              <a:r>
                <a:rPr lang="en-US">
                  <a:solidFill>
                    <a:srgbClr val="FF0000"/>
                  </a:solidFill>
                  <a:ea typeface="+mn-lt"/>
                  <a:cs typeface="+mn-lt"/>
                </a:rPr>
                <a:t>•</a:t>
              </a:r>
              <a:r>
                <a:rPr lang="en-US"/>
                <a:t>})</a:t>
              </a:r>
            </a:p>
          </p:txBody>
        </p:sp>
        <p:cxnSp>
          <p:nvCxnSpPr>
            <p:cNvPr id="16" name="Straight Arrow Connector 15">
              <a:extLst>
                <a:ext uri="{FF2B5EF4-FFF2-40B4-BE49-F238E27FC236}">
                  <a16:creationId xmlns:a16="http://schemas.microsoft.com/office/drawing/2014/main" id="{8E809770-36C4-BAA8-ECF6-947AA82794B6}"/>
                </a:ext>
              </a:extLst>
            </p:cNvPr>
            <p:cNvCxnSpPr>
              <a:cxnSpLocks/>
            </p:cNvCxnSpPr>
            <p:nvPr/>
          </p:nvCxnSpPr>
          <p:spPr>
            <a:xfrm flipH="1">
              <a:off x="5155962" y="3876535"/>
              <a:ext cx="281709" cy="544945"/>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3">
              <a:extLst>
                <a:ext uri="{FF2B5EF4-FFF2-40B4-BE49-F238E27FC236}">
                  <a16:creationId xmlns:a16="http://schemas.microsoft.com/office/drawing/2014/main" id="{753A5EE6-D6D9-EA5F-34DC-D39322A1587B}"/>
                </a:ext>
              </a:extLst>
            </p:cNvPr>
            <p:cNvSpPr txBox="1"/>
            <p:nvPr/>
          </p:nvSpPr>
          <p:spPr>
            <a:xfrm>
              <a:off x="6500431" y="4064149"/>
              <a:ext cx="141316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a:t>
              </a:r>
              <a:r>
                <a:rPr lang="en-US">
                  <a:solidFill>
                    <a:schemeClr val="accent3">
                      <a:lumMod val="75000"/>
                    </a:schemeClr>
                  </a:solidFill>
                  <a:ea typeface="+mn-lt"/>
                  <a:cs typeface="+mn-lt"/>
                </a:rPr>
                <a:t>•, </a:t>
              </a:r>
              <a:r>
                <a:rPr lang="en-US"/>
                <a:t>{</a:t>
              </a:r>
              <a:r>
                <a:rPr lang="en-US">
                  <a:solidFill>
                    <a:srgbClr val="FF0000"/>
                  </a:solidFill>
                  <a:ea typeface="+mn-lt"/>
                  <a:cs typeface="+mn-lt"/>
                </a:rPr>
                <a:t>•</a:t>
              </a:r>
              <a:r>
                <a:rPr lang="en-US">
                  <a:solidFill>
                    <a:srgbClr val="0070C0"/>
                  </a:solidFill>
                </a:rPr>
                <a:t>,</a:t>
              </a:r>
              <a:r>
                <a:rPr lang="en-US">
                  <a:solidFill>
                    <a:srgbClr val="FF0000"/>
                  </a:solidFill>
                  <a:ea typeface="+mn-lt"/>
                  <a:cs typeface="+mn-lt"/>
                </a:rPr>
                <a:t>•</a:t>
              </a:r>
              <a:r>
                <a:rPr lang="en-US">
                  <a:solidFill>
                    <a:srgbClr val="000000"/>
                  </a:solidFill>
                  <a:ea typeface="+mn-lt"/>
                  <a:cs typeface="+mn-lt"/>
                </a:rPr>
                <a:t>})</a:t>
              </a:r>
              <a:endParaRPr lang="en-US"/>
            </a:p>
          </p:txBody>
        </p:sp>
        <p:cxnSp>
          <p:nvCxnSpPr>
            <p:cNvPr id="18" name="Straight Arrow Connector 17">
              <a:extLst>
                <a:ext uri="{FF2B5EF4-FFF2-40B4-BE49-F238E27FC236}">
                  <a16:creationId xmlns:a16="http://schemas.microsoft.com/office/drawing/2014/main" id="{C84FFBD4-76B5-5EC9-8048-7D41AB0BD949}"/>
                </a:ext>
              </a:extLst>
            </p:cNvPr>
            <p:cNvCxnSpPr>
              <a:cxnSpLocks/>
            </p:cNvCxnSpPr>
            <p:nvPr/>
          </p:nvCxnSpPr>
          <p:spPr>
            <a:xfrm flipH="1" flipV="1">
              <a:off x="5788652" y="4135153"/>
              <a:ext cx="743527" cy="110835"/>
            </a:xfrm>
            <a:prstGeom prst="straightConnector1">
              <a:avLst/>
            </a:prstGeom>
            <a:ln w="285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5">
              <a:extLst>
                <a:ext uri="{FF2B5EF4-FFF2-40B4-BE49-F238E27FC236}">
                  <a16:creationId xmlns:a16="http://schemas.microsoft.com/office/drawing/2014/main" id="{ED2CD840-9DD9-7B2D-68B8-C7D7E22F5873}"/>
                </a:ext>
              </a:extLst>
            </p:cNvPr>
            <p:cNvSpPr txBox="1"/>
            <p:nvPr/>
          </p:nvSpPr>
          <p:spPr>
            <a:xfrm>
              <a:off x="6680539" y="4803057"/>
              <a:ext cx="141316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a:t>
              </a:r>
              <a:r>
                <a:rPr lang="en-US">
                  <a:solidFill>
                    <a:schemeClr val="accent3">
                      <a:lumMod val="75000"/>
                    </a:schemeClr>
                  </a:solidFill>
                  <a:ea typeface="+mn-lt"/>
                  <a:cs typeface="+mn-lt"/>
                </a:rPr>
                <a:t>•, </a:t>
              </a:r>
              <a:r>
                <a:rPr lang="en-US"/>
                <a:t>{</a:t>
              </a:r>
              <a:r>
                <a:rPr lang="en-US">
                  <a:solidFill>
                    <a:schemeClr val="accent3">
                      <a:lumMod val="75000"/>
                    </a:schemeClr>
                  </a:solidFill>
                  <a:ea typeface="+mn-lt"/>
                  <a:cs typeface="+mn-lt"/>
                </a:rPr>
                <a:t>•</a:t>
              </a:r>
              <a:r>
                <a:rPr lang="en-US">
                  <a:solidFill>
                    <a:srgbClr val="0070C0"/>
                  </a:solidFill>
                </a:rPr>
                <a:t>,</a:t>
              </a:r>
              <a:r>
                <a:rPr lang="en-US">
                  <a:solidFill>
                    <a:srgbClr val="FF0000"/>
                  </a:solidFill>
                  <a:ea typeface="+mn-lt"/>
                  <a:cs typeface="+mn-lt"/>
                </a:rPr>
                <a:t>•</a:t>
              </a:r>
              <a:r>
                <a:rPr lang="en-US">
                  <a:solidFill>
                    <a:srgbClr val="000000"/>
                  </a:solidFill>
                  <a:ea typeface="+mn-lt"/>
                  <a:cs typeface="+mn-lt"/>
                </a:rPr>
                <a:t>})</a:t>
              </a:r>
              <a:endParaRPr lang="en-US"/>
            </a:p>
          </p:txBody>
        </p:sp>
        <p:cxnSp>
          <p:nvCxnSpPr>
            <p:cNvPr id="20" name="Straight Arrow Connector 19">
              <a:extLst>
                <a:ext uri="{FF2B5EF4-FFF2-40B4-BE49-F238E27FC236}">
                  <a16:creationId xmlns:a16="http://schemas.microsoft.com/office/drawing/2014/main" id="{691C6D34-CB7A-9546-5135-F4BEBEAA5B39}"/>
                </a:ext>
              </a:extLst>
            </p:cNvPr>
            <p:cNvCxnSpPr>
              <a:cxnSpLocks/>
            </p:cNvCxnSpPr>
            <p:nvPr/>
          </p:nvCxnSpPr>
          <p:spPr>
            <a:xfrm flipH="1">
              <a:off x="6116542" y="5012606"/>
              <a:ext cx="540328" cy="13854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17876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8AF4-1806-D542-BF5E-390DD2531C61}"/>
              </a:ext>
            </a:extLst>
          </p:cNvPr>
          <p:cNvSpPr>
            <a:spLocks noGrp="1"/>
          </p:cNvSpPr>
          <p:nvPr>
            <p:ph type="title"/>
          </p:nvPr>
        </p:nvSpPr>
        <p:spPr/>
        <p:txBody>
          <a:bodyPr/>
          <a:lstStyle/>
          <a:p>
            <a:r>
              <a:rPr lang="en-US">
                <a:cs typeface="Calibri Light"/>
              </a:rPr>
              <a:t>1-WL Algorithm</a:t>
            </a:r>
            <a:endParaRPr lang="en-US"/>
          </a:p>
        </p:txBody>
      </p:sp>
      <p:sp>
        <p:nvSpPr>
          <p:cNvPr id="4" name="Slide Number Placeholder 3">
            <a:extLst>
              <a:ext uri="{FF2B5EF4-FFF2-40B4-BE49-F238E27FC236}">
                <a16:creationId xmlns:a16="http://schemas.microsoft.com/office/drawing/2014/main" id="{90659523-B1E9-BD2C-2239-911A4B822ECB}"/>
              </a:ext>
            </a:extLst>
          </p:cNvPr>
          <p:cNvSpPr>
            <a:spLocks noGrp="1"/>
          </p:cNvSpPr>
          <p:nvPr>
            <p:ph type="sldNum" sz="quarter" idx="12"/>
          </p:nvPr>
        </p:nvSpPr>
        <p:spPr/>
        <p:txBody>
          <a:bodyPr/>
          <a:lstStyle/>
          <a:p>
            <a:fld id="{48F63A3B-78C7-47BE-AE5E-E10140E04643}" type="slidenum">
              <a:rPr lang="en-US" dirty="0"/>
              <a:t>76</a:t>
            </a:fld>
            <a:endParaRPr lang="en-US"/>
          </a:p>
        </p:txBody>
      </p:sp>
      <p:pic>
        <p:nvPicPr>
          <p:cNvPr id="5" name="Picture 4" descr="A white background with black text&#10;&#10;Description automatically generated">
            <a:extLst>
              <a:ext uri="{FF2B5EF4-FFF2-40B4-BE49-F238E27FC236}">
                <a16:creationId xmlns:a16="http://schemas.microsoft.com/office/drawing/2014/main" id="{435D1B21-FFDA-1038-AA02-7FD0362F8851}"/>
              </a:ext>
            </a:extLst>
          </p:cNvPr>
          <p:cNvPicPr>
            <a:picLocks noChangeAspect="1"/>
          </p:cNvPicPr>
          <p:nvPr/>
        </p:nvPicPr>
        <p:blipFill>
          <a:blip r:embed="rId2"/>
          <a:stretch>
            <a:fillRect/>
          </a:stretch>
        </p:blipFill>
        <p:spPr>
          <a:xfrm>
            <a:off x="2107580" y="1951998"/>
            <a:ext cx="7969405" cy="3756891"/>
          </a:xfrm>
          <a:prstGeom prst="rect">
            <a:avLst/>
          </a:prstGeom>
        </p:spPr>
      </p:pic>
    </p:spTree>
    <p:extLst>
      <p:ext uri="{BB962C8B-B14F-4D97-AF65-F5344CB8AC3E}">
        <p14:creationId xmlns:p14="http://schemas.microsoft.com/office/powerpoint/2010/main" val="4260521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F203-26F5-5A77-BA7E-B08628AA6408}"/>
              </a:ext>
            </a:extLst>
          </p:cNvPr>
          <p:cNvSpPr>
            <a:spLocks noGrp="1"/>
          </p:cNvSpPr>
          <p:nvPr>
            <p:ph type="title"/>
          </p:nvPr>
        </p:nvSpPr>
        <p:spPr/>
        <p:txBody>
          <a:bodyPr/>
          <a:lstStyle/>
          <a:p>
            <a:r>
              <a:rPr lang="en-US">
                <a:cs typeface="Calibri Light"/>
              </a:rPr>
              <a:t>1-WL Isomorphism Test</a:t>
            </a:r>
            <a:endParaRPr lang="en-US"/>
          </a:p>
        </p:txBody>
      </p:sp>
      <p:sp>
        <p:nvSpPr>
          <p:cNvPr id="3" name="Content Placeholder 2">
            <a:extLst>
              <a:ext uri="{FF2B5EF4-FFF2-40B4-BE49-F238E27FC236}">
                <a16:creationId xmlns:a16="http://schemas.microsoft.com/office/drawing/2014/main" id="{2F55CA9B-D8B6-4B36-A3A3-69C0D28901B0}"/>
              </a:ext>
            </a:extLst>
          </p:cNvPr>
          <p:cNvSpPr>
            <a:spLocks noGrp="1"/>
          </p:cNvSpPr>
          <p:nvPr>
            <p:ph idx="1"/>
          </p:nvPr>
        </p:nvSpPr>
        <p:spPr>
          <a:xfrm>
            <a:off x="838200" y="1825625"/>
            <a:ext cx="5930494" cy="4351338"/>
          </a:xfrm>
        </p:spPr>
        <p:txBody>
          <a:bodyPr vert="horz" lIns="91440" tIns="45720" rIns="91440" bIns="45720" rtlCol="0" anchor="t">
            <a:normAutofit/>
          </a:bodyPr>
          <a:lstStyle/>
          <a:p>
            <a:r>
              <a:rPr lang="en-US" sz="2800" dirty="0">
                <a:cs typeface="Calibri"/>
              </a:rPr>
              <a:t>Graph isomorphism is hard!</a:t>
            </a:r>
          </a:p>
          <a:p>
            <a:endParaRPr lang="en-US" sz="2800" dirty="0">
              <a:cs typeface="Calibri"/>
            </a:endParaRPr>
          </a:p>
          <a:p>
            <a:r>
              <a:rPr lang="en-US" sz="2800" dirty="0">
                <a:cs typeface="Calibri"/>
              </a:rPr>
              <a:t>1-WL test fails to distinguish some pairs of non-isomorphic graphs</a:t>
            </a:r>
          </a:p>
          <a:p>
            <a:r>
              <a:rPr lang="en-US" sz="2800" dirty="0">
                <a:cs typeface="Calibri"/>
              </a:rPr>
              <a:t>A vanilla message-passing GNN also cannot distinguish such graphs</a:t>
            </a:r>
          </a:p>
        </p:txBody>
      </p:sp>
      <p:sp>
        <p:nvSpPr>
          <p:cNvPr id="4" name="Slide Number Placeholder 3">
            <a:extLst>
              <a:ext uri="{FF2B5EF4-FFF2-40B4-BE49-F238E27FC236}">
                <a16:creationId xmlns:a16="http://schemas.microsoft.com/office/drawing/2014/main" id="{3E7B0913-A4D8-58CD-B87B-2FDF2A72082E}"/>
              </a:ext>
            </a:extLst>
          </p:cNvPr>
          <p:cNvSpPr>
            <a:spLocks noGrp="1"/>
          </p:cNvSpPr>
          <p:nvPr>
            <p:ph type="sldNum" sz="quarter" idx="12"/>
          </p:nvPr>
        </p:nvSpPr>
        <p:spPr/>
        <p:txBody>
          <a:bodyPr/>
          <a:lstStyle/>
          <a:p>
            <a:fld id="{48F63A3B-78C7-47BE-AE5E-E10140E04643}" type="slidenum">
              <a:rPr lang="en-US" dirty="0"/>
              <a:t>77</a:t>
            </a:fld>
            <a:endParaRPr lang="en-US"/>
          </a:p>
        </p:txBody>
      </p:sp>
      <p:grpSp>
        <p:nvGrpSpPr>
          <p:cNvPr id="79" name="Group 78">
            <a:extLst>
              <a:ext uri="{FF2B5EF4-FFF2-40B4-BE49-F238E27FC236}">
                <a16:creationId xmlns:a16="http://schemas.microsoft.com/office/drawing/2014/main" id="{0E5F649C-0AF4-DB81-E302-B304C2A79AD0}"/>
              </a:ext>
            </a:extLst>
          </p:cNvPr>
          <p:cNvGrpSpPr/>
          <p:nvPr/>
        </p:nvGrpSpPr>
        <p:grpSpPr>
          <a:xfrm>
            <a:off x="-1005840" y="-1436914"/>
            <a:ext cx="12192000" cy="6858000"/>
            <a:chOff x="0" y="0"/>
            <a:chExt cx="12192000" cy="6858000"/>
          </a:xfrm>
        </p:grpSpPr>
        <p:sp>
          <p:nvSpPr>
            <p:cNvPr id="31" name="Rectangle 3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2" name="Straight Arrow Connector 31">
              <a:extLst>
                <a:ext uri="{FF2B5EF4-FFF2-40B4-BE49-F238E27FC236}">
                  <a16:creationId xmlns:a16="http://schemas.microsoft.com/office/drawing/2014/main" id="{08A2CF4B-D1BF-A01A-FDEC-3002A526CD7F}"/>
                </a:ext>
              </a:extLst>
            </p:cNvPr>
            <p:cNvCxnSpPr>
              <a:cxnSpLocks/>
            </p:cNvCxnSpPr>
            <p:nvPr/>
          </p:nvCxnSpPr>
          <p:spPr>
            <a:xfrm flipV="1">
              <a:off x="9428131" y="3651805"/>
              <a:ext cx="364759" cy="20516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84D6077-B7F1-CE21-EB36-3AADD23E4A31}"/>
                </a:ext>
              </a:extLst>
            </p:cNvPr>
            <p:cNvCxnSpPr>
              <a:cxnSpLocks/>
            </p:cNvCxnSpPr>
            <p:nvPr/>
          </p:nvCxnSpPr>
          <p:spPr>
            <a:xfrm flipH="1" flipV="1">
              <a:off x="9455612" y="4197282"/>
              <a:ext cx="347273" cy="18851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081B067-4AB4-CE06-6F2A-6A6930544A03}"/>
                </a:ext>
              </a:extLst>
            </p:cNvPr>
            <p:cNvCxnSpPr>
              <a:cxnSpLocks/>
            </p:cNvCxnSpPr>
            <p:nvPr/>
          </p:nvCxnSpPr>
          <p:spPr>
            <a:xfrm flipV="1">
              <a:off x="10077704" y="3830856"/>
              <a:ext cx="2497" cy="38838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27BA953-F83F-CD7C-2058-B9D85BF74A98}"/>
                </a:ext>
              </a:extLst>
            </p:cNvPr>
            <p:cNvCxnSpPr>
              <a:cxnSpLocks/>
            </p:cNvCxnSpPr>
            <p:nvPr/>
          </p:nvCxnSpPr>
          <p:spPr>
            <a:xfrm flipV="1">
              <a:off x="10069376" y="3655970"/>
              <a:ext cx="356431" cy="22598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BA2CADA-C2FA-CCE5-0E35-1654F27DE109}"/>
                </a:ext>
              </a:extLst>
            </p:cNvPr>
            <p:cNvCxnSpPr>
              <a:cxnSpLocks/>
            </p:cNvCxnSpPr>
            <p:nvPr/>
          </p:nvCxnSpPr>
          <p:spPr>
            <a:xfrm flipV="1">
              <a:off x="10419147" y="4197281"/>
              <a:ext cx="339776" cy="18851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5508769-6794-4A69-4782-446E115EC8BF}"/>
                </a:ext>
              </a:extLst>
            </p:cNvPr>
            <p:cNvCxnSpPr>
              <a:cxnSpLocks/>
            </p:cNvCxnSpPr>
            <p:nvPr/>
          </p:nvCxnSpPr>
          <p:spPr>
            <a:xfrm flipH="1" flipV="1">
              <a:off x="9430627" y="3864167"/>
              <a:ext cx="5830" cy="34674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53CD41E-5120-253D-5221-1386AE5B0D05}"/>
                </a:ext>
              </a:extLst>
            </p:cNvPr>
            <p:cNvCxnSpPr>
              <a:cxnSpLocks/>
            </p:cNvCxnSpPr>
            <p:nvPr/>
          </p:nvCxnSpPr>
          <p:spPr>
            <a:xfrm flipV="1">
              <a:off x="9752917" y="4213937"/>
              <a:ext cx="293972" cy="18018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F01DD94-7497-D8F8-B27F-8A4DF6DC8AB1}"/>
                </a:ext>
              </a:extLst>
            </p:cNvPr>
            <p:cNvCxnSpPr>
              <a:cxnSpLocks/>
            </p:cNvCxnSpPr>
            <p:nvPr/>
          </p:nvCxnSpPr>
          <p:spPr>
            <a:xfrm>
              <a:off x="10069376" y="4219236"/>
              <a:ext cx="356431" cy="15709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FDD1BB6-B180-77AE-0F31-A757141F4FAC}"/>
                </a:ext>
              </a:extLst>
            </p:cNvPr>
            <p:cNvCxnSpPr>
              <a:cxnSpLocks/>
            </p:cNvCxnSpPr>
            <p:nvPr/>
          </p:nvCxnSpPr>
          <p:spPr>
            <a:xfrm>
              <a:off x="9752917" y="3682089"/>
              <a:ext cx="318956" cy="15709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3AA5DEE-105C-3A01-FB96-A0FC2387AA19}"/>
                </a:ext>
              </a:extLst>
            </p:cNvPr>
            <p:cNvCxnSpPr>
              <a:cxnSpLocks/>
            </p:cNvCxnSpPr>
            <p:nvPr/>
          </p:nvCxnSpPr>
          <p:spPr>
            <a:xfrm flipH="1" flipV="1">
              <a:off x="10450792" y="3680953"/>
              <a:ext cx="284814" cy="17602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5CBCB98-6FEC-FA1F-0DDD-05FFEC8F5039}"/>
                </a:ext>
              </a:extLst>
            </p:cNvPr>
            <p:cNvCxnSpPr>
              <a:cxnSpLocks/>
            </p:cNvCxnSpPr>
            <p:nvPr/>
          </p:nvCxnSpPr>
          <p:spPr>
            <a:xfrm flipH="1" flipV="1">
              <a:off x="10750595" y="3860003"/>
              <a:ext cx="9994" cy="33841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FDAD718-EC10-0292-F40D-8838C45C7E43}"/>
                </a:ext>
              </a:extLst>
            </p:cNvPr>
            <p:cNvGrpSpPr/>
            <p:nvPr/>
          </p:nvGrpSpPr>
          <p:grpSpPr>
            <a:xfrm>
              <a:off x="9363255" y="3597475"/>
              <a:ext cx="1462931" cy="855610"/>
              <a:chOff x="9363248" y="3597470"/>
              <a:chExt cx="1279717" cy="747347"/>
            </a:xfrm>
          </p:grpSpPr>
          <p:sp>
            <p:nvSpPr>
              <p:cNvPr id="67" name="Google Shape;350;p24">
                <a:extLst>
                  <a:ext uri="{FF2B5EF4-FFF2-40B4-BE49-F238E27FC236}">
                    <a16:creationId xmlns:a16="http://schemas.microsoft.com/office/drawing/2014/main" id="{03F3DE99-C679-356C-FDEE-F5A7F28CD6E9}"/>
                  </a:ext>
                </a:extLst>
              </p:cNvPr>
              <p:cNvSpPr/>
              <p:nvPr/>
            </p:nvSpPr>
            <p:spPr>
              <a:xfrm>
                <a:off x="9363249" y="3743209"/>
                <a:ext cx="147127" cy="147739"/>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68" name="Google Shape;350;p24">
                <a:extLst>
                  <a:ext uri="{FF2B5EF4-FFF2-40B4-BE49-F238E27FC236}">
                    <a16:creationId xmlns:a16="http://schemas.microsoft.com/office/drawing/2014/main" id="{72DC5796-6356-6D8C-4177-A69C75FBB7D7}"/>
                  </a:ext>
                </a:extLst>
              </p:cNvPr>
              <p:cNvSpPr/>
              <p:nvPr/>
            </p:nvSpPr>
            <p:spPr>
              <a:xfrm>
                <a:off x="9363248" y="4051340"/>
                <a:ext cx="147127" cy="147739"/>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grpSp>
            <p:nvGrpSpPr>
              <p:cNvPr id="69" name="Group 68">
                <a:extLst>
                  <a:ext uri="{FF2B5EF4-FFF2-40B4-BE49-F238E27FC236}">
                    <a16:creationId xmlns:a16="http://schemas.microsoft.com/office/drawing/2014/main" id="{E6A478B5-EB85-A5E8-EF18-F6C6855E5FFB}"/>
                  </a:ext>
                </a:extLst>
              </p:cNvPr>
              <p:cNvGrpSpPr/>
              <p:nvPr/>
            </p:nvGrpSpPr>
            <p:grpSpPr>
              <a:xfrm>
                <a:off x="9646396" y="3597471"/>
                <a:ext cx="421947" cy="747346"/>
                <a:chOff x="9646396" y="3597471"/>
                <a:chExt cx="421947" cy="747346"/>
              </a:xfrm>
            </p:grpSpPr>
            <p:sp>
              <p:nvSpPr>
                <p:cNvPr id="75" name="Google Shape;350;p24">
                  <a:extLst>
                    <a:ext uri="{FF2B5EF4-FFF2-40B4-BE49-F238E27FC236}">
                      <a16:creationId xmlns:a16="http://schemas.microsoft.com/office/drawing/2014/main" id="{D0B200CE-C6AB-8EA8-351F-663ADBC5314E}"/>
                    </a:ext>
                  </a:extLst>
                </p:cNvPr>
                <p:cNvSpPr/>
                <p:nvPr/>
              </p:nvSpPr>
              <p:spPr>
                <a:xfrm>
                  <a:off x="9646396" y="3597471"/>
                  <a:ext cx="147127" cy="147739"/>
                </a:xfrm>
                <a:prstGeom prst="ellipse">
                  <a:avLst/>
                </a:prstGeom>
                <a:solidFill>
                  <a:srgbClr val="FF00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76" name="Google Shape;350;p24">
                  <a:extLst>
                    <a:ext uri="{FF2B5EF4-FFF2-40B4-BE49-F238E27FC236}">
                      <a16:creationId xmlns:a16="http://schemas.microsoft.com/office/drawing/2014/main" id="{22D3253D-AEA0-CC08-3AA6-6319560FC87B}"/>
                    </a:ext>
                  </a:extLst>
                </p:cNvPr>
                <p:cNvSpPr/>
                <p:nvPr/>
              </p:nvSpPr>
              <p:spPr>
                <a:xfrm>
                  <a:off x="9646397" y="4197078"/>
                  <a:ext cx="147127" cy="147739"/>
                </a:xfrm>
                <a:prstGeom prst="ellipse">
                  <a:avLst/>
                </a:prstGeom>
                <a:solidFill>
                  <a:srgbClr val="FF00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77" name="Google Shape;350;p24">
                  <a:extLst>
                    <a:ext uri="{FF2B5EF4-FFF2-40B4-BE49-F238E27FC236}">
                      <a16:creationId xmlns:a16="http://schemas.microsoft.com/office/drawing/2014/main" id="{ECF6249E-565F-7F9B-88DB-9484D84797C4}"/>
                    </a:ext>
                  </a:extLst>
                </p:cNvPr>
                <p:cNvSpPr/>
                <p:nvPr/>
              </p:nvSpPr>
              <p:spPr>
                <a:xfrm>
                  <a:off x="9921216" y="3743209"/>
                  <a:ext cx="147127" cy="147739"/>
                </a:xfrm>
                <a:prstGeom prst="ellipse">
                  <a:avLst/>
                </a:prstGeom>
                <a:solidFill>
                  <a:schemeClr val="accent3">
                    <a:lumMod val="75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78" name="Google Shape;350;p24">
                  <a:extLst>
                    <a:ext uri="{FF2B5EF4-FFF2-40B4-BE49-F238E27FC236}">
                      <a16:creationId xmlns:a16="http://schemas.microsoft.com/office/drawing/2014/main" id="{C4CB037B-46A9-44C9-B011-90C80ABED395}"/>
                    </a:ext>
                  </a:extLst>
                </p:cNvPr>
                <p:cNvSpPr/>
                <p:nvPr/>
              </p:nvSpPr>
              <p:spPr>
                <a:xfrm>
                  <a:off x="9921215" y="4051339"/>
                  <a:ext cx="147127" cy="147739"/>
                </a:xfrm>
                <a:prstGeom prst="ellipse">
                  <a:avLst/>
                </a:prstGeom>
                <a:solidFill>
                  <a:schemeClr val="accent3">
                    <a:lumMod val="75000"/>
                  </a:schemeClr>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grpSp>
          <p:grpSp>
            <p:nvGrpSpPr>
              <p:cNvPr id="70" name="Group 69">
                <a:extLst>
                  <a:ext uri="{FF2B5EF4-FFF2-40B4-BE49-F238E27FC236}">
                    <a16:creationId xmlns:a16="http://schemas.microsoft.com/office/drawing/2014/main" id="{7F546E19-07BA-065C-6C94-9A9420A47400}"/>
                  </a:ext>
                </a:extLst>
              </p:cNvPr>
              <p:cNvGrpSpPr/>
              <p:nvPr/>
            </p:nvGrpSpPr>
            <p:grpSpPr>
              <a:xfrm>
                <a:off x="10221018" y="3597470"/>
                <a:ext cx="421947" cy="747346"/>
                <a:chOff x="10221018" y="3597470"/>
                <a:chExt cx="421947" cy="747346"/>
              </a:xfrm>
            </p:grpSpPr>
            <p:sp>
              <p:nvSpPr>
                <p:cNvPr id="71" name="Google Shape;350;p24">
                  <a:extLst>
                    <a:ext uri="{FF2B5EF4-FFF2-40B4-BE49-F238E27FC236}">
                      <a16:creationId xmlns:a16="http://schemas.microsoft.com/office/drawing/2014/main" id="{1051F4F4-DB0D-06E5-7E2F-ABCB5E84E2A3}"/>
                    </a:ext>
                  </a:extLst>
                </p:cNvPr>
                <p:cNvSpPr/>
                <p:nvPr/>
              </p:nvSpPr>
              <p:spPr>
                <a:xfrm>
                  <a:off x="10221018" y="3597470"/>
                  <a:ext cx="147127" cy="147739"/>
                </a:xfrm>
                <a:prstGeom prst="ellipse">
                  <a:avLst/>
                </a:prstGeom>
                <a:solidFill>
                  <a:srgbClr val="FF00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72" name="Google Shape;350;p24">
                  <a:extLst>
                    <a:ext uri="{FF2B5EF4-FFF2-40B4-BE49-F238E27FC236}">
                      <a16:creationId xmlns:a16="http://schemas.microsoft.com/office/drawing/2014/main" id="{BB8ED056-B1CA-301E-3696-735B7F6759CD}"/>
                    </a:ext>
                  </a:extLst>
                </p:cNvPr>
                <p:cNvSpPr/>
                <p:nvPr/>
              </p:nvSpPr>
              <p:spPr>
                <a:xfrm>
                  <a:off x="10221019" y="4197077"/>
                  <a:ext cx="147127" cy="147739"/>
                </a:xfrm>
                <a:prstGeom prst="ellipse">
                  <a:avLst/>
                </a:prstGeom>
                <a:solidFill>
                  <a:srgbClr val="FF00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73" name="Google Shape;350;p24">
                  <a:extLst>
                    <a:ext uri="{FF2B5EF4-FFF2-40B4-BE49-F238E27FC236}">
                      <a16:creationId xmlns:a16="http://schemas.microsoft.com/office/drawing/2014/main" id="{326F937B-5103-467A-C7D8-685961955BD0}"/>
                    </a:ext>
                  </a:extLst>
                </p:cNvPr>
                <p:cNvSpPr/>
                <p:nvPr/>
              </p:nvSpPr>
              <p:spPr>
                <a:xfrm>
                  <a:off x="10495838" y="3743208"/>
                  <a:ext cx="147127" cy="147739"/>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74" name="Google Shape;350;p24">
                  <a:extLst>
                    <a:ext uri="{FF2B5EF4-FFF2-40B4-BE49-F238E27FC236}">
                      <a16:creationId xmlns:a16="http://schemas.microsoft.com/office/drawing/2014/main" id="{FBC0B1A7-03C0-8D09-E13D-EBDF6269CD4F}"/>
                    </a:ext>
                  </a:extLst>
                </p:cNvPr>
                <p:cNvSpPr/>
                <p:nvPr/>
              </p:nvSpPr>
              <p:spPr>
                <a:xfrm>
                  <a:off x="10495837" y="4051338"/>
                  <a:ext cx="147127" cy="147739"/>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grpSp>
        </p:grpSp>
        <p:cxnSp>
          <p:nvCxnSpPr>
            <p:cNvPr id="44" name="Straight Arrow Connector 43">
              <a:extLst>
                <a:ext uri="{FF2B5EF4-FFF2-40B4-BE49-F238E27FC236}">
                  <a16:creationId xmlns:a16="http://schemas.microsoft.com/office/drawing/2014/main" id="{470F83D4-2F99-2B98-E76C-867D7B4E2A1F}"/>
                </a:ext>
              </a:extLst>
            </p:cNvPr>
            <p:cNvCxnSpPr>
              <a:cxnSpLocks/>
            </p:cNvCxnSpPr>
            <p:nvPr/>
          </p:nvCxnSpPr>
          <p:spPr>
            <a:xfrm flipV="1">
              <a:off x="9220313" y="5300495"/>
              <a:ext cx="364759" cy="20516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9EF16C4-5095-1231-8546-2975B3E23F43}"/>
                </a:ext>
              </a:extLst>
            </p:cNvPr>
            <p:cNvCxnSpPr>
              <a:cxnSpLocks/>
            </p:cNvCxnSpPr>
            <p:nvPr/>
          </p:nvCxnSpPr>
          <p:spPr>
            <a:xfrm flipH="1" flipV="1">
              <a:off x="9229472" y="5489841"/>
              <a:ext cx="23167" cy="36218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A0E85D9-F85C-93B2-60B7-D2E0727F65D9}"/>
                </a:ext>
              </a:extLst>
            </p:cNvPr>
            <p:cNvCxnSpPr>
              <a:cxnSpLocks/>
            </p:cNvCxnSpPr>
            <p:nvPr/>
          </p:nvCxnSpPr>
          <p:spPr>
            <a:xfrm>
              <a:off x="9248022" y="5884354"/>
              <a:ext cx="378613" cy="6268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9C492DB-C7D3-D539-2549-AEDE52994E77}"/>
                </a:ext>
              </a:extLst>
            </p:cNvPr>
            <p:cNvCxnSpPr>
              <a:cxnSpLocks/>
            </p:cNvCxnSpPr>
            <p:nvPr/>
          </p:nvCxnSpPr>
          <p:spPr>
            <a:xfrm flipV="1">
              <a:off x="9645186" y="5596059"/>
              <a:ext cx="212360" cy="35756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BC44E22-100F-134F-D3CC-8B6A66E1112E}"/>
                </a:ext>
              </a:extLst>
            </p:cNvPr>
            <p:cNvCxnSpPr>
              <a:cxnSpLocks/>
            </p:cNvCxnSpPr>
            <p:nvPr/>
          </p:nvCxnSpPr>
          <p:spPr>
            <a:xfrm>
              <a:off x="9612858" y="5302462"/>
              <a:ext cx="249305" cy="29359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3A6F673-59A5-111E-BB97-1A0E42E2A847}"/>
                </a:ext>
              </a:extLst>
            </p:cNvPr>
            <p:cNvCxnSpPr>
              <a:cxnSpLocks/>
            </p:cNvCxnSpPr>
            <p:nvPr/>
          </p:nvCxnSpPr>
          <p:spPr>
            <a:xfrm flipV="1">
              <a:off x="9839149" y="5591440"/>
              <a:ext cx="535631" cy="658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B0BC51F-FB05-D476-A118-27CC3CC3A893}"/>
                </a:ext>
              </a:extLst>
            </p:cNvPr>
            <p:cNvCxnSpPr>
              <a:cxnSpLocks/>
            </p:cNvCxnSpPr>
            <p:nvPr/>
          </p:nvCxnSpPr>
          <p:spPr>
            <a:xfrm flipV="1">
              <a:off x="10351768" y="5277405"/>
              <a:ext cx="309341" cy="33447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E313BC1-D19D-2594-0919-D3AEEA2D2C86}"/>
                </a:ext>
              </a:extLst>
            </p:cNvPr>
            <p:cNvCxnSpPr>
              <a:cxnSpLocks/>
            </p:cNvCxnSpPr>
            <p:nvPr/>
          </p:nvCxnSpPr>
          <p:spPr>
            <a:xfrm flipV="1">
              <a:off x="10578058" y="5854676"/>
              <a:ext cx="429413" cy="11742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120F478-D1EE-03AB-5EA9-962DC0605AFE}"/>
                </a:ext>
              </a:extLst>
            </p:cNvPr>
            <p:cNvCxnSpPr>
              <a:cxnSpLocks/>
            </p:cNvCxnSpPr>
            <p:nvPr/>
          </p:nvCxnSpPr>
          <p:spPr>
            <a:xfrm flipV="1">
              <a:off x="10989077" y="5475987"/>
              <a:ext cx="69196" cy="40374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024144D-0766-871A-D781-FE78F7E05B5A}"/>
                </a:ext>
              </a:extLst>
            </p:cNvPr>
            <p:cNvCxnSpPr>
              <a:cxnSpLocks/>
            </p:cNvCxnSpPr>
            <p:nvPr/>
          </p:nvCxnSpPr>
          <p:spPr>
            <a:xfrm>
              <a:off x="10638095" y="5307081"/>
              <a:ext cx="424795" cy="14119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E2A9FE1-6360-C6D7-B964-34BF124574C4}"/>
                </a:ext>
              </a:extLst>
            </p:cNvPr>
            <p:cNvCxnSpPr>
              <a:cxnSpLocks/>
            </p:cNvCxnSpPr>
            <p:nvPr/>
          </p:nvCxnSpPr>
          <p:spPr>
            <a:xfrm flipH="1" flipV="1">
              <a:off x="10384017" y="5609914"/>
              <a:ext cx="203277" cy="32062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FC74F3D2-21D4-722D-D73E-609E63F34B3A}"/>
                </a:ext>
              </a:extLst>
            </p:cNvPr>
            <p:cNvGrpSpPr/>
            <p:nvPr/>
          </p:nvGrpSpPr>
          <p:grpSpPr>
            <a:xfrm>
              <a:off x="9148920" y="5204662"/>
              <a:ext cx="1979123" cy="819549"/>
              <a:chOff x="9148920" y="5204662"/>
              <a:chExt cx="1979123" cy="819549"/>
            </a:xfrm>
          </p:grpSpPr>
          <p:sp>
            <p:nvSpPr>
              <p:cNvPr id="57" name="Google Shape;350;p24">
                <a:extLst>
                  <a:ext uri="{FF2B5EF4-FFF2-40B4-BE49-F238E27FC236}">
                    <a16:creationId xmlns:a16="http://schemas.microsoft.com/office/drawing/2014/main" id="{4EDF302B-E606-941C-81ED-99D17A87349F}"/>
                  </a:ext>
                </a:extLst>
              </p:cNvPr>
              <p:cNvSpPr/>
              <p:nvPr/>
            </p:nvSpPr>
            <p:spPr>
              <a:xfrm>
                <a:off x="9148920" y="5397037"/>
                <a:ext cx="168191" cy="169141"/>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58" name="Google Shape;350;p24">
                <a:extLst>
                  <a:ext uri="{FF2B5EF4-FFF2-40B4-BE49-F238E27FC236}">
                    <a16:creationId xmlns:a16="http://schemas.microsoft.com/office/drawing/2014/main" id="{7791FB82-27F2-2301-A53E-7DD9FDEACC00}"/>
                  </a:ext>
                </a:extLst>
              </p:cNvPr>
              <p:cNvSpPr/>
              <p:nvPr/>
            </p:nvSpPr>
            <p:spPr>
              <a:xfrm>
                <a:off x="9515346" y="5205496"/>
                <a:ext cx="168191" cy="169141"/>
              </a:xfrm>
              <a:prstGeom prst="ellipse">
                <a:avLst/>
              </a:prstGeom>
              <a:solidFill>
                <a:srgbClr val="FF00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59" name="Google Shape;350;p24">
                <a:extLst>
                  <a:ext uri="{FF2B5EF4-FFF2-40B4-BE49-F238E27FC236}">
                    <a16:creationId xmlns:a16="http://schemas.microsoft.com/office/drawing/2014/main" id="{6BCB0258-08D2-F9DD-2C60-2A534363E91D}"/>
                  </a:ext>
                </a:extLst>
              </p:cNvPr>
              <p:cNvSpPr/>
              <p:nvPr/>
            </p:nvSpPr>
            <p:spPr>
              <a:xfrm>
                <a:off x="9769347" y="5505301"/>
                <a:ext cx="168191" cy="169141"/>
              </a:xfrm>
              <a:prstGeom prst="ellipse">
                <a:avLst/>
              </a:prstGeom>
              <a:solidFill>
                <a:schemeClr val="accent3">
                  <a:lumMod val="75000"/>
                </a:schemeClr>
              </a:solidFill>
              <a:ln w="190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60" name="Google Shape;350;p24">
                <a:extLst>
                  <a:ext uri="{FF2B5EF4-FFF2-40B4-BE49-F238E27FC236}">
                    <a16:creationId xmlns:a16="http://schemas.microsoft.com/office/drawing/2014/main" id="{A21D36EE-A03F-958A-AF70-22D591F9DF73}"/>
                  </a:ext>
                </a:extLst>
              </p:cNvPr>
              <p:cNvSpPr/>
              <p:nvPr/>
            </p:nvSpPr>
            <p:spPr>
              <a:xfrm>
                <a:off x="9182231" y="5771792"/>
                <a:ext cx="168191" cy="169141"/>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61" name="Google Shape;350;p24">
                <a:extLst>
                  <a:ext uri="{FF2B5EF4-FFF2-40B4-BE49-F238E27FC236}">
                    <a16:creationId xmlns:a16="http://schemas.microsoft.com/office/drawing/2014/main" id="{5D824687-5E76-1AA3-471A-8AC471CC6F31}"/>
                  </a:ext>
                </a:extLst>
              </p:cNvPr>
              <p:cNvSpPr/>
              <p:nvPr/>
            </p:nvSpPr>
            <p:spPr>
              <a:xfrm>
                <a:off x="9556987" y="5855070"/>
                <a:ext cx="168191" cy="169141"/>
              </a:xfrm>
              <a:prstGeom prst="ellipse">
                <a:avLst/>
              </a:prstGeom>
              <a:solidFill>
                <a:srgbClr val="FF00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62" name="Google Shape;350;p24">
                <a:extLst>
                  <a:ext uri="{FF2B5EF4-FFF2-40B4-BE49-F238E27FC236}">
                    <a16:creationId xmlns:a16="http://schemas.microsoft.com/office/drawing/2014/main" id="{17EC79AC-719A-CDEE-5F7F-F2658D68D8D9}"/>
                  </a:ext>
                </a:extLst>
              </p:cNvPr>
              <p:cNvSpPr/>
              <p:nvPr/>
            </p:nvSpPr>
            <p:spPr>
              <a:xfrm>
                <a:off x="10959852" y="5377730"/>
                <a:ext cx="168191" cy="169141"/>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63" name="Google Shape;350;p24">
                <a:extLst>
                  <a:ext uri="{FF2B5EF4-FFF2-40B4-BE49-F238E27FC236}">
                    <a16:creationId xmlns:a16="http://schemas.microsoft.com/office/drawing/2014/main" id="{DA18527E-F946-A5AC-6DE0-555AD0FFAC75}"/>
                  </a:ext>
                </a:extLst>
              </p:cNvPr>
              <p:cNvSpPr/>
              <p:nvPr/>
            </p:nvSpPr>
            <p:spPr>
              <a:xfrm>
                <a:off x="10559660" y="5204662"/>
                <a:ext cx="168191" cy="169141"/>
              </a:xfrm>
              <a:prstGeom prst="ellipse">
                <a:avLst/>
              </a:prstGeom>
              <a:solidFill>
                <a:srgbClr val="FF00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64" name="Google Shape;350;p24">
                <a:extLst>
                  <a:ext uri="{FF2B5EF4-FFF2-40B4-BE49-F238E27FC236}">
                    <a16:creationId xmlns:a16="http://schemas.microsoft.com/office/drawing/2014/main" id="{7770D717-246D-54C6-804B-704D940CA836}"/>
                  </a:ext>
                </a:extLst>
              </p:cNvPr>
              <p:cNvSpPr/>
              <p:nvPr/>
            </p:nvSpPr>
            <p:spPr>
              <a:xfrm>
                <a:off x="10273334" y="5504467"/>
                <a:ext cx="168191" cy="169141"/>
              </a:xfrm>
              <a:prstGeom prst="ellipse">
                <a:avLst/>
              </a:prstGeom>
              <a:solidFill>
                <a:schemeClr val="accent3">
                  <a:lumMod val="75000"/>
                </a:schemeClr>
              </a:solidFill>
              <a:ln w="190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65" name="Google Shape;350;p24">
                <a:extLst>
                  <a:ext uri="{FF2B5EF4-FFF2-40B4-BE49-F238E27FC236}">
                    <a16:creationId xmlns:a16="http://schemas.microsoft.com/office/drawing/2014/main" id="{FF8D375A-4399-87FE-CEE2-CBB3F1C89ACA}"/>
                  </a:ext>
                </a:extLst>
              </p:cNvPr>
              <p:cNvSpPr/>
              <p:nvPr/>
            </p:nvSpPr>
            <p:spPr>
              <a:xfrm>
                <a:off x="10900800" y="5770958"/>
                <a:ext cx="168191" cy="169141"/>
              </a:xfrm>
              <a:prstGeom prst="ellipse">
                <a:avLst/>
              </a:prstGeom>
              <a:solidFill>
                <a:srgbClr val="0070C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66" name="Google Shape;350;p24">
                <a:extLst>
                  <a:ext uri="{FF2B5EF4-FFF2-40B4-BE49-F238E27FC236}">
                    <a16:creationId xmlns:a16="http://schemas.microsoft.com/office/drawing/2014/main" id="{3F7BC906-F6B2-FDC7-BC82-72DB7202EDB7}"/>
                  </a:ext>
                </a:extLst>
              </p:cNvPr>
              <p:cNvSpPr/>
              <p:nvPr/>
            </p:nvSpPr>
            <p:spPr>
              <a:xfrm>
                <a:off x="10513556" y="5854236"/>
                <a:ext cx="168191" cy="169141"/>
              </a:xfrm>
              <a:prstGeom prst="ellipse">
                <a:avLst/>
              </a:prstGeom>
              <a:solidFill>
                <a:srgbClr val="FF0000"/>
              </a:solid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grpSp>
        <p:sp>
          <p:nvSpPr>
            <p:cNvPr id="56" name="Rectangle 55">
              <a:extLst>
                <a:ext uri="{FF2B5EF4-FFF2-40B4-BE49-F238E27FC236}">
                  <a16:creationId xmlns:a16="http://schemas.microsoft.com/office/drawing/2014/main" id="{F870D383-4DF0-1F7D-E1D0-191EAFA30D54}"/>
                </a:ext>
              </a:extLst>
            </p:cNvPr>
            <p:cNvSpPr/>
            <p:nvPr/>
          </p:nvSpPr>
          <p:spPr>
            <a:xfrm>
              <a:off x="8719127" y="3373582"/>
              <a:ext cx="2724727" cy="291869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1759319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3F15-0A4E-B6C6-26DF-EE03FA51F1A2}"/>
              </a:ext>
            </a:extLst>
          </p:cNvPr>
          <p:cNvSpPr>
            <a:spLocks noGrp="1"/>
          </p:cNvSpPr>
          <p:nvPr>
            <p:ph type="title"/>
          </p:nvPr>
        </p:nvSpPr>
        <p:spPr/>
        <p:txBody>
          <a:bodyPr/>
          <a:lstStyle/>
          <a:p>
            <a:r>
              <a:rPr lang="en-US">
                <a:cs typeface="Calibri Light"/>
              </a:rPr>
              <a:t>1-WL Limitations</a:t>
            </a:r>
            <a:endParaRPr lang="en-US"/>
          </a:p>
        </p:txBody>
      </p:sp>
      <p:sp>
        <p:nvSpPr>
          <p:cNvPr id="4" name="Slide Number Placeholder 3">
            <a:extLst>
              <a:ext uri="{FF2B5EF4-FFF2-40B4-BE49-F238E27FC236}">
                <a16:creationId xmlns:a16="http://schemas.microsoft.com/office/drawing/2014/main" id="{0BA77EA7-8B25-FE52-ACBD-8D560CCEF788}"/>
              </a:ext>
            </a:extLst>
          </p:cNvPr>
          <p:cNvSpPr>
            <a:spLocks noGrp="1"/>
          </p:cNvSpPr>
          <p:nvPr>
            <p:ph type="sldNum" sz="quarter" idx="12"/>
          </p:nvPr>
        </p:nvSpPr>
        <p:spPr/>
        <p:txBody>
          <a:bodyPr/>
          <a:lstStyle/>
          <a:p>
            <a:fld id="{48F63A3B-78C7-47BE-AE5E-E10140E04643}" type="slidenum">
              <a:rPr lang="en-US" dirty="0"/>
              <a:t>78</a:t>
            </a:fld>
            <a:endParaRPr lang="en-US"/>
          </a:p>
        </p:txBody>
      </p:sp>
      <p:pic>
        <p:nvPicPr>
          <p:cNvPr id="5" name="Picture 4">
            <a:extLst>
              <a:ext uri="{FF2B5EF4-FFF2-40B4-BE49-F238E27FC236}">
                <a16:creationId xmlns:a16="http://schemas.microsoft.com/office/drawing/2014/main" id="{AD0554F8-46D5-1AD1-9FDE-34146672D40D}"/>
              </a:ext>
            </a:extLst>
          </p:cNvPr>
          <p:cNvPicPr>
            <a:picLocks noChangeAspect="1"/>
          </p:cNvPicPr>
          <p:nvPr/>
        </p:nvPicPr>
        <p:blipFill>
          <a:blip r:embed="rId2"/>
          <a:stretch>
            <a:fillRect/>
          </a:stretch>
        </p:blipFill>
        <p:spPr>
          <a:xfrm>
            <a:off x="1164003" y="1691268"/>
            <a:ext cx="3920395" cy="4441903"/>
          </a:xfrm>
          <a:prstGeom prst="rect">
            <a:avLst/>
          </a:prstGeom>
        </p:spPr>
      </p:pic>
      <p:pic>
        <p:nvPicPr>
          <p:cNvPr id="6" name="Picture 5" descr="A group of lines with dots and circles&#10;&#10;Description automatically generated">
            <a:extLst>
              <a:ext uri="{FF2B5EF4-FFF2-40B4-BE49-F238E27FC236}">
                <a16:creationId xmlns:a16="http://schemas.microsoft.com/office/drawing/2014/main" id="{B59110B0-49AD-6D3A-B1B7-274292D2BE77}"/>
              </a:ext>
            </a:extLst>
          </p:cNvPr>
          <p:cNvPicPr>
            <a:picLocks noChangeAspect="1"/>
          </p:cNvPicPr>
          <p:nvPr/>
        </p:nvPicPr>
        <p:blipFill>
          <a:blip r:embed="rId3"/>
          <a:stretch>
            <a:fillRect/>
          </a:stretch>
        </p:blipFill>
        <p:spPr>
          <a:xfrm>
            <a:off x="6402946" y="1456563"/>
            <a:ext cx="3759856" cy="4551061"/>
          </a:xfrm>
          <a:prstGeom prst="rect">
            <a:avLst/>
          </a:prstGeom>
        </p:spPr>
      </p:pic>
    </p:spTree>
    <p:extLst>
      <p:ext uri="{BB962C8B-B14F-4D97-AF65-F5344CB8AC3E}">
        <p14:creationId xmlns:p14="http://schemas.microsoft.com/office/powerpoint/2010/main" val="35561292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8AF4-1806-D542-BF5E-390DD2531C61}"/>
              </a:ext>
            </a:extLst>
          </p:cNvPr>
          <p:cNvSpPr>
            <a:spLocks noGrp="1"/>
          </p:cNvSpPr>
          <p:nvPr>
            <p:ph type="title"/>
          </p:nvPr>
        </p:nvSpPr>
        <p:spPr/>
        <p:txBody>
          <a:bodyPr/>
          <a:lstStyle/>
          <a:p>
            <a:r>
              <a:rPr lang="en-US">
                <a:cs typeface="Calibri Light"/>
              </a:rPr>
              <a:t>k-WL Algorithm</a:t>
            </a:r>
            <a:endParaRPr lang="en-US"/>
          </a:p>
        </p:txBody>
      </p:sp>
      <p:sp>
        <p:nvSpPr>
          <p:cNvPr id="6" name="Content Placeholder 5">
            <a:extLst>
              <a:ext uri="{FF2B5EF4-FFF2-40B4-BE49-F238E27FC236}">
                <a16:creationId xmlns:a16="http://schemas.microsoft.com/office/drawing/2014/main" id="{7B6CFC73-3DA5-1988-EB3D-9DFD0D3E38FF}"/>
              </a:ext>
            </a:extLst>
          </p:cNvPr>
          <p:cNvSpPr>
            <a:spLocks noGrp="1"/>
          </p:cNvSpPr>
          <p:nvPr>
            <p:ph idx="1"/>
          </p:nvPr>
        </p:nvSpPr>
        <p:spPr>
          <a:xfrm>
            <a:off x="838200" y="1825625"/>
            <a:ext cx="10515600" cy="572761"/>
          </a:xfrm>
        </p:spPr>
        <p:txBody>
          <a:bodyPr vert="horz" lIns="91440" tIns="45720" rIns="91440" bIns="45720" rtlCol="0" anchor="t">
            <a:normAutofit/>
          </a:bodyPr>
          <a:lstStyle/>
          <a:p>
            <a:r>
              <a:rPr lang="en-US" sz="2400">
                <a:cs typeface="Calibri"/>
              </a:rPr>
              <a:t>Assign colors to k-tuples of nodes</a:t>
            </a:r>
          </a:p>
        </p:txBody>
      </p:sp>
      <p:sp>
        <p:nvSpPr>
          <p:cNvPr id="4" name="Slide Number Placeholder 3">
            <a:extLst>
              <a:ext uri="{FF2B5EF4-FFF2-40B4-BE49-F238E27FC236}">
                <a16:creationId xmlns:a16="http://schemas.microsoft.com/office/drawing/2014/main" id="{90659523-B1E9-BD2C-2239-911A4B822ECB}"/>
              </a:ext>
            </a:extLst>
          </p:cNvPr>
          <p:cNvSpPr>
            <a:spLocks noGrp="1"/>
          </p:cNvSpPr>
          <p:nvPr>
            <p:ph type="sldNum" sz="quarter" idx="12"/>
          </p:nvPr>
        </p:nvSpPr>
        <p:spPr/>
        <p:txBody>
          <a:bodyPr/>
          <a:lstStyle/>
          <a:p>
            <a:fld id="{48F63A3B-78C7-47BE-AE5E-E10140E04643}" type="slidenum">
              <a:rPr lang="en-US" dirty="0"/>
              <a:t>79</a:t>
            </a:fld>
            <a:endParaRPr lang="en-US"/>
          </a:p>
        </p:txBody>
      </p:sp>
      <p:pic>
        <p:nvPicPr>
          <p:cNvPr id="7" name="Picture 6" descr="A white background with black text&#10;&#10;Description automatically generated">
            <a:extLst>
              <a:ext uri="{FF2B5EF4-FFF2-40B4-BE49-F238E27FC236}">
                <a16:creationId xmlns:a16="http://schemas.microsoft.com/office/drawing/2014/main" id="{2080A61E-5201-0AAC-7D51-2E78AAABA8BD}"/>
              </a:ext>
            </a:extLst>
          </p:cNvPr>
          <p:cNvPicPr>
            <a:picLocks noChangeAspect="1"/>
          </p:cNvPicPr>
          <p:nvPr/>
        </p:nvPicPr>
        <p:blipFill>
          <a:blip r:embed="rId2"/>
          <a:stretch>
            <a:fillRect/>
          </a:stretch>
        </p:blipFill>
        <p:spPr>
          <a:xfrm>
            <a:off x="3177499" y="2565922"/>
            <a:ext cx="6187576" cy="3760660"/>
          </a:xfrm>
          <a:prstGeom prst="rect">
            <a:avLst/>
          </a:prstGeom>
        </p:spPr>
      </p:pic>
    </p:spTree>
    <p:extLst>
      <p:ext uri="{BB962C8B-B14F-4D97-AF65-F5344CB8AC3E}">
        <p14:creationId xmlns:p14="http://schemas.microsoft.com/office/powerpoint/2010/main" val="1480441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38DE-2786-D0E5-FC12-24AFB625301B}"/>
              </a:ext>
            </a:extLst>
          </p:cNvPr>
          <p:cNvSpPr>
            <a:spLocks noGrp="1"/>
          </p:cNvSpPr>
          <p:nvPr>
            <p:ph type="title"/>
          </p:nvPr>
        </p:nvSpPr>
        <p:spPr/>
        <p:txBody>
          <a:bodyPr/>
          <a:lstStyle/>
          <a:p>
            <a:r>
              <a:rPr lang="en-US">
                <a:cs typeface="Calibri Light"/>
              </a:rPr>
              <a:t>Challenges of Machine Learning on Graphs</a:t>
            </a:r>
            <a:endParaRPr lang="en-US"/>
          </a:p>
        </p:txBody>
      </p:sp>
      <p:sp>
        <p:nvSpPr>
          <p:cNvPr id="3" name="Content Placeholder 2">
            <a:extLst>
              <a:ext uri="{FF2B5EF4-FFF2-40B4-BE49-F238E27FC236}">
                <a16:creationId xmlns:a16="http://schemas.microsoft.com/office/drawing/2014/main" id="{0CA4A864-141B-022A-0361-C878EE801B81}"/>
              </a:ext>
            </a:extLst>
          </p:cNvPr>
          <p:cNvSpPr>
            <a:spLocks noGrp="1"/>
          </p:cNvSpPr>
          <p:nvPr>
            <p:ph idx="1"/>
          </p:nvPr>
        </p:nvSpPr>
        <p:spPr/>
        <p:txBody>
          <a:bodyPr vert="horz" lIns="91440" tIns="45720" rIns="91440" bIns="45720" rtlCol="0" anchor="t">
            <a:normAutofit/>
          </a:bodyPr>
          <a:lstStyle/>
          <a:p>
            <a:r>
              <a:rPr lang="en-US" sz="2800" dirty="0">
                <a:cs typeface="Calibri"/>
              </a:rPr>
              <a:t>Much of deep learning is on sequence or grid data</a:t>
            </a:r>
          </a:p>
          <a:p>
            <a:pPr lvl="1">
              <a:buFont typeface="Courier New" panose="020B0604020202020204" pitchFamily="34" charset="0"/>
              <a:buChar char="o"/>
            </a:pPr>
            <a:r>
              <a:rPr lang="en-US" sz="2400" dirty="0">
                <a:cs typeface="Calibri"/>
              </a:rPr>
              <a:t>Transformers on sequences of tokens</a:t>
            </a:r>
          </a:p>
          <a:p>
            <a:pPr lvl="1">
              <a:buFont typeface="Courier New" panose="020B0604020202020204" pitchFamily="34" charset="0"/>
              <a:buChar char="o"/>
            </a:pPr>
            <a:r>
              <a:rPr lang="en-US" sz="2400" dirty="0">
                <a:cs typeface="Calibri"/>
              </a:rPr>
              <a:t>Convolutional neural networks (CNNs) on pixel grids</a:t>
            </a:r>
          </a:p>
          <a:p>
            <a:pPr lvl="1">
              <a:buFont typeface="Courier New" panose="020B0604020202020204" pitchFamily="34" charset="0"/>
              <a:buChar char="o"/>
            </a:pPr>
            <a:endParaRPr lang="en-US" sz="2400" dirty="0">
              <a:cs typeface="Calibri"/>
            </a:endParaRPr>
          </a:p>
          <a:p>
            <a:r>
              <a:rPr lang="en-US" sz="2800" dirty="0">
                <a:cs typeface="Calibri"/>
              </a:rPr>
              <a:t>Graphs have more general </a:t>
            </a:r>
            <a:r>
              <a:rPr lang="en-US" sz="2800" b="1" dirty="0">
                <a:cs typeface="Calibri"/>
              </a:rPr>
              <a:t>topological structures</a:t>
            </a:r>
          </a:p>
          <a:p>
            <a:endParaRPr lang="en-US" sz="2800" dirty="0">
              <a:cs typeface="Calibri"/>
            </a:endParaRPr>
          </a:p>
          <a:p>
            <a:r>
              <a:rPr lang="en-US" sz="2800" dirty="0">
                <a:cs typeface="Calibri"/>
              </a:rPr>
              <a:t>Local neighborhoods vary in structure</a:t>
            </a:r>
          </a:p>
          <a:p>
            <a:endParaRPr lang="en-US" sz="2800" dirty="0">
              <a:cs typeface="Calibri"/>
            </a:endParaRPr>
          </a:p>
          <a:p>
            <a:r>
              <a:rPr lang="en-US" sz="2800" dirty="0">
                <a:cs typeface="Calibri"/>
              </a:rPr>
              <a:t>How to identify or order nodes within the graph?</a:t>
            </a:r>
          </a:p>
        </p:txBody>
      </p:sp>
      <p:sp>
        <p:nvSpPr>
          <p:cNvPr id="4" name="Slide Number Placeholder 3">
            <a:extLst>
              <a:ext uri="{FF2B5EF4-FFF2-40B4-BE49-F238E27FC236}">
                <a16:creationId xmlns:a16="http://schemas.microsoft.com/office/drawing/2014/main" id="{82F72D83-CCE3-1B09-7CE8-1DE3BEA1D162}"/>
              </a:ext>
            </a:extLst>
          </p:cNvPr>
          <p:cNvSpPr>
            <a:spLocks noGrp="1"/>
          </p:cNvSpPr>
          <p:nvPr>
            <p:ph type="sldNum" sz="quarter" idx="12"/>
          </p:nvPr>
        </p:nvSpPr>
        <p:spPr/>
        <p:txBody>
          <a:bodyPr/>
          <a:lstStyle/>
          <a:p>
            <a:fld id="{48F63A3B-78C7-47BE-AE5E-E10140E04643}" type="slidenum">
              <a:rPr lang="en-US" dirty="0"/>
              <a:t>8</a:t>
            </a:fld>
            <a:endParaRPr lang="en-US"/>
          </a:p>
        </p:txBody>
      </p:sp>
    </p:spTree>
    <p:extLst>
      <p:ext uri="{BB962C8B-B14F-4D97-AF65-F5344CB8AC3E}">
        <p14:creationId xmlns:p14="http://schemas.microsoft.com/office/powerpoint/2010/main" val="7908637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1AEAB-5709-EEED-2BEC-72AC364E41A9}"/>
              </a:ext>
            </a:extLst>
          </p:cNvPr>
          <p:cNvSpPr>
            <a:spLocks noGrp="1"/>
          </p:cNvSpPr>
          <p:nvPr>
            <p:ph type="title"/>
          </p:nvPr>
        </p:nvSpPr>
        <p:spPr/>
        <p:txBody>
          <a:bodyPr/>
          <a:lstStyle/>
          <a:p>
            <a:r>
              <a:rPr lang="en-US" dirty="0">
                <a:ea typeface="Calibri Light"/>
                <a:cs typeface="Calibri Light"/>
              </a:rPr>
              <a:t>Going Beyond WL Test?</a:t>
            </a:r>
            <a:endParaRPr lang="en-US" dirty="0"/>
          </a:p>
        </p:txBody>
      </p:sp>
      <p:sp>
        <p:nvSpPr>
          <p:cNvPr id="3" name="Content Placeholder 2">
            <a:extLst>
              <a:ext uri="{FF2B5EF4-FFF2-40B4-BE49-F238E27FC236}">
                <a16:creationId xmlns:a16="http://schemas.microsoft.com/office/drawing/2014/main" id="{C8EC7BDD-C718-1666-B56E-43D5F79FAEC7}"/>
              </a:ext>
            </a:extLst>
          </p:cNvPr>
          <p:cNvSpPr>
            <a:spLocks noGrp="1"/>
          </p:cNvSpPr>
          <p:nvPr>
            <p:ph idx="1"/>
          </p:nvPr>
        </p:nvSpPr>
        <p:spPr>
          <a:xfrm>
            <a:off x="838200" y="1825625"/>
            <a:ext cx="4196553" cy="4351338"/>
          </a:xfrm>
        </p:spPr>
        <p:txBody>
          <a:bodyPr vert="horz" lIns="91440" tIns="45720" rIns="91440" bIns="45720" rtlCol="0" anchor="t">
            <a:normAutofit/>
          </a:bodyPr>
          <a:lstStyle/>
          <a:p>
            <a:r>
              <a:rPr lang="en-US" sz="2400" dirty="0">
                <a:ea typeface="Calibri"/>
                <a:cs typeface="Calibri"/>
              </a:rPr>
              <a:t>Going beyond WL by proposing expressivity metrics via </a:t>
            </a:r>
            <a:r>
              <a:rPr lang="en-US" sz="2400" i="1" dirty="0">
                <a:ea typeface="Calibri"/>
                <a:cs typeface="Calibri"/>
              </a:rPr>
              <a:t>graph </a:t>
            </a:r>
            <a:r>
              <a:rPr lang="en-US" sz="2400" i="1" dirty="0" err="1">
                <a:ea typeface="Calibri"/>
                <a:cs typeface="Calibri"/>
              </a:rPr>
              <a:t>biconnectivity</a:t>
            </a:r>
            <a:r>
              <a:rPr lang="en-US" sz="2400" dirty="0">
                <a:ea typeface="Calibri"/>
                <a:cs typeface="Calibri"/>
              </a:rPr>
              <a:t> ([Zhang et al., 2023])</a:t>
            </a:r>
          </a:p>
          <a:p>
            <a:r>
              <a:rPr lang="en-US" sz="2400" dirty="0">
                <a:ea typeface="Calibri"/>
                <a:cs typeface="Calibri"/>
              </a:rPr>
              <a:t>Generalized Distance WL (GD-WL)</a:t>
            </a:r>
          </a:p>
          <a:p>
            <a:r>
              <a:rPr lang="en-US" sz="2400" dirty="0">
                <a:ea typeface="Calibri"/>
                <a:cs typeface="Calibri"/>
              </a:rPr>
              <a:t>Uncovers limitations of many current GNN approaches</a:t>
            </a:r>
          </a:p>
        </p:txBody>
      </p:sp>
      <p:sp>
        <p:nvSpPr>
          <p:cNvPr id="4" name="Slide Number Placeholder 3">
            <a:extLst>
              <a:ext uri="{FF2B5EF4-FFF2-40B4-BE49-F238E27FC236}">
                <a16:creationId xmlns:a16="http://schemas.microsoft.com/office/drawing/2014/main" id="{DCBA86A2-693E-E779-021A-1C79BC8C1B8D}"/>
              </a:ext>
            </a:extLst>
          </p:cNvPr>
          <p:cNvSpPr>
            <a:spLocks noGrp="1"/>
          </p:cNvSpPr>
          <p:nvPr>
            <p:ph type="sldNum" sz="quarter" idx="12"/>
          </p:nvPr>
        </p:nvSpPr>
        <p:spPr/>
        <p:txBody>
          <a:bodyPr/>
          <a:lstStyle/>
          <a:p>
            <a:fld id="{48F63A3B-78C7-47BE-AE5E-E10140E04643}" type="slidenum">
              <a:rPr lang="en-US" dirty="0"/>
              <a:t>80</a:t>
            </a:fld>
            <a:endParaRPr lang="en-US"/>
          </a:p>
        </p:txBody>
      </p:sp>
      <p:pic>
        <p:nvPicPr>
          <p:cNvPr id="5" name="Picture 4" descr="A close-up of a document&#10;&#10;Description automatically generated">
            <a:extLst>
              <a:ext uri="{FF2B5EF4-FFF2-40B4-BE49-F238E27FC236}">
                <a16:creationId xmlns:a16="http://schemas.microsoft.com/office/drawing/2014/main" id="{7C62BE30-2FC9-96BC-095F-88ACA1FB4D83}"/>
              </a:ext>
            </a:extLst>
          </p:cNvPr>
          <p:cNvPicPr>
            <a:picLocks noChangeAspect="1"/>
          </p:cNvPicPr>
          <p:nvPr/>
        </p:nvPicPr>
        <p:blipFill>
          <a:blip r:embed="rId2"/>
          <a:stretch>
            <a:fillRect/>
          </a:stretch>
        </p:blipFill>
        <p:spPr>
          <a:xfrm>
            <a:off x="5291900" y="1442720"/>
            <a:ext cx="5733160" cy="4912360"/>
          </a:xfrm>
          <a:prstGeom prst="rect">
            <a:avLst/>
          </a:prstGeom>
          <a:ln>
            <a:solidFill>
              <a:schemeClr val="tx1"/>
            </a:solidFill>
          </a:ln>
        </p:spPr>
      </p:pic>
    </p:spTree>
    <p:extLst>
      <p:ext uri="{BB962C8B-B14F-4D97-AF65-F5344CB8AC3E}">
        <p14:creationId xmlns:p14="http://schemas.microsoft.com/office/powerpoint/2010/main" val="4926739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D39C-BDCC-01F9-61F3-3D65195D838A}"/>
              </a:ext>
            </a:extLst>
          </p:cNvPr>
          <p:cNvSpPr>
            <a:spLocks noGrp="1"/>
          </p:cNvSpPr>
          <p:nvPr>
            <p:ph type="title"/>
          </p:nvPr>
        </p:nvSpPr>
        <p:spPr/>
        <p:txBody>
          <a:bodyPr/>
          <a:lstStyle/>
          <a:p>
            <a:r>
              <a:rPr lang="en-US">
                <a:cs typeface="Calibri Light"/>
              </a:rPr>
              <a:t>How to Enhance Expressivity?</a:t>
            </a:r>
            <a:endParaRPr lang="en-US"/>
          </a:p>
        </p:txBody>
      </p:sp>
      <p:sp>
        <p:nvSpPr>
          <p:cNvPr id="3" name="Content Placeholder 2">
            <a:extLst>
              <a:ext uri="{FF2B5EF4-FFF2-40B4-BE49-F238E27FC236}">
                <a16:creationId xmlns:a16="http://schemas.microsoft.com/office/drawing/2014/main" id="{58436B04-E1AB-7488-F2BB-35E843F9E31B}"/>
              </a:ext>
            </a:extLst>
          </p:cNvPr>
          <p:cNvSpPr>
            <a:spLocks noGrp="1"/>
          </p:cNvSpPr>
          <p:nvPr>
            <p:ph idx="1"/>
          </p:nvPr>
        </p:nvSpPr>
        <p:spPr/>
        <p:txBody>
          <a:bodyPr vert="horz" lIns="91440" tIns="45720" rIns="91440" bIns="45720" rtlCol="0" anchor="t">
            <a:normAutofit/>
          </a:bodyPr>
          <a:lstStyle/>
          <a:p>
            <a:r>
              <a:rPr lang="en-US" sz="2800" dirty="0">
                <a:ea typeface="+mn-lt"/>
                <a:cs typeface="+mn-lt"/>
              </a:rPr>
              <a:t>Standard GNNs limited by 1-WL graph isomorphism test</a:t>
            </a:r>
            <a:endParaRPr lang="en-US" sz="2800" dirty="0">
              <a:cs typeface="Calibri"/>
            </a:endParaRPr>
          </a:p>
          <a:p>
            <a:r>
              <a:rPr lang="en-US" sz="2800" dirty="0">
                <a:ea typeface="+mn-lt"/>
                <a:cs typeface="+mn-lt"/>
              </a:rPr>
              <a:t>Ways to improve GNN expressivity</a:t>
            </a:r>
          </a:p>
          <a:p>
            <a:pPr lvl="1"/>
            <a:r>
              <a:rPr lang="en-US" sz="2400" dirty="0">
                <a:ea typeface="+mn-lt"/>
                <a:cs typeface="+mn-lt"/>
              </a:rPr>
              <a:t>Add features</a:t>
            </a:r>
            <a:endParaRPr lang="en-US" sz="2400" dirty="0">
              <a:cs typeface="Calibri" panose="020F0502020204030204"/>
            </a:endParaRPr>
          </a:p>
          <a:p>
            <a:pPr lvl="1"/>
            <a:r>
              <a:rPr lang="en-US" sz="2400" dirty="0">
                <a:ea typeface="+mn-lt"/>
                <a:cs typeface="+mn-lt"/>
              </a:rPr>
              <a:t>Modulate message-passing </a:t>
            </a:r>
            <a:endParaRPr lang="en-US" sz="2400" dirty="0">
              <a:cs typeface="Calibri" panose="020F0502020204030204"/>
            </a:endParaRPr>
          </a:p>
          <a:p>
            <a:pPr lvl="1"/>
            <a:r>
              <a:rPr lang="en-US" sz="2400" dirty="0">
                <a:ea typeface="+mn-lt"/>
                <a:cs typeface="+mn-lt"/>
              </a:rPr>
              <a:t>Modify underlying graph </a:t>
            </a:r>
            <a:endParaRPr lang="en-US" sz="2400" dirty="0">
              <a:cs typeface="Calibri" panose="020F0502020204030204"/>
            </a:endParaRPr>
          </a:p>
        </p:txBody>
      </p:sp>
      <p:sp>
        <p:nvSpPr>
          <p:cNvPr id="4" name="Slide Number Placeholder 3">
            <a:extLst>
              <a:ext uri="{FF2B5EF4-FFF2-40B4-BE49-F238E27FC236}">
                <a16:creationId xmlns:a16="http://schemas.microsoft.com/office/drawing/2014/main" id="{03FC1FAE-FC68-2AB5-D8B1-B30260A0F529}"/>
              </a:ext>
            </a:extLst>
          </p:cNvPr>
          <p:cNvSpPr>
            <a:spLocks noGrp="1"/>
          </p:cNvSpPr>
          <p:nvPr>
            <p:ph type="sldNum" sz="quarter" idx="12"/>
          </p:nvPr>
        </p:nvSpPr>
        <p:spPr/>
        <p:txBody>
          <a:bodyPr/>
          <a:lstStyle/>
          <a:p>
            <a:fld id="{48F63A3B-78C7-47BE-AE5E-E10140E04643}" type="slidenum">
              <a:rPr lang="en-US" dirty="0"/>
              <a:t>81</a:t>
            </a:fld>
            <a:endParaRPr lang="en-US"/>
          </a:p>
        </p:txBody>
      </p:sp>
    </p:spTree>
    <p:extLst>
      <p:ext uri="{BB962C8B-B14F-4D97-AF65-F5344CB8AC3E}">
        <p14:creationId xmlns:p14="http://schemas.microsoft.com/office/powerpoint/2010/main" val="19557338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D39C-BDCC-01F9-61F3-3D65195D838A}"/>
              </a:ext>
            </a:extLst>
          </p:cNvPr>
          <p:cNvSpPr>
            <a:spLocks noGrp="1"/>
          </p:cNvSpPr>
          <p:nvPr>
            <p:ph type="title"/>
          </p:nvPr>
        </p:nvSpPr>
        <p:spPr/>
        <p:txBody>
          <a:bodyPr/>
          <a:lstStyle/>
          <a:p>
            <a:r>
              <a:rPr lang="en-US">
                <a:cs typeface="Calibri Light"/>
              </a:rPr>
              <a:t>How to Enhance Expressivity?</a:t>
            </a:r>
            <a:endParaRPr lang="en-US"/>
          </a:p>
        </p:txBody>
      </p:sp>
      <p:sp>
        <p:nvSpPr>
          <p:cNvPr id="3" name="Content Placeholder 2">
            <a:extLst>
              <a:ext uri="{FF2B5EF4-FFF2-40B4-BE49-F238E27FC236}">
                <a16:creationId xmlns:a16="http://schemas.microsoft.com/office/drawing/2014/main" id="{58436B04-E1AB-7488-F2BB-35E843F9E31B}"/>
              </a:ext>
            </a:extLst>
          </p:cNvPr>
          <p:cNvSpPr>
            <a:spLocks noGrp="1"/>
          </p:cNvSpPr>
          <p:nvPr>
            <p:ph idx="1"/>
          </p:nvPr>
        </p:nvSpPr>
        <p:spPr/>
        <p:txBody>
          <a:bodyPr vert="horz" lIns="91440" tIns="45720" rIns="91440" bIns="45720" rtlCol="0" anchor="t">
            <a:normAutofit/>
          </a:bodyPr>
          <a:lstStyle/>
          <a:p>
            <a:r>
              <a:rPr lang="en-US" sz="2800" dirty="0">
                <a:ea typeface="+mn-lt"/>
                <a:cs typeface="+mn-lt"/>
              </a:rPr>
              <a:t>Standard GNNs limited by 1-WL graph isomorphism test</a:t>
            </a:r>
            <a:endParaRPr lang="en-US" sz="2800" dirty="0">
              <a:cs typeface="Calibri"/>
            </a:endParaRPr>
          </a:p>
          <a:p>
            <a:r>
              <a:rPr lang="en-US" sz="2800" dirty="0">
                <a:ea typeface="+mn-lt"/>
                <a:cs typeface="+mn-lt"/>
              </a:rPr>
              <a:t>Ways to improve GNN expressivity</a:t>
            </a:r>
          </a:p>
          <a:p>
            <a:pPr lvl="1"/>
            <a:r>
              <a:rPr lang="en-US" sz="2400" b="1" dirty="0">
                <a:solidFill>
                  <a:schemeClr val="accent6">
                    <a:lumMod val="75000"/>
                  </a:schemeClr>
                </a:solidFill>
                <a:ea typeface="+mn-lt"/>
                <a:cs typeface="+mn-lt"/>
              </a:rPr>
              <a:t>Add features</a:t>
            </a:r>
            <a:endParaRPr lang="en-US" sz="2400" b="1" dirty="0">
              <a:solidFill>
                <a:schemeClr val="accent6">
                  <a:lumMod val="75000"/>
                </a:schemeClr>
              </a:solidFill>
              <a:cs typeface="Calibri" panose="020F0502020204030204"/>
            </a:endParaRPr>
          </a:p>
          <a:p>
            <a:pPr lvl="1"/>
            <a:r>
              <a:rPr lang="en-US" sz="2400" dirty="0">
                <a:ea typeface="+mn-lt"/>
                <a:cs typeface="+mn-lt"/>
              </a:rPr>
              <a:t>Modulate message-passing </a:t>
            </a:r>
            <a:endParaRPr lang="en-US" sz="2400" dirty="0">
              <a:cs typeface="Calibri" panose="020F0502020204030204"/>
            </a:endParaRPr>
          </a:p>
          <a:p>
            <a:pPr lvl="1"/>
            <a:r>
              <a:rPr lang="en-US" sz="2400" dirty="0">
                <a:ea typeface="+mn-lt"/>
                <a:cs typeface="+mn-lt"/>
              </a:rPr>
              <a:t>Modify underlying graph </a:t>
            </a:r>
            <a:endParaRPr lang="en-US" sz="2400" dirty="0">
              <a:cs typeface="Calibri" panose="020F0502020204030204"/>
            </a:endParaRPr>
          </a:p>
        </p:txBody>
      </p:sp>
      <p:sp>
        <p:nvSpPr>
          <p:cNvPr id="4" name="Slide Number Placeholder 3">
            <a:extLst>
              <a:ext uri="{FF2B5EF4-FFF2-40B4-BE49-F238E27FC236}">
                <a16:creationId xmlns:a16="http://schemas.microsoft.com/office/drawing/2014/main" id="{03FC1FAE-FC68-2AB5-D8B1-B30260A0F529}"/>
              </a:ext>
            </a:extLst>
          </p:cNvPr>
          <p:cNvSpPr>
            <a:spLocks noGrp="1"/>
          </p:cNvSpPr>
          <p:nvPr>
            <p:ph type="sldNum" sz="quarter" idx="12"/>
          </p:nvPr>
        </p:nvSpPr>
        <p:spPr/>
        <p:txBody>
          <a:bodyPr/>
          <a:lstStyle/>
          <a:p>
            <a:fld id="{48F63A3B-78C7-47BE-AE5E-E10140E04643}" type="slidenum">
              <a:rPr lang="en-US" dirty="0"/>
              <a:t>82</a:t>
            </a:fld>
            <a:endParaRPr lang="en-US"/>
          </a:p>
        </p:txBody>
      </p:sp>
    </p:spTree>
    <p:extLst>
      <p:ext uri="{BB962C8B-B14F-4D97-AF65-F5344CB8AC3E}">
        <p14:creationId xmlns:p14="http://schemas.microsoft.com/office/powerpoint/2010/main" val="3492089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776E-1E2B-A982-A737-80A9F155C2A3}"/>
              </a:ext>
            </a:extLst>
          </p:cNvPr>
          <p:cNvSpPr>
            <a:spLocks noGrp="1"/>
          </p:cNvSpPr>
          <p:nvPr>
            <p:ph type="title"/>
          </p:nvPr>
        </p:nvSpPr>
        <p:spPr/>
        <p:txBody>
          <a:bodyPr/>
          <a:lstStyle/>
          <a:p>
            <a:r>
              <a:rPr lang="en-US">
                <a:cs typeface="Calibri Light"/>
              </a:rPr>
              <a:t>Adding Features</a:t>
            </a:r>
            <a:endParaRPr lang="en-US"/>
          </a:p>
        </p:txBody>
      </p:sp>
      <p:sp>
        <p:nvSpPr>
          <p:cNvPr id="3" name="Content Placeholder 2">
            <a:extLst>
              <a:ext uri="{FF2B5EF4-FFF2-40B4-BE49-F238E27FC236}">
                <a16:creationId xmlns:a16="http://schemas.microsoft.com/office/drawing/2014/main" id="{E64EAEF5-4693-0E8D-4470-9F4A8BA3ABC6}"/>
              </a:ext>
            </a:extLst>
          </p:cNvPr>
          <p:cNvSpPr>
            <a:spLocks noGrp="1"/>
          </p:cNvSpPr>
          <p:nvPr>
            <p:ph idx="1"/>
          </p:nvPr>
        </p:nvSpPr>
        <p:spPr/>
        <p:txBody>
          <a:bodyPr vert="horz" lIns="91440" tIns="45720" rIns="91440" bIns="45720" rtlCol="0" anchor="t">
            <a:normAutofit/>
          </a:bodyPr>
          <a:lstStyle/>
          <a:p>
            <a:r>
              <a:rPr lang="en-US" sz="2800" dirty="0">
                <a:cs typeface="Calibri"/>
              </a:rPr>
              <a:t>Add node, edge, or graph features that incorporate structural, positional, etc. information</a:t>
            </a:r>
            <a:endParaRPr lang="en-US" sz="2800" dirty="0"/>
          </a:p>
          <a:p>
            <a:r>
              <a:rPr lang="en-US" sz="2800" dirty="0">
                <a:ea typeface="Calibri" panose="020F0502020204030204"/>
                <a:cs typeface="Calibri" panose="020F0502020204030204"/>
              </a:rPr>
              <a:t>Often computed offline as a preprocessing step</a:t>
            </a:r>
          </a:p>
        </p:txBody>
      </p:sp>
      <p:sp>
        <p:nvSpPr>
          <p:cNvPr id="4" name="Slide Number Placeholder 3">
            <a:extLst>
              <a:ext uri="{FF2B5EF4-FFF2-40B4-BE49-F238E27FC236}">
                <a16:creationId xmlns:a16="http://schemas.microsoft.com/office/drawing/2014/main" id="{BC700864-7365-DAB3-C641-1E7C6671BAC0}"/>
              </a:ext>
            </a:extLst>
          </p:cNvPr>
          <p:cNvSpPr>
            <a:spLocks noGrp="1"/>
          </p:cNvSpPr>
          <p:nvPr>
            <p:ph type="sldNum" sz="quarter" idx="12"/>
          </p:nvPr>
        </p:nvSpPr>
        <p:spPr/>
        <p:txBody>
          <a:bodyPr/>
          <a:lstStyle/>
          <a:p>
            <a:fld id="{48F63A3B-78C7-47BE-AE5E-E10140E04643}" type="slidenum">
              <a:rPr lang="en-US" dirty="0"/>
              <a:t>83</a:t>
            </a:fld>
            <a:endParaRPr lang="en-US"/>
          </a:p>
        </p:txBody>
      </p:sp>
      <p:grpSp>
        <p:nvGrpSpPr>
          <p:cNvPr id="11" name="Group 10">
            <a:extLst>
              <a:ext uri="{FF2B5EF4-FFF2-40B4-BE49-F238E27FC236}">
                <a16:creationId xmlns:a16="http://schemas.microsoft.com/office/drawing/2014/main" id="{4EE596AF-FAA0-3ECE-DDEC-865A45856F4D}"/>
              </a:ext>
            </a:extLst>
          </p:cNvPr>
          <p:cNvGrpSpPr/>
          <p:nvPr/>
        </p:nvGrpSpPr>
        <p:grpSpPr>
          <a:xfrm>
            <a:off x="1710201" y="3665681"/>
            <a:ext cx="6420543" cy="2321893"/>
            <a:chOff x="1267407" y="3210508"/>
            <a:chExt cx="8234266" cy="2953639"/>
          </a:xfrm>
        </p:grpSpPr>
        <p:pic>
          <p:nvPicPr>
            <p:cNvPr id="8" name="Picture 7" descr="Blue letters on a black background&#10;&#10;Description automatically generated">
              <a:extLst>
                <a:ext uri="{FF2B5EF4-FFF2-40B4-BE49-F238E27FC236}">
                  <a16:creationId xmlns:a16="http://schemas.microsoft.com/office/drawing/2014/main" id="{C35F07F1-60C9-71B9-6551-C621FE437BB0}"/>
                </a:ext>
              </a:extLst>
            </p:cNvPr>
            <p:cNvPicPr>
              <a:picLocks noChangeAspect="1"/>
            </p:cNvPicPr>
            <p:nvPr/>
          </p:nvPicPr>
          <p:blipFill>
            <a:blip r:embed="rId2"/>
            <a:stretch>
              <a:fillRect/>
            </a:stretch>
          </p:blipFill>
          <p:spPr>
            <a:xfrm>
              <a:off x="1267407" y="3210508"/>
              <a:ext cx="5835521" cy="615824"/>
            </a:xfrm>
            <a:prstGeom prst="rect">
              <a:avLst/>
            </a:prstGeom>
          </p:spPr>
        </p:pic>
        <p:pic>
          <p:nvPicPr>
            <p:cNvPr id="9" name="Picture 8" descr="A green and black logo&#10;&#10;Description automatically generated">
              <a:extLst>
                <a:ext uri="{FF2B5EF4-FFF2-40B4-BE49-F238E27FC236}">
                  <a16:creationId xmlns:a16="http://schemas.microsoft.com/office/drawing/2014/main" id="{F2E566BB-8892-4DE6-89DF-B79C6FFC30B8}"/>
                </a:ext>
              </a:extLst>
            </p:cNvPr>
            <p:cNvPicPr>
              <a:picLocks noChangeAspect="1"/>
            </p:cNvPicPr>
            <p:nvPr/>
          </p:nvPicPr>
          <p:blipFill>
            <a:blip r:embed="rId3"/>
            <a:stretch>
              <a:fillRect/>
            </a:stretch>
          </p:blipFill>
          <p:spPr>
            <a:xfrm>
              <a:off x="1267408" y="4386416"/>
              <a:ext cx="8234265" cy="611037"/>
            </a:xfrm>
            <a:prstGeom prst="rect">
              <a:avLst/>
            </a:prstGeom>
          </p:spPr>
        </p:pic>
        <p:pic>
          <p:nvPicPr>
            <p:cNvPr id="10" name="Picture 9" descr="A black background with orange text&#10;&#10;Description automatically generated">
              <a:extLst>
                <a:ext uri="{FF2B5EF4-FFF2-40B4-BE49-F238E27FC236}">
                  <a16:creationId xmlns:a16="http://schemas.microsoft.com/office/drawing/2014/main" id="{E90F38C8-8716-25A3-C3E1-2B317DE9C3B9}"/>
                </a:ext>
              </a:extLst>
            </p:cNvPr>
            <p:cNvPicPr>
              <a:picLocks noChangeAspect="1"/>
            </p:cNvPicPr>
            <p:nvPr/>
          </p:nvPicPr>
          <p:blipFill>
            <a:blip r:embed="rId4"/>
            <a:stretch>
              <a:fillRect/>
            </a:stretch>
          </p:blipFill>
          <p:spPr>
            <a:xfrm>
              <a:off x="1267408" y="5554547"/>
              <a:ext cx="6096000" cy="609600"/>
            </a:xfrm>
            <a:prstGeom prst="rect">
              <a:avLst/>
            </a:prstGeom>
          </p:spPr>
        </p:pic>
      </p:grpSp>
      <p:sp>
        <p:nvSpPr>
          <p:cNvPr id="12" name="TextBox 11">
            <a:extLst>
              <a:ext uri="{FF2B5EF4-FFF2-40B4-BE49-F238E27FC236}">
                <a16:creationId xmlns:a16="http://schemas.microsoft.com/office/drawing/2014/main" id="{33DAD378-C3FD-5B8C-B8B1-84FC04107642}"/>
              </a:ext>
            </a:extLst>
          </p:cNvPr>
          <p:cNvSpPr txBox="1"/>
          <p:nvPr/>
        </p:nvSpPr>
        <p:spPr>
          <a:xfrm>
            <a:off x="5957374" y="3155060"/>
            <a:ext cx="43583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Incorporate edge features</a:t>
            </a:r>
            <a:endParaRPr lang="en-US" dirty="0"/>
          </a:p>
        </p:txBody>
      </p:sp>
      <p:cxnSp>
        <p:nvCxnSpPr>
          <p:cNvPr id="13" name="Straight Arrow Connector 12">
            <a:extLst>
              <a:ext uri="{FF2B5EF4-FFF2-40B4-BE49-F238E27FC236}">
                <a16:creationId xmlns:a16="http://schemas.microsoft.com/office/drawing/2014/main" id="{AD0C270D-AAE7-7968-78BC-4F9FC3CED9CF}"/>
              </a:ext>
            </a:extLst>
          </p:cNvPr>
          <p:cNvCxnSpPr/>
          <p:nvPr/>
        </p:nvCxnSpPr>
        <p:spPr>
          <a:xfrm flipH="1">
            <a:off x="5606424" y="3339309"/>
            <a:ext cx="379025" cy="4027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3B2D8D-7CFE-D80C-2173-BB1B8B461575}"/>
              </a:ext>
            </a:extLst>
          </p:cNvPr>
          <p:cNvSpPr txBox="1"/>
          <p:nvPr/>
        </p:nvSpPr>
        <p:spPr>
          <a:xfrm>
            <a:off x="8485530" y="3848187"/>
            <a:ext cx="286901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Calibri"/>
                <a:cs typeface="Calibri"/>
              </a:rPr>
              <a:t>New node features can be added to </a:t>
            </a:r>
            <a:r>
              <a:rPr lang="en-US" b="1" dirty="0">
                <a:ea typeface="Calibri"/>
                <a:cs typeface="Calibri"/>
              </a:rPr>
              <a:t>h</a:t>
            </a:r>
            <a:r>
              <a:rPr lang="en-US" baseline="-25000" dirty="0">
                <a:ea typeface="Calibri"/>
                <a:cs typeface="Calibri"/>
              </a:rPr>
              <a:t>u</a:t>
            </a:r>
            <a:r>
              <a:rPr lang="en-US" baseline="30000" dirty="0">
                <a:ea typeface="Calibri"/>
                <a:cs typeface="Calibri"/>
              </a:rPr>
              <a:t>(0)</a:t>
            </a:r>
            <a:endParaRPr lang="en-US" baseline="30000">
              <a:ea typeface="Calibri" panose="020F0502020204030204"/>
              <a:cs typeface="Calibri" panose="020F0502020204030204"/>
            </a:endParaRPr>
          </a:p>
          <a:p>
            <a:pPr marL="285750" indent="-285750">
              <a:buFont typeface="Arial"/>
              <a:buChar char="•"/>
            </a:pPr>
            <a:r>
              <a:rPr lang="en-US" dirty="0">
                <a:ea typeface="Calibri"/>
                <a:cs typeface="Calibri"/>
              </a:rPr>
              <a:t>Graph-level features can be incorporated in </a:t>
            </a:r>
            <a:r>
              <a:rPr lang="en-US" i="1" dirty="0">
                <a:ea typeface="Calibri"/>
                <a:cs typeface="Calibri"/>
              </a:rPr>
              <a:t>M</a:t>
            </a:r>
            <a:r>
              <a:rPr lang="en-US" baseline="-25000" dirty="0">
                <a:ea typeface="Calibri"/>
                <a:cs typeface="Calibri"/>
              </a:rPr>
              <a:t>t</a:t>
            </a:r>
            <a:r>
              <a:rPr lang="en-US" dirty="0">
                <a:ea typeface="Calibri"/>
                <a:cs typeface="Calibri"/>
              </a:rPr>
              <a:t> and aggregation, update functions</a:t>
            </a:r>
          </a:p>
        </p:txBody>
      </p:sp>
    </p:spTree>
    <p:extLst>
      <p:ext uri="{BB962C8B-B14F-4D97-AF65-F5344CB8AC3E}">
        <p14:creationId xmlns:p14="http://schemas.microsoft.com/office/powerpoint/2010/main" val="3491731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B660-0C87-D177-8317-0E274F7CBDEE}"/>
              </a:ext>
            </a:extLst>
          </p:cNvPr>
          <p:cNvSpPr>
            <a:spLocks noGrp="1"/>
          </p:cNvSpPr>
          <p:nvPr>
            <p:ph type="title"/>
          </p:nvPr>
        </p:nvSpPr>
        <p:spPr/>
        <p:txBody>
          <a:bodyPr/>
          <a:lstStyle/>
          <a:p>
            <a:r>
              <a:rPr lang="en-US">
                <a:cs typeface="Calibri Light"/>
              </a:rPr>
              <a:t>Adding Features</a:t>
            </a:r>
            <a:endParaRPr lang="en-US"/>
          </a:p>
        </p:txBody>
      </p:sp>
      <p:sp>
        <p:nvSpPr>
          <p:cNvPr id="3" name="Content Placeholder 2">
            <a:extLst>
              <a:ext uri="{FF2B5EF4-FFF2-40B4-BE49-F238E27FC236}">
                <a16:creationId xmlns:a16="http://schemas.microsoft.com/office/drawing/2014/main" id="{26A802EC-9680-CEE5-FF02-4C629EC22F13}"/>
              </a:ext>
            </a:extLst>
          </p:cNvPr>
          <p:cNvSpPr>
            <a:spLocks noGrp="1"/>
          </p:cNvSpPr>
          <p:nvPr>
            <p:ph idx="1"/>
          </p:nvPr>
        </p:nvSpPr>
        <p:spPr/>
        <p:txBody>
          <a:bodyPr vert="horz" lIns="91440" tIns="45720" rIns="91440" bIns="45720" rtlCol="0" anchor="t">
            <a:normAutofit/>
          </a:bodyPr>
          <a:lstStyle/>
          <a:p>
            <a:r>
              <a:rPr lang="en-US" sz="2400">
                <a:cs typeface="Calibri"/>
              </a:rPr>
              <a:t>1-WL limitation applies to very limited setting</a:t>
            </a:r>
          </a:p>
          <a:p>
            <a:r>
              <a:rPr lang="en-US" sz="2400">
                <a:cs typeface="Calibri"/>
              </a:rPr>
              <a:t>Inability to distinguish node identities</a:t>
            </a:r>
          </a:p>
          <a:p>
            <a:r>
              <a:rPr lang="en-US" sz="2400" u="sng">
                <a:cs typeface="Calibri"/>
              </a:rPr>
              <a:t>Simple tweak</a:t>
            </a:r>
            <a:r>
              <a:rPr lang="en-US" sz="2400">
                <a:cs typeface="Calibri"/>
              </a:rPr>
              <a:t>: initializing nodes with random features goes beyond 1-WL ([Sato et al., 2021], [Abboud et al., 2021])</a:t>
            </a:r>
          </a:p>
        </p:txBody>
      </p:sp>
      <p:sp>
        <p:nvSpPr>
          <p:cNvPr id="4" name="Slide Number Placeholder 3">
            <a:extLst>
              <a:ext uri="{FF2B5EF4-FFF2-40B4-BE49-F238E27FC236}">
                <a16:creationId xmlns:a16="http://schemas.microsoft.com/office/drawing/2014/main" id="{1601F641-4C87-AC93-FB47-813AF93EA300}"/>
              </a:ext>
            </a:extLst>
          </p:cNvPr>
          <p:cNvSpPr>
            <a:spLocks noGrp="1"/>
          </p:cNvSpPr>
          <p:nvPr>
            <p:ph type="sldNum" sz="quarter" idx="12"/>
          </p:nvPr>
        </p:nvSpPr>
        <p:spPr/>
        <p:txBody>
          <a:bodyPr/>
          <a:lstStyle/>
          <a:p>
            <a:fld id="{48F63A3B-78C7-47BE-AE5E-E10140E04643}" type="slidenum">
              <a:rPr lang="en-US" dirty="0"/>
              <a:t>84</a:t>
            </a:fld>
            <a:endParaRPr lang="en-US"/>
          </a:p>
        </p:txBody>
      </p:sp>
      <p:pic>
        <p:nvPicPr>
          <p:cNvPr id="5" name="Picture 4" descr="A diagram of a graph&#10;&#10;Description automatically generated">
            <a:extLst>
              <a:ext uri="{FF2B5EF4-FFF2-40B4-BE49-F238E27FC236}">
                <a16:creationId xmlns:a16="http://schemas.microsoft.com/office/drawing/2014/main" id="{B785D768-FABB-9992-668F-6461E7A5563D}"/>
              </a:ext>
            </a:extLst>
          </p:cNvPr>
          <p:cNvPicPr>
            <a:picLocks noChangeAspect="1"/>
          </p:cNvPicPr>
          <p:nvPr/>
        </p:nvPicPr>
        <p:blipFill>
          <a:blip r:embed="rId2"/>
          <a:stretch>
            <a:fillRect/>
          </a:stretch>
        </p:blipFill>
        <p:spPr>
          <a:xfrm>
            <a:off x="2183038" y="3708622"/>
            <a:ext cx="7823675" cy="2466397"/>
          </a:xfrm>
          <a:prstGeom prst="rect">
            <a:avLst/>
          </a:prstGeom>
        </p:spPr>
      </p:pic>
    </p:spTree>
    <p:extLst>
      <p:ext uri="{BB962C8B-B14F-4D97-AF65-F5344CB8AC3E}">
        <p14:creationId xmlns:p14="http://schemas.microsoft.com/office/powerpoint/2010/main" val="28736219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DEE7-DD46-5BA2-73FF-766138E0EBF7}"/>
              </a:ext>
            </a:extLst>
          </p:cNvPr>
          <p:cNvSpPr>
            <a:spLocks noGrp="1"/>
          </p:cNvSpPr>
          <p:nvPr>
            <p:ph type="title"/>
          </p:nvPr>
        </p:nvSpPr>
        <p:spPr/>
        <p:txBody>
          <a:bodyPr/>
          <a:lstStyle/>
          <a:p>
            <a:r>
              <a:rPr lang="en-US">
                <a:cs typeface="Calibri Light"/>
              </a:rPr>
              <a:t>Graph Substructure Networks</a:t>
            </a:r>
            <a:endParaRPr lang="en-US"/>
          </a:p>
        </p:txBody>
      </p:sp>
      <p:sp>
        <p:nvSpPr>
          <p:cNvPr id="3" name="Content Placeholder 2">
            <a:extLst>
              <a:ext uri="{FF2B5EF4-FFF2-40B4-BE49-F238E27FC236}">
                <a16:creationId xmlns:a16="http://schemas.microsoft.com/office/drawing/2014/main" id="{00970B11-AA7D-C561-66DF-53D8C3F9FF60}"/>
              </a:ext>
            </a:extLst>
          </p:cNvPr>
          <p:cNvSpPr>
            <a:spLocks noGrp="1"/>
          </p:cNvSpPr>
          <p:nvPr>
            <p:ph idx="1"/>
          </p:nvPr>
        </p:nvSpPr>
        <p:spPr/>
        <p:txBody>
          <a:bodyPr vert="horz" lIns="91440" tIns="45720" rIns="91440" bIns="45720" rtlCol="0" anchor="t">
            <a:normAutofit/>
          </a:bodyPr>
          <a:lstStyle/>
          <a:p>
            <a:r>
              <a:rPr lang="en-US" sz="2400" dirty="0">
                <a:cs typeface="Calibri"/>
              </a:rPr>
              <a:t>Features that encode topological structures/substructures</a:t>
            </a:r>
          </a:p>
          <a:p>
            <a:r>
              <a:rPr lang="en-US" sz="2400" dirty="0">
                <a:cs typeface="Calibri"/>
              </a:rPr>
              <a:t>Graph Substructure Networks (GSN) [</a:t>
            </a:r>
            <a:r>
              <a:rPr lang="en-US" sz="2400" dirty="0" err="1">
                <a:cs typeface="Calibri"/>
              </a:rPr>
              <a:t>Bouritsas</a:t>
            </a:r>
            <a:r>
              <a:rPr lang="en-US" sz="2400" dirty="0">
                <a:cs typeface="Calibri"/>
              </a:rPr>
              <a:t> et al., 2022]: Encode subgraph counts</a:t>
            </a:r>
            <a:endParaRPr lang="en-US" sz="2400" dirty="0">
              <a:ea typeface="Calibri"/>
              <a:cs typeface="Calibri"/>
            </a:endParaRPr>
          </a:p>
          <a:p>
            <a:pPr lvl="1"/>
            <a:r>
              <a:rPr lang="en-US" sz="2000" dirty="0">
                <a:cs typeface="Calibri"/>
              </a:rPr>
              <a:t>Pick a set of graphs: {H</a:t>
            </a:r>
            <a:r>
              <a:rPr lang="en-US" sz="2000" baseline="-25000" dirty="0">
                <a:cs typeface="Calibri"/>
              </a:rPr>
              <a:t>1</a:t>
            </a:r>
            <a:r>
              <a:rPr lang="en-US" sz="2000" dirty="0">
                <a:cs typeface="Calibri"/>
              </a:rPr>
              <a:t>, H</a:t>
            </a:r>
            <a:r>
              <a:rPr lang="en-US" sz="2000" baseline="-25000" dirty="0">
                <a:cs typeface="Calibri"/>
              </a:rPr>
              <a:t>2</a:t>
            </a:r>
            <a:r>
              <a:rPr lang="en-US" sz="2000" dirty="0">
                <a:cs typeface="Calibri"/>
              </a:rPr>
              <a:t>, …, H</a:t>
            </a:r>
            <a:r>
              <a:rPr lang="en-US" sz="2000" baseline="-25000" dirty="0">
                <a:cs typeface="Calibri"/>
              </a:rPr>
              <a:t>K</a:t>
            </a:r>
            <a:r>
              <a:rPr lang="en-US" sz="2000" dirty="0">
                <a:cs typeface="Calibri"/>
              </a:rPr>
              <a:t>}</a:t>
            </a:r>
            <a:endParaRPr lang="en-US" sz="2000" dirty="0">
              <a:ea typeface="Calibri"/>
              <a:cs typeface="Calibri"/>
            </a:endParaRPr>
          </a:p>
          <a:p>
            <a:pPr lvl="1"/>
            <a:r>
              <a:rPr lang="en-US" sz="2000" u="sng" dirty="0">
                <a:cs typeface="Calibri"/>
              </a:rPr>
              <a:t>Node features</a:t>
            </a:r>
            <a:r>
              <a:rPr lang="en-US" sz="2000" dirty="0">
                <a:cs typeface="Calibri"/>
              </a:rPr>
              <a:t>: Count appearance of </a:t>
            </a:r>
            <a:r>
              <a:rPr lang="en-US" sz="2000" i="1" dirty="0">
                <a:cs typeface="Calibri"/>
              </a:rPr>
              <a:t>v</a:t>
            </a:r>
            <a:r>
              <a:rPr lang="en-US" sz="2000" dirty="0">
                <a:cs typeface="Calibri"/>
              </a:rPr>
              <a:t> in different orbits for each H</a:t>
            </a:r>
            <a:r>
              <a:rPr lang="en-US" sz="2000" baseline="-25000" dirty="0">
                <a:cs typeface="Calibri"/>
              </a:rPr>
              <a:t>i</a:t>
            </a:r>
            <a:endParaRPr lang="en-US" sz="2000" dirty="0">
              <a:cs typeface="Calibri"/>
            </a:endParaRPr>
          </a:p>
          <a:p>
            <a:pPr lvl="1"/>
            <a:r>
              <a:rPr lang="en-US" sz="2000" u="sng" dirty="0">
                <a:cs typeface="Calibri"/>
              </a:rPr>
              <a:t>Edge features</a:t>
            </a:r>
            <a:r>
              <a:rPr lang="en-US" sz="2000" dirty="0">
                <a:cs typeface="Calibri"/>
              </a:rPr>
              <a:t>: Count appearance of </a:t>
            </a:r>
            <a:r>
              <a:rPr lang="en-US" sz="2000" i="1" dirty="0">
                <a:cs typeface="Calibri"/>
              </a:rPr>
              <a:t>e</a:t>
            </a:r>
            <a:r>
              <a:rPr lang="en-US" sz="2000" dirty="0">
                <a:cs typeface="Calibri"/>
              </a:rPr>
              <a:t> in different edge automorphism orbits</a:t>
            </a:r>
            <a:endParaRPr lang="en-US" sz="2000" dirty="0">
              <a:ea typeface="Calibri"/>
              <a:cs typeface="Calibri"/>
            </a:endParaRPr>
          </a:p>
        </p:txBody>
      </p:sp>
      <p:sp>
        <p:nvSpPr>
          <p:cNvPr id="4" name="Slide Number Placeholder 3">
            <a:extLst>
              <a:ext uri="{FF2B5EF4-FFF2-40B4-BE49-F238E27FC236}">
                <a16:creationId xmlns:a16="http://schemas.microsoft.com/office/drawing/2014/main" id="{2047C311-6C6C-A05D-0EAF-C7F29DA948E4}"/>
              </a:ext>
            </a:extLst>
          </p:cNvPr>
          <p:cNvSpPr>
            <a:spLocks noGrp="1"/>
          </p:cNvSpPr>
          <p:nvPr>
            <p:ph type="sldNum" sz="quarter" idx="12"/>
          </p:nvPr>
        </p:nvSpPr>
        <p:spPr/>
        <p:txBody>
          <a:bodyPr/>
          <a:lstStyle/>
          <a:p>
            <a:fld id="{48F63A3B-78C7-47BE-AE5E-E10140E04643}" type="slidenum">
              <a:rPr lang="en-US" dirty="0"/>
              <a:t>85</a:t>
            </a:fld>
            <a:endParaRPr lang="en-US"/>
          </a:p>
        </p:txBody>
      </p:sp>
      <p:pic>
        <p:nvPicPr>
          <p:cNvPr id="5" name="Picture 4">
            <a:extLst>
              <a:ext uri="{FF2B5EF4-FFF2-40B4-BE49-F238E27FC236}">
                <a16:creationId xmlns:a16="http://schemas.microsoft.com/office/drawing/2014/main" id="{0D8EA5F0-F5BE-8779-B2E0-6058C5E60B62}"/>
              </a:ext>
            </a:extLst>
          </p:cNvPr>
          <p:cNvPicPr>
            <a:picLocks noChangeAspect="1"/>
          </p:cNvPicPr>
          <p:nvPr/>
        </p:nvPicPr>
        <p:blipFill>
          <a:blip r:embed="rId2"/>
          <a:stretch>
            <a:fillRect/>
          </a:stretch>
        </p:blipFill>
        <p:spPr>
          <a:xfrm>
            <a:off x="3261507" y="3977694"/>
            <a:ext cx="6835914" cy="2359222"/>
          </a:xfrm>
          <a:prstGeom prst="rect">
            <a:avLst/>
          </a:prstGeom>
        </p:spPr>
      </p:pic>
    </p:spTree>
    <p:extLst>
      <p:ext uri="{BB962C8B-B14F-4D97-AF65-F5344CB8AC3E}">
        <p14:creationId xmlns:p14="http://schemas.microsoft.com/office/powerpoint/2010/main" val="27457314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DEE7-DD46-5BA2-73FF-766138E0EBF7}"/>
              </a:ext>
            </a:extLst>
          </p:cNvPr>
          <p:cNvSpPr>
            <a:spLocks noGrp="1"/>
          </p:cNvSpPr>
          <p:nvPr>
            <p:ph type="title"/>
          </p:nvPr>
        </p:nvSpPr>
        <p:spPr/>
        <p:txBody>
          <a:bodyPr/>
          <a:lstStyle/>
          <a:p>
            <a:r>
              <a:rPr lang="en-US">
                <a:cs typeface="Calibri Light"/>
              </a:rPr>
              <a:t>Graph Substructure Networks</a:t>
            </a:r>
            <a:endParaRPr lang="en-US"/>
          </a:p>
        </p:txBody>
      </p:sp>
      <p:sp>
        <p:nvSpPr>
          <p:cNvPr id="3" name="Content Placeholder 2">
            <a:extLst>
              <a:ext uri="{FF2B5EF4-FFF2-40B4-BE49-F238E27FC236}">
                <a16:creationId xmlns:a16="http://schemas.microsoft.com/office/drawing/2014/main" id="{00970B11-AA7D-C561-66DF-53D8C3F9FF60}"/>
              </a:ext>
            </a:extLst>
          </p:cNvPr>
          <p:cNvSpPr>
            <a:spLocks noGrp="1"/>
          </p:cNvSpPr>
          <p:nvPr>
            <p:ph idx="1"/>
          </p:nvPr>
        </p:nvSpPr>
        <p:spPr>
          <a:xfrm>
            <a:off x="838200" y="1825625"/>
            <a:ext cx="10515600" cy="865281"/>
          </a:xfrm>
        </p:spPr>
        <p:txBody>
          <a:bodyPr vert="horz" lIns="91440" tIns="45720" rIns="91440" bIns="45720" rtlCol="0" anchor="t">
            <a:normAutofit/>
          </a:bodyPr>
          <a:lstStyle/>
          <a:p>
            <a:r>
              <a:rPr lang="en-US" sz="2400">
                <a:cs typeface="Calibri"/>
              </a:rPr>
              <a:t>Graph Substructure Networks (GSN): Encode subgraph counts</a:t>
            </a:r>
            <a:endParaRPr lang="en-US"/>
          </a:p>
          <a:p>
            <a:pPr lvl="1"/>
            <a:r>
              <a:rPr lang="en-US" sz="2000">
                <a:cs typeface="Calibri"/>
              </a:rPr>
              <a:t>Pick a set of graphs: {H</a:t>
            </a:r>
            <a:r>
              <a:rPr lang="en-US" sz="2000" baseline="-25000">
                <a:cs typeface="Calibri"/>
              </a:rPr>
              <a:t>1</a:t>
            </a:r>
            <a:r>
              <a:rPr lang="en-US" sz="2000">
                <a:cs typeface="Calibri"/>
              </a:rPr>
              <a:t>, H</a:t>
            </a:r>
            <a:r>
              <a:rPr lang="en-US" sz="2000" baseline="-25000">
                <a:cs typeface="Calibri"/>
              </a:rPr>
              <a:t>2</a:t>
            </a:r>
            <a:r>
              <a:rPr lang="en-US" sz="2000">
                <a:cs typeface="Calibri"/>
              </a:rPr>
              <a:t>, …, H</a:t>
            </a:r>
            <a:r>
              <a:rPr lang="en-US" sz="2000" baseline="-25000">
                <a:cs typeface="Calibri"/>
              </a:rPr>
              <a:t>K</a:t>
            </a:r>
            <a:r>
              <a:rPr lang="en-US" sz="2000">
                <a:cs typeface="Calibri"/>
              </a:rPr>
              <a:t>} and encode node, edge orbits as features</a:t>
            </a:r>
          </a:p>
        </p:txBody>
      </p:sp>
      <p:sp>
        <p:nvSpPr>
          <p:cNvPr id="4" name="Slide Number Placeholder 3">
            <a:extLst>
              <a:ext uri="{FF2B5EF4-FFF2-40B4-BE49-F238E27FC236}">
                <a16:creationId xmlns:a16="http://schemas.microsoft.com/office/drawing/2014/main" id="{2047C311-6C6C-A05D-0EAF-C7F29DA948E4}"/>
              </a:ext>
            </a:extLst>
          </p:cNvPr>
          <p:cNvSpPr>
            <a:spLocks noGrp="1"/>
          </p:cNvSpPr>
          <p:nvPr>
            <p:ph type="sldNum" sz="quarter" idx="12"/>
          </p:nvPr>
        </p:nvSpPr>
        <p:spPr/>
        <p:txBody>
          <a:bodyPr/>
          <a:lstStyle/>
          <a:p>
            <a:fld id="{48F63A3B-78C7-47BE-AE5E-E10140E04643}" type="slidenum">
              <a:rPr lang="en-US" dirty="0"/>
              <a:t>86</a:t>
            </a:fld>
            <a:endParaRPr lang="en-US"/>
          </a:p>
        </p:txBody>
      </p:sp>
      <p:pic>
        <p:nvPicPr>
          <p:cNvPr id="5" name="Picture 4">
            <a:extLst>
              <a:ext uri="{FF2B5EF4-FFF2-40B4-BE49-F238E27FC236}">
                <a16:creationId xmlns:a16="http://schemas.microsoft.com/office/drawing/2014/main" id="{0D8EA5F0-F5BE-8779-B2E0-6058C5E60B62}"/>
              </a:ext>
            </a:extLst>
          </p:cNvPr>
          <p:cNvPicPr>
            <a:picLocks noChangeAspect="1"/>
          </p:cNvPicPr>
          <p:nvPr/>
        </p:nvPicPr>
        <p:blipFill>
          <a:blip r:embed="rId2"/>
          <a:stretch>
            <a:fillRect/>
          </a:stretch>
        </p:blipFill>
        <p:spPr>
          <a:xfrm>
            <a:off x="2687247" y="2781317"/>
            <a:ext cx="6814552" cy="2351860"/>
          </a:xfrm>
          <a:prstGeom prst="rect">
            <a:avLst/>
          </a:prstGeom>
        </p:spPr>
      </p:pic>
      <p:sp>
        <p:nvSpPr>
          <p:cNvPr id="7" name="Content Placeholder 2">
            <a:extLst>
              <a:ext uri="{FF2B5EF4-FFF2-40B4-BE49-F238E27FC236}">
                <a16:creationId xmlns:a16="http://schemas.microsoft.com/office/drawing/2014/main" id="{A33F9B36-62A0-7D16-B92D-D22C347B20D4}"/>
              </a:ext>
            </a:extLst>
          </p:cNvPr>
          <p:cNvSpPr txBox="1">
            <a:spLocks/>
          </p:cNvSpPr>
          <p:nvPr/>
        </p:nvSpPr>
        <p:spPr>
          <a:xfrm>
            <a:off x="839672" y="5346286"/>
            <a:ext cx="10511919" cy="9573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Calibri"/>
              </a:rPr>
              <a:t>Choice of substructures is </a:t>
            </a:r>
            <a:r>
              <a:rPr lang="en-US" sz="2400" u="sng">
                <a:cs typeface="Calibri"/>
              </a:rPr>
              <a:t>domain-specific</a:t>
            </a:r>
          </a:p>
          <a:p>
            <a:r>
              <a:rPr lang="en-US" sz="2400">
                <a:cs typeface="Calibri"/>
              </a:rPr>
              <a:t>Chains and cycles in molecules</a:t>
            </a:r>
            <a:endParaRPr lang="en-US" sz="2400" b="1" u="sng">
              <a:cs typeface="Calibri"/>
            </a:endParaRPr>
          </a:p>
        </p:txBody>
      </p:sp>
    </p:spTree>
    <p:extLst>
      <p:ext uri="{BB962C8B-B14F-4D97-AF65-F5344CB8AC3E}">
        <p14:creationId xmlns:p14="http://schemas.microsoft.com/office/powerpoint/2010/main" val="1430163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DEE7-DD46-5BA2-73FF-766138E0EBF7}"/>
              </a:ext>
            </a:extLst>
          </p:cNvPr>
          <p:cNvSpPr>
            <a:spLocks noGrp="1"/>
          </p:cNvSpPr>
          <p:nvPr>
            <p:ph type="title"/>
          </p:nvPr>
        </p:nvSpPr>
        <p:spPr/>
        <p:txBody>
          <a:bodyPr/>
          <a:lstStyle/>
          <a:p>
            <a:r>
              <a:rPr lang="en-US">
                <a:cs typeface="Calibri Light" panose="020F0302020204030204"/>
              </a:rPr>
              <a:t>Adding Features</a:t>
            </a:r>
          </a:p>
        </p:txBody>
      </p:sp>
      <p:sp>
        <p:nvSpPr>
          <p:cNvPr id="3" name="Content Placeholder 2">
            <a:extLst>
              <a:ext uri="{FF2B5EF4-FFF2-40B4-BE49-F238E27FC236}">
                <a16:creationId xmlns:a16="http://schemas.microsoft.com/office/drawing/2014/main" id="{00970B11-AA7D-C561-66DF-53D8C3F9FF60}"/>
              </a:ext>
            </a:extLst>
          </p:cNvPr>
          <p:cNvSpPr>
            <a:spLocks noGrp="1"/>
          </p:cNvSpPr>
          <p:nvPr>
            <p:ph idx="1"/>
          </p:nvPr>
        </p:nvSpPr>
        <p:spPr>
          <a:xfrm>
            <a:off x="838200" y="1825625"/>
            <a:ext cx="10515600" cy="2942923"/>
          </a:xfrm>
        </p:spPr>
        <p:txBody>
          <a:bodyPr vert="horz" lIns="91440" tIns="45720" rIns="91440" bIns="45720" rtlCol="0" anchor="t">
            <a:normAutofit/>
          </a:bodyPr>
          <a:lstStyle/>
          <a:p>
            <a:r>
              <a:rPr lang="en-US" sz="2400" dirty="0">
                <a:ea typeface="Calibri"/>
                <a:cs typeface="Calibri"/>
              </a:rPr>
              <a:t>GSN requires domain specific knowledge to know which substructures to use</a:t>
            </a:r>
            <a:endParaRPr lang="en-US" sz="2400" dirty="0">
              <a:cs typeface="Calibri"/>
            </a:endParaRPr>
          </a:p>
          <a:p>
            <a:r>
              <a:rPr lang="en-US" sz="2400" dirty="0">
                <a:cs typeface="Calibri"/>
              </a:rPr>
              <a:t>General-purpose (not domain-specific) ways of adding features</a:t>
            </a:r>
            <a:endParaRPr lang="en-US" dirty="0"/>
          </a:p>
          <a:p>
            <a:r>
              <a:rPr lang="en-US" sz="2400" dirty="0">
                <a:cs typeface="Calibri"/>
              </a:rPr>
              <a:t>Affinity Measures: capture structural information about graph ([</a:t>
            </a:r>
            <a:r>
              <a:rPr lang="en-US" sz="2400" dirty="0" err="1">
                <a:cs typeface="Calibri"/>
              </a:rPr>
              <a:t>Velingker</a:t>
            </a:r>
            <a:r>
              <a:rPr lang="en-US" sz="2400" dirty="0">
                <a:cs typeface="Calibri"/>
              </a:rPr>
              <a:t> et al., 2023])</a:t>
            </a:r>
            <a:endParaRPr lang="en-US" sz="2000" dirty="0">
              <a:cs typeface="Calibri"/>
            </a:endParaRPr>
          </a:p>
          <a:p>
            <a:pPr lvl="1"/>
            <a:r>
              <a:rPr lang="en-US" sz="2000" dirty="0">
                <a:cs typeface="Calibri"/>
              </a:rPr>
              <a:t>Effective resistances (or commute time)</a:t>
            </a:r>
          </a:p>
          <a:p>
            <a:pPr lvl="1"/>
            <a:r>
              <a:rPr lang="en-US" sz="2000" dirty="0">
                <a:cs typeface="Calibri"/>
              </a:rPr>
              <a:t>Hitting times</a:t>
            </a:r>
            <a:endParaRPr lang="en-US" sz="2000" dirty="0">
              <a:ea typeface="Calibri"/>
              <a:cs typeface="Calibri"/>
            </a:endParaRPr>
          </a:p>
          <a:p>
            <a:pPr lvl="1"/>
            <a:r>
              <a:rPr lang="en-US" sz="2000" dirty="0">
                <a:cs typeface="Calibri"/>
              </a:rPr>
              <a:t>Resistive embeddings</a:t>
            </a:r>
            <a:endParaRPr lang="en-US" sz="2000" dirty="0">
              <a:ea typeface="Calibri"/>
              <a:cs typeface="Calibri"/>
            </a:endParaRPr>
          </a:p>
        </p:txBody>
      </p:sp>
      <p:sp>
        <p:nvSpPr>
          <p:cNvPr id="4" name="Slide Number Placeholder 3">
            <a:extLst>
              <a:ext uri="{FF2B5EF4-FFF2-40B4-BE49-F238E27FC236}">
                <a16:creationId xmlns:a16="http://schemas.microsoft.com/office/drawing/2014/main" id="{2047C311-6C6C-A05D-0EAF-C7F29DA948E4}"/>
              </a:ext>
            </a:extLst>
          </p:cNvPr>
          <p:cNvSpPr>
            <a:spLocks noGrp="1"/>
          </p:cNvSpPr>
          <p:nvPr>
            <p:ph type="sldNum" sz="quarter" idx="12"/>
          </p:nvPr>
        </p:nvSpPr>
        <p:spPr/>
        <p:txBody>
          <a:bodyPr/>
          <a:lstStyle/>
          <a:p>
            <a:fld id="{48F63A3B-78C7-47BE-AE5E-E10140E04643}" type="slidenum">
              <a:rPr lang="en-US" dirty="0"/>
              <a:t>87</a:t>
            </a:fld>
            <a:endParaRPr lang="en-US"/>
          </a:p>
        </p:txBody>
      </p:sp>
    </p:spTree>
    <p:extLst>
      <p:ext uri="{BB962C8B-B14F-4D97-AF65-F5344CB8AC3E}">
        <p14:creationId xmlns:p14="http://schemas.microsoft.com/office/powerpoint/2010/main" val="5320161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1423-3307-7E40-298E-4A1C18C10B76}"/>
              </a:ext>
            </a:extLst>
          </p:cNvPr>
          <p:cNvSpPr>
            <a:spLocks noGrp="1"/>
          </p:cNvSpPr>
          <p:nvPr>
            <p:ph type="title"/>
          </p:nvPr>
        </p:nvSpPr>
        <p:spPr/>
        <p:txBody>
          <a:bodyPr/>
          <a:lstStyle/>
          <a:p>
            <a:r>
              <a:rPr lang="en-US">
                <a:cs typeface="Calibri Light"/>
              </a:rPr>
              <a:t>Effective Resistance</a:t>
            </a:r>
            <a:endParaRPr lang="en-US"/>
          </a:p>
        </p:txBody>
      </p:sp>
      <p:sp>
        <p:nvSpPr>
          <p:cNvPr id="3" name="Content Placeholder 2">
            <a:extLst>
              <a:ext uri="{FF2B5EF4-FFF2-40B4-BE49-F238E27FC236}">
                <a16:creationId xmlns:a16="http://schemas.microsoft.com/office/drawing/2014/main" id="{A2D9DE37-DAE7-3226-25D2-BDD19D1DA19E}"/>
              </a:ext>
            </a:extLst>
          </p:cNvPr>
          <p:cNvSpPr>
            <a:spLocks noGrp="1"/>
          </p:cNvSpPr>
          <p:nvPr>
            <p:ph idx="1"/>
          </p:nvPr>
        </p:nvSpPr>
        <p:spPr>
          <a:xfrm>
            <a:off x="838200" y="1851900"/>
            <a:ext cx="4822497" cy="4263127"/>
          </a:xfrm>
        </p:spPr>
        <p:txBody>
          <a:bodyPr vert="horz" lIns="91440" tIns="45720" rIns="91440" bIns="45720" rtlCol="0" anchor="t">
            <a:normAutofit/>
          </a:bodyPr>
          <a:lstStyle/>
          <a:p>
            <a:r>
              <a:rPr lang="en-US" sz="2400">
                <a:ea typeface="+mn-lt"/>
                <a:cs typeface="+mn-lt"/>
              </a:rPr>
              <a:t>ERs capture topological structure in graph </a:t>
            </a:r>
            <a:endParaRPr lang="en-US" sz="2400">
              <a:cs typeface="Calibri"/>
            </a:endParaRPr>
          </a:p>
          <a:p>
            <a:r>
              <a:rPr lang="en-US" sz="2400">
                <a:ea typeface="+mn-lt"/>
                <a:cs typeface="+mn-lt"/>
              </a:rPr>
              <a:t>Widely used in theoretical computer science</a:t>
            </a:r>
            <a:endParaRPr lang="en-US" sz="2400">
              <a:cs typeface="Calibri"/>
            </a:endParaRPr>
          </a:p>
          <a:p>
            <a:pPr lvl="1"/>
            <a:r>
              <a:rPr lang="en-US" sz="2000">
                <a:ea typeface="+mn-lt"/>
                <a:cs typeface="+mn-lt"/>
              </a:rPr>
              <a:t>Graph </a:t>
            </a:r>
            <a:r>
              <a:rPr lang="en-US" sz="2000" err="1">
                <a:ea typeface="+mn-lt"/>
                <a:cs typeface="+mn-lt"/>
              </a:rPr>
              <a:t>sparsification</a:t>
            </a:r>
            <a:endParaRPr lang="en-US" sz="2000">
              <a:ea typeface="+mn-lt"/>
              <a:cs typeface="+mn-lt"/>
            </a:endParaRPr>
          </a:p>
          <a:p>
            <a:pPr lvl="1"/>
            <a:r>
              <a:rPr lang="en-US" sz="2000">
                <a:ea typeface="+mn-lt"/>
                <a:cs typeface="+mn-lt"/>
              </a:rPr>
              <a:t>Linear system solvers</a:t>
            </a:r>
          </a:p>
          <a:p>
            <a:pPr lvl="1"/>
            <a:r>
              <a:rPr lang="en-US" sz="2000">
                <a:ea typeface="+mn-lt"/>
                <a:cs typeface="+mn-lt"/>
              </a:rPr>
              <a:t>Graph clustering</a:t>
            </a:r>
          </a:p>
          <a:p>
            <a:r>
              <a:rPr lang="en-US" sz="2400">
                <a:ea typeface="+mn-lt"/>
                <a:cs typeface="+mn-lt"/>
              </a:rPr>
              <a:t>View graph as electrical circuit </a:t>
            </a:r>
            <a:endParaRPr lang="en-US">
              <a:cs typeface="Calibri" panose="020F0502020204030204"/>
            </a:endParaRPr>
          </a:p>
          <a:p>
            <a:pPr lvl="1"/>
            <a:r>
              <a:rPr lang="en-US" sz="2000">
                <a:ea typeface="+mn-lt"/>
                <a:cs typeface="+mn-lt"/>
              </a:rPr>
              <a:t>Edges are resistors</a:t>
            </a:r>
            <a:endParaRPr lang="en-US">
              <a:ea typeface="+mn-lt"/>
              <a:cs typeface="+mn-lt"/>
            </a:endParaRPr>
          </a:p>
          <a:p>
            <a:pPr lvl="1"/>
            <a:r>
              <a:rPr lang="en-US" sz="2000">
                <a:ea typeface="+mn-lt"/>
                <a:cs typeface="+mn-lt"/>
              </a:rPr>
              <a:t>Send current between two points and measure effective resistance</a:t>
            </a:r>
            <a:endParaRPr lang="en-US" sz="2400">
              <a:cs typeface="Calibri"/>
            </a:endParaRPr>
          </a:p>
        </p:txBody>
      </p:sp>
      <p:sp>
        <p:nvSpPr>
          <p:cNvPr id="4" name="Slide Number Placeholder 3">
            <a:extLst>
              <a:ext uri="{FF2B5EF4-FFF2-40B4-BE49-F238E27FC236}">
                <a16:creationId xmlns:a16="http://schemas.microsoft.com/office/drawing/2014/main" id="{6E1CB9BD-8F09-575C-A027-DF0922D9BFCD}"/>
              </a:ext>
            </a:extLst>
          </p:cNvPr>
          <p:cNvSpPr>
            <a:spLocks noGrp="1"/>
          </p:cNvSpPr>
          <p:nvPr>
            <p:ph type="sldNum" sz="quarter" idx="12"/>
          </p:nvPr>
        </p:nvSpPr>
        <p:spPr/>
        <p:txBody>
          <a:bodyPr/>
          <a:lstStyle/>
          <a:p>
            <a:fld id="{48F63A3B-78C7-47BE-AE5E-E10140E04643}" type="slidenum">
              <a:rPr lang="en-US" dirty="0"/>
              <a:t>88</a:t>
            </a:fld>
            <a:endParaRPr lang="en-US"/>
          </a:p>
        </p:txBody>
      </p:sp>
      <p:grpSp>
        <p:nvGrpSpPr>
          <p:cNvPr id="31" name="Group 30">
            <a:extLst>
              <a:ext uri="{FF2B5EF4-FFF2-40B4-BE49-F238E27FC236}">
                <a16:creationId xmlns:a16="http://schemas.microsoft.com/office/drawing/2014/main" id="{72397DAB-7FF8-79B7-89DC-E24F0ED54279}"/>
              </a:ext>
            </a:extLst>
          </p:cNvPr>
          <p:cNvGrpSpPr/>
          <p:nvPr/>
        </p:nvGrpSpPr>
        <p:grpSpPr>
          <a:xfrm>
            <a:off x="6099300" y="1705435"/>
            <a:ext cx="5065385" cy="4240890"/>
            <a:chOff x="5823403" y="1867469"/>
            <a:chExt cx="5380695" cy="4494890"/>
          </a:xfrm>
        </p:grpSpPr>
        <p:pic>
          <p:nvPicPr>
            <p:cNvPr id="6" name="Google Shape;345;p24">
              <a:extLst>
                <a:ext uri="{FF2B5EF4-FFF2-40B4-BE49-F238E27FC236}">
                  <a16:creationId xmlns:a16="http://schemas.microsoft.com/office/drawing/2014/main" id="{8D74A83F-B5D6-FAE4-99BB-F66939BFDB62}"/>
                </a:ext>
              </a:extLst>
            </p:cNvPr>
            <p:cNvPicPr preferRelativeResize="0"/>
            <p:nvPr/>
          </p:nvPicPr>
          <p:blipFill>
            <a:blip r:embed="rId2">
              <a:alphaModFix/>
            </a:blip>
            <a:stretch>
              <a:fillRect/>
            </a:stretch>
          </p:blipFill>
          <p:spPr>
            <a:xfrm>
              <a:off x="7945329" y="5126516"/>
              <a:ext cx="794084" cy="795871"/>
            </a:xfrm>
            <a:prstGeom prst="rect">
              <a:avLst/>
            </a:prstGeom>
            <a:noFill/>
            <a:ln>
              <a:noFill/>
            </a:ln>
          </p:spPr>
        </p:pic>
        <p:sp>
          <p:nvSpPr>
            <p:cNvPr id="7" name="Google Shape;346;p24">
              <a:extLst>
                <a:ext uri="{FF2B5EF4-FFF2-40B4-BE49-F238E27FC236}">
                  <a16:creationId xmlns:a16="http://schemas.microsoft.com/office/drawing/2014/main" id="{FBDBF648-95AE-1CC2-6425-5CC5918A582C}"/>
                </a:ext>
              </a:extLst>
            </p:cNvPr>
            <p:cNvSpPr/>
            <p:nvPr/>
          </p:nvSpPr>
          <p:spPr>
            <a:xfrm>
              <a:off x="8623705" y="3123393"/>
              <a:ext cx="2039044" cy="2133405"/>
            </a:xfrm>
            <a:custGeom>
              <a:avLst/>
              <a:gdLst/>
              <a:ahLst/>
              <a:cxnLst/>
              <a:rect l="l" t="t" r="r" b="b"/>
              <a:pathLst>
                <a:path w="58823" h="61407" extrusionOk="0">
                  <a:moveTo>
                    <a:pt x="0" y="61407"/>
                  </a:moveTo>
                  <a:cubicBezTo>
                    <a:pt x="957" y="58011"/>
                    <a:pt x="-2056" y="46724"/>
                    <a:pt x="5739" y="41033"/>
                  </a:cubicBezTo>
                  <a:cubicBezTo>
                    <a:pt x="13534" y="35342"/>
                    <a:pt x="37925" y="34099"/>
                    <a:pt x="46772" y="27260"/>
                  </a:cubicBezTo>
                  <a:cubicBezTo>
                    <a:pt x="55619" y="20421"/>
                    <a:pt x="56815" y="4543"/>
                    <a:pt x="58823" y="0"/>
                  </a:cubicBezTo>
                </a:path>
              </a:pathLst>
            </a:custGeom>
            <a:noFill/>
            <a:ln w="38100" cap="flat" cmpd="sng">
              <a:solidFill>
                <a:srgbClr val="CC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Google Shape;347;p24">
              <a:extLst>
                <a:ext uri="{FF2B5EF4-FFF2-40B4-BE49-F238E27FC236}">
                  <a16:creationId xmlns:a16="http://schemas.microsoft.com/office/drawing/2014/main" id="{4FA80704-094B-B3D3-E494-6971700891FF}"/>
                </a:ext>
              </a:extLst>
            </p:cNvPr>
            <p:cNvSpPr/>
            <p:nvPr/>
          </p:nvSpPr>
          <p:spPr>
            <a:xfrm>
              <a:off x="7417313" y="4094675"/>
              <a:ext cx="1073155" cy="1082356"/>
            </a:xfrm>
            <a:custGeom>
              <a:avLst/>
              <a:gdLst/>
              <a:ahLst/>
              <a:cxnLst/>
              <a:rect l="l" t="t" r="r" b="b"/>
              <a:pathLst>
                <a:path w="73458" h="40459" extrusionOk="0">
                  <a:moveTo>
                    <a:pt x="73458" y="40459"/>
                  </a:moveTo>
                  <a:cubicBezTo>
                    <a:pt x="72071" y="37829"/>
                    <a:pt x="75897" y="28025"/>
                    <a:pt x="65137" y="24677"/>
                  </a:cubicBezTo>
                  <a:cubicBezTo>
                    <a:pt x="54377" y="21329"/>
                    <a:pt x="19752" y="24486"/>
                    <a:pt x="8896" y="20373"/>
                  </a:cubicBezTo>
                  <a:cubicBezTo>
                    <a:pt x="-1960" y="16260"/>
                    <a:pt x="1483" y="3396"/>
                    <a:pt x="0" y="0"/>
                  </a:cubicBezTo>
                </a:path>
              </a:pathLst>
            </a:custGeom>
            <a:noFill/>
            <a:ln w="38100" cap="flat" cmpd="sng">
              <a:solidFill>
                <a:srgbClr val="666666"/>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Google Shape;348;p24">
              <a:extLst>
                <a:ext uri="{FF2B5EF4-FFF2-40B4-BE49-F238E27FC236}">
                  <a16:creationId xmlns:a16="http://schemas.microsoft.com/office/drawing/2014/main" id="{0D5CC9A9-5569-9133-BC72-2D802A64669E}"/>
                </a:ext>
              </a:extLst>
            </p:cNvPr>
            <p:cNvSpPr/>
            <p:nvPr/>
          </p:nvSpPr>
          <p:spPr>
            <a:xfrm>
              <a:off x="5823403" y="3567814"/>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0" name="Google Shape;349;p24">
              <a:extLst>
                <a:ext uri="{FF2B5EF4-FFF2-40B4-BE49-F238E27FC236}">
                  <a16:creationId xmlns:a16="http://schemas.microsoft.com/office/drawing/2014/main" id="{0E563459-0D3E-2A9A-93E0-9A8DB59FDB4F}"/>
                </a:ext>
              </a:extLst>
            </p:cNvPr>
            <p:cNvSpPr/>
            <p:nvPr/>
          </p:nvSpPr>
          <p:spPr>
            <a:xfrm>
              <a:off x="6867901" y="2436266"/>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1" name="Google Shape;350;p24">
              <a:extLst>
                <a:ext uri="{FF2B5EF4-FFF2-40B4-BE49-F238E27FC236}">
                  <a16:creationId xmlns:a16="http://schemas.microsoft.com/office/drawing/2014/main" id="{67C7CC07-42D6-510A-6178-20A429D66503}"/>
                </a:ext>
              </a:extLst>
            </p:cNvPr>
            <p:cNvSpPr/>
            <p:nvPr/>
          </p:nvSpPr>
          <p:spPr>
            <a:xfrm>
              <a:off x="8347086" y="1867469"/>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2" name="Google Shape;353;p24">
              <a:extLst>
                <a:ext uri="{FF2B5EF4-FFF2-40B4-BE49-F238E27FC236}">
                  <a16:creationId xmlns:a16="http://schemas.microsoft.com/office/drawing/2014/main" id="{7D447A99-A3D2-3BD6-D437-5A8C6C03C72B}"/>
                </a:ext>
              </a:extLst>
            </p:cNvPr>
            <p:cNvSpPr/>
            <p:nvPr/>
          </p:nvSpPr>
          <p:spPr>
            <a:xfrm>
              <a:off x="8789156" y="3942994"/>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13" name="Google Shape;354;p24">
              <a:extLst>
                <a:ext uri="{FF2B5EF4-FFF2-40B4-BE49-F238E27FC236}">
                  <a16:creationId xmlns:a16="http://schemas.microsoft.com/office/drawing/2014/main" id="{D9A6341C-30A6-F2D4-ACFC-490DBFAE1695}"/>
                </a:ext>
              </a:extLst>
            </p:cNvPr>
            <p:cNvSpPr txBox="1"/>
            <p:nvPr/>
          </p:nvSpPr>
          <p:spPr>
            <a:xfrm>
              <a:off x="6897862" y="3944874"/>
              <a:ext cx="426784" cy="641616"/>
            </a:xfrm>
            <a:prstGeom prst="rect">
              <a:avLst/>
            </a:prstGeom>
            <a:noFill/>
            <a:ln>
              <a:noFill/>
            </a:ln>
          </p:spPr>
          <p:txBody>
            <a:bodyPr spcFirstLastPara="1" wrap="square" lIns="91425" tIns="91425" rIns="91425" bIns="91425" anchor="t" anchorCtr="0">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lnSpc>
                  <a:spcPct val="90000"/>
                </a:lnSpc>
                <a:spcBef>
                  <a:spcPts val="0"/>
                </a:spcBef>
                <a:spcAft>
                  <a:spcPts val="600"/>
                </a:spcAft>
                <a:buNone/>
              </a:pPr>
              <a:r>
                <a:rPr lang="en" sz="3500" b="1">
                  <a:solidFill>
                    <a:srgbClr val="85200C"/>
                  </a:solidFill>
                </a:rPr>
                <a:t>u</a:t>
              </a:r>
              <a:endParaRPr sz="3500" b="1">
                <a:solidFill>
                  <a:srgbClr val="85200C"/>
                </a:solidFill>
              </a:endParaRPr>
            </a:p>
          </p:txBody>
        </p:sp>
        <p:sp>
          <p:nvSpPr>
            <p:cNvPr id="14" name="Google Shape;355;p24">
              <a:extLst>
                <a:ext uri="{FF2B5EF4-FFF2-40B4-BE49-F238E27FC236}">
                  <a16:creationId xmlns:a16="http://schemas.microsoft.com/office/drawing/2014/main" id="{16F03314-D7D6-C804-6B3A-7C46F2684724}"/>
                </a:ext>
              </a:extLst>
            </p:cNvPr>
            <p:cNvSpPr txBox="1"/>
            <p:nvPr/>
          </p:nvSpPr>
          <p:spPr>
            <a:xfrm>
              <a:off x="10777314" y="2648470"/>
              <a:ext cx="426784" cy="641616"/>
            </a:xfrm>
            <a:prstGeom prst="rect">
              <a:avLst/>
            </a:prstGeom>
            <a:noFill/>
            <a:ln>
              <a:noFill/>
            </a:ln>
          </p:spPr>
          <p:txBody>
            <a:bodyPr spcFirstLastPara="1" wrap="square" lIns="91425" tIns="91425" rIns="91425" bIns="91425" anchor="t" anchorCtr="0">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lnSpc>
                  <a:spcPct val="90000"/>
                </a:lnSpc>
                <a:spcBef>
                  <a:spcPts val="0"/>
                </a:spcBef>
                <a:spcAft>
                  <a:spcPts val="600"/>
                </a:spcAft>
                <a:buNone/>
              </a:pPr>
              <a:r>
                <a:rPr lang="en" sz="3500" b="1">
                  <a:solidFill>
                    <a:srgbClr val="85200C"/>
                  </a:solidFill>
                </a:rPr>
                <a:t>v</a:t>
              </a:r>
              <a:endParaRPr sz="3500" b="1">
                <a:solidFill>
                  <a:srgbClr val="85200C"/>
                </a:solidFill>
              </a:endParaRPr>
            </a:p>
          </p:txBody>
        </p:sp>
        <p:sp>
          <p:nvSpPr>
            <p:cNvPr id="15" name="Google Shape;356;p24">
              <a:extLst>
                <a:ext uri="{FF2B5EF4-FFF2-40B4-BE49-F238E27FC236}">
                  <a16:creationId xmlns:a16="http://schemas.microsoft.com/office/drawing/2014/main" id="{F146DA95-6DDE-ADF5-BB1D-9FA0BF241FC2}"/>
                </a:ext>
              </a:extLst>
            </p:cNvPr>
            <p:cNvSpPr/>
            <p:nvPr/>
          </p:nvSpPr>
          <p:spPr>
            <a:xfrm>
              <a:off x="6038389" y="2572403"/>
              <a:ext cx="946502" cy="1058938"/>
            </a:xfrm>
            <a:custGeom>
              <a:avLst/>
              <a:gdLst/>
              <a:ahLst/>
              <a:cxnLst/>
              <a:rect l="l" t="t" r="r" b="b"/>
              <a:pathLst>
                <a:path w="27305" h="30480" extrusionOk="0">
                  <a:moveTo>
                    <a:pt x="0" y="30480"/>
                  </a:moveTo>
                  <a:lnTo>
                    <a:pt x="7938" y="21907"/>
                  </a:lnTo>
                  <a:lnTo>
                    <a:pt x="6350" y="17145"/>
                  </a:lnTo>
                  <a:lnTo>
                    <a:pt x="13018" y="20955"/>
                  </a:lnTo>
                  <a:lnTo>
                    <a:pt x="10160" y="13335"/>
                  </a:lnTo>
                  <a:lnTo>
                    <a:pt x="16510" y="17145"/>
                  </a:lnTo>
                  <a:lnTo>
                    <a:pt x="13335" y="10160"/>
                  </a:lnTo>
                  <a:lnTo>
                    <a:pt x="20320" y="13335"/>
                  </a:lnTo>
                  <a:lnTo>
                    <a:pt x="19050" y="9842"/>
                  </a:lnTo>
                  <a:lnTo>
                    <a:pt x="27305" y="0"/>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Google Shape;357;p24">
              <a:extLst>
                <a:ext uri="{FF2B5EF4-FFF2-40B4-BE49-F238E27FC236}">
                  <a16:creationId xmlns:a16="http://schemas.microsoft.com/office/drawing/2014/main" id="{FA676BBE-E3D6-388F-96F4-3CEEF3C5B16A}"/>
                </a:ext>
              </a:extLst>
            </p:cNvPr>
            <p:cNvSpPr/>
            <p:nvPr/>
          </p:nvSpPr>
          <p:spPr>
            <a:xfrm>
              <a:off x="7057825" y="1971695"/>
              <a:ext cx="1386736" cy="529469"/>
            </a:xfrm>
            <a:custGeom>
              <a:avLst/>
              <a:gdLst/>
              <a:ahLst/>
              <a:cxnLst/>
              <a:rect l="l" t="t" r="r" b="b"/>
              <a:pathLst>
                <a:path w="40005" h="15240" extrusionOk="0">
                  <a:moveTo>
                    <a:pt x="0" y="15240"/>
                  </a:moveTo>
                  <a:lnTo>
                    <a:pt x="11748" y="10478"/>
                  </a:lnTo>
                  <a:lnTo>
                    <a:pt x="12065" y="4763"/>
                  </a:lnTo>
                  <a:lnTo>
                    <a:pt x="17145" y="11748"/>
                  </a:lnTo>
                  <a:lnTo>
                    <a:pt x="16828" y="2858"/>
                  </a:lnTo>
                  <a:lnTo>
                    <a:pt x="21908" y="10160"/>
                  </a:lnTo>
                  <a:lnTo>
                    <a:pt x="21590" y="1588"/>
                  </a:lnTo>
                  <a:lnTo>
                    <a:pt x="27305" y="8573"/>
                  </a:lnTo>
                  <a:lnTo>
                    <a:pt x="27305" y="4128"/>
                  </a:lnTo>
                  <a:lnTo>
                    <a:pt x="40005" y="0"/>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Google Shape;358;p24">
              <a:extLst>
                <a:ext uri="{FF2B5EF4-FFF2-40B4-BE49-F238E27FC236}">
                  <a16:creationId xmlns:a16="http://schemas.microsoft.com/office/drawing/2014/main" id="{C59FEFB1-4A09-A1B5-514B-060E15F96289}"/>
                </a:ext>
              </a:extLst>
            </p:cNvPr>
            <p:cNvSpPr/>
            <p:nvPr/>
          </p:nvSpPr>
          <p:spPr>
            <a:xfrm>
              <a:off x="8543631" y="2048927"/>
              <a:ext cx="2102098" cy="981706"/>
            </a:xfrm>
            <a:custGeom>
              <a:avLst/>
              <a:gdLst/>
              <a:ahLst/>
              <a:cxnLst/>
              <a:rect l="l" t="t" r="r" b="b"/>
              <a:pathLst>
                <a:path w="60642" h="28257" extrusionOk="0">
                  <a:moveTo>
                    <a:pt x="0" y="0"/>
                  </a:moveTo>
                  <a:lnTo>
                    <a:pt x="22860" y="10795"/>
                  </a:lnTo>
                  <a:lnTo>
                    <a:pt x="27622" y="6667"/>
                  </a:lnTo>
                  <a:lnTo>
                    <a:pt x="25400" y="15875"/>
                  </a:lnTo>
                  <a:lnTo>
                    <a:pt x="33020" y="9525"/>
                  </a:lnTo>
                  <a:lnTo>
                    <a:pt x="31115" y="18732"/>
                  </a:lnTo>
                  <a:lnTo>
                    <a:pt x="37782" y="12065"/>
                  </a:lnTo>
                  <a:lnTo>
                    <a:pt x="36830" y="20955"/>
                  </a:lnTo>
                  <a:lnTo>
                    <a:pt x="40322" y="18097"/>
                  </a:lnTo>
                  <a:lnTo>
                    <a:pt x="60642" y="28257"/>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Google Shape;359;p24">
              <a:extLst>
                <a:ext uri="{FF2B5EF4-FFF2-40B4-BE49-F238E27FC236}">
                  <a16:creationId xmlns:a16="http://schemas.microsoft.com/office/drawing/2014/main" id="{797B5B3C-89C2-E92B-BF08-A221AD8FA84D}"/>
                </a:ext>
              </a:extLst>
            </p:cNvPr>
            <p:cNvSpPr/>
            <p:nvPr/>
          </p:nvSpPr>
          <p:spPr>
            <a:xfrm>
              <a:off x="6001264" y="3703517"/>
              <a:ext cx="1386736" cy="386054"/>
            </a:xfrm>
            <a:custGeom>
              <a:avLst/>
              <a:gdLst/>
              <a:ahLst/>
              <a:cxnLst/>
              <a:rect l="l" t="t" r="r" b="b"/>
              <a:pathLst>
                <a:path w="40005" h="11112" extrusionOk="0">
                  <a:moveTo>
                    <a:pt x="0" y="1270"/>
                  </a:moveTo>
                  <a:lnTo>
                    <a:pt x="12065" y="4127"/>
                  </a:lnTo>
                  <a:lnTo>
                    <a:pt x="15558" y="0"/>
                  </a:lnTo>
                  <a:lnTo>
                    <a:pt x="15240" y="8890"/>
                  </a:lnTo>
                  <a:lnTo>
                    <a:pt x="20638" y="1270"/>
                  </a:lnTo>
                  <a:lnTo>
                    <a:pt x="20320" y="10160"/>
                  </a:lnTo>
                  <a:lnTo>
                    <a:pt x="25083" y="2857"/>
                  </a:lnTo>
                  <a:lnTo>
                    <a:pt x="24765" y="11112"/>
                  </a:lnTo>
                  <a:lnTo>
                    <a:pt x="27940" y="7620"/>
                  </a:lnTo>
                  <a:lnTo>
                    <a:pt x="40005" y="10477"/>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Google Shape;360;p24">
              <a:extLst>
                <a:ext uri="{FF2B5EF4-FFF2-40B4-BE49-F238E27FC236}">
                  <a16:creationId xmlns:a16="http://schemas.microsoft.com/office/drawing/2014/main" id="{6A6E0966-D35E-8DC2-3C76-1D120C3A30E6}"/>
                </a:ext>
              </a:extLst>
            </p:cNvPr>
            <p:cNvSpPr/>
            <p:nvPr/>
          </p:nvSpPr>
          <p:spPr>
            <a:xfrm>
              <a:off x="7432058" y="2126158"/>
              <a:ext cx="990526" cy="1930372"/>
            </a:xfrm>
            <a:custGeom>
              <a:avLst/>
              <a:gdLst/>
              <a:ahLst/>
              <a:cxnLst/>
              <a:rect l="l" t="t" r="r" b="b"/>
              <a:pathLst>
                <a:path w="28575" h="55563" extrusionOk="0">
                  <a:moveTo>
                    <a:pt x="0" y="55563"/>
                  </a:moveTo>
                  <a:lnTo>
                    <a:pt x="10795" y="35877"/>
                  </a:lnTo>
                  <a:lnTo>
                    <a:pt x="8254" y="31749"/>
                  </a:lnTo>
                  <a:lnTo>
                    <a:pt x="16192" y="33655"/>
                  </a:lnTo>
                  <a:lnTo>
                    <a:pt x="11112" y="26670"/>
                  </a:lnTo>
                  <a:lnTo>
                    <a:pt x="19367" y="28575"/>
                  </a:lnTo>
                  <a:lnTo>
                    <a:pt x="13970" y="21590"/>
                  </a:lnTo>
                  <a:lnTo>
                    <a:pt x="21907" y="23812"/>
                  </a:lnTo>
                  <a:lnTo>
                    <a:pt x="19367" y="19685"/>
                  </a:lnTo>
                  <a:lnTo>
                    <a:pt x="28575" y="0"/>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Google Shape;361;p24">
              <a:extLst>
                <a:ext uri="{FF2B5EF4-FFF2-40B4-BE49-F238E27FC236}">
                  <a16:creationId xmlns:a16="http://schemas.microsoft.com/office/drawing/2014/main" id="{5936001F-C37B-DF70-750C-847C78D4B5A6}"/>
                </a:ext>
              </a:extLst>
            </p:cNvPr>
            <p:cNvSpPr/>
            <p:nvPr/>
          </p:nvSpPr>
          <p:spPr>
            <a:xfrm>
              <a:off x="7509082" y="3946190"/>
              <a:ext cx="1419736" cy="297809"/>
            </a:xfrm>
            <a:custGeom>
              <a:avLst/>
              <a:gdLst/>
              <a:ahLst/>
              <a:cxnLst/>
              <a:rect l="l" t="t" r="r" b="b"/>
              <a:pathLst>
                <a:path w="40957" h="8572" extrusionOk="0">
                  <a:moveTo>
                    <a:pt x="0" y="4762"/>
                  </a:moveTo>
                  <a:lnTo>
                    <a:pt x="13970" y="4762"/>
                  </a:lnTo>
                  <a:lnTo>
                    <a:pt x="15557" y="317"/>
                  </a:lnTo>
                  <a:lnTo>
                    <a:pt x="17462" y="8255"/>
                  </a:lnTo>
                  <a:lnTo>
                    <a:pt x="20320" y="0"/>
                  </a:lnTo>
                  <a:lnTo>
                    <a:pt x="22225" y="8572"/>
                  </a:lnTo>
                  <a:lnTo>
                    <a:pt x="24765" y="317"/>
                  </a:lnTo>
                  <a:lnTo>
                    <a:pt x="26987" y="8255"/>
                  </a:lnTo>
                  <a:lnTo>
                    <a:pt x="28892" y="4445"/>
                  </a:lnTo>
                  <a:lnTo>
                    <a:pt x="40957" y="4445"/>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Google Shape;362;p24">
              <a:extLst>
                <a:ext uri="{FF2B5EF4-FFF2-40B4-BE49-F238E27FC236}">
                  <a16:creationId xmlns:a16="http://schemas.microsoft.com/office/drawing/2014/main" id="{501CE87B-04C0-3BF0-DFA5-6F29ABDE12D7}"/>
                </a:ext>
              </a:extLst>
            </p:cNvPr>
            <p:cNvSpPr/>
            <p:nvPr/>
          </p:nvSpPr>
          <p:spPr>
            <a:xfrm>
              <a:off x="9038876" y="3063742"/>
              <a:ext cx="1606853" cy="959680"/>
            </a:xfrm>
            <a:custGeom>
              <a:avLst/>
              <a:gdLst/>
              <a:ahLst/>
              <a:cxnLst/>
              <a:rect l="l" t="t" r="r" b="b"/>
              <a:pathLst>
                <a:path w="46355" h="27623" extrusionOk="0">
                  <a:moveTo>
                    <a:pt x="0" y="27623"/>
                  </a:moveTo>
                  <a:lnTo>
                    <a:pt x="15875" y="17780"/>
                  </a:lnTo>
                  <a:lnTo>
                    <a:pt x="15240" y="13970"/>
                  </a:lnTo>
                  <a:lnTo>
                    <a:pt x="21590" y="19050"/>
                  </a:lnTo>
                  <a:lnTo>
                    <a:pt x="19050" y="11747"/>
                  </a:lnTo>
                  <a:lnTo>
                    <a:pt x="25083" y="17145"/>
                  </a:lnTo>
                  <a:lnTo>
                    <a:pt x="22860" y="9842"/>
                  </a:lnTo>
                  <a:lnTo>
                    <a:pt x="28258" y="15240"/>
                  </a:lnTo>
                  <a:lnTo>
                    <a:pt x="27623" y="10795"/>
                  </a:lnTo>
                  <a:lnTo>
                    <a:pt x="46355" y="0"/>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oogle Shape;363;p24">
              <a:extLst>
                <a:ext uri="{FF2B5EF4-FFF2-40B4-BE49-F238E27FC236}">
                  <a16:creationId xmlns:a16="http://schemas.microsoft.com/office/drawing/2014/main" id="{9BD36D31-107B-7FBE-CCA5-EA09DA959917}"/>
                </a:ext>
              </a:extLst>
            </p:cNvPr>
            <p:cNvGrpSpPr/>
            <p:nvPr/>
          </p:nvGrpSpPr>
          <p:grpSpPr>
            <a:xfrm>
              <a:off x="7509674" y="3093481"/>
              <a:ext cx="3063577" cy="947068"/>
              <a:chOff x="7509671" y="3093481"/>
              <a:chExt cx="2209475" cy="681500"/>
            </a:xfrm>
          </p:grpSpPr>
          <p:sp>
            <p:nvSpPr>
              <p:cNvPr id="27" name="Google Shape;364;p24">
                <a:extLst>
                  <a:ext uri="{FF2B5EF4-FFF2-40B4-BE49-F238E27FC236}">
                    <a16:creationId xmlns:a16="http://schemas.microsoft.com/office/drawing/2014/main" id="{8C154911-8AC4-6C19-AF94-4B89CF303A8B}"/>
                  </a:ext>
                </a:extLst>
              </p:cNvPr>
              <p:cNvSpPr/>
              <p:nvPr/>
            </p:nvSpPr>
            <p:spPr>
              <a:xfrm>
                <a:off x="7509671" y="3308706"/>
                <a:ext cx="1233850" cy="466275"/>
              </a:xfrm>
              <a:custGeom>
                <a:avLst/>
                <a:gdLst/>
                <a:ahLst/>
                <a:cxnLst/>
                <a:rect l="l" t="t" r="r" b="b"/>
                <a:pathLst>
                  <a:path w="49354" h="18651" extrusionOk="0">
                    <a:moveTo>
                      <a:pt x="0" y="18651"/>
                    </a:moveTo>
                    <a:lnTo>
                      <a:pt x="35581" y="7173"/>
                    </a:lnTo>
                    <a:lnTo>
                      <a:pt x="36155" y="2869"/>
                    </a:lnTo>
                    <a:lnTo>
                      <a:pt x="40746" y="8608"/>
                    </a:lnTo>
                    <a:lnTo>
                      <a:pt x="40172" y="1434"/>
                    </a:lnTo>
                    <a:lnTo>
                      <a:pt x="44476" y="7173"/>
                    </a:lnTo>
                    <a:lnTo>
                      <a:pt x="44189" y="0"/>
                    </a:lnTo>
                    <a:lnTo>
                      <a:pt x="48207" y="6026"/>
                    </a:lnTo>
                    <a:lnTo>
                      <a:pt x="49354" y="2582"/>
                    </a:lnTo>
                  </a:path>
                </a:pathLst>
              </a:custGeom>
              <a:noFill/>
              <a:ln w="28575" cap="flat" cmpd="sng">
                <a:solidFill>
                  <a:schemeClr val="accent3">
                    <a:lumMod val="75000"/>
                  </a:schemeClr>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Google Shape;365;p24">
                <a:extLst>
                  <a:ext uri="{FF2B5EF4-FFF2-40B4-BE49-F238E27FC236}">
                    <a16:creationId xmlns:a16="http://schemas.microsoft.com/office/drawing/2014/main" id="{B333CE63-C47A-438B-5086-66FC18F16C86}"/>
                  </a:ext>
                </a:extLst>
              </p:cNvPr>
              <p:cNvSpPr/>
              <p:nvPr/>
            </p:nvSpPr>
            <p:spPr>
              <a:xfrm>
                <a:off x="8743521" y="3093481"/>
                <a:ext cx="975625" cy="279775"/>
              </a:xfrm>
              <a:custGeom>
                <a:avLst/>
                <a:gdLst/>
                <a:ahLst/>
                <a:cxnLst/>
                <a:rect l="l" t="t" r="r" b="b"/>
                <a:pathLst>
                  <a:path w="39025" h="11191" extrusionOk="0">
                    <a:moveTo>
                      <a:pt x="0" y="11191"/>
                    </a:moveTo>
                    <a:lnTo>
                      <a:pt x="39025" y="0"/>
                    </a:lnTo>
                  </a:path>
                </a:pathLst>
              </a:custGeom>
              <a:noFill/>
              <a:ln w="28575" cap="flat" cmpd="sng">
                <a:solidFill>
                  <a:schemeClr val="accent3">
                    <a:lumMod val="75000"/>
                  </a:schemeClr>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Google Shape;366;p24">
              <a:extLst>
                <a:ext uri="{FF2B5EF4-FFF2-40B4-BE49-F238E27FC236}">
                  <a16:creationId xmlns:a16="http://schemas.microsoft.com/office/drawing/2014/main" id="{4DE2E5D2-9FA9-CC4D-585C-503B427C5376}"/>
                </a:ext>
              </a:extLst>
            </p:cNvPr>
            <p:cNvSpPr/>
            <p:nvPr/>
          </p:nvSpPr>
          <p:spPr>
            <a:xfrm>
              <a:off x="7091900" y="2575095"/>
              <a:ext cx="3580798" cy="478537"/>
            </a:xfrm>
            <a:custGeom>
              <a:avLst/>
              <a:gdLst/>
              <a:ahLst/>
              <a:cxnLst/>
              <a:rect l="l" t="t" r="r" b="b"/>
              <a:pathLst>
                <a:path w="103300" h="13774" extrusionOk="0">
                  <a:moveTo>
                    <a:pt x="0" y="0"/>
                  </a:moveTo>
                  <a:lnTo>
                    <a:pt x="40746" y="5739"/>
                  </a:lnTo>
                  <a:lnTo>
                    <a:pt x="43042" y="3157"/>
                  </a:lnTo>
                  <a:lnTo>
                    <a:pt x="44190" y="10043"/>
                  </a:lnTo>
                  <a:lnTo>
                    <a:pt x="47633" y="3444"/>
                  </a:lnTo>
                  <a:lnTo>
                    <a:pt x="49068" y="10617"/>
                  </a:lnTo>
                  <a:lnTo>
                    <a:pt x="52224" y="4017"/>
                  </a:lnTo>
                  <a:lnTo>
                    <a:pt x="53659" y="10904"/>
                  </a:lnTo>
                  <a:lnTo>
                    <a:pt x="56241" y="7748"/>
                  </a:lnTo>
                  <a:lnTo>
                    <a:pt x="103300" y="13774"/>
                  </a:lnTo>
                </a:path>
              </a:pathLst>
            </a:custGeom>
            <a:noFill/>
            <a:ln w="19050" cap="flat" cmpd="sng">
              <a:solidFill>
                <a:srgbClr val="000000"/>
              </a:solidFill>
              <a:prstDash val="solid"/>
              <a:round/>
              <a:headEnd type="none" w="med" len="med"/>
              <a:tailEnd type="non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TextBox 4">
              <a:extLst>
                <a:ext uri="{FF2B5EF4-FFF2-40B4-BE49-F238E27FC236}">
                  <a16:creationId xmlns:a16="http://schemas.microsoft.com/office/drawing/2014/main" id="{56C1EA03-62D4-D12E-5BB6-74461C3712A9}"/>
                </a:ext>
              </a:extLst>
            </p:cNvPr>
            <p:cNvSpPr txBox="1"/>
            <p:nvPr/>
          </p:nvSpPr>
          <p:spPr>
            <a:xfrm>
              <a:off x="7109254" y="5993027"/>
              <a:ext cx="237249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accent3">
                      <a:lumMod val="50000"/>
                    </a:schemeClr>
                  </a:solidFill>
                </a:rPr>
                <a:t>Res(u, v)</a:t>
              </a:r>
            </a:p>
          </p:txBody>
        </p:sp>
        <p:sp>
          <p:nvSpPr>
            <p:cNvPr id="25" name="Google Shape;351;p24">
              <a:extLst>
                <a:ext uri="{FF2B5EF4-FFF2-40B4-BE49-F238E27FC236}">
                  <a16:creationId xmlns:a16="http://schemas.microsoft.com/office/drawing/2014/main" id="{1B88FB05-F76C-ECB5-7DD5-697570DB4C3F}"/>
                </a:ext>
              </a:extLst>
            </p:cNvPr>
            <p:cNvSpPr/>
            <p:nvPr/>
          </p:nvSpPr>
          <p:spPr>
            <a:xfrm>
              <a:off x="10532620" y="2932452"/>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sp>
          <p:nvSpPr>
            <p:cNvPr id="26" name="Google Shape;352;p24">
              <a:extLst>
                <a:ext uri="{FF2B5EF4-FFF2-40B4-BE49-F238E27FC236}">
                  <a16:creationId xmlns:a16="http://schemas.microsoft.com/office/drawing/2014/main" id="{627C3AE9-8F36-CB20-8005-41C81A73C24E}"/>
                </a:ext>
              </a:extLst>
            </p:cNvPr>
            <p:cNvSpPr/>
            <p:nvPr/>
          </p:nvSpPr>
          <p:spPr>
            <a:xfrm>
              <a:off x="7284493" y="3942994"/>
              <a:ext cx="272044" cy="272656"/>
            </a:xfrm>
            <a:prstGeom prst="ellipse">
              <a:avLst/>
            </a:pr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sz="1100"/>
            </a:p>
          </p:txBody>
        </p:sp>
      </p:grpSp>
    </p:spTree>
    <p:extLst>
      <p:ext uri="{BB962C8B-B14F-4D97-AF65-F5344CB8AC3E}">
        <p14:creationId xmlns:p14="http://schemas.microsoft.com/office/powerpoint/2010/main" val="33480766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1423-3307-7E40-298E-4A1C18C10B76}"/>
              </a:ext>
            </a:extLst>
          </p:cNvPr>
          <p:cNvSpPr>
            <a:spLocks noGrp="1"/>
          </p:cNvSpPr>
          <p:nvPr>
            <p:ph type="title"/>
          </p:nvPr>
        </p:nvSpPr>
        <p:spPr/>
        <p:txBody>
          <a:bodyPr/>
          <a:lstStyle/>
          <a:p>
            <a:r>
              <a:rPr lang="en-US">
                <a:cs typeface="Calibri Light"/>
              </a:rPr>
              <a:t>Effective Resistance: Going Beyond 1-WL</a:t>
            </a:r>
            <a:endParaRPr lang="en-US"/>
          </a:p>
        </p:txBody>
      </p:sp>
      <p:sp>
        <p:nvSpPr>
          <p:cNvPr id="3" name="Content Placeholder 2">
            <a:extLst>
              <a:ext uri="{FF2B5EF4-FFF2-40B4-BE49-F238E27FC236}">
                <a16:creationId xmlns:a16="http://schemas.microsoft.com/office/drawing/2014/main" id="{A2D9DE37-DAE7-3226-25D2-BDD19D1DA19E}"/>
              </a:ext>
            </a:extLst>
          </p:cNvPr>
          <p:cNvSpPr>
            <a:spLocks noGrp="1"/>
          </p:cNvSpPr>
          <p:nvPr>
            <p:ph idx="1"/>
          </p:nvPr>
        </p:nvSpPr>
        <p:spPr>
          <a:xfrm>
            <a:off x="838200" y="1851900"/>
            <a:ext cx="4822497" cy="4263127"/>
          </a:xfrm>
        </p:spPr>
        <p:txBody>
          <a:bodyPr vert="horz" lIns="91440" tIns="45720" rIns="91440" bIns="45720" rtlCol="0" anchor="t">
            <a:normAutofit/>
          </a:bodyPr>
          <a:lstStyle/>
          <a:p>
            <a:r>
              <a:rPr lang="en-US" sz="2400">
                <a:ea typeface="+mn-lt"/>
                <a:cs typeface="+mn-lt"/>
              </a:rPr>
              <a:t>ERs capture topological structure in graph </a:t>
            </a:r>
            <a:endParaRPr lang="en-US" sz="2400">
              <a:cs typeface="Calibri"/>
            </a:endParaRPr>
          </a:p>
          <a:p>
            <a:r>
              <a:rPr lang="en-US" sz="2400">
                <a:ea typeface="+mn-lt"/>
                <a:cs typeface="+mn-lt"/>
              </a:rPr>
              <a:t>Widely used in theoretical computer science</a:t>
            </a:r>
            <a:endParaRPr lang="en-US" sz="2400">
              <a:cs typeface="Calibri"/>
            </a:endParaRPr>
          </a:p>
          <a:p>
            <a:pPr lvl="1"/>
            <a:r>
              <a:rPr lang="en-US" sz="2000">
                <a:ea typeface="+mn-lt"/>
                <a:cs typeface="+mn-lt"/>
              </a:rPr>
              <a:t>Graph </a:t>
            </a:r>
            <a:r>
              <a:rPr lang="en-US" sz="2000" err="1">
                <a:ea typeface="+mn-lt"/>
                <a:cs typeface="+mn-lt"/>
              </a:rPr>
              <a:t>sparsification</a:t>
            </a:r>
            <a:endParaRPr lang="en-US" sz="2000">
              <a:ea typeface="+mn-lt"/>
              <a:cs typeface="+mn-lt"/>
            </a:endParaRPr>
          </a:p>
          <a:p>
            <a:pPr lvl="1"/>
            <a:r>
              <a:rPr lang="en-US" sz="2000">
                <a:ea typeface="+mn-lt"/>
                <a:cs typeface="+mn-lt"/>
              </a:rPr>
              <a:t>Linear system solvers</a:t>
            </a:r>
          </a:p>
          <a:p>
            <a:pPr lvl="1"/>
            <a:r>
              <a:rPr lang="en-US" sz="2000">
                <a:ea typeface="+mn-lt"/>
                <a:cs typeface="+mn-lt"/>
              </a:rPr>
              <a:t>Graph clustering</a:t>
            </a:r>
          </a:p>
          <a:p>
            <a:r>
              <a:rPr lang="en-US" sz="2400">
                <a:ea typeface="+mn-lt"/>
                <a:cs typeface="+mn-lt"/>
              </a:rPr>
              <a:t>View graph as electrical circuit </a:t>
            </a:r>
            <a:endParaRPr lang="en-US">
              <a:cs typeface="Calibri" panose="020F0502020204030204"/>
            </a:endParaRPr>
          </a:p>
          <a:p>
            <a:pPr lvl="1"/>
            <a:r>
              <a:rPr lang="en-US" sz="2000">
                <a:ea typeface="+mn-lt"/>
                <a:cs typeface="+mn-lt"/>
              </a:rPr>
              <a:t>Edges are resistors</a:t>
            </a:r>
            <a:endParaRPr lang="en-US">
              <a:ea typeface="+mn-lt"/>
              <a:cs typeface="+mn-lt"/>
            </a:endParaRPr>
          </a:p>
          <a:p>
            <a:pPr lvl="1"/>
            <a:r>
              <a:rPr lang="en-US" sz="2000">
                <a:ea typeface="+mn-lt"/>
                <a:cs typeface="+mn-lt"/>
              </a:rPr>
              <a:t>Send current between two points and measure effective resistance</a:t>
            </a:r>
            <a:endParaRPr lang="en-US" sz="2400">
              <a:cs typeface="Calibri"/>
            </a:endParaRPr>
          </a:p>
        </p:txBody>
      </p:sp>
      <p:sp>
        <p:nvSpPr>
          <p:cNvPr id="4" name="Slide Number Placeholder 3">
            <a:extLst>
              <a:ext uri="{FF2B5EF4-FFF2-40B4-BE49-F238E27FC236}">
                <a16:creationId xmlns:a16="http://schemas.microsoft.com/office/drawing/2014/main" id="{6E1CB9BD-8F09-575C-A027-DF0922D9BFCD}"/>
              </a:ext>
            </a:extLst>
          </p:cNvPr>
          <p:cNvSpPr>
            <a:spLocks noGrp="1"/>
          </p:cNvSpPr>
          <p:nvPr>
            <p:ph type="sldNum" sz="quarter" idx="12"/>
          </p:nvPr>
        </p:nvSpPr>
        <p:spPr/>
        <p:txBody>
          <a:bodyPr/>
          <a:lstStyle/>
          <a:p>
            <a:fld id="{48F63A3B-78C7-47BE-AE5E-E10140E04643}" type="slidenum">
              <a:rPr lang="en-US" dirty="0"/>
              <a:t>89</a:t>
            </a:fld>
            <a:endParaRPr lang="en-US"/>
          </a:p>
        </p:txBody>
      </p:sp>
      <p:pic>
        <p:nvPicPr>
          <p:cNvPr id="5" name="Picture 4" descr="A diagram of a hexagon with numbers and circles&#10;&#10;Description automatically generated">
            <a:extLst>
              <a:ext uri="{FF2B5EF4-FFF2-40B4-BE49-F238E27FC236}">
                <a16:creationId xmlns:a16="http://schemas.microsoft.com/office/drawing/2014/main" id="{44A04AF8-188F-9FFF-CED7-45ED124C6DAE}"/>
              </a:ext>
            </a:extLst>
          </p:cNvPr>
          <p:cNvPicPr>
            <a:picLocks noChangeAspect="1"/>
          </p:cNvPicPr>
          <p:nvPr/>
        </p:nvPicPr>
        <p:blipFill>
          <a:blip r:embed="rId2"/>
          <a:stretch>
            <a:fillRect/>
          </a:stretch>
        </p:blipFill>
        <p:spPr>
          <a:xfrm>
            <a:off x="7068230" y="1852386"/>
            <a:ext cx="3933825" cy="3924300"/>
          </a:xfrm>
          <a:prstGeom prst="rect">
            <a:avLst/>
          </a:prstGeom>
        </p:spPr>
      </p:pic>
    </p:spTree>
    <p:extLst>
      <p:ext uri="{BB962C8B-B14F-4D97-AF65-F5344CB8AC3E}">
        <p14:creationId xmlns:p14="http://schemas.microsoft.com/office/powerpoint/2010/main" val="1821536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9621-B9F6-5132-1880-D2BF4068F044}"/>
              </a:ext>
            </a:extLst>
          </p:cNvPr>
          <p:cNvSpPr>
            <a:spLocks noGrp="1"/>
          </p:cNvSpPr>
          <p:nvPr>
            <p:ph type="title"/>
          </p:nvPr>
        </p:nvSpPr>
        <p:spPr/>
        <p:txBody>
          <a:bodyPr/>
          <a:lstStyle/>
          <a:p>
            <a:r>
              <a:rPr lang="en-US">
                <a:cs typeface="Calibri Light"/>
              </a:rPr>
              <a:t>Convolutional Networks</a:t>
            </a:r>
            <a:endParaRPr lang="en-US"/>
          </a:p>
        </p:txBody>
      </p:sp>
      <p:sp>
        <p:nvSpPr>
          <p:cNvPr id="3" name="Content Placeholder 2">
            <a:extLst>
              <a:ext uri="{FF2B5EF4-FFF2-40B4-BE49-F238E27FC236}">
                <a16:creationId xmlns:a16="http://schemas.microsoft.com/office/drawing/2014/main" id="{AEE13652-CED6-181C-E859-9407B90BFA51}"/>
              </a:ext>
            </a:extLst>
          </p:cNvPr>
          <p:cNvSpPr>
            <a:spLocks noGrp="1"/>
          </p:cNvSpPr>
          <p:nvPr>
            <p:ph idx="1"/>
          </p:nvPr>
        </p:nvSpPr>
        <p:spPr>
          <a:xfrm>
            <a:off x="838200" y="1825625"/>
            <a:ext cx="7934410" cy="4831877"/>
          </a:xfrm>
        </p:spPr>
        <p:txBody>
          <a:bodyPr vert="horz" lIns="91440" tIns="45720" rIns="91440" bIns="45720" rtlCol="0" anchor="t">
            <a:normAutofit/>
          </a:bodyPr>
          <a:lstStyle/>
          <a:p>
            <a:r>
              <a:rPr lang="en-US" sz="2800" dirty="0">
                <a:cs typeface="Calibri"/>
              </a:rPr>
              <a:t>Weight sharing</a:t>
            </a:r>
          </a:p>
          <a:p>
            <a:r>
              <a:rPr lang="en-US" sz="2800" dirty="0">
                <a:cs typeface="Calibri"/>
              </a:rPr>
              <a:t>Filters capture neighborhood</a:t>
            </a:r>
            <a:br>
              <a:rPr lang="en-US" sz="2800" dirty="0">
                <a:cs typeface="Calibri"/>
              </a:rPr>
            </a:br>
            <a:r>
              <a:rPr lang="en-US" sz="2800" dirty="0">
                <a:cs typeface="Calibri"/>
              </a:rPr>
              <a:t>on a grid graph</a:t>
            </a:r>
            <a:endParaRPr lang="en-US" sz="2800" dirty="0">
              <a:ea typeface="Calibri"/>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r>
              <a:rPr lang="en-US" sz="2800" dirty="0" err="1">
                <a:cs typeface="Calibri"/>
              </a:rPr>
              <a:t>ResNet</a:t>
            </a:r>
            <a:r>
              <a:rPr lang="en-US" sz="2800" dirty="0">
                <a:cs typeface="Calibri"/>
              </a:rPr>
              <a:t>, </a:t>
            </a:r>
            <a:r>
              <a:rPr lang="en-US" sz="2800" dirty="0" err="1">
                <a:cs typeface="Calibri"/>
              </a:rPr>
              <a:t>VGGNet</a:t>
            </a:r>
            <a:r>
              <a:rPr lang="en-US" sz="2800" dirty="0">
                <a:cs typeface="Calibri"/>
              </a:rPr>
              <a:t>, etc.</a:t>
            </a:r>
            <a:endParaRPr lang="en-US" sz="2800" dirty="0"/>
          </a:p>
        </p:txBody>
      </p:sp>
      <p:sp>
        <p:nvSpPr>
          <p:cNvPr id="4" name="Slide Number Placeholder 3">
            <a:extLst>
              <a:ext uri="{FF2B5EF4-FFF2-40B4-BE49-F238E27FC236}">
                <a16:creationId xmlns:a16="http://schemas.microsoft.com/office/drawing/2014/main" id="{A90769C6-A627-9AAF-F2D1-B179C1704C54}"/>
              </a:ext>
            </a:extLst>
          </p:cNvPr>
          <p:cNvSpPr>
            <a:spLocks noGrp="1"/>
          </p:cNvSpPr>
          <p:nvPr>
            <p:ph type="sldNum" sz="quarter" idx="12"/>
          </p:nvPr>
        </p:nvSpPr>
        <p:spPr/>
        <p:txBody>
          <a:bodyPr/>
          <a:lstStyle/>
          <a:p>
            <a:fld id="{48F63A3B-78C7-47BE-AE5E-E10140E04643}" type="slidenum">
              <a:rPr lang="en-US" dirty="0"/>
              <a:t>9</a:t>
            </a:fld>
            <a:endParaRPr lang="en-US"/>
          </a:p>
        </p:txBody>
      </p:sp>
      <p:pic>
        <p:nvPicPr>
          <p:cNvPr id="6" name="Picture 5" descr="A collage of a cat&#10;&#10;Description automatically generated">
            <a:extLst>
              <a:ext uri="{FF2B5EF4-FFF2-40B4-BE49-F238E27FC236}">
                <a16:creationId xmlns:a16="http://schemas.microsoft.com/office/drawing/2014/main" id="{B9A6530F-1A98-5987-09F5-8A2FF7B63F05}"/>
              </a:ext>
            </a:extLst>
          </p:cNvPr>
          <p:cNvPicPr>
            <a:picLocks noChangeAspect="1"/>
          </p:cNvPicPr>
          <p:nvPr/>
        </p:nvPicPr>
        <p:blipFill>
          <a:blip r:embed="rId2"/>
          <a:stretch>
            <a:fillRect/>
          </a:stretch>
        </p:blipFill>
        <p:spPr>
          <a:xfrm>
            <a:off x="5617474" y="1688285"/>
            <a:ext cx="5666346" cy="2746890"/>
          </a:xfrm>
          <a:prstGeom prst="rect">
            <a:avLst/>
          </a:prstGeom>
        </p:spPr>
      </p:pic>
      <p:pic>
        <p:nvPicPr>
          <p:cNvPr id="7" name="Picture 6" descr="A picture containing indoor, black, tiled&#10;&#10;Description automatically generated">
            <a:extLst>
              <a:ext uri="{FF2B5EF4-FFF2-40B4-BE49-F238E27FC236}">
                <a16:creationId xmlns:a16="http://schemas.microsoft.com/office/drawing/2014/main" id="{8D203302-DEB7-B456-0118-7A2985B37F7B}"/>
              </a:ext>
            </a:extLst>
          </p:cNvPr>
          <p:cNvPicPr>
            <a:picLocks noChangeAspect="1"/>
          </p:cNvPicPr>
          <p:nvPr/>
        </p:nvPicPr>
        <p:blipFill>
          <a:blip r:embed="rId3"/>
          <a:stretch>
            <a:fillRect/>
          </a:stretch>
        </p:blipFill>
        <p:spPr>
          <a:xfrm>
            <a:off x="2546221" y="3372279"/>
            <a:ext cx="2143125" cy="1733550"/>
          </a:xfrm>
          <a:prstGeom prst="rect">
            <a:avLst/>
          </a:prstGeom>
        </p:spPr>
      </p:pic>
      <p:sp>
        <p:nvSpPr>
          <p:cNvPr id="8" name="Footer Placeholder 5">
            <a:extLst>
              <a:ext uri="{FF2B5EF4-FFF2-40B4-BE49-F238E27FC236}">
                <a16:creationId xmlns:a16="http://schemas.microsoft.com/office/drawing/2014/main" id="{DD081295-00E6-09EB-F729-17C6A4E037D0}"/>
              </a:ext>
            </a:extLst>
          </p:cNvPr>
          <p:cNvSpPr>
            <a:spLocks noGrp="1"/>
          </p:cNvSpPr>
          <p:nvPr/>
        </p:nvSpPr>
        <p:spPr>
          <a:xfrm>
            <a:off x="489528" y="6356350"/>
            <a:ext cx="11144596"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Aft>
                <a:spcPts val="600"/>
              </a:spcAft>
            </a:pPr>
            <a:r>
              <a:rPr lang="en-US" kern="1200">
                <a:latin typeface="+mn-lt"/>
                <a:ea typeface="+mn-ea"/>
                <a:cs typeface="+mn-cs"/>
              </a:rPr>
              <a:t>Image from https://towardsdatascience.com/understanding-graph-convolutional-networks-for-node-classification-a2bfdb7aba7b</a:t>
            </a:r>
            <a:endParaRPr lang="en-US"/>
          </a:p>
          <a:p>
            <a:pPr algn="l">
              <a:lnSpc>
                <a:spcPct val="90000"/>
              </a:lnSpc>
              <a:spcAft>
                <a:spcPts val="600"/>
              </a:spcAft>
            </a:pPr>
            <a:endParaRPr lang="en-US" kern="1200">
              <a:latin typeface="+mn-lt"/>
            </a:endParaRPr>
          </a:p>
        </p:txBody>
      </p:sp>
    </p:spTree>
    <p:extLst>
      <p:ext uri="{BB962C8B-B14F-4D97-AF65-F5344CB8AC3E}">
        <p14:creationId xmlns:p14="http://schemas.microsoft.com/office/powerpoint/2010/main" val="16717205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3798-AAC4-EC88-452B-0C125819DC57}"/>
              </a:ext>
            </a:extLst>
          </p:cNvPr>
          <p:cNvSpPr>
            <a:spLocks noGrp="1"/>
          </p:cNvSpPr>
          <p:nvPr>
            <p:ph type="title"/>
          </p:nvPr>
        </p:nvSpPr>
        <p:spPr/>
        <p:txBody>
          <a:bodyPr/>
          <a:lstStyle/>
          <a:p>
            <a:r>
              <a:rPr lang="en-US">
                <a:cs typeface="Calibri Light"/>
              </a:rPr>
              <a:t>Resistive Embeddings</a:t>
            </a:r>
            <a:endParaRPr lang="en-US"/>
          </a:p>
        </p:txBody>
      </p:sp>
      <p:sp>
        <p:nvSpPr>
          <p:cNvPr id="4" name="Slide Number Placeholder 3">
            <a:extLst>
              <a:ext uri="{FF2B5EF4-FFF2-40B4-BE49-F238E27FC236}">
                <a16:creationId xmlns:a16="http://schemas.microsoft.com/office/drawing/2014/main" id="{95CA8A6D-38FB-E4D9-BA47-E9008B5024A7}"/>
              </a:ext>
            </a:extLst>
          </p:cNvPr>
          <p:cNvSpPr>
            <a:spLocks noGrp="1"/>
          </p:cNvSpPr>
          <p:nvPr>
            <p:ph type="sldNum" sz="quarter" idx="12"/>
          </p:nvPr>
        </p:nvSpPr>
        <p:spPr/>
        <p:txBody>
          <a:bodyPr/>
          <a:lstStyle/>
          <a:p>
            <a:fld id="{48F63A3B-78C7-47BE-AE5E-E10140E04643}" type="slidenum">
              <a:rPr lang="en-US" dirty="0"/>
              <a:t>90</a:t>
            </a:fld>
            <a:endParaRPr lang="en-US"/>
          </a:p>
        </p:txBody>
      </p:sp>
      <p:sp>
        <p:nvSpPr>
          <p:cNvPr id="6" name="TextBox 41">
            <a:extLst>
              <a:ext uri="{FF2B5EF4-FFF2-40B4-BE49-F238E27FC236}">
                <a16:creationId xmlns:a16="http://schemas.microsoft.com/office/drawing/2014/main" id="{78EB97E2-5478-85A3-98EB-E41A842BB783}"/>
              </a:ext>
            </a:extLst>
          </p:cNvPr>
          <p:cNvSpPr txBox="1"/>
          <p:nvPr/>
        </p:nvSpPr>
        <p:spPr>
          <a:xfrm>
            <a:off x="911227" y="1520091"/>
            <a:ext cx="9783781" cy="153888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Sans-Serif"/>
              <a:buChar char="•"/>
            </a:pPr>
            <a:r>
              <a:rPr lang="en-US" sz="2800" dirty="0">
                <a:ea typeface="+mn-lt"/>
                <a:cs typeface="+mn-lt"/>
              </a:rPr>
              <a:t>ERs are scalar features along each edge</a:t>
            </a:r>
          </a:p>
          <a:p>
            <a:pPr marL="285750" indent="-285750">
              <a:spcAft>
                <a:spcPts val="600"/>
              </a:spcAft>
              <a:buFont typeface="Arial,Sans-Serif"/>
              <a:buChar char="•"/>
            </a:pPr>
            <a:r>
              <a:rPr lang="en-US" sz="2800" dirty="0">
                <a:ea typeface="+mn-lt"/>
                <a:cs typeface="+mn-lt"/>
              </a:rPr>
              <a:t>Define richer </a:t>
            </a:r>
            <a:r>
              <a:rPr lang="en-US" sz="2800" i="1" dirty="0">
                <a:ea typeface="+mn-lt"/>
                <a:cs typeface="+mn-lt"/>
              </a:rPr>
              <a:t>vector embeddings</a:t>
            </a:r>
            <a:r>
              <a:rPr lang="en-US" sz="2800" dirty="0">
                <a:ea typeface="+mn-lt"/>
                <a:cs typeface="+mn-lt"/>
              </a:rPr>
              <a:t> that capture more structure</a:t>
            </a:r>
          </a:p>
          <a:p>
            <a:pPr marL="285750" indent="-285750">
              <a:spcAft>
                <a:spcPts val="600"/>
              </a:spcAft>
              <a:buFont typeface="Arial"/>
              <a:buChar char="•"/>
            </a:pPr>
            <a:r>
              <a:rPr lang="en-US" sz="2800" b="1" dirty="0"/>
              <a:t>Resistive embedding</a:t>
            </a:r>
            <a:r>
              <a:rPr lang="en-US" sz="2800" dirty="0"/>
              <a:t> for each node satisfying:</a:t>
            </a:r>
            <a:endParaRPr lang="en-US" sz="2800" dirty="0">
              <a:cs typeface="Calibri"/>
            </a:endParaRPr>
          </a:p>
        </p:txBody>
      </p:sp>
      <p:pic>
        <p:nvPicPr>
          <p:cNvPr id="9" name="Picture 8" descr="Graphical user interface, icon&#10;&#10;Description automatically generated">
            <a:extLst>
              <a:ext uri="{FF2B5EF4-FFF2-40B4-BE49-F238E27FC236}">
                <a16:creationId xmlns:a16="http://schemas.microsoft.com/office/drawing/2014/main" id="{053D0014-0567-8CB5-2787-8D20DD5A3BC3}"/>
              </a:ext>
            </a:extLst>
          </p:cNvPr>
          <p:cNvPicPr>
            <a:picLocks noChangeAspect="1"/>
          </p:cNvPicPr>
          <p:nvPr/>
        </p:nvPicPr>
        <p:blipFill>
          <a:blip r:embed="rId2"/>
          <a:stretch>
            <a:fillRect/>
          </a:stretch>
        </p:blipFill>
        <p:spPr>
          <a:xfrm>
            <a:off x="3618631" y="3288804"/>
            <a:ext cx="4945669" cy="586438"/>
          </a:xfrm>
          <a:prstGeom prst="rect">
            <a:avLst/>
          </a:prstGeom>
        </p:spPr>
      </p:pic>
      <p:sp>
        <p:nvSpPr>
          <p:cNvPr id="10" name="TextBox 58">
            <a:extLst>
              <a:ext uri="{FF2B5EF4-FFF2-40B4-BE49-F238E27FC236}">
                <a16:creationId xmlns:a16="http://schemas.microsoft.com/office/drawing/2014/main" id="{CCF618D9-2A84-FAF1-18A8-418CBB9D242C}"/>
              </a:ext>
            </a:extLst>
          </p:cNvPr>
          <p:cNvSpPr txBox="1"/>
          <p:nvPr/>
        </p:nvSpPr>
        <p:spPr>
          <a:xfrm>
            <a:off x="911225" y="4238395"/>
            <a:ext cx="10333038"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a:buChar char="•"/>
            </a:pPr>
            <a:r>
              <a:rPr lang="en-US" sz="2800" b="1" i="1" dirty="0">
                <a:solidFill>
                  <a:schemeClr val="accent1">
                    <a:lumMod val="75000"/>
                  </a:schemeClr>
                </a:solidFill>
                <a:ea typeface="+mn-lt"/>
                <a:cs typeface="+mn-lt"/>
              </a:rPr>
              <a:t>Efficient computation using dimensionality reduction techniques (JL Lemma)</a:t>
            </a:r>
            <a:endParaRPr lang="en-US" sz="2800" b="1" i="1" dirty="0">
              <a:solidFill>
                <a:schemeClr val="accent1">
                  <a:lumMod val="75000"/>
                </a:schemeClr>
              </a:solidFill>
              <a:cs typeface="Calibri"/>
            </a:endParaRPr>
          </a:p>
        </p:txBody>
      </p:sp>
    </p:spTree>
    <p:extLst>
      <p:ext uri="{BB962C8B-B14F-4D97-AF65-F5344CB8AC3E}">
        <p14:creationId xmlns:p14="http://schemas.microsoft.com/office/powerpoint/2010/main" val="40582069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3E44-B621-73FF-08B3-2A91CFCEFC85}"/>
              </a:ext>
            </a:extLst>
          </p:cNvPr>
          <p:cNvSpPr>
            <a:spLocks noGrp="1"/>
          </p:cNvSpPr>
          <p:nvPr>
            <p:ph type="title"/>
          </p:nvPr>
        </p:nvSpPr>
        <p:spPr/>
        <p:txBody>
          <a:bodyPr/>
          <a:lstStyle/>
          <a:p>
            <a:r>
              <a:rPr lang="en-US">
                <a:ea typeface="Calibri Light"/>
                <a:cs typeface="Calibri Light"/>
              </a:rPr>
              <a:t>Efficient Computation</a:t>
            </a:r>
            <a:endParaRPr lang="en-US"/>
          </a:p>
        </p:txBody>
      </p:sp>
      <p:sp>
        <p:nvSpPr>
          <p:cNvPr id="4" name="Slide Number Placeholder 3">
            <a:extLst>
              <a:ext uri="{FF2B5EF4-FFF2-40B4-BE49-F238E27FC236}">
                <a16:creationId xmlns:a16="http://schemas.microsoft.com/office/drawing/2014/main" id="{20436B40-8CAF-8CDD-1B04-ED7126017FA9}"/>
              </a:ext>
            </a:extLst>
          </p:cNvPr>
          <p:cNvSpPr>
            <a:spLocks noGrp="1"/>
          </p:cNvSpPr>
          <p:nvPr>
            <p:ph type="sldNum" sz="quarter" idx="12"/>
          </p:nvPr>
        </p:nvSpPr>
        <p:spPr/>
        <p:txBody>
          <a:bodyPr/>
          <a:lstStyle/>
          <a:p>
            <a:fld id="{48F63A3B-78C7-47BE-AE5E-E10140E04643}" type="slidenum">
              <a:rPr lang="en-US" dirty="0"/>
              <a:t>91</a:t>
            </a:fld>
            <a:endParaRPr lang="en-US"/>
          </a:p>
        </p:txBody>
      </p:sp>
      <p:sp>
        <p:nvSpPr>
          <p:cNvPr id="5" name="Content Placeholder 2">
            <a:extLst>
              <a:ext uri="{FF2B5EF4-FFF2-40B4-BE49-F238E27FC236}">
                <a16:creationId xmlns:a16="http://schemas.microsoft.com/office/drawing/2014/main" id="{F16C6EDA-25F5-8619-54F1-796222FE5115}"/>
              </a:ext>
            </a:extLst>
          </p:cNvPr>
          <p:cNvSpPr txBox="1">
            <a:spLocks/>
          </p:cNvSpPr>
          <p:nvPr/>
        </p:nvSpPr>
        <p:spPr>
          <a:xfrm>
            <a:off x="837565" y="1943421"/>
            <a:ext cx="3441515" cy="3826699"/>
          </a:xfrm>
          <a:prstGeom prst="rect">
            <a:avLst/>
          </a:prstGeom>
          <a:solidFill>
            <a:srgbClr val="FFF9E8"/>
          </a:solidFill>
          <a:ln w="28575">
            <a:solidFill>
              <a:schemeClr val="tx1"/>
            </a:solidFill>
          </a:ln>
        </p:spPr>
        <p:txBody>
          <a:bodyPr vert="horz" lIns="182880" tIns="91440" rIns="182880" bIns="9144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t>JL Lemma</a:t>
            </a:r>
            <a:r>
              <a:rPr lang="en-US" sz="2400"/>
              <a:t>:</a:t>
            </a:r>
            <a:endParaRPr lang="en-US" sz="2400">
              <a:ea typeface="Calibri"/>
              <a:cs typeface="Calibri"/>
            </a:endParaRPr>
          </a:p>
          <a:p>
            <a:endParaRPr lang="en-US" sz="2400">
              <a:ea typeface="Calibri"/>
              <a:cs typeface="Calibri"/>
            </a:endParaRPr>
          </a:p>
          <a:p>
            <a:r>
              <a:rPr lang="en-US" sz="2400"/>
              <a:t>One can map n points x</a:t>
            </a:r>
            <a:r>
              <a:rPr lang="en-US" sz="2400" baseline="-25000"/>
              <a:t>1</a:t>
            </a:r>
            <a:r>
              <a:rPr lang="en-US" sz="2400"/>
              <a:t>, x</a:t>
            </a:r>
            <a:r>
              <a:rPr lang="en-US" sz="2400" baseline="-25000"/>
              <a:t>2</a:t>
            </a:r>
            <a:r>
              <a:rPr lang="en-US" sz="2400"/>
              <a:t>, …, </a:t>
            </a:r>
            <a:r>
              <a:rPr lang="en-US" sz="2400" err="1"/>
              <a:t>x</a:t>
            </a:r>
            <a:r>
              <a:rPr lang="en-US" sz="2400" baseline="-25000" err="1"/>
              <a:t>n</a:t>
            </a:r>
            <a:r>
              <a:rPr lang="en-US" sz="2400"/>
              <a:t> into dimension Ω((log n)/ε</a:t>
            </a:r>
            <a:r>
              <a:rPr lang="en-US" sz="2400" baseline="30000"/>
              <a:t>2</a:t>
            </a:r>
            <a:r>
              <a:rPr lang="en-US" sz="2400"/>
              <a:t>) and preserve squared-distances up to multiplicative 1 ± ε factor.</a:t>
            </a:r>
            <a:endParaRPr lang="en-US" sz="2400">
              <a:ea typeface="Calibri"/>
              <a:cs typeface="Calibri"/>
            </a:endParaRPr>
          </a:p>
        </p:txBody>
      </p:sp>
      <p:sp>
        <p:nvSpPr>
          <p:cNvPr id="6" name="Content Placeholder 2">
            <a:extLst>
              <a:ext uri="{FF2B5EF4-FFF2-40B4-BE49-F238E27FC236}">
                <a16:creationId xmlns:a16="http://schemas.microsoft.com/office/drawing/2014/main" id="{DFB14BA3-632E-0D3D-6A74-C5D114048EE7}"/>
              </a:ext>
            </a:extLst>
          </p:cNvPr>
          <p:cNvSpPr>
            <a:spLocks noGrp="1"/>
          </p:cNvSpPr>
          <p:nvPr/>
        </p:nvSpPr>
        <p:spPr>
          <a:xfrm>
            <a:off x="4734297" y="1943406"/>
            <a:ext cx="6365054" cy="105652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a:buChar char="•"/>
            </a:pPr>
            <a:r>
              <a:rPr lang="en-US"/>
              <a:t>ER = L</a:t>
            </a:r>
            <a:r>
              <a:rPr lang="en-US" baseline="-25000"/>
              <a:t>2</a:t>
            </a:r>
            <a:r>
              <a:rPr lang="en-US"/>
              <a:t>-squared distance of resistive embeddings</a:t>
            </a:r>
          </a:p>
          <a:p>
            <a:pPr marL="285750" indent="-285750">
              <a:spcAft>
                <a:spcPts val="600"/>
              </a:spcAft>
              <a:buFont typeface="Arial"/>
              <a:buChar char="•"/>
            </a:pPr>
            <a:r>
              <a:rPr lang="en-US"/>
              <a:t>Use </a:t>
            </a:r>
            <a:r>
              <a:rPr lang="en-US" u="sng"/>
              <a:t>constructive version</a:t>
            </a:r>
            <a:r>
              <a:rPr lang="en-US"/>
              <a:t> of JL to map embeddings into smaller space (e.g., [Spielman, Srivastava '08])</a:t>
            </a:r>
            <a:endParaRPr lang="en-US">
              <a:ea typeface="Calibri"/>
              <a:cs typeface="Calibri"/>
            </a:endParaRPr>
          </a:p>
        </p:txBody>
      </p:sp>
      <p:pic>
        <p:nvPicPr>
          <p:cNvPr id="7" name="Picture 6" descr="A picture containing text, clock, gauge&#10;&#10;Description automatically generated">
            <a:extLst>
              <a:ext uri="{FF2B5EF4-FFF2-40B4-BE49-F238E27FC236}">
                <a16:creationId xmlns:a16="http://schemas.microsoft.com/office/drawing/2014/main" id="{E8B4FAD2-2088-88E7-6107-AF2E7D14DAEE}"/>
              </a:ext>
            </a:extLst>
          </p:cNvPr>
          <p:cNvPicPr>
            <a:picLocks noChangeAspect="1"/>
          </p:cNvPicPr>
          <p:nvPr/>
        </p:nvPicPr>
        <p:blipFill>
          <a:blip r:embed="rId2"/>
          <a:stretch>
            <a:fillRect/>
          </a:stretch>
        </p:blipFill>
        <p:spPr>
          <a:xfrm>
            <a:off x="8734881" y="3229841"/>
            <a:ext cx="2100649" cy="1073566"/>
          </a:xfrm>
          <a:prstGeom prst="rect">
            <a:avLst/>
          </a:prstGeom>
        </p:spPr>
      </p:pic>
      <p:sp>
        <p:nvSpPr>
          <p:cNvPr id="8" name="Content Placeholder 2">
            <a:extLst>
              <a:ext uri="{FF2B5EF4-FFF2-40B4-BE49-F238E27FC236}">
                <a16:creationId xmlns:a16="http://schemas.microsoft.com/office/drawing/2014/main" id="{6A813B67-23A1-15C3-54D2-63CAB07E1B10}"/>
              </a:ext>
            </a:extLst>
          </p:cNvPr>
          <p:cNvSpPr>
            <a:spLocks noGrp="1"/>
          </p:cNvSpPr>
          <p:nvPr/>
        </p:nvSpPr>
        <p:spPr>
          <a:xfrm>
            <a:off x="4734297" y="4881063"/>
            <a:ext cx="6365054" cy="1492249"/>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a:buChar char="•"/>
            </a:pPr>
            <a:r>
              <a:rPr lang="en-US"/>
              <a:t>k = O(log n / </a:t>
            </a:r>
            <a:r>
              <a:rPr lang="en-US">
                <a:ea typeface="+mn-lt"/>
                <a:cs typeface="+mn-lt"/>
              </a:rPr>
              <a:t>ε</a:t>
            </a:r>
            <a:r>
              <a:rPr lang="en-US" baseline="30000">
                <a:ea typeface="+mn-lt"/>
                <a:cs typeface="+mn-lt"/>
              </a:rPr>
              <a:t>2</a:t>
            </a:r>
            <a:r>
              <a:rPr lang="en-US"/>
              <a:t>)</a:t>
            </a:r>
          </a:p>
          <a:p>
            <a:pPr marL="285750" indent="-285750">
              <a:spcAft>
                <a:spcPts val="600"/>
              </a:spcAft>
              <a:buFont typeface="Arial"/>
              <a:buChar char="•"/>
            </a:pPr>
            <a:r>
              <a:rPr lang="en-US"/>
              <a:t>Use </a:t>
            </a:r>
            <a:r>
              <a:rPr lang="en-US" i="1"/>
              <a:t>fast Laplacian solvers</a:t>
            </a:r>
            <a:r>
              <a:rPr lang="en-US"/>
              <a:t> to solve O((</a:t>
            </a:r>
            <a:r>
              <a:rPr lang="en-US" err="1"/>
              <a:t>n+m</a:t>
            </a:r>
            <a:r>
              <a:rPr lang="en-US"/>
              <a:t>) log n / </a:t>
            </a:r>
            <a:r>
              <a:rPr lang="en-US">
                <a:ea typeface="+mn-lt"/>
                <a:cs typeface="+mn-lt"/>
              </a:rPr>
              <a:t>ε</a:t>
            </a:r>
            <a:r>
              <a:rPr lang="en-US" baseline="30000">
                <a:ea typeface="+mn-lt"/>
                <a:cs typeface="+mn-lt"/>
              </a:rPr>
              <a:t>2</a:t>
            </a:r>
            <a:r>
              <a:rPr lang="en-US">
                <a:ea typeface="+mn-lt"/>
                <a:cs typeface="+mn-lt"/>
              </a:rPr>
              <a:t>) Laplacian systems ([Spielman and Teng - STOC'04])</a:t>
            </a:r>
            <a:endParaRPr lang="en-US" b="1">
              <a:solidFill>
                <a:srgbClr val="B23214"/>
              </a:solidFill>
              <a:ea typeface="+mn-lt"/>
              <a:cs typeface="+mn-lt"/>
            </a:endParaRPr>
          </a:p>
          <a:p>
            <a:pPr marL="285750" indent="-285750">
              <a:spcAft>
                <a:spcPts val="600"/>
              </a:spcAft>
              <a:buFont typeface="Arial"/>
              <a:buChar char="•"/>
            </a:pPr>
            <a:r>
              <a:rPr lang="en-US" b="1">
                <a:solidFill>
                  <a:schemeClr val="accent6">
                    <a:lumMod val="75000"/>
                  </a:schemeClr>
                </a:solidFill>
                <a:ea typeface="+mn-lt"/>
                <a:cs typeface="+mn-lt"/>
              </a:rPr>
              <a:t>Õ(</a:t>
            </a:r>
            <a:r>
              <a:rPr lang="en-US" b="1" err="1">
                <a:solidFill>
                  <a:schemeClr val="accent6">
                    <a:lumMod val="75000"/>
                  </a:schemeClr>
                </a:solidFill>
                <a:ea typeface="+mn-lt"/>
                <a:cs typeface="+mn-lt"/>
              </a:rPr>
              <a:t>n+m</a:t>
            </a:r>
            <a:r>
              <a:rPr lang="en-US" b="1">
                <a:solidFill>
                  <a:schemeClr val="accent6">
                    <a:lumMod val="75000"/>
                  </a:schemeClr>
                </a:solidFill>
                <a:ea typeface="+mn-lt"/>
                <a:cs typeface="+mn-lt"/>
              </a:rPr>
              <a:t>) total running time!</a:t>
            </a:r>
            <a:endParaRPr lang="en-US" b="1">
              <a:solidFill>
                <a:schemeClr val="accent6">
                  <a:lumMod val="75000"/>
                </a:schemeClr>
              </a:solidFill>
              <a:ea typeface="Calibri"/>
              <a:cs typeface="Calibri"/>
            </a:endParaRPr>
          </a:p>
        </p:txBody>
      </p:sp>
      <p:pic>
        <p:nvPicPr>
          <p:cNvPr id="9" name="Picture 8" descr="A picture containing text, sign, clock, gauge&#10;&#10;Description automatically generated">
            <a:extLst>
              <a:ext uri="{FF2B5EF4-FFF2-40B4-BE49-F238E27FC236}">
                <a16:creationId xmlns:a16="http://schemas.microsoft.com/office/drawing/2014/main" id="{31E0621F-96A5-BA53-6BBB-F9FBF4B401AE}"/>
              </a:ext>
            </a:extLst>
          </p:cNvPr>
          <p:cNvPicPr>
            <a:picLocks noChangeAspect="1"/>
          </p:cNvPicPr>
          <p:nvPr/>
        </p:nvPicPr>
        <p:blipFill>
          <a:blip r:embed="rId3"/>
          <a:stretch>
            <a:fillRect/>
          </a:stretch>
        </p:blipFill>
        <p:spPr>
          <a:xfrm>
            <a:off x="5127731" y="1472652"/>
            <a:ext cx="1804087" cy="282791"/>
          </a:xfrm>
          <a:prstGeom prst="rect">
            <a:avLst/>
          </a:prstGeom>
        </p:spPr>
      </p:pic>
      <p:pic>
        <p:nvPicPr>
          <p:cNvPr id="10" name="Picture 9" descr="Graphical user interface, icon&#10;&#10;Description automatically generated">
            <a:extLst>
              <a:ext uri="{FF2B5EF4-FFF2-40B4-BE49-F238E27FC236}">
                <a16:creationId xmlns:a16="http://schemas.microsoft.com/office/drawing/2014/main" id="{A229CAF9-B5A4-E8FF-7077-63922F88E42C}"/>
              </a:ext>
            </a:extLst>
          </p:cNvPr>
          <p:cNvPicPr>
            <a:picLocks noChangeAspect="1"/>
          </p:cNvPicPr>
          <p:nvPr/>
        </p:nvPicPr>
        <p:blipFill>
          <a:blip r:embed="rId4"/>
          <a:stretch>
            <a:fillRect/>
          </a:stretch>
        </p:blipFill>
        <p:spPr>
          <a:xfrm>
            <a:off x="7808897" y="1449181"/>
            <a:ext cx="2600036" cy="305518"/>
          </a:xfrm>
          <a:prstGeom prst="rect">
            <a:avLst/>
          </a:prstGeom>
        </p:spPr>
      </p:pic>
      <p:sp>
        <p:nvSpPr>
          <p:cNvPr id="11" name="TextBox 10">
            <a:extLst>
              <a:ext uri="{FF2B5EF4-FFF2-40B4-BE49-F238E27FC236}">
                <a16:creationId xmlns:a16="http://schemas.microsoft.com/office/drawing/2014/main" id="{401AE24D-F42B-6871-7399-CED5434BD50C}"/>
              </a:ext>
            </a:extLst>
          </p:cNvPr>
          <p:cNvSpPr txBox="1"/>
          <p:nvPr/>
        </p:nvSpPr>
        <p:spPr>
          <a:xfrm>
            <a:off x="5373840" y="3352673"/>
            <a:ext cx="2298357" cy="338554"/>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t>k x m projection matrix</a:t>
            </a:r>
          </a:p>
        </p:txBody>
      </p:sp>
      <p:cxnSp>
        <p:nvCxnSpPr>
          <p:cNvPr id="12" name="Straight Arrow Connector 11">
            <a:extLst>
              <a:ext uri="{FF2B5EF4-FFF2-40B4-BE49-F238E27FC236}">
                <a16:creationId xmlns:a16="http://schemas.microsoft.com/office/drawing/2014/main" id="{C4BB549C-93CB-4B40-1BCA-AE8DC8BE33AD}"/>
              </a:ext>
            </a:extLst>
          </p:cNvPr>
          <p:cNvCxnSpPr/>
          <p:nvPr/>
        </p:nvCxnSpPr>
        <p:spPr>
          <a:xfrm>
            <a:off x="7670911" y="3534673"/>
            <a:ext cx="972062" cy="4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3">
            <a:extLst>
              <a:ext uri="{FF2B5EF4-FFF2-40B4-BE49-F238E27FC236}">
                <a16:creationId xmlns:a16="http://schemas.microsoft.com/office/drawing/2014/main" id="{4FCD6878-BFFD-2AAF-0B29-7A9972C7EB6E}"/>
              </a:ext>
            </a:extLst>
          </p:cNvPr>
          <p:cNvSpPr txBox="1"/>
          <p:nvPr/>
        </p:nvSpPr>
        <p:spPr>
          <a:xfrm>
            <a:off x="5266748" y="3888132"/>
            <a:ext cx="2627871" cy="584775"/>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1600"/>
              <a:t>Reduced dimensionality resistive embedding</a:t>
            </a:r>
            <a:endParaRPr lang="en-US"/>
          </a:p>
        </p:txBody>
      </p:sp>
      <p:cxnSp>
        <p:nvCxnSpPr>
          <p:cNvPr id="14" name="Straight Arrow Connector 13">
            <a:extLst>
              <a:ext uri="{FF2B5EF4-FFF2-40B4-BE49-F238E27FC236}">
                <a16:creationId xmlns:a16="http://schemas.microsoft.com/office/drawing/2014/main" id="{41782103-2107-9089-E043-200F6A1769D0}"/>
              </a:ext>
            </a:extLst>
          </p:cNvPr>
          <p:cNvCxnSpPr>
            <a:cxnSpLocks/>
          </p:cNvCxnSpPr>
          <p:nvPr/>
        </p:nvCxnSpPr>
        <p:spPr>
          <a:xfrm>
            <a:off x="7897450" y="4177227"/>
            <a:ext cx="749643" cy="8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5739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5DB4-1024-D06C-521B-9F0945BE7169}"/>
              </a:ext>
            </a:extLst>
          </p:cNvPr>
          <p:cNvSpPr>
            <a:spLocks noGrp="1"/>
          </p:cNvSpPr>
          <p:nvPr>
            <p:ph type="title"/>
          </p:nvPr>
        </p:nvSpPr>
        <p:spPr/>
        <p:txBody>
          <a:bodyPr/>
          <a:lstStyle/>
          <a:p>
            <a:r>
              <a:rPr lang="en-US">
                <a:ea typeface="Calibri Light"/>
                <a:cs typeface="Calibri Light"/>
              </a:rPr>
              <a:t>Efficient Computation</a:t>
            </a:r>
            <a:endParaRPr lang="en-US"/>
          </a:p>
        </p:txBody>
      </p:sp>
      <p:sp>
        <p:nvSpPr>
          <p:cNvPr id="3" name="Slide Number Placeholder 2">
            <a:extLst>
              <a:ext uri="{FF2B5EF4-FFF2-40B4-BE49-F238E27FC236}">
                <a16:creationId xmlns:a16="http://schemas.microsoft.com/office/drawing/2014/main" id="{05134DF0-30A4-A8F8-04DC-AE3ABF590819}"/>
              </a:ext>
            </a:extLst>
          </p:cNvPr>
          <p:cNvSpPr>
            <a:spLocks noGrp="1"/>
          </p:cNvSpPr>
          <p:nvPr>
            <p:ph type="sldNum" sz="quarter" idx="12"/>
          </p:nvPr>
        </p:nvSpPr>
        <p:spPr/>
        <p:txBody>
          <a:bodyPr/>
          <a:lstStyle/>
          <a:p>
            <a:fld id="{48F63A3B-78C7-47BE-AE5E-E10140E04643}" type="slidenum">
              <a:rPr lang="en-US" dirty="0"/>
              <a:t>92</a:t>
            </a:fld>
            <a:endParaRPr lang="en-US"/>
          </a:p>
        </p:txBody>
      </p:sp>
      <p:grpSp>
        <p:nvGrpSpPr>
          <p:cNvPr id="29" name="Group 28">
            <a:extLst>
              <a:ext uri="{FF2B5EF4-FFF2-40B4-BE49-F238E27FC236}">
                <a16:creationId xmlns:a16="http://schemas.microsoft.com/office/drawing/2014/main" id="{02C9F8D0-C8E0-4978-C928-5595D206457A}"/>
              </a:ext>
            </a:extLst>
          </p:cNvPr>
          <p:cNvGrpSpPr/>
          <p:nvPr/>
        </p:nvGrpSpPr>
        <p:grpSpPr>
          <a:xfrm>
            <a:off x="1039521" y="2132198"/>
            <a:ext cx="4192353" cy="2961847"/>
            <a:chOff x="1188417" y="2438749"/>
            <a:chExt cx="4192353" cy="2961847"/>
          </a:xfrm>
        </p:grpSpPr>
        <p:sp>
          <p:nvSpPr>
            <p:cNvPr id="21" name="Rectangle 20">
              <a:extLst>
                <a:ext uri="{FF2B5EF4-FFF2-40B4-BE49-F238E27FC236}">
                  <a16:creationId xmlns:a16="http://schemas.microsoft.com/office/drawing/2014/main" id="{0E1B8BA2-D892-E00B-0337-DBE580668C9F}"/>
                </a:ext>
              </a:extLst>
            </p:cNvPr>
            <p:cNvSpPr/>
            <p:nvPr/>
          </p:nvSpPr>
          <p:spPr>
            <a:xfrm>
              <a:off x="1188417" y="2438749"/>
              <a:ext cx="4192353" cy="2961847"/>
            </a:xfrm>
            <a:prstGeom prst="rect">
              <a:avLst/>
            </a:prstGeom>
            <a:solidFill>
              <a:srgbClr val="FFF9E8"/>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 name="Picture 21" descr="A picture containing text, sign, outdoor&#10;&#10;Description automatically generated">
              <a:extLst>
                <a:ext uri="{FF2B5EF4-FFF2-40B4-BE49-F238E27FC236}">
                  <a16:creationId xmlns:a16="http://schemas.microsoft.com/office/drawing/2014/main" id="{B47AD487-E154-B089-956C-D3F3BFF93C19}"/>
                </a:ext>
              </a:extLst>
            </p:cNvPr>
            <p:cNvPicPr>
              <a:picLocks noChangeAspect="1"/>
            </p:cNvPicPr>
            <p:nvPr/>
          </p:nvPicPr>
          <p:blipFill>
            <a:blip r:embed="rId2"/>
            <a:stretch>
              <a:fillRect/>
            </a:stretch>
          </p:blipFill>
          <p:spPr>
            <a:xfrm>
              <a:off x="2429955" y="4655558"/>
              <a:ext cx="1721804" cy="319123"/>
            </a:xfrm>
            <a:prstGeom prst="rect">
              <a:avLst/>
            </a:prstGeom>
          </p:spPr>
        </p:pic>
        <p:sp>
          <p:nvSpPr>
            <p:cNvPr id="23" name="Content Placeholder 2">
              <a:extLst>
                <a:ext uri="{FF2B5EF4-FFF2-40B4-BE49-F238E27FC236}">
                  <a16:creationId xmlns:a16="http://schemas.microsoft.com/office/drawing/2014/main" id="{D04F5E28-6182-2A38-5346-75E73D0DE0AC}"/>
                </a:ext>
              </a:extLst>
            </p:cNvPr>
            <p:cNvSpPr>
              <a:spLocks noGrp="1"/>
            </p:cNvSpPr>
            <p:nvPr/>
          </p:nvSpPr>
          <p:spPr>
            <a:xfrm>
              <a:off x="1327850" y="3722754"/>
              <a:ext cx="3920841" cy="932953"/>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a:buChar char="•"/>
              </a:pPr>
              <a:r>
                <a:rPr lang="en-US" sz="2400"/>
                <a:t>Dimensionality-reduced resistive embeddings:</a:t>
              </a:r>
              <a:endParaRPr lang="en-US" sz="2400">
                <a:ea typeface="Calibri"/>
                <a:cs typeface="Calibri"/>
              </a:endParaRPr>
            </a:p>
          </p:txBody>
        </p:sp>
        <p:sp>
          <p:nvSpPr>
            <p:cNvPr id="24" name="Content Placeholder 2">
              <a:extLst>
                <a:ext uri="{FF2B5EF4-FFF2-40B4-BE49-F238E27FC236}">
                  <a16:creationId xmlns:a16="http://schemas.microsoft.com/office/drawing/2014/main" id="{2F6F8D3F-8006-D75B-72C4-7EF65BEC421D}"/>
                </a:ext>
              </a:extLst>
            </p:cNvPr>
            <p:cNvSpPr>
              <a:spLocks noGrp="1"/>
            </p:cNvSpPr>
            <p:nvPr/>
          </p:nvSpPr>
          <p:spPr>
            <a:xfrm>
              <a:off x="1328186" y="2680707"/>
              <a:ext cx="3929122" cy="55147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a:buChar char="•"/>
              </a:pPr>
              <a:r>
                <a:rPr lang="en-US" sz="2400"/>
                <a:t>True resistive embeddings:</a:t>
              </a:r>
              <a:endParaRPr lang="en-US" sz="2400">
                <a:ea typeface="Calibri"/>
                <a:cs typeface="Calibri"/>
              </a:endParaRPr>
            </a:p>
          </p:txBody>
        </p:sp>
        <p:pic>
          <p:nvPicPr>
            <p:cNvPr id="25" name="Picture 24" descr="A picture containing text, sign, clock, gauge&#10;&#10;Description automatically generated">
              <a:extLst>
                <a:ext uri="{FF2B5EF4-FFF2-40B4-BE49-F238E27FC236}">
                  <a16:creationId xmlns:a16="http://schemas.microsoft.com/office/drawing/2014/main" id="{BEAA9560-DF60-6EE5-75F8-7A7B051862B1}"/>
                </a:ext>
              </a:extLst>
            </p:cNvPr>
            <p:cNvPicPr>
              <a:picLocks noChangeAspect="1"/>
            </p:cNvPicPr>
            <p:nvPr/>
          </p:nvPicPr>
          <p:blipFill>
            <a:blip r:embed="rId3"/>
            <a:stretch>
              <a:fillRect/>
            </a:stretch>
          </p:blipFill>
          <p:spPr>
            <a:xfrm>
              <a:off x="2288961" y="3233324"/>
              <a:ext cx="2007287" cy="315119"/>
            </a:xfrm>
            <a:prstGeom prst="rect">
              <a:avLst/>
            </a:prstGeom>
          </p:spPr>
        </p:pic>
      </p:grpSp>
      <p:pic>
        <p:nvPicPr>
          <p:cNvPr id="26" name="Picture 25" descr="A picture containing text, clock, gauge&#10;&#10;Description automatically generated">
            <a:extLst>
              <a:ext uri="{FF2B5EF4-FFF2-40B4-BE49-F238E27FC236}">
                <a16:creationId xmlns:a16="http://schemas.microsoft.com/office/drawing/2014/main" id="{4B7FD887-E3CD-2870-5699-30C1DD2CC2E9}"/>
              </a:ext>
            </a:extLst>
          </p:cNvPr>
          <p:cNvPicPr>
            <a:picLocks noChangeAspect="1"/>
          </p:cNvPicPr>
          <p:nvPr/>
        </p:nvPicPr>
        <p:blipFill>
          <a:blip r:embed="rId4"/>
          <a:stretch>
            <a:fillRect/>
          </a:stretch>
        </p:blipFill>
        <p:spPr>
          <a:xfrm>
            <a:off x="6773152" y="2866300"/>
            <a:ext cx="4364181" cy="774638"/>
          </a:xfrm>
          <a:prstGeom prst="rect">
            <a:avLst/>
          </a:prstGeom>
        </p:spPr>
      </p:pic>
      <p:sp>
        <p:nvSpPr>
          <p:cNvPr id="27" name="Content Placeholder 2">
            <a:extLst>
              <a:ext uri="{FF2B5EF4-FFF2-40B4-BE49-F238E27FC236}">
                <a16:creationId xmlns:a16="http://schemas.microsoft.com/office/drawing/2014/main" id="{D11C43E3-F3A6-15A7-4FFE-E79D9FA2F3EF}"/>
              </a:ext>
            </a:extLst>
          </p:cNvPr>
          <p:cNvSpPr>
            <a:spLocks noGrp="1"/>
          </p:cNvSpPr>
          <p:nvPr/>
        </p:nvSpPr>
        <p:spPr>
          <a:xfrm>
            <a:off x="5536366" y="2148590"/>
            <a:ext cx="5055083" cy="55633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400" u="sng"/>
              <a:t>Can approximate </a:t>
            </a:r>
            <a:r>
              <a:rPr lang="en-US" sz="2400" b="1" u="sng"/>
              <a:t>effective resistances</a:t>
            </a:r>
            <a:r>
              <a:rPr lang="en-US" sz="2400"/>
              <a:t>:</a:t>
            </a:r>
            <a:endParaRPr lang="en-US"/>
          </a:p>
        </p:txBody>
      </p:sp>
    </p:spTree>
    <p:extLst>
      <p:ext uri="{BB962C8B-B14F-4D97-AF65-F5344CB8AC3E}">
        <p14:creationId xmlns:p14="http://schemas.microsoft.com/office/powerpoint/2010/main" val="30239841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5DB4-1024-D06C-521B-9F0945BE7169}"/>
              </a:ext>
            </a:extLst>
          </p:cNvPr>
          <p:cNvSpPr>
            <a:spLocks noGrp="1"/>
          </p:cNvSpPr>
          <p:nvPr>
            <p:ph type="title"/>
          </p:nvPr>
        </p:nvSpPr>
        <p:spPr/>
        <p:txBody>
          <a:bodyPr/>
          <a:lstStyle/>
          <a:p>
            <a:r>
              <a:rPr lang="en-US">
                <a:ea typeface="Calibri Light"/>
                <a:cs typeface="Calibri Light"/>
              </a:rPr>
              <a:t>Efficient Computation</a:t>
            </a:r>
            <a:endParaRPr lang="en-US"/>
          </a:p>
        </p:txBody>
      </p:sp>
      <p:sp>
        <p:nvSpPr>
          <p:cNvPr id="3" name="Slide Number Placeholder 2">
            <a:extLst>
              <a:ext uri="{FF2B5EF4-FFF2-40B4-BE49-F238E27FC236}">
                <a16:creationId xmlns:a16="http://schemas.microsoft.com/office/drawing/2014/main" id="{05134DF0-30A4-A8F8-04DC-AE3ABF590819}"/>
              </a:ext>
            </a:extLst>
          </p:cNvPr>
          <p:cNvSpPr>
            <a:spLocks noGrp="1"/>
          </p:cNvSpPr>
          <p:nvPr>
            <p:ph type="sldNum" sz="quarter" idx="12"/>
          </p:nvPr>
        </p:nvSpPr>
        <p:spPr/>
        <p:txBody>
          <a:bodyPr/>
          <a:lstStyle/>
          <a:p>
            <a:fld id="{48F63A3B-78C7-47BE-AE5E-E10140E04643}" type="slidenum">
              <a:rPr lang="en-US" dirty="0"/>
              <a:t>93</a:t>
            </a:fld>
            <a:endParaRPr lang="en-US"/>
          </a:p>
        </p:txBody>
      </p:sp>
      <p:grpSp>
        <p:nvGrpSpPr>
          <p:cNvPr id="29" name="Group 28">
            <a:extLst>
              <a:ext uri="{FF2B5EF4-FFF2-40B4-BE49-F238E27FC236}">
                <a16:creationId xmlns:a16="http://schemas.microsoft.com/office/drawing/2014/main" id="{02C9F8D0-C8E0-4978-C928-5595D206457A}"/>
              </a:ext>
            </a:extLst>
          </p:cNvPr>
          <p:cNvGrpSpPr/>
          <p:nvPr/>
        </p:nvGrpSpPr>
        <p:grpSpPr>
          <a:xfrm>
            <a:off x="1039521" y="2132198"/>
            <a:ext cx="4192353" cy="2961847"/>
            <a:chOff x="1188417" y="2438749"/>
            <a:chExt cx="4192353" cy="2961847"/>
          </a:xfrm>
        </p:grpSpPr>
        <p:sp>
          <p:nvSpPr>
            <p:cNvPr id="21" name="Rectangle 20">
              <a:extLst>
                <a:ext uri="{FF2B5EF4-FFF2-40B4-BE49-F238E27FC236}">
                  <a16:creationId xmlns:a16="http://schemas.microsoft.com/office/drawing/2014/main" id="{0E1B8BA2-D892-E00B-0337-DBE580668C9F}"/>
                </a:ext>
              </a:extLst>
            </p:cNvPr>
            <p:cNvSpPr/>
            <p:nvPr/>
          </p:nvSpPr>
          <p:spPr>
            <a:xfrm>
              <a:off x="1188417" y="2438749"/>
              <a:ext cx="4192353" cy="2961847"/>
            </a:xfrm>
            <a:prstGeom prst="rect">
              <a:avLst/>
            </a:prstGeom>
            <a:solidFill>
              <a:srgbClr val="FFF9E8"/>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 name="Picture 21" descr="A picture containing text, sign, outdoor&#10;&#10;Description automatically generated">
              <a:extLst>
                <a:ext uri="{FF2B5EF4-FFF2-40B4-BE49-F238E27FC236}">
                  <a16:creationId xmlns:a16="http://schemas.microsoft.com/office/drawing/2014/main" id="{B47AD487-E154-B089-956C-D3F3BFF93C19}"/>
                </a:ext>
              </a:extLst>
            </p:cNvPr>
            <p:cNvPicPr>
              <a:picLocks noChangeAspect="1"/>
            </p:cNvPicPr>
            <p:nvPr/>
          </p:nvPicPr>
          <p:blipFill>
            <a:blip r:embed="rId2"/>
            <a:stretch>
              <a:fillRect/>
            </a:stretch>
          </p:blipFill>
          <p:spPr>
            <a:xfrm>
              <a:off x="2429955" y="4655558"/>
              <a:ext cx="1721804" cy="319123"/>
            </a:xfrm>
            <a:prstGeom prst="rect">
              <a:avLst/>
            </a:prstGeom>
          </p:spPr>
        </p:pic>
        <p:sp>
          <p:nvSpPr>
            <p:cNvPr id="23" name="Content Placeholder 2">
              <a:extLst>
                <a:ext uri="{FF2B5EF4-FFF2-40B4-BE49-F238E27FC236}">
                  <a16:creationId xmlns:a16="http://schemas.microsoft.com/office/drawing/2014/main" id="{D04F5E28-6182-2A38-5346-75E73D0DE0AC}"/>
                </a:ext>
              </a:extLst>
            </p:cNvPr>
            <p:cNvSpPr>
              <a:spLocks noGrp="1"/>
            </p:cNvSpPr>
            <p:nvPr/>
          </p:nvSpPr>
          <p:spPr>
            <a:xfrm>
              <a:off x="1327850" y="3722754"/>
              <a:ext cx="3920841" cy="932953"/>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a:buChar char="•"/>
              </a:pPr>
              <a:r>
                <a:rPr lang="en-US" sz="2400"/>
                <a:t>Dimensionality-reduced resistive embeddings:</a:t>
              </a:r>
              <a:endParaRPr lang="en-US" sz="2400">
                <a:ea typeface="Calibri"/>
                <a:cs typeface="Calibri"/>
              </a:endParaRPr>
            </a:p>
          </p:txBody>
        </p:sp>
        <p:sp>
          <p:nvSpPr>
            <p:cNvPr id="24" name="Content Placeholder 2">
              <a:extLst>
                <a:ext uri="{FF2B5EF4-FFF2-40B4-BE49-F238E27FC236}">
                  <a16:creationId xmlns:a16="http://schemas.microsoft.com/office/drawing/2014/main" id="{2F6F8D3F-8006-D75B-72C4-7EF65BEC421D}"/>
                </a:ext>
              </a:extLst>
            </p:cNvPr>
            <p:cNvSpPr>
              <a:spLocks noGrp="1"/>
            </p:cNvSpPr>
            <p:nvPr/>
          </p:nvSpPr>
          <p:spPr>
            <a:xfrm>
              <a:off x="1328186" y="2680707"/>
              <a:ext cx="3929122" cy="551478"/>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a:buChar char="•"/>
              </a:pPr>
              <a:r>
                <a:rPr lang="en-US" sz="2400"/>
                <a:t>True resistive embeddings:</a:t>
              </a:r>
              <a:endParaRPr lang="en-US" sz="2400">
                <a:ea typeface="Calibri"/>
                <a:cs typeface="Calibri"/>
              </a:endParaRPr>
            </a:p>
          </p:txBody>
        </p:sp>
        <p:pic>
          <p:nvPicPr>
            <p:cNvPr id="25" name="Picture 24" descr="A picture containing text, sign, clock, gauge&#10;&#10;Description automatically generated">
              <a:extLst>
                <a:ext uri="{FF2B5EF4-FFF2-40B4-BE49-F238E27FC236}">
                  <a16:creationId xmlns:a16="http://schemas.microsoft.com/office/drawing/2014/main" id="{BEAA9560-DF60-6EE5-75F8-7A7B051862B1}"/>
                </a:ext>
              </a:extLst>
            </p:cNvPr>
            <p:cNvPicPr>
              <a:picLocks noChangeAspect="1"/>
            </p:cNvPicPr>
            <p:nvPr/>
          </p:nvPicPr>
          <p:blipFill>
            <a:blip r:embed="rId3"/>
            <a:stretch>
              <a:fillRect/>
            </a:stretch>
          </p:blipFill>
          <p:spPr>
            <a:xfrm>
              <a:off x="2288961" y="3233324"/>
              <a:ext cx="2007287" cy="315119"/>
            </a:xfrm>
            <a:prstGeom prst="rect">
              <a:avLst/>
            </a:prstGeom>
          </p:spPr>
        </p:pic>
      </p:grpSp>
      <p:sp>
        <p:nvSpPr>
          <p:cNvPr id="10" name="Content Placeholder 2">
            <a:extLst>
              <a:ext uri="{FF2B5EF4-FFF2-40B4-BE49-F238E27FC236}">
                <a16:creationId xmlns:a16="http://schemas.microsoft.com/office/drawing/2014/main" id="{D11C43E3-F3A6-15A7-4FFE-E79D9FA2F3EF}"/>
              </a:ext>
            </a:extLst>
          </p:cNvPr>
          <p:cNvSpPr>
            <a:spLocks noGrp="1"/>
          </p:cNvSpPr>
          <p:nvPr/>
        </p:nvSpPr>
        <p:spPr>
          <a:xfrm>
            <a:off x="5476777" y="2204376"/>
            <a:ext cx="6522072" cy="53857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400" u="sng"/>
              <a:t>Can approximate </a:t>
            </a:r>
            <a:r>
              <a:rPr lang="en-US" sz="2400" b="1" u="sng"/>
              <a:t>hitting times</a:t>
            </a:r>
            <a:r>
              <a:rPr lang="en-US" sz="2400"/>
              <a:t>:</a:t>
            </a:r>
            <a:endParaRPr lang="en-US"/>
          </a:p>
        </p:txBody>
      </p:sp>
      <p:pic>
        <p:nvPicPr>
          <p:cNvPr id="11" name="Picture 10" descr="A picture containing text, sign, gauge&#10;&#10;Description automatically generated">
            <a:extLst>
              <a:ext uri="{FF2B5EF4-FFF2-40B4-BE49-F238E27FC236}">
                <a16:creationId xmlns:a16="http://schemas.microsoft.com/office/drawing/2014/main" id="{81B31EE1-7034-2D0E-3271-2C92145F9681}"/>
              </a:ext>
            </a:extLst>
          </p:cNvPr>
          <p:cNvPicPr>
            <a:picLocks noChangeAspect="1"/>
          </p:cNvPicPr>
          <p:nvPr/>
        </p:nvPicPr>
        <p:blipFill>
          <a:blip r:embed="rId4"/>
          <a:stretch>
            <a:fillRect/>
          </a:stretch>
        </p:blipFill>
        <p:spPr>
          <a:xfrm>
            <a:off x="8145198" y="3349617"/>
            <a:ext cx="1431638" cy="544466"/>
          </a:xfrm>
          <a:prstGeom prst="rect">
            <a:avLst/>
          </a:prstGeom>
        </p:spPr>
      </p:pic>
      <p:sp>
        <p:nvSpPr>
          <p:cNvPr id="12" name="TextBox 3">
            <a:extLst>
              <a:ext uri="{FF2B5EF4-FFF2-40B4-BE49-F238E27FC236}">
                <a16:creationId xmlns:a16="http://schemas.microsoft.com/office/drawing/2014/main" id="{C9940ECD-2126-60E5-738D-7CD07D816228}"/>
              </a:ext>
            </a:extLst>
          </p:cNvPr>
          <p:cNvSpPr txBox="1"/>
          <p:nvPr/>
        </p:nvSpPr>
        <p:spPr>
          <a:xfrm>
            <a:off x="5771452" y="2785959"/>
            <a:ext cx="617912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sz="2000"/>
              <a:t>Define </a:t>
            </a:r>
            <a:r>
              <a:rPr lang="en-US" sz="2000" i="1"/>
              <a:t>weighted mean</a:t>
            </a:r>
            <a:r>
              <a:rPr lang="en-US" sz="2000"/>
              <a:t> of resistive embeddings:</a:t>
            </a:r>
            <a:endParaRPr lang="en-US">
              <a:ea typeface="Calibri" panose="020F0502020204030204"/>
              <a:cs typeface="Calibri" panose="020F0502020204030204"/>
            </a:endParaRPr>
          </a:p>
        </p:txBody>
      </p:sp>
      <p:sp>
        <p:nvSpPr>
          <p:cNvPr id="13" name="TextBox 4">
            <a:extLst>
              <a:ext uri="{FF2B5EF4-FFF2-40B4-BE49-F238E27FC236}">
                <a16:creationId xmlns:a16="http://schemas.microsoft.com/office/drawing/2014/main" id="{96028C2B-E5F8-EC86-619F-E9BC7DB1C261}"/>
              </a:ext>
            </a:extLst>
          </p:cNvPr>
          <p:cNvSpPr txBox="1"/>
          <p:nvPr/>
        </p:nvSpPr>
        <p:spPr>
          <a:xfrm>
            <a:off x="5771451" y="3926649"/>
            <a:ext cx="617912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sz="2000"/>
              <a:t>Hitting time can be written as:</a:t>
            </a:r>
          </a:p>
        </p:txBody>
      </p:sp>
      <p:pic>
        <p:nvPicPr>
          <p:cNvPr id="14" name="Picture 13" descr="A picture containing text, sign, gauge&#10;&#10;Description automatically generated">
            <a:extLst>
              <a:ext uri="{FF2B5EF4-FFF2-40B4-BE49-F238E27FC236}">
                <a16:creationId xmlns:a16="http://schemas.microsoft.com/office/drawing/2014/main" id="{6B1A6C16-957D-ECAA-15CB-488F0A173E40}"/>
              </a:ext>
            </a:extLst>
          </p:cNvPr>
          <p:cNvPicPr>
            <a:picLocks noChangeAspect="1"/>
          </p:cNvPicPr>
          <p:nvPr/>
        </p:nvPicPr>
        <p:blipFill>
          <a:blip r:embed="rId5"/>
          <a:stretch>
            <a:fillRect/>
          </a:stretch>
        </p:blipFill>
        <p:spPr>
          <a:xfrm>
            <a:off x="6501125" y="4467333"/>
            <a:ext cx="4715164" cy="825942"/>
          </a:xfrm>
          <a:prstGeom prst="rect">
            <a:avLst/>
          </a:prstGeom>
        </p:spPr>
      </p:pic>
    </p:spTree>
    <p:extLst>
      <p:ext uri="{BB962C8B-B14F-4D97-AF65-F5344CB8AC3E}">
        <p14:creationId xmlns:p14="http://schemas.microsoft.com/office/powerpoint/2010/main" val="37411910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66EE-41A6-BA8C-B066-3ED6D507A85A}"/>
              </a:ext>
            </a:extLst>
          </p:cNvPr>
          <p:cNvSpPr>
            <a:spLocks noGrp="1"/>
          </p:cNvSpPr>
          <p:nvPr>
            <p:ph type="title"/>
          </p:nvPr>
        </p:nvSpPr>
        <p:spPr/>
        <p:txBody>
          <a:bodyPr/>
          <a:lstStyle/>
          <a:p>
            <a:r>
              <a:rPr lang="en-US"/>
              <a:t>Incorportating</a:t>
            </a:r>
            <a:r>
              <a:rPr lang="en-US" dirty="0"/>
              <a:t> Affinity Measures into GNNs</a:t>
            </a:r>
          </a:p>
        </p:txBody>
      </p:sp>
      <p:sp>
        <p:nvSpPr>
          <p:cNvPr id="3" name="Content Placeholder 2">
            <a:extLst>
              <a:ext uri="{FF2B5EF4-FFF2-40B4-BE49-F238E27FC236}">
                <a16:creationId xmlns:a16="http://schemas.microsoft.com/office/drawing/2014/main" id="{72B4840D-82C7-7C75-D312-2B433980785A}"/>
              </a:ext>
            </a:extLst>
          </p:cNvPr>
          <p:cNvSpPr>
            <a:spLocks noGrp="1"/>
          </p:cNvSpPr>
          <p:nvPr>
            <p:ph idx="1"/>
          </p:nvPr>
        </p:nvSpPr>
        <p:spPr>
          <a:xfrm>
            <a:off x="838200" y="1579671"/>
            <a:ext cx="5102458" cy="4597292"/>
          </a:xfrm>
        </p:spPr>
        <p:txBody>
          <a:bodyPr>
            <a:normAutofit/>
          </a:bodyPr>
          <a:lstStyle/>
          <a:p>
            <a:r>
              <a:rPr lang="en-US" sz="2800" dirty="0"/>
              <a:t>Use affinity measures as edge features in aggregation step!</a:t>
            </a:r>
          </a:p>
          <a:p>
            <a:endParaRPr lang="en-US" sz="2800" dirty="0"/>
          </a:p>
          <a:p>
            <a:r>
              <a:rPr lang="en-US" sz="2800" dirty="0"/>
              <a:t>ER, hitting time affinity measures are scalar features</a:t>
            </a:r>
          </a:p>
          <a:p>
            <a:endParaRPr lang="en-US" sz="2800" dirty="0"/>
          </a:p>
          <a:p>
            <a:r>
              <a:rPr lang="en-US" sz="2800" dirty="0"/>
              <a:t>Use Resistive Embeddings as node features</a:t>
            </a:r>
          </a:p>
        </p:txBody>
      </p:sp>
      <p:sp>
        <p:nvSpPr>
          <p:cNvPr id="4" name="Slide Number Placeholder 3">
            <a:extLst>
              <a:ext uri="{FF2B5EF4-FFF2-40B4-BE49-F238E27FC236}">
                <a16:creationId xmlns:a16="http://schemas.microsoft.com/office/drawing/2014/main" id="{8BCBD45C-9A9E-E0BE-F6E8-042AF0B81B10}"/>
              </a:ext>
            </a:extLst>
          </p:cNvPr>
          <p:cNvSpPr>
            <a:spLocks noGrp="1"/>
          </p:cNvSpPr>
          <p:nvPr>
            <p:ph type="sldNum" sz="quarter" idx="12"/>
          </p:nvPr>
        </p:nvSpPr>
        <p:spPr/>
        <p:txBody>
          <a:bodyPr/>
          <a:lstStyle/>
          <a:p>
            <a:fld id="{33471E03-3868-4372-A232-81B06EBB10D4}" type="slidenum">
              <a:rPr lang="es-ES" smtClean="0"/>
              <a:t>94</a:t>
            </a:fld>
            <a:endParaRPr lang="es-ES"/>
          </a:p>
        </p:txBody>
      </p:sp>
      <p:sp>
        <p:nvSpPr>
          <p:cNvPr id="5" name="Text Placeholder 4">
            <a:extLst>
              <a:ext uri="{FF2B5EF4-FFF2-40B4-BE49-F238E27FC236}">
                <a16:creationId xmlns:a16="http://schemas.microsoft.com/office/drawing/2014/main" id="{53FC76C6-BFA4-BFAA-A83F-199A4F168F63}"/>
              </a:ext>
            </a:extLst>
          </p:cNvPr>
          <p:cNvSpPr>
            <a:spLocks noGrp="1"/>
          </p:cNvSpPr>
          <p:nvPr>
            <p:ph type="body" sz="quarter" idx="13"/>
          </p:nvPr>
        </p:nvSpPr>
        <p:spPr/>
        <p:txBody>
          <a:bodyPr/>
          <a:lstStyle/>
          <a:p>
            <a:endParaRPr lang="en-US"/>
          </a:p>
        </p:txBody>
      </p:sp>
      <p:grpSp>
        <p:nvGrpSpPr>
          <p:cNvPr id="6" name="Group 5">
            <a:extLst>
              <a:ext uri="{FF2B5EF4-FFF2-40B4-BE49-F238E27FC236}">
                <a16:creationId xmlns:a16="http://schemas.microsoft.com/office/drawing/2014/main" id="{759A7147-5F42-08BB-AE79-189257FF0011}"/>
              </a:ext>
            </a:extLst>
          </p:cNvPr>
          <p:cNvGrpSpPr/>
          <p:nvPr/>
        </p:nvGrpSpPr>
        <p:grpSpPr>
          <a:xfrm>
            <a:off x="5940658" y="2717187"/>
            <a:ext cx="6084474" cy="2200359"/>
            <a:chOff x="1267407" y="3210508"/>
            <a:chExt cx="8234266" cy="2953639"/>
          </a:xfrm>
        </p:grpSpPr>
        <p:pic>
          <p:nvPicPr>
            <p:cNvPr id="7" name="Picture 6" descr="Blue letters on a black background&#10;&#10;Description automatically generated">
              <a:extLst>
                <a:ext uri="{FF2B5EF4-FFF2-40B4-BE49-F238E27FC236}">
                  <a16:creationId xmlns:a16="http://schemas.microsoft.com/office/drawing/2014/main" id="{4C48E9A7-82EA-C5D3-611F-B4F103AE3065}"/>
                </a:ext>
              </a:extLst>
            </p:cNvPr>
            <p:cNvPicPr>
              <a:picLocks noChangeAspect="1"/>
            </p:cNvPicPr>
            <p:nvPr/>
          </p:nvPicPr>
          <p:blipFill>
            <a:blip r:embed="rId2"/>
            <a:stretch>
              <a:fillRect/>
            </a:stretch>
          </p:blipFill>
          <p:spPr>
            <a:xfrm>
              <a:off x="1267407" y="3210508"/>
              <a:ext cx="5835521" cy="615824"/>
            </a:xfrm>
            <a:prstGeom prst="rect">
              <a:avLst/>
            </a:prstGeom>
          </p:spPr>
        </p:pic>
        <p:pic>
          <p:nvPicPr>
            <p:cNvPr id="8" name="Picture 7" descr="A green and black logo&#10;&#10;Description automatically generated">
              <a:extLst>
                <a:ext uri="{FF2B5EF4-FFF2-40B4-BE49-F238E27FC236}">
                  <a16:creationId xmlns:a16="http://schemas.microsoft.com/office/drawing/2014/main" id="{9A4B793A-E5EC-9C0A-B385-9846FC5F05D1}"/>
                </a:ext>
              </a:extLst>
            </p:cNvPr>
            <p:cNvPicPr>
              <a:picLocks noChangeAspect="1"/>
            </p:cNvPicPr>
            <p:nvPr/>
          </p:nvPicPr>
          <p:blipFill>
            <a:blip r:embed="rId3"/>
            <a:stretch>
              <a:fillRect/>
            </a:stretch>
          </p:blipFill>
          <p:spPr>
            <a:xfrm>
              <a:off x="1267408" y="4386416"/>
              <a:ext cx="8234265" cy="611037"/>
            </a:xfrm>
            <a:prstGeom prst="rect">
              <a:avLst/>
            </a:prstGeom>
          </p:spPr>
        </p:pic>
        <p:pic>
          <p:nvPicPr>
            <p:cNvPr id="9" name="Picture 8" descr="A black background with orange text&#10;&#10;Description automatically generated">
              <a:extLst>
                <a:ext uri="{FF2B5EF4-FFF2-40B4-BE49-F238E27FC236}">
                  <a16:creationId xmlns:a16="http://schemas.microsoft.com/office/drawing/2014/main" id="{FEA2FB97-E3B5-B04E-C132-116A27050CD5}"/>
                </a:ext>
              </a:extLst>
            </p:cNvPr>
            <p:cNvPicPr>
              <a:picLocks noChangeAspect="1"/>
            </p:cNvPicPr>
            <p:nvPr/>
          </p:nvPicPr>
          <p:blipFill>
            <a:blip r:embed="rId4"/>
            <a:stretch>
              <a:fillRect/>
            </a:stretch>
          </p:blipFill>
          <p:spPr>
            <a:xfrm>
              <a:off x="1267408" y="5554547"/>
              <a:ext cx="6096000" cy="609600"/>
            </a:xfrm>
            <a:prstGeom prst="rect">
              <a:avLst/>
            </a:prstGeom>
          </p:spPr>
        </p:pic>
      </p:grpSp>
      <p:sp>
        <p:nvSpPr>
          <p:cNvPr id="10" name="Freeform: Shape 9">
            <a:extLst>
              <a:ext uri="{FF2B5EF4-FFF2-40B4-BE49-F238E27FC236}">
                <a16:creationId xmlns:a16="http://schemas.microsoft.com/office/drawing/2014/main" id="{FD283119-8FA4-AEF2-6E33-0B23847E0D00}"/>
              </a:ext>
            </a:extLst>
          </p:cNvPr>
          <p:cNvSpPr/>
          <p:nvPr/>
        </p:nvSpPr>
        <p:spPr>
          <a:xfrm>
            <a:off x="5578997" y="1732902"/>
            <a:ext cx="3970117" cy="1010298"/>
          </a:xfrm>
          <a:custGeom>
            <a:avLst/>
            <a:gdLst>
              <a:gd name="connsiteX0" fmla="*/ 0 w 3970117"/>
              <a:gd name="connsiteY0" fmla="*/ 72749 h 1010298"/>
              <a:gd name="connsiteX1" fmla="*/ 2569580 w 3970117"/>
              <a:gd name="connsiteY1" fmla="*/ 95898 h 1010298"/>
              <a:gd name="connsiteX2" fmla="*/ 3970117 w 3970117"/>
              <a:gd name="connsiteY2" fmla="*/ 1010298 h 1010298"/>
            </a:gdLst>
            <a:ahLst/>
            <a:cxnLst>
              <a:cxn ang="0">
                <a:pos x="connsiteX0" y="connsiteY0"/>
              </a:cxn>
              <a:cxn ang="0">
                <a:pos x="connsiteX1" y="connsiteY1"/>
              </a:cxn>
              <a:cxn ang="0">
                <a:pos x="connsiteX2" y="connsiteY2"/>
              </a:cxn>
            </a:cxnLst>
            <a:rect l="l" t="t" r="r" b="b"/>
            <a:pathLst>
              <a:path w="3970117" h="1010298">
                <a:moveTo>
                  <a:pt x="0" y="72749"/>
                </a:moveTo>
                <a:cubicBezTo>
                  <a:pt x="953947" y="6194"/>
                  <a:pt x="1907894" y="-60360"/>
                  <a:pt x="2569580" y="95898"/>
                </a:cubicBezTo>
                <a:cubicBezTo>
                  <a:pt x="3231266" y="252156"/>
                  <a:pt x="3600691" y="631227"/>
                  <a:pt x="3970117" y="1010298"/>
                </a:cubicBezTo>
              </a:path>
            </a:pathLst>
          </a:custGeom>
          <a:noFill/>
          <a:ln w="25400">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4581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821A0-5463-EC98-030C-A687E4AE729E}"/>
              </a:ext>
            </a:extLst>
          </p:cNvPr>
          <p:cNvSpPr>
            <a:spLocks noGrp="1"/>
          </p:cNvSpPr>
          <p:nvPr>
            <p:ph type="title"/>
          </p:nvPr>
        </p:nvSpPr>
        <p:spPr/>
        <p:txBody>
          <a:bodyPr>
            <a:normAutofit fontScale="90000"/>
          </a:bodyPr>
          <a:lstStyle/>
          <a:p>
            <a:r>
              <a:rPr lang="en-US">
                <a:cs typeface="Calibri Light"/>
              </a:rPr>
              <a:t>Large-Scale Molecular Graphs:</a:t>
            </a:r>
            <a:br>
              <a:rPr lang="en-US">
                <a:cs typeface="Calibri Light"/>
              </a:rPr>
            </a:br>
            <a:r>
              <a:rPr lang="en-US">
                <a:cs typeface="Calibri Light"/>
              </a:rPr>
              <a:t>PCQM4M-LSCv1</a:t>
            </a:r>
            <a:endParaRPr lang="en-US"/>
          </a:p>
        </p:txBody>
      </p:sp>
      <p:sp>
        <p:nvSpPr>
          <p:cNvPr id="3" name="Content Placeholder 2">
            <a:extLst>
              <a:ext uri="{FF2B5EF4-FFF2-40B4-BE49-F238E27FC236}">
                <a16:creationId xmlns:a16="http://schemas.microsoft.com/office/drawing/2014/main" id="{675387E8-396D-4A56-48D1-84FCD1EE7057}"/>
              </a:ext>
            </a:extLst>
          </p:cNvPr>
          <p:cNvSpPr>
            <a:spLocks noGrp="1"/>
          </p:cNvSpPr>
          <p:nvPr>
            <p:ph idx="1"/>
          </p:nvPr>
        </p:nvSpPr>
        <p:spPr/>
        <p:txBody>
          <a:bodyPr vert="horz" lIns="91440" tIns="45720" rIns="91440" bIns="45720" rtlCol="0" anchor="t">
            <a:normAutofit/>
          </a:bodyPr>
          <a:lstStyle/>
          <a:p>
            <a:r>
              <a:rPr lang="en-US" sz="2400">
                <a:ea typeface="+mn-lt"/>
                <a:cs typeface="+mn-lt"/>
              </a:rPr>
              <a:t>PCQM4M-LSCv1 in </a:t>
            </a:r>
            <a:r>
              <a:rPr lang="en-US" sz="2400" u="sng">
                <a:ea typeface="+mn-lt"/>
                <a:cs typeface="+mn-lt"/>
              </a:rPr>
              <a:t>KDD Cup 2021 Contest</a:t>
            </a:r>
            <a:endParaRPr lang="en-US" sz="2400">
              <a:cs typeface="Calibri" panose="020F0502020204030204"/>
            </a:endParaRPr>
          </a:p>
          <a:p>
            <a:r>
              <a:rPr lang="en-US" sz="2400" b="1">
                <a:ea typeface="+mn-lt"/>
                <a:cs typeface="+mn-lt"/>
              </a:rPr>
              <a:t>Best published single model result</a:t>
            </a:r>
            <a:r>
              <a:rPr lang="en-US" sz="2400">
                <a:ea typeface="+mn-lt"/>
                <a:cs typeface="+mn-lt"/>
              </a:rPr>
              <a:t> (validation MAE &lt; 0.12)</a:t>
            </a:r>
            <a:endParaRPr lang="en-US" sz="2400">
              <a:cs typeface="Calibri"/>
            </a:endParaRPr>
          </a:p>
          <a:p>
            <a:r>
              <a:rPr lang="en-US" sz="2400">
                <a:ea typeface="+mn-lt"/>
                <a:cs typeface="+mn-lt"/>
              </a:rPr>
              <a:t>Outperforms without molecular geometric features or use of dense attention networks!!!</a:t>
            </a:r>
            <a:endParaRPr lang="en-US" sz="2400">
              <a:cs typeface="Calibri"/>
            </a:endParaRPr>
          </a:p>
        </p:txBody>
      </p:sp>
      <p:sp>
        <p:nvSpPr>
          <p:cNvPr id="4" name="Slide Number Placeholder 3">
            <a:extLst>
              <a:ext uri="{FF2B5EF4-FFF2-40B4-BE49-F238E27FC236}">
                <a16:creationId xmlns:a16="http://schemas.microsoft.com/office/drawing/2014/main" id="{45E8A73C-D7BF-0E9F-396D-DD7B5E0F0C95}"/>
              </a:ext>
            </a:extLst>
          </p:cNvPr>
          <p:cNvSpPr>
            <a:spLocks noGrp="1"/>
          </p:cNvSpPr>
          <p:nvPr>
            <p:ph type="sldNum" sz="quarter" idx="12"/>
          </p:nvPr>
        </p:nvSpPr>
        <p:spPr/>
        <p:txBody>
          <a:bodyPr/>
          <a:lstStyle/>
          <a:p>
            <a:fld id="{48F63A3B-78C7-47BE-AE5E-E10140E04643}" type="slidenum">
              <a:rPr lang="en-US" dirty="0"/>
              <a:t>95</a:t>
            </a:fld>
            <a:endParaRPr lang="en-US"/>
          </a:p>
        </p:txBody>
      </p:sp>
      <p:pic>
        <p:nvPicPr>
          <p:cNvPr id="6" name="Picture 5" descr="Table&#10;&#10;Description automatically generated">
            <a:extLst>
              <a:ext uri="{FF2B5EF4-FFF2-40B4-BE49-F238E27FC236}">
                <a16:creationId xmlns:a16="http://schemas.microsoft.com/office/drawing/2014/main" id="{6A737D67-38CD-D8A9-25A0-37005D221B9E}"/>
              </a:ext>
            </a:extLst>
          </p:cNvPr>
          <p:cNvPicPr>
            <a:picLocks noChangeAspect="1"/>
          </p:cNvPicPr>
          <p:nvPr/>
        </p:nvPicPr>
        <p:blipFill>
          <a:blip r:embed="rId2"/>
          <a:stretch>
            <a:fillRect/>
          </a:stretch>
        </p:blipFill>
        <p:spPr>
          <a:xfrm>
            <a:off x="1703388" y="3724483"/>
            <a:ext cx="8780145" cy="2478405"/>
          </a:xfrm>
          <a:prstGeom prst="rect">
            <a:avLst/>
          </a:prstGeom>
        </p:spPr>
      </p:pic>
    </p:spTree>
    <p:extLst>
      <p:ext uri="{BB962C8B-B14F-4D97-AF65-F5344CB8AC3E}">
        <p14:creationId xmlns:p14="http://schemas.microsoft.com/office/powerpoint/2010/main" val="32355499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D39C-BDCC-01F9-61F3-3D65195D838A}"/>
              </a:ext>
            </a:extLst>
          </p:cNvPr>
          <p:cNvSpPr>
            <a:spLocks noGrp="1"/>
          </p:cNvSpPr>
          <p:nvPr>
            <p:ph type="title"/>
          </p:nvPr>
        </p:nvSpPr>
        <p:spPr/>
        <p:txBody>
          <a:bodyPr/>
          <a:lstStyle/>
          <a:p>
            <a:r>
              <a:rPr lang="en-US">
                <a:cs typeface="Calibri Light"/>
              </a:rPr>
              <a:t>How to Enhance Expressivity?</a:t>
            </a:r>
            <a:endParaRPr lang="en-US"/>
          </a:p>
        </p:txBody>
      </p:sp>
      <p:sp>
        <p:nvSpPr>
          <p:cNvPr id="3" name="Content Placeholder 2">
            <a:extLst>
              <a:ext uri="{FF2B5EF4-FFF2-40B4-BE49-F238E27FC236}">
                <a16:creationId xmlns:a16="http://schemas.microsoft.com/office/drawing/2014/main" id="{58436B04-E1AB-7488-F2BB-35E843F9E31B}"/>
              </a:ext>
            </a:extLst>
          </p:cNvPr>
          <p:cNvSpPr>
            <a:spLocks noGrp="1"/>
          </p:cNvSpPr>
          <p:nvPr>
            <p:ph idx="1"/>
          </p:nvPr>
        </p:nvSpPr>
        <p:spPr/>
        <p:txBody>
          <a:bodyPr vert="horz" lIns="91440" tIns="45720" rIns="91440" bIns="45720" rtlCol="0" anchor="t">
            <a:normAutofit/>
          </a:bodyPr>
          <a:lstStyle/>
          <a:p>
            <a:r>
              <a:rPr lang="en-US" sz="2800" dirty="0">
                <a:ea typeface="+mn-lt"/>
                <a:cs typeface="+mn-lt"/>
              </a:rPr>
              <a:t>Standard GNNs limited by 1-WL graph isomorphism test</a:t>
            </a:r>
            <a:endParaRPr lang="en-US" sz="2800" dirty="0">
              <a:cs typeface="Calibri"/>
            </a:endParaRPr>
          </a:p>
          <a:p>
            <a:r>
              <a:rPr lang="en-US" sz="2800" dirty="0">
                <a:ea typeface="+mn-lt"/>
                <a:cs typeface="+mn-lt"/>
              </a:rPr>
              <a:t>Ways to improve GNN expressivity</a:t>
            </a:r>
          </a:p>
          <a:p>
            <a:pPr lvl="1"/>
            <a:r>
              <a:rPr lang="en-US" sz="2400" dirty="0">
                <a:ea typeface="+mn-lt"/>
                <a:cs typeface="+mn-lt"/>
              </a:rPr>
              <a:t>Add features</a:t>
            </a:r>
            <a:endParaRPr lang="en-US" sz="2400" dirty="0">
              <a:ea typeface="Calibri"/>
              <a:cs typeface="Calibri" panose="020F0502020204030204"/>
            </a:endParaRPr>
          </a:p>
          <a:p>
            <a:pPr lvl="1"/>
            <a:r>
              <a:rPr lang="en-US" sz="2400" b="1" dirty="0">
                <a:solidFill>
                  <a:schemeClr val="accent6">
                    <a:lumMod val="75000"/>
                  </a:schemeClr>
                </a:solidFill>
                <a:ea typeface="+mn-lt"/>
                <a:cs typeface="+mn-lt"/>
              </a:rPr>
              <a:t>Modulate message-passing </a:t>
            </a:r>
            <a:endParaRPr lang="en-US" sz="2400" b="1" dirty="0">
              <a:solidFill>
                <a:schemeClr val="accent6">
                  <a:lumMod val="75000"/>
                </a:schemeClr>
              </a:solidFill>
              <a:ea typeface="Calibri"/>
              <a:cs typeface="Calibri" panose="020F0502020204030204"/>
            </a:endParaRPr>
          </a:p>
          <a:p>
            <a:pPr lvl="1"/>
            <a:r>
              <a:rPr lang="en-US" sz="2400" dirty="0">
                <a:ea typeface="+mn-lt"/>
                <a:cs typeface="+mn-lt"/>
              </a:rPr>
              <a:t>Modify underlying graph </a:t>
            </a:r>
            <a:endParaRPr lang="en-US" sz="2400" dirty="0">
              <a:cs typeface="Calibri" panose="020F0502020204030204"/>
            </a:endParaRPr>
          </a:p>
        </p:txBody>
      </p:sp>
      <p:sp>
        <p:nvSpPr>
          <p:cNvPr id="4" name="Slide Number Placeholder 3">
            <a:extLst>
              <a:ext uri="{FF2B5EF4-FFF2-40B4-BE49-F238E27FC236}">
                <a16:creationId xmlns:a16="http://schemas.microsoft.com/office/drawing/2014/main" id="{03FC1FAE-FC68-2AB5-D8B1-B30260A0F529}"/>
              </a:ext>
            </a:extLst>
          </p:cNvPr>
          <p:cNvSpPr>
            <a:spLocks noGrp="1"/>
          </p:cNvSpPr>
          <p:nvPr>
            <p:ph type="sldNum" sz="quarter" idx="12"/>
          </p:nvPr>
        </p:nvSpPr>
        <p:spPr/>
        <p:txBody>
          <a:bodyPr/>
          <a:lstStyle/>
          <a:p>
            <a:fld id="{48F63A3B-78C7-47BE-AE5E-E10140E04643}" type="slidenum">
              <a:rPr lang="en-US" dirty="0"/>
              <a:t>96</a:t>
            </a:fld>
            <a:endParaRPr lang="en-US"/>
          </a:p>
        </p:txBody>
      </p:sp>
    </p:spTree>
    <p:extLst>
      <p:ext uri="{BB962C8B-B14F-4D97-AF65-F5344CB8AC3E}">
        <p14:creationId xmlns:p14="http://schemas.microsoft.com/office/powerpoint/2010/main" val="35043708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C3D6-CBD9-E9A7-F66F-38E1C4E9DFBC}"/>
              </a:ext>
            </a:extLst>
          </p:cNvPr>
          <p:cNvSpPr>
            <a:spLocks noGrp="1"/>
          </p:cNvSpPr>
          <p:nvPr>
            <p:ph type="title"/>
          </p:nvPr>
        </p:nvSpPr>
        <p:spPr/>
        <p:txBody>
          <a:bodyPr/>
          <a:lstStyle/>
          <a:p>
            <a:r>
              <a:rPr lang="en-US">
                <a:ea typeface="Calibri Light"/>
                <a:cs typeface="Calibri Light"/>
              </a:rPr>
              <a:t>Modulate the Message Passing</a:t>
            </a:r>
            <a:endParaRPr lang="en-US"/>
          </a:p>
        </p:txBody>
      </p:sp>
      <p:sp>
        <p:nvSpPr>
          <p:cNvPr id="4" name="Content Placeholder 3">
            <a:extLst>
              <a:ext uri="{FF2B5EF4-FFF2-40B4-BE49-F238E27FC236}">
                <a16:creationId xmlns:a16="http://schemas.microsoft.com/office/drawing/2014/main" id="{D96726FE-9275-C94C-3E38-83C9E96F77D1}"/>
              </a:ext>
            </a:extLst>
          </p:cNvPr>
          <p:cNvSpPr>
            <a:spLocks noGrp="1"/>
          </p:cNvSpPr>
          <p:nvPr>
            <p:ph idx="1"/>
          </p:nvPr>
        </p:nvSpPr>
        <p:spPr>
          <a:xfrm>
            <a:off x="838200" y="1429305"/>
            <a:ext cx="11036300" cy="4747658"/>
          </a:xfrm>
        </p:spPr>
        <p:txBody>
          <a:bodyPr vert="horz" lIns="91440" tIns="45720" rIns="91440" bIns="45720" rtlCol="0" anchor="t">
            <a:normAutofit/>
          </a:bodyPr>
          <a:lstStyle/>
          <a:p>
            <a:r>
              <a:rPr lang="en-US" sz="2800" dirty="0">
                <a:ea typeface="Calibri"/>
                <a:cs typeface="Calibri"/>
              </a:rPr>
              <a:t>Instead of adding features, modify the message passing mechanism itself</a:t>
            </a:r>
          </a:p>
          <a:p>
            <a:r>
              <a:rPr lang="en-US" sz="2800" dirty="0">
                <a:ea typeface="Calibri"/>
                <a:cs typeface="Calibri"/>
              </a:rPr>
              <a:t>Allow </a:t>
            </a:r>
            <a:r>
              <a:rPr lang="en-US" sz="2800" i="1" dirty="0">
                <a:ea typeface="Calibri"/>
                <a:cs typeface="Calibri"/>
              </a:rPr>
              <a:t>anisotropic</a:t>
            </a:r>
            <a:r>
              <a:rPr lang="en-US" sz="2800" dirty="0">
                <a:ea typeface="Calibri"/>
                <a:cs typeface="Calibri"/>
              </a:rPr>
              <a:t> aggregation of messages from neighbors</a:t>
            </a:r>
          </a:p>
          <a:p>
            <a:r>
              <a:rPr lang="en-US" sz="2800" dirty="0">
                <a:ea typeface="Calibri"/>
                <a:cs typeface="Calibri"/>
              </a:rPr>
              <a:t>We already saw one example: GAT</a:t>
            </a:r>
          </a:p>
        </p:txBody>
      </p:sp>
      <p:sp>
        <p:nvSpPr>
          <p:cNvPr id="3" name="Slide Number Placeholder 2">
            <a:extLst>
              <a:ext uri="{FF2B5EF4-FFF2-40B4-BE49-F238E27FC236}">
                <a16:creationId xmlns:a16="http://schemas.microsoft.com/office/drawing/2014/main" id="{2CB216E0-A151-C766-3C75-8E97C05F5363}"/>
              </a:ext>
            </a:extLst>
          </p:cNvPr>
          <p:cNvSpPr>
            <a:spLocks noGrp="1"/>
          </p:cNvSpPr>
          <p:nvPr>
            <p:ph type="sldNum" sz="quarter" idx="12"/>
          </p:nvPr>
        </p:nvSpPr>
        <p:spPr/>
        <p:txBody>
          <a:bodyPr/>
          <a:lstStyle/>
          <a:p>
            <a:fld id="{48F63A3B-78C7-47BE-AE5E-E10140E04643}" type="slidenum">
              <a:rPr lang="en-US" dirty="0"/>
              <a:t>97</a:t>
            </a:fld>
            <a:endParaRPr lang="en-US"/>
          </a:p>
        </p:txBody>
      </p:sp>
      <p:grpSp>
        <p:nvGrpSpPr>
          <p:cNvPr id="9" name="Group 8">
            <a:extLst>
              <a:ext uri="{FF2B5EF4-FFF2-40B4-BE49-F238E27FC236}">
                <a16:creationId xmlns:a16="http://schemas.microsoft.com/office/drawing/2014/main" id="{D502997D-A18A-DD58-2BC3-C2CC00FD0129}"/>
              </a:ext>
            </a:extLst>
          </p:cNvPr>
          <p:cNvGrpSpPr/>
          <p:nvPr/>
        </p:nvGrpSpPr>
        <p:grpSpPr>
          <a:xfrm>
            <a:off x="2080878" y="3404605"/>
            <a:ext cx="8030244" cy="2923279"/>
            <a:chOff x="3230346" y="3997960"/>
            <a:chExt cx="6034714" cy="2196839"/>
          </a:xfrm>
        </p:grpSpPr>
        <p:pic>
          <p:nvPicPr>
            <p:cNvPr id="6" name="Picture 5" descr="A diagram of a softmax&#10;&#10;Description automatically generated">
              <a:extLst>
                <a:ext uri="{FF2B5EF4-FFF2-40B4-BE49-F238E27FC236}">
                  <a16:creationId xmlns:a16="http://schemas.microsoft.com/office/drawing/2014/main" id="{015A14D7-8220-4554-F867-BBA078CC755D}"/>
                </a:ext>
              </a:extLst>
            </p:cNvPr>
            <p:cNvPicPr>
              <a:picLocks noChangeAspect="1"/>
            </p:cNvPicPr>
            <p:nvPr/>
          </p:nvPicPr>
          <p:blipFill>
            <a:blip r:embed="rId2"/>
            <a:stretch>
              <a:fillRect/>
            </a:stretch>
          </p:blipFill>
          <p:spPr>
            <a:xfrm>
              <a:off x="3230346" y="3997960"/>
              <a:ext cx="1833550" cy="2196839"/>
            </a:xfrm>
            <a:prstGeom prst="rect">
              <a:avLst/>
            </a:prstGeom>
          </p:spPr>
        </p:pic>
        <p:pic>
          <p:nvPicPr>
            <p:cNvPr id="8" name="Picture 7" descr="A diagram of a network&#10;&#10;Description automatically generated">
              <a:extLst>
                <a:ext uri="{FF2B5EF4-FFF2-40B4-BE49-F238E27FC236}">
                  <a16:creationId xmlns:a16="http://schemas.microsoft.com/office/drawing/2014/main" id="{5092D237-1593-05A3-C7E6-15F8C13041CC}"/>
                </a:ext>
              </a:extLst>
            </p:cNvPr>
            <p:cNvPicPr>
              <a:picLocks noChangeAspect="1"/>
            </p:cNvPicPr>
            <p:nvPr/>
          </p:nvPicPr>
          <p:blipFill>
            <a:blip r:embed="rId3"/>
            <a:stretch>
              <a:fillRect/>
            </a:stretch>
          </p:blipFill>
          <p:spPr>
            <a:xfrm>
              <a:off x="6433894" y="4176811"/>
              <a:ext cx="2831166" cy="1835458"/>
            </a:xfrm>
            <a:prstGeom prst="rect">
              <a:avLst/>
            </a:prstGeom>
          </p:spPr>
        </p:pic>
      </p:grpSp>
    </p:spTree>
    <p:extLst>
      <p:ext uri="{BB962C8B-B14F-4D97-AF65-F5344CB8AC3E}">
        <p14:creationId xmlns:p14="http://schemas.microsoft.com/office/powerpoint/2010/main" val="35266191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C3D6-CBD9-E9A7-F66F-38E1C4E9DFBC}"/>
              </a:ext>
            </a:extLst>
          </p:cNvPr>
          <p:cNvSpPr>
            <a:spLocks noGrp="1"/>
          </p:cNvSpPr>
          <p:nvPr>
            <p:ph type="title"/>
          </p:nvPr>
        </p:nvSpPr>
        <p:spPr/>
        <p:txBody>
          <a:bodyPr>
            <a:normAutofit fontScale="90000"/>
          </a:bodyPr>
          <a:lstStyle/>
          <a:p>
            <a:r>
              <a:rPr lang="en-US" dirty="0">
                <a:ea typeface="Calibri Light"/>
                <a:cs typeface="Calibri Light"/>
              </a:rPr>
              <a:t>Identity-Aware Graph Networks</a:t>
            </a:r>
            <a:br>
              <a:rPr lang="en-US" dirty="0">
                <a:ea typeface="Calibri Light"/>
                <a:cs typeface="Calibri Light"/>
              </a:rPr>
            </a:br>
            <a:r>
              <a:rPr lang="en-US" sz="2000" dirty="0">
                <a:ea typeface="Calibri Light"/>
                <a:cs typeface="Calibri Light"/>
              </a:rPr>
              <a:t>[You et al., 2021]</a:t>
            </a:r>
          </a:p>
        </p:txBody>
      </p:sp>
      <p:sp>
        <p:nvSpPr>
          <p:cNvPr id="4" name="Content Placeholder 3">
            <a:extLst>
              <a:ext uri="{FF2B5EF4-FFF2-40B4-BE49-F238E27FC236}">
                <a16:creationId xmlns:a16="http://schemas.microsoft.com/office/drawing/2014/main" id="{D96726FE-9275-C94C-3E38-83C9E96F77D1}"/>
              </a:ext>
            </a:extLst>
          </p:cNvPr>
          <p:cNvSpPr>
            <a:spLocks noGrp="1"/>
          </p:cNvSpPr>
          <p:nvPr>
            <p:ph idx="1"/>
          </p:nvPr>
        </p:nvSpPr>
        <p:spPr>
          <a:xfrm>
            <a:off x="838200" y="1825625"/>
            <a:ext cx="4922520" cy="4351338"/>
          </a:xfrm>
        </p:spPr>
        <p:txBody>
          <a:bodyPr vert="horz" lIns="91440" tIns="45720" rIns="91440" bIns="45720" rtlCol="0" anchor="t">
            <a:normAutofit/>
          </a:bodyPr>
          <a:lstStyle/>
          <a:p>
            <a:r>
              <a:rPr lang="en-US" sz="2400">
                <a:ea typeface="Calibri"/>
                <a:cs typeface="Calibri"/>
              </a:rPr>
              <a:t>Use heterogeneous message-passing to distinguish "root" node from other nodes</a:t>
            </a:r>
          </a:p>
          <a:p>
            <a:pPr lvl="1">
              <a:buFont typeface="Courier New" panose="020B0604020202020204" pitchFamily="34" charset="0"/>
              <a:buChar char="o"/>
            </a:pPr>
            <a:r>
              <a:rPr lang="en-US" sz="2000">
                <a:ea typeface="Calibri"/>
                <a:cs typeface="Calibri"/>
              </a:rPr>
              <a:t>First compute ego network centered at a node of interest</a:t>
            </a:r>
          </a:p>
          <a:p>
            <a:pPr lvl="1">
              <a:buFont typeface="Courier New" panose="020B0604020202020204" pitchFamily="34" charset="0"/>
              <a:buChar char="o"/>
            </a:pPr>
            <a:r>
              <a:rPr lang="en-US" sz="2000">
                <a:ea typeface="Calibri"/>
                <a:cs typeface="Calibri"/>
              </a:rPr>
              <a:t>Isolate instances of the center node in the computational graph</a:t>
            </a:r>
          </a:p>
          <a:p>
            <a:pPr lvl="1">
              <a:buFont typeface="Courier New" panose="020B0604020202020204" pitchFamily="34" charset="0"/>
              <a:buChar char="o"/>
            </a:pPr>
            <a:r>
              <a:rPr lang="en-US" sz="2000">
                <a:ea typeface="Calibri"/>
                <a:cs typeface="Calibri"/>
              </a:rPr>
              <a:t>Apply message passing with different sets of parameters for center node vs. others</a:t>
            </a:r>
          </a:p>
          <a:p>
            <a:r>
              <a:rPr lang="en-US" sz="2400">
                <a:ea typeface="Calibri"/>
                <a:cs typeface="Calibri"/>
              </a:rPr>
              <a:t>Allows cycle detection</a:t>
            </a:r>
          </a:p>
        </p:txBody>
      </p:sp>
      <p:sp>
        <p:nvSpPr>
          <p:cNvPr id="3" name="Slide Number Placeholder 2">
            <a:extLst>
              <a:ext uri="{FF2B5EF4-FFF2-40B4-BE49-F238E27FC236}">
                <a16:creationId xmlns:a16="http://schemas.microsoft.com/office/drawing/2014/main" id="{2CB216E0-A151-C766-3C75-8E97C05F5363}"/>
              </a:ext>
            </a:extLst>
          </p:cNvPr>
          <p:cNvSpPr>
            <a:spLocks noGrp="1"/>
          </p:cNvSpPr>
          <p:nvPr>
            <p:ph type="sldNum" sz="quarter" idx="12"/>
          </p:nvPr>
        </p:nvSpPr>
        <p:spPr/>
        <p:txBody>
          <a:bodyPr/>
          <a:lstStyle/>
          <a:p>
            <a:fld id="{48F63A3B-78C7-47BE-AE5E-E10140E04643}" type="slidenum">
              <a:rPr lang="en-US" dirty="0"/>
              <a:t>98</a:t>
            </a:fld>
            <a:endParaRPr lang="en-US"/>
          </a:p>
        </p:txBody>
      </p:sp>
      <p:pic>
        <p:nvPicPr>
          <p:cNvPr id="10" name="Picture 9" descr="A diagram of a tree&#10;&#10;Description automatically generated">
            <a:extLst>
              <a:ext uri="{FF2B5EF4-FFF2-40B4-BE49-F238E27FC236}">
                <a16:creationId xmlns:a16="http://schemas.microsoft.com/office/drawing/2014/main" id="{429688F0-C00E-0790-89AE-EC2476D7EDA4}"/>
              </a:ext>
            </a:extLst>
          </p:cNvPr>
          <p:cNvPicPr>
            <a:picLocks noChangeAspect="1"/>
          </p:cNvPicPr>
          <p:nvPr/>
        </p:nvPicPr>
        <p:blipFill>
          <a:blip r:embed="rId2"/>
          <a:stretch>
            <a:fillRect/>
          </a:stretch>
        </p:blipFill>
        <p:spPr>
          <a:xfrm>
            <a:off x="6349944" y="1888534"/>
            <a:ext cx="4907917" cy="4226035"/>
          </a:xfrm>
          <a:prstGeom prst="rect">
            <a:avLst/>
          </a:prstGeom>
        </p:spPr>
      </p:pic>
    </p:spTree>
    <p:extLst>
      <p:ext uri="{BB962C8B-B14F-4D97-AF65-F5344CB8AC3E}">
        <p14:creationId xmlns:p14="http://schemas.microsoft.com/office/powerpoint/2010/main" val="15132629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24C0-43FC-CCD3-9803-8559A14C6212}"/>
              </a:ext>
            </a:extLst>
          </p:cNvPr>
          <p:cNvSpPr>
            <a:spLocks noGrp="1"/>
          </p:cNvSpPr>
          <p:nvPr>
            <p:ph type="title"/>
          </p:nvPr>
        </p:nvSpPr>
        <p:spPr/>
        <p:txBody>
          <a:bodyPr>
            <a:normAutofit fontScale="90000"/>
          </a:bodyPr>
          <a:lstStyle/>
          <a:p>
            <a:r>
              <a:rPr lang="en-US" dirty="0">
                <a:cs typeface="Calibri Light"/>
              </a:rPr>
              <a:t>Directional Graph Networks (DGN)</a:t>
            </a:r>
            <a:br>
              <a:rPr lang="en-US" dirty="0">
                <a:ea typeface="Calibri Light"/>
                <a:cs typeface="Calibri Light"/>
              </a:rPr>
            </a:br>
            <a:r>
              <a:rPr lang="en-US" sz="2000" dirty="0">
                <a:ea typeface="Calibri Light"/>
                <a:cs typeface="Calibri Light"/>
              </a:rPr>
              <a:t>[</a:t>
            </a:r>
            <a:r>
              <a:rPr lang="en-US" sz="2000" dirty="0" err="1">
                <a:ea typeface="Calibri Light"/>
                <a:cs typeface="Calibri Light"/>
              </a:rPr>
              <a:t>Beaini</a:t>
            </a:r>
            <a:r>
              <a:rPr lang="en-US" sz="2000" dirty="0">
                <a:ea typeface="Calibri Light"/>
                <a:cs typeface="Calibri Light"/>
              </a:rPr>
              <a:t> et al., 2020]</a:t>
            </a:r>
            <a:endParaRPr lang="en-US" sz="20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3BBEB4BF-E5E7-5FCB-0B1D-5F17F07CF47D}"/>
              </a:ext>
            </a:extLst>
          </p:cNvPr>
          <p:cNvSpPr>
            <a:spLocks noGrp="1"/>
          </p:cNvSpPr>
          <p:nvPr>
            <p:ph idx="1"/>
          </p:nvPr>
        </p:nvSpPr>
        <p:spPr>
          <a:xfrm>
            <a:off x="838200" y="1825625"/>
            <a:ext cx="9670168" cy="1579235"/>
          </a:xfrm>
        </p:spPr>
        <p:txBody>
          <a:bodyPr vert="horz" lIns="91440" tIns="45720" rIns="91440" bIns="45720" rtlCol="0" anchor="t">
            <a:normAutofit/>
          </a:bodyPr>
          <a:lstStyle/>
          <a:p>
            <a:r>
              <a:rPr lang="en-US" sz="2400" i="1" dirty="0">
                <a:cs typeface="Calibri"/>
              </a:rPr>
              <a:t>Anisotropic </a:t>
            </a:r>
            <a:r>
              <a:rPr lang="en-US" sz="2400" dirty="0">
                <a:cs typeface="Calibri"/>
              </a:rPr>
              <a:t>message passing using Laplacian flows</a:t>
            </a:r>
            <a:endParaRPr lang="en-US" dirty="0"/>
          </a:p>
        </p:txBody>
      </p:sp>
      <p:sp>
        <p:nvSpPr>
          <p:cNvPr id="4" name="Slide Number Placeholder 3">
            <a:extLst>
              <a:ext uri="{FF2B5EF4-FFF2-40B4-BE49-F238E27FC236}">
                <a16:creationId xmlns:a16="http://schemas.microsoft.com/office/drawing/2014/main" id="{42F6D0AF-4703-FEAE-A049-8B692D7BE490}"/>
              </a:ext>
            </a:extLst>
          </p:cNvPr>
          <p:cNvSpPr>
            <a:spLocks noGrp="1"/>
          </p:cNvSpPr>
          <p:nvPr>
            <p:ph type="sldNum" sz="quarter" idx="12"/>
          </p:nvPr>
        </p:nvSpPr>
        <p:spPr/>
        <p:txBody>
          <a:bodyPr/>
          <a:lstStyle/>
          <a:p>
            <a:fld id="{48F63A3B-78C7-47BE-AE5E-E10140E04643}" type="slidenum">
              <a:rPr lang="en-US" dirty="0"/>
              <a:t>99</a:t>
            </a:fld>
            <a:endParaRPr lang="en-US"/>
          </a:p>
        </p:txBody>
      </p:sp>
      <p:pic>
        <p:nvPicPr>
          <p:cNvPr id="5" name="Picture 4">
            <a:extLst>
              <a:ext uri="{FF2B5EF4-FFF2-40B4-BE49-F238E27FC236}">
                <a16:creationId xmlns:a16="http://schemas.microsoft.com/office/drawing/2014/main" id="{1A2D076A-BBE5-497D-435B-ACE02B2C70E6}"/>
              </a:ext>
            </a:extLst>
          </p:cNvPr>
          <p:cNvPicPr>
            <a:picLocks noChangeAspect="1"/>
          </p:cNvPicPr>
          <p:nvPr/>
        </p:nvPicPr>
        <p:blipFill>
          <a:blip r:embed="rId2"/>
          <a:stretch>
            <a:fillRect/>
          </a:stretch>
        </p:blipFill>
        <p:spPr>
          <a:xfrm>
            <a:off x="1204665" y="2616006"/>
            <a:ext cx="9782073" cy="3478122"/>
          </a:xfrm>
          <a:prstGeom prst="rect">
            <a:avLst/>
          </a:prstGeom>
        </p:spPr>
      </p:pic>
    </p:spTree>
    <p:extLst>
      <p:ext uri="{BB962C8B-B14F-4D97-AF65-F5344CB8AC3E}">
        <p14:creationId xmlns:p14="http://schemas.microsoft.com/office/powerpoint/2010/main" val="29329667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341.2073"/>
  <p:tag name="ORIGINALWIDTH" val="1848.519"/>
  <p:tag name="OUTPUTTYPE" val="PNG"/>
  <p:tag name="IGUANATEXVERSION" val="161"/>
  <p:tag name="LATEXADDIN" val="\documentclass{article}&#10;\usepackage{amsmath,amsfonts,bm}&#10;\pagestyle{empty}&#10;\begin{document}&#10;&#10;\begin{equation*}&#10;L = D-A = \Phi \Lambda \Phi^T = \sum^n_i \lambda_i \phi_i \phi_i^T&#10;\end{equation*}&#10;&#10;&#10;\end{document}&#10;"/>
  <p:tag name="IGUANATEXSIZE" val="20"/>
  <p:tag name="IGUANATEXCURSOR" val="177"/>
  <p:tag name="TRANSPARENCY" val="True"/>
  <p:tag name="LATEXENGINEID" val="0"/>
  <p:tag name="TEMPFOLDER" val=".\temp\"/>
  <p:tag name="LATEXFORMHEIGHT" val="320"/>
  <p:tag name="LATEXFORMWIDTH" val="385"/>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20.7349"/>
  <p:tag name="ORIGINALWIDTH" val="1516.311"/>
  <p:tag name="OUTPUTTYPE" val="PNG"/>
  <p:tag name="IGUANATEXVERSION" val="161"/>
  <p:tag name="LATEXADDIN" val="\documentclass{article}&#10;\usepackage{amsmath,amsfonts,bm}&#10;\pagestyle{empty}&#10;\begin{document}&#10;&#10;\begin{equation*}&#10;\mathcal{L}= D^{-1/2}LD^{-1/2} = \hat{\Phi} \hat{\Lambda} \hat{\Phi}^T&#10;\end{equation*}&#10;&#10;&#10;\end{document}&#10;"/>
  <p:tag name="IGUANATEXSIZE" val="20"/>
  <p:tag name="IGUANATEXCURSOR" val="181"/>
  <p:tag name="TRANSPARENCY" val="True"/>
  <p:tag name="LATEXENGINEID" val="0"/>
  <p:tag name="TEMPFOLDER" val=".\temp\"/>
  <p:tag name="LATEXFORMHEIGHT" val="320"/>
  <p:tag name="LATEXFORMWIDTH" val="385"/>
  <p:tag name="LATEXFORMWRAP" val="True"/>
  <p:tag name="BITMAPVECTOR" val="0"/>
</p:tagLst>
</file>

<file path=ppt/tags/tag100.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1716.535"/>
  <p:tag name="OUTPUTTYPE" val="PNG"/>
  <p:tag name="IGUANATEXVERSION" val="161"/>
  <p:tag name="LATEXADDIN" val="\documentclass{article}&#10;\usepackage{amsmath,amsfonts,bm}&#10;\pagestyle{empty}&#10;\begin{document}&#10;&#10;\begin{equation*}&#10;\sum_{(u,v)\in E} \left| h_u^k - h_n^k\right| \rightarrow 0 \ \text{as}\ k\rightarrow \infty&#10;\end{equation*}&#10;&#10;&#10;\end{document}&#10;"/>
  <p:tag name="IGUANATEXSIZE" val="20"/>
  <p:tag name="IGUANATEXCURSOR" val="128"/>
  <p:tag name="TRANSPARENCY" val="True"/>
  <p:tag name="LATEXENGINEID" val="0"/>
  <p:tag name="TEMPFOLDER" val=".\temp\"/>
  <p:tag name="LATEXFORMHEIGHT" val="320"/>
  <p:tag name="LATEXFORMWIDTH" val="385"/>
  <p:tag name="LATEXFORMWRAP" val="True"/>
  <p:tag name="BITMAPVECTOR" val="0"/>
</p:tagLst>
</file>

<file path=ppt/tags/tag101.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1716.535"/>
  <p:tag name="OUTPUTTYPE" val="PNG"/>
  <p:tag name="IGUANATEXVERSION" val="161"/>
  <p:tag name="LATEXADDIN" val="\documentclass{article}&#10;\usepackage{amsmath,amsfonts,bm}&#10;\pagestyle{empty}&#10;\begin{document}&#10;&#10;\begin{equation*}&#10;\sum_{(u,v)\in E} \left| h_u^k - h_n^k\right| \rightarrow 0 \ \text{as}\ k\rightarrow \infty&#10;\end{equation*}&#10;&#10;&#10;\end{document}&#10;"/>
  <p:tag name="IGUANATEXSIZE" val="20"/>
  <p:tag name="IGUANATEXCURSOR" val="128"/>
  <p:tag name="TRANSPARENCY" val="True"/>
  <p:tag name="LATEXENGINEID" val="0"/>
  <p:tag name="TEMPFOLDER" val=".\temp\"/>
  <p:tag name="LATEXFORMHEIGHT" val="320"/>
  <p:tag name="LATEXFORMWIDTH" val="385"/>
  <p:tag name="LATEXFORMWRAP" val="True"/>
  <p:tag name="BITMAPVECTOR" val="0"/>
</p:tagLst>
</file>

<file path=ppt/tags/tag102.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694.413"/>
  <p:tag name="OUTPUTTYPE" val="PNG"/>
  <p:tag name="IGUANATEXVERSION" val="161"/>
  <p:tag name="LATEXADDIN" val="\documentclass{article}&#10;\usepackage{amsmath,amsfonts,bm}&#10;\pagestyle{empty}&#10;\DeclareMathOperator{\tr}{Tr}&#10;\begin{document}&#10;&#10;\begin{equation*}&#10;\mathcal{E}_G(H^l) = \tr({H^l}^TLH^l) = \frac{1}{2} \sum_{u,v \in E}  \left\lVert \frac{h_u}{\sqrt{d_u}} - \frac{h_v}{\sqrt{d_v}} \right\rVert^2_2&#10;\end{equation*}&#10;&#10;&#10;\end{document}&#10;"/>
  <p:tag name="IGUANATEXSIZE" val="20"/>
  <p:tag name="IGUANATEXCURSOR" val="241"/>
  <p:tag name="TRANSPARENCY" val="True"/>
  <p:tag name="LATEXENGINEID" val="0"/>
  <p:tag name="TEMPFOLDER" val=".\temp\"/>
  <p:tag name="LATEXFORMHEIGHT" val="316.2"/>
  <p:tag name="LATEXFORMWIDTH" val="385"/>
  <p:tag name="LATEXFORMWRAP" val="True"/>
  <p:tag name="BITMAPVECTOR" val="0"/>
</p:tagLst>
</file>

<file path=ppt/tags/tag103.xml><?xml version="1.0" encoding="utf-8"?>
<p:tagLst xmlns:a="http://schemas.openxmlformats.org/drawingml/2006/main" xmlns:r="http://schemas.openxmlformats.org/officeDocument/2006/relationships" xmlns:p="http://schemas.openxmlformats.org/presentationml/2006/main">
  <p:tag name="OUTPUTDPI" val="1200"/>
  <p:tag name="ORIGINALHEIGHT" val="380.2025"/>
  <p:tag name="ORIGINALWIDTH" val="2180.727"/>
  <p:tag name="OUTPUTTYPE" val="PNG"/>
  <p:tag name="IGUANATEXVERSION" val="161"/>
  <p:tag name="LATEXADDIN" val="\documentclass{article}&#10;\usepackage{amsmath,amsfonts,bm}&#10;\pagestyle{empty}&#10;\DeclareMathOperator{\tr}{Tr}&#10;\begin{document}&#10;&#10;\begin{equation*}&#10;\text{MAD}_G(H^l) = \frac{1}{n} \sum_{v \in \mathcal{V}}\sum_{u \in \mathcal{N}_v}  &#10;1- \frac{{h_v^l}^T h_u^l}{\left\lVert  h_v^l \right\rVert \left\lVert h_u^l\right\rVert} &#10;\end{equation*}&#10;&#10;&#10;\end{document}&#10;"/>
  <p:tag name="IGUANATEXSIZE" val="20"/>
  <p:tag name="IGUANATEXCURSOR" val="315"/>
  <p:tag name="TRANSPARENCY" val="True"/>
  <p:tag name="LATEXENGINEID" val="0"/>
  <p:tag name="TEMPFOLDER" val=".\temp\"/>
  <p:tag name="LATEXFORMHEIGHT" val="316.2"/>
  <p:tag name="LATEXFORMWIDTH" val="385"/>
  <p:tag name="LATEXFORMWRAP" val="True"/>
  <p:tag name="BITMAPVECTOR" val="0"/>
</p:tagLst>
</file>

<file path=ppt/tags/tag104.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618.6727"/>
  <p:tag name="OUTPUTTYPE" val="PNG"/>
  <p:tag name="IGUANATEXVERSION" val="161"/>
  <p:tag name="LATEXADDIN" val="\documentclass{article}&#10;\usepackage{amsmath,amsfonts,bm}&#10;\pagestyle{empty}&#10;\DeclareMathOperator{\tr}{Tr}&#10;\begin{document}&#10;&#10;\begin{equation*}&#10;\mathcal{E}_G(H^l) = 0&#10;\end{equation*}&#10;&#10;&#10;\end{document}&#10;"/>
  <p:tag name="IGUANATEXSIZE" val="20"/>
  <p:tag name="IGUANATEXCURSOR" val="163"/>
  <p:tag name="TRANSPARENCY" val="True"/>
  <p:tag name="LATEXENGINEID" val="0"/>
  <p:tag name="TEMPFOLDER" val=".\temp\"/>
  <p:tag name="LATEXFORMHEIGHT" val="316.2"/>
  <p:tag name="LATEXFORMWIDTH" val="385"/>
  <p:tag name="LATEXFORMWRAP" val="True"/>
  <p:tag name="BITMAPVECTOR" val="0"/>
</p:tagLst>
</file>

<file path=ppt/tags/tag105.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776.9029"/>
  <p:tag name="OUTPUTTYPE" val="PNG"/>
  <p:tag name="IGUANATEXVERSION" val="161"/>
  <p:tag name="LATEXADDIN" val="\documentclass{article}&#10;\usepackage{amsmath,amsfonts,bm}&#10;\pagestyle{empty}&#10;\DeclareMathOperator{\tr}{Tr}&#10;\begin{document}&#10;&#10;\begin{equation*}&#10;\mathcal{E}_G(H^l) = 1.66&#10;\end{equation*}&#10;&#10;&#10;\end{document}&#10;"/>
  <p:tag name="IGUANATEXSIZE" val="20"/>
  <p:tag name="IGUANATEXCURSOR" val="166"/>
  <p:tag name="TRANSPARENCY" val="True"/>
  <p:tag name="LATEXENGINEID" val="0"/>
  <p:tag name="TEMPFOLDER" val=".\temp\"/>
  <p:tag name="LATEXFORMHEIGHT" val="316.2"/>
  <p:tag name="LATEXFORMWIDTH" val="385"/>
  <p:tag name="LATEXFORMWRAP" val="True"/>
  <p:tag name="BITMAPVECTOR" val="0"/>
</p:tagLst>
</file>

<file path=ppt/tags/tag106.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776.9029"/>
  <p:tag name="OUTPUTTYPE" val="PNG"/>
  <p:tag name="IGUANATEXVERSION" val="161"/>
  <p:tag name="LATEXADDIN" val="\documentclass{article}&#10;\usepackage{amsmath,amsfonts,bm}&#10;\pagestyle{empty}&#10;\DeclareMathOperator{\tr}{Tr}&#10;\begin{document}&#10;&#10;\begin{equation*}&#10;\mathcal{E}_G(H^l) = 0.38&#10;\end{equation*}&#10;&#10;&#10;\end{document}&#10;"/>
  <p:tag name="IGUANATEXSIZE" val="20"/>
  <p:tag name="IGUANATEXCURSOR" val="166"/>
  <p:tag name="TRANSPARENCY" val="True"/>
  <p:tag name="LATEXENGINEID" val="0"/>
  <p:tag name="TEMPFOLDER" val=".\temp\"/>
  <p:tag name="LATEXFORMHEIGHT" val="316.2"/>
  <p:tag name="LATEXFORMWIDTH" val="385"/>
  <p:tag name="LATEXFORMWRAP" val="True"/>
  <p:tag name="BITMAPVECTOR" val="0"/>
</p:tagLst>
</file>

<file path=ppt/tags/tag107.xml><?xml version="1.0" encoding="utf-8"?>
<p:tagLst xmlns:a="http://schemas.openxmlformats.org/drawingml/2006/main" xmlns:r="http://schemas.openxmlformats.org/officeDocument/2006/relationships" xmlns:p="http://schemas.openxmlformats.org/presentationml/2006/main">
  <p:tag name="OUTPUTDPI" val="1200"/>
  <p:tag name="ORIGINALHEIGHT" val="315.7105"/>
  <p:tag name="ORIGINALWIDTH" val="1229.096"/>
  <p:tag name="OUTPUTTYPE" val="PNG"/>
  <p:tag name="IGUANATEXVERSION" val="161"/>
  <p:tag name="LATEXADDIN" val="\documentclass{article}&#10;\usepackage{amsmath,amsfonts,bm}&#10;\pagestyle{empty}&#10;\begin{document}&#10;&#10;\begin{equation*}&#10;\Delta\mathcal{L}_i= f_i - \sum_{u \sim v} \frac{f_v}{\sqrt{d_u d_v}}&#10;\end{equation*}&#10;&#10;&#10;\end{document}&#10;"/>
  <p:tag name="IGUANATEXSIZE" val="20"/>
  <p:tag name="IGUANATEXCURSOR" val="117"/>
  <p:tag name="TRANSPARENCY" val="True"/>
  <p:tag name="LATEXENGINEID" val="0"/>
  <p:tag name="TEMPFOLDER" val=".\temp\"/>
  <p:tag name="LATEXFORMHEIGHT" val="320"/>
  <p:tag name="LATEXFORMWIDTH" val="385"/>
  <p:tag name="LATEXFORMWRAP" val="True"/>
  <p:tag name="BITMAPVECTOR" val="0"/>
</p:tagLst>
</file>

<file path=ppt/tags/tag108.xml><?xml version="1.0" encoding="utf-8"?>
<p:tagLst xmlns:a="http://schemas.openxmlformats.org/drawingml/2006/main" xmlns:r="http://schemas.openxmlformats.org/officeDocument/2006/relationships" xmlns:p="http://schemas.openxmlformats.org/presentationml/2006/main">
  <p:tag name="OUTPUTDPI" val="1200"/>
  <p:tag name="ORIGINALHEIGHT" val="330.7086"/>
  <p:tag name="ORIGINALWIDTH" val="1063.367"/>
  <p:tag name="OUTPUTTYPE" val="PNG"/>
  <p:tag name="IGUANATEXVERSION" val="161"/>
  <p:tag name="LATEXADDIN" val="\documentclass{article}&#10;\usepackage{amsmath,amsfonts,bm}&#10;\pagestyle{empty}&#10;\DeclareMathOperator{\tr}{Tr}&#10;\begin{document}&#10;&#10;\begin{equation*}&#10;R_G(f) = \frac{\tr(f^TLf)}{\left\lVert f \right\rVert^2_2}&#10;\end{equation*}&#10;&#10;&#10;\end{document}&#10;"/>
  <p:tag name="IGUANATEXSIZE" val="20"/>
  <p:tag name="IGUANATEXCURSOR" val="199"/>
  <p:tag name="TRANSPARENCY" val="True"/>
  <p:tag name="LATEXENGINEID" val="0"/>
  <p:tag name="TEMPFOLDER" val=".\temp\"/>
  <p:tag name="LATEXFORMHEIGHT" val="320"/>
  <p:tag name="LATEXFORMWIDTH" val="385"/>
  <p:tag name="LATEXFORMWRAP" val="True"/>
  <p:tag name="BITMAPVECTOR" val="0"/>
</p:tagLst>
</file>

<file path=ppt/tags/tag109.xml><?xml version="1.0" encoding="utf-8"?>
<p:tagLst xmlns:a="http://schemas.openxmlformats.org/drawingml/2006/main" xmlns:r="http://schemas.openxmlformats.org/officeDocument/2006/relationships" xmlns:p="http://schemas.openxmlformats.org/presentationml/2006/main">
  <p:tag name="OUTPUTDPI" val="1200"/>
  <p:tag name="ORIGINALHEIGHT" val="491.1886"/>
  <p:tag name="ORIGINALWIDTH" val="1724.784"/>
  <p:tag name="OUTPUTTYPE" val="PNG"/>
  <p:tag name="IGUANATEXVERSION" val="161"/>
  <p:tag name="LATEXADDIN" val="\documentclass{article}&#10;\usepackage{amsmath,amsfonts,bm}&#10;\pagestyle{empty}&#10;\DeclareMathOperator{\tr}{Tr}&#10;\DeclareMathOperator{\argmin}{argmin}&#10;\begin{document}&#10;&#10;\begin{align*}&#10;\phi_n &amp;= \argmin_{f\perp(f_1,\dots,f_{n-1})} R_G(f) \\&#10;\lambda_n &amp;= R_G(\phi_n) = \frac{\mathcal{E}(\phi_n)}{\phi_n^T\phi_n}&#10;\end{align*}&#10;&#10;&#10;\end{document}&#10;"/>
  <p:tag name="IGUANATEXSIZE" val="20"/>
  <p:tag name="IGUANATEXCURSOR" val="300"/>
  <p:tag name="TRANSPARENCY" val="True"/>
  <p:tag name="LATEXENGINEID" val="0"/>
  <p:tag name="TEMPFOLDER" val=".\temp\"/>
  <p:tag name="LATEXFORMHEIGHT" val="320"/>
  <p:tag name="LATEXFORMWIDTH" val="385"/>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330.7086"/>
  <p:tag name="ORIGINALWIDTH" val="837.6453"/>
  <p:tag name="OUTPUTTYPE" val="PNG"/>
  <p:tag name="IGUANATEXVERSION" val="161"/>
  <p:tag name="LATEXADDIN" val="\documentclass{article}&#10;\usepackage{amsmath,amsfonts,bm}&#10;\pagestyle{empty}&#10;\DeclareMathOperator{\tr}{Tr}&#10;\begin{document}&#10;&#10;\begin{equation*}&#10;R_G(f) = \frac{f^TLf}{\left\lVert f \right\rVert^2_2}&#10;\end{equation*}&#10;&#10;&#10;\end{document}&#10;"/>
  <p:tag name="IGUANATEXSIZE" val="20"/>
  <p:tag name="IGUANATEXCURSOR" val="161"/>
  <p:tag name="TRANSPARENCY" val="True"/>
  <p:tag name="LATEXENGINEID" val="0"/>
  <p:tag name="TEMPFOLDER" val=".\temp\"/>
  <p:tag name="LATEXFORMHEIGHT" val="320"/>
  <p:tag name="LATEXFORMWIDTH" val="385"/>
  <p:tag name="LATEXFORMWRAP" val="True"/>
  <p:tag name="BITMAPVECTOR" val="0"/>
</p:tagLst>
</file>

<file path=ppt/tags/tag110.xml><?xml version="1.0" encoding="utf-8"?>
<p:tagLst xmlns:a="http://schemas.openxmlformats.org/drawingml/2006/main" xmlns:r="http://schemas.openxmlformats.org/officeDocument/2006/relationships" xmlns:p="http://schemas.openxmlformats.org/presentationml/2006/main">
  <p:tag name="OUTPUTDPI" val="1200"/>
  <p:tag name="ORIGINALHEIGHT" val="171.7285"/>
  <p:tag name="ORIGINALWIDTH" val="1240.345"/>
  <p:tag name="OUTPUTTYPE" val="PNG"/>
  <p:tag name="IGUANATEXVERSION" val="161"/>
  <p:tag name="LATEXADDIN" val="\documentclass{article}&#10;\usepackage{amsmath,amsfonts,bm}&#10;\pagestyle{empty}&#10;\DeclareMathOperator{\tr}{Tr}&#10;\begin{document}&#10;&#10;\begin{equation*}&#10;\mathcal{E}_G(H^l) = \tr({H^l}^TLH^l)&#10;\end{equation*}&#10;&#10;&#10;\end{document}&#10;"/>
  <p:tag name="IGUANATEXSIZE" val="20"/>
  <p:tag name="IGUANATEXCURSOR" val="178"/>
  <p:tag name="TRANSPARENCY" val="True"/>
  <p:tag name="LATEXENGINEID" val="0"/>
  <p:tag name="TEMPFOLDER" val=".\temp\"/>
  <p:tag name="LATEXFORMHEIGHT" val="316.2"/>
  <p:tag name="LATEXFORMWIDTH" val="385"/>
  <p:tag name="LATEXFORMWRAP" val="True"/>
  <p:tag name="BITMAPVECTOR" val="0"/>
</p:tagLst>
</file>

<file path=ppt/tags/tag111.xml><?xml version="1.0" encoding="utf-8"?>
<p:tagLst xmlns:a="http://schemas.openxmlformats.org/drawingml/2006/main" xmlns:r="http://schemas.openxmlformats.org/officeDocument/2006/relationships" xmlns:p="http://schemas.openxmlformats.org/presentationml/2006/main">
  <p:tag name="OUTPUTDPI" val="1200"/>
  <p:tag name="ORIGINALHEIGHT" val="171.7285"/>
  <p:tag name="ORIGINALWIDTH" val="1240.345"/>
  <p:tag name="OUTPUTTYPE" val="PNG"/>
  <p:tag name="IGUANATEXVERSION" val="161"/>
  <p:tag name="LATEXADDIN" val="\documentclass{article}&#10;\usepackage{amsmath,amsfonts,bm}&#10;\pagestyle{empty}&#10;\DeclareMathOperator{\tr}{Tr}&#10;\begin{document}&#10;&#10;\begin{equation*}&#10;\mathcal{E}_G(H^l) = \tr({H^l}^TLH^l)&#10;\end{equation*}&#10;&#10;&#10;\end{document}&#10;"/>
  <p:tag name="IGUANATEXSIZE" val="20"/>
  <p:tag name="IGUANATEXCURSOR" val="178"/>
  <p:tag name="TRANSPARENCY" val="True"/>
  <p:tag name="LATEXENGINEID" val="0"/>
  <p:tag name="TEMPFOLDER" val=".\temp\"/>
  <p:tag name="LATEXFORMHEIGHT" val="316.2"/>
  <p:tag name="LATEXFORMWIDTH" val="385"/>
  <p:tag name="LATEXFORMWRAP" val="True"/>
  <p:tag name="BITMAPVECTOR" val="0"/>
</p:tagLst>
</file>

<file path=ppt/tags/tag112.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694.413"/>
  <p:tag name="OUTPUTTYPE" val="PNG"/>
  <p:tag name="IGUANATEXVERSION" val="161"/>
  <p:tag name="LATEXADDIN" val="\documentclass{article}&#10;\usepackage{amsmath,amsfonts,bm}&#10;\pagestyle{empty}&#10;\DeclareMathOperator{\tr}{Tr}&#10;\begin{document}&#10;&#10;\begin{equation*}&#10;\mathcal{E}_G(H^l) = \tr({H^l}^TLH^l) = \frac{1}{2} \sum_{u,v \in E}  \left\lVert \frac{h_u}{\sqrt{d_u}} - \frac{h_v}{\sqrt{d_v}} \right\rVert^2_2&#10;\end{equation*}&#10;&#10;&#10;\end{document}&#10;"/>
  <p:tag name="IGUANATEXSIZE" val="20"/>
  <p:tag name="IGUANATEXCURSOR" val="271"/>
  <p:tag name="TRANSPARENCY" val="True"/>
  <p:tag name="LATEXENGINEID" val="0"/>
  <p:tag name="TEMPFOLDER" val=".\temp\"/>
  <p:tag name="LATEXFORMHEIGHT" val="316.2"/>
  <p:tag name="LATEXFORMWIDTH" val="385"/>
  <p:tag name="LATEXFORMWRAP" val="True"/>
  <p:tag name="BITMAPVECTOR" val="0"/>
</p:tagLst>
</file>

<file path=ppt/tags/tag113.xml><?xml version="1.0" encoding="utf-8"?>
<p:tagLst xmlns:a="http://schemas.openxmlformats.org/drawingml/2006/main" xmlns:r="http://schemas.openxmlformats.org/officeDocument/2006/relationships" xmlns:p="http://schemas.openxmlformats.org/presentationml/2006/main">
  <p:tag name="OUTPUTDPI" val="1200"/>
  <p:tag name="ORIGINALHEIGHT" val="133.4833"/>
  <p:tag name="ORIGINALWIDTH" val="617.1729"/>
  <p:tag name="OUTPUTTYPE" val="PNG"/>
  <p:tag name="IGUANATEXVERSION" val="161"/>
  <p:tag name="LATEXADDIN" val="\documentclass{article}&#10;\usepackage{amsmath,amsfonts,bm}&#10;\pagestyle{empty}&#10;\begin{document}&#10;&#10;\begin{equation*}&#10;P = D^{-1}A,&#10;\end{equation*}&#10;&#10;&#10;\end{document}&#10;"/>
  <p:tag name="IGUANATEXSIZE" val="20"/>
  <p:tag name="IGUANATEXCURSOR" val="123"/>
  <p:tag name="TRANSPARENCY" val="True"/>
  <p:tag name="LATEXENGINEID" val="0"/>
  <p:tag name="TEMPFOLDER" val=".\temp\"/>
  <p:tag name="LATEXFORMHEIGHT" val="320"/>
  <p:tag name="LATEXFORMWIDTH" val="385"/>
  <p:tag name="LATEXFORMWRAP" val="True"/>
  <p:tag name="BITMAPVECTOR" val="0"/>
</p:tagLst>
</file>

<file path=ppt/tags/tag114.xml><?xml version="1.0" encoding="utf-8"?>
<p:tagLst xmlns:a="http://schemas.openxmlformats.org/drawingml/2006/main" xmlns:r="http://schemas.openxmlformats.org/officeDocument/2006/relationships" xmlns:p="http://schemas.openxmlformats.org/presentationml/2006/main">
  <p:tag name="OUTPUTDPI" val="1200"/>
  <p:tag name="ORIGINALHEIGHT" val="262.4672"/>
  <p:tag name="ORIGINALWIDTH" val="1543.307"/>
  <p:tag name="OUTPUTTYPE" val="PNG"/>
  <p:tag name="IGUANATEXVERSION" val="161"/>
  <p:tag name="LATEXADDIN" val="\documentclass{article}&#10;\usepackage{amsmath,amsfonts,bm}&#10;\pagestyle{empty}&#10;\begin{document}&#10;&#10;\begin{equation*}&#10;f: \mathcal{V} \rightarrow \mathbb{R}\ \text{with}\ \sum_v f(v) = 1&#10;\end{equation*}&#10;&#10;&#10;\end{document}"/>
  <p:tag name="IGUANATEXSIZE" val="20"/>
  <p:tag name="IGUANATEXCURSOR" val="178"/>
  <p:tag name="TRANSPARENCY" val="True"/>
  <p:tag name="LATEXENGINEID" val="0"/>
  <p:tag name="TEMPFOLDER" val=".\temp\"/>
  <p:tag name="LATEXFORMHEIGHT" val="320"/>
  <p:tag name="LATEXFORMWIDTH" val="385"/>
  <p:tag name="LATEXFORMWRAP" val="True"/>
  <p:tag name="BITMAPVECTOR" val="0"/>
</p:tagLst>
</file>

<file path=ppt/tags/tag115.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293.2133"/>
  <p:tag name="OUTPUTTYPE" val="PNG"/>
  <p:tag name="IGUANATEXVERSION" val="161"/>
  <p:tag name="LATEXADDIN" val="\documentclass{article}&#10;\usepackage{amsmath,amsfonts,bm}&#10;\pagestyle{empty}&#10;\begin{document}&#10;&#10;\begin{equation*}&#10;f^T P^k&#10;\end{equation*}&#10;&#10;&#10;\end{document}"/>
  <p:tag name="IGUANATEXSIZE" val="20"/>
  <p:tag name="IGUANATEXCURSOR" val="118"/>
  <p:tag name="TRANSPARENCY" val="True"/>
  <p:tag name="LATEXENGINEID" val="0"/>
  <p:tag name="TEMPFOLDER" val=".\temp\"/>
  <p:tag name="LATEXFORMHEIGHT" val="320"/>
  <p:tag name="LATEXFORMWIDTH" val="385"/>
  <p:tag name="LATEXFORMWRAP" val="True"/>
  <p:tag name="BITMAPVECTOR" val="0"/>
</p:tagLst>
</file>

<file path=ppt/tags/tag116.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977.1279"/>
  <p:tag name="OUTPUTTYPE" val="PNG"/>
  <p:tag name="IGUANATEXVERSION" val="161"/>
  <p:tag name="LATEXADDIN" val="\documentclass{article}&#10;\usepackage{amsmath,amsfonts,bm}&#10;\pagestyle{empty}&#10;&#10;\begin{document}&#10;&#10;\begin{equation*}&#10;\text{lim}_{k\rightarrow \infty} f^T P^k = \pi&#10;\end{equation*}&#10;&#10;&#10;\end{document}&#10;&#10;"/>
  <p:tag name="IGUANATEXSIZE" val="20"/>
  <p:tag name="IGUANATEXCURSOR" val="125"/>
  <p:tag name="TRANSPARENCY" val="True"/>
  <p:tag name="LATEXENGINEID" val="0"/>
  <p:tag name="TEMPFOLDER" val=".\temp\"/>
  <p:tag name="LATEXFORMHEIGHT" val="320"/>
  <p:tag name="LATEXFORMWIDTH" val="385"/>
  <p:tag name="LATEXFORMWRAP" val="True"/>
  <p:tag name="BITMAPVECTOR" val="0"/>
</p:tagLst>
</file>

<file path=ppt/tags/tag117.xml><?xml version="1.0" encoding="utf-8"?>
<p:tagLst xmlns:a="http://schemas.openxmlformats.org/drawingml/2006/main" xmlns:r="http://schemas.openxmlformats.org/officeDocument/2006/relationships" xmlns:p="http://schemas.openxmlformats.org/presentationml/2006/main">
  <p:tag name="ORIGINALHEIGHT" val="8.671227"/>
  <p:tag name="ORIGINALWIDTH" val="9.294177"/>
  <p:tag name="OUTPUTTYPE" val="SVG"/>
  <p:tag name="IGUANATEXVERSION" val="161"/>
  <p:tag name="LATEXADDIN" val="\documentclass{article}&#10;\usepackage{amsmath,amsfonts,bm}&#10;\pagestyle{empty}&#10;\DeclareMathOperator{\tr}{Tr}&#10;\begin{document}&#10;&#10;\begin{equation*}&#10;\bm{\lambda}_2&#10;\end{equation*}&#10;&#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1"/>
</p:tagLst>
</file>

<file path=ppt/tags/tag118.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786.6517"/>
  <p:tag name="OUTPUTTYPE" val="PNG"/>
  <p:tag name="IGUANATEXVERSION" val="161"/>
  <p:tag name="LATEXADDIN" val="\documentclass{article}&#10;\usepackage{amsmath,amsfonts,bm}&#10;\pagestyle{empty}&#10;&#10;\begin{document}&#10;&#10;\begin{equation*}&#10;\pi_u = \frac{d_u}{\sum_{v\in \mathcal{V}} d_v}&#10;\end{equation*}&#10;&#10;&#10;\end{document}&#10;&#10;"/>
  <p:tag name="IGUANATEXSIZE" val="20"/>
  <p:tag name="IGUANATEXCURSOR" val="148"/>
  <p:tag name="TRANSPARENCY" val="True"/>
  <p:tag name="LATEXENGINEID" val="0"/>
  <p:tag name="TEMPFOLDER" val=".\temp\"/>
  <p:tag name="LATEXFORMHEIGHT" val="320"/>
  <p:tag name="LATEXFORMWIDTH" val="385"/>
  <p:tag name="LATEXFORMWRAP" val="True"/>
  <p:tag name="BITMAPVECTOR" val="0"/>
</p:tagLst>
</file>

<file path=ppt/tags/tag119.xml><?xml version="1.0" encoding="utf-8"?>
<p:tagLst xmlns:a="http://schemas.openxmlformats.org/drawingml/2006/main" xmlns:r="http://schemas.openxmlformats.org/officeDocument/2006/relationships" xmlns:p="http://schemas.openxmlformats.org/presentationml/2006/main">
  <p:tag name="ORIGINALHEIGHT" val="7.253405"/>
  <p:tag name="ORIGINALWIDTH" val="5.677315"/>
  <p:tag name="LATEXADDIN" val="\documentclass{article}&#10;\usepackage{amsmath,amsfonts,bm}&#10;\pagestyle{empty}&#10;\DeclareMathOperator{\tr}{Tr}&#10;\begin{document}&#10;&#10;\begin{equation*}&#10;\bm{\lambda}_2&#10;\end{equation*}&#10;&#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1"/>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502.4372"/>
  <p:tag name="ORIGINALWIDTH" val="1724.784"/>
  <p:tag name="OUTPUTTYPE" val="PNG"/>
  <p:tag name="IGUANATEXVERSION" val="161"/>
  <p:tag name="LATEXADDIN" val="\documentclass{article}&#10;\usepackage{amsmath,amsfonts,bm}&#10;\pagestyle{empty}&#10;\DeclareMathOperator{\tr}{Tr}&#10;\DeclareMathOperator{\argmin}{argmin}&#10;\begin{document}&#10;&#10;\begin{align*}&#10;\phi_n &amp;= \argmin_{f\perp(f_1,\dots,f_{n-1})} R_G(f) \\&#10;\lambda_n &amp;= R_G(\phi_n) = \frac{\phi_n^TL\phi_n}{\phi_n^T\phi_n}&#10;\end{align*}&#10;&#10;&#10;\end{document}&#10;"/>
  <p:tag name="IGUANATEXSIZE" val="20"/>
  <p:tag name="IGUANATEXCURSOR" val="280"/>
  <p:tag name="TRANSPARENCY" val="True"/>
  <p:tag name="LATEXENGINEID" val="0"/>
  <p:tag name="TEMPFOLDER" val=".\temp\"/>
  <p:tag name="LATEXFORMHEIGHT" val="320"/>
  <p:tag name="LATEXFORMWIDTH" val="385"/>
  <p:tag name="LATEXFORMWRAP" val="True"/>
  <p:tag name="BITMAPVECTOR" val="0"/>
</p:tagLst>
</file>

<file path=ppt/tags/tag120.xml><?xml version="1.0" encoding="utf-8"?>
<p:tagLst xmlns:a="http://schemas.openxmlformats.org/drawingml/2006/main" xmlns:r="http://schemas.openxmlformats.org/officeDocument/2006/relationships" xmlns:p="http://schemas.openxmlformats.org/presentationml/2006/main">
  <p:tag name="ORIGINALHEIGHT" val="4.775325"/>
  <p:tag name="ORIGINALWIDTH" val="2.942312"/>
  <p:tag name="EMFCHILD" val="True"/>
</p:tagLst>
</file>

<file path=ppt/tags/tag121.xml><?xml version="1.0" encoding="utf-8"?>
<p:tagLst xmlns:a="http://schemas.openxmlformats.org/drawingml/2006/main" xmlns:r="http://schemas.openxmlformats.org/officeDocument/2006/relationships" xmlns:p="http://schemas.openxmlformats.org/presentationml/2006/main">
  <p:tag name="OUTPUTDPI" val="1200"/>
  <p:tag name="ORIGINALHEIGHT" val="133.4833"/>
  <p:tag name="ORIGINALWIDTH" val="617.1729"/>
  <p:tag name="OUTPUTTYPE" val="PNG"/>
  <p:tag name="IGUANATEXVERSION" val="161"/>
  <p:tag name="LATEXADDIN" val="\documentclass{article}&#10;\usepackage{amsmath,amsfonts,bm}&#10;\pagestyle{empty}&#10;\begin{document}&#10;&#10;\begin{equation*}&#10;P = D^{-1}A,&#10;\end{equation*}&#10;&#10;&#10;\end{document}&#10;"/>
  <p:tag name="IGUANATEXSIZE" val="20"/>
  <p:tag name="IGUANATEXCURSOR" val="123"/>
  <p:tag name="TRANSPARENCY" val="True"/>
  <p:tag name="LATEXENGINEID" val="0"/>
  <p:tag name="TEMPFOLDER" val=".\temp\"/>
  <p:tag name="LATEXFORMHEIGHT" val="320"/>
  <p:tag name="LATEXFORMWIDTH" val="385"/>
  <p:tag name="LATEXFORMWRAP" val="True"/>
  <p:tag name="BITMAPVECTOR" val="0"/>
</p:tagLst>
</file>

<file path=ppt/tags/tag122.xml><?xml version="1.0" encoding="utf-8"?>
<p:tagLst xmlns:a="http://schemas.openxmlformats.org/drawingml/2006/main" xmlns:r="http://schemas.openxmlformats.org/officeDocument/2006/relationships" xmlns:p="http://schemas.openxmlformats.org/presentationml/2006/main">
  <p:tag name="OUTPUTDPI" val="1200"/>
  <p:tag name="ORIGINALHEIGHT" val="262.4672"/>
  <p:tag name="ORIGINALWIDTH" val="1543.307"/>
  <p:tag name="OUTPUTTYPE" val="PNG"/>
  <p:tag name="IGUANATEXVERSION" val="161"/>
  <p:tag name="LATEXADDIN" val="\documentclass{article}&#10;\usepackage{amsmath,amsfonts,bm}&#10;\pagestyle{empty}&#10;\begin{document}&#10;&#10;\begin{equation*}&#10;f: \mathcal{V} \rightarrow \mathbb{R}\ \text{with}\ \sum_v f(v) = 1&#10;\end{equation*}&#10;&#10;&#10;\end{document}"/>
  <p:tag name="IGUANATEXSIZE" val="20"/>
  <p:tag name="IGUANATEXCURSOR" val="178"/>
  <p:tag name="TRANSPARENCY" val="True"/>
  <p:tag name="LATEXENGINEID" val="0"/>
  <p:tag name="TEMPFOLDER" val=".\temp\"/>
  <p:tag name="LATEXFORMHEIGHT" val="320"/>
  <p:tag name="LATEXFORMWIDTH" val="385"/>
  <p:tag name="LATEXFORMWRAP" val="True"/>
  <p:tag name="BITMAPVECTOR" val="0"/>
</p:tagLst>
</file>

<file path=ppt/tags/tag123.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293.2133"/>
  <p:tag name="OUTPUTTYPE" val="PNG"/>
  <p:tag name="IGUANATEXVERSION" val="161"/>
  <p:tag name="LATEXADDIN" val="\documentclass{article}&#10;\usepackage{amsmath,amsfonts,bm}&#10;\pagestyle{empty}&#10;\begin{document}&#10;&#10;\begin{equation*}&#10;f^T P^k&#10;\end{equation*}&#10;&#10;&#10;\end{document}"/>
  <p:tag name="IGUANATEXSIZE" val="20"/>
  <p:tag name="IGUANATEXCURSOR" val="118"/>
  <p:tag name="TRANSPARENCY" val="True"/>
  <p:tag name="LATEXENGINEID" val="0"/>
  <p:tag name="TEMPFOLDER" val=".\temp\"/>
  <p:tag name="LATEXFORMHEIGHT" val="320"/>
  <p:tag name="LATEXFORMWIDTH" val="385"/>
  <p:tag name="LATEXFORMWRAP" val="True"/>
  <p:tag name="BITMAPVECTOR" val="0"/>
</p:tagLst>
</file>

<file path=ppt/tags/tag124.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2113.986"/>
  <p:tag name="OUTPUTTYPE" val="PNG"/>
  <p:tag name="IGUANATEXVERSION" val="161"/>
  <p:tag name="LATEXADDIN" val="\documentclass{article}&#10;\usepackage{amsmath,amsfonts,bm}&#10;\pagestyle{empty}&#10;\DeclareMathOperator{\tr}{Tr}&#10;\begin{document}&#10;&#10;\begin{equation*}&#10;\left\rVert f^T P^k - \pi\right\rVert_2 \leq e^{-k\bm{\lambda'}} \log \left( \frac{\max_v \sqrt{d_x}}{\min_u \sqrt{d_u}} \right)&#10;\end{equation*}&#10;&#10;&#10;\end{document}&#10;&#10;"/>
  <p:tag name="IGUANATEXSIZE" val="20"/>
  <p:tag name="IGUANATEXCURSOR" val="160"/>
  <p:tag name="TRANSPARENCY" val="True"/>
  <p:tag name="LATEXENGINEID" val="0"/>
  <p:tag name="TEMPFOLDER" val=".\temp\"/>
  <p:tag name="LATEXFORMHEIGHT" val="415.8"/>
  <p:tag name="LATEXFORMWIDTH" val="596.4"/>
  <p:tag name="LATEXFORMWRAP" val="True"/>
  <p:tag name="BITMAPVECTOR" val="0"/>
</p:tagLst>
</file>

<file path=ppt/tags/tag125.xml><?xml version="1.0" encoding="utf-8"?>
<p:tagLst xmlns:a="http://schemas.openxmlformats.org/drawingml/2006/main" xmlns:r="http://schemas.openxmlformats.org/officeDocument/2006/relationships" xmlns:p="http://schemas.openxmlformats.org/presentationml/2006/main">
  <p:tag name="ORIGINALHEIGHT" val="8.671227"/>
  <p:tag name="ORIGINALWIDTH" val="9.294177"/>
  <p:tag name="OUTPUTTYPE" val="SVG"/>
  <p:tag name="IGUANATEXVERSION" val="161"/>
  <p:tag name="LATEXADDIN" val="\documentclass{article}&#10;\usepackage{amsmath,amsfonts,bm}&#10;\pagestyle{empty}&#10;\DeclareMathOperator{\tr}{Tr}&#10;\begin{document}&#10;&#10;\begin{equation*}&#10;\bm{\lambda}_2&#10;\end{equation*}&#10;&#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1"/>
</p:tagLst>
</file>

<file path=ppt/tags/tag126.xml><?xml version="1.0" encoding="utf-8"?>
<p:tagLst xmlns:a="http://schemas.openxmlformats.org/drawingml/2006/main" xmlns:r="http://schemas.openxmlformats.org/officeDocument/2006/relationships" xmlns:p="http://schemas.openxmlformats.org/presentationml/2006/main">
  <p:tag name="OUTPUTDPI" val="1200"/>
  <p:tag name="ORIGINALHEIGHT" val="299.9625"/>
  <p:tag name="ORIGINALWIDTH" val="786.6517"/>
  <p:tag name="OUTPUTTYPE" val="PNG"/>
  <p:tag name="IGUANATEXVERSION" val="161"/>
  <p:tag name="LATEXADDIN" val="\documentclass{article}&#10;\usepackage{amsmath,amsfonts,bm}&#10;\pagestyle{empty}&#10;&#10;\begin{document}&#10;&#10;\begin{equation*}&#10;\pi_u = \frac{d_u}{\sum_{v\in \mathcal{V}} d_v}&#10;\end{equation*}&#10;&#10;&#10;\end{document}&#10;&#10;"/>
  <p:tag name="IGUANATEXSIZE" val="20"/>
  <p:tag name="IGUANATEXCURSOR" val="148"/>
  <p:tag name="TRANSPARENCY" val="True"/>
  <p:tag name="LATEXENGINEID" val="0"/>
  <p:tag name="TEMPFOLDER" val=".\temp\"/>
  <p:tag name="LATEXFORMHEIGHT" val="320"/>
  <p:tag name="LATEXFORMWIDTH" val="385"/>
  <p:tag name="LATEXFORMWRAP" val="True"/>
  <p:tag name="BITMAPVECTOR" val="0"/>
</p:tagLst>
</file>

<file path=ppt/tags/tag127.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977.1279"/>
  <p:tag name="OUTPUTTYPE" val="PNG"/>
  <p:tag name="IGUANATEXVERSION" val="161"/>
  <p:tag name="LATEXADDIN" val="\documentclass{article}&#10;\usepackage{amsmath,amsfonts,bm}&#10;\pagestyle{empty}&#10;&#10;\begin{document}&#10;&#10;\begin{equation*}&#10;\text{lim}_{k\rightarrow \infty} f^T P^k = \pi&#10;\end{equation*}&#10;&#10;&#10;\end{document}&#10;&#10;"/>
  <p:tag name="IGUANATEXSIZE" val="20"/>
  <p:tag name="IGUANATEXCURSOR" val="125"/>
  <p:tag name="TRANSPARENCY" val="True"/>
  <p:tag name="LATEXENGINEID" val="0"/>
  <p:tag name="TEMPFOLDER" val=".\temp\"/>
  <p:tag name="LATEXFORMHEIGHT" val="320"/>
  <p:tag name="LATEXFORMWIDTH" val="385"/>
  <p:tag name="LATEXFORMWRAP" val="True"/>
  <p:tag name="BITMAPVECTOR" val="0"/>
</p:tagLst>
</file>

<file path=ppt/tags/tag128.xml><?xml version="1.0" encoding="utf-8"?>
<p:tagLst xmlns:a="http://schemas.openxmlformats.org/drawingml/2006/main" xmlns:r="http://schemas.openxmlformats.org/officeDocument/2006/relationships" xmlns:p="http://schemas.openxmlformats.org/presentationml/2006/main">
  <p:tag name="ORIGINALHEIGHT" val="7.253405"/>
  <p:tag name="ORIGINALWIDTH" val="5.677315"/>
  <p:tag name="LATEXADDIN" val="\documentclass{article}&#10;\usepackage{amsmath,amsfonts,bm}&#10;\pagestyle{empty}&#10;\DeclareMathOperator{\tr}{Tr}&#10;\begin{document}&#10;&#10;\begin{equation*}&#10;\bm{\lambda}_2&#10;\end{equation*}&#10;&#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1"/>
  <p:tag name="EMFCHILD" val="True"/>
</p:tagLst>
</file>

<file path=ppt/tags/tag129.xml><?xml version="1.0" encoding="utf-8"?>
<p:tagLst xmlns:a="http://schemas.openxmlformats.org/drawingml/2006/main" xmlns:r="http://schemas.openxmlformats.org/officeDocument/2006/relationships" xmlns:p="http://schemas.openxmlformats.org/presentationml/2006/main">
  <p:tag name="ORIGINALHEIGHT" val="4.775325"/>
  <p:tag name="ORIGINALWIDTH" val="2.942312"/>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1381.327"/>
  <p:tag name="OUTPUTTYPE" val="PNG"/>
  <p:tag name="IGUANATEXVERSION" val="161"/>
  <p:tag name="LATEXADDIN" val="\documentclass{article}&#10;\usepackage{amsmath,amsfonts,bm}&#10;\pagestyle{empty}&#10;\DeclareMathOperator{\tr}{Tr}&#10;\begin{document}&#10;&#10;\begin{equation*}&#10;f^{\top}Lf = \sum_{(u,v)\in E} (f_u-f_v)^2&#10;\end{equation*}&#10;&#10;\end{document}&#10;&#10;"/>
  <p:tag name="IGUANATEXSIZE" val="20"/>
  <p:tag name="IGUANATEXCURSOR" val="183"/>
  <p:tag name="TRANSPARENCY" val="True"/>
  <p:tag name="LATEXENGINEID" val="0"/>
  <p:tag name="TEMPFOLDER" val=".\temp\"/>
  <p:tag name="LATEXFORMHEIGHT" val="319.2"/>
  <p:tag name="LATEXFORMWIDTH" val="552"/>
  <p:tag name="LATEXFORMWRAP" val="True"/>
  <p:tag name="BITMAPVECTOR" val="0"/>
</p:tagLst>
</file>

<file path=ppt/tags/tag130.xml><?xml version="1.0" encoding="utf-8"?>
<p:tagLst xmlns:a="http://schemas.openxmlformats.org/drawingml/2006/main" xmlns:r="http://schemas.openxmlformats.org/officeDocument/2006/relationships" xmlns:p="http://schemas.openxmlformats.org/presentationml/2006/main">
  <p:tag name="OUTPUTDPI" val="1200"/>
  <p:tag name="ORIGINALHEIGHT" val="104.9868"/>
  <p:tag name="ORIGINALWIDTH" val="122.2347"/>
  <p:tag name="OUTPUTTYPE" val="PNG"/>
  <p:tag name="IGUANATEXVERSION" val="161"/>
  <p:tag name="LATEXADDIN" val="\documentclass{article}&#10;\usepackage{amsmath,amsfonts,bm}&#10;\pagestyle{empty}&#10;\DeclareMathOperator{\tr}{Tr}&#10;\begin{document}&#10;&#10;\begin{equation*}&#10;\bm{\lambda}_2&#10;\end{equation*}&#10;&#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0"/>
</p:tagLst>
</file>

<file path=ppt/tags/tag131.xml><?xml version="1.0" encoding="utf-8"?>
<p:tagLst xmlns:a="http://schemas.openxmlformats.org/drawingml/2006/main" xmlns:r="http://schemas.openxmlformats.org/officeDocument/2006/relationships" xmlns:p="http://schemas.openxmlformats.org/presentationml/2006/main">
  <p:tag name="OUTPUTDPI" val="1200"/>
  <p:tag name="ORIGINALHEIGHT" val="257.2179"/>
  <p:tag name="ORIGINALWIDTH" val="2352.456"/>
  <p:tag name="OUTPUTTYPE" val="PNG"/>
  <p:tag name="IGUANATEXVERSION" val="161"/>
  <p:tag name="LATEXADDIN" val="\documentclass{article}&#10;\usepackage{amsmath,amsfonts,bm}&#10;\pagestyle{empty}&#10;\DeclareMathOperator{\tr}{Tr}&#10;&#10;\begin{document}&#10;&#10;\begin{equation*}&#10;\frac{d}{dt}x= -Lx,\ \text{ with solution } x(t) = e^{-tL}x(0)&#10;\end{equation*}&#10;&#10;&#10;\end{document}&#10;&#10;"/>
  <p:tag name="IGUANATEXSIZE" val="20"/>
  <p:tag name="IGUANATEXCURSOR" val="204"/>
  <p:tag name="TRANSPARENCY" val="True"/>
  <p:tag name="LATEXENGINEID" val="0"/>
  <p:tag name="TEMPFOLDER" val=".\temp\"/>
  <p:tag name="LATEXFORMHEIGHT" val="320"/>
  <p:tag name="LATEXFORMWIDTH" val="385"/>
  <p:tag name="LATEXFORMWRAP" val="True"/>
  <p:tag name="BITMAPVECTOR" val="0"/>
</p:tagLst>
</file>

<file path=ppt/tags/tag132.xml><?xml version="1.0" encoding="utf-8"?>
<p:tagLst xmlns:a="http://schemas.openxmlformats.org/drawingml/2006/main" xmlns:r="http://schemas.openxmlformats.org/officeDocument/2006/relationships" xmlns:p="http://schemas.openxmlformats.org/presentationml/2006/main">
  <p:tag name="OUTPUTDPI" val="1200"/>
  <p:tag name="ORIGINALHEIGHT" val="275.2156"/>
  <p:tag name="ORIGINALWIDTH" val="2316.46"/>
  <p:tag name="OUTPUTTYPE" val="PNG"/>
  <p:tag name="IGUANATEXVERSION" val="161"/>
  <p:tag name="LATEXADDIN" val="\documentclass{article}&#10;\usepackage{amsmath,amsfonts,bm}&#10;\pagestyle{empty}&#10;\DeclareMathOperator{\tr}{Tr}&#10;&#10;\begin{document}&#10;&#10;\begin{equation*}&#10;\text{lim}_{t\rightarrow\infty} x(t) = \text{lim}_{t\rightarrow\infty} e^{-tL}x(0)= \frac{\bm{11}^Tx(0)}{n}&#10;\end{equation*}&#10;&#10;&#10;\end{document}&#10;&#10;"/>
  <p:tag name="IGUANATEXSIZE" val="20"/>
  <p:tag name="IGUANATEXCURSOR" val="194"/>
  <p:tag name="TRANSPARENCY" val="True"/>
  <p:tag name="LATEXENGINEID" val="0"/>
  <p:tag name="TEMPFOLDER" val=".\temp\"/>
  <p:tag name="LATEXFORMHEIGHT" val="320"/>
  <p:tag name="LATEXFORMWIDTH" val="385"/>
  <p:tag name="LATEXFORMWRAP" val="True"/>
  <p:tag name="BITMAPVECTOR" val="0"/>
</p:tagLst>
</file>

<file path=ppt/tags/tag133.xml><?xml version="1.0" encoding="utf-8"?>
<p:tagLst xmlns:a="http://schemas.openxmlformats.org/drawingml/2006/main" xmlns:r="http://schemas.openxmlformats.org/officeDocument/2006/relationships" xmlns:p="http://schemas.openxmlformats.org/presentationml/2006/main">
  <p:tag name="ORIGINALHEIGHT" val="8.630102"/>
  <p:tag name="ORIGINALWIDTH" val="15.1319"/>
  <p:tag name="OUTPUTTYPE" val="SVG"/>
  <p:tag name="IGUANATEXVERSION" val="161"/>
  <p:tag name="LATEXADDIN" val="\documentclass{article}&#10;\usepackage{amsmath,amsfonts,bm}&#10;\pagestyle{empty}&#10;\DeclareMathOperator{\tr}{Tr}&#10;\begin{document}&#10;&#10;\begin{equation*}&#10;R_{uv}&#10;\end{equation*}&#10;&#10;\end{document}&#10;&#10;"/>
  <p:tag name="IGUANATEXSIZE" val="20"/>
  <p:tag name="IGUANATEXCURSOR" val="146"/>
  <p:tag name="TRANSPARENCY" val="True"/>
  <p:tag name="LATEXENGINEID" val="0"/>
  <p:tag name="TEMPFOLDER" val=".\temp\"/>
  <p:tag name="LATEXFORMHEIGHT" val="320"/>
  <p:tag name="LATEXFORMWIDTH" val="385"/>
  <p:tag name="LATEXFORMWRAP" val="True"/>
  <p:tag name="BITMAPVECTOR" val="1"/>
</p:tagLst>
</file>

<file path=ppt/tags/tag134.xml><?xml version="1.0" encoding="utf-8"?>
<p:tagLst xmlns:a="http://schemas.openxmlformats.org/drawingml/2006/main" xmlns:r="http://schemas.openxmlformats.org/officeDocument/2006/relationships" xmlns:p="http://schemas.openxmlformats.org/presentationml/2006/main">
  <p:tag name="ORIGINALHEIGHT" val="7.243131"/>
  <p:tag name="ORIGINALWIDTH" val="6.904098"/>
  <p:tag name="LATEXADDIN" val="\documentclass{article}&#10;\usepackage{amsmath,amsfonts,bm}&#10;\pagestyle{empty}&#10;\DeclareMathOperator{\tr}{Tr}&#10;\begin{document}&#10;&#10;\begin{equation*}&#10;R_{uv}&#10;\end{equation*}&#10;&#10;\end{document}&#10;&#10;"/>
  <p:tag name="IGUANATEXSIZE" val="20"/>
  <p:tag name="IGUANATEXCURSOR" val="146"/>
  <p:tag name="TRANSPARENCY" val="True"/>
  <p:tag name="LATEXENGINEID" val="0"/>
  <p:tag name="TEMPFOLDER" val=".\temp\"/>
  <p:tag name="LATEXFORMHEIGHT" val="320"/>
  <p:tag name="LATEXFORMWIDTH" val="385"/>
  <p:tag name="LATEXFORMWRAP" val="True"/>
  <p:tag name="BITMAPVECTOR" val="1"/>
  <p:tag name="EMFCHILD" val="True"/>
</p:tagLst>
</file>

<file path=ppt/tags/tag135.xml><?xml version="1.0" encoding="utf-8"?>
<p:tagLst xmlns:a="http://schemas.openxmlformats.org/drawingml/2006/main" xmlns:r="http://schemas.openxmlformats.org/officeDocument/2006/relationships" xmlns:p="http://schemas.openxmlformats.org/presentationml/2006/main">
  <p:tag name="ORIGINALHEIGHT" val="3.243474"/>
  <p:tag name="ORIGINALWIDTH" val="3.9326"/>
  <p:tag name="EMFCHILD" val="True"/>
</p:tagLst>
</file>

<file path=ppt/tags/tag136.xml><?xml version="1.0" encoding="utf-8"?>
<p:tagLst xmlns:a="http://schemas.openxmlformats.org/drawingml/2006/main" xmlns:r="http://schemas.openxmlformats.org/officeDocument/2006/relationships" xmlns:p="http://schemas.openxmlformats.org/presentationml/2006/main">
  <p:tag name="ORIGINALHEIGHT" val="3.250639"/>
  <p:tag name="ORIGINALWIDTH" val="3.29634"/>
  <p:tag name="EMFCHILD" val="True"/>
</p:tagLst>
</file>

<file path=ppt/tags/tag137.xml><?xml version="1.0" encoding="utf-8"?>
<p:tagLst xmlns:a="http://schemas.openxmlformats.org/drawingml/2006/main" xmlns:r="http://schemas.openxmlformats.org/officeDocument/2006/relationships" xmlns:p="http://schemas.openxmlformats.org/presentationml/2006/main">
  <p:tag name="OUTPUTDPI" val="1200"/>
  <p:tag name="ORIGINALHEIGHT" val="275.2156"/>
  <p:tag name="ORIGINALWIDTH" val="2316.46"/>
  <p:tag name="OUTPUTTYPE" val="PNG"/>
  <p:tag name="IGUANATEXVERSION" val="161"/>
  <p:tag name="LATEXADDIN" val="\documentclass{article}&#10;\usepackage{amsmath,amsfonts,bm}&#10;\pagestyle{empty}&#10;\DeclareMathOperator{\tr}{Tr}&#10;&#10;\begin{document}&#10;&#10;\begin{equation*}&#10;\text{lim}_{t\rightarrow\infty} x(t) = \text{lim}_{t\rightarrow\infty} e^{-tL}x(0)= \frac{\bm{11}^Tx(0)}{n}&#10;\end{equation*}&#10;&#10;&#10;\end{document}&#10;&#10;"/>
  <p:tag name="IGUANATEXSIZE" val="20"/>
  <p:tag name="IGUANATEXCURSOR" val="244"/>
  <p:tag name="TRANSPARENCY" val="True"/>
  <p:tag name="LATEXENGINEID" val="0"/>
  <p:tag name="TEMPFOLDER" val=".\temp\"/>
  <p:tag name="LATEXFORMHEIGHT" val="320"/>
  <p:tag name="LATEXFORMWIDTH" val="385"/>
  <p:tag name="LATEXFORMWRAP" val="True"/>
  <p:tag name="BITMAPVECTOR" val="0"/>
</p:tagLst>
</file>

<file path=ppt/tags/tag138.xml><?xml version="1.0" encoding="utf-8"?>
<p:tagLst xmlns:a="http://schemas.openxmlformats.org/drawingml/2006/main" xmlns:r="http://schemas.openxmlformats.org/officeDocument/2006/relationships" xmlns:p="http://schemas.openxmlformats.org/presentationml/2006/main">
  <p:tag name="ORIGINALHEIGHT" val="9.713516"/>
  <p:tag name="ORIGINALWIDTH" val="102.5273"/>
  <p:tag name="OUTPUTTYPE" val="SVG"/>
  <p:tag name="IGUANATEXVERSION" val="161"/>
  <p:tag name="LATEXADDIN" val="\documentclass{article}&#10;\usepackage{amsmath,amsfonts,bm}&#10;\pagestyle{empty}&#10;\begin{document}&#10;&#10;\begin{equation*}&#10;\Lambda = \text{diag}(\lambda_1,\lambda_2, \dots, \lambda_n)&#10;\end{equation*}&#10;&#10;&#10;\end{document}&#10;"/>
  <p:tag name="IGUANATEXSIZE" val="20"/>
  <p:tag name="IGUANATEXCURSOR" val="111"/>
  <p:tag name="TRANSPARENCY" val="True"/>
  <p:tag name="LATEXENGINEID" val="0"/>
  <p:tag name="TEMPFOLDER" val=".\temp\"/>
  <p:tag name="LATEXFORMHEIGHT" val="320"/>
  <p:tag name="LATEXFORMWIDTH" val="385"/>
  <p:tag name="LATEXFORMWRAP" val="True"/>
  <p:tag name="BITMAPVECTOR" val="1"/>
</p:tagLst>
</file>

<file path=ppt/tags/tag139.xml><?xml version="1.0" encoding="utf-8"?>
<p:tagLst xmlns:a="http://schemas.openxmlformats.org/drawingml/2006/main" xmlns:r="http://schemas.openxmlformats.org/officeDocument/2006/relationships" xmlns:p="http://schemas.openxmlformats.org/presentationml/2006/main">
  <p:tag name="ORIGINALHEIGHT" val="9.713516"/>
  <p:tag name="ORIGINALWIDTH" val="82.76488"/>
  <p:tag name="OUTPUTTYPE" val="SVG"/>
  <p:tag name="IGUANATEXVERSION" val="161"/>
  <p:tag name="LATEXADDIN" val="\documentclass{article}&#10;\usepackage{amsmath,amsfonts,bm}&#10;\pagestyle{empty}&#10;\begin{document}&#10;&#10;\begin{equation*}&#10;\Phi = [\phi_1, \phi_2, \dots, \phi_n]&#10;\end{equation*}&#10;&#10;&#10;\end{document}&#10;"/>
  <p:tag name="IGUANATEXSIZE" val="20"/>
  <p:tag name="IGUANATEXCURSOR" val="149"/>
  <p:tag name="TRANSPARENCY" val="True"/>
  <p:tag name="LATEXENGINEID" val="0"/>
  <p:tag name="TEMPFOLDER" val=".\temp\"/>
  <p:tag name="LATEXFORMHEIGHT" val="320"/>
  <p:tag name="LATEXFORMWIDTH" val="385"/>
  <p:tag name="LATEXFORMWRAP" val="True"/>
  <p:tag name="BITMAPVECTOR" val="1"/>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36.4829"/>
  <p:tag name="ORIGINALWIDTH" val="1705.287"/>
  <p:tag name="OUTPUTTYPE" val="PNG"/>
  <p:tag name="IGUANATEXVERSION" val="161"/>
  <p:tag name="LATEXADDIN" val="\documentclass{article}&#10;\usepackage{amsmath,amsfonts,bm}&#10;\pagestyle{empty}&#10;\DeclareMathOperator{\tr}{Tr}&#10;\begin{document}&#10;&#10;\begin{equation*}&#10;\partial S = \{e=(u,v): u\in S, v\in \bar{S}\}&#10;\end{equation*}&#10;&#10;&#10;\end{document}&#10;&#10;"/>
  <p:tag name="IGUANATEXSIZE" val="20"/>
  <p:tag name="IGUANATEXCURSOR" val="184"/>
  <p:tag name="TRANSPARENCY" val="True"/>
  <p:tag name="LATEXENGINEID" val="0"/>
  <p:tag name="TEMPFOLDER" val=".\temp\"/>
  <p:tag name="LATEXFORMHEIGHT" val="306"/>
  <p:tag name="LATEXFORMWIDTH" val="385"/>
  <p:tag name="LATEXFORMWRAP" val="True"/>
  <p:tag name="BITMAPVECTOR" val="0"/>
</p:tagLst>
</file>

<file path=ppt/tags/tag140.xml><?xml version="1.0" encoding="utf-8"?>
<p:tagLst xmlns:a="http://schemas.openxmlformats.org/drawingml/2006/main" xmlns:r="http://schemas.openxmlformats.org/officeDocument/2006/relationships" xmlns:p="http://schemas.openxmlformats.org/presentationml/2006/main">
  <p:tag name="ORIGINALHEIGHT" val="8.630102"/>
  <p:tag name="ORIGINALWIDTH" val="15.1319"/>
  <p:tag name="OUTPUTTYPE" val="SVG"/>
  <p:tag name="IGUANATEXVERSION" val="161"/>
  <p:tag name="LATEXADDIN" val="\documentclass{article}&#10;\usepackage{amsmath,amsfonts,bm}&#10;\pagestyle{empty}&#10;\DeclareMathOperator{\tr}{Tr}&#10;\begin{document}&#10;&#10;\begin{equation*}&#10;R_{uv}&#10;\end{equation*}&#10;&#10;\end{document}&#10;&#10;"/>
  <p:tag name="IGUANATEXSIZE" val="20"/>
  <p:tag name="IGUANATEXCURSOR" val="146"/>
  <p:tag name="TRANSPARENCY" val="True"/>
  <p:tag name="LATEXENGINEID" val="0"/>
  <p:tag name="TEMPFOLDER" val=".\temp\"/>
  <p:tag name="LATEXFORMHEIGHT" val="320"/>
  <p:tag name="LATEXFORMWIDTH" val="385"/>
  <p:tag name="LATEXFORMWRAP" val="True"/>
  <p:tag name="BITMAPVECTOR" val="1"/>
</p:tagLst>
</file>

<file path=ppt/tags/tag141.xml><?xml version="1.0" encoding="utf-8"?>
<p:tagLst xmlns:a="http://schemas.openxmlformats.org/drawingml/2006/main" xmlns:r="http://schemas.openxmlformats.org/officeDocument/2006/relationships" xmlns:p="http://schemas.openxmlformats.org/presentationml/2006/main">
  <p:tag name="OUTPUTDPI" val="1200"/>
  <p:tag name="ORIGINALHEIGHT" val="271.4661"/>
  <p:tag name="ORIGINALWIDTH" val="446.9441"/>
  <p:tag name="OUTPUTTYPE" val="PNG"/>
  <p:tag name="IGUANATEXVERSION" val="161"/>
  <p:tag name="LATEXADDIN" val="\documentclass{article}&#10;\usepackage{amsmath,amsfonts,bm}&#10;\pagestyle{empty}&#10;\DeclareMathOperator{\tr}{Tr}&#10;\begin{document}&#10;&#10;\begin{equation*}&#10;T_k = \frac{1}{\lambda_k}&#10;\end{equation*}&#10;&#10;\end{document}&#10;&#10;"/>
  <p:tag name="IGUANATEXSIZE" val="20"/>
  <p:tag name="IGUANATEXCURSOR" val="165"/>
  <p:tag name="TRANSPARENCY" val="True"/>
  <p:tag name="LATEXENGINEID" val="0"/>
  <p:tag name="TEMPFOLDER" val=".\temp\"/>
  <p:tag name="LATEXFORMHEIGHT" val="320"/>
  <p:tag name="LATEXFORMWIDTH" val="385"/>
  <p:tag name="LATEXFORMWRAP" val="True"/>
  <p:tag name="BITMAPVECTOR" val="0"/>
</p:tagLst>
</file>

<file path=ppt/tags/tag142.xml><?xml version="1.0" encoding="utf-8"?>
<p:tagLst xmlns:a="http://schemas.openxmlformats.org/drawingml/2006/main" xmlns:r="http://schemas.openxmlformats.org/officeDocument/2006/relationships" xmlns:p="http://schemas.openxmlformats.org/presentationml/2006/main">
  <p:tag name="OUTPUTDPI" val="1200"/>
  <p:tag name="ORIGINALHEIGHT" val="344.207"/>
  <p:tag name="ORIGINALWIDTH" val="2051.744"/>
  <p:tag name="OUTPUTTYPE" val="PNG"/>
  <p:tag name="IGUANATEXVERSION" val="161"/>
  <p:tag name="LATEXADDIN" val="\documentclass{article}&#10;\usepackage{amsmath,amsfonts,bm}&#10;\pagestyle{empty}&#10;\DeclareMathOperator{\tr}{Tr}&#10;\begin{document}&#10;&#10;\begin{equation*}&#10;R_{tot} = \sum_{u\sim v} R_{u,v} = n \sum_{k=2}^n \frac{1}{\lambda_k} = n \sum_{k=2}^n T_k&#10;\end{equation*}&#10;&#10;\end{document}&#10;&#10;"/>
  <p:tag name="IGUANATEXSIZE" val="20"/>
  <p:tag name="IGUANATEXCURSOR" val="163"/>
  <p:tag name="TRANSPARENCY" val="True"/>
  <p:tag name="LATEXENGINEID" val="0"/>
  <p:tag name="TEMPFOLDER" val=".\temp\"/>
  <p:tag name="LATEXFORMHEIGHT" val="453.6"/>
  <p:tag name="LATEXFORMWIDTH" val="751.2"/>
  <p:tag name="LATEXFORMWRAP" val="True"/>
  <p:tag name="BITMAPVECTOR" val="0"/>
</p:tagLst>
</file>

<file path=ppt/tags/tag143.xml><?xml version="1.0" encoding="utf-8"?>
<p:tagLst xmlns:a="http://schemas.openxmlformats.org/drawingml/2006/main" xmlns:r="http://schemas.openxmlformats.org/officeDocument/2006/relationships" xmlns:p="http://schemas.openxmlformats.org/presentationml/2006/main">
  <p:tag name="OUTPUTDPI" val="1200"/>
  <p:tag name="ORIGINALHEIGHT" val="257.2179"/>
  <p:tag name="ORIGINALWIDTH" val="2352.456"/>
  <p:tag name="OUTPUTTYPE" val="PNG"/>
  <p:tag name="IGUANATEXVERSION" val="161"/>
  <p:tag name="LATEXADDIN" val="\documentclass{article}&#10;\usepackage{amsmath,amsfonts,bm}&#10;\pagestyle{empty}&#10;\DeclareMathOperator{\tr}{Tr}&#10;&#10;\begin{document}&#10;&#10;\begin{equation*}&#10;\frac{d}{dt}x= -Lx,\ \text{ with solution } x(t) = e^{-tL}x(0)&#10;\end{equation*}&#10;&#10;&#10;\end{document}&#10;&#10;"/>
  <p:tag name="IGUANATEXSIZE" val="20"/>
  <p:tag name="IGUANATEXCURSOR" val="204"/>
  <p:tag name="TRANSPARENCY" val="True"/>
  <p:tag name="LATEXENGINEID" val="0"/>
  <p:tag name="TEMPFOLDER" val=".\temp\"/>
  <p:tag name="LATEXFORMHEIGHT" val="320"/>
  <p:tag name="LATEXFORMWIDTH" val="385"/>
  <p:tag name="LATEXFORMWRAP" val="True"/>
  <p:tag name="BITMAPVECTOR" val="0"/>
</p:tagLst>
</file>

<file path=ppt/tags/tag144.xml><?xml version="1.0" encoding="utf-8"?>
<p:tagLst xmlns:a="http://schemas.openxmlformats.org/drawingml/2006/main" xmlns:r="http://schemas.openxmlformats.org/officeDocument/2006/relationships" xmlns:p="http://schemas.openxmlformats.org/presentationml/2006/main">
  <p:tag name="ORIGINALHEIGHT" val="7.243131"/>
  <p:tag name="ORIGINALWIDTH" val="6.904098"/>
  <p:tag name="LATEXADDIN" val="\documentclass{article}&#10;\usepackage{amsmath,amsfonts,bm}&#10;\pagestyle{empty}&#10;\DeclareMathOperator{\tr}{Tr}&#10;\begin{document}&#10;&#10;\begin{equation*}&#10;R_{uv}&#10;\end{equation*}&#10;&#10;\end{document}&#10;&#10;"/>
  <p:tag name="IGUANATEXSIZE" val="20"/>
  <p:tag name="IGUANATEXCURSOR" val="146"/>
  <p:tag name="TRANSPARENCY" val="True"/>
  <p:tag name="LATEXENGINEID" val="0"/>
  <p:tag name="TEMPFOLDER" val=".\temp\"/>
  <p:tag name="LATEXFORMHEIGHT" val="320"/>
  <p:tag name="LATEXFORMWIDTH" val="385"/>
  <p:tag name="LATEXFORMWRAP" val="True"/>
  <p:tag name="BITMAPVECTOR" val="1"/>
  <p:tag name="EMFCHILD" val="True"/>
</p:tagLst>
</file>

<file path=ppt/tags/tag145.xml><?xml version="1.0" encoding="utf-8"?>
<p:tagLst xmlns:a="http://schemas.openxmlformats.org/drawingml/2006/main" xmlns:r="http://schemas.openxmlformats.org/officeDocument/2006/relationships" xmlns:p="http://schemas.openxmlformats.org/presentationml/2006/main">
  <p:tag name="ORIGINALHEIGHT" val="3.243474"/>
  <p:tag name="ORIGINALWIDTH" val="3.9326"/>
  <p:tag name="EMFCHILD" val="True"/>
</p:tagLst>
</file>

<file path=ppt/tags/tag146.xml><?xml version="1.0" encoding="utf-8"?>
<p:tagLst xmlns:a="http://schemas.openxmlformats.org/drawingml/2006/main" xmlns:r="http://schemas.openxmlformats.org/officeDocument/2006/relationships" xmlns:p="http://schemas.openxmlformats.org/presentationml/2006/main">
  <p:tag name="ORIGINALHEIGHT" val="3.250639"/>
  <p:tag name="ORIGINALWIDTH" val="3.29634"/>
  <p:tag name="EMFCHILD" val="True"/>
</p:tagLst>
</file>

<file path=ppt/tags/tag147.xml><?xml version="1.0" encoding="utf-8"?>
<p:tagLst xmlns:a="http://schemas.openxmlformats.org/drawingml/2006/main" xmlns:r="http://schemas.openxmlformats.org/officeDocument/2006/relationships" xmlns:p="http://schemas.openxmlformats.org/presentationml/2006/main">
  <p:tag name="ORIGINALHEIGHT" val="6.63432"/>
  <p:tag name="ORIGINALWIDTH" val="6.049385"/>
  <p:tag name="LATEXADDIN" val="\documentclass{article}&#10;\usepackage{amsmath,amsfonts,bm}&#10;\pagestyle{empty}&#10;\begin{document}&#10;&#10;\begin{equation*}&#10;\Phi = [\phi_1, \phi_2, \dots, \phi_n]&#10;\end{equation*}&#10;&#10;&#10;\end{document}&#10;"/>
  <p:tag name="IGUANATEXSIZE" val="20"/>
  <p:tag name="IGUANATEXCURSOR" val="149"/>
  <p:tag name="TRANSPARENCY" val="True"/>
  <p:tag name="LATEXENGINEID" val="0"/>
  <p:tag name="TEMPFOLDER" val=".\temp\"/>
  <p:tag name="LATEXFORMHEIGHT" val="320"/>
  <p:tag name="LATEXFORMWIDTH" val="385"/>
  <p:tag name="LATEXFORMWRAP" val="True"/>
  <p:tag name="BITMAPVECTOR" val="1"/>
  <p:tag name="EMFCHILD" val="True"/>
</p:tagLst>
</file>

<file path=ppt/tags/tag148.xml><?xml version="1.0" encoding="utf-8"?>
<p:tagLst xmlns:a="http://schemas.openxmlformats.org/drawingml/2006/main" xmlns:r="http://schemas.openxmlformats.org/officeDocument/2006/relationships" xmlns:p="http://schemas.openxmlformats.org/presentationml/2006/main">
  <p:tag name="ORIGINALHEIGHT" val="2.272928"/>
  <p:tag name="ORIGINALWIDTH" val="6.605625"/>
  <p:tag name="EMFCHILD" val="True"/>
</p:tagLst>
</file>

<file path=ppt/tags/tag149.xml><?xml version="1.0" encoding="utf-8"?>
<p:tagLst xmlns:a="http://schemas.openxmlformats.org/drawingml/2006/main" xmlns:r="http://schemas.openxmlformats.org/officeDocument/2006/relationships" xmlns:p="http://schemas.openxmlformats.org/presentationml/2006/main">
  <p:tag name="ORIGINALHEIGHT" val="9.713516"/>
  <p:tag name="ORIGINALWIDTH" val="1.360839"/>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97.7128"/>
  <p:tag name="ORIGINALWIDTH" val="1425.572"/>
  <p:tag name="OUTPUTTYPE" val="PNG"/>
  <p:tag name="IGUANATEXVERSION" val="161"/>
  <p:tag name="LATEXADDIN" val="\documentclass{article}&#10;\usepackage{amsmath,amsfonts,bm}&#10;\pagestyle{empty}&#10;\DeclareMathOperator{\tr}{Tr}&#10;\begin{document}&#10;&#10;\begin{equation*}&#10;h_S = \frac{|\partial S|}{\min\{\text{vol}(S),\  \text{vol}(\bar{S})\}}&#10;\end{equation*}&#10;&#10;&#10;\end{document}&#10;&#10;"/>
  <p:tag name="IGUANATEXSIZE" val="20"/>
  <p:tag name="IGUANATEXCURSOR" val="189"/>
  <p:tag name="TRANSPARENCY" val="True"/>
  <p:tag name="LATEXENGINEID" val="0"/>
  <p:tag name="TEMPFOLDER" val=".\temp\"/>
  <p:tag name="LATEXFORMHEIGHT" val="306"/>
  <p:tag name="LATEXFORMWIDTH" val="385"/>
  <p:tag name="LATEXFORMWRAP" val="True"/>
  <p:tag name="BITMAPVECTOR" val="0"/>
</p:tagLst>
</file>

<file path=ppt/tags/tag150.xml><?xml version="1.0" encoding="utf-8"?>
<p:tagLst xmlns:a="http://schemas.openxmlformats.org/drawingml/2006/main" xmlns:r="http://schemas.openxmlformats.org/officeDocument/2006/relationships" xmlns:p="http://schemas.openxmlformats.org/presentationml/2006/main">
  <p:tag name="ORIGINALHEIGHT" val="8.732468"/>
  <p:tag name="ORIGINALWIDTH" val="5.205023"/>
  <p:tag name="EMFCHILD" val="True"/>
</p:tagLst>
</file>

<file path=ppt/tags/tag151.xml><?xml version="1.0" encoding="utf-8"?>
<p:tagLst xmlns:a="http://schemas.openxmlformats.org/drawingml/2006/main" xmlns:r="http://schemas.openxmlformats.org/officeDocument/2006/relationships" xmlns:p="http://schemas.openxmlformats.org/presentationml/2006/main">
  <p:tag name="ORIGINALHEIGHT" val="4.514841"/>
  <p:tag name="ORIGINALWIDTH" val="2.530972"/>
  <p:tag name="EMFCHILD" val="True"/>
</p:tagLst>
</file>

<file path=ppt/tags/tag152.xml><?xml version="1.0" encoding="utf-8"?>
<p:tagLst xmlns:a="http://schemas.openxmlformats.org/drawingml/2006/main" xmlns:r="http://schemas.openxmlformats.org/officeDocument/2006/relationships" xmlns:p="http://schemas.openxmlformats.org/presentationml/2006/main">
  <p:tag name="ORIGINALHEIGHT" val="2.904318"/>
  <p:tag name="ORIGINALWIDTH" val="1.162171"/>
  <p:tag name="EMFCHILD" val="True"/>
</p:tagLst>
</file>

<file path=ppt/tags/tag153.xml><?xml version="1.0" encoding="utf-8"?>
<p:tagLst xmlns:a="http://schemas.openxmlformats.org/drawingml/2006/main" xmlns:r="http://schemas.openxmlformats.org/officeDocument/2006/relationships" xmlns:p="http://schemas.openxmlformats.org/presentationml/2006/main">
  <p:tag name="ORIGINALHEIGHT" val="8.732468"/>
  <p:tag name="ORIGINALWIDTH" val="5.205023"/>
  <p:tag name="EMFCHILD" val="True"/>
</p:tagLst>
</file>

<file path=ppt/tags/tag154.xml><?xml version="1.0" encoding="utf-8"?>
<p:tagLst xmlns:a="http://schemas.openxmlformats.org/drawingml/2006/main" xmlns:r="http://schemas.openxmlformats.org/officeDocument/2006/relationships" xmlns:p="http://schemas.openxmlformats.org/presentationml/2006/main">
  <p:tag name="ORIGINALHEIGHT" val="4.514841"/>
  <p:tag name="ORIGINALWIDTH" val="3.073352"/>
  <p:tag name="EMFCHILD" val="True"/>
</p:tagLst>
</file>

<file path=ppt/tags/tag155.xml><?xml version="1.0" encoding="utf-8"?>
<p:tagLst xmlns:a="http://schemas.openxmlformats.org/drawingml/2006/main" xmlns:r="http://schemas.openxmlformats.org/officeDocument/2006/relationships" xmlns:p="http://schemas.openxmlformats.org/presentationml/2006/main">
  <p:tag name="ORIGINALHEIGHT" val="2.904318"/>
  <p:tag name="ORIGINALWIDTH" val="1.162171"/>
  <p:tag name="EMFCHILD" val="True"/>
</p:tagLst>
</file>

<file path=ppt/tags/tag156.xml><?xml version="1.0" encoding="utf-8"?>
<p:tagLst xmlns:a="http://schemas.openxmlformats.org/drawingml/2006/main" xmlns:r="http://schemas.openxmlformats.org/officeDocument/2006/relationships" xmlns:p="http://schemas.openxmlformats.org/presentationml/2006/main">
  <p:tag name="ORIGINALHEIGHT" val="1.02961"/>
  <p:tag name="ORIGINALWIDTH" val="1.052909"/>
  <p:tag name="EMFCHILD" val="True"/>
</p:tagLst>
</file>

<file path=ppt/tags/tag157.xml><?xml version="1.0" encoding="utf-8"?>
<p:tagLst xmlns:a="http://schemas.openxmlformats.org/drawingml/2006/main" xmlns:r="http://schemas.openxmlformats.org/officeDocument/2006/relationships" xmlns:p="http://schemas.openxmlformats.org/presentationml/2006/main">
  <p:tag name="ORIGINALHEIGHT" val="1.02961"/>
  <p:tag name="ORIGINALWIDTH" val="1.052909"/>
  <p:tag name="EMFCHILD" val="True"/>
</p:tagLst>
</file>

<file path=ppt/tags/tag158.xml><?xml version="1.0" encoding="utf-8"?>
<p:tagLst xmlns:a="http://schemas.openxmlformats.org/drawingml/2006/main" xmlns:r="http://schemas.openxmlformats.org/officeDocument/2006/relationships" xmlns:p="http://schemas.openxmlformats.org/presentationml/2006/main">
  <p:tag name="ORIGINALHEIGHT" val="1.02961"/>
  <p:tag name="ORIGINALWIDTH" val="1.052909"/>
  <p:tag name="EMFCHILD" val="True"/>
</p:tagLst>
</file>

<file path=ppt/tags/tag159.xml><?xml version="1.0" encoding="utf-8"?>
<p:tagLst xmlns:a="http://schemas.openxmlformats.org/drawingml/2006/main" xmlns:r="http://schemas.openxmlformats.org/officeDocument/2006/relationships" xmlns:p="http://schemas.openxmlformats.org/presentationml/2006/main">
  <p:tag name="ORIGINALHEIGHT" val="2.904318"/>
  <p:tag name="ORIGINALWIDTH" val="1.162171"/>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73.2283"/>
  <p:tag name="ORIGINALWIDTH" val="693.6633"/>
  <p:tag name="OUTPUTTYPE" val="PNG"/>
  <p:tag name="IGUANATEXVERSION" val="161"/>
  <p:tag name="LATEXADDIN" val="\documentclass{article}&#10;\usepackage{amsmath,amsfonts,bm}&#10;\pagestyle{empty}&#10;\DeclareMathOperator{\tr}{Tr}&#10;\begin{document}&#10;&#10;\begin{equation*}&#10;h_G = \min_{S \subset  V} h_S&#10;\end{equation*}&#10;&#10;\end{document}&#10;&#10;"/>
  <p:tag name="IGUANATEXSIZE" val="20"/>
  <p:tag name="IGUANATEXCURSOR" val="152"/>
  <p:tag name="TRANSPARENCY" val="True"/>
  <p:tag name="LATEXENGINEID" val="0"/>
  <p:tag name="TEMPFOLDER" val=".\temp\"/>
  <p:tag name="LATEXFORMHEIGHT" val="320"/>
  <p:tag name="LATEXFORMWIDTH" val="385"/>
  <p:tag name="LATEXFORMWRAP" val="True"/>
  <p:tag name="BITMAPVECTOR" val="0"/>
</p:tagLst>
</file>

<file path=ppt/tags/tag160.xml><?xml version="1.0" encoding="utf-8"?>
<p:tagLst xmlns:a="http://schemas.openxmlformats.org/drawingml/2006/main" xmlns:r="http://schemas.openxmlformats.org/officeDocument/2006/relationships" xmlns:p="http://schemas.openxmlformats.org/presentationml/2006/main">
  <p:tag name="ORIGINALHEIGHT" val="8.732468"/>
  <p:tag name="ORIGINALWIDTH" val="5.205023"/>
  <p:tag name="EMFCHILD" val="True"/>
</p:tagLst>
</file>

<file path=ppt/tags/tag161.xml><?xml version="1.0" encoding="utf-8"?>
<p:tagLst xmlns:a="http://schemas.openxmlformats.org/drawingml/2006/main" xmlns:r="http://schemas.openxmlformats.org/officeDocument/2006/relationships" xmlns:p="http://schemas.openxmlformats.org/presentationml/2006/main">
  <p:tag name="ORIGINALHEIGHT" val="3.066565"/>
  <p:tag name="ORIGINALWIDTH" val="4.24845"/>
  <p:tag name="EMFCHILD" val="True"/>
</p:tagLst>
</file>

<file path=ppt/tags/tag162.xml><?xml version="1.0" encoding="utf-8"?>
<p:tagLst xmlns:a="http://schemas.openxmlformats.org/drawingml/2006/main" xmlns:r="http://schemas.openxmlformats.org/officeDocument/2006/relationships" xmlns:p="http://schemas.openxmlformats.org/presentationml/2006/main">
  <p:tag name="ORIGINALHEIGHT" val="9.713516"/>
  <p:tag name="ORIGINALWIDTH" val="1.360839"/>
  <p:tag name="EMFCHILD" val="True"/>
</p:tagLst>
</file>

<file path=ppt/tags/tag163.xml><?xml version="1.0" encoding="utf-8"?>
<p:tagLst xmlns:a="http://schemas.openxmlformats.org/drawingml/2006/main" xmlns:r="http://schemas.openxmlformats.org/officeDocument/2006/relationships" xmlns:p="http://schemas.openxmlformats.org/presentationml/2006/main">
  <p:tag name="ORIGINALHEIGHT" val="6.954882"/>
  <p:tag name="ORIGINALWIDTH" val="6.221697"/>
  <p:tag name="LATEXADDIN" val="\documentclass{article}&#10;\usepackage{amsmath,amsfonts,bm}&#10;\pagestyle{empty}&#10;\begin{document}&#10;&#10;\begin{equation*}&#10;\Lambda = \text{diag}(\lambda_1,\lambda_2, \dots, \lambda_n)&#10;\end{equation*}&#10;&#10;&#10;\end{document}&#10;"/>
  <p:tag name="IGUANATEXSIZE" val="20"/>
  <p:tag name="IGUANATEXCURSOR" val="111"/>
  <p:tag name="TRANSPARENCY" val="True"/>
  <p:tag name="LATEXENGINEID" val="0"/>
  <p:tag name="TEMPFOLDER" val=".\temp\"/>
  <p:tag name="LATEXFORMHEIGHT" val="320"/>
  <p:tag name="LATEXFORMWIDTH" val="385"/>
  <p:tag name="LATEXFORMWRAP" val="True"/>
  <p:tag name="BITMAPVECTOR" val="1"/>
  <p:tag name="EMFCHILD" val="True"/>
</p:tagLst>
</file>

<file path=ppt/tags/tag164.xml><?xml version="1.0" encoding="utf-8"?>
<p:tagLst xmlns:a="http://schemas.openxmlformats.org/drawingml/2006/main" xmlns:r="http://schemas.openxmlformats.org/officeDocument/2006/relationships" xmlns:p="http://schemas.openxmlformats.org/presentationml/2006/main">
  <p:tag name="ORIGINALHEIGHT" val="2.272928"/>
  <p:tag name="ORIGINALWIDTH" val="6.577794"/>
  <p:tag name="EMFCHILD" val="True"/>
</p:tagLst>
</file>

<file path=ppt/tags/tag165.xml><?xml version="1.0" encoding="utf-8"?>
<p:tagLst xmlns:a="http://schemas.openxmlformats.org/drawingml/2006/main" xmlns:r="http://schemas.openxmlformats.org/officeDocument/2006/relationships" xmlns:p="http://schemas.openxmlformats.org/presentationml/2006/main">
  <p:tag name="ORIGINALHEIGHT" val="6.848027"/>
  <p:tag name="ORIGINALWIDTH" val="4.87649"/>
  <p:tag name="EMFCHILD" val="True"/>
</p:tagLst>
</file>

<file path=ppt/tags/tag166.xml><?xml version="1.0" encoding="utf-8"?>
<p:tagLst xmlns:a="http://schemas.openxmlformats.org/drawingml/2006/main" xmlns:r="http://schemas.openxmlformats.org/officeDocument/2006/relationships" xmlns:p="http://schemas.openxmlformats.org/presentationml/2006/main">
  <p:tag name="ORIGINALHEIGHT" val="6.498369"/>
  <p:tag name="ORIGINALWIDTH" val="2.116775"/>
  <p:tag name="EMFCHILD" val="True"/>
</p:tagLst>
</file>

<file path=ppt/tags/tag167.xml><?xml version="1.0" encoding="utf-8"?>
<p:tagLst xmlns:a="http://schemas.openxmlformats.org/drawingml/2006/main" xmlns:r="http://schemas.openxmlformats.org/officeDocument/2006/relationships" xmlns:p="http://schemas.openxmlformats.org/presentationml/2006/main">
  <p:tag name="ORIGINALHEIGHT" val="4.458515"/>
  <p:tag name="ORIGINALWIDTH" val="4.461019"/>
  <p:tag name="EMFCHILD" val="True"/>
</p:tagLst>
</file>

<file path=ppt/tags/tag168.xml><?xml version="1.0" encoding="utf-8"?>
<p:tagLst xmlns:a="http://schemas.openxmlformats.org/drawingml/2006/main" xmlns:r="http://schemas.openxmlformats.org/officeDocument/2006/relationships" xmlns:p="http://schemas.openxmlformats.org/presentationml/2006/main">
  <p:tag name="ORIGINALHEIGHT" val="6.401198"/>
  <p:tag name="ORIGINALWIDTH" val="4.520393"/>
  <p:tag name="EMFCHILD" val="True"/>
</p:tagLst>
</file>

<file path=ppt/tags/tag169.xml><?xml version="1.0" encoding="utf-8"?>
<p:tagLst xmlns:a="http://schemas.openxmlformats.org/drawingml/2006/main" xmlns:r="http://schemas.openxmlformats.org/officeDocument/2006/relationships" xmlns:p="http://schemas.openxmlformats.org/presentationml/2006/main">
  <p:tag name="ORIGINALHEIGHT" val="9.713516"/>
  <p:tag name="ORIGINALWIDTH" val="2.294799"/>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36.4829"/>
  <p:tag name="ORIGINALWIDTH" val="1705.287"/>
  <p:tag name="OUTPUTTYPE" val="PNG"/>
  <p:tag name="IGUANATEXVERSION" val="161"/>
  <p:tag name="LATEXADDIN" val="\documentclass{article}&#10;\usepackage{amsmath,amsfonts,bm}&#10;\pagestyle{empty}&#10;\DeclareMathOperator{\tr}{Tr}&#10;\begin{document}&#10;&#10;\begin{equation*}&#10;\partial S = \{e=(u,v): u\in S, v\in \bar{S}\}&#10;\end{equation*}&#10;&#10;&#10;\end{document}&#10;&#10;"/>
  <p:tag name="IGUANATEXSIZE" val="20"/>
  <p:tag name="IGUANATEXCURSOR" val="184"/>
  <p:tag name="TRANSPARENCY" val="True"/>
  <p:tag name="LATEXENGINEID" val="0"/>
  <p:tag name="TEMPFOLDER" val=".\temp\"/>
  <p:tag name="LATEXFORMHEIGHT" val="306"/>
  <p:tag name="LATEXFORMWIDTH" val="385"/>
  <p:tag name="LATEXFORMWRAP" val="True"/>
  <p:tag name="BITMAPVECTOR" val="0"/>
</p:tagLst>
</file>

<file path=ppt/tags/tag170.xml><?xml version="1.0" encoding="utf-8"?>
<p:tagLst xmlns:a="http://schemas.openxmlformats.org/drawingml/2006/main" xmlns:r="http://schemas.openxmlformats.org/officeDocument/2006/relationships" xmlns:p="http://schemas.openxmlformats.org/presentationml/2006/main">
  <p:tag name="ORIGINALHEIGHT" val="6.867442"/>
  <p:tag name="ORIGINALWIDTH" val="4.896249"/>
  <p:tag name="EMFCHILD" val="True"/>
</p:tagLst>
</file>

<file path=ppt/tags/tag171.xml><?xml version="1.0" encoding="utf-8"?>
<p:tagLst xmlns:a="http://schemas.openxmlformats.org/drawingml/2006/main" xmlns:r="http://schemas.openxmlformats.org/officeDocument/2006/relationships" xmlns:p="http://schemas.openxmlformats.org/presentationml/2006/main">
  <p:tag name="ORIGINALHEIGHT" val="4.514841"/>
  <p:tag name="ORIGINALWIDTH" val="2.520302"/>
  <p:tag name="EMFCHILD" val="True"/>
</p:tagLst>
</file>

<file path=ppt/tags/tag172.xml><?xml version="1.0" encoding="utf-8"?>
<p:tagLst xmlns:a="http://schemas.openxmlformats.org/drawingml/2006/main" xmlns:r="http://schemas.openxmlformats.org/officeDocument/2006/relationships" xmlns:p="http://schemas.openxmlformats.org/presentationml/2006/main">
  <p:tag name="ORIGINALHEIGHT" val="2.904318"/>
  <p:tag name="ORIGINALWIDTH" val="1.157254"/>
  <p:tag name="EMFCHILD" val="True"/>
</p:tagLst>
</file>

<file path=ppt/tags/tag173.xml><?xml version="1.0" encoding="utf-8"?>
<p:tagLst xmlns:a="http://schemas.openxmlformats.org/drawingml/2006/main" xmlns:r="http://schemas.openxmlformats.org/officeDocument/2006/relationships" xmlns:p="http://schemas.openxmlformats.org/presentationml/2006/main">
  <p:tag name="ORIGINALHEIGHT" val="6.867442"/>
  <p:tag name="ORIGINALWIDTH" val="4.896249"/>
  <p:tag name="EMFCHILD" val="True"/>
</p:tagLst>
</file>

<file path=ppt/tags/tag174.xml><?xml version="1.0" encoding="utf-8"?>
<p:tagLst xmlns:a="http://schemas.openxmlformats.org/drawingml/2006/main" xmlns:r="http://schemas.openxmlformats.org/officeDocument/2006/relationships" xmlns:p="http://schemas.openxmlformats.org/presentationml/2006/main">
  <p:tag name="ORIGINALHEIGHT" val="4.514841"/>
  <p:tag name="ORIGINALWIDTH" val="3.06042"/>
  <p:tag name="EMFCHILD" val="True"/>
</p:tagLst>
</file>

<file path=ppt/tags/tag175.xml><?xml version="1.0" encoding="utf-8"?>
<p:tagLst xmlns:a="http://schemas.openxmlformats.org/drawingml/2006/main" xmlns:r="http://schemas.openxmlformats.org/officeDocument/2006/relationships" xmlns:p="http://schemas.openxmlformats.org/presentationml/2006/main">
  <p:tag name="ORIGINALHEIGHT" val="2.904318"/>
  <p:tag name="ORIGINALWIDTH" val="1.157254"/>
  <p:tag name="EMFCHILD" val="True"/>
</p:tagLst>
</file>

<file path=ppt/tags/tag176.xml><?xml version="1.0" encoding="utf-8"?>
<p:tagLst xmlns:a="http://schemas.openxmlformats.org/drawingml/2006/main" xmlns:r="http://schemas.openxmlformats.org/officeDocument/2006/relationships" xmlns:p="http://schemas.openxmlformats.org/presentationml/2006/main">
  <p:tag name="ORIGINALHEIGHT" val="1.02961"/>
  <p:tag name="ORIGINALWIDTH" val="1.048483"/>
  <p:tag name="EMFCHILD" val="True"/>
</p:tagLst>
</file>

<file path=ppt/tags/tag177.xml><?xml version="1.0" encoding="utf-8"?>
<p:tagLst xmlns:a="http://schemas.openxmlformats.org/drawingml/2006/main" xmlns:r="http://schemas.openxmlformats.org/officeDocument/2006/relationships" xmlns:p="http://schemas.openxmlformats.org/presentationml/2006/main">
  <p:tag name="ORIGINALHEIGHT" val="1.02961"/>
  <p:tag name="ORIGINALWIDTH" val="1.048483"/>
  <p:tag name="EMFCHILD" val="True"/>
</p:tagLst>
</file>

<file path=ppt/tags/tag178.xml><?xml version="1.0" encoding="utf-8"?>
<p:tagLst xmlns:a="http://schemas.openxmlformats.org/drawingml/2006/main" xmlns:r="http://schemas.openxmlformats.org/officeDocument/2006/relationships" xmlns:p="http://schemas.openxmlformats.org/presentationml/2006/main">
  <p:tag name="ORIGINALHEIGHT" val="1.02961"/>
  <p:tag name="ORIGINALWIDTH" val="1.048483"/>
  <p:tag name="EMFCHILD" val="True"/>
</p:tagLst>
</file>

<file path=ppt/tags/tag179.xml><?xml version="1.0" encoding="utf-8"?>
<p:tagLst xmlns:a="http://schemas.openxmlformats.org/drawingml/2006/main" xmlns:r="http://schemas.openxmlformats.org/officeDocument/2006/relationships" xmlns:p="http://schemas.openxmlformats.org/presentationml/2006/main">
  <p:tag name="ORIGINALHEIGHT" val="2.904318"/>
  <p:tag name="ORIGINALWIDTH" val="1.157254"/>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297.7128"/>
  <p:tag name="ORIGINALWIDTH" val="1425.572"/>
  <p:tag name="OUTPUTTYPE" val="PNG"/>
  <p:tag name="IGUANATEXVERSION" val="161"/>
  <p:tag name="LATEXADDIN" val="\documentclass{article}&#10;\usepackage{amsmath,amsfonts,bm}&#10;\pagestyle{empty}&#10;\DeclareMathOperator{\tr}{Tr}&#10;\begin{document}&#10;&#10;\begin{equation*}&#10;h_S = \frac{|\partial S|}{\min\{\text{vol}(S),\  \text{vol}(\bar{S})\}}&#10;\end{equation*}&#10;&#10;&#10;\end{document}&#10;&#10;"/>
  <p:tag name="IGUANATEXSIZE" val="20"/>
  <p:tag name="IGUANATEXCURSOR" val="189"/>
  <p:tag name="TRANSPARENCY" val="True"/>
  <p:tag name="LATEXENGINEID" val="0"/>
  <p:tag name="TEMPFOLDER" val=".\temp\"/>
  <p:tag name="LATEXFORMHEIGHT" val="306"/>
  <p:tag name="LATEXFORMWIDTH" val="385"/>
  <p:tag name="LATEXFORMWRAP" val="True"/>
  <p:tag name="BITMAPVECTOR" val="0"/>
</p:tagLst>
</file>

<file path=ppt/tags/tag180.xml><?xml version="1.0" encoding="utf-8"?>
<p:tagLst xmlns:a="http://schemas.openxmlformats.org/drawingml/2006/main" xmlns:r="http://schemas.openxmlformats.org/officeDocument/2006/relationships" xmlns:p="http://schemas.openxmlformats.org/presentationml/2006/main">
  <p:tag name="ORIGINALHEIGHT" val="6.867442"/>
  <p:tag name="ORIGINALWIDTH" val="4.896249"/>
  <p:tag name="EMFCHILD" val="True"/>
</p:tagLst>
</file>

<file path=ppt/tags/tag181.xml><?xml version="1.0" encoding="utf-8"?>
<p:tagLst xmlns:a="http://schemas.openxmlformats.org/drawingml/2006/main" xmlns:r="http://schemas.openxmlformats.org/officeDocument/2006/relationships" xmlns:p="http://schemas.openxmlformats.org/presentationml/2006/main">
  <p:tag name="ORIGINALHEIGHT" val="3.066565"/>
  <p:tag name="ORIGINALWIDTH" val="4.230551"/>
  <p:tag name="EMFCHILD" val="True"/>
</p:tagLst>
</file>

<file path=ppt/tags/tag182.xml><?xml version="1.0" encoding="utf-8"?>
<p:tagLst xmlns:a="http://schemas.openxmlformats.org/drawingml/2006/main" xmlns:r="http://schemas.openxmlformats.org/officeDocument/2006/relationships" xmlns:p="http://schemas.openxmlformats.org/presentationml/2006/main">
  <p:tag name="ORIGINALHEIGHT" val="9.713516"/>
  <p:tag name="ORIGINALWIDTH" val="2.294799"/>
  <p:tag name="EMFCHILD" val="True"/>
</p:tagLst>
</file>

<file path=ppt/tags/tag183.xml><?xml version="1.0" encoding="utf-8"?>
<p:tagLst xmlns:a="http://schemas.openxmlformats.org/drawingml/2006/main" xmlns:r="http://schemas.openxmlformats.org/officeDocument/2006/relationships" xmlns:p="http://schemas.openxmlformats.org/presentationml/2006/main">
  <p:tag name="OUTPUTDPI" val="1200"/>
  <p:tag name="ORIGINALHEIGHT" val="314.2107"/>
  <p:tag name="ORIGINALWIDTH" val="2621.672"/>
  <p:tag name="OUTPUTTYPE" val="PNG"/>
  <p:tag name="IGUANATEXVERSION" val="161"/>
  <p:tag name="LATEXADDIN" val="\documentclass{article}&#10;\usepackage{amsmath,amsfonts,bm}&#10;\pagestyle{empty}&#10;\DeclareMathOperator{\tr}{Tr}&#10;\begin{document}&#10;&#10;\begin{equation*}&#10;\text{GCN}(X,L) = \sigma(\underbrace{\sigma(\cdots\sigma(\sigma(}_{H\ \text{times}}PX)W^{1})W^{2}\cdots)W^{k}) &#10;\end{equation*}&#10;&#10;\end{document}&#10;&#10;"/>
  <p:tag name="IGUANATEXSIZE" val="18"/>
  <p:tag name="IGUANATEXCURSOR" val="249"/>
  <p:tag name="TRANSPARENCY" val="True"/>
  <p:tag name="LATEXENGINEID" val="0"/>
  <p:tag name="TEMPFOLDER" val=".\temp\"/>
  <p:tag name="LATEXFORMHEIGHT" val="320"/>
  <p:tag name="LATEXFORMWIDTH" val="697.8"/>
  <p:tag name="LATEXFORMWRAP" val="True"/>
  <p:tag name="BITMAPVECTOR" val="0"/>
</p:tagLst>
</file>

<file path=ppt/tags/tag184.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198.7251"/>
  <p:tag name="OUTPUTTYPE" val="PNG"/>
  <p:tag name="IGUANATEXVERSION" val="161"/>
  <p:tag name="LATEXADDIN" val="\documentclass{article}&#10;\usepackage{amsmath,amsfonts,bm}&#10;\pagestyle{empty}&#10;\DeclareMathOperator{\tr}{Tr}&#10;\begin{document}&#10;&#10;\begin{equation*}&#10;PX&#10;\end{equation*}&#10;&#10;\end{document}&#10;&#10;"/>
  <p:tag name="IGUANATEXSIZE" val="18"/>
  <p:tag name="IGUANATEXCURSOR" val="141"/>
  <p:tag name="TRANSPARENCY" val="True"/>
  <p:tag name="LATEXENGINEID" val="0"/>
  <p:tag name="TEMPFOLDER" val=".\temp\"/>
  <p:tag name="LATEXFORMHEIGHT" val="320"/>
  <p:tag name="LATEXFORMWIDTH" val="697.8"/>
  <p:tag name="LATEXFORMWRAP" val="True"/>
  <p:tag name="BITMAPVECTOR" val="0"/>
</p:tagLst>
</file>

<file path=ppt/tags/tag185.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335.958"/>
  <p:tag name="OUTPUTTYPE" val="PNG"/>
  <p:tag name="IGUANATEXVERSION" val="161"/>
  <p:tag name="LATEXADDIN" val="\documentclass{article}&#10;\usepackage{amsmath,amsfonts,bm}&#10;\pagestyle{empty}&#10;\DeclareMathOperator{\tr}{Tr}&#10;\begin{document}&#10;&#10;\begin{equation*}&#10;PXW&#10;\end{equation*}&#10;&#10;\end{document}&#10;&#10;"/>
  <p:tag name="IGUANATEXSIZE" val="18"/>
  <p:tag name="IGUANATEXCURSOR" val="144"/>
  <p:tag name="TRANSPARENCY" val="True"/>
  <p:tag name="LATEXENGINEID" val="0"/>
  <p:tag name="TEMPFOLDER" val=".\temp\"/>
  <p:tag name="LATEXFORMHEIGHT" val="320"/>
  <p:tag name="LATEXFORMWIDTH" val="697.8"/>
  <p:tag name="LATEXFORMWRAP" val="True"/>
  <p:tag name="BITMAPVECTOR" val="0"/>
</p:tagLst>
</file>

<file path=ppt/tags/tag18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00.1875"/>
  <p:tag name="OUTPUTTYPE" val="PNG"/>
  <p:tag name="IGUANATEXVERSION" val="161"/>
  <p:tag name="LATEXADDIN" val="\documentclass{article}&#10;\usepackage{amsmath,amsfonts,bm}&#10;\pagestyle{empty}&#10;\DeclareMathOperator{\tr}{Tr}&#10;\begin{document}&#10;&#10;\begin{equation*}&#10;\sigma(PXW)&#10;\end{equation*}&#10;&#10;\end{document}&#10;&#10;"/>
  <p:tag name="IGUANATEXSIZE" val="18"/>
  <p:tag name="IGUANATEXCURSOR" val="152"/>
  <p:tag name="TRANSPARENCY" val="True"/>
  <p:tag name="LATEXENGINEID" val="0"/>
  <p:tag name="TEMPFOLDER" val=".\temp\"/>
  <p:tag name="LATEXFORMHEIGHT" val="320"/>
  <p:tag name="LATEXFORMWIDTH" val="697.8"/>
  <p:tag name="LATEXFORMWRAP" val="True"/>
  <p:tag name="BITMAPVECTOR" val="0"/>
</p:tagLst>
</file>

<file path=ppt/tags/tag18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72.6659"/>
  <p:tag name="OUTPUTTYPE" val="PNG"/>
  <p:tag name="IGUANATEXVERSION" val="161"/>
  <p:tag name="LATEXADDIN" val="\documentclass{article}&#10;\usepackage{amsmath,amsfonts,bm}&#10;\pagestyle{empty}&#10;\DeclareMathOperator{\tr}{Tr}&#10;\begin{document}&#10;&#10;\begin{equation*}&#10;\sigma(\sigma(PX)W)&#10;\end{equation*}&#10;&#10;\end{document}&#10;&#10;"/>
  <p:tag name="IGUANATEXSIZE" val="18"/>
  <p:tag name="IGUANATEXCURSOR" val="158"/>
  <p:tag name="TRANSPARENCY" val="True"/>
  <p:tag name="LATEXENGINEID" val="0"/>
  <p:tag name="TEMPFOLDER" val=".\temp\"/>
  <p:tag name="LATEXFORMHEIGHT" val="320"/>
  <p:tag name="LATEXFORMWIDTH" val="697.8"/>
  <p:tag name="LATEXFORMWRAP" val="True"/>
  <p:tag name="BITMAPVECTOR" val="0"/>
</p:tagLst>
</file>

<file path=ppt/tags/tag188.xml><?xml version="1.0" encoding="utf-8"?>
<p:tagLst xmlns:a="http://schemas.openxmlformats.org/drawingml/2006/main" xmlns:r="http://schemas.openxmlformats.org/officeDocument/2006/relationships" xmlns:p="http://schemas.openxmlformats.org/presentationml/2006/main">
  <p:tag name="OUTPUTDPI" val="1200"/>
  <p:tag name="ORIGINALHEIGHT" val="314.2107"/>
  <p:tag name="ORIGINALWIDTH" val="2621.672"/>
  <p:tag name="OUTPUTTYPE" val="PNG"/>
  <p:tag name="IGUANATEXVERSION" val="161"/>
  <p:tag name="LATEXADDIN" val="\documentclass{article}&#10;\usepackage{amsmath,amsfonts,bm}&#10;\pagestyle{empty}&#10;\DeclareMathOperator{\tr}{Tr}&#10;\begin{document}&#10;&#10;\begin{equation*}&#10;\text{GCN}(X,L) = \sigma(\underbrace{\sigma(\cdots\sigma(\sigma(}_{H\ \text{times}}PX)W^{1})W^{2}\cdots)W^{k}) &#10;\end{equation*}&#10;&#10;\end{document}&#10;&#10;"/>
  <p:tag name="IGUANATEXSIZE" val="18"/>
  <p:tag name="IGUANATEXCURSOR" val="249"/>
  <p:tag name="TRANSPARENCY" val="True"/>
  <p:tag name="LATEXENGINEID" val="0"/>
  <p:tag name="TEMPFOLDER" val=".\temp\"/>
  <p:tag name="LATEXFORMHEIGHT" val="320"/>
  <p:tag name="LATEXFORMWIDTH" val="697.8"/>
  <p:tag name="LATEXFORMWRAP" val="True"/>
  <p:tag name="BITMAPVECTOR" val="0"/>
</p:tagLst>
</file>

<file path=ppt/tags/tag189.xml><?xml version="1.0" encoding="utf-8"?>
<p:tagLst xmlns:a="http://schemas.openxmlformats.org/drawingml/2006/main" xmlns:r="http://schemas.openxmlformats.org/officeDocument/2006/relationships" xmlns:p="http://schemas.openxmlformats.org/presentationml/2006/main">
  <p:tag name="OUTPUTDPI" val="1200"/>
  <p:tag name="ORIGINALHEIGHT" val="125.9843"/>
  <p:tag name="ORIGINALWIDTH" val="856.3929"/>
  <p:tag name="OUTPUTTYPE" val="PNG"/>
  <p:tag name="IGUANATEXVERSION" val="161"/>
  <p:tag name="LATEXADDIN" val="\documentclass{article}&#10;\usepackage{amsmath,amsfonts,bm}&#10;\pagestyle{empty}&#10;\DeclareMathOperator{\tr}{Tr}&#10;\begin{document}&#10;&#10;\begin{align*}&#10;P = D^{-\frac{1}{2}}AD^{-\frac{1}{2}}&#10;\end{align*}&#10;&#10;\end{document}&#10;&#10;"/>
  <p:tag name="IGUANATEXSIZE" val="20"/>
  <p:tag name="IGUANATEXCURSOR" val="175"/>
  <p:tag name="TRANSPARENCY" val="True"/>
  <p:tag name="LATEXENGINEID" val="0"/>
  <p:tag name="TEMPFOLDER" val=".\temp\"/>
  <p:tag name="LATEXFORMHEIGHT" val="354"/>
  <p:tag name="LATEXFORMWIDTH" val="469.2"/>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73.2283"/>
  <p:tag name="ORIGINALWIDTH" val="693.6633"/>
  <p:tag name="OUTPUTTYPE" val="PNG"/>
  <p:tag name="IGUANATEXVERSION" val="161"/>
  <p:tag name="LATEXADDIN" val="\documentclass{article}&#10;\usepackage{amsmath,amsfonts,bm}&#10;\pagestyle{empty}&#10;\DeclareMathOperator{\tr}{Tr}&#10;\begin{document}&#10;&#10;\begin{equation*}&#10;h_G = \min_{S \subset  V} h_S&#10;\end{equation*}&#10;&#10;\end{document}&#10;&#10;"/>
  <p:tag name="IGUANATEXSIZE" val="20"/>
  <p:tag name="IGUANATEXCURSOR" val="152"/>
  <p:tag name="TRANSPARENCY" val="True"/>
  <p:tag name="LATEXENGINEID" val="0"/>
  <p:tag name="TEMPFOLDER" val=".\temp\"/>
  <p:tag name="LATEXFORMHEIGHT" val="320"/>
  <p:tag name="LATEXFORMWIDTH" val="385"/>
  <p:tag name="LATEXFORMWRAP" val="True"/>
  <p:tag name="BITMAPVECTOR" val="0"/>
</p:tagLst>
</file>

<file path=ppt/tags/tag190.xml><?xml version="1.0" encoding="utf-8"?>
<p:tagLst xmlns:a="http://schemas.openxmlformats.org/drawingml/2006/main" xmlns:r="http://schemas.openxmlformats.org/officeDocument/2006/relationships" xmlns:p="http://schemas.openxmlformats.org/presentationml/2006/main">
  <p:tag name="OUTPUTDPI" val="1200"/>
  <p:tag name="ORIGINALHEIGHT" val="140.9824"/>
  <p:tag name="ORIGINALWIDTH" val="1316.086"/>
  <p:tag name="OUTPUTTYPE" val="PNG"/>
  <p:tag name="IGUANATEXVERSION" val="161"/>
  <p:tag name="LATEXADDIN" val="\documentclass{article}&#10;\usepackage{amsmath,amsfonts,bm}&#10;\pagestyle{empty}&#10;\DeclareMathOperator{\tr}{Tr}&#10;\begin{document}&#10;&#10;\begin{align*}&#10;\mathcal{E}(PX) &amp;\leq (1-\lambda_2)^2 \mathcal{E}(X)&#10;\end{align*}&#10;&#10;\end{document}&#10;&#10;"/>
  <p:tag name="IGUANATEXSIZE" val="20"/>
  <p:tag name="IGUANATEXCURSOR" val="151"/>
  <p:tag name="TRANSPARENCY" val="True"/>
  <p:tag name="LATEXENGINEID" val="0"/>
  <p:tag name="TEMPFOLDER" val=".\temp\"/>
  <p:tag name="LATEXFORMHEIGHT" val="354"/>
  <p:tag name="LATEXFORMWIDTH" val="469.2"/>
  <p:tag name="LATEXFORMWRAP" val="True"/>
  <p:tag name="BITMAPVECTOR" val="0"/>
</p:tagLst>
</file>

<file path=ppt/tags/tag191.xml><?xml version="1.0" encoding="utf-8"?>
<p:tagLst xmlns:a="http://schemas.openxmlformats.org/drawingml/2006/main" xmlns:r="http://schemas.openxmlformats.org/officeDocument/2006/relationships" xmlns:p="http://schemas.openxmlformats.org/presentationml/2006/main">
  <p:tag name="OUTPUTDPI" val="1200"/>
  <p:tag name="ORIGINALHEIGHT" val="183.727"/>
  <p:tag name="ORIGINALWIDTH" val="1286.839"/>
  <p:tag name="OUTPUTTYPE" val="PNG"/>
  <p:tag name="IGUANATEXVERSION" val="161"/>
  <p:tag name="LATEXADDIN" val="\documentclass{article}&#10;\usepackage{amsmath,amsfonts,bm}&#10;\pagestyle{empty}&#10;\DeclareMathOperator{\tr}{Tr}&#10;\begin{document}&#10;&#10;\begin{align*}&#10;\mathcal{E}(XW) &amp;\leq \left\rVert W^T \right\rVert^2 \mathcal{E}(X)&#10;\end{align*}&#10;&#10;\end{document}&#10;&#10;"/>
  <p:tag name="IGUANATEXSIZE" val="20"/>
  <p:tag name="IGUANATEXCURSOR" val="190"/>
  <p:tag name="TRANSPARENCY" val="True"/>
  <p:tag name="LATEXENGINEID" val="0"/>
  <p:tag name="TEMPFOLDER" val=".\temp\"/>
  <p:tag name="LATEXFORMHEIGHT" val="354"/>
  <p:tag name="LATEXFORMWIDTH" val="469.2"/>
  <p:tag name="LATEXFORMWRAP" val="True"/>
  <p:tag name="BITMAPVECTOR" val="0"/>
</p:tagLst>
</file>

<file path=ppt/tags/tag19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96.1379"/>
  <p:tag name="OUTPUTTYPE" val="PNG"/>
  <p:tag name="IGUANATEXVERSION" val="161"/>
  <p:tag name="LATEXADDIN" val="\documentclass{article}&#10;\usepackage{amsmath,amsfonts,bm}&#10;\pagestyle{empty}&#10;\DeclareMathOperator{\tr}{Tr}&#10;\begin{document}&#10;&#10;\begin{align*}&#10;\mathcal{E}(\sigma(X)) \leq \mathcal{E}(X)&#10;\end{align*}&#10;&#10;\end{document}&#10;&#10;"/>
  <p:tag name="IGUANATEXSIZE" val="20"/>
  <p:tag name="IGUANATEXCURSOR" val="160"/>
  <p:tag name="TRANSPARENCY" val="True"/>
  <p:tag name="LATEXENGINEID" val="0"/>
  <p:tag name="TEMPFOLDER" val=".\temp\"/>
  <p:tag name="LATEXFORMHEIGHT" val="354"/>
  <p:tag name="LATEXFORMWIDTH" val="469.2"/>
  <p:tag name="LATEXFORMWRAP" val="True"/>
  <p:tag name="BITMAPVECTOR" val="0"/>
</p:tagLst>
</file>

<file path=ppt/tags/tag193.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718.785"/>
  <p:tag name="OUTPUTTYPE" val="PNG"/>
  <p:tag name="IGUANATEXVERSION" val="161"/>
  <p:tag name="LATEXADDIN" val="\documentclass{article}&#10;\usepackage{amsmath,amsfonts,bm}&#10;\pagestyle{empty}&#10;\DeclareMathOperator{\tr}{Tr}&#10;\begin{document}&#10;&#10;\begin{equation*}&#10;\mathcal{E}(H^{k}) \leq (1-\lambda_2)^2 s^k_{\max} \mathcal{E}(H^{k-1})&#10;\end{equation*}&#10;&#10;\end{document}&#10;&#10;"/>
  <p:tag name="IGUANATEXSIZE" val="20"/>
  <p:tag name="IGUANATEXCURSOR" val="205"/>
  <p:tag name="TRANSPARENCY" val="True"/>
  <p:tag name="LATEXENGINEID" val="0"/>
  <p:tag name="TEMPFOLDER" val=".\temp\"/>
  <p:tag name="LATEXFORMHEIGHT" val="354"/>
  <p:tag name="LATEXFORMWIDTH" val="469.2"/>
  <p:tag name="LATEXFORMWRAP" val="True"/>
  <p:tag name="BITMAPVECTOR" val="0"/>
</p:tagLst>
</file>

<file path=ppt/tags/tag194.xml><?xml version="1.0" encoding="utf-8"?>
<p:tagLst xmlns:a="http://schemas.openxmlformats.org/drawingml/2006/main" xmlns:r="http://schemas.openxmlformats.org/officeDocument/2006/relationships" xmlns:p="http://schemas.openxmlformats.org/presentationml/2006/main">
  <p:tag name="OUTPUTDPI" val="1200"/>
  <p:tag name="ORIGINALHEIGHT" val="314.2107"/>
  <p:tag name="ORIGINALWIDTH" val="2621.672"/>
  <p:tag name="OUTPUTTYPE" val="PNG"/>
  <p:tag name="IGUANATEXVERSION" val="161"/>
  <p:tag name="LATEXADDIN" val="\documentclass{article}&#10;\usepackage{amsmath,amsfonts,bm}&#10;\pagestyle{empty}&#10;\DeclareMathOperator{\tr}{Tr}&#10;\begin{document}&#10;&#10;\begin{equation*}&#10;\text{GCN}(X,L) = \sigma(\underbrace{\sigma(\cdots\sigma(\sigma(}_{H\ \text{times}}PX)W^{1})W^{2}\cdots)W^{k}) &#10;\end{equation*}&#10;&#10;\end{document}&#10;&#10;"/>
  <p:tag name="IGUANATEXSIZE" val="18"/>
  <p:tag name="IGUANATEXCURSOR" val="249"/>
  <p:tag name="TRANSPARENCY" val="True"/>
  <p:tag name="LATEXENGINEID" val="0"/>
  <p:tag name="TEMPFOLDER" val=".\temp\"/>
  <p:tag name="LATEXFORMHEIGHT" val="320"/>
  <p:tag name="LATEXFORMWIDTH" val="697.8"/>
  <p:tag name="LATEXFORMWRAP" val="True"/>
  <p:tag name="BITMAPVECTOR" val="0"/>
</p:tagLst>
</file>

<file path=ppt/tags/tag195.xml><?xml version="1.0" encoding="utf-8"?>
<p:tagLst xmlns:a="http://schemas.openxmlformats.org/drawingml/2006/main" xmlns:r="http://schemas.openxmlformats.org/officeDocument/2006/relationships" xmlns:p="http://schemas.openxmlformats.org/presentationml/2006/main">
  <p:tag name="OUTPUTDPI" val="1200"/>
  <p:tag name="ORIGINALHEIGHT" val="125.9843"/>
  <p:tag name="ORIGINALWIDTH" val="856.3929"/>
  <p:tag name="OUTPUTTYPE" val="PNG"/>
  <p:tag name="IGUANATEXVERSION" val="161"/>
  <p:tag name="LATEXADDIN" val="\documentclass{article}&#10;\usepackage{amsmath,amsfonts,bm}&#10;\pagestyle{empty}&#10;\DeclareMathOperator{\tr}{Tr}&#10;\begin{document}&#10;&#10;\begin{align*}&#10;P = D^{-\frac{1}{2}}AD^{-\frac{1}{2}}&#10;\end{align*}&#10;&#10;\end{document}&#10;&#10;"/>
  <p:tag name="IGUANATEXSIZE" val="20"/>
  <p:tag name="IGUANATEXCURSOR" val="175"/>
  <p:tag name="TRANSPARENCY" val="True"/>
  <p:tag name="LATEXENGINEID" val="0"/>
  <p:tag name="TEMPFOLDER" val=".\temp\"/>
  <p:tag name="LATEXFORMHEIGHT" val="354"/>
  <p:tag name="LATEXFORMWIDTH" val="469.2"/>
  <p:tag name="LATEXFORMWRAP" val="True"/>
  <p:tag name="BITMAPVECTOR" val="0"/>
</p:tagLst>
</file>

<file path=ppt/tags/tag196.xml><?xml version="1.0" encoding="utf-8"?>
<p:tagLst xmlns:a="http://schemas.openxmlformats.org/drawingml/2006/main" xmlns:r="http://schemas.openxmlformats.org/officeDocument/2006/relationships" xmlns:p="http://schemas.openxmlformats.org/presentationml/2006/main">
  <p:tag name="OUTPUTDPI" val="1200"/>
  <p:tag name="ORIGINALHEIGHT" val="140.9824"/>
  <p:tag name="ORIGINALWIDTH" val="1316.086"/>
  <p:tag name="OUTPUTTYPE" val="PNG"/>
  <p:tag name="IGUANATEXVERSION" val="161"/>
  <p:tag name="LATEXADDIN" val="\documentclass{article}&#10;\usepackage{amsmath,amsfonts,bm}&#10;\pagestyle{empty}&#10;\DeclareMathOperator{\tr}{Tr}&#10;\begin{document}&#10;&#10;\begin{align*}&#10;\mathcal{E}(PX) &amp;\leq (1-\lambda_2)^2 \mathcal{E}(X)&#10;\end{align*}&#10;&#10;\end{document}&#10;&#10;"/>
  <p:tag name="IGUANATEXSIZE" val="20"/>
  <p:tag name="IGUANATEXCURSOR" val="151"/>
  <p:tag name="TRANSPARENCY" val="True"/>
  <p:tag name="LATEXENGINEID" val="0"/>
  <p:tag name="TEMPFOLDER" val=".\temp\"/>
  <p:tag name="LATEXFORMHEIGHT" val="354"/>
  <p:tag name="LATEXFORMWIDTH" val="469.2"/>
  <p:tag name="LATEXFORMWRAP" val="True"/>
  <p:tag name="BITMAPVECTOR" val="0"/>
</p:tagLst>
</file>

<file path=ppt/tags/tag197.xml><?xml version="1.0" encoding="utf-8"?>
<p:tagLst xmlns:a="http://schemas.openxmlformats.org/drawingml/2006/main" xmlns:r="http://schemas.openxmlformats.org/officeDocument/2006/relationships" xmlns:p="http://schemas.openxmlformats.org/presentationml/2006/main">
  <p:tag name="OUTPUTDPI" val="1200"/>
  <p:tag name="ORIGINALHEIGHT" val="183.727"/>
  <p:tag name="ORIGINALWIDTH" val="1286.839"/>
  <p:tag name="OUTPUTTYPE" val="PNG"/>
  <p:tag name="IGUANATEXVERSION" val="161"/>
  <p:tag name="LATEXADDIN" val="\documentclass{article}&#10;\usepackage{amsmath,amsfonts,bm}&#10;\pagestyle{empty}&#10;\DeclareMathOperator{\tr}{Tr}&#10;\begin{document}&#10;&#10;\begin{align*}&#10;\mathcal{E}(XW) &amp;\leq \left\rVert W^T \right\rVert^2 \mathcal{E}(X)&#10;\end{align*}&#10;&#10;\end{document}&#10;&#10;"/>
  <p:tag name="IGUANATEXSIZE" val="20"/>
  <p:tag name="IGUANATEXCURSOR" val="190"/>
  <p:tag name="TRANSPARENCY" val="True"/>
  <p:tag name="LATEXENGINEID" val="0"/>
  <p:tag name="TEMPFOLDER" val=".\temp\"/>
  <p:tag name="LATEXFORMHEIGHT" val="354"/>
  <p:tag name="LATEXFORMWIDTH" val="469.2"/>
  <p:tag name="LATEXFORMWRAP" val="True"/>
  <p:tag name="BITMAPVECTOR" val="0"/>
</p:tagLst>
</file>

<file path=ppt/tags/tag19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96.1379"/>
  <p:tag name="OUTPUTTYPE" val="PNG"/>
  <p:tag name="IGUANATEXVERSION" val="161"/>
  <p:tag name="LATEXADDIN" val="\documentclass{article}&#10;\usepackage{amsmath,amsfonts,bm}&#10;\pagestyle{empty}&#10;\DeclareMathOperator{\tr}{Tr}&#10;\begin{document}&#10;&#10;\begin{align*}&#10;\mathcal{E}(\sigma(X)) \leq \mathcal{E}(X)&#10;\end{align*}&#10;&#10;\end{document}&#10;&#10;"/>
  <p:tag name="IGUANATEXSIZE" val="20"/>
  <p:tag name="IGUANATEXCURSOR" val="160"/>
  <p:tag name="TRANSPARENCY" val="True"/>
  <p:tag name="LATEXENGINEID" val="0"/>
  <p:tag name="TEMPFOLDER" val=".\temp\"/>
  <p:tag name="LATEXFORMHEIGHT" val="354"/>
  <p:tag name="LATEXFORMWIDTH" val="469.2"/>
  <p:tag name="LATEXFORMWRAP" val="True"/>
  <p:tag name="BITMAPVECTOR" val="0"/>
</p:tagLst>
</file>

<file path=ppt/tags/tag199.xml><?xml version="1.0" encoding="utf-8"?>
<p:tagLst xmlns:a="http://schemas.openxmlformats.org/drawingml/2006/main" xmlns:r="http://schemas.openxmlformats.org/officeDocument/2006/relationships" xmlns:p="http://schemas.openxmlformats.org/presentationml/2006/main">
  <p:tag name="OUTPUTDPI" val="1200"/>
  <p:tag name="ORIGINALHEIGHT" val="335.958"/>
  <p:tag name="ORIGINALWIDTH" val="970.3787"/>
  <p:tag name="OUTPUTTYPE" val="PNG"/>
  <p:tag name="IGUANATEXVERSION" val="161"/>
  <p:tag name="LATEXADDIN" val="\documentclass{article}&#10;\usepackage{amsmath,amsfonts,bm}&#10;\pagestyle{empty}&#10;\DeclareMathOperator{\tr}{Tr}&#10;\begin{document}&#10;&#10;\begin{equation*}&#10;\lim_{k\rightarrow \infty}\frac{\mathcal{E}_G(H^k)}{\left\lVert H^k \right\rVert^2_2} \rightarrow 0 &#10;\end{equation*}&#10;&#10;&#10;\end{document}&#10;"/>
  <p:tag name="IGUANATEXSIZE" val="20"/>
  <p:tag name="IGUANATEXCURSOR" val="208"/>
  <p:tag name="TRANSPARENCY" val="True"/>
  <p:tag name="LATEXENGINEID" val="0"/>
  <p:tag name="TEMPFOLDER" val=".\temp\"/>
  <p:tag name="LATEXFORMHEIGHT" val="366.6"/>
  <p:tag name="LATEXFORMWIDTH" val="494.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311.961"/>
  <p:tag name="ORIGINALWIDTH" val="1290.589"/>
  <p:tag name="OUTPUTTYPE" val="PNG"/>
  <p:tag name="IGUANATEXVERSION" val="161"/>
  <p:tag name="LATEXADDIN" val="\documentclass{article}&#10;\usepackage{amsmath,amsfonts,bm}&#10;\pagestyle{empty}&#10;\begin{document}&#10;&#10;\begin{align*}&#10;&amp;\Phi = [\phi_1, \phi_2, \dots, \phi_n]\\ &amp;\Lambda = \text{diag}(\lambda_1,\lambda_2, \dots, \lambda_n)&#10;\end{align*}&#10;&#10;&#10;\end{document}&#10;"/>
  <p:tag name="IGUANATEXSIZE" val="20"/>
  <p:tag name="IGUANATEXCURSOR" val="151"/>
  <p:tag name="TRANSPARENCY" val="True"/>
  <p:tag name="LATEXENGINEID" val="0"/>
  <p:tag name="TEMPFOLDER" val=".\temp\"/>
  <p:tag name="LATEXFORMHEIGHT" val="320"/>
  <p:tag name="LATEXFORMWIDTH" val="385"/>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951.631"/>
  <p:tag name="OUTPUTTYPE" val="PNG"/>
  <p:tag name="IGUANATEXVERSION" val="161"/>
  <p:tag name="LATEXADDIN" val="\documentclass{article}&#10;\usepackage{amsmath,amsfonts,bm}&#10;\pagestyle{empty}&#10;\DeclareMathOperator{\tr}{Tr}&#10;\begin{document}&#10;&#10;\begin{equation*}&#10;x_i=\begin{cases}&#10;1  \ \ \ \text{if}\  i \in S\\&#10;0  \ \ \ \text{if}\  i \notin S&#10;\end{cases}&#10;\end{equation*}&#10;&#10;\end{document}&#10;&#10;"/>
  <p:tag name="IGUANATEXSIZE" val="20"/>
  <p:tag name="IGUANATEXCURSOR" val="210"/>
  <p:tag name="TRANSPARENCY" val="True"/>
  <p:tag name="LATEXENGINEID" val="0"/>
  <p:tag name="TEMPFOLDER" val=".\temp\"/>
  <p:tag name="LATEXFORMHEIGHT" val="320"/>
  <p:tag name="LATEXFORMWIDTH" val="385"/>
  <p:tag name="LATEXFORMWRAP" val="True"/>
  <p:tag name="BITMAPVECTOR" val="0"/>
</p:tagLst>
</file>

<file path=ppt/tags/tag200.xml><?xml version="1.0" encoding="utf-8"?>
<p:tagLst xmlns:a="http://schemas.openxmlformats.org/drawingml/2006/main" xmlns:r="http://schemas.openxmlformats.org/officeDocument/2006/relationships" xmlns:p="http://schemas.openxmlformats.org/presentationml/2006/main">
  <p:tag name="OUTPUTDPI" val="1200"/>
  <p:tag name="ORIGINALHEIGHT" val="335.958"/>
  <p:tag name="ORIGINALWIDTH" val="1043.87"/>
  <p:tag name="OUTPUTTYPE" val="PNG"/>
  <p:tag name="IGUANATEXVERSION" val="161"/>
  <p:tag name="LATEXADDIN" val="\documentclass{article}&#10;\usepackage{amsmath,amsfonts,bm}&#10;\pagestyle{empty}&#10;\DeclareMathOperator{\tr}{Tr}&#10;\begin{document}&#10;&#10;\begin{equation*}&#10;\lim_{k\rightarrow \infty}\frac{\mathcal{E}_G(H^k)}{\left\lVert H^k \right\rVert^2_2} \rightarrow \lambda_n &#10;\end{equation*}&#10;&#10;&#10;\end{document}&#10;"/>
  <p:tag name="IGUANATEXSIZE" val="20"/>
  <p:tag name="IGUANATEXCURSOR" val="208"/>
  <p:tag name="TRANSPARENCY" val="True"/>
  <p:tag name="LATEXENGINEID" val="0"/>
  <p:tag name="TEMPFOLDER" val=".\temp\"/>
  <p:tag name="LATEXFORMHEIGHT" val="366.6"/>
  <p:tag name="LATEXFORMWIDTH" val="494.4"/>
  <p:tag name="LATEXFORMWRAP" val="True"/>
  <p:tag name="BITMAPVECTOR" val="0"/>
</p:tagLst>
</file>

<file path=ppt/tags/tag20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296.588"/>
  <p:tag name="OUTPUTTYPE" val="PNG"/>
  <p:tag name="IGUANATEXVERSION" val="161"/>
  <p:tag name="LATEXADDIN" val="\documentclass{article}&#10;\usepackage{amsmath,amsfonts,bm}&#10;\pagestyle{empty}&#10;\DeclareMathOperator{\tr}{Tr}&#10;\begin{document}&#10;&#10;\begin{equation*}&#10;|\mu_{\min}|(\lambda_{\max}-1)&gt;\mu_{\max}&#10;\end{equation*}&#10;&#10;\end{document}&#10;&#10;"/>
  <p:tag name="IGUANATEXSIZE" val="18"/>
  <p:tag name="IGUANATEXCURSOR" val="164"/>
  <p:tag name="TRANSPARENCY" val="True"/>
  <p:tag name="LATEXENGINEID" val="0"/>
  <p:tag name="TEMPFOLDER" val=".\temp\"/>
  <p:tag name="LATEXFORMHEIGHT" val="320"/>
  <p:tag name="LATEXFORMWIDTH" val="385"/>
  <p:tag name="LATEXFORMWRAP" val="True"/>
  <p:tag name="BITMAPVECTOR" val="0"/>
</p:tagLst>
</file>

<file path=ppt/tags/tag20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296.588"/>
  <p:tag name="OUTPUTTYPE" val="PNG"/>
  <p:tag name="IGUANATEXVERSION" val="161"/>
  <p:tag name="LATEXADDIN" val="\documentclass{article}&#10;\usepackage{amsmath,amsfonts,bm}&#10;\pagestyle{empty}&#10;\DeclareMathOperator{\tr}{Tr}&#10;\begin{document}&#10;&#10;\begin{equation*}&#10;|\mu_{\min}|(\lambda_{\max}-1)&lt;\mu_{\max}&#10;\end{equation*}&#10;&#10;\end{document}&#10;&#10;"/>
  <p:tag name="IGUANATEXSIZE" val="18"/>
  <p:tag name="IGUANATEXCURSOR" val="172"/>
  <p:tag name="TRANSPARENCY" val="True"/>
  <p:tag name="LATEXENGINEID" val="0"/>
  <p:tag name="TEMPFOLDER" val=".\temp\"/>
  <p:tag name="LATEXFORMHEIGHT" val="320"/>
  <p:tag name="LATEXFORMWIDTH" val="385"/>
  <p:tag name="LATEXFORMWRAP" val="True"/>
  <p:tag name="BITMAPVECTOR" val="0"/>
</p:tagLst>
</file>

<file path=ppt/tags/tag203.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405.6993"/>
  <p:tag name="OUTPUTTYPE" val="PNG"/>
  <p:tag name="IGUANATEXVERSION" val="161"/>
  <p:tag name="LATEXADDIN" val="\documentclass{article}&#10;\usepackage{amsmath,amsfonts,bm}&#10;\pagestyle{empty}&#10;\DeclareMathOperator{\tr}{Tr}&#10;\begin{document}&#10;&#10;\begin{equation*}&#10;\mathcal{E}_G(H^k)&#10;\end{equation*}&#10;&#10;&#10;\end{document}&#10;"/>
  <p:tag name="IGUANATEXSIZE" val="20"/>
  <p:tag name="IGUANATEXCURSOR" val="141"/>
  <p:tag name="TRANSPARENCY" val="True"/>
  <p:tag name="LATEXENGINEID" val="0"/>
  <p:tag name="TEMPFOLDER" val=".\temp\"/>
  <p:tag name="LATEXFORMHEIGHT" val="366.6"/>
  <p:tag name="LATEXFORMWIDTH" val="494.4"/>
  <p:tag name="LATEXFORMWRAP" val="True"/>
  <p:tag name="BITMAPVECTOR" val="0"/>
</p:tagLst>
</file>

<file path=ppt/tags/tag204.xml><?xml version="1.0" encoding="utf-8"?>
<p:tagLst xmlns:a="http://schemas.openxmlformats.org/drawingml/2006/main" xmlns:r="http://schemas.openxmlformats.org/officeDocument/2006/relationships" xmlns:p="http://schemas.openxmlformats.org/presentationml/2006/main">
  <p:tag name="OUTPUTDPI" val="1200"/>
  <p:tag name="ORIGINALHEIGHT" val="335.958"/>
  <p:tag name="ORIGINALWIDTH" val="421.4473"/>
  <p:tag name="OUTPUTTYPE" val="PNG"/>
  <p:tag name="IGUANATEXVERSION" val="161"/>
  <p:tag name="LATEXADDIN" val="\documentclass{article}&#10;\usepackage{amsmath,amsfonts,bm}&#10;\pagestyle{empty}&#10;\DeclareMathOperator{\tr}{Tr}&#10;\begin{document}&#10;&#10;\begin{equation*}&#10;\frac{\mathcal{E}_G(H^k)}{\left\lVert H^k \right\rVert^2_2} &#10;\end{equation*}&#10;&#10;&#10;\end{document}&#10;"/>
  <p:tag name="IGUANATEXSIZE" val="20"/>
  <p:tag name="IGUANATEXCURSOR" val="141"/>
  <p:tag name="TRANSPARENCY" val="True"/>
  <p:tag name="LATEXENGINEID" val="0"/>
  <p:tag name="TEMPFOLDER" val=".\temp\"/>
  <p:tag name="LATEXFORMHEIGHT" val="366.6"/>
  <p:tag name="LATEXFORMWIDTH" val="494.4"/>
  <p:tag name="LATEXFORMWRAP" val="True"/>
  <p:tag name="BITMAPVECTOR" val="0"/>
</p:tagLst>
</file>

<file path=ppt/tags/tag205.xml><?xml version="1.0" encoding="utf-8"?>
<p:tagLst xmlns:a="http://schemas.openxmlformats.org/drawingml/2006/main" xmlns:r="http://schemas.openxmlformats.org/officeDocument/2006/relationships" xmlns:p="http://schemas.openxmlformats.org/presentationml/2006/main">
  <p:tag name="OUTPUTDPI" val="1200"/>
  <p:tag name="ORIGINALHEIGHT" val="322.4597"/>
  <p:tag name="ORIGINALWIDTH" val="1144.357"/>
  <p:tag name="OUTPUTTYPE" val="PNG"/>
  <p:tag name="IGUANATEXVERSION" val="161"/>
  <p:tag name="LATEXADDIN" val="\documentclass{article}&#10;\usepackage{amsmath,amsfonts,bm}&#10;\pagestyle{empty}&#10;\DeclareMathOperator{\tr}{Tr}&#10;\begin{document}&#10;&#10;\begin{equation*}&#10;\tilde{X}^c_u = \tilde{X_u} - \frac{1}{n} \sum_{u\in \mathcal{V}}  \tilde{X_v}&#10;\end{equation*}&#10;&#10;\end{document}&#10;&#10;"/>
  <p:tag name="IGUANATEXSIZE" val="20"/>
  <p:tag name="IGUANATEXCURSOR" val="218"/>
  <p:tag name="TRANSPARENCY" val="True"/>
  <p:tag name="LATEXENGINEID" val="0"/>
  <p:tag name="TEMPFOLDER" val=".\temp\"/>
  <p:tag name="LATEXFORMHEIGHT" val="320"/>
  <p:tag name="LATEXFORMWIDTH" val="385"/>
  <p:tag name="LATEXFORMWRAP" val="True"/>
  <p:tag name="BITMAPVECTOR" val="0"/>
</p:tagLst>
</file>

<file path=ppt/tags/tag206.xml><?xml version="1.0" encoding="utf-8"?>
<p:tagLst xmlns:a="http://schemas.openxmlformats.org/drawingml/2006/main" xmlns:r="http://schemas.openxmlformats.org/officeDocument/2006/relationships" xmlns:p="http://schemas.openxmlformats.org/presentationml/2006/main">
  <p:tag name="OUTPUTDPI" val="1200"/>
  <p:tag name="ORIGINALHEIGHT" val="414.6982"/>
  <p:tag name="ORIGINALWIDTH" val="1051.369"/>
  <p:tag name="OUTPUTTYPE" val="PNG"/>
  <p:tag name="IGUANATEXVERSION" val="161"/>
  <p:tag name="LATEXADDIN" val="\documentclass{article}&#10;\usepackage{amsmath,amsfonts,bm}&#10;\pagestyle{empty}&#10;\DeclareMathOperator{\tr}{Tr}&#10;\begin{document}&#10;&#10;\begin{equation*}&#10;\dot{X}_u = s \sqrt{n} \frac{\tilde{X}^c_u}{\sqrt{\lVert \tilde{X}^c \lVert^2_2}}&#10;\end{equation*}&#10;&#10;\end{document}&#10;&#10;"/>
  <p:tag name="IGUANATEXSIZE" val="20"/>
  <p:tag name="IGUANATEXCURSOR" val="220"/>
  <p:tag name="TRANSPARENCY" val="True"/>
  <p:tag name="LATEXENGINEID" val="0"/>
  <p:tag name="TEMPFOLDER" val=".\temp\"/>
  <p:tag name="LATEXFORMHEIGHT" val="320"/>
  <p:tag name="LATEXFORMWIDTH" val="385"/>
  <p:tag name="LATEXFORMWRAP" val="True"/>
  <p:tag name="BITMAPVECTOR" val="0"/>
</p:tagLst>
</file>

<file path=ppt/tags/tag207.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180.352"/>
  <p:tag name="OUTPUTTYPE" val="PNG"/>
  <p:tag name="IGUANATEXVERSION" val="161"/>
  <p:tag name="LATEXADDIN" val="\documentclass{article}&#10;\usepackage{amsmath,amsfonts,bm}&#10;\pagestyle{empty}&#10;\DeclareMathOperator{\tr}{Tr}&#10;\begin{document}&#10;&#10;\begin{equation*}&#10;\frac{1}{R_{uv}} \left(\frac{1}{d_{u}} + \frac{1}{d_{v}}\right) \leq \lambda_2&#10;\end{equation*}&#10;&#10;\end{document}&#10;&#10;"/>
  <p:tag name="IGUANATEXSIZE" val="20"/>
  <p:tag name="IGUANATEXCURSOR" val="219"/>
  <p:tag name="TRANSPARENCY" val="True"/>
  <p:tag name="LATEXENGINEID" val="0"/>
  <p:tag name="TEMPFOLDER" val=".\temp\"/>
  <p:tag name="LATEXFORMHEIGHT" val="320"/>
  <p:tag name="LATEXFORMWIDTH" val="385"/>
  <p:tag name="LATEXFORMWRAP" val="True"/>
  <p:tag name="BITMAPVECTOR" val="0"/>
</p:tagLst>
</file>

<file path=ppt/tags/tag208.xml><?xml version="1.0" encoding="utf-8"?>
<p:tagLst xmlns:a="http://schemas.openxmlformats.org/drawingml/2006/main" xmlns:r="http://schemas.openxmlformats.org/officeDocument/2006/relationships" xmlns:p="http://schemas.openxmlformats.org/presentationml/2006/main">
  <p:tag name="OUTPUTDPI" val="1200"/>
  <p:tag name="ORIGINALHEIGHT" val="290.9636"/>
  <p:tag name="ORIGINALWIDTH" val="1221.597"/>
  <p:tag name="OUTPUTTYPE" val="PNG"/>
  <p:tag name="IGUANATEXVERSION" val="161"/>
  <p:tag name="LATEXADDIN" val="\documentclass{article}&#10;\usepackage{amsmath,amsfonts,bm}&#10;\pagestyle{empty}&#10;\begin{document}&#10;&#10;\begin{equation*}&#10;\lambda_2 \leq 1-2 \frac{\sqrt{d_{\max}-1}}{d_{\max}} c&#10;\end{equation*}&#10;&#10;\end{document}&#10;&#10;"/>
  <p:tag name="IGUANATEXSIZE" val="20"/>
  <p:tag name="IGUANATEXCURSOR" val="166"/>
  <p:tag name="TRANSPARENCY" val="True"/>
  <p:tag name="LATEXENGINEID" val="0"/>
  <p:tag name="TEMPFOLDER" val=".\temp\"/>
  <p:tag name="LATEXFORMHEIGHT" val="320"/>
  <p:tag name="LATEXFORMWIDTH" val="385"/>
  <p:tag name="LATEXFORMWRAP" val="True"/>
  <p:tag name="BITMAPVECTOR" val="0"/>
</p:tagLst>
</file>

<file path=ppt/tags/tag209.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180.352"/>
  <p:tag name="OUTPUTTYPE" val="PNG"/>
  <p:tag name="IGUANATEXVERSION" val="161"/>
  <p:tag name="LATEXADDIN" val="\documentclass{article}&#10;\usepackage{amsmath,amsfonts,bm}&#10;\pagestyle{empty}&#10;\DeclareMathOperator{\tr}{Tr}&#10;\begin{document}&#10;&#10;\begin{equation*}&#10;\frac{1}{R_{uv}} \left(\frac{1}{d_{u}} + \frac{1}{d_{v}}\right) \leq \lambda_2&#10;\end{equation*}&#10;&#10;\end{document}&#10;&#10;"/>
  <p:tag name="IGUANATEXSIZE" val="20"/>
  <p:tag name="IGUANATEXCURSOR" val="219"/>
  <p:tag name="TRANSPARENCY" val="True"/>
  <p:tag name="LATEXENGINEID" val="0"/>
  <p:tag name="TEMPFOLDER" val=".\temp\"/>
  <p:tag name="LATEXFORMHEIGHT" val="320"/>
  <p:tag name="LATEXFORMWIDTH" val="385"/>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3061.867"/>
  <p:tag name="OUTPUTTYPE" val="PNG"/>
  <p:tag name="IGUANATEXVERSION" val="161"/>
  <p:tag name="LATEXADDIN" val="\documentclass{article}&#10;\usepackage{amsmath,amsfonts,bm}&#10;\pagestyle{empty}&#10;\DeclareMathOperator{\tr}{Tr}&#10;\begin{document}&#10;&#10;\begin{equation*}&#10;|\partial S| = x^{\top}Lx = \sum_{(u,v)\in E} (x_u-x_v)^2 = \sum_{(u,v)\in E} \mathbb{I}\left[(u,v) \in \partial S \right]&#10;\end{equation*}&#10;&#10;\end{document}&#10;&#10;"/>
  <p:tag name="IGUANATEXSIZE" val="20"/>
  <p:tag name="IGUANATEXCURSOR" val="201"/>
  <p:tag name="TRANSPARENCY" val="True"/>
  <p:tag name="LATEXENGINEID" val="0"/>
  <p:tag name="TEMPFOLDER" val=".\temp\"/>
  <p:tag name="LATEXFORMHEIGHT" val="319.2"/>
  <p:tag name="LATEXFORMWIDTH" val="552"/>
  <p:tag name="LATEXFORMWRAP" val="True"/>
  <p:tag name="BITMAPVECTOR" val="0"/>
</p:tagLst>
</file>

<file path=ppt/tags/tag210.xml><?xml version="1.0" encoding="utf-8"?>
<p:tagLst xmlns:a="http://schemas.openxmlformats.org/drawingml/2006/main" xmlns:r="http://schemas.openxmlformats.org/officeDocument/2006/relationships" xmlns:p="http://schemas.openxmlformats.org/presentationml/2006/main">
  <p:tag name="OUTPUTDPI" val="1200"/>
  <p:tag name="ORIGINALHEIGHT" val="290.9636"/>
  <p:tag name="ORIGINALWIDTH" val="1221.597"/>
  <p:tag name="OUTPUTTYPE" val="PNG"/>
  <p:tag name="IGUANATEXVERSION" val="161"/>
  <p:tag name="LATEXADDIN" val="\documentclass{article}&#10;\usepackage{amsmath,amsfonts,bm}&#10;\pagestyle{empty}&#10;\begin{document}&#10;&#10;\begin{equation*}&#10;\lambda_2 \leq 1-2 \frac{\sqrt{d_{\max}-1}}{d_{\max}} c&#10;\end{equation*}&#10;&#10;\end{document}&#10;&#10;"/>
  <p:tag name="IGUANATEXSIZE" val="20"/>
  <p:tag name="IGUANATEXCURSOR" val="166"/>
  <p:tag name="TRANSPARENCY" val="True"/>
  <p:tag name="LATEXENGINEID" val="0"/>
  <p:tag name="TEMPFOLDER" val=".\temp\"/>
  <p:tag name="LATEXFORMHEIGHT" val="320"/>
  <p:tag name="LATEXFORMWIDTH" val="385"/>
  <p:tag name="LATEXFORMWRAP" val="True"/>
  <p:tag name="BITMAPVECTOR" val="0"/>
</p:tagLst>
</file>

<file path=ppt/tags/tag211.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287.589"/>
  <p:tag name="OUTPUTTYPE" val="PNG"/>
  <p:tag name="IGUANATEXVERSION" val="161"/>
  <p:tag name="LATEXADDIN" val="\documentclass{article}&#10;\usepackage{amsmath,amsfonts,bm}&#10;\pagestyle{empty}&#10;\DeclareMathOperator{\tr}{Tr}&#10;\begin{document}&#10;&#10;\begin{equation*}&#10;H^{l+1} = H^{l} + \sigma(PH^{l}W)&#10;\end{equation*}&#10;&#10;\end{document}&#10;&#10;"/>
  <p:tag name="IGUANATEXSIZE" val="20"/>
  <p:tag name="IGUANATEXCURSOR" val="174"/>
  <p:tag name="TRANSPARENCY" val="True"/>
  <p:tag name="LATEXENGINEID" val="0"/>
  <p:tag name="TEMPFOLDER" val=".\temp\"/>
  <p:tag name="LATEXFORMHEIGHT" val="320"/>
  <p:tag name="LATEXFORMWIDTH" val="385"/>
  <p:tag name="LATEXFORMWRAP" val="True"/>
  <p:tag name="BITMAPVECTOR" val="0"/>
</p:tagLst>
</file>

<file path=ppt/tags/tag212.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304.837"/>
  <p:tag name="OUTPUTTYPE" val="PNG"/>
  <p:tag name="IGUANATEXVERSION" val="161"/>
  <p:tag name="LATEXADDIN" val="\documentclass{article}&#10;\usepackage{amsmath,amsfonts,bm}&#10;\pagestyle{empty}&#10;\DeclareMathOperator{\tr}{Tr}&#10;\begin{document}&#10;&#10;\begin{equation*}&#10;H^{l+1} = H^{0} + \sigma(PH^{l}W)&#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0"/>
</p:tagLst>
</file>

<file path=ppt/tags/tag213.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287.589"/>
  <p:tag name="OUTPUTTYPE" val="PNG"/>
  <p:tag name="IGUANATEXVERSION" val="161"/>
  <p:tag name="LATEXADDIN" val="\documentclass{article}&#10;\usepackage{amsmath,amsfonts,bm}&#10;\pagestyle{empty}&#10;\DeclareMathOperator{\tr}{Tr}&#10;\begin{document}&#10;&#10;\begin{equation*}&#10;H^{l+1} = H^{l} + \sigma(PH^{l}W)&#10;\end{equation*}&#10;&#10;\end{document}&#10;&#10;"/>
  <p:tag name="IGUANATEXSIZE" val="20"/>
  <p:tag name="IGUANATEXCURSOR" val="174"/>
  <p:tag name="TRANSPARENCY" val="True"/>
  <p:tag name="LATEXENGINEID" val="0"/>
  <p:tag name="TEMPFOLDER" val=".\temp\"/>
  <p:tag name="LATEXFORMHEIGHT" val="320"/>
  <p:tag name="LATEXFORMWIDTH" val="385"/>
  <p:tag name="LATEXFORMWRAP" val="True"/>
  <p:tag name="BITMAPVECTOR" val="0"/>
</p:tagLst>
</file>

<file path=ppt/tags/tag214.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304.837"/>
  <p:tag name="OUTPUTTYPE" val="PNG"/>
  <p:tag name="IGUANATEXVERSION" val="161"/>
  <p:tag name="LATEXADDIN" val="\documentclass{article}&#10;\usepackage{amsmath,amsfonts,bm}&#10;\pagestyle{empty}&#10;\DeclareMathOperator{\tr}{Tr}&#10;\begin{document}&#10;&#10;\begin{equation*}&#10;H^{l+1} = H^{0} + \sigma(PH^{l}W)&#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0"/>
</p:tagLst>
</file>

<file path=ppt/tags/tag215.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718.785"/>
  <p:tag name="OUTPUTTYPE" val="PNG"/>
  <p:tag name="IGUANATEXVERSION" val="161"/>
  <p:tag name="LATEXADDIN" val="\documentclass{article}&#10;\usepackage{amsmath,amsfonts,bm}&#10;\pagestyle{empty}&#10;\DeclareMathOperator{\tr}{Tr}&#10;\begin{document}&#10;&#10;\begin{equation*}&#10;\mathcal{E}(H^{k}) \leq (1-\lambda_2)^2 s^k_{\max} \mathcal{E}(H^{k-1})&#10;\end{equation*}&#10;&#10;\end{document}&#10;&#10;"/>
  <p:tag name="IGUANATEXSIZE" val="20"/>
  <p:tag name="IGUANATEXCURSOR" val="205"/>
  <p:tag name="TRANSPARENCY" val="True"/>
  <p:tag name="LATEXENGINEID" val="0"/>
  <p:tag name="TEMPFOLDER" val=".\temp\"/>
  <p:tag name="LATEXFORMHEIGHT" val="354"/>
  <p:tag name="LATEXFORMWIDTH" val="469.2"/>
  <p:tag name="LATEXFORMWRAP" val="True"/>
  <p:tag name="BITMAPVECTOR" val="0"/>
</p:tagLst>
</file>

<file path=ppt/tags/tag216.xml><?xml version="1.0" encoding="utf-8"?>
<p:tagLst xmlns:a="http://schemas.openxmlformats.org/drawingml/2006/main" xmlns:r="http://schemas.openxmlformats.org/officeDocument/2006/relationships" xmlns:p="http://schemas.openxmlformats.org/presentationml/2006/main">
  <p:tag name="OUTPUTDPI" val="1200"/>
  <p:tag name="ORIGINALHEIGHT" val="155.9805"/>
  <p:tag name="ORIGINALWIDTH" val="2888.639"/>
  <p:tag name="OUTPUTTYPE" val="PNG"/>
  <p:tag name="IGUANATEXVERSION" val="161"/>
  <p:tag name="LATEXADDIN" val="\documentclass{article}&#10;\usepackage{amsmath,amsfonts,bm}&#10;\pagestyle{empty}&#10;\DeclareMathOperator{\tr}{Tr}&#10;\begin{document}&#10;&#10;\begin{equation*}&#10;H^{l+1} = \sigma\left(\ \left((1-\alpha)PH^{l}+\alpha X \right)\ \ &#10;\left((1-\beta)I_n+\beta W\right) \ \right)&#10;\end{equation*}&#10;&#10;\end{document}&#10;&#10;"/>
  <p:tag name="IGUANATEXSIZE" val="20"/>
  <p:tag name="IGUANATEXCURSOR" val="227"/>
  <p:tag name="TRANSPARENCY" val="True"/>
  <p:tag name="LATEXENGINEID" val="0"/>
  <p:tag name="TEMPFOLDER" val=".\temp\"/>
  <p:tag name="LATEXFORMHEIGHT" val="320"/>
  <p:tag name="LATEXFORMWIDTH" val="385"/>
  <p:tag name="LATEXFORMWRAP" val="True"/>
  <p:tag name="BITMAPVECTOR" val="0"/>
</p:tagLst>
</file>

<file path=ppt/tags/tag217.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718.785"/>
  <p:tag name="OUTPUTTYPE" val="PNG"/>
  <p:tag name="IGUANATEXVERSION" val="161"/>
  <p:tag name="LATEXADDIN" val="\documentclass{article}&#10;\usepackage{amsmath,amsfonts,bm}&#10;\pagestyle{empty}&#10;\DeclareMathOperator{\tr}{Tr}&#10;\begin{document}&#10;&#10;\begin{equation*}&#10;\mathcal{E}(H^{k}) \leq (1-\lambda_2)^2 s^k_{\max} \mathcal{E}(H^{k-1})&#10;\end{equation*}&#10;&#10;\end{document}&#10;&#10;"/>
  <p:tag name="IGUANATEXSIZE" val="20"/>
  <p:tag name="IGUANATEXCURSOR" val="205"/>
  <p:tag name="TRANSPARENCY" val="True"/>
  <p:tag name="LATEXENGINEID" val="0"/>
  <p:tag name="TEMPFOLDER" val=".\temp\"/>
  <p:tag name="LATEXFORMHEIGHT" val="354"/>
  <p:tag name="LATEXFORMWIDTH" val="469.2"/>
  <p:tag name="LATEXFORMWRAP" val="True"/>
  <p:tag name="BITMAPVECTOR" val="0"/>
</p:tagLst>
</file>

<file path=ppt/tags/tag218.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287.589"/>
  <p:tag name="OUTPUTTYPE" val="PNG"/>
  <p:tag name="IGUANATEXVERSION" val="161"/>
  <p:tag name="LATEXADDIN" val="\documentclass{article}&#10;\usepackage{amsmath,amsfonts,bm}&#10;\pagestyle{empty}&#10;\DeclareMathOperator{\tr}{Tr}&#10;\begin{document}&#10;&#10;\begin{equation*}&#10;H^{l+1} = H^{l} + \sigma(PH^{l}W)&#10;\end{equation*}&#10;&#10;\end{document}&#10;&#10;"/>
  <p:tag name="IGUANATEXSIZE" val="20"/>
  <p:tag name="IGUANATEXCURSOR" val="174"/>
  <p:tag name="TRANSPARENCY" val="True"/>
  <p:tag name="LATEXENGINEID" val="0"/>
  <p:tag name="TEMPFOLDER" val=".\temp\"/>
  <p:tag name="LATEXFORMHEIGHT" val="320"/>
  <p:tag name="LATEXFORMWIDTH" val="385"/>
  <p:tag name="LATEXFORMWRAP" val="True"/>
  <p:tag name="BITMAPVECTOR" val="0"/>
</p:tagLst>
</file>

<file path=ppt/tags/tag219.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1304.837"/>
  <p:tag name="OUTPUTTYPE" val="PNG"/>
  <p:tag name="IGUANATEXVERSION" val="161"/>
  <p:tag name="LATEXADDIN" val="\documentclass{article}&#10;\usepackage{amsmath,amsfonts,bm}&#10;\pagestyle{empty}&#10;\DeclareMathOperator{\tr}{Tr}&#10;\begin{document}&#10;&#10;\begin{equation*}&#10;H^{l+1} = H^{0} + \sigma(PH^{l}W)&#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843.6446"/>
  <p:tag name="OUTPUTTYPE" val="PNG"/>
  <p:tag name="IGUANATEXVERSION" val="161"/>
  <p:tag name="LATEXADDIN" val="\documentclass{article}&#10;\usepackage{amsmath,amsfonts,bm}&#10;\pagestyle{empty}&#10;\DeclareMathOperator{\tr}{Tr}&#10;\DeclareMathOperator{\argmin}{argmin}&#10;\begin{document}&#10;&#10;\begin{align*}&#10;\lambda_2 &amp;= \min_{f\perp \mathbf{1}} \frac{f^TLf}{f^Tf}&#10;\end{align*}&#10;&#10;&#10;\end{document}&#10;"/>
  <p:tag name="IGUANATEXSIZE" val="20"/>
  <p:tag name="IGUANATEXCURSOR" val="183"/>
  <p:tag name="TRANSPARENCY" val="True"/>
  <p:tag name="LATEXENGINEID" val="0"/>
  <p:tag name="TEMPFOLDER" val=".\temp\"/>
  <p:tag name="LATEXFORMHEIGHT" val="320"/>
  <p:tag name="LATEXFORMWIDTH" val="385"/>
  <p:tag name="LATEXFORMWRAP" val="True"/>
  <p:tag name="BITMAPVECTOR" val="0"/>
</p:tagLst>
</file>

<file path=ppt/tags/tag220.xml><?xml version="1.0" encoding="utf-8"?>
<p:tagLst xmlns:a="http://schemas.openxmlformats.org/drawingml/2006/main" xmlns:r="http://schemas.openxmlformats.org/officeDocument/2006/relationships" xmlns:p="http://schemas.openxmlformats.org/presentationml/2006/main">
  <p:tag name="OUTPUTDPI" val="1200"/>
  <p:tag name="ORIGINALHEIGHT" val="155.9805"/>
  <p:tag name="ORIGINALWIDTH" val="2888.639"/>
  <p:tag name="OUTPUTTYPE" val="PNG"/>
  <p:tag name="IGUANATEXVERSION" val="161"/>
  <p:tag name="LATEXADDIN" val="\documentclass{article}&#10;\usepackage{amsmath,amsfonts,bm}&#10;\pagestyle{empty}&#10;\DeclareMathOperator{\tr}{Tr}&#10;\begin{document}&#10;&#10;\begin{equation*}&#10;H^{l+1} = \sigma\left(\ \left((1-\alpha)PH^{l}+\alpha X \right)\ \ &#10;\left((1-\beta)I_n+\beta W\right) \ \right)&#10;\end{equation*}&#10;&#10;\end{document}&#10;&#10;"/>
  <p:tag name="IGUANATEXSIZE" val="20"/>
  <p:tag name="IGUANATEXCURSOR" val="227"/>
  <p:tag name="TRANSPARENCY" val="True"/>
  <p:tag name="LATEXENGINEID" val="0"/>
  <p:tag name="TEMPFOLDER" val=".\temp\"/>
  <p:tag name="LATEXFORMHEIGHT" val="320"/>
  <p:tag name="LATEXFORMWIDTH" val="385"/>
  <p:tag name="LATEXFORMWRAP" val="True"/>
  <p:tag name="BITMAPVECTOR" val="0"/>
</p:tagLst>
</file>

<file path=ppt/tags/tag221.xml><?xml version="1.0" encoding="utf-8"?>
<p:tagLst xmlns:a="http://schemas.openxmlformats.org/drawingml/2006/main" xmlns:r="http://schemas.openxmlformats.org/officeDocument/2006/relationships" xmlns:p="http://schemas.openxmlformats.org/presentationml/2006/main">
  <p:tag name="OUTPUTDPI" val="1200"/>
  <p:tag name="ORIGINALHEIGHT" val="252.7184"/>
  <p:tag name="ORIGINALWIDTH" val="939.6325"/>
  <p:tag name="OUTPUTTYPE" val="PNG"/>
  <p:tag name="IGUANATEXVERSION" val="161"/>
  <p:tag name="LATEXADDIN" val="\documentclass{article}&#10;\usepackage{amsmath,amsfonts,bm}&#10;\pagestyle{empty}&#10;\DeclareMathOperator{\tr}{Tr}&#10;\begin{document}&#10;&#10;\begin{equation*}&#10;\hat{A}^r_{uv} = \frac{1}{2}  \cdot 3^{-(r-1)}&#10;\end{equation*}&#10;&#10;\end{document}&#10;&#10;"/>
  <p:tag name="IGUANATEXSIZE" val="20"/>
  <p:tag name="IGUANATEXCURSOR" val="177"/>
  <p:tag name="TRANSPARENCY" val="True"/>
  <p:tag name="LATEXENGINEID" val="0"/>
  <p:tag name="TEMPFOLDER" val=".\temp\"/>
  <p:tag name="LATEXFORMHEIGHT" val="320"/>
  <p:tag name="LATEXFORMWIDTH" val="385"/>
  <p:tag name="LATEXFORMWRAP" val="True"/>
  <p:tag name="BITMAPVECTOR" val="0"/>
</p:tagLst>
</file>

<file path=ppt/tags/tag222.xml><?xml version="1.0" encoding="utf-8"?>
<p:tagLst xmlns:a="http://schemas.openxmlformats.org/drawingml/2006/main" xmlns:r="http://schemas.openxmlformats.org/officeDocument/2006/relationships" xmlns:p="http://schemas.openxmlformats.org/presentationml/2006/main">
  <p:tag name="OUTPUTDPI" val="1200"/>
  <p:tag name="ORIGINALHEIGHT" val="149.2313"/>
  <p:tag name="ORIGINALWIDTH" val="1176.603"/>
  <p:tag name="OUTPUTTYPE" val="PNG"/>
  <p:tag name="IGUANATEXVERSION" val="161"/>
  <p:tag name="LATEXADDIN" val="\documentclass{article}&#10;\usepackage{amsmath,amsfonts,bm}&#10;\pagestyle{empty}&#10;\DeclareMathOperator{\tr}{Tr}&#10;\begin{document}&#10;&#10;\begin{equation*}&#10;\hat{A} = D^{1/2}(A+I)D^{1/2}&#10;\end{equation*}&#10;&#10;\end{document}&#10;&#10;"/>
  <p:tag name="IGUANATEXSIZE" val="12"/>
  <p:tag name="IGUANATEXCURSOR" val="170"/>
  <p:tag name="TRANSPARENCY" val="True"/>
  <p:tag name="LATEXENGINEID" val="0"/>
  <p:tag name="TEMPFOLDER" val=".\temp\"/>
  <p:tag name="LATEXFORMHEIGHT" val="320"/>
  <p:tag name="LATEXFORMWIDTH" val="385"/>
  <p:tag name="LATEXFORMWRAP" val="True"/>
  <p:tag name="BITMAPVECTOR" val="0"/>
</p:tagLst>
</file>

<file path=ppt/tags/tag223.xml><?xml version="1.0" encoding="utf-8"?>
<p:tagLst xmlns:a="http://schemas.openxmlformats.org/drawingml/2006/main" xmlns:r="http://schemas.openxmlformats.org/officeDocument/2006/relationships" xmlns:p="http://schemas.openxmlformats.org/presentationml/2006/main">
  <p:tag name="OUTPUTDPI" val="1200"/>
  <p:tag name="ORIGINALHEIGHT" val="136.4829"/>
  <p:tag name="ORIGINALWIDTH" val="1705.287"/>
  <p:tag name="OUTPUTTYPE" val="PNG"/>
  <p:tag name="IGUANATEXVERSION" val="161"/>
  <p:tag name="LATEXADDIN" val="\documentclass{article}&#10;\usepackage{amsmath,amsfonts,bm}&#10;\pagestyle{empty}&#10;\DeclareMathOperator{\tr}{Tr}&#10;\begin{document}&#10;&#10;\begin{equation*}&#10;\partial S = \{e=(u,v): u\in S, v\in \bar{S}\}&#10;\end{equation*}&#10;&#10;&#10;\end{document}&#10;&#10;"/>
  <p:tag name="IGUANATEXSIZE" val="20"/>
  <p:tag name="IGUANATEXCURSOR" val="184"/>
  <p:tag name="TRANSPARENCY" val="True"/>
  <p:tag name="LATEXENGINEID" val="0"/>
  <p:tag name="TEMPFOLDER" val=".\temp\"/>
  <p:tag name="LATEXFORMHEIGHT" val="306"/>
  <p:tag name="LATEXFORMWIDTH" val="385"/>
  <p:tag name="LATEXFORMWRAP" val="True"/>
  <p:tag name="BITMAPVECTOR" val="0"/>
</p:tagLst>
</file>

<file path=ppt/tags/tag224.xml><?xml version="1.0" encoding="utf-8"?>
<p:tagLst xmlns:a="http://schemas.openxmlformats.org/drawingml/2006/main" xmlns:r="http://schemas.openxmlformats.org/officeDocument/2006/relationships" xmlns:p="http://schemas.openxmlformats.org/presentationml/2006/main">
  <p:tag name="OUTPUTDPI" val="1200"/>
  <p:tag name="ORIGINALHEIGHT" val="297.7128"/>
  <p:tag name="ORIGINALWIDTH" val="1425.572"/>
  <p:tag name="OUTPUTTYPE" val="PNG"/>
  <p:tag name="IGUANATEXVERSION" val="161"/>
  <p:tag name="LATEXADDIN" val="\documentclass{article}&#10;\usepackage{amsmath,amsfonts,bm}&#10;\pagestyle{empty}&#10;\DeclareMathOperator{\tr}{Tr}&#10;\begin{document}&#10;&#10;\begin{equation*}&#10;h_S = \frac{|\partial S|}{\min\{\text{vol}(S),\  \text{vol}(\bar{S})\}}&#10;\end{equation*}&#10;&#10;&#10;\end{document}&#10;&#10;"/>
  <p:tag name="IGUANATEXSIZE" val="20"/>
  <p:tag name="IGUANATEXCURSOR" val="189"/>
  <p:tag name="TRANSPARENCY" val="True"/>
  <p:tag name="LATEXENGINEID" val="0"/>
  <p:tag name="TEMPFOLDER" val=".\temp\"/>
  <p:tag name="LATEXFORMHEIGHT" val="306"/>
  <p:tag name="LATEXFORMWIDTH" val="385"/>
  <p:tag name="LATEXFORMWRAP" val="True"/>
  <p:tag name="BITMAPVECTOR" val="0"/>
</p:tagLst>
</file>

<file path=ppt/tags/tag225.xml><?xml version="1.0" encoding="utf-8"?>
<p:tagLst xmlns:a="http://schemas.openxmlformats.org/drawingml/2006/main" xmlns:r="http://schemas.openxmlformats.org/officeDocument/2006/relationships" xmlns:p="http://schemas.openxmlformats.org/presentationml/2006/main">
  <p:tag name="OUTPUTDPI" val="1200"/>
  <p:tag name="ORIGINALHEIGHT" val="173.2283"/>
  <p:tag name="ORIGINALWIDTH" val="693.6633"/>
  <p:tag name="OUTPUTTYPE" val="PNG"/>
  <p:tag name="IGUANATEXVERSION" val="161"/>
  <p:tag name="LATEXADDIN" val="\documentclass{article}&#10;\usepackage{amsmath,amsfonts,bm}&#10;\pagestyle{empty}&#10;\DeclareMathOperator{\tr}{Tr}&#10;\begin{document}&#10;&#10;\begin{equation*}&#10;h_G = \min_{S \subset  V} h_S&#10;\end{equation*}&#10;&#10;\end{document}&#10;&#10;"/>
  <p:tag name="IGUANATEXSIZE" val="20"/>
  <p:tag name="IGUANATEXCURSOR" val="152"/>
  <p:tag name="TRANSPARENCY" val="True"/>
  <p:tag name="LATEXENGINEID" val="0"/>
  <p:tag name="TEMPFOLDER" val=".\temp\"/>
  <p:tag name="LATEXFORMHEIGHT" val="320"/>
  <p:tag name="LATEXFORMWIDTH" val="385"/>
  <p:tag name="LATEXFORMWRAP" val="True"/>
  <p:tag name="BITMAPVECTOR" val="0"/>
</p:tagLst>
</file>

<file path=ppt/tags/tag226.xml><?xml version="1.0" encoding="utf-8"?>
<p:tagLst xmlns:a="http://schemas.openxmlformats.org/drawingml/2006/main" xmlns:r="http://schemas.openxmlformats.org/officeDocument/2006/relationships" xmlns:p="http://schemas.openxmlformats.org/presentationml/2006/main">
  <p:tag name="OUTPUTDPI" val="1200"/>
  <p:tag name="ORIGINALHEIGHT" val="136.4829"/>
  <p:tag name="ORIGINALWIDTH" val="1705.287"/>
  <p:tag name="OUTPUTTYPE" val="PNG"/>
  <p:tag name="IGUANATEXVERSION" val="161"/>
  <p:tag name="LATEXADDIN" val="\documentclass{article}&#10;\usepackage{amsmath,amsfonts,bm}&#10;\pagestyle{empty}&#10;\DeclareMathOperator{\tr}{Tr}&#10;\begin{document}&#10;&#10;\begin{equation*}&#10;\partial S = \{e=(u,v): u\in S, v\in \bar{S}\}&#10;\end{equation*}&#10;&#10;&#10;\end{document}&#10;&#10;"/>
  <p:tag name="IGUANATEXSIZE" val="20"/>
  <p:tag name="IGUANATEXCURSOR" val="184"/>
  <p:tag name="TRANSPARENCY" val="True"/>
  <p:tag name="LATEXENGINEID" val="0"/>
  <p:tag name="TEMPFOLDER" val=".\temp\"/>
  <p:tag name="LATEXFORMHEIGHT" val="306"/>
  <p:tag name="LATEXFORMWIDTH" val="385"/>
  <p:tag name="LATEXFORMWRAP" val="True"/>
  <p:tag name="BITMAPVECTOR" val="0"/>
</p:tagLst>
</file>

<file path=ppt/tags/tag227.xml><?xml version="1.0" encoding="utf-8"?>
<p:tagLst xmlns:a="http://schemas.openxmlformats.org/drawingml/2006/main" xmlns:r="http://schemas.openxmlformats.org/officeDocument/2006/relationships" xmlns:p="http://schemas.openxmlformats.org/presentationml/2006/main">
  <p:tag name="OUTPUTDPI" val="1200"/>
  <p:tag name="ORIGINALHEIGHT" val="297.7128"/>
  <p:tag name="ORIGINALWIDTH" val="1425.572"/>
  <p:tag name="OUTPUTTYPE" val="PNG"/>
  <p:tag name="IGUANATEXVERSION" val="161"/>
  <p:tag name="LATEXADDIN" val="\documentclass{article}&#10;\usepackage{amsmath,amsfonts,bm}&#10;\pagestyle{empty}&#10;\DeclareMathOperator{\tr}{Tr}&#10;\begin{document}&#10;&#10;\begin{equation*}&#10;h_S = \frac{|\partial S|}{\min\{\text{vol}(S),\  \text{vol}(\bar{S})\}}&#10;\end{equation*}&#10;&#10;&#10;\end{document}&#10;&#10;"/>
  <p:tag name="IGUANATEXSIZE" val="20"/>
  <p:tag name="IGUANATEXCURSOR" val="189"/>
  <p:tag name="TRANSPARENCY" val="True"/>
  <p:tag name="LATEXENGINEID" val="0"/>
  <p:tag name="TEMPFOLDER" val=".\temp\"/>
  <p:tag name="LATEXFORMHEIGHT" val="306"/>
  <p:tag name="LATEXFORMWIDTH" val="385"/>
  <p:tag name="LATEXFORMWRAP" val="True"/>
  <p:tag name="BITMAPVECTOR" val="0"/>
</p:tagLst>
</file>

<file path=ppt/tags/tag228.xml><?xml version="1.0" encoding="utf-8"?>
<p:tagLst xmlns:a="http://schemas.openxmlformats.org/drawingml/2006/main" xmlns:r="http://schemas.openxmlformats.org/officeDocument/2006/relationships" xmlns:p="http://schemas.openxmlformats.org/presentationml/2006/main">
  <p:tag name="OUTPUTDPI" val="1200"/>
  <p:tag name="ORIGINALHEIGHT" val="173.2283"/>
  <p:tag name="ORIGINALWIDTH" val="693.6633"/>
  <p:tag name="OUTPUTTYPE" val="PNG"/>
  <p:tag name="IGUANATEXVERSION" val="161"/>
  <p:tag name="LATEXADDIN" val="\documentclass{article}&#10;\usepackage{amsmath,amsfonts,bm}&#10;\pagestyle{empty}&#10;\DeclareMathOperator{\tr}{Tr}&#10;\begin{document}&#10;&#10;\begin{equation*}&#10;h_G = \min_{S \subset  V} h_S&#10;\end{equation*}&#10;&#10;\end{document}&#10;&#10;"/>
  <p:tag name="IGUANATEXSIZE" val="20"/>
  <p:tag name="IGUANATEXCURSOR" val="152"/>
  <p:tag name="TRANSPARENCY" val="True"/>
  <p:tag name="LATEXENGINEID" val="0"/>
  <p:tag name="TEMPFOLDER" val=".\temp\"/>
  <p:tag name="LATEXFORMHEIGHT" val="320"/>
  <p:tag name="LATEXFORMWIDTH" val="385"/>
  <p:tag name="LATEXFORMWRAP" val="True"/>
  <p:tag name="BITMAPVECTOR" val="0"/>
</p:tagLst>
</file>

<file path=ppt/tags/tag229.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946.3817"/>
  <p:tag name="OUTPUTTYPE" val="PNG"/>
  <p:tag name="IGUANATEXVERSION" val="161"/>
  <p:tag name="LATEXADDIN" val="\documentclass{article}&#10;\usepackage{amsmath,amsfonts,bm}&#10;\pagestyle{empty}&#10;\DeclareMathOperator{\tr}{Tr}&#10;\begin{document}&#10;&#10;\begin{equation*}&#10;\frac{\lambda_2}{2} \leq h_G \leq \sqrt{2\lambda_2}&#10;\end{equation*}&#10;&#10;\end{document}&#10;&#10;"/>
  <p:tag name="IGUANATEXSIZE" val="20"/>
  <p:tag name="IGUANATEXCURSOR" val="148"/>
  <p:tag name="TRANSPARENCY" val="True"/>
  <p:tag name="LATEXENGINEID" val="0"/>
  <p:tag name="TEMPFOLDER" val=".\temp\"/>
  <p:tag name="LATEXFORMHEIGHT" val="320"/>
  <p:tag name="LATEXFORMWIDTH" val="385"/>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946.3817"/>
  <p:tag name="OUTPUTTYPE" val="PNG"/>
  <p:tag name="IGUANATEXVERSION" val="161"/>
  <p:tag name="LATEXADDIN" val="\documentclass{article}&#10;\usepackage{amsmath,amsfonts,bm}&#10;\pagestyle{empty}&#10;\DeclareMathOperator{\tr}{Tr}&#10;\begin{document}&#10;&#10;\begin{equation*}&#10;\frac{\lambda_2}{2} \leq h_G \leq \sqrt{2\lambda_2}&#10;\end{equation*}&#10;&#10;\end{document}&#10;&#10;"/>
  <p:tag name="IGUANATEXSIZE" val="20"/>
  <p:tag name="IGUANATEXCURSOR" val="148"/>
  <p:tag name="TRANSPARENCY" val="True"/>
  <p:tag name="LATEXENGINEID" val="0"/>
  <p:tag name="TEMPFOLDER" val=".\temp\"/>
  <p:tag name="LATEXFORMHEIGHT" val="320"/>
  <p:tag name="LATEXFORMWIDTH" val="385"/>
  <p:tag name="LATEXFORMWRAP" val="True"/>
  <p:tag name="BITMAPVECTOR" val="0"/>
</p:tagLst>
</file>

<file path=ppt/tags/tag230.xml><?xml version="1.0" encoding="utf-8"?>
<p:tagLst xmlns:a="http://schemas.openxmlformats.org/drawingml/2006/main" xmlns:r="http://schemas.openxmlformats.org/officeDocument/2006/relationships" xmlns:p="http://schemas.openxmlformats.org/presentationml/2006/main">
  <p:tag name="OUTPUTDPI" val="1200"/>
  <p:tag name="ORIGINALHEIGHT" val="272.9659"/>
  <p:tag name="ORIGINALWIDTH" val="838.3952"/>
  <p:tag name="OUTPUTTYPE" val="PNG"/>
  <p:tag name="IGUANATEXVERSION" val="161"/>
  <p:tag name="LATEXADDIN" val="\documentclass{article}&#10;\usepackage{amsmath,amsfonts,bm}&#10;\pagestyle{empty}&#10;\DeclareMathOperator{\tr}{Tr}&#10;\begin{document}&#10;&#10;\begin{equation*}&#10;\frac{h_G^2}{2}\leq \lambda_2  \leq 2 h_G&#10;\end{equation*}&#10;&#10;\end{document}&#10;&#10;"/>
  <p:tag name="IGUANATEXSIZE" val="20"/>
  <p:tag name="IGUANATEXCURSOR" val="162"/>
  <p:tag name="TRANSPARENCY" val="True"/>
  <p:tag name="LATEXENGINEID" val="0"/>
  <p:tag name="TEMPFOLDER" val=".\temp\"/>
  <p:tag name="LATEXFORMHEIGHT" val="320"/>
  <p:tag name="LATEXFORMWIDTH" val="385"/>
  <p:tag name="LATEXFORMWRAP" val="True"/>
  <p:tag name="BITMAPVECTOR" val="0"/>
</p:tagLst>
</file>

<file path=ppt/tags/tag231.xml><?xml version="1.0" encoding="utf-8"?>
<p:tagLst xmlns:a="http://schemas.openxmlformats.org/drawingml/2006/main" xmlns:r="http://schemas.openxmlformats.org/officeDocument/2006/relationships" xmlns:p="http://schemas.openxmlformats.org/presentationml/2006/main">
  <p:tag name="OUTPUTDPI" val="1200"/>
  <p:tag name="ORIGINALHEIGHT" val="136.4829"/>
  <p:tag name="ORIGINALWIDTH" val="1705.287"/>
  <p:tag name="OUTPUTTYPE" val="PNG"/>
  <p:tag name="IGUANATEXVERSION" val="161"/>
  <p:tag name="LATEXADDIN" val="\documentclass{article}&#10;\usepackage{amsmath,amsfonts,bm}&#10;\pagestyle{empty}&#10;\DeclareMathOperator{\tr}{Tr}&#10;\begin{document}&#10;&#10;\begin{equation*}&#10;\partial S = \{e=(u,v): u\in S, v\in \bar{S}\}&#10;\end{equation*}&#10;&#10;&#10;\end{document}&#10;&#10;"/>
  <p:tag name="IGUANATEXSIZE" val="20"/>
  <p:tag name="IGUANATEXCURSOR" val="184"/>
  <p:tag name="TRANSPARENCY" val="True"/>
  <p:tag name="LATEXENGINEID" val="0"/>
  <p:tag name="TEMPFOLDER" val=".\temp\"/>
  <p:tag name="LATEXFORMHEIGHT" val="306"/>
  <p:tag name="LATEXFORMWIDTH" val="385"/>
  <p:tag name="LATEXFORMWRAP" val="True"/>
  <p:tag name="BITMAPVECTOR" val="0"/>
</p:tagLst>
</file>

<file path=ppt/tags/tag232.xml><?xml version="1.0" encoding="utf-8"?>
<p:tagLst xmlns:a="http://schemas.openxmlformats.org/drawingml/2006/main" xmlns:r="http://schemas.openxmlformats.org/officeDocument/2006/relationships" xmlns:p="http://schemas.openxmlformats.org/presentationml/2006/main">
  <p:tag name="OUTPUTDPI" val="1200"/>
  <p:tag name="ORIGINALHEIGHT" val="297.7128"/>
  <p:tag name="ORIGINALWIDTH" val="1425.572"/>
  <p:tag name="OUTPUTTYPE" val="PNG"/>
  <p:tag name="IGUANATEXVERSION" val="161"/>
  <p:tag name="LATEXADDIN" val="\documentclass{article}&#10;\usepackage{amsmath,amsfonts,bm}&#10;\pagestyle{empty}&#10;\DeclareMathOperator{\tr}{Tr}&#10;\begin{document}&#10;&#10;\begin{equation*}&#10;h_S = \frac{|\partial S|}{\min\{\text{vol}(S),\  \text{vol}(\bar{S})\}}&#10;\end{equation*}&#10;&#10;&#10;\end{document}&#10;&#10;"/>
  <p:tag name="IGUANATEXSIZE" val="20"/>
  <p:tag name="IGUANATEXCURSOR" val="189"/>
  <p:tag name="TRANSPARENCY" val="True"/>
  <p:tag name="LATEXENGINEID" val="0"/>
  <p:tag name="TEMPFOLDER" val=".\temp\"/>
  <p:tag name="LATEXFORMHEIGHT" val="306"/>
  <p:tag name="LATEXFORMWIDTH" val="385"/>
  <p:tag name="LATEXFORMWRAP" val="True"/>
  <p:tag name="BITMAPVECTOR" val="0"/>
</p:tagLst>
</file>

<file path=ppt/tags/tag233.xml><?xml version="1.0" encoding="utf-8"?>
<p:tagLst xmlns:a="http://schemas.openxmlformats.org/drawingml/2006/main" xmlns:r="http://schemas.openxmlformats.org/officeDocument/2006/relationships" xmlns:p="http://schemas.openxmlformats.org/presentationml/2006/main">
  <p:tag name="OUTPUTDPI" val="1200"/>
  <p:tag name="ORIGINALHEIGHT" val="173.2283"/>
  <p:tag name="ORIGINALWIDTH" val="693.6633"/>
  <p:tag name="OUTPUTTYPE" val="PNG"/>
  <p:tag name="IGUANATEXVERSION" val="161"/>
  <p:tag name="LATEXADDIN" val="\documentclass{article}&#10;\usepackage{amsmath,amsfonts,bm}&#10;\pagestyle{empty}&#10;\DeclareMathOperator{\tr}{Tr}&#10;\begin{document}&#10;&#10;\begin{equation*}&#10;h_G = \min_{S \subset  V} h_S&#10;\end{equation*}&#10;&#10;\end{document}&#10;&#10;"/>
  <p:tag name="IGUANATEXSIZE" val="20"/>
  <p:tag name="IGUANATEXCURSOR" val="152"/>
  <p:tag name="TRANSPARENCY" val="True"/>
  <p:tag name="LATEXENGINEID" val="0"/>
  <p:tag name="TEMPFOLDER" val=".\temp\"/>
  <p:tag name="LATEXFORMHEIGHT" val="320"/>
  <p:tag name="LATEXFORMWIDTH" val="385"/>
  <p:tag name="LATEXFORMWRAP" val="True"/>
  <p:tag name="BITMAPVECTOR" val="0"/>
</p:tagLst>
</file>

<file path=ppt/tags/tag234.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946.3817"/>
  <p:tag name="OUTPUTTYPE" val="PNG"/>
  <p:tag name="IGUANATEXVERSION" val="161"/>
  <p:tag name="LATEXADDIN" val="\documentclass{article}&#10;\usepackage{amsmath,amsfonts,bm}&#10;\pagestyle{empty}&#10;\DeclareMathOperator{\tr}{Tr}&#10;\begin{document}&#10;&#10;\begin{equation*}&#10;\frac{\lambda_2}{2} \leq h_G \leq \sqrt{2\lambda_2}&#10;\end{equation*}&#10;&#10;\end{document}&#10;&#10;"/>
  <p:tag name="IGUANATEXSIZE" val="20"/>
  <p:tag name="IGUANATEXCURSOR" val="148"/>
  <p:tag name="TRANSPARENCY" val="True"/>
  <p:tag name="LATEXENGINEID" val="0"/>
  <p:tag name="TEMPFOLDER" val=".\temp\"/>
  <p:tag name="LATEXFORMHEIGHT" val="320"/>
  <p:tag name="LATEXFORMWIDTH" val="385"/>
  <p:tag name="LATEXFORMWRAP" val="True"/>
  <p:tag name="BITMAPVECTOR" val="0"/>
</p:tagLst>
</file>

<file path=ppt/tags/tag235.xml><?xml version="1.0" encoding="utf-8"?>
<p:tagLst xmlns:a="http://schemas.openxmlformats.org/drawingml/2006/main" xmlns:r="http://schemas.openxmlformats.org/officeDocument/2006/relationships" xmlns:p="http://schemas.openxmlformats.org/presentationml/2006/main">
  <p:tag name="OUTPUTDPI" val="1200"/>
  <p:tag name="ORIGINALHEIGHT" val="272.9659"/>
  <p:tag name="ORIGINALWIDTH" val="838.3952"/>
  <p:tag name="OUTPUTTYPE" val="PNG"/>
  <p:tag name="IGUANATEXVERSION" val="161"/>
  <p:tag name="LATEXADDIN" val="\documentclass{article}&#10;\usepackage{amsmath,amsfonts,bm}&#10;\pagestyle{empty}&#10;\DeclareMathOperator{\tr}{Tr}&#10;\begin{document}&#10;&#10;\begin{equation*}&#10;\frac{h_G^2}{2}\leq \lambda_2  \leq 2 h_G&#10;\end{equation*}&#10;&#10;\end{document}&#10;&#10;"/>
  <p:tag name="IGUANATEXSIZE" val="20"/>
  <p:tag name="IGUANATEXCURSOR" val="162"/>
  <p:tag name="TRANSPARENCY" val="True"/>
  <p:tag name="LATEXENGINEID" val="0"/>
  <p:tag name="TEMPFOLDER" val=".\temp\"/>
  <p:tag name="LATEXFORMHEIGHT" val="320"/>
  <p:tag name="LATEXFORMWIDTH" val="385"/>
  <p:tag name="LATEXFORMWRAP" val="True"/>
  <p:tag name="BITMAPVECTOR" val="0"/>
</p:tagLst>
</file>

<file path=ppt/tags/tag236.xml><?xml version="1.0" encoding="utf-8"?>
<p:tagLst xmlns:a="http://schemas.openxmlformats.org/drawingml/2006/main" xmlns:r="http://schemas.openxmlformats.org/officeDocument/2006/relationships" xmlns:p="http://schemas.openxmlformats.org/presentationml/2006/main">
  <p:tag name="OUTPUTDPI" val="1200"/>
  <p:tag name="ORIGINALHEIGHT" val="290.2137"/>
  <p:tag name="ORIGINALWIDTH" val="616.4229"/>
  <p:tag name="OUTPUTTYPE" val="PNG"/>
  <p:tag name="IGUANATEXVERSION" val="161"/>
  <p:tag name="LATEXADDIN" val="\documentclass{article}&#10;\usepackage{amsmath,amsfonts,bm}&#10;\pagestyle{empty}&#10;\DeclareMathOperator{\tr}{Tr}&#10;\begin{document}&#10;&#10;\begin{equation*}&#10;R_{\max} \leq \frac{1}{h^2_G}&#10;\end{equation*}&#10;&#10;\end{document}&#10;&#10;"/>
  <p:tag name="IGUANATEXSIZE" val="20"/>
  <p:tag name="IGUANATEXCURSOR" val="169"/>
  <p:tag name="TRANSPARENCY" val="True"/>
  <p:tag name="LATEXENGINEID" val="0"/>
  <p:tag name="TEMPFOLDER" val=".\temp\"/>
  <p:tag name="LATEXFORMHEIGHT" val="320"/>
  <p:tag name="LATEXFORMWIDTH" val="385"/>
  <p:tag name="LATEXFORMWRAP" val="True"/>
  <p:tag name="BITMAPVECTOR" val="0"/>
</p:tagLst>
</file>

<file path=ppt/tags/tag237.xml><?xml version="1.0" encoding="utf-8"?>
<p:tagLst xmlns:a="http://schemas.openxmlformats.org/drawingml/2006/main" xmlns:r="http://schemas.openxmlformats.org/officeDocument/2006/relationships" xmlns:p="http://schemas.openxmlformats.org/presentationml/2006/main">
  <p:tag name="OUTPUTDPI" val="1200"/>
  <p:tag name="ORIGINALHEIGHT" val="136.4829"/>
  <p:tag name="ORIGINALWIDTH" val="1705.287"/>
  <p:tag name="OUTPUTTYPE" val="PNG"/>
  <p:tag name="IGUANATEXVERSION" val="161"/>
  <p:tag name="LATEXADDIN" val="\documentclass{article}&#10;\usepackage{amsmath,amsfonts,bm}&#10;\pagestyle{empty}&#10;\DeclareMathOperator{\tr}{Tr}&#10;\begin{document}&#10;&#10;\begin{equation*}&#10;\partial S = \{e=(u,v): u\in S, v\in \bar{S}\}&#10;\end{equation*}&#10;&#10;&#10;\end{document}&#10;&#10;"/>
  <p:tag name="IGUANATEXSIZE" val="20"/>
  <p:tag name="IGUANATEXCURSOR" val="184"/>
  <p:tag name="TRANSPARENCY" val="True"/>
  <p:tag name="LATEXENGINEID" val="0"/>
  <p:tag name="TEMPFOLDER" val=".\temp\"/>
  <p:tag name="LATEXFORMHEIGHT" val="306"/>
  <p:tag name="LATEXFORMWIDTH" val="385"/>
  <p:tag name="LATEXFORMWRAP" val="True"/>
  <p:tag name="BITMAPVECTOR" val="0"/>
</p:tagLst>
</file>

<file path=ppt/tags/tag238.xml><?xml version="1.0" encoding="utf-8"?>
<p:tagLst xmlns:a="http://schemas.openxmlformats.org/drawingml/2006/main" xmlns:r="http://schemas.openxmlformats.org/officeDocument/2006/relationships" xmlns:p="http://schemas.openxmlformats.org/presentationml/2006/main">
  <p:tag name="OUTPUTDPI" val="1200"/>
  <p:tag name="ORIGINALHEIGHT" val="297.7128"/>
  <p:tag name="ORIGINALWIDTH" val="1425.572"/>
  <p:tag name="OUTPUTTYPE" val="PNG"/>
  <p:tag name="IGUANATEXVERSION" val="161"/>
  <p:tag name="LATEXADDIN" val="\documentclass{article}&#10;\usepackage{amsmath,amsfonts,bm}&#10;\pagestyle{empty}&#10;\DeclareMathOperator{\tr}{Tr}&#10;\begin{document}&#10;&#10;\begin{equation*}&#10;h_S = \frac{|\partial S|}{\min\{\text{vol}(S),\  \text{vol}(\bar{S})\}}&#10;\end{equation*}&#10;&#10;&#10;\end{document}&#10;&#10;"/>
  <p:tag name="IGUANATEXSIZE" val="20"/>
  <p:tag name="IGUANATEXCURSOR" val="189"/>
  <p:tag name="TRANSPARENCY" val="True"/>
  <p:tag name="LATEXENGINEID" val="0"/>
  <p:tag name="TEMPFOLDER" val=".\temp\"/>
  <p:tag name="LATEXFORMHEIGHT" val="306"/>
  <p:tag name="LATEXFORMWIDTH" val="385"/>
  <p:tag name="LATEXFORMWRAP" val="True"/>
  <p:tag name="BITMAPVECTOR" val="0"/>
</p:tagLst>
</file>

<file path=ppt/tags/tag239.xml><?xml version="1.0" encoding="utf-8"?>
<p:tagLst xmlns:a="http://schemas.openxmlformats.org/drawingml/2006/main" xmlns:r="http://schemas.openxmlformats.org/officeDocument/2006/relationships" xmlns:p="http://schemas.openxmlformats.org/presentationml/2006/main">
  <p:tag name="OUTPUTDPI" val="1200"/>
  <p:tag name="ORIGINALHEIGHT" val="173.2283"/>
  <p:tag name="ORIGINALWIDTH" val="693.6633"/>
  <p:tag name="OUTPUTTYPE" val="PNG"/>
  <p:tag name="IGUANATEXVERSION" val="161"/>
  <p:tag name="LATEXADDIN" val="\documentclass{article}&#10;\usepackage{amsmath,amsfonts,bm}&#10;\pagestyle{empty}&#10;\DeclareMathOperator{\tr}{Tr}&#10;\begin{document}&#10;&#10;\begin{equation*}&#10;h_G = \min_{S \subset  V} h_S&#10;\end{equation*}&#10;&#10;\end{document}&#10;&#10;"/>
  <p:tag name="IGUANATEXSIZE" val="20"/>
  <p:tag name="IGUANATEXCURSOR" val="152"/>
  <p:tag name="TRANSPARENCY" val="True"/>
  <p:tag name="LATEXENGINEID" val="0"/>
  <p:tag name="TEMPFOLDER" val=".\temp\"/>
  <p:tag name="LATEXFORMHEIGHT" val="320"/>
  <p:tag name="LATEXFORMWIDTH" val="385"/>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288.7139"/>
  <p:tag name="ORIGINALWIDTH" val="772.4034"/>
  <p:tag name="OUTPUTTYPE" val="PNG"/>
  <p:tag name="IGUANATEXVERSION" val="161"/>
  <p:tag name="LATEXADDIN" val="\documentclass{article}&#10;\usepackage{amsmath,amsfonts,bm}&#10;\pagestyle{empty}&#10;\DeclareMathOperator{\ct}{CT}&#10;\begin{document}&#10;&#10;\begin{equation*}&#10;R_{u,v} = \frac{\ct}{\text{vol}(G)}&#10;\end{equation*}&#10;&#10;\end{document}&#10;&#10;"/>
  <p:tag name="IGUANATEXSIZE" val="20"/>
  <p:tag name="IGUANATEXCURSOR" val="174"/>
  <p:tag name="TRANSPARENCY" val="True"/>
  <p:tag name="LATEXENGINEID" val="0"/>
  <p:tag name="TEMPFOLDER" val=".\temp\"/>
  <p:tag name="LATEXFORMHEIGHT" val="320"/>
  <p:tag name="LATEXFORMWIDTH" val="385"/>
  <p:tag name="LATEXFORMWRAP" val="True"/>
  <p:tag name="BITMAPVECTOR" val="0"/>
</p:tagLst>
</file>

<file path=ppt/tags/tag240.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946.3817"/>
  <p:tag name="OUTPUTTYPE" val="PNG"/>
  <p:tag name="IGUANATEXVERSION" val="161"/>
  <p:tag name="LATEXADDIN" val="\documentclass{article}&#10;\usepackage{amsmath,amsfonts,bm}&#10;\pagestyle{empty}&#10;\DeclareMathOperator{\tr}{Tr}&#10;\begin{document}&#10;&#10;\begin{equation*}&#10;\frac{\lambda_2}{2} \leq h_G \leq \sqrt{2\lambda_2}&#10;\end{equation*}&#10;&#10;\end{document}&#10;&#10;"/>
  <p:tag name="IGUANATEXSIZE" val="20"/>
  <p:tag name="IGUANATEXCURSOR" val="148"/>
  <p:tag name="TRANSPARENCY" val="True"/>
  <p:tag name="LATEXENGINEID" val="0"/>
  <p:tag name="TEMPFOLDER" val=".\temp\"/>
  <p:tag name="LATEXFORMHEIGHT" val="320"/>
  <p:tag name="LATEXFORMWIDTH" val="385"/>
  <p:tag name="LATEXFORMWRAP" val="True"/>
  <p:tag name="BITMAPVECTOR" val="0"/>
</p:tagLst>
</file>

<file path=ppt/tags/tag241.xml><?xml version="1.0" encoding="utf-8"?>
<p:tagLst xmlns:a="http://schemas.openxmlformats.org/drawingml/2006/main" xmlns:r="http://schemas.openxmlformats.org/officeDocument/2006/relationships" xmlns:p="http://schemas.openxmlformats.org/presentationml/2006/main">
  <p:tag name="OUTPUTDPI" val="1200"/>
  <p:tag name="ORIGINALHEIGHT" val="272.9659"/>
  <p:tag name="ORIGINALWIDTH" val="838.3952"/>
  <p:tag name="OUTPUTTYPE" val="PNG"/>
  <p:tag name="IGUANATEXVERSION" val="161"/>
  <p:tag name="LATEXADDIN" val="\documentclass{article}&#10;\usepackage{amsmath,amsfonts,bm}&#10;\pagestyle{empty}&#10;\DeclareMathOperator{\tr}{Tr}&#10;\begin{document}&#10;&#10;\begin{equation*}&#10;\frac{h_G^2}{2}\leq \lambda_2  \leq 2 h_G&#10;\end{equation*}&#10;&#10;\end{document}&#10;&#10;"/>
  <p:tag name="IGUANATEXSIZE" val="20"/>
  <p:tag name="IGUANATEXCURSOR" val="162"/>
  <p:tag name="TRANSPARENCY" val="True"/>
  <p:tag name="LATEXENGINEID" val="0"/>
  <p:tag name="TEMPFOLDER" val=".\temp\"/>
  <p:tag name="LATEXFORMHEIGHT" val="320"/>
  <p:tag name="LATEXFORMWIDTH" val="385"/>
  <p:tag name="LATEXFORMWRAP" val="True"/>
  <p:tag name="BITMAPVECTOR" val="0"/>
</p:tagLst>
</file>

<file path=ppt/tags/tag242.xml><?xml version="1.0" encoding="utf-8"?>
<p:tagLst xmlns:a="http://schemas.openxmlformats.org/drawingml/2006/main" xmlns:r="http://schemas.openxmlformats.org/officeDocument/2006/relationships" xmlns:p="http://schemas.openxmlformats.org/presentationml/2006/main">
  <p:tag name="OUTPUTDPI" val="1200"/>
  <p:tag name="ORIGINALHEIGHT" val="270.7162"/>
  <p:tag name="ORIGINALWIDTH" val="977.8777"/>
  <p:tag name="OUTPUTTYPE" val="PNG"/>
  <p:tag name="IGUANATEXVERSION" val="161"/>
  <p:tag name="LATEXADDIN" val="\documentclass{article}&#10;\usepackage{amsmath,amsfonts,bm}&#10;\pagestyle{empty}&#10;\DeclareMathOperator{\tr}{Tr}&#10;\begin{document}&#10;&#10;\begin{equation*}&#10;\frac{1}{n\lambda_2} \leq R_{\max} \leq \frac{2}{\lambda_2}&#10;\end{equation*}&#10;&#10;\end{document}&#10;&#10;"/>
  <p:tag name="IGUANATEXSIZE" val="20"/>
  <p:tag name="IGUANATEXCURSOR" val="190"/>
  <p:tag name="TRANSPARENCY" val="True"/>
  <p:tag name="LATEXENGINEID" val="0"/>
  <p:tag name="TEMPFOLDER" val=".\temp\"/>
  <p:tag name="LATEXFORMHEIGHT" val="320"/>
  <p:tag name="LATEXFORMWIDTH" val="385"/>
  <p:tag name="LATEXFORMWRAP" val="True"/>
  <p:tag name="BITMAPVECTOR" val="0"/>
</p:tagLst>
</file>

<file path=ppt/tags/tag243.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1644.544"/>
  <p:tag name="OUTPUTTYPE" val="PNG"/>
  <p:tag name="IGUANATEXVERSION" val="161"/>
  <p:tag name="LATEXADDIN" val="\documentclass{article}&#10;\usepackage{amsmath,amsfonts,bm}&#10;\pagestyle{empty}&#10;\DeclareMathOperator{\tr}{Tr}&#10;\begin{document}&#10;&#10;\begin{equation*}&#10;\left| R_{uv} - \left(\frac{1}{d_u}-\frac{1}{d_v}\right)\right| \leq \frac{2}{\lambda_2 d_{min}}&#10;\end{equation*}&#10;&#10;\end{document}&#10;&#10;"/>
  <p:tag name="IGUANATEXSIZE" val="20"/>
  <p:tag name="IGUANATEXCURSOR" val="196"/>
  <p:tag name="TRANSPARENCY" val="True"/>
  <p:tag name="LATEXENGINEID" val="0"/>
  <p:tag name="TEMPFOLDER" val=".\temp\"/>
  <p:tag name="LATEXFORMHEIGHT" val="320"/>
  <p:tag name="LATEXFORMWIDTH" val="385"/>
  <p:tag name="LATEXFORMWRAP" val="True"/>
  <p:tag name="BITMAPVECTOR" val="0"/>
</p:tagLst>
</file>

<file path=ppt/tags/tag244.xml><?xml version="1.0" encoding="utf-8"?>
<p:tagLst xmlns:a="http://schemas.openxmlformats.org/drawingml/2006/main" xmlns:r="http://schemas.openxmlformats.org/officeDocument/2006/relationships" xmlns:p="http://schemas.openxmlformats.org/presentationml/2006/main">
  <p:tag name="OUTPUTDPI" val="1200"/>
  <p:tag name="ORIGINALHEIGHT" val="281.9647"/>
  <p:tag name="ORIGINALWIDTH" val="1180.352"/>
  <p:tag name="OUTPUTTYPE" val="PNG"/>
  <p:tag name="IGUANATEXVERSION" val="161"/>
  <p:tag name="LATEXADDIN" val="\documentclass{article}&#10;\usepackage{amsmath,amsfonts,bm}&#10;\pagestyle{empty}&#10;\DeclareMathOperator{\tr}{Tr}&#10;\begin{document}&#10;&#10;\begin{equation*}&#10;\frac{n}{\lambda_2} \leq R_{\text{tot}} \leq \frac{n(n-1)}{\lambda_2}&#10;\end{equation*}&#10;&#10;\end{document}&#10;&#10;"/>
  <p:tag name="IGUANATEXSIZE" val="20"/>
  <p:tag name="IGUANATEXCURSOR" val="199"/>
  <p:tag name="TRANSPARENCY" val="True"/>
  <p:tag name="LATEXENGINEID" val="0"/>
  <p:tag name="TEMPFOLDER" val=".\temp\"/>
  <p:tag name="LATEXFORMHEIGHT" val="320"/>
  <p:tag name="LATEXFORMWIDTH" val="385"/>
  <p:tag name="LATEXFORMWRAP" val="True"/>
  <p:tag name="BITMAPVECTOR" val="0"/>
</p:tagLst>
</file>

<file path=ppt/tags/tag245.xml><?xml version="1.0" encoding="utf-8"?>
<p:tagLst xmlns:a="http://schemas.openxmlformats.org/drawingml/2006/main" xmlns:r="http://schemas.openxmlformats.org/officeDocument/2006/relationships" xmlns:p="http://schemas.openxmlformats.org/presentationml/2006/main">
  <p:tag name="OUTPUTDPI" val="1200"/>
  <p:tag name="ORIGINALHEIGHT" val="290.2137"/>
  <p:tag name="ORIGINALWIDTH" val="616.4229"/>
  <p:tag name="OUTPUTTYPE" val="PNG"/>
  <p:tag name="IGUANATEXVERSION" val="161"/>
  <p:tag name="LATEXADDIN" val="\documentclass{article}&#10;\usepackage{amsmath,amsfonts,bm}&#10;\pagestyle{empty}&#10;\DeclareMathOperator{\tr}{Tr}&#10;\begin{document}&#10;&#10;\begin{equation*}&#10;R_{\max} \leq \frac{1}{h^2_G}&#10;\end{equation*}&#10;&#10;\end{document}&#10;&#10;"/>
  <p:tag name="IGUANATEXSIZE" val="20"/>
  <p:tag name="IGUANATEXCURSOR" val="169"/>
  <p:tag name="TRANSPARENCY" val="True"/>
  <p:tag name="LATEXENGINEID" val="0"/>
  <p:tag name="TEMPFOLDER" val=".\temp\"/>
  <p:tag name="LATEXFORMHEIGHT" val="320"/>
  <p:tag name="LATEXFORMWIDTH" val="385"/>
  <p:tag name="LATEXFORMWRAP" val="True"/>
  <p:tag name="BITMAPVECTOR" val="0"/>
</p:tagLst>
</file>

<file path=ppt/tags/tag246.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1140.607"/>
  <p:tag name="OUTPUTTYPE" val="PNG"/>
  <p:tag name="IGUANATEXVERSION" val="161"/>
  <p:tag name="LATEXADDIN" val="\documentclass{article}&#10;\usepackage{amsmath,amsfonts,bm}&#10;\pagestyle{empty}&#10;\DeclareMathOperator{\tr}{Tr}&#10;\newcommand\norm[1]{\left\lVert#1\right\rVert}&#10;\begin{document}&#10;&#10;\begin{equation*}&#10;\left\lVert\frac{\partial \mathbf{h}_v^{(r)}}{\partial \mathbf{h}_u^{(0)}}\right\rVert \propto P_{G,K}(u|v)&#10;\end{equation*}&#10;&#10;\end{document}&#10;&#10;"/>
  <p:tag name="IGUANATEXSIZE" val="20"/>
  <p:tag name="IGUANATEXCURSOR" val="282"/>
  <p:tag name="TRANSPARENCY" val="True"/>
  <p:tag name="LATEXENGINEID" val="0"/>
  <p:tag name="TEMPFOLDER" val=".\temp\"/>
  <p:tag name="LATEXFORMHEIGHT" val="320"/>
  <p:tag name="LATEXFORMWIDTH" val="385"/>
  <p:tag name="LATEXFORMWRAP" val="True"/>
  <p:tag name="BITMAPVECTOR" val="0"/>
</p:tagLst>
</file>

<file path=ppt/tags/tag247.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1140.607"/>
  <p:tag name="OUTPUTTYPE" val="PNG"/>
  <p:tag name="IGUANATEXVERSION" val="161"/>
  <p:tag name="LATEXADDIN" val="\documentclass{article}&#10;\usepackage{amsmath,amsfonts,bm}&#10;\pagestyle{empty}&#10;\DeclareMathOperator{\tr}{Tr}&#10;\newcommand\norm[1]{\left\lVert#1\right\rVert}&#10;\begin{document}&#10;&#10;\begin{equation*}&#10;\left\lVert\frac{\partial \mathbf{h}_v^{(r)}}{\partial \mathbf{h}_u^{(0)}}\right\rVert \propto P_{G,K}(u|v)&#10;\end{equation*}&#10;&#10;\end{document}&#10;&#10;"/>
  <p:tag name="IGUANATEXSIZE" val="20"/>
  <p:tag name="IGUANATEXCURSOR" val="282"/>
  <p:tag name="TRANSPARENCY" val="True"/>
  <p:tag name="LATEXENGINEID" val="0"/>
  <p:tag name="TEMPFOLDER" val=".\temp\"/>
  <p:tag name="LATEXFORMHEIGHT" val="320"/>
  <p:tag name="LATEXFORMWIDTH" val="385"/>
  <p:tag name="LATEXFORMWRAP" val="True"/>
  <p:tag name="BITMAPVECTOR" val="0"/>
</p:tagLst>
</file>

<file path=ppt/tags/tag248.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2141.732"/>
  <p:tag name="OUTPUTTYPE" val="PNG"/>
  <p:tag name="IGUANATEXVERSION" val="161"/>
  <p:tag name="LATEXADDIN" val="\documentclass{article}&#10;\usepackage{amsmath,amsfonts,bm}&#10;\pagestyle{empty}&#10;\DeclareMathOperator{\tr}{Tr}&#10;\newcommand\norm[1]{\left\lVert#1\right\rVert}&#10;\begin{document}&#10;&#10;\begin{equation*}&#10;\min \left\{r:\left\lVert\frac{\partial \mathbf{h}_v^{(r)}}{\partial \mathbf{h}_u^{(l_0)}}\right\rVert \neq 0\right\} \geq l_0 +\text{SP}(u,v)&#10;\end{equation*}&#10;&#10;\end{document}&#10;&#10;"/>
  <p:tag name="IGUANATEXSIZE" val="20"/>
  <p:tag name="IGUANATEXCURSOR" val="316"/>
  <p:tag name="TRANSPARENCY" val="True"/>
  <p:tag name="LATEXENGINEID" val="0"/>
  <p:tag name="TEMPFOLDER" val=".\temp\"/>
  <p:tag name="LATEXFORMHEIGHT" val="320"/>
  <p:tag name="LATEXFORMWIDTH" val="385"/>
  <p:tag name="LATEXFORMWRAP" val="True"/>
  <p:tag name="BITMAPVECTOR" val="0"/>
</p:tagLst>
</file>

<file path=ppt/tags/tag249.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1140.607"/>
  <p:tag name="OUTPUTTYPE" val="PNG"/>
  <p:tag name="IGUANATEXVERSION" val="161"/>
  <p:tag name="LATEXADDIN" val="\documentclass{article}&#10;\usepackage{amsmath,amsfonts,bm}&#10;\pagestyle{empty}&#10;\DeclareMathOperator{\tr}{Tr}&#10;\newcommand\norm[1]{\left\lVert#1\right\rVert}&#10;\begin{document}&#10;&#10;\begin{equation*}&#10;\left\lVert\frac{\partial \mathbf{h}_v^{(r)}}{\partial \mathbf{h}_u^{(0)}}\right\rVert \propto P_{G,K}(u|v)&#10;\end{equation*}&#10;&#10;\end{document}&#10;&#10;"/>
  <p:tag name="IGUANATEXSIZE" val="20"/>
  <p:tag name="IGUANATEXCURSOR" val="282"/>
  <p:tag name="TRANSPARENCY" val="True"/>
  <p:tag name="LATEXENGINEID" val="0"/>
  <p:tag name="TEMPFOLDER" val=".\temp\"/>
  <p:tag name="LATEXFORMHEIGHT" val="320"/>
  <p:tag name="LATEXFORMWIDTH" val="385"/>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570.304"/>
  <p:tag name="OUTPUTTYPE" val="PNG"/>
  <p:tag name="IGUANATEXVERSION" val="161"/>
  <p:tag name="LATEXADDIN" val="\documentclass{article}&#10;\usepackage{amsmath,amsfonts,bm}&#10;\pagestyle{empty}&#10;\begin{document}&#10;&#10;\begin{equation*}&#10;\text{CT}(u,v) = H(u,v) + H(v,u)&#10;\end{equation*}&#10;&#10;&#10;\end{document}&#10;"/>
  <p:tag name="IGUANATEXSIZE" val="20"/>
  <p:tag name="IGUANATEXCURSOR" val="141"/>
  <p:tag name="TRANSPARENCY" val="True"/>
  <p:tag name="LATEXENGINEID" val="0"/>
  <p:tag name="TEMPFOLDER" val=".\temp\"/>
  <p:tag name="LATEXFORMHEIGHT" val="320"/>
  <p:tag name="LATEXFORMWIDTH" val="385"/>
  <p:tag name="LATEXFORMWRAP" val="True"/>
  <p:tag name="BITMAPVECTOR" val="0"/>
</p:tagLst>
</file>

<file path=ppt/tags/tag250.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2620.172"/>
  <p:tag name="OUTPUTTYPE" val="PNG"/>
  <p:tag name="IGUANATEXVERSION" val="161"/>
  <p:tag name="LATEXADDIN" val="\documentclass{article}&#10;\usepackage{amsmath,amsfonts,bm}&#10;\pagestyle{empty}&#10;\DeclareMathOperator{\tr}{Tr}&#10;\begin{document}&#10;&#10;\begin{equation*}&#10;\tilde{\mathbf{J}}_{k}^{(m)}(v,u) := \left(\frac{1}{d_v}\frac{\partial \mathbf{h}_{v}^{(m)}}{\partial \mathbf{h}_{v}^{(k)}} - \frac{1}{\sqrt{d_v d_u}}\frac{\partial \mathbf{h}_{v}^{(m)}}{\partial \mathbf{h}_{u}^{(k)}}\right) + \cdots&#10;\end{equation*}&#10;&#10;\end{document}&#10;&#10;"/>
  <p:tag name="IGUANATEXSIZE" val="20"/>
  <p:tag name="IGUANATEXCURSOR" val="374"/>
  <p:tag name="TRANSPARENCY" val="True"/>
  <p:tag name="LATEXENGINEID" val="0"/>
  <p:tag name="TEMPFOLDER" val=".\temp\"/>
  <p:tag name="LATEXFORMHEIGHT" val="412.2"/>
  <p:tag name="LATEXFORMWIDTH" val="769.2"/>
  <p:tag name="LATEXFORMWRAP" val="True"/>
  <p:tag name="BITMAPVECTOR" val="0"/>
</p:tagLst>
</file>

<file path=ppt/tags/tag251.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1140.607"/>
  <p:tag name="OUTPUTTYPE" val="PNG"/>
  <p:tag name="IGUANATEXVERSION" val="161"/>
  <p:tag name="LATEXADDIN" val="\documentclass{article}&#10;\usepackage{amsmath,amsfonts,bm}&#10;\pagestyle{empty}&#10;\DeclareMathOperator{\tr}{Tr}&#10;\newcommand\norm[1]{\left\lVert#1\right\rVert}&#10;\begin{document}&#10;&#10;\begin{equation*}&#10;\left\lVert\frac{\partial \mathbf{h}_v^{(r)}}{\partial \mathbf{h}_u^{(0)}}\right\rVert \propto P_{G,K}(u|v)&#10;\end{equation*}&#10;&#10;\end{document}&#10;&#10;"/>
  <p:tag name="IGUANATEXSIZE" val="20"/>
  <p:tag name="IGUANATEXCURSOR" val="282"/>
  <p:tag name="TRANSPARENCY" val="True"/>
  <p:tag name="LATEXENGINEID" val="0"/>
  <p:tag name="TEMPFOLDER" val=".\temp\"/>
  <p:tag name="LATEXFORMHEIGHT" val="320"/>
  <p:tag name="LATEXFORMWIDTH" val="385"/>
  <p:tag name="LATEXFORMWRAP" val="True"/>
  <p:tag name="BITMAPVECTOR" val="0"/>
</p:tagLst>
</file>

<file path=ppt/tags/tag252.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4062.242"/>
  <p:tag name="OUTPUTTYPE" val="PNG"/>
  <p:tag name="IGUANATEXVERSION" val="161"/>
  <p:tag name="LATEXADDIN" val="\documentclass{article}&#10;\usepackage{amsmath,amsfonts,bm}&#10;\pagestyle{empty}&#10;\DeclareMathOperator{\tr}{Tr}&#10;\begin{document}&#10;&#10;\begin{equation*}&#10;\tilde{\mathbf{J}}_{k}^{(m)}(v,u) := \left(\frac{1}{d_v}\frac{\partial \mathbf{h}_{v}^{(m)}}{\partial \mathbf{h}_{v}^{(k)}} - \frac{1}{\sqrt{d_v d_u}}\frac{\partial \mathbf{h}_{v}^{(m)}}{\partial \mathbf{h}_{u}^{(k)}}\right) + \left(\frac{1}{d_u}\frac{\partial \mathbf{h}_{u}^{(m)}}{\partial \mathbf{h}_{u}^{(k)}}  - \frac{1}{\sqrt{d_v d_u}}\frac{\partial \mathbf{h}_{u}^{(m)}}{\partial \mathbf{h}_{v}^{(k)}}\right)&#10;\end{equation*}&#10;&#10;\end{document}&#10;&#10;"/>
  <p:tag name="IGUANATEXSIZE" val="20"/>
  <p:tag name="IGUANATEXCURSOR" val="175"/>
  <p:tag name="TRANSPARENCY" val="True"/>
  <p:tag name="LATEXENGINEID" val="0"/>
  <p:tag name="TEMPFOLDER" val=".\temp\"/>
  <p:tag name="LATEXFORMHEIGHT" val="320"/>
  <p:tag name="LATEXFORMWIDTH" val="385"/>
  <p:tag name="LATEXFORMWRAP" val="True"/>
  <p:tag name="BITMAPVECTOR" val="0"/>
</p:tagLst>
</file>

<file path=ppt/tags/tag253.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1140.607"/>
  <p:tag name="OUTPUTTYPE" val="PNG"/>
  <p:tag name="IGUANATEXVERSION" val="161"/>
  <p:tag name="LATEXADDIN" val="\documentclass{article}&#10;\usepackage{amsmath,amsfonts,bm}&#10;\pagestyle{empty}&#10;\DeclareMathOperator{\tr}{Tr}&#10;\newcommand\norm[1]{\left\lVert#1\right\rVert}&#10;\begin{document}&#10;&#10;\begin{equation*}&#10;\left\lVert\frac{\partial \mathbf{h}_v^{(r)}}{\partial \mathbf{h}_u^{(0)}}\right\rVert \propto P_{G,K}(u|v)&#10;\end{equation*}&#10;&#10;\end{document}&#10;&#10;"/>
  <p:tag name="IGUANATEXSIZE" val="20"/>
  <p:tag name="IGUANATEXCURSOR" val="282"/>
  <p:tag name="TRANSPARENCY" val="True"/>
  <p:tag name="LATEXENGINEID" val="0"/>
  <p:tag name="TEMPFOLDER" val=".\temp\"/>
  <p:tag name="LATEXFORMHEIGHT" val="320"/>
  <p:tag name="LATEXFORMWIDTH" val="385"/>
  <p:tag name="LATEXFORMWRAP" val="True"/>
  <p:tag name="BITMAPVECTOR" val="0"/>
</p:tagLst>
</file>

<file path=ppt/tags/tag254.xml><?xml version="1.0" encoding="utf-8"?>
<p:tagLst xmlns:a="http://schemas.openxmlformats.org/drawingml/2006/main" xmlns:r="http://schemas.openxmlformats.org/officeDocument/2006/relationships" xmlns:p="http://schemas.openxmlformats.org/presentationml/2006/main">
  <p:tag name="ORIGINALHEIGHT" val="29.87796"/>
  <p:tag name="ORIGINALWIDTH" val="324.7563"/>
  <p:tag name="OUTPUTTYPE" val="SVG"/>
  <p:tag name="IGUANATEXVERSION" val="161"/>
  <p:tag name="LATEXADDIN" val="\documentclass{article}&#10;\usepackage{amsmath,amsfonts,bm}&#10;\pagestyle{empty}&#10;\DeclareMathOperator{\tr}{Tr}&#10;\begin{document}&#10;&#10;\begin{equation*}&#10;\tilde{\mathbf{J}}_{k}^{(m)}(v,u) := \left(\frac{1}{d_v}\frac{\partial \mathbf{h}_{v}^{(m)}}{\partial \mathbf{h}_{v}^{(k)}} - \frac{1}{\sqrt{d_v d_u}}\frac{\partial \mathbf{h}_{v}^{(m)}}{\partial \mathbf{h}_{u}^{(k)}}\right) + \left(\frac{1}{d_u}\frac{\partial \mathbf{h}_{u}^{(m)}}{\partial \mathbf{h}_{u}^{(k)}}  - \frac{1}{\sqrt{d_v d_u}}\frac{\partial \mathbf{h}_{u}^{(m)}}{\partial \mathbf{h}_{v}^{(k)}}\right)&#10;\end{equation*}&#10;&#10;\end{document}&#10;&#10;"/>
  <p:tag name="IGUANATEXSIZE" val="20"/>
  <p:tag name="IGUANATEXCURSOR" val="175"/>
  <p:tag name="TRANSPARENCY" val="True"/>
  <p:tag name="LATEXENGINEID" val="0"/>
  <p:tag name="TEMPFOLDER" val=".\temp\"/>
  <p:tag name="LATEXFORMHEIGHT" val="320"/>
  <p:tag name="LATEXFORMWIDTH" val="385"/>
  <p:tag name="LATEXFORMWRAP" val="True"/>
  <p:tag name="BITMAPVECTOR" val="1"/>
</p:tagLst>
</file>

<file path=ppt/tags/tag255.xml><?xml version="1.0" encoding="utf-8"?>
<p:tagLst xmlns:a="http://schemas.openxmlformats.org/drawingml/2006/main" xmlns:r="http://schemas.openxmlformats.org/officeDocument/2006/relationships" xmlns:p="http://schemas.openxmlformats.org/presentationml/2006/main">
  <p:tag name="ORIGINALHEIGHT" val="0.9264962"/>
  <p:tag name="ORIGINALWIDTH" val="3.315"/>
  <p:tag name="LATEXADDIN" val="\documentclass{article}&#10;\usepackage{amsmath,amsfonts,bm}&#10;\pagestyle{empty}&#10;\DeclareMathOperator{\tr}{Tr}&#10;\begin{document}&#10;&#10;\begin{equation*}&#10;\tilde{\mathbf{J}}_{k}^{(m)}(v,u) := \left(\frac{1}{d_v}\frac{\partial \mathbf{h}_{v}^{(m)}}{\partial \mathbf{h}_{v}^{(k)}} - \frac{1}{\sqrt{d_v d_u}}\frac{\partial \mathbf{h}_{v}^{(m)}}{\partial \mathbf{h}_{u}^{(k)}}\right) + \left(\frac{1}{d_u}\frac{\partial \mathbf{h}_{u}^{(m)}}{\partial \mathbf{h}_{u}^{(k)}}  - \frac{1}{\sqrt{d_v d_u}}\frac{\partial \mathbf{h}_{u}^{(m)}}{\partial \mathbf{h}_{v}^{(k)}}\right)&#10;\end{equation*}&#10;&#10;\end{document}&#10;&#10;"/>
  <p:tag name="IGUANATEXSIZE" val="20"/>
  <p:tag name="IGUANATEXCURSOR" val="175"/>
  <p:tag name="TRANSPARENCY" val="True"/>
  <p:tag name="LATEXENGINEID" val="0"/>
  <p:tag name="TEMPFOLDER" val=".\temp\"/>
  <p:tag name="LATEXFORMHEIGHT" val="320"/>
  <p:tag name="LATEXFORMWIDTH" val="385"/>
  <p:tag name="LATEXFORMWRAP" val="True"/>
  <p:tag name="BITMAPVECTOR" val="1"/>
  <p:tag name="EMFCHILD" val="True"/>
</p:tagLst>
</file>

<file path=ppt/tags/tag256.xml><?xml version="1.0" encoding="utf-8"?>
<p:tagLst xmlns:a="http://schemas.openxmlformats.org/drawingml/2006/main" xmlns:r="http://schemas.openxmlformats.org/officeDocument/2006/relationships" xmlns:p="http://schemas.openxmlformats.org/presentationml/2006/main">
  <p:tag name="ORIGINALHEIGHT" val="6.943938"/>
  <p:tag name="ORIGINALWIDTH" val="5.017323"/>
  <p:tag name="EMFCHILD" val="True"/>
</p:tagLst>
</file>

<file path=ppt/tags/tag257.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258.xml><?xml version="1.0" encoding="utf-8"?>
<p:tagLst xmlns:a="http://schemas.openxmlformats.org/drawingml/2006/main" xmlns:r="http://schemas.openxmlformats.org/officeDocument/2006/relationships" xmlns:p="http://schemas.openxmlformats.org/presentationml/2006/main">
  <p:tag name="ORIGINALHEIGHT" val="3.145197"/>
  <p:tag name="ORIGINALWIDTH" val="6.397086"/>
  <p:tag name="EMFCHILD" val="True"/>
</p:tagLst>
</file>

<file path=ppt/tags/tag259.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163.4795"/>
  <p:tag name="ORIGINALWIDTH" val="3124.11"/>
  <p:tag name="OUTPUTTYPE" val="PNG"/>
  <p:tag name="IGUANATEXVERSION" val="161"/>
  <p:tag name="LATEXADDIN" val="\documentclass{article}&#10;\usepackage{amsmath,amsfonts,bm}&#10;\pagestyle{empty}&#10;\begin{document}&#10;&#10;\begin{equation*}&#10;R_{u,v} = (\mathbf{e_i}-\mathbf{e_j})^T L^+ (\mathbf{e_i}-\mathbf{e_i})\ \rightarrow \ R_{u,v} = L^+_{ii} + L^+_{jj} - 2 L^+_{ij} &#10;\end{equation*}&#10;&#10;&#10;\end{document}&#10;"/>
  <p:tag name="IGUANATEXSIZE" val="20"/>
  <p:tag name="IGUANATEXCURSOR" val="241"/>
  <p:tag name="TRANSPARENCY" val="True"/>
  <p:tag name="LATEXENGINEID" val="0"/>
  <p:tag name="TEMPFOLDER" val=".\temp\"/>
  <p:tag name="LATEXFORMHEIGHT" val="320"/>
  <p:tag name="LATEXFORMWIDTH" val="385"/>
  <p:tag name="LATEXFORMWRAP" val="True"/>
  <p:tag name="BITMAPVECTOR" val="0"/>
</p:tagLst>
</file>

<file path=ppt/tags/tag260.xml><?xml version="1.0" encoding="utf-8"?>
<p:tagLst xmlns:a="http://schemas.openxmlformats.org/drawingml/2006/main" xmlns:r="http://schemas.openxmlformats.org/officeDocument/2006/relationships" xmlns:p="http://schemas.openxmlformats.org/presentationml/2006/main">
  <p:tag name="ORIGINALHEIGHT" val="4.909567"/>
  <p:tag name="ORIGINALWIDTH" val="3.428504"/>
  <p:tag name="EMFCHILD" val="True"/>
</p:tagLst>
</file>

<file path=ppt/tags/tag261.xml><?xml version="1.0" encoding="utf-8"?>
<p:tagLst xmlns:a="http://schemas.openxmlformats.org/drawingml/2006/main" xmlns:r="http://schemas.openxmlformats.org/officeDocument/2006/relationships" xmlns:p="http://schemas.openxmlformats.org/presentationml/2006/main">
  <p:tag name="ORIGINALHEIGHT" val="9.962639"/>
  <p:tag name="ORIGINALWIDTH" val="2.309567"/>
  <p:tag name="EMFCHILD" val="True"/>
</p:tagLst>
</file>

<file path=ppt/tags/tag262.xml><?xml version="1.0" encoding="utf-8"?>
<p:tagLst xmlns:a="http://schemas.openxmlformats.org/drawingml/2006/main" xmlns:r="http://schemas.openxmlformats.org/officeDocument/2006/relationships" xmlns:p="http://schemas.openxmlformats.org/presentationml/2006/main">
  <p:tag name="ORIGINALHEIGHT" val="4.513072"/>
  <p:tag name="ORIGINALWIDTH" val="4.370236"/>
  <p:tag name="EMFCHILD" val="True"/>
</p:tagLst>
</file>

<file path=ppt/tags/tag263.xml><?xml version="1.0" encoding="utf-8"?>
<p:tagLst xmlns:a="http://schemas.openxmlformats.org/drawingml/2006/main" xmlns:r="http://schemas.openxmlformats.org/officeDocument/2006/relationships" xmlns:p="http://schemas.openxmlformats.org/presentationml/2006/main">
  <p:tag name="ORIGINALHEIGHT" val="2.978819"/>
  <p:tag name="ORIGINALWIDTH" val="1.164724"/>
  <p:tag name="EMFCHILD" val="True"/>
</p:tagLst>
</file>

<file path=ppt/tags/tag264.xml><?xml version="1.0" encoding="utf-8"?>
<p:tagLst xmlns:a="http://schemas.openxmlformats.org/drawingml/2006/main" xmlns:r="http://schemas.openxmlformats.org/officeDocument/2006/relationships" xmlns:p="http://schemas.openxmlformats.org/presentationml/2006/main">
  <p:tag name="ORIGINALHEIGHT" val="4.513072"/>
  <p:tag name="ORIGINALWIDTH" val="5.116889"/>
  <p:tag name="EMFCHILD" val="True"/>
</p:tagLst>
</file>

<file path=ppt/tags/tag265.xml><?xml version="1.0" encoding="utf-8"?>
<p:tagLst xmlns:a="http://schemas.openxmlformats.org/drawingml/2006/main" xmlns:r="http://schemas.openxmlformats.org/officeDocument/2006/relationships" xmlns:p="http://schemas.openxmlformats.org/presentationml/2006/main">
  <p:tag name="ORIGINALHEIGHT" val="9.962639"/>
  <p:tag name="ORIGINALWIDTH" val="2.309567"/>
  <p:tag name="EMFCHILD" val="True"/>
</p:tagLst>
</file>

<file path=ppt/tags/tag266.xml><?xml version="1.0" encoding="utf-8"?>
<p:tagLst xmlns:a="http://schemas.openxmlformats.org/drawingml/2006/main" xmlns:r="http://schemas.openxmlformats.org/officeDocument/2006/relationships" xmlns:p="http://schemas.openxmlformats.org/presentationml/2006/main">
  <p:tag name="ORIGINALHEIGHT" val="4.293898"/>
  <p:tag name="ORIGINALWIDTH" val="1.055197"/>
  <p:tag name="EMFCHILD" val="True"/>
</p:tagLst>
</file>

<file path=ppt/tags/tag267.xml><?xml version="1.0" encoding="utf-8"?>
<p:tagLst xmlns:a="http://schemas.openxmlformats.org/drawingml/2006/main" xmlns:r="http://schemas.openxmlformats.org/officeDocument/2006/relationships" xmlns:p="http://schemas.openxmlformats.org/presentationml/2006/main">
  <p:tag name="ORIGINALHEIGHT" val="2.331221"/>
  <p:tag name="ORIGINALWIDTH" val="6.620078"/>
  <p:tag name="EMFCHILD" val="True"/>
</p:tagLst>
</file>

<file path=ppt/tags/tag268.xml><?xml version="1.0" encoding="utf-8"?>
<p:tagLst xmlns:a="http://schemas.openxmlformats.org/drawingml/2006/main" xmlns:r="http://schemas.openxmlformats.org/officeDocument/2006/relationships" xmlns:p="http://schemas.openxmlformats.org/presentationml/2006/main">
  <p:tag name="ORIGINALHEIGHT" val="29.87796"/>
  <p:tag name="ORIGINALWIDTH" val="5.186574"/>
  <p:tag name="EMFCHILD" val="True"/>
</p:tagLst>
</file>

<file path=ppt/tags/tag269.xml><?xml version="1.0" encoding="utf-8"?>
<p:tagLst xmlns:a="http://schemas.openxmlformats.org/drawingml/2006/main" xmlns:r="http://schemas.openxmlformats.org/officeDocument/2006/relationships" xmlns:p="http://schemas.openxmlformats.org/presentationml/2006/main">
  <p:tag name="ORIGINALHEIGHT" val="6.63508"/>
  <p:tag name="ORIGINALWIDTH" val="3.285157"/>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142.4822"/>
  <p:tag name="ORIGINALWIDTH" val="2524.934"/>
  <p:tag name="OUTPUTTYPE" val="PNG"/>
  <p:tag name="IGUANATEXVERSION" val="161"/>
  <p:tag name="LATEXADDIN" val="\documentclass{article}&#10;\usepackage{amsmath,amsfonts,bm}&#10;\pagestyle{empty}&#10;\begin{document}&#10;&#10;\begin{equation*}&#10;\mathbf{R} \in \mathbb{R}^{n\times n}  = \mathbf{1} \text{diag}(L^+)^T + \text{diag}(L^+)\mathbf{1}^T  - 2L^+&#10;\end{equation*}&#10;&#10;&#10;\end{document}&#10;"/>
  <p:tag name="IGUANATEXSIZE" val="20"/>
  <p:tag name="IGUANATEXCURSOR" val="220"/>
  <p:tag name="TRANSPARENCY" val="True"/>
  <p:tag name="LATEXENGINEID" val="0"/>
  <p:tag name="TEMPFOLDER" val=".\temp\"/>
  <p:tag name="LATEXFORMHEIGHT" val="320"/>
  <p:tag name="LATEXFORMWIDTH" val="385"/>
  <p:tag name="LATEXFORMWRAP" val="True"/>
  <p:tag name="BITMAPVECTOR" val="0"/>
</p:tagLst>
</file>

<file path=ppt/tags/tag270.xml><?xml version="1.0" encoding="utf-8"?>
<p:tagLst xmlns:a="http://schemas.openxmlformats.org/drawingml/2006/main" xmlns:r="http://schemas.openxmlformats.org/officeDocument/2006/relationships" xmlns:p="http://schemas.openxmlformats.org/presentationml/2006/main">
  <p:tag name="ORIGINALHEIGHT" val="0.3984646"/>
  <p:tag name="ORIGINALWIDTH" val="9.911298"/>
  <p:tag name="EMFCHILD" val="True"/>
</p:tagLst>
</file>

<file path=ppt/tags/tag271.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272.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273.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274.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275.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276.xml><?xml version="1.0" encoding="utf-8"?>
<p:tagLst xmlns:a="http://schemas.openxmlformats.org/drawingml/2006/main" xmlns:r="http://schemas.openxmlformats.org/officeDocument/2006/relationships" xmlns:p="http://schemas.openxmlformats.org/presentationml/2006/main">
  <p:tag name="ORIGINALHEIGHT" val="3.145197"/>
  <p:tag name="ORIGINALWIDTH" val="6.397086"/>
  <p:tag name="EMFCHILD" val="True"/>
</p:tagLst>
</file>

<file path=ppt/tags/tag277.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278.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279.xml><?xml version="1.0" encoding="utf-8"?>
<p:tagLst xmlns:a="http://schemas.openxmlformats.org/drawingml/2006/main" xmlns:r="http://schemas.openxmlformats.org/officeDocument/2006/relationships" xmlns:p="http://schemas.openxmlformats.org/presentationml/2006/main">
  <p:tag name="ORIGINALHEIGHT" val="0.3984646"/>
  <p:tag name="ORIGINALWIDTH" val="25.98224"/>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355.4556"/>
  <p:tag name="ORIGINALWIDTH" val="1769.029"/>
  <p:tag name="OUTPUTTYPE" val="PNG"/>
  <p:tag name="IGUANATEXVERSION" val="161"/>
  <p:tag name="LATEXADDIN" val="\documentclass{article}&#10;\usepackage{amsmath,amsfonts,bm}&#10;\pagestyle{empty}&#10;\begin{document}&#10;&#10;\begin{equation*}&#10;R_{u,v} = \sum_{i=1}^{n} \frac{1}{\lambda_i} \left( \frac{\phi_i(u)}{\sqrt{d_u}} - \frac{\phi_i(v)}{\sqrt{d_v}} \right)^2&#10;\end{equation*}&#10;&#10;&#10;\end{document}&#10;"/>
  <p:tag name="IGUANATEXSIZE" val="20"/>
  <p:tag name="IGUANATEXCURSOR" val="208"/>
  <p:tag name="TRANSPARENCY" val="True"/>
  <p:tag name="LATEXENGINEID" val="0"/>
  <p:tag name="TEMPFOLDER" val=".\temp\"/>
  <p:tag name="LATEXFORMHEIGHT" val="320"/>
  <p:tag name="LATEXFORMWIDTH" val="385"/>
  <p:tag name="LATEXFORMWRAP" val="True"/>
  <p:tag name="BITMAPVECTOR" val="0"/>
</p:tagLst>
</file>

<file path=ppt/tags/tag280.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281.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282.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283.xml><?xml version="1.0" encoding="utf-8"?>
<p:tagLst xmlns:a="http://schemas.openxmlformats.org/drawingml/2006/main" xmlns:r="http://schemas.openxmlformats.org/officeDocument/2006/relationships" xmlns:p="http://schemas.openxmlformats.org/presentationml/2006/main">
  <p:tag name="ORIGINALHEIGHT" val="4.909567"/>
  <p:tag name="ORIGINALWIDTH" val="3.428504"/>
  <p:tag name="EMFCHILD" val="True"/>
</p:tagLst>
</file>

<file path=ppt/tags/tag284.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285.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286.xml><?xml version="1.0" encoding="utf-8"?>
<p:tagLst xmlns:a="http://schemas.openxmlformats.org/drawingml/2006/main" xmlns:r="http://schemas.openxmlformats.org/officeDocument/2006/relationships" xmlns:p="http://schemas.openxmlformats.org/presentationml/2006/main">
  <p:tag name="ORIGINALHEIGHT" val="0.398504"/>
  <p:tag name="ORIGINALWIDTH" val="6.082519"/>
  <p:tag name="EMFCHILD" val="True"/>
</p:tagLst>
</file>

<file path=ppt/tags/tag287.xml><?xml version="1.0" encoding="utf-8"?>
<p:tagLst xmlns:a="http://schemas.openxmlformats.org/drawingml/2006/main" xmlns:r="http://schemas.openxmlformats.org/officeDocument/2006/relationships" xmlns:p="http://schemas.openxmlformats.org/presentationml/2006/main">
  <p:tag name="ORIGINALHEIGHT" val="6.63508"/>
  <p:tag name="ORIGINALWIDTH" val="3.285157"/>
  <p:tag name="EMFCHILD" val="True"/>
</p:tagLst>
</file>

<file path=ppt/tags/tag288.xml><?xml version="1.0" encoding="utf-8"?>
<p:tagLst xmlns:a="http://schemas.openxmlformats.org/drawingml/2006/main" xmlns:r="http://schemas.openxmlformats.org/officeDocument/2006/relationships" xmlns:p="http://schemas.openxmlformats.org/presentationml/2006/main">
  <p:tag name="ORIGINALHEIGHT" val="0.3984646"/>
  <p:tag name="ORIGINALWIDTH" val="28.59319"/>
  <p:tag name="EMFCHILD" val="True"/>
</p:tagLst>
</file>

<file path=ppt/tags/tag289.xml><?xml version="1.0" encoding="utf-8"?>
<p:tagLst xmlns:a="http://schemas.openxmlformats.org/drawingml/2006/main" xmlns:r="http://schemas.openxmlformats.org/officeDocument/2006/relationships" xmlns:p="http://schemas.openxmlformats.org/presentationml/2006/main">
  <p:tag name="ORIGINALHEIGHT" val="9.962639"/>
  <p:tag name="ORIGINALWIDTH" val="7.76492"/>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369.7038"/>
  <p:tag name="ORIGINALWIDTH" val="2302.212"/>
  <p:tag name="OUTPUTTYPE" val="PNG"/>
  <p:tag name="IGUANATEXVERSION" val="161"/>
  <p:tag name="LATEXADDIN" val="\documentclass{article}&#10;\usepackage{amsmath,amsfonts,bm}&#10;\pagestyle{empty}&#10;\begin{document}&#10;&#10;\begin{equation*}&#10;L^+ = \sum_{i&gt;0} \frac{1}{\lambda_i} \phi_i \phi_i^T = \left(L+\frac{\mathbf{1}\mathbf{1}^T}{n}\right)^{-1} - \frac{\mathbf{1}\mathbf{1}^T}{n}&#10;\end{equation*}&#10;&#10;&#10;\end{document}&#10;"/>
  <p:tag name="IGUANATEXSIZE" val="20"/>
  <p:tag name="IGUANATEXCURSOR" val="253"/>
  <p:tag name="TRANSPARENCY" val="True"/>
  <p:tag name="LATEXENGINEID" val="0"/>
  <p:tag name="TEMPFOLDER" val=".\temp\"/>
  <p:tag name="LATEXFORMHEIGHT" val="320"/>
  <p:tag name="LATEXFORMWIDTH" val="385"/>
  <p:tag name="LATEXFORMWRAP" val="True"/>
  <p:tag name="BITMAPVECTOR" val="0"/>
</p:tagLst>
</file>

<file path=ppt/tags/tag290.xml><?xml version="1.0" encoding="utf-8"?>
<p:tagLst xmlns:a="http://schemas.openxmlformats.org/drawingml/2006/main" xmlns:r="http://schemas.openxmlformats.org/officeDocument/2006/relationships" xmlns:p="http://schemas.openxmlformats.org/presentationml/2006/main">
  <p:tag name="ORIGINALHEIGHT" val="0.3984646"/>
  <p:tag name="ORIGINALWIDTH" val="20.29732"/>
  <p:tag name="EMFCHILD" val="True"/>
</p:tagLst>
</file>

<file path=ppt/tags/tag291.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292.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293.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294.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295.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296.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297.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298.xml><?xml version="1.0" encoding="utf-8"?>
<p:tagLst xmlns:a="http://schemas.openxmlformats.org/drawingml/2006/main" xmlns:r="http://schemas.openxmlformats.org/officeDocument/2006/relationships" xmlns:p="http://schemas.openxmlformats.org/presentationml/2006/main">
  <p:tag name="ORIGINALHEIGHT" val="3.145197"/>
  <p:tag name="ORIGINALWIDTH" val="6.397086"/>
  <p:tag name="EMFCHILD" val="True"/>
</p:tagLst>
</file>

<file path=ppt/tags/tag299.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673.4158"/>
  <p:tag name="ORIGINALWIDTH" val="2235.47"/>
  <p:tag name="OUTPUTTYPE" val="PNG"/>
  <p:tag name="IGUANATEXVERSION" val="161"/>
  <p:tag name="LATEXADDIN" val="\documentclass{article}&#10;\usepackage{amsmath,amsfonts,bm}&#10;\pagestyle{empty}&#10;\begin{document}&#10;&#10;\begin{align*}&#10;\begin{cases}&#10;L\phi_1 &amp;= \lambda_1\phi_1=0\\&#10;L\phi_2 &amp;= \lambda_2\phi_2\ (\text{s.t}\ \phi_2 \perp \phi_1)\\&#10;\dots\\&#10;L\phi_n &amp;= \lambda_n\phi_n\ (\text{s.t}\ \phi_n \perp (\phi_{1},\dots,\phi_{n-1}))&#10;\end{cases}\\&#10;\end{align*}&#10;\end{document}&#10;"/>
  <p:tag name="IGUANATEXSIZE" val="20"/>
  <p:tag name="IGUANATEXCURSOR" val="213"/>
  <p:tag name="TRANSPARENCY" val="True"/>
  <p:tag name="LATEXENGINEID" val="0"/>
  <p:tag name="TEMPFOLDER" val=".\temp\"/>
  <p:tag name="LATEXFORMHEIGHT" val="418.2"/>
  <p:tag name="LATEXFORMWIDTH" val="795"/>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288.7139"/>
  <p:tag name="ORIGINALWIDTH" val="772.4034"/>
  <p:tag name="OUTPUTTYPE" val="PNG"/>
  <p:tag name="IGUANATEXVERSION" val="161"/>
  <p:tag name="LATEXADDIN" val="\documentclass{article}&#10;\usepackage{amsmath,amsfonts,bm}&#10;\pagestyle{empty}&#10;\DeclareMathOperator{\ct}{CT}&#10;\begin{document}&#10;&#10;\begin{equation*}&#10;R_{u,v} = \frac{\ct}{\text{vol}(G)}&#10;\end{equation*}&#10;&#10;\end{document}&#10;&#10;"/>
  <p:tag name="IGUANATEXSIZE" val="20"/>
  <p:tag name="IGUANATEXCURSOR" val="174"/>
  <p:tag name="TRANSPARENCY" val="True"/>
  <p:tag name="LATEXENGINEID" val="0"/>
  <p:tag name="TEMPFOLDER" val=".\temp\"/>
  <p:tag name="LATEXFORMHEIGHT" val="320"/>
  <p:tag name="LATEXFORMWIDTH" val="385"/>
  <p:tag name="LATEXFORMWRAP" val="True"/>
  <p:tag name="BITMAPVECTOR" val="0"/>
</p:tagLst>
</file>

<file path=ppt/tags/tag300.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301.xml><?xml version="1.0" encoding="utf-8"?>
<p:tagLst xmlns:a="http://schemas.openxmlformats.org/drawingml/2006/main" xmlns:r="http://schemas.openxmlformats.org/officeDocument/2006/relationships" xmlns:p="http://schemas.openxmlformats.org/presentationml/2006/main">
  <p:tag name="ORIGINALHEIGHT" val="0.3984646"/>
  <p:tag name="ORIGINALWIDTH" val="25.98224"/>
  <p:tag name="EMFCHILD" val="True"/>
</p:tagLst>
</file>

<file path=ppt/tags/tag302.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303.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304.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305.xml><?xml version="1.0" encoding="utf-8"?>
<p:tagLst xmlns:a="http://schemas.openxmlformats.org/drawingml/2006/main" xmlns:r="http://schemas.openxmlformats.org/officeDocument/2006/relationships" xmlns:p="http://schemas.openxmlformats.org/presentationml/2006/main">
  <p:tag name="ORIGINALHEIGHT" val="4.909567"/>
  <p:tag name="ORIGINALWIDTH" val="3.428504"/>
  <p:tag name="EMFCHILD" val="True"/>
</p:tagLst>
</file>

<file path=ppt/tags/tag306.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307.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308.xml><?xml version="1.0" encoding="utf-8"?>
<p:tagLst xmlns:a="http://schemas.openxmlformats.org/drawingml/2006/main" xmlns:r="http://schemas.openxmlformats.org/officeDocument/2006/relationships" xmlns:p="http://schemas.openxmlformats.org/presentationml/2006/main">
  <p:tag name="ORIGINALHEIGHT" val="29.87796"/>
  <p:tag name="ORIGINALWIDTH" val="5.186574"/>
  <p:tag name="EMFCHILD" val="True"/>
</p:tagLst>
</file>

<file path=ppt/tags/tag309.xml><?xml version="1.0" encoding="utf-8"?>
<p:tagLst xmlns:a="http://schemas.openxmlformats.org/drawingml/2006/main" xmlns:r="http://schemas.openxmlformats.org/officeDocument/2006/relationships" xmlns:p="http://schemas.openxmlformats.org/presentationml/2006/main">
  <p:tag name="ORIGINALHEIGHT" val="6.63508"/>
  <p:tag name="ORIGINALWIDTH" val="6.620078"/>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570.304"/>
  <p:tag name="OUTPUTTYPE" val="PNG"/>
  <p:tag name="IGUANATEXVERSION" val="161"/>
  <p:tag name="LATEXADDIN" val="\documentclass{article}&#10;\usepackage{amsmath,amsfonts,bm}&#10;\pagestyle{empty}&#10;\begin{document}&#10;&#10;\begin{equation*}&#10;\text{CT}(u,v) = H(u,v) + H(v,u)&#10;\end{equation*}&#10;&#10;&#10;\end{document}&#10;"/>
  <p:tag name="IGUANATEXSIZE" val="20"/>
  <p:tag name="IGUANATEXCURSOR" val="141"/>
  <p:tag name="TRANSPARENCY" val="True"/>
  <p:tag name="LATEXENGINEID" val="0"/>
  <p:tag name="TEMPFOLDER" val=".\temp\"/>
  <p:tag name="LATEXFORMHEIGHT" val="320"/>
  <p:tag name="LATEXFORMWIDTH" val="385"/>
  <p:tag name="LATEXFORMWRAP" val="True"/>
  <p:tag name="BITMAPVECTOR" val="0"/>
</p:tagLst>
</file>

<file path=ppt/tags/tag310.xml><?xml version="1.0" encoding="utf-8"?>
<p:tagLst xmlns:a="http://schemas.openxmlformats.org/drawingml/2006/main" xmlns:r="http://schemas.openxmlformats.org/officeDocument/2006/relationships" xmlns:p="http://schemas.openxmlformats.org/presentationml/2006/main">
  <p:tag name="ORIGINALHEIGHT" val="29.87796"/>
  <p:tag name="ORIGINALWIDTH" val="5.186574"/>
  <p:tag name="EMFCHILD" val="True"/>
</p:tagLst>
</file>

<file path=ppt/tags/tag311.xml><?xml version="1.0" encoding="utf-8"?>
<p:tagLst xmlns:a="http://schemas.openxmlformats.org/drawingml/2006/main" xmlns:r="http://schemas.openxmlformats.org/officeDocument/2006/relationships" xmlns:p="http://schemas.openxmlformats.org/presentationml/2006/main">
  <p:tag name="ORIGINALHEIGHT" val="6.63508"/>
  <p:tag name="ORIGINALWIDTH" val="3.285157"/>
  <p:tag name="EMFCHILD" val="True"/>
</p:tagLst>
</file>

<file path=ppt/tags/tag312.xml><?xml version="1.0" encoding="utf-8"?>
<p:tagLst xmlns:a="http://schemas.openxmlformats.org/drawingml/2006/main" xmlns:r="http://schemas.openxmlformats.org/officeDocument/2006/relationships" xmlns:p="http://schemas.openxmlformats.org/presentationml/2006/main">
  <p:tag name="ORIGINALHEIGHT" val="0.3984646"/>
  <p:tag name="ORIGINALWIDTH" val="10.38602"/>
  <p:tag name="EMFCHILD" val="True"/>
</p:tagLst>
</file>

<file path=ppt/tags/tag313.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314.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315.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316.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317.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318.xml><?xml version="1.0" encoding="utf-8"?>
<p:tagLst xmlns:a="http://schemas.openxmlformats.org/drawingml/2006/main" xmlns:r="http://schemas.openxmlformats.org/officeDocument/2006/relationships" xmlns:p="http://schemas.openxmlformats.org/presentationml/2006/main">
  <p:tag name="ORIGINALHEIGHT" val="3.145197"/>
  <p:tag name="ORIGINALWIDTH" val="6.397086"/>
  <p:tag name="EMFCHILD" val="True"/>
</p:tagLst>
</file>

<file path=ppt/tags/tag319.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345.7068"/>
  <p:tag name="ORIGINALWIDTH" val="721.4099"/>
  <p:tag name="OUTPUTTYPE" val="PNG"/>
  <p:tag name="IGUANATEXVERSION" val="161"/>
  <p:tag name="LATEXADDIN" val="\documentclass{article}&#10;\usepackage{amsmath,amsfonts,bm}&#10;\pagestyle{empty}&#10;\begin{document}&#10;&#10;\begin{equation*}&#10;\bm{S} = \sum_{k=0}^\infty \theta_k \bm{T}^k&#10;\end{equation*}&#10;&#10;&#10;\end{document}&#10;"/>
  <p:tag name="IGUANATEXSIZE" val="20"/>
  <p:tag name="IGUANATEXCURSOR" val="153"/>
  <p:tag name="TRANSPARENCY" val="True"/>
  <p:tag name="LATEXENGINEID" val="0"/>
  <p:tag name="TEMPFOLDER" val=".\temp\"/>
  <p:tag name="LATEXFORMHEIGHT" val="320"/>
  <p:tag name="LATEXFORMWIDTH" val="385"/>
  <p:tag name="LATEXFORMWRAP" val="True"/>
  <p:tag name="BITMAPVECTOR" val="0"/>
</p:tagLst>
</file>

<file path=ppt/tags/tag320.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321.xml><?xml version="1.0" encoding="utf-8"?>
<p:tagLst xmlns:a="http://schemas.openxmlformats.org/drawingml/2006/main" xmlns:r="http://schemas.openxmlformats.org/officeDocument/2006/relationships" xmlns:p="http://schemas.openxmlformats.org/presentationml/2006/main">
  <p:tag name="ORIGINALHEIGHT" val="0.3984646"/>
  <p:tag name="ORIGINALWIDTH" val="25.98224"/>
  <p:tag name="EMFCHILD" val="True"/>
</p:tagLst>
</file>

<file path=ppt/tags/tag322.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323.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324.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325.xml><?xml version="1.0" encoding="utf-8"?>
<p:tagLst xmlns:a="http://schemas.openxmlformats.org/drawingml/2006/main" xmlns:r="http://schemas.openxmlformats.org/officeDocument/2006/relationships" xmlns:p="http://schemas.openxmlformats.org/presentationml/2006/main">
  <p:tag name="ORIGINALHEIGHT" val="4.909567"/>
  <p:tag name="ORIGINALWIDTH" val="3.428504"/>
  <p:tag name="EMFCHILD" val="True"/>
</p:tagLst>
</file>

<file path=ppt/tags/tag326.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327.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328.xml><?xml version="1.0" encoding="utf-8"?>
<p:tagLst xmlns:a="http://schemas.openxmlformats.org/drawingml/2006/main" xmlns:r="http://schemas.openxmlformats.org/officeDocument/2006/relationships" xmlns:p="http://schemas.openxmlformats.org/presentationml/2006/main">
  <p:tag name="ORIGINALHEIGHT" val="0.398504"/>
  <p:tag name="ORIGINALWIDTH" val="6.082519"/>
  <p:tag name="EMFCHILD" val="True"/>
</p:tagLst>
</file>

<file path=ppt/tags/tag329.xml><?xml version="1.0" encoding="utf-8"?>
<p:tagLst xmlns:a="http://schemas.openxmlformats.org/drawingml/2006/main" xmlns:r="http://schemas.openxmlformats.org/officeDocument/2006/relationships" xmlns:p="http://schemas.openxmlformats.org/presentationml/2006/main">
  <p:tag name="ORIGINALHEIGHT" val="6.63508"/>
  <p:tag name="ORIGINALWIDTH" val="3.285157"/>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30.39127"/>
  <p:tag name="ORIGINALWIDTH" val="142.3383"/>
  <p:tag name="OUTPUTTYPE" val="SVG"/>
  <p:tag name="IGUANATEXVERSION" val="161"/>
  <p:tag name="LATEXADDIN" val="\documentclass{article}&#10;\usepackage{amsmath,amsfonts,bm}&#10;\pagestyle{empty}&#10;\begin{document}&#10;&#10;\begin{equation*}&#10;\mathbf{h}^{(l+1)}_u = \phi\left(\mathbf{h}^l_u,\bigoplus_{v\in \mathcal{N}_u}\psi\left(\mathbf{h}^l_u,\mathbf{h}^l_v\right)\right)&#10;\end{equation*}&#10;&#10;&#10;\end{document}&#10;"/>
  <p:tag name="IGUANATEXSIZE" val="18"/>
  <p:tag name="IGUANATEXCURSOR" val="242"/>
  <p:tag name="TRANSPARENCY" val="True"/>
  <p:tag name="LATEXENGINEID" val="0"/>
  <p:tag name="TEMPFOLDER" val=".\temp\"/>
  <p:tag name="LATEXFORMHEIGHT" val="320"/>
  <p:tag name="LATEXFORMWIDTH" val="385"/>
  <p:tag name="LATEXFORMWRAP" val="True"/>
  <p:tag name="BITMAPVECTOR" val="1"/>
</p:tagLst>
</file>

<file path=ppt/tags/tag330.xml><?xml version="1.0" encoding="utf-8"?>
<p:tagLst xmlns:a="http://schemas.openxmlformats.org/drawingml/2006/main" xmlns:r="http://schemas.openxmlformats.org/officeDocument/2006/relationships" xmlns:p="http://schemas.openxmlformats.org/presentationml/2006/main">
  <p:tag name="ORIGINALHEIGHT" val="0.3984646"/>
  <p:tag name="ORIGINALWIDTH" val="28.59319"/>
  <p:tag name="EMFCHILD" val="True"/>
</p:tagLst>
</file>

<file path=ppt/tags/tag331.xml><?xml version="1.0" encoding="utf-8"?>
<p:tagLst xmlns:a="http://schemas.openxmlformats.org/drawingml/2006/main" xmlns:r="http://schemas.openxmlformats.org/officeDocument/2006/relationships" xmlns:p="http://schemas.openxmlformats.org/presentationml/2006/main">
  <p:tag name="ORIGINALHEIGHT" val="9.962639"/>
  <p:tag name="ORIGINALWIDTH" val="7.76492"/>
  <p:tag name="EMFCHILD" val="True"/>
</p:tagLst>
</file>

<file path=ppt/tags/tag332.xml><?xml version="1.0" encoding="utf-8"?>
<p:tagLst xmlns:a="http://schemas.openxmlformats.org/drawingml/2006/main" xmlns:r="http://schemas.openxmlformats.org/officeDocument/2006/relationships" xmlns:p="http://schemas.openxmlformats.org/presentationml/2006/main">
  <p:tag name="ORIGINALHEIGHT" val="0.3984646"/>
  <p:tag name="ORIGINALWIDTH" val="20.29732"/>
  <p:tag name="EMFCHILD" val="True"/>
</p:tagLst>
</file>

<file path=ppt/tags/tag333.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334.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335.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336.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337.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338.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339.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88.48898"/>
  <p:tag name="ORIGINALWIDTH" val="495.688"/>
  <p:tag name="OUTPUTTYPE" val="PNG"/>
  <p:tag name="IGUANATEXVERSION" val="161"/>
  <p:tag name="LATEXADDIN" val="\documentclass{article}&#10;\usepackage{amsmath,amsfonts,bm}&#10;\pagestyle{empty}&#10;\begin{document}&#10;&#10;\begin{equation*}&#10;\bm{P}=\bm{D}\bm{A}&#10;\end{equation*}&#10;&#10;&#10;\end{document}&#10;"/>
  <p:tag name="IGUANATEXSIZE" val="20"/>
  <p:tag name="IGUANATEXCURSOR" val="116"/>
  <p:tag name="TRANSPARENCY" val="True"/>
  <p:tag name="LATEXENGINEID" val="0"/>
  <p:tag name="TEMPFOLDER" val=".\temp\"/>
  <p:tag name="LATEXFORMHEIGHT" val="320"/>
  <p:tag name="LATEXFORMWIDTH" val="385"/>
  <p:tag name="LATEXFORMWRAP" val="True"/>
  <p:tag name="BITMAPVECTOR" val="0"/>
</p:tagLst>
</file>

<file path=ppt/tags/tag340.xml><?xml version="1.0" encoding="utf-8"?>
<p:tagLst xmlns:a="http://schemas.openxmlformats.org/drawingml/2006/main" xmlns:r="http://schemas.openxmlformats.org/officeDocument/2006/relationships" xmlns:p="http://schemas.openxmlformats.org/presentationml/2006/main">
  <p:tag name="ORIGINALHEIGHT" val="3.145197"/>
  <p:tag name="ORIGINALWIDTH" val="6.397086"/>
  <p:tag name="EMFCHILD" val="True"/>
</p:tagLst>
</file>

<file path=ppt/tags/tag341.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342.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343.xml><?xml version="1.0" encoding="utf-8"?>
<p:tagLst xmlns:a="http://schemas.openxmlformats.org/drawingml/2006/main" xmlns:r="http://schemas.openxmlformats.org/officeDocument/2006/relationships" xmlns:p="http://schemas.openxmlformats.org/presentationml/2006/main">
  <p:tag name="ORIGINALHEIGHT" val="0.3984646"/>
  <p:tag name="ORIGINALWIDTH" val="25.98224"/>
  <p:tag name="EMFCHILD" val="True"/>
</p:tagLst>
</file>

<file path=ppt/tags/tag344.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345.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346.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347.xml><?xml version="1.0" encoding="utf-8"?>
<p:tagLst xmlns:a="http://schemas.openxmlformats.org/drawingml/2006/main" xmlns:r="http://schemas.openxmlformats.org/officeDocument/2006/relationships" xmlns:p="http://schemas.openxmlformats.org/presentationml/2006/main">
  <p:tag name="ORIGINALHEIGHT" val="4.909567"/>
  <p:tag name="ORIGINALWIDTH" val="3.428504"/>
  <p:tag name="EMFCHILD" val="True"/>
</p:tagLst>
</file>

<file path=ppt/tags/tag348.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349.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6.914046"/>
  <p:tag name="ORIGINALWIDTH" val="5.659231"/>
  <p:tag name="LATEXADDIN" val="\documentclass{article}&#10;\usepackage{amsmath,amsfonts,bm}&#10;\pagestyle{empty}&#10;\begin{document}&#10;&#10;\begin{equation*}&#10;\mathbf{h}^{(l+1)}_u = \phi\left(\mathbf{h}^l_u,\bigoplus_{v\in \mathcal{N}_u}\psi\left(\mathbf{h}^l_u,\mathbf{h}^l_v\right)\right)&#10;\end{equation*}&#10;&#10;&#10;\end{document}&#10;"/>
  <p:tag name="IGUANATEXSIZE" val="18"/>
  <p:tag name="IGUANATEXCURSOR" val="242"/>
  <p:tag name="TRANSPARENCY" val="True"/>
  <p:tag name="LATEXENGINEID" val="0"/>
  <p:tag name="TEMPFOLDER" val=".\temp\"/>
  <p:tag name="LATEXFORMHEIGHT" val="320"/>
  <p:tag name="LATEXFORMWIDTH" val="385"/>
  <p:tag name="LATEXFORMWRAP" val="True"/>
  <p:tag name="BITMAPVECTOR" val="1"/>
  <p:tag name="EMFCHILD" val="True"/>
</p:tagLst>
</file>

<file path=ppt/tags/tag350.xml><?xml version="1.0" encoding="utf-8"?>
<p:tagLst xmlns:a="http://schemas.openxmlformats.org/drawingml/2006/main" xmlns:r="http://schemas.openxmlformats.org/officeDocument/2006/relationships" xmlns:p="http://schemas.openxmlformats.org/presentationml/2006/main">
  <p:tag name="ORIGINALHEIGHT" val="29.87796"/>
  <p:tag name="ORIGINALWIDTH" val="5.186574"/>
  <p:tag name="EMFCHILD" val="True"/>
</p:tagLst>
</file>

<file path=ppt/tags/tag351.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1140.607"/>
  <p:tag name="OUTPUTTYPE" val="PNG"/>
  <p:tag name="IGUANATEXVERSION" val="161"/>
  <p:tag name="LATEXADDIN" val="\documentclass{article}&#10;\usepackage{amsmath,amsfonts,bm}&#10;\pagestyle{empty}&#10;\DeclareMathOperator{\tr}{Tr}&#10;\newcommand\norm[1]{\left\lVert#1\right\rVert}&#10;\begin{document}&#10;&#10;\begin{equation*}&#10;\left\lVert\frac{\partial \mathbf{h}_v^{(r)}}{\partial \mathbf{h}_u^{(0)}}\right\rVert \propto P_{G,K}(u|v)&#10;\end{equation*}&#10;&#10;\end{document}&#10;&#10;"/>
  <p:tag name="IGUANATEXSIZE" val="20"/>
  <p:tag name="IGUANATEXCURSOR" val="282"/>
  <p:tag name="TRANSPARENCY" val="True"/>
  <p:tag name="LATEXENGINEID" val="0"/>
  <p:tag name="TEMPFOLDER" val=".\temp\"/>
  <p:tag name="LATEXFORMHEIGHT" val="320"/>
  <p:tag name="LATEXFORMWIDTH" val="385"/>
  <p:tag name="LATEXFORMWRAP" val="True"/>
  <p:tag name="BITMAPVECTOR" val="0"/>
</p:tagLst>
</file>

<file path=ppt/tags/tag352.xml><?xml version="1.0" encoding="utf-8"?>
<p:tagLst xmlns:a="http://schemas.openxmlformats.org/drawingml/2006/main" xmlns:r="http://schemas.openxmlformats.org/officeDocument/2006/relationships" xmlns:p="http://schemas.openxmlformats.org/presentationml/2006/main">
  <p:tag name="OUTPUTDPI" val="1200"/>
  <p:tag name="ORIGINALHEIGHT" val="344.9568"/>
  <p:tag name="ORIGINALWIDTH" val="1491.563"/>
  <p:tag name="OUTPUTTYPE" val="PNG"/>
  <p:tag name="IGUANATEXVERSION" val="161"/>
  <p:tag name="LATEXADDIN" val="\documentclass{article}&#10;\usepackage{amsmath,amsfonts,bm}&#10;\pagestyle{empty}&#10;\DeclareMathOperator{\tr}{Tr}&#10;\begin{document}&#10;&#10;\begin{equation*}&#10;\tilde{\mathsf{O}}^m(u,v)=\sum_{k=0}^m \left\lVert\tilde{\mathbf{J}}_{k}^{(m)}(v,u)\right\rVert&#10;\end{equation*}&#10;&#10;\end{document}&#10;&#10;"/>
  <p:tag name="IGUANATEXSIZE" val="20"/>
  <p:tag name="IGUANATEXCURSOR" val="167"/>
  <p:tag name="TRANSPARENCY" val="True"/>
  <p:tag name="LATEXENGINEID" val="0"/>
  <p:tag name="TEMPFOLDER" val=".\temp\"/>
  <p:tag name="LATEXFORMHEIGHT" val="320"/>
  <p:tag name="LATEXFORMWIDTH" val="385"/>
  <p:tag name="LATEXFORMWRAP" val="True"/>
  <p:tag name="BITMAPVECTOR" val="0"/>
</p:tagLst>
</file>

<file path=ppt/tags/tag353.xml><?xml version="1.0" encoding="utf-8"?>
<p:tagLst xmlns:a="http://schemas.openxmlformats.org/drawingml/2006/main" xmlns:r="http://schemas.openxmlformats.org/officeDocument/2006/relationships" xmlns:p="http://schemas.openxmlformats.org/presentationml/2006/main">
  <p:tag name="ORIGINALHEIGHT" val="29.87796"/>
  <p:tag name="ORIGINALWIDTH" val="324.7563"/>
  <p:tag name="OUTPUTTYPE" val="SVG"/>
  <p:tag name="IGUANATEXVERSION" val="161"/>
  <p:tag name="LATEXADDIN" val="\documentclass{article}&#10;\usepackage{amsmath,amsfonts,bm}&#10;\pagestyle{empty}&#10;\DeclareMathOperator{\tr}{Tr}&#10;\begin{document}&#10;&#10;\begin{equation*}&#10;\tilde{\mathbf{J}}_{k}^{(m)}(v,u) := \left(\frac{1}{d_v}\frac{\partial \mathbf{h}_{v}^{(m)}}{\partial \mathbf{h}_{v}^{(k)}} - \frac{1}{\sqrt{d_v d_u}}\frac{\partial \mathbf{h}_{v}^{(m)}}{\partial \mathbf{h}_{u}^{(k)}}\right) + \left(\frac{1}{d_u}\frac{\partial \mathbf{h}_{u}^{(m)}}{\partial \mathbf{h}_{u}^{(k)}}  - \frac{1}{\sqrt{d_v d_u}}\frac{\partial \mathbf{h}_{u}^{(m)}}{\partial \mathbf{h}_{v}^{(k)}}\right)&#10;\end{equation*}&#10;&#10;\end{document}&#10;&#10;"/>
  <p:tag name="IGUANATEXSIZE" val="20"/>
  <p:tag name="IGUANATEXCURSOR" val="175"/>
  <p:tag name="TRANSPARENCY" val="True"/>
  <p:tag name="LATEXENGINEID" val="0"/>
  <p:tag name="TEMPFOLDER" val=".\temp\"/>
  <p:tag name="LATEXFORMHEIGHT" val="320"/>
  <p:tag name="LATEXFORMWIDTH" val="385"/>
  <p:tag name="LATEXFORMWRAP" val="True"/>
  <p:tag name="BITMAPVECTOR" val="1"/>
</p:tagLst>
</file>

<file path=ppt/tags/tag354.xml><?xml version="1.0" encoding="utf-8"?>
<p:tagLst xmlns:a="http://schemas.openxmlformats.org/drawingml/2006/main" xmlns:r="http://schemas.openxmlformats.org/officeDocument/2006/relationships" xmlns:p="http://schemas.openxmlformats.org/presentationml/2006/main">
  <p:tag name="ORIGINALHEIGHT" val="0.9264962"/>
  <p:tag name="ORIGINALWIDTH" val="3.315"/>
  <p:tag name="LATEXADDIN" val="\documentclass{article}&#10;\usepackage{amsmath,amsfonts,bm}&#10;\pagestyle{empty}&#10;\DeclareMathOperator{\tr}{Tr}&#10;\begin{document}&#10;&#10;\begin{equation*}&#10;\tilde{\mathbf{J}}_{k}^{(m)}(v,u) := \left(\frac{1}{d_v}\frac{\partial \mathbf{h}_{v}^{(m)}}{\partial \mathbf{h}_{v}^{(k)}} - \frac{1}{\sqrt{d_v d_u}}\frac{\partial \mathbf{h}_{v}^{(m)}}{\partial \mathbf{h}_{u}^{(k)}}\right) + \left(\frac{1}{d_u}\frac{\partial \mathbf{h}_{u}^{(m)}}{\partial \mathbf{h}_{u}^{(k)}}  - \frac{1}{\sqrt{d_v d_u}}\frac{\partial \mathbf{h}_{u}^{(m)}}{\partial \mathbf{h}_{v}^{(k)}}\right)&#10;\end{equation*}&#10;&#10;\end{document}&#10;&#10;"/>
  <p:tag name="IGUANATEXSIZE" val="20"/>
  <p:tag name="IGUANATEXCURSOR" val="175"/>
  <p:tag name="TRANSPARENCY" val="True"/>
  <p:tag name="LATEXENGINEID" val="0"/>
  <p:tag name="TEMPFOLDER" val=".\temp\"/>
  <p:tag name="LATEXFORMHEIGHT" val="320"/>
  <p:tag name="LATEXFORMWIDTH" val="385"/>
  <p:tag name="LATEXFORMWRAP" val="True"/>
  <p:tag name="BITMAPVECTOR" val="1"/>
  <p:tag name="EMFCHILD" val="True"/>
</p:tagLst>
</file>

<file path=ppt/tags/tag355.xml><?xml version="1.0" encoding="utf-8"?>
<p:tagLst xmlns:a="http://schemas.openxmlformats.org/drawingml/2006/main" xmlns:r="http://schemas.openxmlformats.org/officeDocument/2006/relationships" xmlns:p="http://schemas.openxmlformats.org/presentationml/2006/main">
  <p:tag name="ORIGINALHEIGHT" val="6.943938"/>
  <p:tag name="ORIGINALWIDTH" val="5.017323"/>
  <p:tag name="EMFCHILD" val="True"/>
</p:tagLst>
</file>

<file path=ppt/tags/tag356.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357.xml><?xml version="1.0" encoding="utf-8"?>
<p:tagLst xmlns:a="http://schemas.openxmlformats.org/drawingml/2006/main" xmlns:r="http://schemas.openxmlformats.org/officeDocument/2006/relationships" xmlns:p="http://schemas.openxmlformats.org/presentationml/2006/main">
  <p:tag name="ORIGINALHEIGHT" val="3.145197"/>
  <p:tag name="ORIGINALWIDTH" val="6.397086"/>
  <p:tag name="EMFCHILD" val="True"/>
</p:tagLst>
</file>

<file path=ppt/tags/tag358.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359.xml><?xml version="1.0" encoding="utf-8"?>
<p:tagLst xmlns:a="http://schemas.openxmlformats.org/drawingml/2006/main" xmlns:r="http://schemas.openxmlformats.org/officeDocument/2006/relationships" xmlns:p="http://schemas.openxmlformats.org/presentationml/2006/main">
  <p:tag name="ORIGINALHEIGHT" val="4.909567"/>
  <p:tag name="ORIGINALWIDTH" val="3.428504"/>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6.966846"/>
  <p:tag name="ORIGINALWIDTH" val="1.806955"/>
  <p:tag name="EMFCHILD" val="True"/>
</p:tagLst>
</file>

<file path=ppt/tags/tag360.xml><?xml version="1.0" encoding="utf-8"?>
<p:tagLst xmlns:a="http://schemas.openxmlformats.org/drawingml/2006/main" xmlns:r="http://schemas.openxmlformats.org/officeDocument/2006/relationships" xmlns:p="http://schemas.openxmlformats.org/presentationml/2006/main">
  <p:tag name="ORIGINALHEIGHT" val="9.962639"/>
  <p:tag name="ORIGINALWIDTH" val="2.309567"/>
  <p:tag name="EMFCHILD" val="True"/>
</p:tagLst>
</file>

<file path=ppt/tags/tag361.xml><?xml version="1.0" encoding="utf-8"?>
<p:tagLst xmlns:a="http://schemas.openxmlformats.org/drawingml/2006/main" xmlns:r="http://schemas.openxmlformats.org/officeDocument/2006/relationships" xmlns:p="http://schemas.openxmlformats.org/presentationml/2006/main">
  <p:tag name="ORIGINALHEIGHT" val="4.513072"/>
  <p:tag name="ORIGINALWIDTH" val="4.370236"/>
  <p:tag name="EMFCHILD" val="True"/>
</p:tagLst>
</file>

<file path=ppt/tags/tag362.xml><?xml version="1.0" encoding="utf-8"?>
<p:tagLst xmlns:a="http://schemas.openxmlformats.org/drawingml/2006/main" xmlns:r="http://schemas.openxmlformats.org/officeDocument/2006/relationships" xmlns:p="http://schemas.openxmlformats.org/presentationml/2006/main">
  <p:tag name="ORIGINALHEIGHT" val="2.978819"/>
  <p:tag name="ORIGINALWIDTH" val="1.164724"/>
  <p:tag name="EMFCHILD" val="True"/>
</p:tagLst>
</file>

<file path=ppt/tags/tag363.xml><?xml version="1.0" encoding="utf-8"?>
<p:tagLst xmlns:a="http://schemas.openxmlformats.org/drawingml/2006/main" xmlns:r="http://schemas.openxmlformats.org/officeDocument/2006/relationships" xmlns:p="http://schemas.openxmlformats.org/presentationml/2006/main">
  <p:tag name="ORIGINALHEIGHT" val="4.513072"/>
  <p:tag name="ORIGINALWIDTH" val="5.116889"/>
  <p:tag name="EMFCHILD" val="True"/>
</p:tagLst>
</file>

<file path=ppt/tags/tag364.xml><?xml version="1.0" encoding="utf-8"?>
<p:tagLst xmlns:a="http://schemas.openxmlformats.org/drawingml/2006/main" xmlns:r="http://schemas.openxmlformats.org/officeDocument/2006/relationships" xmlns:p="http://schemas.openxmlformats.org/presentationml/2006/main">
  <p:tag name="ORIGINALHEIGHT" val="9.962639"/>
  <p:tag name="ORIGINALWIDTH" val="2.309567"/>
  <p:tag name="EMFCHILD" val="True"/>
</p:tagLst>
</file>

<file path=ppt/tags/tag365.xml><?xml version="1.0" encoding="utf-8"?>
<p:tagLst xmlns:a="http://schemas.openxmlformats.org/drawingml/2006/main" xmlns:r="http://schemas.openxmlformats.org/officeDocument/2006/relationships" xmlns:p="http://schemas.openxmlformats.org/presentationml/2006/main">
  <p:tag name="ORIGINALHEIGHT" val="4.293898"/>
  <p:tag name="ORIGINALWIDTH" val="1.055197"/>
  <p:tag name="EMFCHILD" val="True"/>
</p:tagLst>
</file>

<file path=ppt/tags/tag366.xml><?xml version="1.0" encoding="utf-8"?>
<p:tagLst xmlns:a="http://schemas.openxmlformats.org/drawingml/2006/main" xmlns:r="http://schemas.openxmlformats.org/officeDocument/2006/relationships" xmlns:p="http://schemas.openxmlformats.org/presentationml/2006/main">
  <p:tag name="ORIGINALHEIGHT" val="2.331221"/>
  <p:tag name="ORIGINALWIDTH" val="6.620078"/>
  <p:tag name="EMFCHILD" val="True"/>
</p:tagLst>
</file>

<file path=ppt/tags/tag367.xml><?xml version="1.0" encoding="utf-8"?>
<p:tagLst xmlns:a="http://schemas.openxmlformats.org/drawingml/2006/main" xmlns:r="http://schemas.openxmlformats.org/officeDocument/2006/relationships" xmlns:p="http://schemas.openxmlformats.org/presentationml/2006/main">
  <p:tag name="ORIGINALHEIGHT" val="29.87796"/>
  <p:tag name="ORIGINALWIDTH" val="5.186574"/>
  <p:tag name="EMFCHILD" val="True"/>
</p:tagLst>
</file>

<file path=ppt/tags/tag368.xml><?xml version="1.0" encoding="utf-8"?>
<p:tagLst xmlns:a="http://schemas.openxmlformats.org/drawingml/2006/main" xmlns:r="http://schemas.openxmlformats.org/officeDocument/2006/relationships" xmlns:p="http://schemas.openxmlformats.org/presentationml/2006/main">
  <p:tag name="ORIGINALHEIGHT" val="6.63508"/>
  <p:tag name="ORIGINALWIDTH" val="3.285157"/>
  <p:tag name="EMFCHILD" val="True"/>
</p:tagLst>
</file>

<file path=ppt/tags/tag369.xml><?xml version="1.0" encoding="utf-8"?>
<p:tagLst xmlns:a="http://schemas.openxmlformats.org/drawingml/2006/main" xmlns:r="http://schemas.openxmlformats.org/officeDocument/2006/relationships" xmlns:p="http://schemas.openxmlformats.org/presentationml/2006/main">
  <p:tag name="ORIGINALHEIGHT" val="0.3984646"/>
  <p:tag name="ORIGINALWIDTH" val="9.911298"/>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4.909583"/>
  <p:tag name="ORIGINALWIDTH" val="1.55678"/>
  <p:tag name="EMFCHILD" val="True"/>
</p:tagLst>
</file>

<file path=ppt/tags/tag370.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371.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372.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373.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374.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375.xml><?xml version="1.0" encoding="utf-8"?>
<p:tagLst xmlns:a="http://schemas.openxmlformats.org/drawingml/2006/main" xmlns:r="http://schemas.openxmlformats.org/officeDocument/2006/relationships" xmlns:p="http://schemas.openxmlformats.org/presentationml/2006/main">
  <p:tag name="ORIGINALHEIGHT" val="3.145197"/>
  <p:tag name="ORIGINALWIDTH" val="6.397086"/>
  <p:tag name="EMFCHILD" val="True"/>
</p:tagLst>
</file>

<file path=ppt/tags/tag376.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377.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378.xml><?xml version="1.0" encoding="utf-8"?>
<p:tagLst xmlns:a="http://schemas.openxmlformats.org/drawingml/2006/main" xmlns:r="http://schemas.openxmlformats.org/officeDocument/2006/relationships" xmlns:p="http://schemas.openxmlformats.org/presentationml/2006/main">
  <p:tag name="ORIGINALHEIGHT" val="0.3984646"/>
  <p:tag name="ORIGINALWIDTH" val="25.98224"/>
  <p:tag name="EMFCHILD" val="True"/>
</p:tagLst>
</file>

<file path=ppt/tags/tag379.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5.139723"/>
  <p:tag name="ORIGINALWIDTH" val="5.115136"/>
  <p:tag name="EMFCHILD" val="True"/>
</p:tagLst>
</file>

<file path=ppt/tags/tag380.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381.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382.xml><?xml version="1.0" encoding="utf-8"?>
<p:tagLst xmlns:a="http://schemas.openxmlformats.org/drawingml/2006/main" xmlns:r="http://schemas.openxmlformats.org/officeDocument/2006/relationships" xmlns:p="http://schemas.openxmlformats.org/presentationml/2006/main">
  <p:tag name="ORIGINALHEIGHT" val="4.909567"/>
  <p:tag name="ORIGINALWIDTH" val="3.428504"/>
  <p:tag name="EMFCHILD" val="True"/>
</p:tagLst>
</file>

<file path=ppt/tags/tag383.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384.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385.xml><?xml version="1.0" encoding="utf-8"?>
<p:tagLst xmlns:a="http://schemas.openxmlformats.org/drawingml/2006/main" xmlns:r="http://schemas.openxmlformats.org/officeDocument/2006/relationships" xmlns:p="http://schemas.openxmlformats.org/presentationml/2006/main">
  <p:tag name="ORIGINALHEIGHT" val="0.398504"/>
  <p:tag name="ORIGINALWIDTH" val="6.082519"/>
  <p:tag name="EMFCHILD" val="True"/>
</p:tagLst>
</file>

<file path=ppt/tags/tag386.xml><?xml version="1.0" encoding="utf-8"?>
<p:tagLst xmlns:a="http://schemas.openxmlformats.org/drawingml/2006/main" xmlns:r="http://schemas.openxmlformats.org/officeDocument/2006/relationships" xmlns:p="http://schemas.openxmlformats.org/presentationml/2006/main">
  <p:tag name="ORIGINALHEIGHT" val="6.63508"/>
  <p:tag name="ORIGINALWIDTH" val="3.285157"/>
  <p:tag name="EMFCHILD" val="True"/>
</p:tagLst>
</file>

<file path=ppt/tags/tag387.xml><?xml version="1.0" encoding="utf-8"?>
<p:tagLst xmlns:a="http://schemas.openxmlformats.org/drawingml/2006/main" xmlns:r="http://schemas.openxmlformats.org/officeDocument/2006/relationships" xmlns:p="http://schemas.openxmlformats.org/presentationml/2006/main">
  <p:tag name="ORIGINALHEIGHT" val="0.3984646"/>
  <p:tag name="ORIGINALWIDTH" val="28.59319"/>
  <p:tag name="EMFCHILD" val="True"/>
</p:tagLst>
</file>

<file path=ppt/tags/tag388.xml><?xml version="1.0" encoding="utf-8"?>
<p:tagLst xmlns:a="http://schemas.openxmlformats.org/drawingml/2006/main" xmlns:r="http://schemas.openxmlformats.org/officeDocument/2006/relationships" xmlns:p="http://schemas.openxmlformats.org/presentationml/2006/main">
  <p:tag name="ORIGINALHEIGHT" val="9.962639"/>
  <p:tag name="ORIGINALWIDTH" val="7.76492"/>
  <p:tag name="EMFCHILD" val="True"/>
</p:tagLst>
</file>

<file path=ppt/tags/tag389.xml><?xml version="1.0" encoding="utf-8"?>
<p:tagLst xmlns:a="http://schemas.openxmlformats.org/drawingml/2006/main" xmlns:r="http://schemas.openxmlformats.org/officeDocument/2006/relationships" xmlns:p="http://schemas.openxmlformats.org/presentationml/2006/main">
  <p:tag name="ORIGINALHEIGHT" val="0.3984646"/>
  <p:tag name="ORIGINALWIDTH" val="20.29732"/>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4.630624"/>
  <p:tag name="ORIGINALWIDTH" val="2.529746"/>
  <p:tag name="EMFCHILD" val="True"/>
</p:tagLst>
</file>

<file path=ppt/tags/tag390.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391.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392.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393.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394.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395.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396.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397.xml><?xml version="1.0" encoding="utf-8"?>
<p:tagLst xmlns:a="http://schemas.openxmlformats.org/drawingml/2006/main" xmlns:r="http://schemas.openxmlformats.org/officeDocument/2006/relationships" xmlns:p="http://schemas.openxmlformats.org/presentationml/2006/main">
  <p:tag name="ORIGINALHEIGHT" val="3.145197"/>
  <p:tag name="ORIGINALWIDTH" val="6.397086"/>
  <p:tag name="EMFCHILD" val="True"/>
</p:tagLst>
</file>

<file path=ppt/tags/tag398.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399.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107.612"/>
  <p:tag name="OUTPUTTYPE" val="PNG"/>
  <p:tag name="IGUANATEXVERSION" val="161"/>
  <p:tag name="LATEXADDIN" val="\documentclass{article}&#10;\usepackage{amsmath,amsfonts,bm}&#10;\pagestyle{empty}&#10;\begin{document}&#10;&#10;\begin{equation*}&#10;\lambda_1=0 &lt; \lambda_2 \leq \cdots \lambda_n&#10;\end{equation*}&#10;&#10;&#10;\end{document}&#10;"/>
  <p:tag name="IGUANATEXSIZE" val="20"/>
  <p:tag name="IGUANATEXCURSOR" val="156"/>
  <p:tag name="TRANSPARENCY" val="True"/>
  <p:tag name="LATEXENGINEID" val="0"/>
  <p:tag name="TEMPFOLDER" val=".\temp\"/>
  <p:tag name="LATEXFORMHEIGHT" val="320"/>
  <p:tag name="LATEXFORMWIDTH" val="385"/>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RIGINALHEIGHT" val="6.966846"/>
  <p:tag name="ORIGINALWIDTH" val="1.8"/>
  <p:tag name="EMFCHILD" val="True"/>
</p:tagLst>
</file>

<file path=ppt/tags/tag400.xml><?xml version="1.0" encoding="utf-8"?>
<p:tagLst xmlns:a="http://schemas.openxmlformats.org/drawingml/2006/main" xmlns:r="http://schemas.openxmlformats.org/officeDocument/2006/relationships" xmlns:p="http://schemas.openxmlformats.org/presentationml/2006/main">
  <p:tag name="ORIGINALHEIGHT" val="0.3984646"/>
  <p:tag name="ORIGINALWIDTH" val="25.98224"/>
  <p:tag name="EMFCHILD" val="True"/>
</p:tagLst>
</file>

<file path=ppt/tags/tag401.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402.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403.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404.xml><?xml version="1.0" encoding="utf-8"?>
<p:tagLst xmlns:a="http://schemas.openxmlformats.org/drawingml/2006/main" xmlns:r="http://schemas.openxmlformats.org/officeDocument/2006/relationships" xmlns:p="http://schemas.openxmlformats.org/presentationml/2006/main">
  <p:tag name="ORIGINALHEIGHT" val="4.909567"/>
  <p:tag name="ORIGINALWIDTH" val="3.428504"/>
  <p:tag name="EMFCHILD" val="True"/>
</p:tagLst>
</file>

<file path=ppt/tags/tag405.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406.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407.xml><?xml version="1.0" encoding="utf-8"?>
<p:tagLst xmlns:a="http://schemas.openxmlformats.org/drawingml/2006/main" xmlns:r="http://schemas.openxmlformats.org/officeDocument/2006/relationships" xmlns:p="http://schemas.openxmlformats.org/presentationml/2006/main">
  <p:tag name="ORIGINALHEIGHT" val="29.87796"/>
  <p:tag name="ORIGINALWIDTH" val="5.186574"/>
  <p:tag name="EMFCHILD" val="True"/>
</p:tagLst>
</file>

<file path=ppt/tags/tag408.xml><?xml version="1.0" encoding="utf-8"?>
<p:tagLst xmlns:a="http://schemas.openxmlformats.org/drawingml/2006/main" xmlns:r="http://schemas.openxmlformats.org/officeDocument/2006/relationships" xmlns:p="http://schemas.openxmlformats.org/presentationml/2006/main">
  <p:tag name="ORIGINALHEIGHT" val="6.63508"/>
  <p:tag name="ORIGINALWIDTH" val="6.620078"/>
  <p:tag name="EMFCHILD" val="True"/>
</p:tagLst>
</file>

<file path=ppt/tags/tag409.xml><?xml version="1.0" encoding="utf-8"?>
<p:tagLst xmlns:a="http://schemas.openxmlformats.org/drawingml/2006/main" xmlns:r="http://schemas.openxmlformats.org/officeDocument/2006/relationships" xmlns:p="http://schemas.openxmlformats.org/presentationml/2006/main">
  <p:tag name="ORIGINALHEIGHT" val="29.87796"/>
  <p:tag name="ORIGINALWIDTH" val="5.186574"/>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3.14519"/>
  <p:tag name="ORIGINALWIDTH" val="4.037927"/>
  <p:tag name="EMFCHILD" val="True"/>
</p:tagLst>
</file>

<file path=ppt/tags/tag410.xml><?xml version="1.0" encoding="utf-8"?>
<p:tagLst xmlns:a="http://schemas.openxmlformats.org/drawingml/2006/main" xmlns:r="http://schemas.openxmlformats.org/officeDocument/2006/relationships" xmlns:p="http://schemas.openxmlformats.org/presentationml/2006/main">
  <p:tag name="ORIGINALHEIGHT" val="6.63508"/>
  <p:tag name="ORIGINALWIDTH" val="3.285157"/>
  <p:tag name="EMFCHILD" val="True"/>
</p:tagLst>
</file>

<file path=ppt/tags/tag411.xml><?xml version="1.0" encoding="utf-8"?>
<p:tagLst xmlns:a="http://schemas.openxmlformats.org/drawingml/2006/main" xmlns:r="http://schemas.openxmlformats.org/officeDocument/2006/relationships" xmlns:p="http://schemas.openxmlformats.org/presentationml/2006/main">
  <p:tag name="ORIGINALHEIGHT" val="0.3984646"/>
  <p:tag name="ORIGINALWIDTH" val="10.38602"/>
  <p:tag name="EMFCHILD" val="True"/>
</p:tagLst>
</file>

<file path=ppt/tags/tag412.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413.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414.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415.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416.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417.xml><?xml version="1.0" encoding="utf-8"?>
<p:tagLst xmlns:a="http://schemas.openxmlformats.org/drawingml/2006/main" xmlns:r="http://schemas.openxmlformats.org/officeDocument/2006/relationships" xmlns:p="http://schemas.openxmlformats.org/presentationml/2006/main">
  <p:tag name="ORIGINALHEIGHT" val="3.145197"/>
  <p:tag name="ORIGINALWIDTH" val="6.397086"/>
  <p:tag name="EMFCHILD" val="True"/>
</p:tagLst>
</file>

<file path=ppt/tags/tag418.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419.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2.331235"/>
  <p:tag name="ORIGINALWIDTH" val="6.60245"/>
  <p:tag name="EMFCHILD" val="True"/>
</p:tagLst>
</file>

<file path=ppt/tags/tag420.xml><?xml version="1.0" encoding="utf-8"?>
<p:tagLst xmlns:a="http://schemas.openxmlformats.org/drawingml/2006/main" xmlns:r="http://schemas.openxmlformats.org/officeDocument/2006/relationships" xmlns:p="http://schemas.openxmlformats.org/presentationml/2006/main">
  <p:tag name="ORIGINALHEIGHT" val="0.3984646"/>
  <p:tag name="ORIGINALWIDTH" val="25.98224"/>
  <p:tag name="EMFCHILD" val="True"/>
</p:tagLst>
</file>

<file path=ppt/tags/tag421.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422.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423.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424.xml><?xml version="1.0" encoding="utf-8"?>
<p:tagLst xmlns:a="http://schemas.openxmlformats.org/drawingml/2006/main" xmlns:r="http://schemas.openxmlformats.org/officeDocument/2006/relationships" xmlns:p="http://schemas.openxmlformats.org/presentationml/2006/main">
  <p:tag name="ORIGINALHEIGHT" val="4.909567"/>
  <p:tag name="ORIGINALWIDTH" val="3.428504"/>
  <p:tag name="EMFCHILD" val="True"/>
</p:tagLst>
</file>

<file path=ppt/tags/tag425.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426.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427.xml><?xml version="1.0" encoding="utf-8"?>
<p:tagLst xmlns:a="http://schemas.openxmlformats.org/drawingml/2006/main" xmlns:r="http://schemas.openxmlformats.org/officeDocument/2006/relationships" xmlns:p="http://schemas.openxmlformats.org/presentationml/2006/main">
  <p:tag name="ORIGINALHEIGHT" val="0.398504"/>
  <p:tag name="ORIGINALWIDTH" val="6.082519"/>
  <p:tag name="EMFCHILD" val="True"/>
</p:tagLst>
</file>

<file path=ppt/tags/tag428.xml><?xml version="1.0" encoding="utf-8"?>
<p:tagLst xmlns:a="http://schemas.openxmlformats.org/drawingml/2006/main" xmlns:r="http://schemas.openxmlformats.org/officeDocument/2006/relationships" xmlns:p="http://schemas.openxmlformats.org/presentationml/2006/main">
  <p:tag name="ORIGINALHEIGHT" val="6.63508"/>
  <p:tag name="ORIGINALWIDTH" val="3.285157"/>
  <p:tag name="EMFCHILD" val="True"/>
</p:tagLst>
</file>

<file path=ppt/tags/tag429.xml><?xml version="1.0" encoding="utf-8"?>
<p:tagLst xmlns:a="http://schemas.openxmlformats.org/drawingml/2006/main" xmlns:r="http://schemas.openxmlformats.org/officeDocument/2006/relationships" xmlns:p="http://schemas.openxmlformats.org/presentationml/2006/main">
  <p:tag name="ORIGINALHEIGHT" val="0.3984646"/>
  <p:tag name="ORIGINALWIDTH" val="28.59319"/>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8.956391"/>
  <p:tag name="ORIGINALWIDTH" val="5.202538"/>
  <p:tag name="EMFCHILD" val="True"/>
</p:tagLst>
</file>

<file path=ppt/tags/tag430.xml><?xml version="1.0" encoding="utf-8"?>
<p:tagLst xmlns:a="http://schemas.openxmlformats.org/drawingml/2006/main" xmlns:r="http://schemas.openxmlformats.org/officeDocument/2006/relationships" xmlns:p="http://schemas.openxmlformats.org/presentationml/2006/main">
  <p:tag name="ORIGINALHEIGHT" val="9.962639"/>
  <p:tag name="ORIGINALWIDTH" val="7.76492"/>
  <p:tag name="EMFCHILD" val="True"/>
</p:tagLst>
</file>

<file path=ppt/tags/tag431.xml><?xml version="1.0" encoding="utf-8"?>
<p:tagLst xmlns:a="http://schemas.openxmlformats.org/drawingml/2006/main" xmlns:r="http://schemas.openxmlformats.org/officeDocument/2006/relationships" xmlns:p="http://schemas.openxmlformats.org/presentationml/2006/main">
  <p:tag name="ORIGINALHEIGHT" val="0.3984646"/>
  <p:tag name="ORIGINALWIDTH" val="20.29732"/>
  <p:tag name="EMFCHILD" val="True"/>
</p:tagLst>
</file>

<file path=ppt/tags/tag432.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433.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434.xml><?xml version="1.0" encoding="utf-8"?>
<p:tagLst xmlns:a="http://schemas.openxmlformats.org/drawingml/2006/main" xmlns:r="http://schemas.openxmlformats.org/officeDocument/2006/relationships" xmlns:p="http://schemas.openxmlformats.org/presentationml/2006/main">
  <p:tag name="ORIGINALHEIGHT" val="7.023623"/>
  <p:tag name="ORIGINALWIDTH" val="4.738582"/>
  <p:tag name="EMFCHILD" val="True"/>
</p:tagLst>
</file>

<file path=ppt/tags/tag435.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436.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437.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438.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439.xml><?xml version="1.0" encoding="utf-8"?>
<p:tagLst xmlns:a="http://schemas.openxmlformats.org/drawingml/2006/main" xmlns:r="http://schemas.openxmlformats.org/officeDocument/2006/relationships" xmlns:p="http://schemas.openxmlformats.org/presentationml/2006/main">
  <p:tag name="ORIGINALHEIGHT" val="3.145197"/>
  <p:tag name="ORIGINALWIDTH" val="6.397086"/>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29.87797"/>
  <p:tag name="ORIGINALWIDTH" val="5.172748"/>
  <p:tag name="EMFCHILD" val="True"/>
</p:tagLst>
</file>

<file path=ppt/tags/tag440.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441.xml><?xml version="1.0" encoding="utf-8"?>
<p:tagLst xmlns:a="http://schemas.openxmlformats.org/drawingml/2006/main" xmlns:r="http://schemas.openxmlformats.org/officeDocument/2006/relationships" xmlns:p="http://schemas.openxmlformats.org/presentationml/2006/main">
  <p:tag name="ORIGINALHEIGHT" val="3.145197"/>
  <p:tag name="ORIGINALWIDTH" val="4.0487"/>
  <p:tag name="EMFCHILD" val="True"/>
</p:tagLst>
</file>

<file path=ppt/tags/tag442.xml><?xml version="1.0" encoding="utf-8"?>
<p:tagLst xmlns:a="http://schemas.openxmlformats.org/drawingml/2006/main" xmlns:r="http://schemas.openxmlformats.org/officeDocument/2006/relationships" xmlns:p="http://schemas.openxmlformats.org/presentationml/2006/main">
  <p:tag name="ORIGINALHEIGHT" val="0.3984646"/>
  <p:tag name="ORIGINALWIDTH" val="25.98224"/>
  <p:tag name="EMFCHILD" val="True"/>
</p:tagLst>
</file>

<file path=ppt/tags/tag443.xml><?xml version="1.0" encoding="utf-8"?>
<p:tagLst xmlns:a="http://schemas.openxmlformats.org/drawingml/2006/main" xmlns:r="http://schemas.openxmlformats.org/officeDocument/2006/relationships" xmlns:p="http://schemas.openxmlformats.org/presentationml/2006/main">
  <p:tag name="ORIGINALHEIGHT" val="7.352403"/>
  <p:tag name="ORIGINALWIDTH" val="5.236338"/>
  <p:tag name="EMFCHILD" val="True"/>
</p:tagLst>
</file>

<file path=ppt/tags/tag444.xml><?xml version="1.0" encoding="utf-8"?>
<p:tagLst xmlns:a="http://schemas.openxmlformats.org/drawingml/2006/main" xmlns:r="http://schemas.openxmlformats.org/officeDocument/2006/relationships" xmlns:p="http://schemas.openxmlformats.org/presentationml/2006/main">
  <p:tag name="ORIGINALHEIGHT" val="6.914056"/>
  <p:tag name="ORIGINALWIDTH" val="5.67437"/>
  <p:tag name="EMFCHILD" val="True"/>
</p:tagLst>
</file>

<file path=ppt/tags/tag445.xml><?xml version="1.0" encoding="utf-8"?>
<p:tagLst xmlns:a="http://schemas.openxmlformats.org/drawingml/2006/main" xmlns:r="http://schemas.openxmlformats.org/officeDocument/2006/relationships" xmlns:p="http://schemas.openxmlformats.org/presentationml/2006/main">
  <p:tag name="ORIGINALHEIGHT" val="6.966851"/>
  <p:tag name="ORIGINALWIDTH" val="1.811811"/>
  <p:tag name="EMFCHILD" val="True"/>
</p:tagLst>
</file>

<file path=ppt/tags/tag446.xml><?xml version="1.0" encoding="utf-8"?>
<p:tagLst xmlns:a="http://schemas.openxmlformats.org/drawingml/2006/main" xmlns:r="http://schemas.openxmlformats.org/officeDocument/2006/relationships" xmlns:p="http://schemas.openxmlformats.org/presentationml/2006/main">
  <p:tag name="ORIGINALHEIGHT" val="4.909567"/>
  <p:tag name="ORIGINALWIDTH" val="3.428504"/>
  <p:tag name="EMFCHILD" val="True"/>
</p:tagLst>
</file>

<file path=ppt/tags/tag447.xml><?xml version="1.0" encoding="utf-8"?>
<p:tagLst xmlns:a="http://schemas.openxmlformats.org/drawingml/2006/main" xmlns:r="http://schemas.openxmlformats.org/officeDocument/2006/relationships" xmlns:p="http://schemas.openxmlformats.org/presentationml/2006/main">
  <p:tag name="ORIGINALHEIGHT" val="6.966851"/>
  <p:tag name="ORIGINALWIDTH" val="1.804842"/>
  <p:tag name="EMFCHILD" val="True"/>
</p:tagLst>
</file>

<file path=ppt/tags/tag448.xml><?xml version="1.0" encoding="utf-8"?>
<p:tagLst xmlns:a="http://schemas.openxmlformats.org/drawingml/2006/main" xmlns:r="http://schemas.openxmlformats.org/officeDocument/2006/relationships" xmlns:p="http://schemas.openxmlformats.org/presentationml/2006/main">
  <p:tag name="ORIGINALHEIGHT" val="3.152166"/>
  <p:tag name="ORIGINALWIDTH" val="3.393661"/>
  <p:tag name="EMFCHILD" val="True"/>
</p:tagLst>
</file>

<file path=ppt/tags/tag449.xml><?xml version="1.0" encoding="utf-8"?>
<p:tagLst xmlns:a="http://schemas.openxmlformats.org/drawingml/2006/main" xmlns:r="http://schemas.openxmlformats.org/officeDocument/2006/relationships" xmlns:p="http://schemas.openxmlformats.org/presentationml/2006/main">
  <p:tag name="ORIGINALHEIGHT" val="29.87796"/>
  <p:tag name="ORIGINALWIDTH" val="5.186574"/>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6.914046"/>
  <p:tag name="ORIGINALWIDTH" val="5.659231"/>
  <p:tag name="EMFCHILD" val="True"/>
</p:tagLst>
</file>

<file path=ppt/tags/tag450.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1061.867"/>
  <p:tag name="OUTPUTTYPE" val="PNG"/>
  <p:tag name="IGUANATEXVERSION" val="161"/>
  <p:tag name="LATEXADDIN" val="\documentclass{article}&#10;\usepackage{amsmath,amsfonts,bm}&#10;\pagestyle{empty}&#10;\DeclareMathOperator{\tr}{Tr}&#10;\begin{document}&#10;&#10;\begin{equation*}&#10;\left\lVert\frac{\partial \mathbf{h}_u^{(r)}}{\partial \mathbf{h}_v^{(0)}}\right\rVert \leq c \ (\mathbf{\hat{A}^r})_{uv}&#10;\end{equation*}&#10;&#10;\end{document}&#10;&#10;"/>
  <p:tag name="IGUANATEXSIZE" val="20"/>
  <p:tag name="IGUANATEXCURSOR" val="253"/>
  <p:tag name="TRANSPARENCY" val="True"/>
  <p:tag name="LATEXENGINEID" val="0"/>
  <p:tag name="TEMPFOLDER" val=".\temp\"/>
  <p:tag name="LATEXFORMHEIGHT" val="320"/>
  <p:tag name="LATEXFORMWIDTH" val="385"/>
  <p:tag name="LATEXFORMWRAP" val="True"/>
  <p:tag name="BITMAPVECTOR" val="0"/>
</p:tagLst>
</file>

<file path=ppt/tags/tag451.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1933.258"/>
  <p:tag name="OUTPUTTYPE" val="PNG"/>
  <p:tag name="IGUANATEXVERSION" val="161"/>
  <p:tag name="LATEXADDIN" val="\documentclass{article}&#10;\usepackage{amsmath,amsfonts,bm}&#10;\pagestyle{empty}&#10;\DeclareMathOperator{\tr}{Tr}&#10;\newcommand\norm[1]{\left\lVert#1\right\rVert}&#10;\begin{document}&#10;&#10;\begin{equation*}&#10;\left\lVert\frac{\partial \mathbf{h}_v^{(r)}}{\partial \mathbf{h}_u^{(0)}}\right\rVert \leq \left(\prod_{k=1}^r \norm{\phi_k}\norm{\psi_k}\right)  (\mathbf{\hat{A}^r})_{uv}&#10;\end{equation*}&#10;&#10;\end{document}&#10;&#10;"/>
  <p:tag name="IGUANATEXSIZE" val="20"/>
  <p:tag name="IGUANATEXCURSOR" val="344"/>
  <p:tag name="TRANSPARENCY" val="True"/>
  <p:tag name="LATEXENGINEID" val="0"/>
  <p:tag name="TEMPFOLDER" val=".\temp\"/>
  <p:tag name="LATEXFORMHEIGHT" val="320"/>
  <p:tag name="LATEXFORMWIDTH" val="385"/>
  <p:tag name="LATEXFORMWRAP" val="True"/>
  <p:tag name="BITMAPVECTOR" val="0"/>
</p:tagLst>
</file>

<file path=ppt/tags/tag452.xml><?xml version="1.0" encoding="utf-8"?>
<p:tagLst xmlns:a="http://schemas.openxmlformats.org/drawingml/2006/main" xmlns:r="http://schemas.openxmlformats.org/officeDocument/2006/relationships" xmlns:p="http://schemas.openxmlformats.org/presentationml/2006/main">
  <p:tag name="OUTPUTDPI" val="1200"/>
  <p:tag name="ORIGINALHEIGHT" val="344.9568"/>
  <p:tag name="ORIGINALWIDTH" val="1999.25"/>
  <p:tag name="OUTPUTTYPE" val="PNG"/>
  <p:tag name="IGUANATEXVERSION" val="161"/>
  <p:tag name="LATEXADDIN" val="\documentclass{article}&#10;\usepackage{amsmath,amsfonts,bm}&#10;\pagestyle{empty}&#10;\DeclareMathOperator{\tr}{Tr}&#10;\begin{document}&#10;&#10;\begin{equation*}&#10;\tilde{\mathsf{O}}^m(u,v)=\sum_{k=0}^m \left\lVert\tilde{\mathbf{J}}_{k}^{(m)}(v,u)\right\rVert \leq c\  R_{u,v}&#10;\end{equation*}&#10;&#10;\end{document}&#10;&#10;"/>
  <p:tag name="IGUANATEXSIZE" val="20"/>
  <p:tag name="IGUANATEXCURSOR" val="167"/>
  <p:tag name="TRANSPARENCY" val="True"/>
  <p:tag name="LATEXENGINEID" val="0"/>
  <p:tag name="TEMPFOLDER" val=".\temp\"/>
  <p:tag name="LATEXFORMHEIGHT" val="320"/>
  <p:tag name="LATEXFORMWIDTH" val="385"/>
  <p:tag name="LATEXFORMWRAP" val="True"/>
  <p:tag name="BITMAPVECTOR" val="0"/>
</p:tagLst>
</file>

<file path=ppt/tags/tag453.xml><?xml version="1.0" encoding="utf-8"?>
<p:tagLst xmlns:a="http://schemas.openxmlformats.org/drawingml/2006/main" xmlns:r="http://schemas.openxmlformats.org/officeDocument/2006/relationships" xmlns:p="http://schemas.openxmlformats.org/presentationml/2006/main">
  <p:tag name="OUTPUTDPI" val="1200"/>
  <p:tag name="ORIGINALHEIGHT" val="386.9517"/>
  <p:tag name="ORIGINALWIDTH" val="1645.294"/>
  <p:tag name="OUTPUTTYPE" val="PNG"/>
  <p:tag name="IGUANATEXVERSION" val="161"/>
  <p:tag name="LATEXADDIN" val="\documentclass{article}&#10;\usepackage{amsmath,amsfonts,bm}&#10;\pagestyle{empty}&#10;\DeclareMathOperator{\tr}{Tr}&#10;\begin{document}&#10;&#10;\begin{equation*}&#10; \sum_{u,v \in V\times V}\left\lVert\frac{\partial h_v^{(r)}}{\partial h_u^{(0)}}\right\rVert \leq c (b-R_{tot})&#10;\end{equation*}&#10;&#10;\end{document}&#10;&#10;"/>
  <p:tag name="IGUANATEXSIZE" val="20"/>
  <p:tag name="IGUANATEXCURSOR" val="253"/>
  <p:tag name="TRANSPARENCY" val="True"/>
  <p:tag name="LATEXENGINEID" val="0"/>
  <p:tag name="TEMPFOLDER" val=".\temp\"/>
  <p:tag name="LATEXFORMHEIGHT" val="320"/>
  <p:tag name="LATEXFORMWIDTH" val="385"/>
  <p:tag name="LATEXFORMWRAP" val="True"/>
  <p:tag name="BITMAPVECTOR" val="0"/>
</p:tagLst>
</file>

<file path=ppt/tags/tag454.xml><?xml version="1.0" encoding="utf-8"?>
<p:tagLst xmlns:a="http://schemas.openxmlformats.org/drawingml/2006/main" xmlns:r="http://schemas.openxmlformats.org/officeDocument/2006/relationships" xmlns:p="http://schemas.openxmlformats.org/presentationml/2006/main">
  <p:tag name="OUTPUTDPI" val="1200"/>
  <p:tag name="ORIGINALHEIGHT" val="383.2021"/>
  <p:tag name="ORIGINALWIDTH" val="2572.928"/>
  <p:tag name="OUTPUTTYPE" val="PNG"/>
  <p:tag name="IGUANATEXVERSION" val="161"/>
  <p:tag name="LATEXADDIN" val="\documentclass{article}&#10;\usepackage{amsmath,amsfonts,bm}&#10;\pagestyle{empty}&#10;\begin{document}&#10;&#10;\begin{equation*}&#10;R_{u,v} = \sum_{j=0}^{\infty}\left(\frac{(\hat{A}^i)_{uu}}{d_u} +  \frac{(\hat{A}^i)_{vv}}{d_v} - \frac{2}{\sqrt{d_u d_v}}(\hat{A}^i)_{uv}\right)&#10;\end{equation*}&#10;&#10;&#10;\end{document}&#10;"/>
  <p:tag name="IGUANATEXSIZE" val="20"/>
  <p:tag name="IGUANATEXCURSOR" val="249"/>
  <p:tag name="TRANSPARENCY" val="True"/>
  <p:tag name="LATEXENGINEID" val="0"/>
  <p:tag name="TEMPFOLDER" val=".\temp\"/>
  <p:tag name="LATEXFORMHEIGHT" val="320"/>
  <p:tag name="LATEXFORMWIDTH" val="385"/>
  <p:tag name="LATEXFORMWRAP" val="True"/>
  <p:tag name="BITMAPVECTOR" val="0"/>
</p:tagLst>
</file>

<file path=ppt/tags/tag455.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1061.867"/>
  <p:tag name="OUTPUTTYPE" val="PNG"/>
  <p:tag name="IGUANATEXVERSION" val="161"/>
  <p:tag name="LATEXADDIN" val="\documentclass{article}&#10;\usepackage{amsmath,amsfonts,bm}&#10;\pagestyle{empty}&#10;\DeclareMathOperator{\tr}{Tr}&#10;\begin{document}&#10;&#10;\begin{equation*}&#10;\left\lVert\frac{\partial \mathbf{h}_u^{(r)}}{\partial \mathbf{h}_v^{(0)}}\right\rVert \leq c \ (\mathbf{\hat{A}^r})_{uv}&#10;\end{equation*}&#10;&#10;\end{document}&#10;&#10;"/>
  <p:tag name="IGUANATEXSIZE" val="20"/>
  <p:tag name="IGUANATEXCURSOR" val="253"/>
  <p:tag name="TRANSPARENCY" val="True"/>
  <p:tag name="LATEXENGINEID" val="0"/>
  <p:tag name="TEMPFOLDER" val=".\temp\"/>
  <p:tag name="LATEXFORMHEIGHT" val="320"/>
  <p:tag name="LATEXFORMWIDTH" val="385"/>
  <p:tag name="LATEXFORMWRAP" val="True"/>
  <p:tag name="BITMAPVECTOR" val="0"/>
</p:tagLst>
</file>

<file path=ppt/tags/tag456.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1933.258"/>
  <p:tag name="OUTPUTTYPE" val="PNG"/>
  <p:tag name="IGUANATEXVERSION" val="161"/>
  <p:tag name="LATEXADDIN" val="\documentclass{article}&#10;\usepackage{amsmath,amsfonts,bm}&#10;\pagestyle{empty}&#10;\DeclareMathOperator{\tr}{Tr}&#10;\newcommand\norm[1]{\left\lVert#1\right\rVert}&#10;\begin{document}&#10;&#10;\begin{equation*}&#10;\left\lVert\frac{\partial \mathbf{h}_v^{(r)}}{\partial \mathbf{h}_u^{(0)}}\right\rVert \leq \left(\prod_{k=1}^r \norm{\phi_k}\norm{\psi_k}\right)  (\mathbf{\hat{A}^r})_{uv}&#10;\end{equation*}&#10;&#10;\end{document}&#10;&#10;"/>
  <p:tag name="IGUANATEXSIZE" val="20"/>
  <p:tag name="IGUANATEXCURSOR" val="344"/>
  <p:tag name="TRANSPARENCY" val="True"/>
  <p:tag name="LATEXENGINEID" val="0"/>
  <p:tag name="TEMPFOLDER" val=".\temp\"/>
  <p:tag name="LATEXFORMHEIGHT" val="320"/>
  <p:tag name="LATEXFORMWIDTH" val="385"/>
  <p:tag name="LATEXFORMWRAP" val="True"/>
  <p:tag name="BITMAPVECTOR" val="0"/>
</p:tagLst>
</file>

<file path=ppt/tags/tag45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85.3768"/>
  <p:tag name="OUTPUTTYPE" val="PNG"/>
  <p:tag name="IGUANATEXVERSION" val="161"/>
  <p:tag name="LATEXADDIN" val="\documentclass{article}&#10;\usepackage{amsmath,amsfonts,bm}&#10;\pagestyle{empty}&#10;\DeclareMathOperator{\tr}{Tr}&#10;\begin{document}&#10;&#10;\begin{equation*}&#10;\mathcal{R}(G) = (V, \mathcal{R}(E))&#10;\end{equation*}&#10;&#10;\end{document}&#10;&#10;"/>
  <p:tag name="IGUANATEXSIZE" val="20"/>
  <p:tag name="IGUANATEXCURSOR" val="175"/>
  <p:tag name="TRANSPARENCY" val="True"/>
  <p:tag name="LATEXENGINEID" val="0"/>
  <p:tag name="TEMPFOLDER" val=".\temp\"/>
  <p:tag name="LATEXFORMHEIGHT" val="320"/>
  <p:tag name="LATEXFORMWIDTH" val="385"/>
  <p:tag name="LATEXFORMWRAP" val="True"/>
  <p:tag name="BITMAPVECTOR" val="0"/>
</p:tagLst>
</file>

<file path=ppt/tags/tag45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32.1335"/>
  <p:tag name="OUTPUTTYPE" val="PNG"/>
  <p:tag name="IGUANATEXVERSION" val="161"/>
  <p:tag name="LATEXADDIN" val="\documentclass{article}&#10;\usepackage{amsmath,amsfonts,bm}&#10;\pagestyle{empty}&#10;\DeclareMathOperator{\tr}{Tr}&#10;\begin{document}&#10;&#10;\begin{equation*}&#10;Y= \text{GNN}(\mathcal{R}(G))&#10;\end{equation*}&#10;&#10;\end{document}&#10;&#10;"/>
  <p:tag name="IGUANATEXSIZE" val="20"/>
  <p:tag name="IGUANATEXCURSOR" val="168"/>
  <p:tag name="TRANSPARENCY" val="True"/>
  <p:tag name="LATEXENGINEID" val="0"/>
  <p:tag name="TEMPFOLDER" val=".\temp\"/>
  <p:tag name="LATEXFORMHEIGHT" val="320"/>
  <p:tag name="LATEXFORMWIDTH" val="385"/>
  <p:tag name="LATEXFORMWRAP" val="True"/>
  <p:tag name="BITMAPVECTOR" val="0"/>
</p:tagLst>
</file>

<file path=ppt/tags/tag459.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LATEXADDIN" val="\documentclass{article}&#10;\usepackage{amsmath,amsfonts,bm}&#10;\pagestyle{empty}&#10;\begin{document}&#10;&#10;\begin{equation*}&#10;\mathbf{h}^{(l+1)}_u = \phi\left(\mathbf{h}^l_u,\bigoplus_{(u,v)\in\mathcal{R}(E)}\psi\left(\mathbf{h}^l_u,\mathbf{h}^l_v\right)\right)&#10;\end{equation*}&#10;&#10;&#10;\end{document}&#10;"/>
  <p:tag name="IGUANATEXSIZE" val="18"/>
  <p:tag name="IGUANATEXCURSOR" val="191"/>
  <p:tag name="TRANSPARENCY" val="True"/>
  <p:tag name="LATEXENGINEID" val="0"/>
  <p:tag name="TEMPFOLDER" val=".\temp\"/>
  <p:tag name="LATEXFORMHEIGHT" val="320"/>
  <p:tag name="LATEXFORMWIDTH" val="385"/>
  <p:tag name="LATEXFORMWRAP" val="True"/>
  <p:tag name="BITMAPVECTOR" val="1"/>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4.909583"/>
  <p:tag name="ORIGINALWIDTH" val="1.55678"/>
  <p:tag name="EMFCHILD" val="True"/>
</p:tagLst>
</file>

<file path=ppt/tags/tag460.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461.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462.xml><?xml version="1.0" encoding="utf-8"?>
<p:tagLst xmlns:a="http://schemas.openxmlformats.org/drawingml/2006/main" xmlns:r="http://schemas.openxmlformats.org/officeDocument/2006/relationships" xmlns:p="http://schemas.openxmlformats.org/presentationml/2006/main">
  <p:tag name="ORIGINALHEIGHT" val="5.139689"/>
  <p:tag name="ORIGINALWIDTH" val="5.125147"/>
  <p:tag name="EMFCHILD" val="True"/>
</p:tagLst>
</file>

<file path=ppt/tags/tag463.xml><?xml version="1.0" encoding="utf-8"?>
<p:tagLst xmlns:a="http://schemas.openxmlformats.org/drawingml/2006/main" xmlns:r="http://schemas.openxmlformats.org/officeDocument/2006/relationships" xmlns:p="http://schemas.openxmlformats.org/presentationml/2006/main">
  <p:tag name="ORIGINALHEIGHT" val="4.630612"/>
  <p:tag name="ORIGINALWIDTH" val="2.53472"/>
  <p:tag name="EMFCHILD" val="True"/>
</p:tagLst>
</file>

<file path=ppt/tags/tag464.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465.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466.xml><?xml version="1.0" encoding="utf-8"?>
<p:tagLst xmlns:a="http://schemas.openxmlformats.org/drawingml/2006/main" xmlns:r="http://schemas.openxmlformats.org/officeDocument/2006/relationships" xmlns:p="http://schemas.openxmlformats.org/presentationml/2006/main">
  <p:tag name="ORIGINALHEIGHT" val="2.331252"/>
  <p:tag name="ORIGINALWIDTH" val="6.61532"/>
  <p:tag name="EMFCHILD" val="True"/>
</p:tagLst>
</file>

<file path=ppt/tags/tag467.xml><?xml version="1.0" encoding="utf-8"?>
<p:tagLst xmlns:a="http://schemas.openxmlformats.org/drawingml/2006/main" xmlns:r="http://schemas.openxmlformats.org/officeDocument/2006/relationships" xmlns:p="http://schemas.openxmlformats.org/presentationml/2006/main">
  <p:tag name="ORIGINALHEIGHT" val="8.956408"/>
  <p:tag name="ORIGINALWIDTH" val="5.212689"/>
  <p:tag name="EMFCHILD" val="True"/>
</p:tagLst>
</file>

<file path=ppt/tags/tag468.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469.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3.14519"/>
  <p:tag name="ORIGINALWIDTH" val="4.037927"/>
  <p:tag name="EMFCHILD" val="True"/>
</p:tagLst>
</file>

<file path=ppt/tags/tag470.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471.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472.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473.xml><?xml version="1.0" encoding="utf-8"?>
<p:tagLst xmlns:a="http://schemas.openxmlformats.org/drawingml/2006/main" xmlns:r="http://schemas.openxmlformats.org/officeDocument/2006/relationships" xmlns:p="http://schemas.openxmlformats.org/presentationml/2006/main">
  <p:tag name="ORIGINALHEIGHT" val="2.978809"/>
  <p:tag name="ORIGINALWIDTH" val="1.163883"/>
  <p:tag name="EMFCHILD" val="True"/>
</p:tagLst>
</file>

<file path=ppt/tags/tag474.xml><?xml version="1.0" encoding="utf-8"?>
<p:tagLst xmlns:a="http://schemas.openxmlformats.org/drawingml/2006/main" xmlns:r="http://schemas.openxmlformats.org/officeDocument/2006/relationships" xmlns:p="http://schemas.openxmlformats.org/presentationml/2006/main">
  <p:tag name="ORIGINALHEIGHT" val="13.94767"/>
  <p:tag name="ORIGINALWIDTH" val="13.90714"/>
  <p:tag name="EMFCHILD" val="True"/>
</p:tagLst>
</file>

<file path=ppt/tags/tag475.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476.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477.xml><?xml version="1.0" encoding="utf-8"?>
<p:tagLst xmlns:a="http://schemas.openxmlformats.org/drawingml/2006/main" xmlns:r="http://schemas.openxmlformats.org/officeDocument/2006/relationships" xmlns:p="http://schemas.openxmlformats.org/presentationml/2006/main">
  <p:tag name="ORIGINALHEIGHT" val="2.147932"/>
  <p:tag name="ORIGINALWIDTH" val="0.8843375"/>
  <p:tag name="EMFCHILD" val="True"/>
</p:tagLst>
</file>

<file path=ppt/tags/tag478.xml><?xml version="1.0" encoding="utf-8"?>
<p:tagLst xmlns:a="http://schemas.openxmlformats.org/drawingml/2006/main" xmlns:r="http://schemas.openxmlformats.org/officeDocument/2006/relationships" xmlns:p="http://schemas.openxmlformats.org/presentationml/2006/main">
  <p:tag name="ORIGINALHEIGHT" val="3.152178"/>
  <p:tag name="ORIGINALWIDTH" val="3.391203"/>
  <p:tag name="EMFCHILD" val="True"/>
</p:tagLst>
</file>

<file path=ppt/tags/tag479.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2.978829"/>
  <p:tag name="ORIGINALWIDTH" val="1.161636"/>
  <p:tag name="EMFCHILD" val="True"/>
</p:tagLst>
</file>

<file path=ppt/tags/tag480.xml><?xml version="1.0" encoding="utf-8"?>
<p:tagLst xmlns:a="http://schemas.openxmlformats.org/drawingml/2006/main" xmlns:r="http://schemas.openxmlformats.org/officeDocument/2006/relationships" xmlns:p="http://schemas.openxmlformats.org/presentationml/2006/main">
  <p:tag name="ORIGINALHEIGHT" val="4.553918"/>
  <p:tag name="ORIGINALWIDTH" val="3.850814"/>
  <p:tag name="EMFCHILD" val="True"/>
</p:tagLst>
</file>

<file path=ppt/tags/tag481.xml><?xml version="1.0" encoding="utf-8"?>
<p:tagLst xmlns:a="http://schemas.openxmlformats.org/drawingml/2006/main" xmlns:r="http://schemas.openxmlformats.org/officeDocument/2006/relationships" xmlns:p="http://schemas.openxmlformats.org/presentationml/2006/main">
  <p:tag name="ORIGINALHEIGHT" val="4.902615"/>
  <p:tag name="ORIGINALWIDTH" val="6.37858"/>
  <p:tag name="EMFCHILD" val="True"/>
</p:tagLst>
</file>

<file path=ppt/tags/tag482.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483.xml><?xml version="1.0" encoding="utf-8"?>
<p:tagLst xmlns:a="http://schemas.openxmlformats.org/drawingml/2006/main" xmlns:r="http://schemas.openxmlformats.org/officeDocument/2006/relationships" xmlns:p="http://schemas.openxmlformats.org/presentationml/2006/main">
  <p:tag name="ORIGINALHEIGHT" val="4.73524"/>
  <p:tag name="ORIGINALWIDTH" val="5.380354"/>
  <p:tag name="EMFCHILD" val="True"/>
</p:tagLst>
</file>

<file path=ppt/tags/tag484.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485.xml><?xml version="1.0" encoding="utf-8"?>
<p:tagLst xmlns:a="http://schemas.openxmlformats.org/drawingml/2006/main" xmlns:r="http://schemas.openxmlformats.org/officeDocument/2006/relationships" xmlns:p="http://schemas.openxmlformats.org/presentationml/2006/main">
  <p:tag name="ORIGINALHEIGHT" val="8.956408"/>
  <p:tag name="ORIGINALWIDTH" val="6.028415"/>
  <p:tag name="EMFCHILD" val="True"/>
</p:tagLst>
</file>

<file path=ppt/tags/tag486.xml><?xml version="1.0" encoding="utf-8"?>
<p:tagLst xmlns:a="http://schemas.openxmlformats.org/drawingml/2006/main" xmlns:r="http://schemas.openxmlformats.org/officeDocument/2006/relationships" xmlns:p="http://schemas.openxmlformats.org/presentationml/2006/main">
  <p:tag name="ORIGINALHEIGHT" val="11.94517"/>
  <p:tag name="ORIGINALWIDTH" val="2.596377"/>
  <p:tag name="EMFCHILD" val="True"/>
</p:tagLst>
</file>

<file path=ppt/tags/tag487.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488.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489.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13.94769"/>
  <p:tag name="ORIGINALWIDTH" val="13.88005"/>
  <p:tag name="EMFCHILD" val="True"/>
</p:tagLst>
</file>

<file path=ppt/tags/tag490.xml><?xml version="1.0" encoding="utf-8"?>
<p:tagLst xmlns:a="http://schemas.openxmlformats.org/drawingml/2006/main" xmlns:r="http://schemas.openxmlformats.org/officeDocument/2006/relationships" xmlns:p="http://schemas.openxmlformats.org/presentationml/2006/main">
  <p:tag name="ORIGINALHEIGHT" val="2.978809"/>
  <p:tag name="ORIGINALWIDTH" val="1.163883"/>
  <p:tag name="EMFCHILD" val="True"/>
</p:tagLst>
</file>

<file path=ppt/tags/tag491.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492.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493.xml><?xml version="1.0" encoding="utf-8"?>
<p:tagLst xmlns:a="http://schemas.openxmlformats.org/drawingml/2006/main" xmlns:r="http://schemas.openxmlformats.org/officeDocument/2006/relationships" xmlns:p="http://schemas.openxmlformats.org/presentationml/2006/main">
  <p:tag name="ORIGINALHEIGHT" val="3.152178"/>
  <p:tag name="ORIGINALWIDTH" val="3.391203"/>
  <p:tag name="EMFCHILD" val="True"/>
</p:tagLst>
</file>

<file path=ppt/tags/tag494.xml><?xml version="1.0" encoding="utf-8"?>
<p:tagLst xmlns:a="http://schemas.openxmlformats.org/drawingml/2006/main" xmlns:r="http://schemas.openxmlformats.org/officeDocument/2006/relationships" xmlns:p="http://schemas.openxmlformats.org/presentationml/2006/main">
  <p:tag name="ORIGINALHEIGHT" val="11.94517"/>
  <p:tag name="ORIGINALWIDTH" val="2.596377"/>
  <p:tag name="EMFCHILD" val="True"/>
</p:tagLst>
</file>

<file path=ppt/tags/tag495.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496.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49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85.3768"/>
  <p:tag name="OUTPUTTYPE" val="PNG"/>
  <p:tag name="IGUANATEXVERSION" val="161"/>
  <p:tag name="LATEXADDIN" val="\documentclass{article}&#10;\usepackage{amsmath,amsfonts,bm}&#10;\pagestyle{empty}&#10;\DeclareMathOperator{\tr}{Tr}&#10;\begin{document}&#10;&#10;\begin{equation*}&#10;\mathcal{R}(G) = (V, \mathcal{R}(E))&#10;\end{equation*}&#10;&#10;\end{document}&#10;&#10;"/>
  <p:tag name="IGUANATEXSIZE" val="20"/>
  <p:tag name="IGUANATEXCURSOR" val="175"/>
  <p:tag name="TRANSPARENCY" val="True"/>
  <p:tag name="LATEXENGINEID" val="0"/>
  <p:tag name="TEMPFOLDER" val=".\temp\"/>
  <p:tag name="LATEXFORMHEIGHT" val="320"/>
  <p:tag name="LATEXFORMWIDTH" val="385"/>
  <p:tag name="LATEXFORMWRAP" val="True"/>
  <p:tag name="BITMAPVECTOR" val="0"/>
</p:tagLst>
</file>

<file path=ppt/tags/tag49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32.1335"/>
  <p:tag name="OUTPUTTYPE" val="PNG"/>
  <p:tag name="IGUANATEXVERSION" val="161"/>
  <p:tag name="LATEXADDIN" val="\documentclass{article}&#10;\usepackage{amsmath,amsfonts,bm}&#10;\pagestyle{empty}&#10;\DeclareMathOperator{\tr}{Tr}&#10;\begin{document}&#10;&#10;\begin{equation*}&#10;Y= \text{GNN}(\mathcal{R}(G))&#10;\end{equation*}&#10;&#10;\end{document}&#10;&#10;"/>
  <p:tag name="IGUANATEXSIZE" val="20"/>
  <p:tag name="IGUANATEXCURSOR" val="168"/>
  <p:tag name="TRANSPARENCY" val="True"/>
  <p:tag name="LATEXENGINEID" val="0"/>
  <p:tag name="TEMPFOLDER" val=".\temp\"/>
  <p:tag name="LATEXFORMHEIGHT" val="320"/>
  <p:tag name="LATEXFORMWIDTH" val="385"/>
  <p:tag name="LATEXFORMWRAP" val="True"/>
  <p:tag name="BITMAPVECTOR" val="0"/>
</p:tagLst>
</file>

<file path=ppt/tags/tag499.xml><?xml version="1.0" encoding="utf-8"?>
<p:tagLst xmlns:a="http://schemas.openxmlformats.org/drawingml/2006/main" xmlns:r="http://schemas.openxmlformats.org/officeDocument/2006/relationships" xmlns:p="http://schemas.openxmlformats.org/presentationml/2006/main">
  <p:tag name="OUTPUTDPI" val="1200"/>
  <p:tag name="ORIGINALHEIGHT" val="311.961"/>
  <p:tag name="ORIGINALWIDTH" val="651.6685"/>
  <p:tag name="OUTPUTTYPE" val="PNG"/>
  <p:tag name="IGUANATEXVERSION" val="161"/>
  <p:tag name="LATEXADDIN" val="\documentclass{article}&#10;\usepackage{amsmath,amsfonts,bm}&#10;\pagestyle{empty}&#10;\DeclareMathOperator{\tr}{Tr}&#10;\begin{document}&#10;&#10;\begin{align*}&#10;&amp;\text{diam}(\mathcal{R}(G))\\ &amp;\leq \text{diam}(G)&#10;\end{align*}&#10;&#10;\end{document}&#10;&#10;"/>
  <p:tag name="IGUANATEXSIZE" val="20"/>
  <p:tag name="IGUANATEXCURSOR" val="170"/>
  <p:tag name="TRANSPARENCY" val="True"/>
  <p:tag name="LATEXENGINEID" val="0"/>
  <p:tag name="TEMPFOLDER" val=".\temp\"/>
  <p:tag name="LATEXFORMHEIGHT" val="320"/>
  <p:tag name="LATEXFORMWIDTH" val="385"/>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0.7349"/>
  <p:tag name="ORIGINALWIDTH" val="1516.311"/>
  <p:tag name="OUTPUTTYPE" val="PNG"/>
  <p:tag name="IGUANATEXVERSION" val="161"/>
  <p:tag name="LATEXADDIN" val="\documentclass{article}&#10;\usepackage{amsmath,amsfonts,bm}&#10;\pagestyle{empty}&#10;\begin{document}&#10;&#10;\begin{equation*}&#10;\mathcal{L}= D^{-1/2}LD^{-1/2} = \hat{\Phi} \hat{\Lambda} \hat{\Phi}^T&#10;\end{equation*}&#10;&#10;&#10;\end{document}&#10;"/>
  <p:tag name="IGUANATEXSIZE" val="20"/>
  <p:tag name="IGUANATEXCURSOR" val="181"/>
  <p:tag name="TRANSPARENCY" val="True"/>
  <p:tag name="LATEXENGINEID" val="0"/>
  <p:tag name="TEMPFOLDER" val=".\temp\"/>
  <p:tag name="LATEXFORMHEIGHT" val="320"/>
  <p:tag name="LATEXFORMWIDTH" val="385"/>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RIGINALHEIGHT" val="3.152145"/>
  <p:tag name="ORIGINALWIDTH" val="3.384602"/>
  <p:tag name="EMFCHILD" val="True"/>
</p:tagLst>
</file>

<file path=ppt/tags/tag500.xml><?xml version="1.0" encoding="utf-8"?>
<p:tagLst xmlns:a="http://schemas.openxmlformats.org/drawingml/2006/main" xmlns:r="http://schemas.openxmlformats.org/officeDocument/2006/relationships" xmlns:p="http://schemas.openxmlformats.org/presentationml/2006/main">
  <p:tag name="OUTPUTDPI" val="1200"/>
  <p:tag name="ORIGINALHEIGHT" val="130.4837"/>
  <p:tag name="ORIGINALWIDTH" val="623.1721"/>
  <p:tag name="OUTPUTTYPE" val="PNG"/>
  <p:tag name="IGUANATEXVERSION" val="161"/>
  <p:tag name="LATEXADDIN" val="\documentclass{article}&#10;\usepackage{amsmath,amsfonts,bm}&#10;\pagestyle{empty}&#10;\DeclareMathOperator{\tr}{Tr}&#10;\begin{document}&#10;&#10;\begin{equation*}&#10;h_{\mathcal{R}(G)} \geq h_G&#10;\end{equation*}&#10;&#10;\end{document}&#10;&#10;"/>
  <p:tag name="IGUANATEXSIZE" val="20"/>
  <p:tag name="IGUANATEXCURSOR" val="168"/>
  <p:tag name="TRANSPARENCY" val="True"/>
  <p:tag name="LATEXENGINEID" val="0"/>
  <p:tag name="TEMPFOLDER" val=".\temp\"/>
  <p:tag name="LATEXFORMHEIGHT" val="320"/>
  <p:tag name="LATEXFORMWIDTH" val="385"/>
  <p:tag name="LATEXFORMWRAP" val="True"/>
  <p:tag name="BITMAPVECTOR" val="0"/>
</p:tagLst>
</file>

<file path=ppt/tags/tag50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97.6"/>
  <p:tag name="OUTPUTTYPE" val="PNG"/>
  <p:tag name="IGUANATEXVERSION" val="161"/>
  <p:tag name="LATEXADDIN" val="\documentclass{article}&#10;\usepackage{amsmath,amsfonts,bm}&#10;\pagestyle{empty}&#10;\DeclareMathOperator{\tr}{Tr}&#10;\begin{document}&#10;&#10;\begin{align*}&#10;R_{\text{tot}}(\mathcal{R}(G)) \leq R_{\text{tot}}(G)&#10;\end{align*}&#10;&#10;\end{document}&#10;&#10;"/>
  <p:tag name="IGUANATEXSIZE" val="20"/>
  <p:tag name="IGUANATEXCURSOR" val="138"/>
  <p:tag name="TRANSPARENCY" val="True"/>
  <p:tag name="LATEXENGINEID" val="0"/>
  <p:tag name="TEMPFOLDER" val=".\temp\"/>
  <p:tag name="LATEXFORMHEIGHT" val="320"/>
  <p:tag name="LATEXFORMWIDTH" val="385"/>
  <p:tag name="LATEXFORMWRAP" val="True"/>
  <p:tag name="BITMAPVECTOR" val="0"/>
</p:tagLst>
</file>

<file path=ppt/tags/tag502.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LATEXADDIN" val="\documentclass{article}&#10;\usepackage{amsmath,amsfonts,bm}&#10;\pagestyle{empty}&#10;\begin{document}&#10;&#10;\begin{equation*}&#10;\mathbf{h}^{(l+1)}_u = \phi\left(\mathbf{h}^l_u,\bigoplus_{(u,v)\in\mathcal{R}(E)}\psi\left(\mathbf{h}^l_u,\mathbf{h}^l_v\right)\right)&#10;\end{equation*}&#10;&#10;&#10;\end{document}&#10;"/>
  <p:tag name="IGUANATEXSIZE" val="18"/>
  <p:tag name="IGUANATEXCURSOR" val="191"/>
  <p:tag name="TRANSPARENCY" val="True"/>
  <p:tag name="LATEXENGINEID" val="0"/>
  <p:tag name="TEMPFOLDER" val=".\temp\"/>
  <p:tag name="LATEXFORMHEIGHT" val="320"/>
  <p:tag name="LATEXFORMWIDTH" val="385"/>
  <p:tag name="LATEXFORMWRAP" val="True"/>
  <p:tag name="BITMAPVECTOR" val="1"/>
  <p:tag name="EMFCHILD" val="True"/>
</p:tagLst>
</file>

<file path=ppt/tags/tag503.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504.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505.xml><?xml version="1.0" encoding="utf-8"?>
<p:tagLst xmlns:a="http://schemas.openxmlformats.org/drawingml/2006/main" xmlns:r="http://schemas.openxmlformats.org/officeDocument/2006/relationships" xmlns:p="http://schemas.openxmlformats.org/presentationml/2006/main">
  <p:tag name="ORIGINALHEIGHT" val="5.139689"/>
  <p:tag name="ORIGINALWIDTH" val="5.125147"/>
  <p:tag name="EMFCHILD" val="True"/>
</p:tagLst>
</file>

<file path=ppt/tags/tag506.xml><?xml version="1.0" encoding="utf-8"?>
<p:tagLst xmlns:a="http://schemas.openxmlformats.org/drawingml/2006/main" xmlns:r="http://schemas.openxmlformats.org/officeDocument/2006/relationships" xmlns:p="http://schemas.openxmlformats.org/presentationml/2006/main">
  <p:tag name="ORIGINALHEIGHT" val="4.630612"/>
  <p:tag name="ORIGINALWIDTH" val="2.53472"/>
  <p:tag name="EMFCHILD" val="True"/>
</p:tagLst>
</file>

<file path=ppt/tags/tag507.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508.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509.xml><?xml version="1.0" encoding="utf-8"?>
<p:tagLst xmlns:a="http://schemas.openxmlformats.org/drawingml/2006/main" xmlns:r="http://schemas.openxmlformats.org/officeDocument/2006/relationships" xmlns:p="http://schemas.openxmlformats.org/presentationml/2006/main">
  <p:tag name="ORIGINALHEIGHT" val="2.331252"/>
  <p:tag name="ORIGINALWIDTH" val="6.61532"/>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4.553896"/>
  <p:tag name="ORIGINALWIDTH" val="3.843307"/>
  <p:tag name="EMFCHILD" val="True"/>
</p:tagLst>
</file>

<file path=ppt/tags/tag510.xml><?xml version="1.0" encoding="utf-8"?>
<p:tagLst xmlns:a="http://schemas.openxmlformats.org/drawingml/2006/main" xmlns:r="http://schemas.openxmlformats.org/officeDocument/2006/relationships" xmlns:p="http://schemas.openxmlformats.org/presentationml/2006/main">
  <p:tag name="ORIGINALHEIGHT" val="8.956408"/>
  <p:tag name="ORIGINALWIDTH" val="5.212689"/>
  <p:tag name="EMFCHILD" val="True"/>
</p:tagLst>
</file>

<file path=ppt/tags/tag511.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512.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513.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514.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515.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516.xml><?xml version="1.0" encoding="utf-8"?>
<p:tagLst xmlns:a="http://schemas.openxmlformats.org/drawingml/2006/main" xmlns:r="http://schemas.openxmlformats.org/officeDocument/2006/relationships" xmlns:p="http://schemas.openxmlformats.org/presentationml/2006/main">
  <p:tag name="ORIGINALHEIGHT" val="2.978809"/>
  <p:tag name="ORIGINALWIDTH" val="1.163883"/>
  <p:tag name="EMFCHILD" val="True"/>
</p:tagLst>
</file>

<file path=ppt/tags/tag517.xml><?xml version="1.0" encoding="utf-8"?>
<p:tagLst xmlns:a="http://schemas.openxmlformats.org/drawingml/2006/main" xmlns:r="http://schemas.openxmlformats.org/officeDocument/2006/relationships" xmlns:p="http://schemas.openxmlformats.org/presentationml/2006/main">
  <p:tag name="ORIGINALHEIGHT" val="13.94767"/>
  <p:tag name="ORIGINALWIDTH" val="13.90714"/>
  <p:tag name="EMFCHILD" val="True"/>
</p:tagLst>
</file>

<file path=ppt/tags/tag518.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519.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5.809189"/>
  <p:tag name="ORIGINALWIDTH" val="7.610193"/>
  <p:tag name="EMFCHILD" val="True"/>
</p:tagLst>
</file>

<file path=ppt/tags/tag520.xml><?xml version="1.0" encoding="utf-8"?>
<p:tagLst xmlns:a="http://schemas.openxmlformats.org/drawingml/2006/main" xmlns:r="http://schemas.openxmlformats.org/officeDocument/2006/relationships" xmlns:p="http://schemas.openxmlformats.org/presentationml/2006/main">
  <p:tag name="ORIGINALHEIGHT" val="2.147932"/>
  <p:tag name="ORIGINALWIDTH" val="0.8843375"/>
  <p:tag name="EMFCHILD" val="True"/>
</p:tagLst>
</file>

<file path=ppt/tags/tag521.xml><?xml version="1.0" encoding="utf-8"?>
<p:tagLst xmlns:a="http://schemas.openxmlformats.org/drawingml/2006/main" xmlns:r="http://schemas.openxmlformats.org/officeDocument/2006/relationships" xmlns:p="http://schemas.openxmlformats.org/presentationml/2006/main">
  <p:tag name="ORIGINALHEIGHT" val="3.152178"/>
  <p:tag name="ORIGINALWIDTH" val="3.391203"/>
  <p:tag name="EMFCHILD" val="True"/>
</p:tagLst>
</file>

<file path=ppt/tags/tag522.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523.xml><?xml version="1.0" encoding="utf-8"?>
<p:tagLst xmlns:a="http://schemas.openxmlformats.org/drawingml/2006/main" xmlns:r="http://schemas.openxmlformats.org/officeDocument/2006/relationships" xmlns:p="http://schemas.openxmlformats.org/presentationml/2006/main">
  <p:tag name="ORIGINALHEIGHT" val="4.553918"/>
  <p:tag name="ORIGINALWIDTH" val="3.850814"/>
  <p:tag name="EMFCHILD" val="True"/>
</p:tagLst>
</file>

<file path=ppt/tags/tag524.xml><?xml version="1.0" encoding="utf-8"?>
<p:tagLst xmlns:a="http://schemas.openxmlformats.org/drawingml/2006/main" xmlns:r="http://schemas.openxmlformats.org/officeDocument/2006/relationships" xmlns:p="http://schemas.openxmlformats.org/presentationml/2006/main">
  <p:tag name="ORIGINALHEIGHT" val="4.902615"/>
  <p:tag name="ORIGINALWIDTH" val="6.37858"/>
  <p:tag name="EMFCHILD" val="True"/>
</p:tagLst>
</file>

<file path=ppt/tags/tag525.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526.xml><?xml version="1.0" encoding="utf-8"?>
<p:tagLst xmlns:a="http://schemas.openxmlformats.org/drawingml/2006/main" xmlns:r="http://schemas.openxmlformats.org/officeDocument/2006/relationships" xmlns:p="http://schemas.openxmlformats.org/presentationml/2006/main">
  <p:tag name="ORIGINALHEIGHT" val="4.73524"/>
  <p:tag name="ORIGINALWIDTH" val="5.380354"/>
  <p:tag name="EMFCHILD" val="True"/>
</p:tagLst>
</file>

<file path=ppt/tags/tag527.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528.xml><?xml version="1.0" encoding="utf-8"?>
<p:tagLst xmlns:a="http://schemas.openxmlformats.org/drawingml/2006/main" xmlns:r="http://schemas.openxmlformats.org/officeDocument/2006/relationships" xmlns:p="http://schemas.openxmlformats.org/presentationml/2006/main">
  <p:tag name="ORIGINALHEIGHT" val="8.956408"/>
  <p:tag name="ORIGINALWIDTH" val="6.028415"/>
  <p:tag name="EMFCHILD" val="True"/>
</p:tagLst>
</file>

<file path=ppt/tags/tag529.xml><?xml version="1.0" encoding="utf-8"?>
<p:tagLst xmlns:a="http://schemas.openxmlformats.org/drawingml/2006/main" xmlns:r="http://schemas.openxmlformats.org/officeDocument/2006/relationships" xmlns:p="http://schemas.openxmlformats.org/presentationml/2006/main">
  <p:tag name="ORIGINALHEIGHT" val="11.94517"/>
  <p:tag name="ORIGINALWIDTH" val="2.596377"/>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2.256519"/>
  <p:tag name="ORIGINALWIDTH" val="3.301225"/>
  <p:tag name="EMFCHILD" val="True"/>
</p:tagLst>
</file>

<file path=ppt/tags/tag530.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531.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532.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533.xml><?xml version="1.0" encoding="utf-8"?>
<p:tagLst xmlns:a="http://schemas.openxmlformats.org/drawingml/2006/main" xmlns:r="http://schemas.openxmlformats.org/officeDocument/2006/relationships" xmlns:p="http://schemas.openxmlformats.org/presentationml/2006/main">
  <p:tag name="ORIGINALHEIGHT" val="2.978809"/>
  <p:tag name="ORIGINALWIDTH" val="1.163883"/>
  <p:tag name="EMFCHILD" val="True"/>
</p:tagLst>
</file>

<file path=ppt/tags/tag534.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535.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536.xml><?xml version="1.0" encoding="utf-8"?>
<p:tagLst xmlns:a="http://schemas.openxmlformats.org/drawingml/2006/main" xmlns:r="http://schemas.openxmlformats.org/officeDocument/2006/relationships" xmlns:p="http://schemas.openxmlformats.org/presentationml/2006/main">
  <p:tag name="ORIGINALHEIGHT" val="3.152178"/>
  <p:tag name="ORIGINALWIDTH" val="3.391203"/>
  <p:tag name="EMFCHILD" val="True"/>
</p:tagLst>
</file>

<file path=ppt/tags/tag537.xml><?xml version="1.0" encoding="utf-8"?>
<p:tagLst xmlns:a="http://schemas.openxmlformats.org/drawingml/2006/main" xmlns:r="http://schemas.openxmlformats.org/officeDocument/2006/relationships" xmlns:p="http://schemas.openxmlformats.org/presentationml/2006/main">
  <p:tag name="ORIGINALHEIGHT" val="11.94517"/>
  <p:tag name="ORIGINALWIDTH" val="2.596377"/>
  <p:tag name="EMFCHILD" val="True"/>
</p:tagLst>
</file>

<file path=ppt/tags/tag538.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539.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8.956391"/>
  <p:tag name="ORIGINALWIDTH" val="6.016667"/>
  <p:tag name="EMFCHILD" val="True"/>
</p:tagLst>
</file>

<file path=ppt/tags/tag54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85.3768"/>
  <p:tag name="OUTPUTTYPE" val="PNG"/>
  <p:tag name="IGUANATEXVERSION" val="161"/>
  <p:tag name="LATEXADDIN" val="\documentclass{article}&#10;\usepackage{amsmath,amsfonts,bm}&#10;\pagestyle{empty}&#10;\DeclareMathOperator{\tr}{Tr}&#10;\begin{document}&#10;&#10;\begin{equation*}&#10;\mathcal{R}(G) = (V, \mathcal{R}(E))&#10;\end{equation*}&#10;&#10;\end{document}&#10;&#10;"/>
  <p:tag name="IGUANATEXSIZE" val="20"/>
  <p:tag name="IGUANATEXCURSOR" val="175"/>
  <p:tag name="TRANSPARENCY" val="True"/>
  <p:tag name="LATEXENGINEID" val="0"/>
  <p:tag name="TEMPFOLDER" val=".\temp\"/>
  <p:tag name="LATEXFORMHEIGHT" val="320"/>
  <p:tag name="LATEXFORMWIDTH" val="385"/>
  <p:tag name="LATEXFORMWRAP" val="True"/>
  <p:tag name="BITMAPVECTOR" val="0"/>
</p:tagLst>
</file>

<file path=ppt/tags/tag54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32.1335"/>
  <p:tag name="OUTPUTTYPE" val="PNG"/>
  <p:tag name="IGUANATEXVERSION" val="161"/>
  <p:tag name="LATEXADDIN" val="\documentclass{article}&#10;\usepackage{amsmath,amsfonts,bm}&#10;\pagestyle{empty}&#10;\DeclareMathOperator{\tr}{Tr}&#10;\begin{document}&#10;&#10;\begin{equation*}&#10;Y= \text{GNN}(\mathcal{R}(G))&#10;\end{equation*}&#10;&#10;\end{document}&#10;&#10;"/>
  <p:tag name="IGUANATEXSIZE" val="20"/>
  <p:tag name="IGUANATEXCURSOR" val="168"/>
  <p:tag name="TRANSPARENCY" val="True"/>
  <p:tag name="LATEXENGINEID" val="0"/>
  <p:tag name="TEMPFOLDER" val=".\temp\"/>
  <p:tag name="LATEXFORMHEIGHT" val="320"/>
  <p:tag name="LATEXFORMWIDTH" val="385"/>
  <p:tag name="LATEXFORMWRAP" val="True"/>
  <p:tag name="BITMAPVECTOR" val="0"/>
</p:tagLst>
</file>

<file path=ppt/tags/tag542.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072.366"/>
  <p:tag name="OUTPUTTYPE" val="PNG"/>
  <p:tag name="IGUANATEXVERSION" val="161"/>
  <p:tag name="LATEXADDIN" val="\documentclass{article}&#10;\usepackage{amsmath,amsfonts,bm}&#10;\pagestyle{empty}&#10;\DeclareMathOperator{\tr}{Tr}&#10;\begin{document}&#10;&#10;\begin{equation*}&#10;\mathcal{R}^t(G) = (V, \mathcal{R}^t(E))&#10;\end{equation*}&#10;&#10;\end{document}&#10;&#10;"/>
  <p:tag name="IGUANATEXSIZE" val="20"/>
  <p:tag name="IGUANATEXCURSOR" val="154"/>
  <p:tag name="TRANSPARENCY" val="True"/>
  <p:tag name="LATEXENGINEID" val="0"/>
  <p:tag name="TEMPFOLDER" val=".\temp\"/>
  <p:tag name="LATEXFORMHEIGHT" val="320"/>
  <p:tag name="LATEXFORMWIDTH" val="385"/>
  <p:tag name="LATEXFORMWRAP" val="True"/>
  <p:tag name="BITMAPVECTOR" val="0"/>
</p:tagLst>
</file>

<file path=ppt/tags/tag543.xml><?xml version="1.0" encoding="utf-8"?>
<p:tagLst xmlns:a="http://schemas.openxmlformats.org/drawingml/2006/main" xmlns:r="http://schemas.openxmlformats.org/officeDocument/2006/relationships" xmlns:p="http://schemas.openxmlformats.org/presentationml/2006/main">
  <p:tag name="OUTPUTDPI" val="1200"/>
  <p:tag name="ORIGINALHEIGHT" val="311.961"/>
  <p:tag name="ORIGINALWIDTH" val="651.6685"/>
  <p:tag name="OUTPUTTYPE" val="PNG"/>
  <p:tag name="IGUANATEXVERSION" val="161"/>
  <p:tag name="LATEXADDIN" val="\documentclass{article}&#10;\usepackage{amsmath,amsfonts,bm}&#10;\pagestyle{empty}&#10;\DeclareMathOperator{\tr}{Tr}&#10;\begin{document}&#10;&#10;\begin{align*}&#10;&amp;\text{diam}(\mathcal{R}(G))\\ &amp;\leq \text{diam}(G)&#10;\end{align*}&#10;&#10;\end{document}&#10;&#10;"/>
  <p:tag name="IGUANATEXSIZE" val="20"/>
  <p:tag name="IGUANATEXCURSOR" val="170"/>
  <p:tag name="TRANSPARENCY" val="True"/>
  <p:tag name="LATEXENGINEID" val="0"/>
  <p:tag name="TEMPFOLDER" val=".\temp\"/>
  <p:tag name="LATEXFORMHEIGHT" val="320"/>
  <p:tag name="LATEXFORMWIDTH" val="385"/>
  <p:tag name="LATEXFORMWRAP" val="True"/>
  <p:tag name="BITMAPVECTOR" val="0"/>
</p:tagLst>
</file>

<file path=ppt/tags/tag544.xml><?xml version="1.0" encoding="utf-8"?>
<p:tagLst xmlns:a="http://schemas.openxmlformats.org/drawingml/2006/main" xmlns:r="http://schemas.openxmlformats.org/officeDocument/2006/relationships" xmlns:p="http://schemas.openxmlformats.org/presentationml/2006/main">
  <p:tag name="OUTPUTDPI" val="1200"/>
  <p:tag name="ORIGINALHEIGHT" val="130.4837"/>
  <p:tag name="ORIGINALWIDTH" val="623.1721"/>
  <p:tag name="OUTPUTTYPE" val="PNG"/>
  <p:tag name="IGUANATEXVERSION" val="161"/>
  <p:tag name="LATEXADDIN" val="\documentclass{article}&#10;\usepackage{amsmath,amsfonts,bm}&#10;\pagestyle{empty}&#10;\DeclareMathOperator{\tr}{Tr}&#10;\begin{document}&#10;&#10;\begin{equation*}&#10;h_{\mathcal{R}(G)} \geq h_G&#10;\end{equation*}&#10;&#10;\end{document}&#10;&#10;"/>
  <p:tag name="IGUANATEXSIZE" val="20"/>
  <p:tag name="IGUANATEXCURSOR" val="168"/>
  <p:tag name="TRANSPARENCY" val="True"/>
  <p:tag name="LATEXENGINEID" val="0"/>
  <p:tag name="TEMPFOLDER" val=".\temp\"/>
  <p:tag name="LATEXFORMHEIGHT" val="320"/>
  <p:tag name="LATEXFORMWIDTH" val="385"/>
  <p:tag name="LATEXFORMWRAP" val="True"/>
  <p:tag name="BITMAPVECTOR" val="0"/>
</p:tagLst>
</file>

<file path=ppt/tags/tag54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97.6"/>
  <p:tag name="OUTPUTTYPE" val="PNG"/>
  <p:tag name="IGUANATEXVERSION" val="161"/>
  <p:tag name="LATEXADDIN" val="\documentclass{article}&#10;\usepackage{amsmath,amsfonts,bm}&#10;\pagestyle{empty}&#10;\DeclareMathOperator{\tr}{Tr}&#10;\begin{document}&#10;&#10;\begin{align*}&#10;R_{\text{tot}}(\mathcal{R}(G)) \leq R_{\text{tot}}(G)&#10;\end{align*}&#10;&#10;\end{document}&#10;&#10;"/>
  <p:tag name="IGUANATEXSIZE" val="20"/>
  <p:tag name="IGUANATEXCURSOR" val="138"/>
  <p:tag name="TRANSPARENCY" val="True"/>
  <p:tag name="LATEXENGINEID" val="0"/>
  <p:tag name="TEMPFOLDER" val=".\temp\"/>
  <p:tag name="LATEXFORMHEIGHT" val="320"/>
  <p:tag name="LATEXFORMWIDTH" val="385"/>
  <p:tag name="LATEXFORMWRAP" val="True"/>
  <p:tag name="BITMAPVECTOR" val="0"/>
</p:tagLst>
</file>

<file path=ppt/tags/tag546.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LATEXADDIN" val="\documentclass{article}&#10;\usepackage{amsmath,amsfonts,bm}&#10;\pagestyle{empty}&#10;\begin{document}&#10;&#10;\begin{equation*}&#10;\mathbf{h}^{(l+1)}_u = \phi\left(\mathbf{h}^l_u,\bigoplus_{(u,v)\in\mathcal{R}(E)}\psi\left(\mathbf{h}^l_u,\mathbf{h}^l_v\right)\right)&#10;\end{equation*}&#10;&#10;&#10;\end{document}&#10;"/>
  <p:tag name="IGUANATEXSIZE" val="18"/>
  <p:tag name="IGUANATEXCURSOR" val="191"/>
  <p:tag name="TRANSPARENCY" val="True"/>
  <p:tag name="LATEXENGINEID" val="0"/>
  <p:tag name="TEMPFOLDER" val=".\temp\"/>
  <p:tag name="LATEXFORMHEIGHT" val="320"/>
  <p:tag name="LATEXFORMWIDTH" val="385"/>
  <p:tag name="LATEXFORMWRAP" val="True"/>
  <p:tag name="BITMAPVECTOR" val="1"/>
  <p:tag name="EMFCHILD" val="True"/>
</p:tagLst>
</file>

<file path=ppt/tags/tag547.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548.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549.xml><?xml version="1.0" encoding="utf-8"?>
<p:tagLst xmlns:a="http://schemas.openxmlformats.org/drawingml/2006/main" xmlns:r="http://schemas.openxmlformats.org/officeDocument/2006/relationships" xmlns:p="http://schemas.openxmlformats.org/presentationml/2006/main">
  <p:tag name="ORIGINALHEIGHT" val="5.139689"/>
  <p:tag name="ORIGINALWIDTH" val="5.125147"/>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11.9452"/>
  <p:tag name="ORIGINALWIDTH" val="2.591339"/>
  <p:tag name="EMFCHILD" val="True"/>
</p:tagLst>
</file>

<file path=ppt/tags/tag550.xml><?xml version="1.0" encoding="utf-8"?>
<p:tagLst xmlns:a="http://schemas.openxmlformats.org/drawingml/2006/main" xmlns:r="http://schemas.openxmlformats.org/officeDocument/2006/relationships" xmlns:p="http://schemas.openxmlformats.org/presentationml/2006/main">
  <p:tag name="ORIGINALHEIGHT" val="4.630612"/>
  <p:tag name="ORIGINALWIDTH" val="2.53472"/>
  <p:tag name="EMFCHILD" val="True"/>
</p:tagLst>
</file>

<file path=ppt/tags/tag551.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552.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553.xml><?xml version="1.0" encoding="utf-8"?>
<p:tagLst xmlns:a="http://schemas.openxmlformats.org/drawingml/2006/main" xmlns:r="http://schemas.openxmlformats.org/officeDocument/2006/relationships" xmlns:p="http://schemas.openxmlformats.org/presentationml/2006/main">
  <p:tag name="ORIGINALHEIGHT" val="2.331252"/>
  <p:tag name="ORIGINALWIDTH" val="6.61532"/>
  <p:tag name="EMFCHILD" val="True"/>
</p:tagLst>
</file>

<file path=ppt/tags/tag554.xml><?xml version="1.0" encoding="utf-8"?>
<p:tagLst xmlns:a="http://schemas.openxmlformats.org/drawingml/2006/main" xmlns:r="http://schemas.openxmlformats.org/officeDocument/2006/relationships" xmlns:p="http://schemas.openxmlformats.org/presentationml/2006/main">
  <p:tag name="ORIGINALHEIGHT" val="8.956408"/>
  <p:tag name="ORIGINALWIDTH" val="5.212689"/>
  <p:tag name="EMFCHILD" val="True"/>
</p:tagLst>
</file>

<file path=ppt/tags/tag555.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556.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557.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558.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559.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6.914046"/>
  <p:tag name="ORIGINALWIDTH" val="5.659231"/>
  <p:tag name="EMFCHILD" val="True"/>
</p:tagLst>
</file>

<file path=ppt/tags/tag560.xml><?xml version="1.0" encoding="utf-8"?>
<p:tagLst xmlns:a="http://schemas.openxmlformats.org/drawingml/2006/main" xmlns:r="http://schemas.openxmlformats.org/officeDocument/2006/relationships" xmlns:p="http://schemas.openxmlformats.org/presentationml/2006/main">
  <p:tag name="ORIGINALHEIGHT" val="2.978809"/>
  <p:tag name="ORIGINALWIDTH" val="1.163883"/>
  <p:tag name="EMFCHILD" val="True"/>
</p:tagLst>
</file>

<file path=ppt/tags/tag561.xml><?xml version="1.0" encoding="utf-8"?>
<p:tagLst xmlns:a="http://schemas.openxmlformats.org/drawingml/2006/main" xmlns:r="http://schemas.openxmlformats.org/officeDocument/2006/relationships" xmlns:p="http://schemas.openxmlformats.org/presentationml/2006/main">
  <p:tag name="ORIGINALHEIGHT" val="13.94767"/>
  <p:tag name="ORIGINALWIDTH" val="13.90714"/>
  <p:tag name="EMFCHILD" val="True"/>
</p:tagLst>
</file>

<file path=ppt/tags/tag562.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563.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564.xml><?xml version="1.0" encoding="utf-8"?>
<p:tagLst xmlns:a="http://schemas.openxmlformats.org/drawingml/2006/main" xmlns:r="http://schemas.openxmlformats.org/officeDocument/2006/relationships" xmlns:p="http://schemas.openxmlformats.org/presentationml/2006/main">
  <p:tag name="ORIGINALHEIGHT" val="2.147932"/>
  <p:tag name="ORIGINALWIDTH" val="0.8843375"/>
  <p:tag name="EMFCHILD" val="True"/>
</p:tagLst>
</file>

<file path=ppt/tags/tag565.xml><?xml version="1.0" encoding="utf-8"?>
<p:tagLst xmlns:a="http://schemas.openxmlformats.org/drawingml/2006/main" xmlns:r="http://schemas.openxmlformats.org/officeDocument/2006/relationships" xmlns:p="http://schemas.openxmlformats.org/presentationml/2006/main">
  <p:tag name="ORIGINALHEIGHT" val="3.152178"/>
  <p:tag name="ORIGINALWIDTH" val="3.391203"/>
  <p:tag name="EMFCHILD" val="True"/>
</p:tagLst>
</file>

<file path=ppt/tags/tag566.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567.xml><?xml version="1.0" encoding="utf-8"?>
<p:tagLst xmlns:a="http://schemas.openxmlformats.org/drawingml/2006/main" xmlns:r="http://schemas.openxmlformats.org/officeDocument/2006/relationships" xmlns:p="http://schemas.openxmlformats.org/presentationml/2006/main">
  <p:tag name="ORIGINALHEIGHT" val="4.553918"/>
  <p:tag name="ORIGINALWIDTH" val="3.850814"/>
  <p:tag name="EMFCHILD" val="True"/>
</p:tagLst>
</file>

<file path=ppt/tags/tag568.xml><?xml version="1.0" encoding="utf-8"?>
<p:tagLst xmlns:a="http://schemas.openxmlformats.org/drawingml/2006/main" xmlns:r="http://schemas.openxmlformats.org/officeDocument/2006/relationships" xmlns:p="http://schemas.openxmlformats.org/presentationml/2006/main">
  <p:tag name="ORIGINALHEIGHT" val="4.902615"/>
  <p:tag name="ORIGINALWIDTH" val="6.37858"/>
  <p:tag name="EMFCHILD" val="True"/>
</p:tagLst>
</file>

<file path=ppt/tags/tag569.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4.909583"/>
  <p:tag name="ORIGINALWIDTH" val="1.55678"/>
  <p:tag name="EMFCHILD" val="True"/>
</p:tagLst>
</file>

<file path=ppt/tags/tag570.xml><?xml version="1.0" encoding="utf-8"?>
<p:tagLst xmlns:a="http://schemas.openxmlformats.org/drawingml/2006/main" xmlns:r="http://schemas.openxmlformats.org/officeDocument/2006/relationships" xmlns:p="http://schemas.openxmlformats.org/presentationml/2006/main">
  <p:tag name="ORIGINALHEIGHT" val="4.73524"/>
  <p:tag name="ORIGINALWIDTH" val="5.380354"/>
  <p:tag name="EMFCHILD" val="True"/>
</p:tagLst>
</file>

<file path=ppt/tags/tag571.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572.xml><?xml version="1.0" encoding="utf-8"?>
<p:tagLst xmlns:a="http://schemas.openxmlformats.org/drawingml/2006/main" xmlns:r="http://schemas.openxmlformats.org/officeDocument/2006/relationships" xmlns:p="http://schemas.openxmlformats.org/presentationml/2006/main">
  <p:tag name="ORIGINALHEIGHT" val="8.956408"/>
  <p:tag name="ORIGINALWIDTH" val="6.028415"/>
  <p:tag name="EMFCHILD" val="True"/>
</p:tagLst>
</file>

<file path=ppt/tags/tag573.xml><?xml version="1.0" encoding="utf-8"?>
<p:tagLst xmlns:a="http://schemas.openxmlformats.org/drawingml/2006/main" xmlns:r="http://schemas.openxmlformats.org/officeDocument/2006/relationships" xmlns:p="http://schemas.openxmlformats.org/presentationml/2006/main">
  <p:tag name="ORIGINALHEIGHT" val="11.94517"/>
  <p:tag name="ORIGINALWIDTH" val="2.596377"/>
  <p:tag name="EMFCHILD" val="True"/>
</p:tagLst>
</file>

<file path=ppt/tags/tag574.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575.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576.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577.xml><?xml version="1.0" encoding="utf-8"?>
<p:tagLst xmlns:a="http://schemas.openxmlformats.org/drawingml/2006/main" xmlns:r="http://schemas.openxmlformats.org/officeDocument/2006/relationships" xmlns:p="http://schemas.openxmlformats.org/presentationml/2006/main">
  <p:tag name="ORIGINALHEIGHT" val="2.978809"/>
  <p:tag name="ORIGINALWIDTH" val="1.163883"/>
  <p:tag name="EMFCHILD" val="True"/>
</p:tagLst>
</file>

<file path=ppt/tags/tag578.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579.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3.14519"/>
  <p:tag name="ORIGINALWIDTH" val="4.037927"/>
  <p:tag name="EMFCHILD" val="True"/>
</p:tagLst>
</file>

<file path=ppt/tags/tag580.xml><?xml version="1.0" encoding="utf-8"?>
<p:tagLst xmlns:a="http://schemas.openxmlformats.org/drawingml/2006/main" xmlns:r="http://schemas.openxmlformats.org/officeDocument/2006/relationships" xmlns:p="http://schemas.openxmlformats.org/presentationml/2006/main">
  <p:tag name="ORIGINALHEIGHT" val="3.152178"/>
  <p:tag name="ORIGINALWIDTH" val="3.391203"/>
  <p:tag name="EMFCHILD" val="True"/>
</p:tagLst>
</file>

<file path=ppt/tags/tag581.xml><?xml version="1.0" encoding="utf-8"?>
<p:tagLst xmlns:a="http://schemas.openxmlformats.org/drawingml/2006/main" xmlns:r="http://schemas.openxmlformats.org/officeDocument/2006/relationships" xmlns:p="http://schemas.openxmlformats.org/presentationml/2006/main">
  <p:tag name="ORIGINALHEIGHT" val="11.94517"/>
  <p:tag name="ORIGINALWIDTH" val="2.596377"/>
  <p:tag name="EMFCHILD" val="True"/>
</p:tagLst>
</file>

<file path=ppt/tags/tag582.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583.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58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85.3768"/>
  <p:tag name="OUTPUTTYPE" val="PNG"/>
  <p:tag name="IGUANATEXVERSION" val="161"/>
  <p:tag name="LATEXADDIN" val="\documentclass{article}&#10;\usepackage{amsmath,amsfonts,bm}&#10;\pagestyle{empty}&#10;\DeclareMathOperator{\tr}{Tr}&#10;\begin{document}&#10;&#10;\begin{equation*}&#10;\mathcal{R}(G) = (V, \mathcal{R}(E))&#10;\end{equation*}&#10;&#10;\end{document}&#10;&#10;"/>
  <p:tag name="IGUANATEXSIZE" val="20"/>
  <p:tag name="IGUANATEXCURSOR" val="175"/>
  <p:tag name="TRANSPARENCY" val="True"/>
  <p:tag name="LATEXENGINEID" val="0"/>
  <p:tag name="TEMPFOLDER" val=".\temp\"/>
  <p:tag name="LATEXFORMHEIGHT" val="320"/>
  <p:tag name="LATEXFORMWIDTH" val="385"/>
  <p:tag name="LATEXFORMWRAP" val="True"/>
  <p:tag name="BITMAPVECTOR" val="0"/>
</p:tagLst>
</file>

<file path=ppt/tags/tag58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32.1335"/>
  <p:tag name="OUTPUTTYPE" val="PNG"/>
  <p:tag name="IGUANATEXVERSION" val="161"/>
  <p:tag name="LATEXADDIN" val="\documentclass{article}&#10;\usepackage{amsmath,amsfonts,bm}&#10;\pagestyle{empty}&#10;\DeclareMathOperator{\tr}{Tr}&#10;\begin{document}&#10;&#10;\begin{equation*}&#10;Y= \text{GNN}(\mathcal{R}(G))&#10;\end{equation*}&#10;&#10;\end{document}&#10;&#10;"/>
  <p:tag name="IGUANATEXSIZE" val="20"/>
  <p:tag name="IGUANATEXCURSOR" val="168"/>
  <p:tag name="TRANSPARENCY" val="True"/>
  <p:tag name="LATEXENGINEID" val="0"/>
  <p:tag name="TEMPFOLDER" val=".\temp\"/>
  <p:tag name="LATEXFORMHEIGHT" val="320"/>
  <p:tag name="LATEXFORMWIDTH" val="385"/>
  <p:tag name="LATEXFORMWRAP" val="True"/>
  <p:tag name="BITMAPVECTOR" val="0"/>
</p:tagLst>
</file>

<file path=ppt/tags/tag58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528.309"/>
  <p:tag name="OUTPUTTYPE" val="PNG"/>
  <p:tag name="IGUANATEXVERSION" val="161"/>
  <p:tag name="LATEXADDIN" val="\documentclass{article}&#10;\usepackage{amsmath,amsfonts,bm}&#10;\pagestyle{empty}&#10;\DeclareMathOperator{\tr}{Tr}&#10;\begin{document}&#10;&#10;\begin{equation*}&#10;Y= \text{GNN}(G) = \cdots \mathcal{R}(G) \cdots&#10;\end{equation*}&#10;&#10;\end{document}&#10;&#10;"/>
  <p:tag name="IGUANATEXSIZE" val="20"/>
  <p:tag name="IGUANATEXCURSOR" val="188"/>
  <p:tag name="TRANSPARENCY" val="True"/>
  <p:tag name="LATEXENGINEID" val="0"/>
  <p:tag name="TEMPFOLDER" val=".\temp\"/>
  <p:tag name="LATEXFORMHEIGHT" val="320"/>
  <p:tag name="LATEXFORMWIDTH" val="385"/>
  <p:tag name="LATEXFORMWRAP" val="True"/>
  <p:tag name="BITMAPVECTOR" val="0"/>
</p:tagLst>
</file>

<file path=ppt/tags/tag587.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072.366"/>
  <p:tag name="OUTPUTTYPE" val="PNG"/>
  <p:tag name="IGUANATEXVERSION" val="161"/>
  <p:tag name="LATEXADDIN" val="\documentclass{article}&#10;\usepackage{amsmath,amsfonts,bm}&#10;\pagestyle{empty}&#10;\DeclareMathOperator{\tr}{Tr}&#10;\begin{document}&#10;&#10;\begin{equation*}&#10;\mathcal{R}^t(G) = (V, \mathcal{R}^t(E))&#10;\end{equation*}&#10;&#10;\end{document}&#10;&#10;"/>
  <p:tag name="IGUANATEXSIZE" val="20"/>
  <p:tag name="IGUANATEXCURSOR" val="154"/>
  <p:tag name="TRANSPARENCY" val="True"/>
  <p:tag name="LATEXENGINEID" val="0"/>
  <p:tag name="TEMPFOLDER" val=".\temp\"/>
  <p:tag name="LATEXFORMHEIGHT" val="320"/>
  <p:tag name="LATEXFORMWIDTH" val="385"/>
  <p:tag name="LATEXFORMWRAP" val="True"/>
  <p:tag name="BITMAPVECTOR" val="0"/>
</p:tagLst>
</file>

<file path=ppt/tags/tag588.xml><?xml version="1.0" encoding="utf-8"?>
<p:tagLst xmlns:a="http://schemas.openxmlformats.org/drawingml/2006/main" xmlns:r="http://schemas.openxmlformats.org/officeDocument/2006/relationships" xmlns:p="http://schemas.openxmlformats.org/presentationml/2006/main">
  <p:tag name="OUTPUTDPI" val="1200"/>
  <p:tag name="ORIGINALHEIGHT" val="311.961"/>
  <p:tag name="ORIGINALWIDTH" val="651.6685"/>
  <p:tag name="OUTPUTTYPE" val="PNG"/>
  <p:tag name="IGUANATEXVERSION" val="161"/>
  <p:tag name="LATEXADDIN" val="\documentclass{article}&#10;\usepackage{amsmath,amsfonts,bm}&#10;\pagestyle{empty}&#10;\DeclareMathOperator{\tr}{Tr}&#10;\begin{document}&#10;&#10;\begin{align*}&#10;&amp;\text{diam}(\mathcal{R}(G))\\ &amp;\leq \text{diam}(G)&#10;\end{align*}&#10;&#10;\end{document}&#10;&#10;"/>
  <p:tag name="IGUANATEXSIZE" val="20"/>
  <p:tag name="IGUANATEXCURSOR" val="170"/>
  <p:tag name="TRANSPARENCY" val="True"/>
  <p:tag name="LATEXENGINEID" val="0"/>
  <p:tag name="TEMPFOLDER" val=".\temp\"/>
  <p:tag name="LATEXFORMHEIGHT" val="320"/>
  <p:tag name="LATEXFORMWIDTH" val="385"/>
  <p:tag name="LATEXFORMWRAP" val="True"/>
  <p:tag name="BITMAPVECTOR" val="0"/>
</p:tagLst>
</file>

<file path=ppt/tags/tag589.xml><?xml version="1.0" encoding="utf-8"?>
<p:tagLst xmlns:a="http://schemas.openxmlformats.org/drawingml/2006/main" xmlns:r="http://schemas.openxmlformats.org/officeDocument/2006/relationships" xmlns:p="http://schemas.openxmlformats.org/presentationml/2006/main">
  <p:tag name="OUTPUTDPI" val="1200"/>
  <p:tag name="ORIGINALHEIGHT" val="130.4837"/>
  <p:tag name="ORIGINALWIDTH" val="623.1721"/>
  <p:tag name="OUTPUTTYPE" val="PNG"/>
  <p:tag name="IGUANATEXVERSION" val="161"/>
  <p:tag name="LATEXADDIN" val="\documentclass{article}&#10;\usepackage{amsmath,amsfonts,bm}&#10;\pagestyle{empty}&#10;\DeclareMathOperator{\tr}{Tr}&#10;\begin{document}&#10;&#10;\begin{equation*}&#10;h_{\mathcal{R}(G)} \geq h_G&#10;\end{equation*}&#10;&#10;\end{document}&#10;&#10;"/>
  <p:tag name="IGUANATEXSIZE" val="20"/>
  <p:tag name="IGUANATEXCURSOR" val="168"/>
  <p:tag name="TRANSPARENCY" val="True"/>
  <p:tag name="LATEXENGINEID" val="0"/>
  <p:tag name="TEMPFOLDER" val=".\temp\"/>
  <p:tag name="LATEXFORMHEIGHT" val="320"/>
  <p:tag name="LATEXFORMWIDTH" val="385"/>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RIGINALHEIGHT" val="2.978829"/>
  <p:tag name="ORIGINALWIDTH" val="1.161636"/>
  <p:tag name="EMFCHILD" val="True"/>
</p:tagLst>
</file>

<file path=ppt/tags/tag590.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97.6"/>
  <p:tag name="OUTPUTTYPE" val="PNG"/>
  <p:tag name="IGUANATEXVERSION" val="161"/>
  <p:tag name="LATEXADDIN" val="\documentclass{article}&#10;\usepackage{amsmath,amsfonts,bm}&#10;\pagestyle{empty}&#10;\DeclareMathOperator{\tr}{Tr}&#10;\begin{document}&#10;&#10;\begin{align*}&#10;R_{\text{tot}}(\mathcal{R}(G)) \leq R_{\text{tot}}(G)&#10;\end{align*}&#10;&#10;\end{document}&#10;&#10;"/>
  <p:tag name="IGUANATEXSIZE" val="20"/>
  <p:tag name="IGUANATEXCURSOR" val="138"/>
  <p:tag name="TRANSPARENCY" val="True"/>
  <p:tag name="LATEXENGINEID" val="0"/>
  <p:tag name="TEMPFOLDER" val=".\temp\"/>
  <p:tag name="LATEXFORMHEIGHT" val="320"/>
  <p:tag name="LATEXFORMWIDTH" val="385"/>
  <p:tag name="LATEXFORMWRAP" val="True"/>
  <p:tag name="BITMAPVECTOR" val="0"/>
</p:tagLst>
</file>

<file path=ppt/tags/tag591.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LATEXADDIN" val="\documentclass{article}&#10;\usepackage{amsmath,amsfonts,bm}&#10;\pagestyle{empty}&#10;\begin{document}&#10;&#10;\begin{equation*}&#10;\mathbf{h}^{(l+1)}_u = \phi\left(\mathbf{h}^l_u,\bigoplus_{(u,v)\in\mathcal{R}(E)}\psi\left(\mathbf{h}^l_u,\mathbf{h}^l_v\right)\right)&#10;\end{equation*}&#10;&#10;&#10;\end{document}&#10;"/>
  <p:tag name="IGUANATEXSIZE" val="18"/>
  <p:tag name="IGUANATEXCURSOR" val="191"/>
  <p:tag name="TRANSPARENCY" val="True"/>
  <p:tag name="LATEXENGINEID" val="0"/>
  <p:tag name="TEMPFOLDER" val=".\temp\"/>
  <p:tag name="LATEXFORMHEIGHT" val="320"/>
  <p:tag name="LATEXFORMWIDTH" val="385"/>
  <p:tag name="LATEXFORMWRAP" val="True"/>
  <p:tag name="BITMAPVECTOR" val="1"/>
  <p:tag name="EMFCHILD" val="True"/>
</p:tagLst>
</file>

<file path=ppt/tags/tag592.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593.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594.xml><?xml version="1.0" encoding="utf-8"?>
<p:tagLst xmlns:a="http://schemas.openxmlformats.org/drawingml/2006/main" xmlns:r="http://schemas.openxmlformats.org/officeDocument/2006/relationships" xmlns:p="http://schemas.openxmlformats.org/presentationml/2006/main">
  <p:tag name="ORIGINALHEIGHT" val="5.139689"/>
  <p:tag name="ORIGINALWIDTH" val="5.125147"/>
  <p:tag name="EMFCHILD" val="True"/>
</p:tagLst>
</file>

<file path=ppt/tags/tag595.xml><?xml version="1.0" encoding="utf-8"?>
<p:tagLst xmlns:a="http://schemas.openxmlformats.org/drawingml/2006/main" xmlns:r="http://schemas.openxmlformats.org/officeDocument/2006/relationships" xmlns:p="http://schemas.openxmlformats.org/presentationml/2006/main">
  <p:tag name="ORIGINALHEIGHT" val="4.630612"/>
  <p:tag name="ORIGINALWIDTH" val="2.53472"/>
  <p:tag name="EMFCHILD" val="True"/>
</p:tagLst>
</file>

<file path=ppt/tags/tag596.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597.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598.xml><?xml version="1.0" encoding="utf-8"?>
<p:tagLst xmlns:a="http://schemas.openxmlformats.org/drawingml/2006/main" xmlns:r="http://schemas.openxmlformats.org/officeDocument/2006/relationships" xmlns:p="http://schemas.openxmlformats.org/presentationml/2006/main">
  <p:tag name="ORIGINALHEIGHT" val="2.331252"/>
  <p:tag name="ORIGINALWIDTH" val="6.61532"/>
  <p:tag name="EMFCHILD" val="True"/>
</p:tagLst>
</file>

<file path=ppt/tags/tag599.xml><?xml version="1.0" encoding="utf-8"?>
<p:tagLst xmlns:a="http://schemas.openxmlformats.org/drawingml/2006/main" xmlns:r="http://schemas.openxmlformats.org/officeDocument/2006/relationships" xmlns:p="http://schemas.openxmlformats.org/presentationml/2006/main">
  <p:tag name="ORIGINALHEIGHT" val="8.956408"/>
  <p:tag name="ORIGINALWIDTH" val="5.212689"/>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341.2073"/>
  <p:tag name="ORIGINALWIDTH" val="1848.519"/>
  <p:tag name="OUTPUTTYPE" val="PNG"/>
  <p:tag name="IGUANATEXVERSION" val="161"/>
  <p:tag name="LATEXADDIN" val="\documentclass{article}&#10;\usepackage{amsmath,amsfonts,bm}&#10;\pagestyle{empty}&#10;\begin{document}&#10;&#10;\begin{equation*}&#10;L = D-A = \Phi \Lambda \Phi^T = \sum^n_i \lambda_i \phi_i \phi_i^T&#10;\end{equation*}&#10;&#10;&#10;\end{document}&#10;"/>
  <p:tag name="IGUANATEXSIZE" val="20"/>
  <p:tag name="IGUANATEXCURSOR" val="177"/>
  <p:tag name="TRANSPARENCY" val="True"/>
  <p:tag name="LATEXENGINEID" val="0"/>
  <p:tag name="TEMPFOLDER" val=".\temp\"/>
  <p:tag name="LATEXFORMHEIGHT" val="320"/>
  <p:tag name="LATEXFORMWIDTH" val="385"/>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RIGINALHEIGHT" val="6.914046"/>
  <p:tag name="ORIGINALWIDTH" val="5.659231"/>
  <p:tag name="EMFCHILD" val="True"/>
</p:tagLst>
</file>

<file path=ppt/tags/tag600.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601.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602.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603.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604.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605.xml><?xml version="1.0" encoding="utf-8"?>
<p:tagLst xmlns:a="http://schemas.openxmlformats.org/drawingml/2006/main" xmlns:r="http://schemas.openxmlformats.org/officeDocument/2006/relationships" xmlns:p="http://schemas.openxmlformats.org/presentationml/2006/main">
  <p:tag name="ORIGINALHEIGHT" val="2.978809"/>
  <p:tag name="ORIGINALWIDTH" val="1.163883"/>
  <p:tag name="EMFCHILD" val="True"/>
</p:tagLst>
</file>

<file path=ppt/tags/tag606.xml><?xml version="1.0" encoding="utf-8"?>
<p:tagLst xmlns:a="http://schemas.openxmlformats.org/drawingml/2006/main" xmlns:r="http://schemas.openxmlformats.org/officeDocument/2006/relationships" xmlns:p="http://schemas.openxmlformats.org/presentationml/2006/main">
  <p:tag name="ORIGINALHEIGHT" val="13.94767"/>
  <p:tag name="ORIGINALWIDTH" val="13.90714"/>
  <p:tag name="EMFCHILD" val="True"/>
</p:tagLst>
</file>

<file path=ppt/tags/tag607.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608.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609.xml><?xml version="1.0" encoding="utf-8"?>
<p:tagLst xmlns:a="http://schemas.openxmlformats.org/drawingml/2006/main" xmlns:r="http://schemas.openxmlformats.org/officeDocument/2006/relationships" xmlns:p="http://schemas.openxmlformats.org/presentationml/2006/main">
  <p:tag name="ORIGINALHEIGHT" val="2.147932"/>
  <p:tag name="ORIGINALWIDTH" val="0.8843375"/>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4.909583"/>
  <p:tag name="ORIGINALWIDTH" val="1.55678"/>
  <p:tag name="EMFCHILD" val="True"/>
</p:tagLst>
</file>

<file path=ppt/tags/tag610.xml><?xml version="1.0" encoding="utf-8"?>
<p:tagLst xmlns:a="http://schemas.openxmlformats.org/drawingml/2006/main" xmlns:r="http://schemas.openxmlformats.org/officeDocument/2006/relationships" xmlns:p="http://schemas.openxmlformats.org/presentationml/2006/main">
  <p:tag name="ORIGINALHEIGHT" val="3.152178"/>
  <p:tag name="ORIGINALWIDTH" val="3.391203"/>
  <p:tag name="EMFCHILD" val="True"/>
</p:tagLst>
</file>

<file path=ppt/tags/tag611.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612.xml><?xml version="1.0" encoding="utf-8"?>
<p:tagLst xmlns:a="http://schemas.openxmlformats.org/drawingml/2006/main" xmlns:r="http://schemas.openxmlformats.org/officeDocument/2006/relationships" xmlns:p="http://schemas.openxmlformats.org/presentationml/2006/main">
  <p:tag name="ORIGINALHEIGHT" val="4.553918"/>
  <p:tag name="ORIGINALWIDTH" val="3.850814"/>
  <p:tag name="EMFCHILD" val="True"/>
</p:tagLst>
</file>

<file path=ppt/tags/tag613.xml><?xml version="1.0" encoding="utf-8"?>
<p:tagLst xmlns:a="http://schemas.openxmlformats.org/drawingml/2006/main" xmlns:r="http://schemas.openxmlformats.org/officeDocument/2006/relationships" xmlns:p="http://schemas.openxmlformats.org/presentationml/2006/main">
  <p:tag name="ORIGINALHEIGHT" val="4.902615"/>
  <p:tag name="ORIGINALWIDTH" val="6.37858"/>
  <p:tag name="EMFCHILD" val="True"/>
</p:tagLst>
</file>

<file path=ppt/tags/tag614.xml><?xml version="1.0" encoding="utf-8"?>
<p:tagLst xmlns:a="http://schemas.openxmlformats.org/drawingml/2006/main" xmlns:r="http://schemas.openxmlformats.org/officeDocument/2006/relationships" xmlns:p="http://schemas.openxmlformats.org/presentationml/2006/main">
  <p:tag name="ORIGINALHEIGHT" val="6.966859"/>
  <p:tag name="ORIGINALWIDTH" val="1.810514"/>
  <p:tag name="EMFCHILD" val="True"/>
</p:tagLst>
</file>

<file path=ppt/tags/tag615.xml><?xml version="1.0" encoding="utf-8"?>
<p:tagLst xmlns:a="http://schemas.openxmlformats.org/drawingml/2006/main" xmlns:r="http://schemas.openxmlformats.org/officeDocument/2006/relationships" xmlns:p="http://schemas.openxmlformats.org/presentationml/2006/main">
  <p:tag name="ORIGINALHEIGHT" val="4.73524"/>
  <p:tag name="ORIGINALWIDTH" val="5.380354"/>
  <p:tag name="EMFCHILD" val="True"/>
</p:tagLst>
</file>

<file path=ppt/tags/tag616.xml><?xml version="1.0" encoding="utf-8"?>
<p:tagLst xmlns:a="http://schemas.openxmlformats.org/drawingml/2006/main" xmlns:r="http://schemas.openxmlformats.org/officeDocument/2006/relationships" xmlns:p="http://schemas.openxmlformats.org/presentationml/2006/main">
  <p:tag name="ORIGINALHEIGHT" val="6.966859"/>
  <p:tag name="ORIGINALWIDTH" val="1.803522"/>
  <p:tag name="EMFCHILD" val="True"/>
</p:tagLst>
</file>

<file path=ppt/tags/tag617.xml><?xml version="1.0" encoding="utf-8"?>
<p:tagLst xmlns:a="http://schemas.openxmlformats.org/drawingml/2006/main" xmlns:r="http://schemas.openxmlformats.org/officeDocument/2006/relationships" xmlns:p="http://schemas.openxmlformats.org/presentationml/2006/main">
  <p:tag name="ORIGINALHEIGHT" val="8.956408"/>
  <p:tag name="ORIGINALWIDTH" val="6.028415"/>
  <p:tag name="EMFCHILD" val="True"/>
</p:tagLst>
</file>

<file path=ppt/tags/tag618.xml><?xml version="1.0" encoding="utf-8"?>
<p:tagLst xmlns:a="http://schemas.openxmlformats.org/drawingml/2006/main" xmlns:r="http://schemas.openxmlformats.org/officeDocument/2006/relationships" xmlns:p="http://schemas.openxmlformats.org/presentationml/2006/main">
  <p:tag name="ORIGINALHEIGHT" val="11.94517"/>
  <p:tag name="ORIGINALWIDTH" val="2.596377"/>
  <p:tag name="EMFCHILD" val="True"/>
</p:tagLst>
</file>

<file path=ppt/tags/tag619.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3.152145"/>
  <p:tag name="ORIGINALWIDTH" val="3.384602"/>
  <p:tag name="EMFCHILD" val="True"/>
</p:tagLst>
</file>

<file path=ppt/tags/tag620.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621.xml><?xml version="1.0" encoding="utf-8"?>
<p:tagLst xmlns:a="http://schemas.openxmlformats.org/drawingml/2006/main" xmlns:r="http://schemas.openxmlformats.org/officeDocument/2006/relationships" xmlns:p="http://schemas.openxmlformats.org/presentationml/2006/main">
  <p:tag name="ORIGINALHEIGHT" val="3.145185"/>
  <p:tag name="ORIGINALWIDTH" val="4.045793"/>
  <p:tag name="EMFCHILD" val="True"/>
</p:tagLst>
</file>

<file path=ppt/tags/tag622.xml><?xml version="1.0" encoding="utf-8"?>
<p:tagLst xmlns:a="http://schemas.openxmlformats.org/drawingml/2006/main" xmlns:r="http://schemas.openxmlformats.org/officeDocument/2006/relationships" xmlns:p="http://schemas.openxmlformats.org/presentationml/2006/main">
  <p:tag name="ORIGINALHEIGHT" val="2.978809"/>
  <p:tag name="ORIGINALWIDTH" val="1.163883"/>
  <p:tag name="EMFCHILD" val="True"/>
</p:tagLst>
</file>

<file path=ppt/tags/tag623.xml><?xml version="1.0" encoding="utf-8"?>
<p:tagLst xmlns:a="http://schemas.openxmlformats.org/drawingml/2006/main" xmlns:r="http://schemas.openxmlformats.org/officeDocument/2006/relationships" xmlns:p="http://schemas.openxmlformats.org/presentationml/2006/main">
  <p:tag name="ORIGINALHEIGHT" val="6.914065"/>
  <p:tag name="ORIGINALWIDTH" val="5.670291"/>
  <p:tag name="EMFCHILD" val="True"/>
</p:tagLst>
</file>

<file path=ppt/tags/tag624.xml><?xml version="1.0" encoding="utf-8"?>
<p:tagLst xmlns:a="http://schemas.openxmlformats.org/drawingml/2006/main" xmlns:r="http://schemas.openxmlformats.org/officeDocument/2006/relationships" xmlns:p="http://schemas.openxmlformats.org/presentationml/2006/main">
  <p:tag name="ORIGINALHEIGHT" val="4.909569"/>
  <p:tag name="ORIGINALWIDTH" val="1.559827"/>
  <p:tag name="EMFCHILD" val="True"/>
</p:tagLst>
</file>

<file path=ppt/tags/tag625.xml><?xml version="1.0" encoding="utf-8"?>
<p:tagLst xmlns:a="http://schemas.openxmlformats.org/drawingml/2006/main" xmlns:r="http://schemas.openxmlformats.org/officeDocument/2006/relationships" xmlns:p="http://schemas.openxmlformats.org/presentationml/2006/main">
  <p:tag name="ORIGINALHEIGHT" val="3.152178"/>
  <p:tag name="ORIGINALWIDTH" val="3.391203"/>
  <p:tag name="EMFCHILD" val="True"/>
</p:tagLst>
</file>

<file path=ppt/tags/tag626.xml><?xml version="1.0" encoding="utf-8"?>
<p:tagLst xmlns:a="http://schemas.openxmlformats.org/drawingml/2006/main" xmlns:r="http://schemas.openxmlformats.org/officeDocument/2006/relationships" xmlns:p="http://schemas.openxmlformats.org/presentationml/2006/main">
  <p:tag name="ORIGINALHEIGHT" val="11.94517"/>
  <p:tag name="ORIGINALWIDTH" val="2.596377"/>
  <p:tag name="EMFCHILD" val="True"/>
</p:tagLst>
</file>

<file path=ppt/tags/tag627.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628.xml><?xml version="1.0" encoding="utf-8"?>
<p:tagLst xmlns:a="http://schemas.openxmlformats.org/drawingml/2006/main" xmlns:r="http://schemas.openxmlformats.org/officeDocument/2006/relationships" xmlns:p="http://schemas.openxmlformats.org/presentationml/2006/main">
  <p:tag name="ORIGINALHEIGHT" val="18.0224"/>
  <p:tag name="ORIGINALWIDTH" val="5.481262"/>
  <p:tag name="EMFCHILD" val="True"/>
</p:tagLst>
</file>

<file path=ppt/tags/tag629.xml><?xml version="1.0" encoding="utf-8"?>
<p:tagLst xmlns:a="http://schemas.openxmlformats.org/drawingml/2006/main" xmlns:r="http://schemas.openxmlformats.org/officeDocument/2006/relationships" xmlns:p="http://schemas.openxmlformats.org/presentationml/2006/main">
  <p:tag name="OUTPUTDPI" val="1200"/>
  <p:tag name="ORIGINALHEIGHT" val="311.961"/>
  <p:tag name="ORIGINALWIDTH" val="651.6685"/>
  <p:tag name="OUTPUTTYPE" val="PNG"/>
  <p:tag name="IGUANATEXVERSION" val="161"/>
  <p:tag name="LATEXADDIN" val="\documentclass{article}&#10;\usepackage{amsmath,amsfonts,bm}&#10;\pagestyle{empty}&#10;\DeclareMathOperator{\tr}{Tr}&#10;\begin{document}&#10;&#10;\begin{align*}&#10;&amp;\text{diam}(\mathcal{R}(G))\\ &amp;\leq \text{diam}(G)&#10;\end{align*}&#10;&#10;\end{document}&#10;&#10;"/>
  <p:tag name="IGUANATEXSIZE" val="20"/>
  <p:tag name="IGUANATEXCURSOR" val="170"/>
  <p:tag name="TRANSPARENCY" val="True"/>
  <p:tag name="LATEXENGINEID" val="0"/>
  <p:tag name="TEMPFOLDER" val=".\temp\"/>
  <p:tag name="LATEXFORMHEIGHT" val="320"/>
  <p:tag name="LATEXFORMWIDTH" val="385"/>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RIGINALHEIGHT" val="11.9452"/>
  <p:tag name="ORIGINALWIDTH" val="2.591339"/>
  <p:tag name="EMFCHILD" val="True"/>
</p:tagLst>
</file>

<file path=ppt/tags/tag630.xml><?xml version="1.0" encoding="utf-8"?>
<p:tagLst xmlns:a="http://schemas.openxmlformats.org/drawingml/2006/main" xmlns:r="http://schemas.openxmlformats.org/officeDocument/2006/relationships" xmlns:p="http://schemas.openxmlformats.org/presentationml/2006/main">
  <p:tag name="OUTPUTDPI" val="1200"/>
  <p:tag name="ORIGINALHEIGHT" val="130.4837"/>
  <p:tag name="ORIGINALWIDTH" val="623.1721"/>
  <p:tag name="OUTPUTTYPE" val="PNG"/>
  <p:tag name="IGUANATEXVERSION" val="161"/>
  <p:tag name="LATEXADDIN" val="\documentclass{article}&#10;\usepackage{amsmath,amsfonts,bm}&#10;\pagestyle{empty}&#10;\DeclareMathOperator{\tr}{Tr}&#10;\begin{document}&#10;&#10;\begin{equation*}&#10;h_{\mathcal{R}(G)} \geq h_G&#10;\end{equation*}&#10;&#10;\end{document}&#10;&#10;"/>
  <p:tag name="IGUANATEXSIZE" val="20"/>
  <p:tag name="IGUANATEXCURSOR" val="168"/>
  <p:tag name="TRANSPARENCY" val="True"/>
  <p:tag name="LATEXENGINEID" val="0"/>
  <p:tag name="TEMPFOLDER" val=".\temp\"/>
  <p:tag name="LATEXFORMHEIGHT" val="320"/>
  <p:tag name="LATEXFORMWIDTH" val="385"/>
  <p:tag name="LATEXFORMWRAP" val="True"/>
  <p:tag name="BITMAPVECTOR" val="0"/>
</p:tagLst>
</file>

<file path=ppt/tags/tag63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97.6"/>
  <p:tag name="OUTPUTTYPE" val="PNG"/>
  <p:tag name="IGUANATEXVERSION" val="161"/>
  <p:tag name="LATEXADDIN" val="\documentclass{article}&#10;\usepackage{amsmath,amsfonts,bm}&#10;\pagestyle{empty}&#10;\DeclareMathOperator{\tr}{Tr}&#10;\begin{document}&#10;&#10;\begin{align*}&#10;R_{\text{tot}}(\mathcal{R}(G)) \leq R_{\text{tot}}(G)&#10;\end{align*}&#10;&#10;\end{document}&#10;&#10;"/>
  <p:tag name="IGUANATEXSIZE" val="20"/>
  <p:tag name="IGUANATEXCURSOR" val="138"/>
  <p:tag name="TRANSPARENCY" val="True"/>
  <p:tag name="LATEXENGINEID" val="0"/>
  <p:tag name="TEMPFOLDER" val=".\temp\"/>
  <p:tag name="LATEXFORMHEIGHT" val="320"/>
  <p:tag name="LATEXFORMWIDTH" val="385"/>
  <p:tag name="LATEXFORMWRAP" val="True"/>
  <p:tag name="BITMAPVECTOR" val="0"/>
</p:tagLst>
</file>

<file path=ppt/tags/tag632.xml><?xml version="1.0" encoding="utf-8"?>
<p:tagLst xmlns:a="http://schemas.openxmlformats.org/drawingml/2006/main" xmlns:r="http://schemas.openxmlformats.org/officeDocument/2006/relationships" xmlns:p="http://schemas.openxmlformats.org/presentationml/2006/main">
  <p:tag name="OUTPUTDPI" val="1200"/>
  <p:tag name="ORIGINALHEIGHT" val="326.9591"/>
  <p:tag name="ORIGINALWIDTH" val="4334.458"/>
  <p:tag name="OUTPUTTYPE" val="PNG"/>
  <p:tag name="IGUANATEXVERSION" val="161"/>
  <p:tag name="LATEXADDIN" val="\documentclass{article}&#10;\usepackage{amsmath,amsfonts,bm}&#10;\pagestyle{empty}&#10;\DeclareMathOperator{\tr}{Tr}&#10;\begin{document}&#10;&#10;\begin{equation*}&#10;\mathrm{Ric}(i,j) := \frac{2}{d_i} + \frac{2}{d_j} - 2 + 2 \frac{\left| \#_\Delta(i,j) \right|}{\max\{d_i, d_j\}} + \frac{\left| \#_\Delta(i,j) \right|}{\min\{d_i, d_j\}} +  \frac{\left( \gamma_{\max} \right)^{-1}}{\max\{d_i, d_j\}} \left( \left| \#_\square^i \right| + \left| \#_\square^j \right| \right)&#10;\end{equation*}&#10;&#10;\end{document}&#10;&#10;"/>
  <p:tag name="IGUANATEXSIZE" val="20"/>
  <p:tag name="IGUANATEXCURSOR" val="354"/>
  <p:tag name="TRANSPARENCY" val="True"/>
  <p:tag name="LATEXENGINEID" val="0"/>
  <p:tag name="TEMPFOLDER" val=".\temp\"/>
  <p:tag name="LATEXFORMHEIGHT" val="320"/>
  <p:tag name="LATEXFORMWIDTH" val="385"/>
  <p:tag name="LATEXFORMWRAP" val="True"/>
  <p:tag name="BITMAPVECTOR" val="0"/>
</p:tagLst>
</file>

<file path=ppt/tags/tag633.xml><?xml version="1.0" encoding="utf-8"?>
<p:tagLst xmlns:a="http://schemas.openxmlformats.org/drawingml/2006/main" xmlns:r="http://schemas.openxmlformats.org/officeDocument/2006/relationships" xmlns:p="http://schemas.openxmlformats.org/presentationml/2006/main">
  <p:tag name="OUTPUTDPI" val="1200"/>
  <p:tag name="ORIGINALHEIGHT" val="146.9817"/>
  <p:tag name="ORIGINALWIDTH" val="1551.556"/>
  <p:tag name="OUTPUTTYPE" val="PNG"/>
  <p:tag name="IGUANATEXVERSION" val="161"/>
  <p:tag name="LATEXADDIN" val="\documentclass{article}&#10;\usepackage{amsmath,amsfonts,bm}&#10;\pagestyle{empty}&#10;\begin{document}&#10;&#10;\begin{equation*}&#10;R_{u,v} = (\mathbf{e_i}-\mathbf{e_j})^T L^+ (\mathbf{e_i}-\mathbf{e_i})&#10;\end{equation*}&#10;&#10;&#10;\end{document}&#10;"/>
  <p:tag name="IGUANATEXSIZE" val="20"/>
  <p:tag name="IGUANATEXCURSOR" val="182"/>
  <p:tag name="TRANSPARENCY" val="True"/>
  <p:tag name="LATEXENGINEID" val="0"/>
  <p:tag name="TEMPFOLDER" val=".\temp\"/>
  <p:tag name="LATEXFORMHEIGHT" val="320"/>
  <p:tag name="LATEXFORMWIDTH" val="385"/>
  <p:tag name="LATEXFORMWRAP" val="True"/>
  <p:tag name="BITMAPVECTOR" val="0"/>
</p:tagLst>
</file>

<file path=ppt/tags/tag634.xml><?xml version="1.0" encoding="utf-8"?>
<p:tagLst xmlns:a="http://schemas.openxmlformats.org/drawingml/2006/main" xmlns:r="http://schemas.openxmlformats.org/officeDocument/2006/relationships" xmlns:p="http://schemas.openxmlformats.org/presentationml/2006/main">
  <p:tag name="OUTPUTDPI" val="1200"/>
  <p:tag name="ORIGINALHEIGHT" val="355.4556"/>
  <p:tag name="ORIGINALWIDTH" val="1769.029"/>
  <p:tag name="OUTPUTTYPE" val="PNG"/>
  <p:tag name="IGUANATEXVERSION" val="161"/>
  <p:tag name="LATEXADDIN" val="\documentclass{article}&#10;\usepackage{amsmath,amsfonts,bm}&#10;\pagestyle{empty}&#10;\begin{document}&#10;&#10;\begin{equation*}&#10;R_{u,v} = \sum_{i=1}^{n} \frac{1}{\lambda_i} \left( \frac{\phi_i(u)}{\sqrt{d_u}} - \frac{\phi_i(v)}{\sqrt{d_v}} \right)^2&#10;\end{equation*}&#10;&#10;&#10;\end{document}&#10;"/>
  <p:tag name="IGUANATEXSIZE" val="20"/>
  <p:tag name="IGUANATEXCURSOR" val="208"/>
  <p:tag name="TRANSPARENCY" val="True"/>
  <p:tag name="LATEXENGINEID" val="0"/>
  <p:tag name="TEMPFOLDER" val=".\temp\"/>
  <p:tag name="LATEXFORMHEIGHT" val="320"/>
  <p:tag name="LATEXFORMWIDTH" val="385"/>
  <p:tag name="LATEXFORMWRAP" val="True"/>
  <p:tag name="BITMAPVECTOR" val="0"/>
</p:tagLst>
</file>

<file path=ppt/tags/tag635.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887.1392"/>
  <p:tag name="OUTPUTTYPE" val="PNG"/>
  <p:tag name="IGUANATEXVERSION" val="161"/>
  <p:tag name="LATEXADDIN" val="\documentclass{article}&#10;\usepackage{amsmath,amsfonts,bm}&#10;\pagestyle{empty}&#10;\begin{document}&#10;&#10;\begin{equation*}&#10;R_{u,v} = \frac{\text{CT}(u,v)}{\text{vol}(G)}&#10;\end{equation*}&#10;&#10;&#10;\end{document}&#10;"/>
  <p:tag name="IGUANATEXSIZE" val="20"/>
  <p:tag name="IGUANATEXCURSOR" val="136"/>
  <p:tag name="TRANSPARENCY" val="True"/>
  <p:tag name="LATEXENGINEID" val="0"/>
  <p:tag name="TEMPFOLDER" val=".\temp\"/>
  <p:tag name="LATEXFORMHEIGHT" val="320"/>
  <p:tag name="LATEXFORMWIDTH" val="385"/>
  <p:tag name="LATEXFORMWRAP" val="True"/>
  <p:tag name="BITMAPVECTOR" val="0"/>
</p:tagLst>
</file>

<file path=ppt/tags/tag63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570.304"/>
  <p:tag name="OUTPUTTYPE" val="PNG"/>
  <p:tag name="IGUANATEXVERSION" val="161"/>
  <p:tag name="LATEXADDIN" val="\documentclass{article}&#10;\usepackage{amsmath,amsfonts,bm}&#10;\pagestyle{empty}&#10;\begin{document}&#10;&#10;\begin{equation*}&#10;\text{CT}(u,v) = H(u,v) + H(v,u)&#10;\end{equation*}&#10;&#10;&#10;\end{document}&#10;"/>
  <p:tag name="IGUANATEXSIZE" val="20"/>
  <p:tag name="IGUANATEXCURSOR" val="141"/>
  <p:tag name="TRANSPARENCY" val="True"/>
  <p:tag name="LATEXENGINEID" val="0"/>
  <p:tag name="TEMPFOLDER" val=".\temp\"/>
  <p:tag name="LATEXFORMHEIGHT" val="320"/>
  <p:tag name="LATEXFORMWIDTH" val="385"/>
  <p:tag name="LATEXFORMWRAP" val="True"/>
  <p:tag name="BITMAPVECTOR" val="0"/>
</p:tagLst>
</file>

<file path=ppt/tags/tag637.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887.1392"/>
  <p:tag name="OUTPUTTYPE" val="PNG"/>
  <p:tag name="IGUANATEXVERSION" val="161"/>
  <p:tag name="LATEXADDIN" val="\documentclass{article}&#10;\usepackage{amsmath,amsfonts,bm}&#10;\pagestyle{empty}&#10;\begin{document}&#10;&#10;\begin{equation*}&#10;R_{u,v} = \frac{\text{CT}(u,v)}{\text{vol}(G)}&#10;\end{equation*}&#10;&#10;&#10;\end{document}&#10;"/>
  <p:tag name="IGUANATEXSIZE" val="20"/>
  <p:tag name="IGUANATEXCURSOR" val="136"/>
  <p:tag name="TRANSPARENCY" val="True"/>
  <p:tag name="LATEXENGINEID" val="0"/>
  <p:tag name="TEMPFOLDER" val=".\temp\"/>
  <p:tag name="LATEXFORMHEIGHT" val="320"/>
  <p:tag name="LATEXFORMWIDTH" val="385"/>
  <p:tag name="LATEXFORMWRAP" val="True"/>
  <p:tag name="BITMAPVECTOR" val="0"/>
</p:tagLst>
</file>

<file path=ppt/tags/tag638.xml><?xml version="1.0" encoding="utf-8"?>
<p:tagLst xmlns:a="http://schemas.openxmlformats.org/drawingml/2006/main" xmlns:r="http://schemas.openxmlformats.org/officeDocument/2006/relationships" xmlns:p="http://schemas.openxmlformats.org/presentationml/2006/main">
  <p:tag name="OUTPUTDPI" val="1200"/>
  <p:tag name="ORIGINALHEIGHT" val="343.4571"/>
  <p:tag name="ORIGINALWIDTH" val="1197.6"/>
  <p:tag name="OUTPUTTYPE" val="PNG"/>
  <p:tag name="IGUANATEXVERSION" val="161"/>
  <p:tag name="LATEXADDIN" val="\documentclass{article}&#10;\usepackage{amsmath,amsfonts,bm}&#10;\pagestyle{empty}&#10;\DeclareMathOperator{\tr}{Tr}&#10;\begin{document}&#10;&#10;\begin{equation*}&#10;p_u = 1-\frac{1}{2} \sum_{v \in \mathcal{N}(u)} R_{uv}&#10;\end{equation*}&#10;&#10;\end{document}&#10;&#10;"/>
  <p:tag name="IGUANATEXSIZE" val="20"/>
  <p:tag name="IGUANATEXCURSOR" val="195"/>
  <p:tag name="TRANSPARENCY" val="True"/>
  <p:tag name="LATEXENGINEID" val="0"/>
  <p:tag name="TEMPFOLDER" val=".\temp\"/>
  <p:tag name="LATEXFORMHEIGHT" val="320"/>
  <p:tag name="LATEXFORMWIDTH" val="385"/>
  <p:tag name="LATEXFORMWRAP" val="True"/>
  <p:tag name="BITMAPVECTOR" val="0"/>
</p:tagLst>
</file>

<file path=ppt/tags/tag639.xml><?xml version="1.0" encoding="utf-8"?>
<p:tagLst xmlns:a="http://schemas.openxmlformats.org/drawingml/2006/main" xmlns:r="http://schemas.openxmlformats.org/officeDocument/2006/relationships" xmlns:p="http://schemas.openxmlformats.org/presentationml/2006/main">
  <p:tag name="OUTPUTDPI" val="1200"/>
  <p:tag name="ORIGINALHEIGHT" val="282.7147"/>
  <p:tag name="ORIGINALWIDTH" val="924.6344"/>
  <p:tag name="OUTPUTTYPE" val="PNG"/>
  <p:tag name="IGUANATEXVERSION" val="161"/>
  <p:tag name="LATEXADDIN" val="\documentclass{article}&#10;\usepackage{amsmath,amsfonts,bm}&#10;\pagestyle{empty}&#10;\DeclareMathOperator{\tr}{Tr}&#10;\begin{document}&#10;&#10;\begin{equation*}&#10;\kappa_{uv} = \frac{2(p_u+p_v)}{R_{uv}}&#10;\end{equation*}&#10;&#10;\end{document}&#10;&#10;"/>
  <p:tag name="IGUANATEXSIZE" val="20"/>
  <p:tag name="IGUANATEXCURSOR" val="170"/>
  <p:tag name="TRANSPARENCY" val="True"/>
  <p:tag name="LATEXENGINEID" val="0"/>
  <p:tag name="TEMPFOLDER" val=".\temp\"/>
  <p:tag name="LATEXFORMHEIGHT" val="320"/>
  <p:tag name="LATEXFORMWIDTH" val="385"/>
  <p:tag name="LATEXFORMWRAP" val="True"/>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ORIGINALHEIGHT" val="29.87797"/>
  <p:tag name="ORIGINALWIDTH" val="5.172748"/>
  <p:tag name="EMFCHILD" val="True"/>
</p:tagLst>
</file>

<file path=ppt/tags/tag640.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1077.615"/>
  <p:tag name="OUTPUTTYPE" val="PNG"/>
  <p:tag name="IGUANATEXVERSION" val="161"/>
  <p:tag name="LATEXADDIN" val="\documentclass{article}&#10;\usepackage{amsmath,amsfonts,bm}&#10;\pagestyle{empty}&#10;\DeclareMathOperator{\tr}{Tr}&#10;\begin{document}&#10;&#10;\begin{equation*}&#10;B_R(u) =\sum_{v \in \mathcal{N}(u)} R_{uv}&#10;\end{equation*}&#10;&#10;\end{document}&#10;&#10;"/>
  <p:tag name="IGUANATEXSIZE" val="20"/>
  <p:tag name="IGUANATEXCURSOR" val="146"/>
  <p:tag name="TRANSPARENCY" val="True"/>
  <p:tag name="LATEXENGINEID" val="0"/>
  <p:tag name="TEMPFOLDER" val=".\temp\"/>
  <p:tag name="LATEXFORMHEIGHT" val="320"/>
  <p:tag name="LATEXFORMWIDTH" val="385"/>
  <p:tag name="LATEXFORMWRAP" val="True"/>
  <p:tag name="BITMAPVECTOR" val="0"/>
</p:tagLst>
</file>

<file path=ppt/tags/tag64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091.114"/>
  <p:tag name="OUTPUTTYPE" val="PNG"/>
  <p:tag name="IGUANATEXVERSION" val="161"/>
  <p:tag name="LATEXADDIN" val="\documentclass{article}&#10;\usepackage{amsmath,amsfonts,bm}&#10;\pagestyle{empty}&#10;\DeclareMathOperator{\tr}{Tr}&#10;\begin{document}&#10;&#10;\begin{equation*}&#10;B_R(u) = -2(p_u-1)&#10;\end{equation*}&#10;&#10;\end{document}&#10;&#10;"/>
  <p:tag name="IGUANATEXSIZE" val="20"/>
  <p:tag name="IGUANATEXCURSOR" val="158"/>
  <p:tag name="TRANSPARENCY" val="True"/>
  <p:tag name="LATEXENGINEID" val="0"/>
  <p:tag name="TEMPFOLDER" val=".\temp\"/>
  <p:tag name="LATEXFORMHEIGHT" val="320"/>
  <p:tag name="LATEXFORMWIDTH" val="385"/>
  <p:tag name="LATEXFORMWRAP" val="True"/>
  <p:tag name="BITMAPVECTOR" val="0"/>
</p:tagLst>
</file>

<file path=ppt/tags/tag642.xml><?xml version="1.0" encoding="utf-8"?>
<p:tagLst xmlns:a="http://schemas.openxmlformats.org/drawingml/2006/main" xmlns:r="http://schemas.openxmlformats.org/officeDocument/2006/relationships" xmlns:p="http://schemas.openxmlformats.org/presentationml/2006/main">
  <p:tag name="OUTPUTDPI" val="1200"/>
  <p:tag name="ORIGINALHEIGHT" val="125.9843"/>
  <p:tag name="ORIGINALWIDTH" val="854.1432"/>
  <p:tag name="OUTPUTTYPE" val="PNG"/>
  <p:tag name="IGUANATEXVERSION" val="161"/>
  <p:tag name="LATEXADDIN" val="\documentclass{article}&#10;\usepackage{amsmath,amsfonts,bm}&#10;\pagestyle{empty}&#10;\DeclareMathOperator{\tr}{Tr}&#10;\begin{document}&#10;&#10;\begin{equation*}&#10;\hat{A}=D^{-\frac{1}{2}}AD^{-\frac{1}{2}}&#10;\end{equation*}&#10;&#10;\end{document}&#10;&#10;"/>
  <p:tag name="IGUANATEXSIZE" val="20"/>
  <p:tag name="IGUANATEXCURSOR" val="149"/>
  <p:tag name="TRANSPARENCY" val="True"/>
  <p:tag name="LATEXENGINEID" val="0"/>
  <p:tag name="TEMPFOLDER" val=".\temp\"/>
  <p:tag name="LATEXFORMHEIGHT" val="320"/>
  <p:tag name="LATEXFORMWIDTH" val="385"/>
  <p:tag name="LATEXFORMWRAP" val="True"/>
  <p:tag name="BITMAPVECTOR" val="0"/>
</p:tagLst>
</file>

<file path=ppt/tags/tag643.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4135.733"/>
  <p:tag name="OUTPUTTYPE" val="PNG"/>
  <p:tag name="IGUANATEXVERSION" val="161"/>
  <p:tag name="LATEXADDIN" val="\documentclass{article}&#10;\usepackage{amsmath,amsfonts,bm}&#10;\pagestyle{empty}&#10;\DeclareMathOperator{\tr}{Tr}&#10;\begin{document}&#10;&#10;\begin{equation*}&#10;\frac{2\phi_2(u)\phi_2(v)}{\sqrt{1+d_u}\sqrt{1+d_v}} +\  2\lambda_2\phi_2(u)^2\left(\frac{\sqrt{d_u}}{\sqrt{1+d_u}}-1\right) +\  2\lambda_2\phi_2(v)^2\left(\frac{\sqrt{d_v}}{\sqrt{1+d_v}}-1\right)&#10;\end{equation*}&#10;&#10;\end{document}&#10;&#10;"/>
  <p:tag name="IGUANATEXSIZE" val="20"/>
  <p:tag name="IGUANATEXCURSOR" val="180"/>
  <p:tag name="TRANSPARENCY" val="True"/>
  <p:tag name="LATEXENGINEID" val="0"/>
  <p:tag name="TEMPFOLDER" val=".\temp\"/>
  <p:tag name="LATEXFORMHEIGHT" val="320"/>
  <p:tag name="LATEXFORMWIDTH" val="385"/>
  <p:tag name="LATEXFORMWRAP" val="True"/>
  <p:tag name="BITMAPVECTOR" val="0"/>
</p:tagLst>
</file>

<file path=ppt/tags/tag644.xml><?xml version="1.0" encoding="utf-8"?>
<p:tagLst xmlns:a="http://schemas.openxmlformats.org/drawingml/2006/main" xmlns:r="http://schemas.openxmlformats.org/officeDocument/2006/relationships" xmlns:p="http://schemas.openxmlformats.org/presentationml/2006/main">
  <p:tag name="OUTPUTDPI" val="1200"/>
  <p:tag name="ORIGINALHEIGHT" val="281.9647"/>
  <p:tag name="ORIGINALWIDTH" val="1429.321"/>
  <p:tag name="OUTPUTTYPE" val="PNG"/>
  <p:tag name="IGUANATEXVERSION" val="161"/>
  <p:tag name="LATEXADDIN" val="\documentclass{article}&#10;\usepackage{amsmath,amsfonts,bm}&#10;\pagestyle{empty}&#10;\DeclareMathOperator{\tr}{Tr}&#10;\begin{document}&#10;&#10;\begin{equation*}&#10;\phi_2^{t+1} \approx \hat{A}  \phi_2^{t} - \frac{\langle \phi_2^{t}, \sqrt{d}\rangle}{2m} \sqrt{d}&#10;\end{equation*}&#10;&#10;\end{document}&#10;&#10;"/>
  <p:tag name="IGUANATEXSIZE" val="20"/>
  <p:tag name="IGUANATEXCURSOR" val="239"/>
  <p:tag name="TRANSPARENCY" val="True"/>
  <p:tag name="LATEXENGINEID" val="0"/>
  <p:tag name="TEMPFOLDER" val=".\temp\"/>
  <p:tag name="LATEXFORMHEIGHT" val="320"/>
  <p:tag name="LATEXFORMWIDTH" val="385"/>
  <p:tag name="LATEXFORMWRAP" val="True"/>
  <p:tag name="BITMAPVECTOR" val="0"/>
</p:tagLst>
</file>

<file path=ppt/tags/tag645.xml><?xml version="1.0" encoding="utf-8"?>
<p:tagLst xmlns:a="http://schemas.openxmlformats.org/drawingml/2006/main" xmlns:r="http://schemas.openxmlformats.org/officeDocument/2006/relationships" xmlns:p="http://schemas.openxmlformats.org/presentationml/2006/main">
  <p:tag name="OUTPUTDPI" val="1200"/>
  <p:tag name="ORIGINALHEIGHT" val="146.9817"/>
  <p:tag name="ORIGINALWIDTH" val="1551.556"/>
  <p:tag name="OUTPUTTYPE" val="PNG"/>
  <p:tag name="IGUANATEXVERSION" val="161"/>
  <p:tag name="LATEXADDIN" val="\documentclass{article}&#10;\usepackage{amsmath,amsfonts,bm}&#10;\pagestyle{empty}&#10;\begin{document}&#10;&#10;\begin{equation*}&#10;R_{u,v} = (\mathbf{e_i}-\mathbf{e_j})^T L^+ (\mathbf{e_i}-\mathbf{e_i})&#10;\end{equation*}&#10;&#10;&#10;\end{document}&#10;"/>
  <p:tag name="IGUANATEXSIZE" val="20"/>
  <p:tag name="IGUANATEXCURSOR" val="182"/>
  <p:tag name="TRANSPARENCY" val="True"/>
  <p:tag name="LATEXENGINEID" val="0"/>
  <p:tag name="TEMPFOLDER" val=".\temp\"/>
  <p:tag name="LATEXFORMHEIGHT" val="320"/>
  <p:tag name="LATEXFORMWIDTH" val="385"/>
  <p:tag name="LATEXFORMWRAP" val="True"/>
  <p:tag name="BITMAPVECTOR" val="0"/>
</p:tagLst>
</file>

<file path=ppt/tags/tag646.xml><?xml version="1.0" encoding="utf-8"?>
<p:tagLst xmlns:a="http://schemas.openxmlformats.org/drawingml/2006/main" xmlns:r="http://schemas.openxmlformats.org/officeDocument/2006/relationships" xmlns:p="http://schemas.openxmlformats.org/presentationml/2006/main">
  <p:tag name="OUTPUTDPI" val="1200"/>
  <p:tag name="ORIGINALHEIGHT" val="224.222"/>
  <p:tag name="ORIGINALWIDTH" val="1841.77"/>
  <p:tag name="OUTPUTTYPE" val="PNG"/>
  <p:tag name="IGUANATEXVERSION" val="161"/>
  <p:tag name="LATEXADDIN" val="\documentclass{article}&#10;\usepackage{amsmath,amsfonts,bm}&#10;\pagestyle{empty}&#10;\begin{document}&#10;&#10;\begin{equation*}&#10;B_{u,v} = \sqrt{(\mathbf{e_i}-\mathbf{e_j})^T (L^+)^2 (\mathbf{e_i}-\mathbf{e_i})}&#10;\end{equation*}&#10;&#10;&#10;\end{document}&#10;"/>
  <p:tag name="IGUANATEXSIZE" val="20"/>
  <p:tag name="IGUANATEXCURSOR" val="122"/>
  <p:tag name="TRANSPARENCY" val="True"/>
  <p:tag name="LATEXENGINEID" val="0"/>
  <p:tag name="TEMPFOLDER" val=".\temp\"/>
  <p:tag name="LATEXFORMHEIGHT" val="320"/>
  <p:tag name="LATEXFORMWIDTH" val="385"/>
  <p:tag name="LATEXFORMWRAP" val="True"/>
  <p:tag name="BITMAPVECTOR" val="0"/>
</p:tagLst>
</file>

<file path=ppt/tags/tag647.xml><?xml version="1.0" encoding="utf-8"?>
<p:tagLst xmlns:a="http://schemas.openxmlformats.org/drawingml/2006/main" xmlns:r="http://schemas.openxmlformats.org/officeDocument/2006/relationships" xmlns:p="http://schemas.openxmlformats.org/presentationml/2006/main">
  <p:tag name="OUTPUTDPI" val="1200"/>
  <p:tag name="ORIGINALHEIGHT" val="278.2152"/>
  <p:tag name="ORIGINALWIDTH" val="854.1432"/>
  <p:tag name="OUTPUTTYPE" val="PNG"/>
  <p:tag name="IGUANATEXVERSION" val="161"/>
  <p:tag name="LATEXADDIN" val="\documentclass{article}&#10;\usepackage{amsmath,amsfonts,bm}&#10;\pagestyle{empty}&#10;\DeclareMathOperator{\tr}{Tr}&#10;\begin{document}&#10;&#10;\begin{equation*}&#10;\frac{\partial R_{\text{tot}}}{\partial w_{uv}} = -n B^2_{uv}&#10;\end{equation*}&#10;&#10;\end{document}&#10;&#10;"/>
  <p:tag name="IGUANATEXSIZE" val="12"/>
  <p:tag name="IGUANATEXCURSOR" val="201"/>
  <p:tag name="TRANSPARENCY" val="True"/>
  <p:tag name="LATEXENGINEID" val="0"/>
  <p:tag name="TEMPFOLDER" val=".\temp\"/>
  <p:tag name="LATEXFORMHEIGHT" val="320"/>
  <p:tag name="LATEXFORMWIDTH" val="385"/>
  <p:tag name="LATEXFORMWRAP" val="True"/>
  <p:tag name="BITMAPVECTOR" val="0"/>
</p:tagLst>
</file>

<file path=ppt/tags/tag648.xml><?xml version="1.0" encoding="utf-8"?>
<p:tagLst xmlns:a="http://schemas.openxmlformats.org/drawingml/2006/main" xmlns:r="http://schemas.openxmlformats.org/officeDocument/2006/relationships" xmlns:p="http://schemas.openxmlformats.org/presentationml/2006/main">
  <p:tag name="OUTPUTDPI" val="1200"/>
  <p:tag name="ORIGINALHEIGHT" val="292.4635"/>
  <p:tag name="ORIGINALWIDTH" val="2192.726"/>
  <p:tag name="OUTPUTTYPE" val="PNG"/>
  <p:tag name="IGUANATEXVERSION" val="161"/>
  <p:tag name="LATEXADDIN" val="\documentclass{article}&#10;\usepackage{amsmath,amsfonts,bm}&#10;\pagestyle{empty}&#10;\DeclareMathOperator{\tr}{Tr}&#10;\begin{document}&#10;&#10;\begin{equation*}&#10;R_{\text{tot}}(G)- R_{\text{tot}}(G \cup (u,v)) = n \cdot\frac{B^2_{uv}}{1+R_{uv}}&#10;\end{equation*}&#10;&#10;\end{document}&#10;&#10;"/>
  <p:tag name="IGUANATEXSIZE" val="12"/>
  <p:tag name="IGUANATEXCURSOR" val="198"/>
  <p:tag name="TRANSPARENCY" val="True"/>
  <p:tag name="LATEXENGINEID" val="0"/>
  <p:tag name="TEMPFOLDER" val=".\temp\"/>
  <p:tag name="LATEXFORMHEIGHT" val="320"/>
  <p:tag name="LATEXFORMWIDTH" val="385"/>
  <p:tag name="LATEXFORMWRAP" val="True"/>
  <p:tag name="BITMAPVECTOR" val="0"/>
</p:tagLst>
</file>

<file path=ppt/tags/tag649.xml><?xml version="1.0" encoding="utf-8"?>
<p:tagLst xmlns:a="http://schemas.openxmlformats.org/drawingml/2006/main" xmlns:r="http://schemas.openxmlformats.org/officeDocument/2006/relationships" xmlns:p="http://schemas.openxmlformats.org/presentationml/2006/main">
  <p:tag name="OUTPUTDPI" val="1200"/>
  <p:tag name="ORIGINALHEIGHT" val="104.237"/>
  <p:tag name="ORIGINALWIDTH" val="210.7236"/>
  <p:tag name="OUTPUTTYPE" val="PNG"/>
  <p:tag name="IGUANATEXVERSION" val="161"/>
  <p:tag name="LATEXADDIN" val="\documentclass{article}&#10;\usepackage{amsmath,amsfonts,bm}&#10;\pagestyle{empty}&#10;\DeclareMathOperator{\tr}{Tr}&#10;\begin{document}&#10;&#10;\begin{equation*}&#10;R_{tot}&#10;\end{equation*}&#10;&#10;\end{document}&#10;&#10;"/>
  <p:tag name="IGUANATEXSIZE" val="20"/>
  <p:tag name="IGUANATEXCURSOR" val="147"/>
  <p:tag name="TRANSPARENCY" val="True"/>
  <p:tag name="LATEXENGINEID" val="0"/>
  <p:tag name="TEMPFOLDER" val=".\temp\"/>
  <p:tag name="LATEXFORMHEIGHT" val="320"/>
  <p:tag name="LATEXFORMWIDTH" val="385"/>
  <p:tag name="LATEXFORMWRAP" val="True"/>
  <p:tag name="BITMAPVECTOR" val="0"/>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345.7068"/>
  <p:tag name="ORIGINALWIDTH" val="721.4099"/>
  <p:tag name="OUTPUTTYPE" val="PNG"/>
  <p:tag name="IGUANATEXVERSION" val="161"/>
  <p:tag name="LATEXADDIN" val="\documentclass{article}&#10;\usepackage{amsmath,amsfonts,bm}&#10;\pagestyle{empty}&#10;\begin{document}&#10;&#10;\begin{equation*}&#10;\bm{S} = \sum_{k=0}^\infty \theta_k \bm{T}^k&#10;\end{equation*}&#10;&#10;&#10;\end{document}&#10;"/>
  <p:tag name="IGUANATEXSIZE" val="20"/>
  <p:tag name="IGUANATEXCURSOR" val="153"/>
  <p:tag name="TRANSPARENCY" val="True"/>
  <p:tag name="LATEXENGINEID" val="0"/>
  <p:tag name="TEMPFOLDER" val=".\temp\"/>
  <p:tag name="LATEXFORMHEIGHT" val="320"/>
  <p:tag name="LATEXFORMWIDTH" val="385"/>
  <p:tag name="LATEXFORMWRAP" val="True"/>
  <p:tag name="BITMAPVECTOR" val="0"/>
</p:tagLst>
</file>

<file path=ppt/tags/tag650.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821.1473"/>
  <p:tag name="OUTPUTTYPE" val="PNG"/>
  <p:tag name="IGUANATEXVERSION" val="161"/>
  <p:tag name="LATEXADDIN" val="\documentclass{article}&#10;\usepackage{amsmath,amsfonts,bm}&#10;\pagestyle{empty}&#10;\DeclareMathOperator{\tr}{Tr}&#10;\begin{document}&#10;&#10;\begin{equation*}&#10;A_{\text{vn}}=&#10;\begin{bmatrix}&#10;    A &amp; \mathbf{1} \\&#10;    \mathbf{1}^{\top} &amp; 0&#10;  \end{bmatrix}&#10;\end{equation*}&#10;&#10;\end{document}&#10;&#10;"/>
  <p:tag name="IGUANATEXSIZE" val="18"/>
  <p:tag name="IGUANATEXCURSOR" val="214"/>
  <p:tag name="TRANSPARENCY" val="True"/>
  <p:tag name="LATEXENGINEID" val="0"/>
  <p:tag name="TEMPFOLDER" val=".\temp\"/>
  <p:tag name="LATEXFORMHEIGHT" val="320"/>
  <p:tag name="LATEXFORMWIDTH" val="385"/>
  <p:tag name="LATEXFORMWRAP" val="True"/>
  <p:tag name="BITMAPVECTOR" val="0"/>
</p:tagLst>
</file>

<file path=ppt/tags/tag651.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821.1473"/>
  <p:tag name="OUTPUTTYPE" val="PNG"/>
  <p:tag name="IGUANATEXVERSION" val="161"/>
  <p:tag name="LATEXADDIN" val="\documentclass{article}&#10;\usepackage{amsmath,amsfonts,bm}&#10;\pagestyle{empty}&#10;\DeclareMathOperator{\tr}{Tr}&#10;\begin{document}&#10;&#10;\begin{equation*}&#10;A_{\text{vn}}=&#10;\begin{bmatrix}&#10;    A &amp; \mathbf{1} \\&#10;    \mathbf{1}^{\top} &amp; 0&#10;  \end{bmatrix}&#10;\end{equation*}&#10;&#10;\end{document}&#10;&#10;"/>
  <p:tag name="IGUANATEXSIZE" val="18"/>
  <p:tag name="IGUANATEXCURSOR" val="214"/>
  <p:tag name="TRANSPARENCY" val="True"/>
  <p:tag name="LATEXENGINEID" val="0"/>
  <p:tag name="TEMPFOLDER" val=".\temp\"/>
  <p:tag name="LATEXFORMHEIGHT" val="320"/>
  <p:tag name="LATEXFORMWIDTH" val="385"/>
  <p:tag name="LATEXFORMWRAP" val="True"/>
  <p:tag name="BITMAPVECTOR" val="0"/>
</p:tagLst>
</file>

<file path=ppt/tags/tag652.xml><?xml version="1.0" encoding="utf-8"?>
<p:tagLst xmlns:a="http://schemas.openxmlformats.org/drawingml/2006/main" xmlns:r="http://schemas.openxmlformats.org/officeDocument/2006/relationships" xmlns:p="http://schemas.openxmlformats.org/presentationml/2006/main">
  <p:tag name="OUTPUTDPI" val="1200"/>
  <p:tag name="ORIGINALHEIGHT" val="796.4005"/>
  <p:tag name="ORIGINALWIDTH" val="1906.262"/>
  <p:tag name="OUTPUTTYPE" val="PNG"/>
  <p:tag name="IGUANATEXVERSION" val="161"/>
  <p:tag name="LATEXADDIN" val="\documentclass{article}&#10;\usepackage{amsmath,amsfonts,bm}&#10;\pagestyle{empty}&#10;\DeclareMathOperator{\ct}{CT}&#10;\begin{document}&#10;&#10;\begin{align*}&#10;&amp;\frac{1}{n^2} \sum_{u,v\in V}^n \ct_{\text{vn}}(u,v) - \ct(u,v) \\&amp;= \frac{4|E|}{n} \sum_l^{n-1} \frac{1}{\lambda_l(\lambda_l+1)} \left( \frac{n}{|E|}\lambda_l-1\right)&#10;\end{align*}&#10;&#10;\end{document}&#10;&#10;"/>
  <p:tag name="IGUANATEXSIZE" val="20"/>
  <p:tag name="IGUANATEXCURSOR" val="197"/>
  <p:tag name="TRANSPARENCY" val="True"/>
  <p:tag name="LATEXENGINEID" val="0"/>
  <p:tag name="TEMPFOLDER" val=".\temp\"/>
  <p:tag name="LATEXFORMHEIGHT" val="450.6"/>
  <p:tag name="LATEXFORMWIDTH" val="685.2"/>
  <p:tag name="LATEXFORMWRAP" val="True"/>
  <p:tag name="BITMAPVECTOR" val="0"/>
</p:tagLst>
</file>

<file path=ppt/tags/tag653.xml><?xml version="1.0" encoding="utf-8"?>
<p:tagLst xmlns:a="http://schemas.openxmlformats.org/drawingml/2006/main" xmlns:r="http://schemas.openxmlformats.org/officeDocument/2006/relationships" xmlns:p="http://schemas.openxmlformats.org/presentationml/2006/main">
  <p:tag name="OUTPUTDPI" val="1200"/>
  <p:tag name="ORIGINALHEIGHT" val="379.4526"/>
  <p:tag name="ORIGINALWIDTH" val="527.934"/>
  <p:tag name="OUTPUTTYPE" val="PNG"/>
  <p:tag name="IGUANATEXVERSION" val="161"/>
  <p:tag name="LATEXADDIN" val="\documentclass{article}&#10;\usepackage{amsmath,amsfonts,bm}&#10;\pagestyle{empty}&#10;\DeclareMathOperator{\tr}{Tr}&#10;\begin{document}&#10;&#10;\begin{equation*}&#10;\left\lVert\frac{\partial \mathbf{h}_u^{(l+1)}}{\partial \mathbf{h}_v^{(l)}}\right\rVert&#10;\end{equation*}&#10;&#10;\end{document}&#10;&#10;"/>
  <p:tag name="IGUANATEXSIZE" val="20"/>
  <p:tag name="IGUANATEXCURSOR" val="185"/>
  <p:tag name="TRANSPARENCY" val="True"/>
  <p:tag name="LATEXENGINEID" val="0"/>
  <p:tag name="TEMPFOLDER" val=".\temp\"/>
  <p:tag name="LATEXFORMHEIGHT" val="320"/>
  <p:tag name="LATEXFORMWIDTH" val="385"/>
  <p:tag name="LATEXFORMWRAP" val="True"/>
  <p:tag name="BITMAPVECTOR" val="0"/>
</p:tagLst>
</file>

<file path=ppt/tags/tag654.xml><?xml version="1.0" encoding="utf-8"?>
<p:tagLst xmlns:a="http://schemas.openxmlformats.org/drawingml/2006/main" xmlns:r="http://schemas.openxmlformats.org/officeDocument/2006/relationships" xmlns:p="http://schemas.openxmlformats.org/presentationml/2006/main">
  <p:tag name="OUTPUTDPI" val="1200"/>
  <p:tag name="ORIGINALHEIGHT" val="156.7304"/>
  <p:tag name="ORIGINALWIDTH" val="3085.864"/>
  <p:tag name="OUTPUTTYPE" val="PNG"/>
  <p:tag name="IGUANATEXVERSION" val="161"/>
  <p:tag name="LATEXADDIN" val="\documentclass{article}&#10;\usepackage{amsmath,amsfonts,bm}&#10;\pagestyle{empty}&#10;\DeclareMathOperator{\tr}{Tr}&#10;\begin{document}&#10;&#10;\begin{equation*}&#10;  h^\ell_v = \phi^\ell \left( h^{\ell-1}_v, \Psi \left( \{ F_i(u, \ell-1) \odot \psi^\ell(h^{\ell-1}_u, a^\ell_{uv}) | u \in \mathcal{N}_v \} \right) \right)&#10;\end{equation*}&#10;&#10;\end{document}&#10;&#10;"/>
  <p:tag name="IGUANATEXSIZE" val="20"/>
  <p:tag name="IGUANATEXCURSOR" val="298"/>
  <p:tag name="TRANSPARENCY" val="True"/>
  <p:tag name="LATEXENGINEID" val="0"/>
  <p:tag name="TEMPFOLDER" val=".\temp\"/>
  <p:tag name="LATEXFORMHEIGHT" val="320"/>
  <p:tag name="LATEXFORMWIDTH" val="385"/>
  <p:tag name="LATEXFORMWRAP" val="True"/>
  <p:tag name="BITMAPVECTOR" val="0"/>
</p:tagLst>
</file>

<file path=ppt/tags/tag655.xml><?xml version="1.0" encoding="utf-8"?>
<p:tagLst xmlns:a="http://schemas.openxmlformats.org/drawingml/2006/main" xmlns:r="http://schemas.openxmlformats.org/officeDocument/2006/relationships" xmlns:p="http://schemas.openxmlformats.org/presentationml/2006/main">
  <p:tag name="OUTPUTDPI" val="1200"/>
  <p:tag name="ORIGINALHEIGHT" val="156.7304"/>
  <p:tag name="ORIGINALWIDTH" val="3085.864"/>
  <p:tag name="OUTPUTTYPE" val="PNG"/>
  <p:tag name="IGUANATEXVERSION" val="161"/>
  <p:tag name="LATEXADDIN" val="\documentclass{article}&#10;\usepackage{amsmath,amsfonts,bm}&#10;\pagestyle{empty}&#10;\DeclareMathOperator{\tr}{Tr}&#10;\begin{document}&#10;&#10;\begin{equation*}&#10;  h^\ell_v = \phi^\ell \left( h^{\ell-1}_v, \Psi \left( \{ F_i(u, \ell-1) \odot \psi^\ell(h^{\ell-1}_u, a^\ell_{uv}) | u \in \mathcal{N}_v \} \right) \right)&#10;\end{equation*}&#10;&#10;\end{document}&#10;&#10;"/>
  <p:tag name="IGUANATEXSIZE" val="20"/>
  <p:tag name="IGUANATEXCURSOR" val="298"/>
  <p:tag name="TRANSPARENCY" val="True"/>
  <p:tag name="LATEXENGINEID" val="0"/>
  <p:tag name="TEMPFOLDER" val=".\temp\"/>
  <p:tag name="LATEXFORMHEIGHT" val="320"/>
  <p:tag name="LATEXFORMWIDTH" val="385"/>
  <p:tag name="LATEXFORMWRAP" val="True"/>
  <p:tag name="BITMAPVECTOR" val="0"/>
</p:tagLst>
</file>

<file path=ppt/tags/tag656.xml><?xml version="1.0" encoding="utf-8"?>
<p:tagLst xmlns:a="http://schemas.openxmlformats.org/drawingml/2006/main" xmlns:r="http://schemas.openxmlformats.org/officeDocument/2006/relationships" xmlns:p="http://schemas.openxmlformats.org/presentationml/2006/main">
  <p:tag name="OUTPUTDPI" val="1200"/>
  <p:tag name="ORIGINALHEIGHT" val="324.7094"/>
  <p:tag name="ORIGINALWIDTH" val="2872.891"/>
  <p:tag name="OUTPUTTYPE" val="PNG"/>
  <p:tag name="IGUANATEXVERSION" val="161"/>
  <p:tag name="LATEXADDIN" val="\documentclass{article}&#10;\usepackage{amsmath,amsfonts,bm}&#10;\pagestyle{empty}&#10;\DeclareMathOperator{\tr}{Tr}&#10;\begin{document}&#10;&#10;\begin{align*}&#10;&amp;\ln p(g_i, Y_i)\\&amp; \geq \mathbb{E}_{q(\theta, L, F_i | g_i, Y_i)} \left[ \ln p(Y_i, L, F_i, \theta | g_i) - \ln q(L, F_i, \theta | g_i) \right]&#10;\end{align*}&#10;&#10;\end{document}&#10;&#10;"/>
  <p:tag name="IGUANATEXSIZE" val="20"/>
  <p:tag name="IGUANATEXCURSOR" val="139"/>
  <p:tag name="TRANSPARENCY" val="True"/>
  <p:tag name="LATEXENGINEID" val="0"/>
  <p:tag name="TEMPFOLDER" val=".\temp\"/>
  <p:tag name="LATEXFORMHEIGHT" val="320"/>
  <p:tag name="LATEXFORMWIDTH" val="385"/>
  <p:tag name="LATEXFORMWRAP" val="True"/>
  <p:tag name="BITMAPVECTOR" val="0"/>
</p:tagLst>
</file>

<file path=ppt/tags/tag657.xml><?xml version="1.0" encoding="utf-8"?>
<p:tagLst xmlns:a="http://schemas.openxmlformats.org/drawingml/2006/main" xmlns:r="http://schemas.openxmlformats.org/officeDocument/2006/relationships" xmlns:p="http://schemas.openxmlformats.org/presentationml/2006/main">
  <p:tag name="ORIGINALHEIGHT" val="9.713547"/>
  <p:tag name="ORIGINALWIDTH" val="22.82084"/>
  <p:tag name="OUTPUTTYPE" val="SVG"/>
  <p:tag name="IGUANATEXVERSION" val="161"/>
  <p:tag name="LATEXADDIN" val="\documentclass{article}&#10;\usepackage{amsmath,amsfonts,bm}&#10;\pagestyle{empty}&#10;\DeclareMathOperator{\tr}{Tr}&#10;\begin{document}&#10;&#10;\begin{equation*}&#10;\mathcal{R}(G)&#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1"/>
</p:tagLst>
</file>

<file path=ppt/tags/tag658.xml><?xml version="1.0" encoding="utf-8"?>
<p:tagLst xmlns:a="http://schemas.openxmlformats.org/drawingml/2006/main" xmlns:r="http://schemas.openxmlformats.org/officeDocument/2006/relationships" xmlns:p="http://schemas.openxmlformats.org/presentationml/2006/main">
  <p:tag name="ORIGINALHEIGHT" val="9.713547"/>
  <p:tag name="ORIGINALWIDTH" val="56.64706"/>
  <p:tag name="OUTPUTTYPE" val="SVG"/>
  <p:tag name="IGUANATEXVERSION" val="161"/>
  <p:tag name="LATEXADDIN" val="\documentclass{article}&#10;\usepackage{amsmath,amsfonts,bm}&#10;\pagestyle{empty}&#10;\DeclareMathOperator{\tr}{Tr}&#10;\begin{document}&#10;&#10;&#10;\texttt{Sparsify}$(G)$&#10;&#10;&#10;\end{document}&#10;&#10;"/>
  <p:tag name="IGUANATEXSIZE" val="20"/>
  <p:tag name="IGUANATEXCURSOR" val="144"/>
  <p:tag name="TRANSPARENCY" val="True"/>
  <p:tag name="LATEXENGINEID" val="0"/>
  <p:tag name="TEMPFOLDER" val=".\temp\"/>
  <p:tag name="LATEXFORMHEIGHT" val="320"/>
  <p:tag name="LATEXFORMWIDTH" val="385"/>
  <p:tag name="LATEXFORMWRAP" val="True"/>
  <p:tag name="BITMAPVECTOR" val="1"/>
</p:tagLst>
</file>

<file path=ppt/tags/tag659.xml><?xml version="1.0" encoding="utf-8"?>
<p:tagLst xmlns:a="http://schemas.openxmlformats.org/drawingml/2006/main" xmlns:r="http://schemas.openxmlformats.org/officeDocument/2006/relationships" xmlns:p="http://schemas.openxmlformats.org/presentationml/2006/main">
  <p:tag name="ORIGINALHEIGHT" val="6.148664"/>
  <p:tag name="ORIGINALWIDTH" val="4.239332"/>
  <p:tag name="LATEXADDIN" val="\documentclass{article}&#10;\usepackage{amsmath,amsfonts,bm}&#10;\pagestyle{empty}&#10;\DeclareMathOperator{\tr}{Tr}&#10;\begin{document}&#10;&#10;&#10;\texttt{Sparsify}$(G)$&#10;&#10;&#10;\end{document}&#10;&#10;"/>
  <p:tag name="IGUANATEXSIZE" val="20"/>
  <p:tag name="IGUANATEXCURSOR" val="144"/>
  <p:tag name="TRANSPARENCY" val="True"/>
  <p:tag name="LATEXENGINEID" val="0"/>
  <p:tag name="TEMPFOLDER" val=".\temp\"/>
  <p:tag name="LATEXFORMHEIGHT" val="320"/>
  <p:tag name="LATEXFORMWIDTH" val="385"/>
  <p:tag name="LATEXFORMWRAP" val="True"/>
  <p:tag name="BITMAPVECTOR" val="1"/>
  <p:tag name="EMFCHILD" val="True"/>
</p:tagLst>
</file>

<file path=ppt/tags/tag66.xml><?xml version="1.0" encoding="utf-8"?>
<p:tagLst xmlns:a="http://schemas.openxmlformats.org/drawingml/2006/main" xmlns:r="http://schemas.openxmlformats.org/officeDocument/2006/relationships" xmlns:p="http://schemas.openxmlformats.org/presentationml/2006/main">
  <p:tag name="ORIGINALHEIGHT" val="30.39127"/>
  <p:tag name="ORIGINALWIDTH" val="142.3383"/>
  <p:tag name="OUTPUTTYPE" val="SVG"/>
  <p:tag name="IGUANATEXVERSION" val="161"/>
  <p:tag name="LATEXADDIN" val="\documentclass{article}&#10;\usepackage{amsmath,amsfonts,bm}&#10;\pagestyle{empty}&#10;\begin{document}&#10;&#10;\begin{equation*}&#10;\mathbf{h}^{(l+1)}_u = \phi\left(\mathbf{h}^l_u,\bigoplus_{v\in \mathcal{N}_u}\psi\left(\mathbf{h}^l_u,\mathbf{h}^l_v\right)\right)&#10;\end{equation*}&#10;&#10;&#10;\end{document}&#10;"/>
  <p:tag name="IGUANATEXSIZE" val="18"/>
  <p:tag name="IGUANATEXCURSOR" val="242"/>
  <p:tag name="TRANSPARENCY" val="True"/>
  <p:tag name="LATEXENGINEID" val="0"/>
  <p:tag name="TEMPFOLDER" val=".\temp\"/>
  <p:tag name="LATEXFORMHEIGHT" val="320"/>
  <p:tag name="LATEXFORMWIDTH" val="385"/>
  <p:tag name="LATEXFORMWRAP" val="True"/>
  <p:tag name="BITMAPVECTOR" val="1"/>
</p:tagLst>
</file>

<file path=ppt/tags/tag660.xml><?xml version="1.0" encoding="utf-8"?>
<p:tagLst xmlns:a="http://schemas.openxmlformats.org/drawingml/2006/main" xmlns:r="http://schemas.openxmlformats.org/officeDocument/2006/relationships" xmlns:p="http://schemas.openxmlformats.org/presentationml/2006/main">
  <p:tag name="ORIGINALHEIGHT" val="6.401223"/>
  <p:tag name="ORIGINALWIDTH" val="4.804608"/>
  <p:tag name="EMFCHILD" val="True"/>
</p:tagLst>
</file>

<file path=ppt/tags/tag661.xml><?xml version="1.0" encoding="utf-8"?>
<p:tagLst xmlns:a="http://schemas.openxmlformats.org/drawingml/2006/main" xmlns:r="http://schemas.openxmlformats.org/officeDocument/2006/relationships" xmlns:p="http://schemas.openxmlformats.org/presentationml/2006/main">
  <p:tag name="ORIGINALHEIGHT" val="4.332245"/>
  <p:tag name="ORIGINALWIDTH" val="4.733938"/>
  <p:tag name="EMFCHILD" val="True"/>
</p:tagLst>
</file>

<file path=ppt/tags/tag662.xml><?xml version="1.0" encoding="utf-8"?>
<p:tagLst xmlns:a="http://schemas.openxmlformats.org/drawingml/2006/main" xmlns:r="http://schemas.openxmlformats.org/officeDocument/2006/relationships" xmlns:p="http://schemas.openxmlformats.org/presentationml/2006/main">
  <p:tag name="ORIGINALHEIGHT" val="4.244804"/>
  <p:tag name="ORIGINALWIDTH" val="4.592639"/>
  <p:tag name="EMFCHILD" val="True"/>
</p:tagLst>
</file>

<file path=ppt/tags/tag663.xml><?xml version="1.0" encoding="utf-8"?>
<p:tagLst xmlns:a="http://schemas.openxmlformats.org/drawingml/2006/main" xmlns:r="http://schemas.openxmlformats.org/officeDocument/2006/relationships" xmlns:p="http://schemas.openxmlformats.org/presentationml/2006/main">
  <p:tag name="ORIGINALHEIGHT" val="4.332245"/>
  <p:tag name="ORIGINALWIDTH" val="3.906261"/>
  <p:tag name="EMFCHILD" val="True"/>
</p:tagLst>
</file>

<file path=ppt/tags/tag664.xml><?xml version="1.0" encoding="utf-8"?>
<p:tagLst xmlns:a="http://schemas.openxmlformats.org/drawingml/2006/main" xmlns:r="http://schemas.openxmlformats.org/officeDocument/2006/relationships" xmlns:p="http://schemas.openxmlformats.org/presentationml/2006/main">
  <p:tag name="ORIGINALHEIGHT" val="5.944687"/>
  <p:tag name="ORIGINALWIDTH" val="3.805316"/>
  <p:tag name="EMFCHILD" val="True"/>
</p:tagLst>
</file>

<file path=ppt/tags/tag665.xml><?xml version="1.0" encoding="utf-8"?>
<p:tagLst xmlns:a="http://schemas.openxmlformats.org/drawingml/2006/main" xmlns:r="http://schemas.openxmlformats.org/officeDocument/2006/relationships" xmlns:p="http://schemas.openxmlformats.org/presentationml/2006/main">
  <p:tag name="ORIGINALHEIGHT" val="5.993269"/>
  <p:tag name="ORIGINALWIDTH" val="3.987009"/>
  <p:tag name="EMFCHILD" val="True"/>
</p:tagLst>
</file>

<file path=ppt/tags/tag666.xml><?xml version="1.0" encoding="utf-8"?>
<p:tagLst xmlns:a="http://schemas.openxmlformats.org/drawingml/2006/main" xmlns:r="http://schemas.openxmlformats.org/officeDocument/2006/relationships" xmlns:p="http://schemas.openxmlformats.org/presentationml/2006/main">
  <p:tag name="ORIGINALHEIGHT" val="6.401223"/>
  <p:tag name="ORIGINALWIDTH" val="4.784411"/>
  <p:tag name="EMFCHILD" val="True"/>
</p:tagLst>
</file>

<file path=ppt/tags/tag667.xml><?xml version="1.0" encoding="utf-8"?>
<p:tagLst xmlns:a="http://schemas.openxmlformats.org/drawingml/2006/main" xmlns:r="http://schemas.openxmlformats.org/officeDocument/2006/relationships" xmlns:p="http://schemas.openxmlformats.org/presentationml/2006/main">
  <p:tag name="ORIGINALHEIGHT" val="9.713547"/>
  <p:tag name="ORIGINALWIDTH" val="2.341733"/>
  <p:tag name="EMFCHILD" val="True"/>
</p:tagLst>
</file>

<file path=ppt/tags/tag668.xml><?xml version="1.0" encoding="utf-8"?>
<p:tagLst xmlns:a="http://schemas.openxmlformats.org/drawingml/2006/main" xmlns:r="http://schemas.openxmlformats.org/officeDocument/2006/relationships" xmlns:p="http://schemas.openxmlformats.org/presentationml/2006/main">
  <p:tag name="ORIGINALHEIGHT" val="7.061735"/>
  <p:tag name="ORIGINALWIDTH" val="7.166537"/>
  <p:tag name="EMFCHILD" val="True"/>
</p:tagLst>
</file>

<file path=ppt/tags/tag669.xml><?xml version="1.0" encoding="utf-8"?>
<p:tagLst xmlns:a="http://schemas.openxmlformats.org/drawingml/2006/main" xmlns:r="http://schemas.openxmlformats.org/officeDocument/2006/relationships" xmlns:p="http://schemas.openxmlformats.org/presentationml/2006/main">
  <p:tag name="ORIGINALHEIGHT" val="9.713547"/>
  <p:tag name="ORIGINALWIDTH" val="2.341733"/>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88.48898"/>
  <p:tag name="ORIGINALWIDTH" val="495.688"/>
  <p:tag name="OUTPUTTYPE" val="PNG"/>
  <p:tag name="IGUANATEXVERSION" val="161"/>
  <p:tag name="LATEXADDIN" val="\documentclass{article}&#10;\usepackage{amsmath,amsfonts,bm}&#10;\pagestyle{empty}&#10;\begin{document}&#10;&#10;\begin{equation*}&#10;\bm{P}=\bm{D}\bm{A}&#10;\end{equation*}&#10;&#10;&#10;\end{document}&#10;"/>
  <p:tag name="IGUANATEXSIZE" val="20"/>
  <p:tag name="IGUANATEXCURSOR" val="116"/>
  <p:tag name="TRANSPARENCY" val="True"/>
  <p:tag name="LATEXENGINEID" val="0"/>
  <p:tag name="TEMPFOLDER" val=".\temp\"/>
  <p:tag name="LATEXFORMHEIGHT" val="320"/>
  <p:tag name="LATEXFORMWIDTH" val="385"/>
  <p:tag name="LATEXFORMWRAP" val="True"/>
  <p:tag name="BITMAPVECTOR" val="0"/>
</p:tagLst>
</file>

<file path=ppt/tags/tag670.xml><?xml version="1.0" encoding="utf-8"?>
<p:tagLst xmlns:a="http://schemas.openxmlformats.org/drawingml/2006/main" xmlns:r="http://schemas.openxmlformats.org/officeDocument/2006/relationships" xmlns:p="http://schemas.openxmlformats.org/presentationml/2006/main">
  <p:tag name="ORIGINALHEIGHT" val="6.848034"/>
  <p:tag name="ORIGINALWIDTH" val="8.129492"/>
  <p:tag name="LATEXADDIN" val="\documentclass{article}&#10;\usepackage{amsmath,amsfonts,bm}&#10;\pagestyle{empty}&#10;\DeclareMathOperator{\tr}{Tr}&#10;\begin{document}&#10;&#10;\begin{equation*}&#10;\mathcal{R}(G)&#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1"/>
  <p:tag name="EMFCHILD" val="True"/>
</p:tagLst>
</file>

<file path=ppt/tags/tag671.xml><?xml version="1.0" encoding="utf-8"?>
<p:tagLst xmlns:a="http://schemas.openxmlformats.org/drawingml/2006/main" xmlns:r="http://schemas.openxmlformats.org/officeDocument/2006/relationships" xmlns:p="http://schemas.openxmlformats.org/presentationml/2006/main">
  <p:tag name="ORIGINALHEIGHT" val="9.713547"/>
  <p:tag name="ORIGINALWIDTH" val="2.311301"/>
  <p:tag name="EMFCHILD" val="True"/>
</p:tagLst>
</file>

<file path=ppt/tags/tag672.xml><?xml version="1.0" encoding="utf-8"?>
<p:tagLst xmlns:a="http://schemas.openxmlformats.org/drawingml/2006/main" xmlns:r="http://schemas.openxmlformats.org/officeDocument/2006/relationships" xmlns:p="http://schemas.openxmlformats.org/presentationml/2006/main">
  <p:tag name="ORIGINALHEIGHT" val="7.061735"/>
  <p:tag name="ORIGINALWIDTH" val="7.073468"/>
  <p:tag name="EMFCHILD" val="True"/>
</p:tagLst>
</file>

<file path=ppt/tags/tag673.xml><?xml version="1.0" encoding="utf-8"?>
<p:tagLst xmlns:a="http://schemas.openxmlformats.org/drawingml/2006/main" xmlns:r="http://schemas.openxmlformats.org/officeDocument/2006/relationships" xmlns:p="http://schemas.openxmlformats.org/presentationml/2006/main">
  <p:tag name="ORIGINALHEIGHT" val="9.713547"/>
  <p:tag name="ORIGINALWIDTH" val="2.311301"/>
  <p:tag name="EMFCHILD" val="True"/>
</p:tagLst>
</file>

<file path=ppt/tags/tag674.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946.3817"/>
  <p:tag name="OUTPUTTYPE" val="PNG"/>
  <p:tag name="IGUANATEXVERSION" val="161"/>
  <p:tag name="LATEXADDIN" val="\documentclass{article}&#10;\usepackage{amsmath,amsfonts,bm}&#10;\pagestyle{empty}&#10;\DeclareMathOperator{\tr}{Tr}&#10;\begin{document}&#10;&#10;\begin{equation*}&#10;\frac{\lambda_2}{2} \leq h_G \leq \sqrt{2\lambda_2}&#10;\end{equation*}&#10;&#10;\end{document}&#10;&#10;"/>
  <p:tag name="IGUANATEXSIZE" val="20"/>
  <p:tag name="IGUANATEXCURSOR" val="148"/>
  <p:tag name="TRANSPARENCY" val="True"/>
  <p:tag name="LATEXENGINEID" val="0"/>
  <p:tag name="TEMPFOLDER" val=".\temp\"/>
  <p:tag name="LATEXFORMHEIGHT" val="320"/>
  <p:tag name="LATEXFORMWIDTH" val="385"/>
  <p:tag name="LATEXFORMWRAP" val="True"/>
  <p:tag name="BITMAPVECTOR" val="0"/>
</p:tagLst>
</file>

<file path=ppt/tags/tag675.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2113.986"/>
  <p:tag name="OUTPUTTYPE" val="PNG"/>
  <p:tag name="IGUANATEXVERSION" val="161"/>
  <p:tag name="LATEXADDIN" val="\documentclass{article}&#10;\usepackage{amsmath,amsfonts,bm}&#10;\pagestyle{empty}&#10;\DeclareMathOperator{\tr}{Tr}&#10;\begin{document}&#10;&#10;\begin{equation*}&#10;\left\rVert f^T P^k - \pi\right\rVert_2 \leq e^{-k\bm{\lambda'}} \log \left( \frac{\max_v \sqrt{d_x}}{\min_u \sqrt{d_u}} \right)&#10;\end{equation*}&#10;&#10;&#10;\end{document}&#10;&#10;"/>
  <p:tag name="IGUANATEXSIZE" val="20"/>
  <p:tag name="IGUANATEXCURSOR" val="160"/>
  <p:tag name="TRANSPARENCY" val="True"/>
  <p:tag name="LATEXENGINEID" val="0"/>
  <p:tag name="TEMPFOLDER" val=".\temp\"/>
  <p:tag name="LATEXFORMHEIGHT" val="415.8"/>
  <p:tag name="LATEXFORMWIDTH" val="596.4"/>
  <p:tag name="LATEXFORMWRAP" val="True"/>
  <p:tag name="BITMAPVECTOR" val="0"/>
</p:tagLst>
</file>

<file path=ppt/tags/tag676.xml><?xml version="1.0" encoding="utf-8"?>
<p:tagLst xmlns:a="http://schemas.openxmlformats.org/drawingml/2006/main" xmlns:r="http://schemas.openxmlformats.org/officeDocument/2006/relationships" xmlns:p="http://schemas.openxmlformats.org/presentationml/2006/main">
  <p:tag name="OUTPUTDPI" val="1200"/>
  <p:tag name="ORIGINALHEIGHT" val="140.9824"/>
  <p:tag name="ORIGINALWIDTH" val="1316.086"/>
  <p:tag name="OUTPUTTYPE" val="PNG"/>
  <p:tag name="IGUANATEXVERSION" val="161"/>
  <p:tag name="LATEXADDIN" val="\documentclass{article}&#10;\usepackage{amsmath,amsfonts,bm}&#10;\pagestyle{empty}&#10;\DeclareMathOperator{\tr}{Tr}&#10;\begin{document}&#10;&#10;\begin{align*}&#10;\mathcal{E}(PX) &amp;\leq (1-\lambda_2)^2 \mathcal{E}(X)&#10;\end{align*}&#10;&#10;\end{document}&#10;&#10;"/>
  <p:tag name="IGUANATEXSIZE" val="20"/>
  <p:tag name="IGUANATEXCURSOR" val="151"/>
  <p:tag name="TRANSPARENCY" val="True"/>
  <p:tag name="LATEXENGINEID" val="0"/>
  <p:tag name="TEMPFOLDER" val=".\temp\"/>
  <p:tag name="LATEXFORMHEIGHT" val="354"/>
  <p:tag name="LATEXFORMWIDTH" val="469.2"/>
  <p:tag name="LATEXFORMWRAP" val="True"/>
  <p:tag name="BITMAPVECTOR" val="0"/>
</p:tagLst>
</file>

<file path=ppt/tags/tag677.xml><?xml version="1.0" encoding="utf-8"?>
<p:tagLst xmlns:a="http://schemas.openxmlformats.org/drawingml/2006/main" xmlns:r="http://schemas.openxmlformats.org/officeDocument/2006/relationships" xmlns:p="http://schemas.openxmlformats.org/presentationml/2006/main">
  <p:tag name="OUTPUTDPI" val="1200"/>
  <p:tag name="ORIGINALHEIGHT" val="275.2156"/>
  <p:tag name="ORIGINALWIDTH" val="2316.46"/>
  <p:tag name="OUTPUTTYPE" val="PNG"/>
  <p:tag name="IGUANATEXVERSION" val="161"/>
  <p:tag name="LATEXADDIN" val="\documentclass{article}&#10;\usepackage{amsmath,amsfonts,bm}&#10;\pagestyle{empty}&#10;\DeclareMathOperator{\tr}{Tr}&#10;&#10;\begin{document}&#10;&#10;\begin{equation*}&#10;\text{lim}_{t\rightarrow\infty} x(t) = \text{lim}_{t\rightarrow\infty} e^{-tL}x(0)= \frac{\bm{11}^Tx(0)}{n}&#10;\end{equation*}&#10;&#10;&#10;\end{document}&#10;&#10;"/>
  <p:tag name="IGUANATEXSIZE" val="20"/>
  <p:tag name="IGUANATEXCURSOR" val="244"/>
  <p:tag name="TRANSPARENCY" val="True"/>
  <p:tag name="LATEXENGINEID" val="0"/>
  <p:tag name="TEMPFOLDER" val=".\temp\"/>
  <p:tag name="LATEXFORMHEIGHT" val="320"/>
  <p:tag name="LATEXFORMWIDTH" val="385"/>
  <p:tag name="LATEXFORMWRAP" val="True"/>
  <p:tag name="BITMAPVECTOR" val="0"/>
</p:tagLst>
</file>

<file path=ppt/tags/tag678.xml><?xml version="1.0" encoding="utf-8"?>
<p:tagLst xmlns:a="http://schemas.openxmlformats.org/drawingml/2006/main" xmlns:r="http://schemas.openxmlformats.org/officeDocument/2006/relationships" xmlns:p="http://schemas.openxmlformats.org/presentationml/2006/main">
  <p:tag name="OUTPUTDPI" val="1200"/>
  <p:tag name="ORIGINALHEIGHT" val="271.4661"/>
  <p:tag name="ORIGINALWIDTH" val="446.9441"/>
  <p:tag name="OUTPUTTYPE" val="PNG"/>
  <p:tag name="IGUANATEXVERSION" val="161"/>
  <p:tag name="LATEXADDIN" val="\documentclass{article}&#10;\usepackage{amsmath,amsfonts,bm}&#10;\pagestyle{empty}&#10;\DeclareMathOperator{\tr}{Tr}&#10;\begin{document}&#10;&#10;\begin{equation*}&#10;T_k = \frac{1}{\lambda_k}&#10;\end{equation*}&#10;&#10;\end{document}&#10;&#10;"/>
  <p:tag name="IGUANATEXSIZE" val="20"/>
  <p:tag name="IGUANATEXCURSOR" val="165"/>
  <p:tag name="TRANSPARENCY" val="True"/>
  <p:tag name="LATEXENGINEID" val="0"/>
  <p:tag name="TEMPFOLDER" val=".\temp\"/>
  <p:tag name="LATEXFORMHEIGHT" val="320"/>
  <p:tag name="LATEXFORMWIDTH" val="385"/>
  <p:tag name="LATEXFORMWRAP" val="True"/>
  <p:tag name="BITMAPVECTOR" val="0"/>
</p:tagLst>
</file>

<file path=ppt/tags/tag679.xml><?xml version="1.0" encoding="utf-8"?>
<p:tagLst xmlns:a="http://schemas.openxmlformats.org/drawingml/2006/main" xmlns:r="http://schemas.openxmlformats.org/officeDocument/2006/relationships" xmlns:p="http://schemas.openxmlformats.org/presentationml/2006/main">
  <p:tag name="OUTPUTDPI" val="1200"/>
  <p:tag name="ORIGINALHEIGHT" val="344.207"/>
  <p:tag name="ORIGINALWIDTH" val="2051.744"/>
  <p:tag name="OUTPUTTYPE" val="PNG"/>
  <p:tag name="IGUANATEXVERSION" val="161"/>
  <p:tag name="LATEXADDIN" val="\documentclass{article}&#10;\usepackage{amsmath,amsfonts,bm}&#10;\pagestyle{empty}&#10;\DeclareMathOperator{\tr}{Tr}&#10;\begin{document}&#10;&#10;\begin{equation*}&#10;R_{tot} = \sum_{u\sim v} R_{u,v} = n \sum_{k=2}^n \frac{1}{\lambda_k} = n \sum_{k=2}^n T_k&#10;\end{equation*}&#10;&#10;\end{document}&#10;&#10;"/>
  <p:tag name="IGUANATEXSIZE" val="20"/>
  <p:tag name="IGUANATEXCURSOR" val="163"/>
  <p:tag name="TRANSPARENCY" val="True"/>
  <p:tag name="LATEXENGINEID" val="0"/>
  <p:tag name="TEMPFOLDER" val=".\temp\"/>
  <p:tag name="LATEXFORMHEIGHT" val="453.6"/>
  <p:tag name="LATEXFORMWIDTH" val="751.2"/>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RIGINALHEIGHT" val="6.914046"/>
  <p:tag name="ORIGINALWIDTH" val="5.659231"/>
  <p:tag name="LATEXADDIN" val="\documentclass{article}&#10;\usepackage{amsmath,amsfonts,bm}&#10;\pagestyle{empty}&#10;\begin{document}&#10;&#10;\begin{equation*}&#10;\mathbf{h}^{(l+1)}_u = \phi\left(\mathbf{h}^l_u,\bigoplus_{v\in \mathcal{N}_u}\psi\left(\mathbf{h}^l_u,\mathbf{h}^l_v\right)\right)&#10;\end{equation*}&#10;&#10;&#10;\end{document}&#10;"/>
  <p:tag name="IGUANATEXSIZE" val="18"/>
  <p:tag name="IGUANATEXCURSOR" val="242"/>
  <p:tag name="TRANSPARENCY" val="True"/>
  <p:tag name="LATEXENGINEID" val="0"/>
  <p:tag name="TEMPFOLDER" val=".\temp\"/>
  <p:tag name="LATEXFORMHEIGHT" val="320"/>
  <p:tag name="LATEXFORMWIDTH" val="385"/>
  <p:tag name="LATEXFORMWRAP" val="True"/>
  <p:tag name="BITMAPVECTOR" val="1"/>
  <p:tag name="EMFCHILD" val="True"/>
</p:tagLst>
</file>

<file path=ppt/tags/tag680.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2113.986"/>
  <p:tag name="OUTPUTTYPE" val="PNG"/>
  <p:tag name="IGUANATEXVERSION" val="161"/>
  <p:tag name="LATEXADDIN" val="\documentclass{article}&#10;\usepackage{amsmath,amsfonts,bm}&#10;\pagestyle{empty}&#10;\DeclareMathOperator{\tr}{Tr}&#10;\begin{document}&#10;&#10;\begin{equation*}&#10;\left\rVert f^T P^k - \pi\right\rVert_2 \leq e^{-k\bm{\lambda'}} \log \left( \frac{\max_v \sqrt{d_x}}{\min_u \sqrt{d_u}} \right)&#10;\end{equation*}&#10;&#10;&#10;\end{document}&#10;&#10;"/>
  <p:tag name="IGUANATEXSIZE" val="20"/>
  <p:tag name="IGUANATEXCURSOR" val="160"/>
  <p:tag name="TRANSPARENCY" val="True"/>
  <p:tag name="LATEXENGINEID" val="0"/>
  <p:tag name="TEMPFOLDER" val=".\temp\"/>
  <p:tag name="LATEXFORMHEIGHT" val="415.8"/>
  <p:tag name="LATEXFORMWIDTH" val="596.4"/>
  <p:tag name="LATEXFORMWRAP" val="True"/>
  <p:tag name="BITMAPVECTOR" val="0"/>
</p:tagLst>
</file>

<file path=ppt/tags/tag681.xml><?xml version="1.0" encoding="utf-8"?>
<p:tagLst xmlns:a="http://schemas.openxmlformats.org/drawingml/2006/main" xmlns:r="http://schemas.openxmlformats.org/officeDocument/2006/relationships" xmlns:p="http://schemas.openxmlformats.org/presentationml/2006/main">
  <p:tag name="OUTPUTDPI" val="1200"/>
  <p:tag name="ORIGINALHEIGHT" val="140.9824"/>
  <p:tag name="ORIGINALWIDTH" val="1316.086"/>
  <p:tag name="OUTPUTTYPE" val="PNG"/>
  <p:tag name="IGUANATEXVERSION" val="161"/>
  <p:tag name="LATEXADDIN" val="\documentclass{article}&#10;\usepackage{amsmath,amsfonts,bm}&#10;\pagestyle{empty}&#10;\DeclareMathOperator{\tr}{Tr}&#10;\begin{document}&#10;&#10;\begin{align*}&#10;\mathcal{E}(PX) &amp;\leq (1-\lambda_2)^2 \mathcal{E}(X)&#10;\end{align*}&#10;&#10;\end{document}&#10;&#10;"/>
  <p:tag name="IGUANATEXSIZE" val="20"/>
  <p:tag name="IGUANATEXCURSOR" val="151"/>
  <p:tag name="TRANSPARENCY" val="True"/>
  <p:tag name="LATEXENGINEID" val="0"/>
  <p:tag name="TEMPFOLDER" val=".\temp\"/>
  <p:tag name="LATEXFORMHEIGHT" val="354"/>
  <p:tag name="LATEXFORMWIDTH" val="469.2"/>
  <p:tag name="LATEXFORMWRAP" val="True"/>
  <p:tag name="BITMAPVECTOR" val="0"/>
</p:tagLst>
</file>

<file path=ppt/tags/tag682.xml><?xml version="1.0" encoding="utf-8"?>
<p:tagLst xmlns:a="http://schemas.openxmlformats.org/drawingml/2006/main" xmlns:r="http://schemas.openxmlformats.org/officeDocument/2006/relationships" xmlns:p="http://schemas.openxmlformats.org/presentationml/2006/main">
  <p:tag name="OUTPUTDPI" val="1200"/>
  <p:tag name="ORIGINALHEIGHT" val="344.9568"/>
  <p:tag name="ORIGINALWIDTH" val="1999.25"/>
  <p:tag name="OUTPUTTYPE" val="PNG"/>
  <p:tag name="IGUANATEXVERSION" val="161"/>
  <p:tag name="LATEXADDIN" val="\documentclass{article}&#10;\usepackage{amsmath,amsfonts,bm}&#10;\pagestyle{empty}&#10;\DeclareMathOperator{\tr}{Tr}&#10;\begin{document}&#10;&#10;\begin{equation*}&#10;\tilde{\mathsf{O}}^m(u,v)=\sum_{k=0}^m \left\lVert\tilde{\mathbf{J}}_{k}^{(m)}(v,u)\right\rVert \leq c\  R_{u,v}&#10;\end{equation*}&#10;&#10;\end{document}&#10;&#10;"/>
  <p:tag name="IGUANATEXSIZE" val="20"/>
  <p:tag name="IGUANATEXCURSOR" val="167"/>
  <p:tag name="TRANSPARENCY" val="True"/>
  <p:tag name="LATEXENGINEID" val="0"/>
  <p:tag name="TEMPFOLDER" val=".\temp\"/>
  <p:tag name="LATEXFORMHEIGHT" val="320"/>
  <p:tag name="LATEXFORMWIDTH" val="385"/>
  <p:tag name="LATEXFORMWRAP" val="True"/>
  <p:tag name="BITMAPVECTOR" val="0"/>
</p:tagLst>
</file>

<file path=ppt/tags/tag683.xml><?xml version="1.0" encoding="utf-8"?>
<p:tagLst xmlns:a="http://schemas.openxmlformats.org/drawingml/2006/main" xmlns:r="http://schemas.openxmlformats.org/officeDocument/2006/relationships" xmlns:p="http://schemas.openxmlformats.org/presentationml/2006/main">
  <p:tag name="OUTPUTDPI" val="1200"/>
  <p:tag name="ORIGINALHEIGHT" val="386.9517"/>
  <p:tag name="ORIGINALWIDTH" val="1645.294"/>
  <p:tag name="OUTPUTTYPE" val="PNG"/>
  <p:tag name="IGUANATEXVERSION" val="161"/>
  <p:tag name="LATEXADDIN" val="\documentclass{article}&#10;\usepackage{amsmath,amsfonts,bm}&#10;\pagestyle{empty}&#10;\DeclareMathOperator{\tr}{Tr}&#10;\begin{document}&#10;&#10;\begin{equation*}&#10; \sum_{u,v \in V\times V}\left\lVert\frac{\partial h_v^{(r)}}{\partial h_u^{(0)}}\right\rVert \leq c (b-R_{tot})&#10;\end{equation*}&#10;&#10;\end{document}&#10;&#10;"/>
  <p:tag name="IGUANATEXSIZE" val="20"/>
  <p:tag name="IGUANATEXCURSOR" val="253"/>
  <p:tag name="TRANSPARENCY" val="True"/>
  <p:tag name="LATEXENGINEID" val="0"/>
  <p:tag name="TEMPFOLDER" val=".\temp\"/>
  <p:tag name="LATEXFORMHEIGHT" val="320"/>
  <p:tag name="LATEXFORMWIDTH" val="385"/>
  <p:tag name="LATEXFORMWRAP" val="True"/>
  <p:tag name="BITMAPVECTOR" val="0"/>
</p:tagLst>
</file>

<file path=ppt/tags/tag684.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946.3817"/>
  <p:tag name="OUTPUTTYPE" val="PNG"/>
  <p:tag name="IGUANATEXVERSION" val="161"/>
  <p:tag name="LATEXADDIN" val="\documentclass{article}&#10;\usepackage{amsmath,amsfonts,bm}&#10;\pagestyle{empty}&#10;\DeclareMathOperator{\tr}{Tr}&#10;\begin{document}&#10;&#10;\begin{equation*}&#10;\frac{\lambda_2}{2} \leq h_G \leq \sqrt{2\lambda_2}&#10;\end{equation*}&#10;&#10;\end{document}&#10;&#10;"/>
  <p:tag name="IGUANATEXSIZE" val="20"/>
  <p:tag name="IGUANATEXCURSOR" val="148"/>
  <p:tag name="TRANSPARENCY" val="True"/>
  <p:tag name="LATEXENGINEID" val="0"/>
  <p:tag name="TEMPFOLDER" val=".\temp\"/>
  <p:tag name="LATEXFORMHEIGHT" val="320"/>
  <p:tag name="LATEXFORMWIDTH" val="385"/>
  <p:tag name="LATEXFORMWRAP" val="True"/>
  <p:tag name="BITMAPVECTOR" val="0"/>
</p:tagLst>
</file>

<file path=ppt/tags/tag68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86.4642"/>
  <p:tag name="OUTPUTTYPE" val="PNG"/>
  <p:tag name="IGUANATEXVERSION" val="161"/>
  <p:tag name="LATEXADDIN" val="\documentclass{article}&#10;\usepackage{amsmath,amsfonts,bm}&#10;\pagestyle{empty}&#10;\DeclareMathOperator{\tr}{Tr}&#10;\begin{document}&#10;&#10;\begin{equation*}&#10;\mathcal{R}(G)&#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0"/>
</p:tagLst>
</file>

<file path=ppt/tags/tag68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98.9126"/>
  <p:tag name="OUTPUTTYPE" val="PNG"/>
  <p:tag name="IGUANATEXVERSION" val="161"/>
  <p:tag name="LATEXADDIN" val="\documentclass{article}&#10;\usepackage{amsmath,amsfonts,bm}&#10;\pagestyle{empty}&#10;\DeclareMathOperator{\tr}{Tr}&#10;\begin{document}&#10;&#10;&#10;\texttt{Sparsify}$(G)$&#10;&#10;&#10;\end{document}&#10;&#10;"/>
  <p:tag name="IGUANATEXSIZE" val="20"/>
  <p:tag name="IGUANATEXCURSOR" val="144"/>
  <p:tag name="TRANSPARENCY" val="True"/>
  <p:tag name="LATEXENGINEID" val="0"/>
  <p:tag name="TEMPFOLDER" val=".\temp\"/>
  <p:tag name="LATEXFORMHEIGHT" val="320"/>
  <p:tag name="LATEXFORMWIDTH" val="385"/>
  <p:tag name="LATEXFORMWRAP" val="True"/>
  <p:tag name="BITMAPVECTOR" val="0"/>
</p:tagLst>
</file>

<file path=ppt/tags/tag68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86.4642"/>
  <p:tag name="OUTPUTTYPE" val="PNG"/>
  <p:tag name="IGUANATEXVERSION" val="161"/>
  <p:tag name="LATEXADDIN" val="\documentclass{article}&#10;\usepackage{amsmath,amsfonts,bm}&#10;\pagestyle{empty}&#10;\DeclareMathOperator{\tr}{Tr}&#10;\begin{document}&#10;&#10;\begin{equation*}&#10;\mathcal{R}(G)&#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0"/>
</p:tagLst>
</file>

<file path=ppt/tags/tag68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98.9126"/>
  <p:tag name="OUTPUTTYPE" val="PNG"/>
  <p:tag name="IGUANATEXVERSION" val="161"/>
  <p:tag name="LATEXADDIN" val="\documentclass{article}&#10;\usepackage{amsmath,amsfonts,bm}&#10;\pagestyle{empty}&#10;\DeclareMathOperator{\tr}{Tr}&#10;\begin{document}&#10;&#10;&#10;\texttt{Sparsify}$(G)$&#10;&#10;&#10;\end{document}&#10;&#10;"/>
  <p:tag name="IGUANATEXSIZE" val="20"/>
  <p:tag name="IGUANATEXCURSOR" val="144"/>
  <p:tag name="TRANSPARENCY" val="True"/>
  <p:tag name="LATEXENGINEID" val="0"/>
  <p:tag name="TEMPFOLDER" val=".\temp\"/>
  <p:tag name="LATEXFORMHEIGHT" val="320"/>
  <p:tag name="LATEXFORMWIDTH" val="385"/>
  <p:tag name="LATEXFORMWRAP" val="True"/>
  <p:tag name="BITMAPVECTOR" val="0"/>
</p:tagLst>
</file>

<file path=ppt/tags/tag689.xml><?xml version="1.0" encoding="utf-8"?>
<p:tagLst xmlns:a="http://schemas.openxmlformats.org/drawingml/2006/main" xmlns:r="http://schemas.openxmlformats.org/officeDocument/2006/relationships" xmlns:p="http://schemas.openxmlformats.org/presentationml/2006/main">
  <p:tag name="OUTPUTDPI" val="1200"/>
  <p:tag name="ORIGINALHEIGHT" val="161.9798"/>
  <p:tag name="ORIGINALWIDTH" val="927.634"/>
  <p:tag name="OUTPUTTYPE" val="PNG"/>
  <p:tag name="IGUANATEXVERSION" val="161"/>
  <p:tag name="LATEXADDIN" val="\documentclass{article}&#10;\usepackage{amsmath,amsfonts,bm}&#10;\pagestyle{empty}&#10;\DeclareMathOperator{\tr}{Tr}&#10;\begin{document}&#10;&#10;\begin{equation*}&#10;\left\rVert f^T P^k - \pi\right\rVert_2 \leq \epsilon&#10;\end{equation*}&#10;&#10;&#10;\end{document}&#10;&#10;"/>
  <p:tag name="IGUANATEXSIZE" val="20"/>
  <p:tag name="IGUANATEXCURSOR" val="194"/>
  <p:tag name="TRANSPARENCY" val="True"/>
  <p:tag name="LATEXENGINEID" val="0"/>
  <p:tag name="TEMPFOLDER" val=".\temp\"/>
  <p:tag name="LATEXFORMHEIGHT" val="415.8"/>
  <p:tag name="LATEXFORMWIDTH" val="596.4"/>
  <p:tag name="LATEXFORMWRAP" val="True"/>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RIGINALHEIGHT" val="6.966846"/>
  <p:tag name="ORIGINALWIDTH" val="1.806955"/>
  <p:tag name="EMFCHILD" val="True"/>
</p:tagLst>
</file>

<file path=ppt/tags/tag690.xml><?xml version="1.0" encoding="utf-8"?>
<p:tagLst xmlns:a="http://schemas.openxmlformats.org/drawingml/2006/main" xmlns:r="http://schemas.openxmlformats.org/officeDocument/2006/relationships" xmlns:p="http://schemas.openxmlformats.org/presentationml/2006/main">
  <p:tag name="OUTPUTDPI" val="1200"/>
  <p:tag name="ORIGINALHEIGHT" val="377.2028"/>
  <p:tag name="ORIGINALWIDTH" val="1214.098"/>
  <p:tag name="OUTPUTTYPE" val="PNG"/>
  <p:tag name="IGUANATEXVERSION" val="161"/>
  <p:tag name="LATEXADDIN" val="\documentclass{article}&#10;\usepackage{amsmath,amsfonts,bm}&#10;\pagestyle{empty}&#10;\DeclareMathOperator{\tr}{Tr}&#10;\begin{document}&#10;&#10;\begin{equation*}&#10;s \geq \frac{1}{\lambda'\log \left( \frac{\max_v \sqrt{d_x}}{\epsilon \min_u \sqrt{d_u}} \right)}&#10;\end{equation*}&#10;&#10;&#10;\end{document}&#10;&#10;"/>
  <p:tag name="IGUANATEXSIZE" val="20"/>
  <p:tag name="IGUANATEXCURSOR" val="145"/>
  <p:tag name="TRANSPARENCY" val="True"/>
  <p:tag name="LATEXENGINEID" val="0"/>
  <p:tag name="TEMPFOLDER" val=".\temp\"/>
  <p:tag name="LATEXFORMHEIGHT" val="415.8"/>
  <p:tag name="LATEXFORMWIDTH" val="596.4"/>
  <p:tag name="LATEXFORMWRAP" val="True"/>
  <p:tag name="BITMAPVECTOR" val="0"/>
</p:tagLst>
</file>

<file path=ppt/tags/tag691.xml><?xml version="1.0" encoding="utf-8"?>
<p:tagLst xmlns:a="http://schemas.openxmlformats.org/drawingml/2006/main" xmlns:r="http://schemas.openxmlformats.org/officeDocument/2006/relationships" xmlns:p="http://schemas.openxmlformats.org/presentationml/2006/main">
  <p:tag name="OUTPUTDPI" val="1200"/>
  <p:tag name="ORIGINALHEIGHT" val="161.9798"/>
  <p:tag name="ORIGINALWIDTH" val="927.634"/>
  <p:tag name="OUTPUTTYPE" val="PNG"/>
  <p:tag name="IGUANATEXVERSION" val="161"/>
  <p:tag name="LATEXADDIN" val="\documentclass{article}&#10;\usepackage{amsmath,amsfonts,bm}&#10;\pagestyle{empty}&#10;\DeclareMathOperator{\tr}{Tr}&#10;\begin{document}&#10;&#10;\begin{equation*}&#10;\left\rVert f^T P^k - \pi\right\rVert_2 \leq \epsilon&#10;\end{equation*}&#10;&#10;&#10;\end{document}&#10;&#10;"/>
  <p:tag name="IGUANATEXSIZE" val="20"/>
  <p:tag name="IGUANATEXCURSOR" val="194"/>
  <p:tag name="TRANSPARENCY" val="True"/>
  <p:tag name="LATEXENGINEID" val="0"/>
  <p:tag name="TEMPFOLDER" val=".\temp\"/>
  <p:tag name="LATEXFORMHEIGHT" val="415.8"/>
  <p:tag name="LATEXFORMWIDTH" val="596.4"/>
  <p:tag name="LATEXFORMWRAP" val="True"/>
  <p:tag name="BITMAPVECTOR" val="0"/>
</p:tagLst>
</file>

<file path=ppt/tags/tag692.xml><?xml version="1.0" encoding="utf-8"?>
<p:tagLst xmlns:a="http://schemas.openxmlformats.org/drawingml/2006/main" xmlns:r="http://schemas.openxmlformats.org/officeDocument/2006/relationships" xmlns:p="http://schemas.openxmlformats.org/presentationml/2006/main">
  <p:tag name="OUTPUTDPI" val="1200"/>
  <p:tag name="ORIGINALHEIGHT" val="377.2028"/>
  <p:tag name="ORIGINALWIDTH" val="1214.098"/>
  <p:tag name="OUTPUTTYPE" val="PNG"/>
  <p:tag name="IGUANATEXVERSION" val="161"/>
  <p:tag name="LATEXADDIN" val="\documentclass{article}&#10;\usepackage{amsmath,amsfonts,bm}&#10;\pagestyle{empty}&#10;\DeclareMathOperator{\tr}{Tr}&#10;\begin{document}&#10;&#10;\begin{equation*}&#10;s \geq \frac{1}{\lambda'\log \left( \frac{\max_v \sqrt{d_x}}{\epsilon \min_u \sqrt{d_u}} \right)}&#10;\end{equation*}&#10;&#10;&#10;\end{document}&#10;&#10;"/>
  <p:tag name="IGUANATEXSIZE" val="20"/>
  <p:tag name="IGUANATEXCURSOR" val="145"/>
  <p:tag name="TRANSPARENCY" val="True"/>
  <p:tag name="LATEXENGINEID" val="0"/>
  <p:tag name="TEMPFOLDER" val=".\temp\"/>
  <p:tag name="LATEXFORMHEIGHT" val="415.8"/>
  <p:tag name="LATEXFORMWIDTH" val="596.4"/>
  <p:tag name="LATEXFORMWRAP" val="True"/>
  <p:tag name="BITMAPVECTOR" val="0"/>
</p:tagLst>
</file>

<file path=ppt/tags/tag693.xml><?xml version="1.0" encoding="utf-8"?>
<p:tagLst xmlns:a="http://schemas.openxmlformats.org/drawingml/2006/main" xmlns:r="http://schemas.openxmlformats.org/officeDocument/2006/relationships" xmlns:p="http://schemas.openxmlformats.org/presentationml/2006/main">
  <p:tag name="OUTPUTDPI" val="1200"/>
  <p:tag name="ORIGINALHEIGHT" val="106.4867"/>
  <p:tag name="ORIGINALWIDTH" val="1074.616"/>
  <p:tag name="OUTPUTTYPE" val="PNG"/>
  <p:tag name="IGUANATEXVERSION" val="161"/>
  <p:tag name="LATEXADDIN" val="\documentclass{article}&#10;\usepackage{amsmath,amsfonts,bm}&#10;\pagestyle{empty}&#10;\DeclareMathOperator{\tr}{Tr}&#10;\begin{document}&#10;&#10;\begin{equation*}&#10;s \rightarrow \infty  \Longleftrightarrow h_G \rightarrow 0&#10;\end{equation*}&#10;&#10;\end{document}&#10;&#10;"/>
  <p:tag name="IGUANATEXSIZE" val="20"/>
  <p:tag name="IGUANATEXCURSOR" val="141"/>
  <p:tag name="TRANSPARENCY" val="True"/>
  <p:tag name="LATEXENGINEID" val="0"/>
  <p:tag name="TEMPFOLDER" val=".\temp\"/>
  <p:tag name="LATEXFORMHEIGHT" val="320"/>
  <p:tag name="LATEXFORMWIDTH" val="385"/>
  <p:tag name="LATEXFORMWRAP" val="True"/>
  <p:tag name="BITMAPVECTOR" val="0"/>
</p:tagLst>
</file>

<file path=ppt/tags/tag694.xml><?xml version="1.0" encoding="utf-8"?>
<p:tagLst xmlns:a="http://schemas.openxmlformats.org/drawingml/2006/main" xmlns:r="http://schemas.openxmlformats.org/officeDocument/2006/relationships" xmlns:p="http://schemas.openxmlformats.org/presentationml/2006/main">
  <p:tag name="OUTPUTDPI" val="1200"/>
  <p:tag name="ORIGINALHEIGHT" val="106.4867"/>
  <p:tag name="ORIGINALWIDTH" val="1073.866"/>
  <p:tag name="OUTPUTTYPE" val="PNG"/>
  <p:tag name="IGUANATEXVERSION" val="161"/>
  <p:tag name="LATEXADDIN" val="\documentclass{article}&#10;\usepackage{amsmath,amsfonts,bm}&#10;\pagestyle{empty}&#10;\DeclareMathOperator{\tr}{Tr}&#10;\begin{document}&#10;&#10;\begin{equation*}&#10;h_G \rightarrow \infty  \Longleftrightarrow s \rightarrow 0&#10;\end{equation*}&#10;&#10;\end{document}&#10;&#10;"/>
  <p:tag name="IGUANATEXSIZE" val="20"/>
  <p:tag name="IGUANATEXCURSOR" val="144"/>
  <p:tag name="TRANSPARENCY" val="True"/>
  <p:tag name="LATEXENGINEID" val="0"/>
  <p:tag name="TEMPFOLDER" val=".\temp\"/>
  <p:tag name="LATEXFORMHEIGHT" val="320"/>
  <p:tag name="LATEXFORMWIDTH" val="385"/>
  <p:tag name="LATEXFORMWRAP" val="True"/>
  <p:tag name="BITMAPVECTOR" val="0"/>
</p:tagLst>
</file>

<file path=ppt/tags/tag695.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1457.818"/>
  <p:tag name="OUTPUTTYPE" val="PNG"/>
  <p:tag name="IGUANATEXVERSION" val="161"/>
  <p:tag name="LATEXADDIN" val="\documentclass{article}&#10;\usepackage{amsmath,amsfonts,bm}&#10;\pagestyle{empty}&#10;\DeclareMathOperator{\tr}{Tr}&#10;\begin{document}&#10;&#10;\begin{equation*}&#10;2 h_G \leq \frac{1}{s} \log \left( \frac{\max_v \sqrt{d_x}}{\epsilon \min_u \sqrt{d_u}} \right)&#10;\end{equation*}&#10;&#10;&#10;\end{document}&#10;&#10;"/>
  <p:tag name="IGUANATEXSIZE" val="20"/>
  <p:tag name="IGUANATEXCURSOR" val="210"/>
  <p:tag name="TRANSPARENCY" val="True"/>
  <p:tag name="LATEXENGINEID" val="0"/>
  <p:tag name="TEMPFOLDER" val=".\temp\"/>
  <p:tag name="LATEXFORMHEIGHT" val="415.8"/>
  <p:tag name="LATEXFORMWIDTH" val="596.4"/>
  <p:tag name="LATEXFORMWRAP" val="True"/>
  <p:tag name="BITMAPVECTOR" val="0"/>
</p:tagLst>
</file>

<file path=ppt/tags/tag696.xml><?xml version="1.0" encoding="utf-8"?>
<p:tagLst xmlns:a="http://schemas.openxmlformats.org/drawingml/2006/main" xmlns:r="http://schemas.openxmlformats.org/officeDocument/2006/relationships" xmlns:p="http://schemas.openxmlformats.org/presentationml/2006/main">
  <p:tag name="ORIGINALHEIGHT" val="9.713547"/>
  <p:tag name="ORIGINALWIDTH" val="22.82084"/>
  <p:tag name="OUTPUTTYPE" val="SVG"/>
  <p:tag name="IGUANATEXVERSION" val="161"/>
  <p:tag name="LATEXADDIN" val="\documentclass{article}&#10;\usepackage{amsmath,amsfonts,bm}&#10;\pagestyle{empty}&#10;\DeclareMathOperator{\tr}{Tr}&#10;\begin{document}&#10;&#10;\begin{equation*}&#10;\mathcal{R}(G)&#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1"/>
</p:tagLst>
</file>

<file path=ppt/tags/tag697.xml><?xml version="1.0" encoding="utf-8"?>
<p:tagLst xmlns:a="http://schemas.openxmlformats.org/drawingml/2006/main" xmlns:r="http://schemas.openxmlformats.org/officeDocument/2006/relationships" xmlns:p="http://schemas.openxmlformats.org/presentationml/2006/main">
  <p:tag name="ORIGINALHEIGHT" val="6.848034"/>
  <p:tag name="ORIGINALWIDTH" val="8.129492"/>
  <p:tag name="LATEXADDIN" val="\documentclass{article}&#10;\usepackage{amsmath,amsfonts,bm}&#10;\pagestyle{empty}&#10;\DeclareMathOperator{\tr}{Tr}&#10;\begin{document}&#10;&#10;\begin{equation*}&#10;\mathcal{R}(G)&#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1"/>
  <p:tag name="EMFCHILD" val="True"/>
</p:tagLst>
</file>

<file path=ppt/tags/tag698.xml><?xml version="1.0" encoding="utf-8"?>
<p:tagLst xmlns:a="http://schemas.openxmlformats.org/drawingml/2006/main" xmlns:r="http://schemas.openxmlformats.org/officeDocument/2006/relationships" xmlns:p="http://schemas.openxmlformats.org/presentationml/2006/main">
  <p:tag name="ORIGINALHEIGHT" val="9.713547"/>
  <p:tag name="ORIGINALWIDTH" val="2.311301"/>
  <p:tag name="EMFCHILD" val="True"/>
</p:tagLst>
</file>

<file path=ppt/tags/tag699.xml><?xml version="1.0" encoding="utf-8"?>
<p:tagLst xmlns:a="http://schemas.openxmlformats.org/drawingml/2006/main" xmlns:r="http://schemas.openxmlformats.org/officeDocument/2006/relationships" xmlns:p="http://schemas.openxmlformats.org/presentationml/2006/main">
  <p:tag name="ORIGINALHEIGHT" val="7.061735"/>
  <p:tag name="ORIGINALWIDTH" val="7.073468"/>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311.961"/>
  <p:tag name="ORIGINALWIDTH" val="1290.589"/>
  <p:tag name="OUTPUTTYPE" val="PNG"/>
  <p:tag name="IGUANATEXVERSION" val="161"/>
  <p:tag name="LATEXADDIN" val="\documentclass{article}&#10;\usepackage{amsmath,amsfonts,bm}&#10;\pagestyle{empty}&#10;\begin{document}&#10;&#10;\begin{align*}&#10;&amp;\Phi = [\phi_1, \phi_2, \dots, \phi_n]\\ &amp;\Lambda = \text{diag}(\lambda_1,\lambda_2, \dots, \lambda_n)&#10;\end{align*}&#10;&#10;&#10;\end{document}&#10;"/>
  <p:tag name="IGUANATEXSIZE" val="20"/>
  <p:tag name="IGUANATEXCURSOR" val="151"/>
  <p:tag name="TRANSPARENCY" val="True"/>
  <p:tag name="LATEXENGINEID" val="0"/>
  <p:tag name="TEMPFOLDER" val=".\temp\"/>
  <p:tag name="LATEXFORMHEIGHT" val="320"/>
  <p:tag name="LATEXFORMWIDTH" val="385"/>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RIGINALHEIGHT" val="4.909583"/>
  <p:tag name="ORIGINALWIDTH" val="1.55678"/>
  <p:tag name="EMFCHILD" val="True"/>
</p:tagLst>
</file>

<file path=ppt/tags/tag700.xml><?xml version="1.0" encoding="utf-8"?>
<p:tagLst xmlns:a="http://schemas.openxmlformats.org/drawingml/2006/main" xmlns:r="http://schemas.openxmlformats.org/officeDocument/2006/relationships" xmlns:p="http://schemas.openxmlformats.org/presentationml/2006/main">
  <p:tag name="ORIGINALHEIGHT" val="9.713547"/>
  <p:tag name="ORIGINALWIDTH" val="2.311301"/>
  <p:tag name="EMFCHILD" val="True"/>
</p:tagLst>
</file>

<file path=ppt/tags/tag701.xml><?xml version="1.0" encoding="utf-8"?>
<p:tagLst xmlns:a="http://schemas.openxmlformats.org/drawingml/2006/main" xmlns:r="http://schemas.openxmlformats.org/officeDocument/2006/relationships" xmlns:p="http://schemas.openxmlformats.org/presentationml/2006/main">
  <p:tag name="ORIGINALHEIGHT" val="9.713547"/>
  <p:tag name="ORIGINALWIDTH" val="22.82084"/>
  <p:tag name="OUTPUTTYPE" val="SVG"/>
  <p:tag name="IGUANATEXVERSION" val="161"/>
  <p:tag name="LATEXADDIN" val="\documentclass{article}&#10;\usepackage{amsmath,amsfonts,bm}&#10;\pagestyle{empty}&#10;\DeclareMathOperator{\tr}{Tr}&#10;\begin{document}&#10;&#10;\begin{equation*}&#10;\mathcal{R}(G)&#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1"/>
</p:tagLst>
</file>

<file path=ppt/tags/tag702.xml><?xml version="1.0" encoding="utf-8"?>
<p:tagLst xmlns:a="http://schemas.openxmlformats.org/drawingml/2006/main" xmlns:r="http://schemas.openxmlformats.org/officeDocument/2006/relationships" xmlns:p="http://schemas.openxmlformats.org/presentationml/2006/main">
  <p:tag name="ORIGINALHEIGHT" val="6.848034"/>
  <p:tag name="ORIGINALWIDTH" val="8.129492"/>
  <p:tag name="LATEXADDIN" val="\documentclass{article}&#10;\usepackage{amsmath,amsfonts,bm}&#10;\pagestyle{empty}&#10;\DeclareMathOperator{\tr}{Tr}&#10;\begin{document}&#10;&#10;\begin{equation*}&#10;\mathcal{R}(G)&#10;\end{equation*}&#10;&#10;\end{document}&#10;&#10;"/>
  <p:tag name="IGUANATEXSIZE" val="20"/>
  <p:tag name="IGUANATEXCURSOR" val="155"/>
  <p:tag name="TRANSPARENCY" val="True"/>
  <p:tag name="LATEXENGINEID" val="0"/>
  <p:tag name="TEMPFOLDER" val=".\temp\"/>
  <p:tag name="LATEXFORMHEIGHT" val="320"/>
  <p:tag name="LATEXFORMWIDTH" val="385"/>
  <p:tag name="LATEXFORMWRAP" val="True"/>
  <p:tag name="BITMAPVECTOR" val="1"/>
  <p:tag name="EMFCHILD" val="True"/>
</p:tagLst>
</file>

<file path=ppt/tags/tag703.xml><?xml version="1.0" encoding="utf-8"?>
<p:tagLst xmlns:a="http://schemas.openxmlformats.org/drawingml/2006/main" xmlns:r="http://schemas.openxmlformats.org/officeDocument/2006/relationships" xmlns:p="http://schemas.openxmlformats.org/presentationml/2006/main">
  <p:tag name="ORIGINALHEIGHT" val="9.713547"/>
  <p:tag name="ORIGINALWIDTH" val="2.311301"/>
  <p:tag name="EMFCHILD" val="True"/>
</p:tagLst>
</file>

<file path=ppt/tags/tag704.xml><?xml version="1.0" encoding="utf-8"?>
<p:tagLst xmlns:a="http://schemas.openxmlformats.org/drawingml/2006/main" xmlns:r="http://schemas.openxmlformats.org/officeDocument/2006/relationships" xmlns:p="http://schemas.openxmlformats.org/presentationml/2006/main">
  <p:tag name="ORIGINALHEIGHT" val="7.061735"/>
  <p:tag name="ORIGINALWIDTH" val="7.073468"/>
  <p:tag name="EMFCHILD" val="True"/>
</p:tagLst>
</file>

<file path=ppt/tags/tag705.xml><?xml version="1.0" encoding="utf-8"?>
<p:tagLst xmlns:a="http://schemas.openxmlformats.org/drawingml/2006/main" xmlns:r="http://schemas.openxmlformats.org/officeDocument/2006/relationships" xmlns:p="http://schemas.openxmlformats.org/presentationml/2006/main">
  <p:tag name="ORIGINALHEIGHT" val="9.713547"/>
  <p:tag name="ORIGINALWIDTH" val="2.311301"/>
  <p:tag name="EMFCHILD" val="True"/>
</p:tagLst>
</file>

<file path=ppt/tags/tag706.xml><?xml version="1.0" encoding="utf-8"?>
<p:tagLst xmlns:a="http://schemas.openxmlformats.org/drawingml/2006/main" xmlns:r="http://schemas.openxmlformats.org/officeDocument/2006/relationships" xmlns:p="http://schemas.openxmlformats.org/presentationml/2006/main">
  <p:tag name="OUTPUTDPI" val="1200"/>
  <p:tag name="ORIGINALHEIGHT" val="465.6918"/>
  <p:tag name="ORIGINALWIDTH" val="1259.093"/>
  <p:tag name="OUTPUTTYPE" val="PNG"/>
  <p:tag name="IGUANATEXVERSION" val="161"/>
  <p:tag name="LATEXADDIN" val="\documentclass{article}&#10;\usepackage{amsmath,amsfonts,bm}&#10;\pagestyle{empty}&#10;\DeclareMathOperator{\tr}{Tr}&#10;\begin{document}&#10;&#10;\begin{align*}&#10;&amp; h_{edge} = \frac{m-1}{n-1} = \frac{n-3}{n-1} \\&#10;&amp; h_{edge}^{m\rightarrow \infty} =1&#10;\end{align*}&#10;&#10;\end{document}&#10;&#10;"/>
  <p:tag name="IGUANATEXSIZE" val="18"/>
  <p:tag name="IGUANATEXCURSOR" val="178"/>
  <p:tag name="TRANSPARENCY" val="True"/>
  <p:tag name="LATEXENGINEID" val="0"/>
  <p:tag name="TEMPFOLDER" val=".\temp\"/>
  <p:tag name="LATEXFORMHEIGHT" val="320"/>
  <p:tag name="LATEXFORMWIDTH" val="385"/>
  <p:tag name="LATEXFORMWRAP" val="True"/>
  <p:tag name="BITMAPVECTOR" val="0"/>
</p:tagLst>
</file>

<file path=ppt/tags/tag707.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1433.821"/>
  <p:tag name="OUTPUTTYPE" val="PNG"/>
  <p:tag name="IGUANATEXVERSION" val="161"/>
  <p:tag name="LATEXADDIN" val="\documentclass{article}&#10;\usepackage{amsmath,amsfonts,bm}&#10;\pagestyle{empty}&#10;\DeclareMathOperator{\tr}{Tr}&#10;\begin{document}&#10;&#10;\begin{align*}&#10;&amp; h_{edge} = 0 \\&#10;&amp; \max(d(u,v) : y_u=y_v)=2&#10;\end{align*}&#10;&#10;\end{document}&#10;&#10;"/>
  <p:tag name="IGUANATEXSIZE" val="18"/>
  <p:tag name="IGUANATEXCURSOR" val="164"/>
  <p:tag name="TRANSPARENCY" val="True"/>
  <p:tag name="LATEXENGINEID" val="0"/>
  <p:tag name="TEMPFOLDER" val=".\temp\"/>
  <p:tag name="LATEXFORMHEIGHT" val="320"/>
  <p:tag name="LATEXFORMWIDTH" val="385"/>
  <p:tag name="LATEXFORMWRAP" val="True"/>
  <p:tag name="BITMAPVECTOR" val="0"/>
</p:tagLst>
</file>

<file path=ppt/tags/tag708.xml><?xml version="1.0" encoding="utf-8"?>
<p:tagLst xmlns:a="http://schemas.openxmlformats.org/drawingml/2006/main" xmlns:r="http://schemas.openxmlformats.org/officeDocument/2006/relationships" xmlns:p="http://schemas.openxmlformats.org/presentationml/2006/main">
  <p:tag name="OUTPUTDPI" val="1200"/>
  <p:tag name="ORIGINALHEIGHT" val="13.49835"/>
  <p:tag name="ORIGINALWIDTH" val="124.4844"/>
  <p:tag name="OUTPUTTYPE" val="PNG"/>
  <p:tag name="IGUANATEXVERSION" val="161"/>
  <p:tag name="LATEXADDIN" val="\documentclass{article}&#10;\usepackage{amsmath,amsfonts,bm}&#10;\pagestyle{empty}&#10;\DeclareMathOperator{\tr}{Tr}&#10;\begin{document}&#10;&#10;\dots&#10;&#10;\end{document}&#10;&#10;"/>
  <p:tag name="IGUANATEXSIZE" val="20"/>
  <p:tag name="IGUANATEXCURSOR" val="146"/>
  <p:tag name="TRANSPARENCY" val="True"/>
  <p:tag name="LATEXENGINEID" val="0"/>
  <p:tag name="TEMPFOLDER" val=".\temp\"/>
  <p:tag name="LATEXFORMHEIGHT" val="320"/>
  <p:tag name="LATEXFORMWIDTH" val="385"/>
  <p:tag name="LATEXFORMWRAP" val="True"/>
  <p:tag name="BITMAPVECTOR" val="0"/>
</p:tagLst>
</file>

<file path=ppt/tags/tag709.xml><?xml version="1.0" encoding="utf-8"?>
<p:tagLst xmlns:a="http://schemas.openxmlformats.org/drawingml/2006/main" xmlns:r="http://schemas.openxmlformats.org/officeDocument/2006/relationships" xmlns:p="http://schemas.openxmlformats.org/presentationml/2006/main">
  <p:tag name="OUTPUTDPI" val="1200"/>
  <p:tag name="ORIGINALHEIGHT" val="137.9828"/>
  <p:tag name="ORIGINALWIDTH" val="1091.864"/>
  <p:tag name="OUTPUTTYPE" val="PNG"/>
  <p:tag name="IGUANATEXVERSION" val="161"/>
  <p:tag name="LATEXADDIN" val="\documentclass{article}&#10;\usepackage{amsmath,amsfonts,bm}&#10;\pagestyle{empty}&#10;\DeclareMathOperator{\tr}{Tr}&#10;\begin{document}&#10;&#10;\begin{equation*}&#10;S_i = Y^{\top}\phi_i,\ S_i \in \mathbb{R}^n &#10;\end{equation*}&#10;&#10;\end{document}&#10;&#10;"/>
  <p:tag name="IGUANATEXSIZE" val="20"/>
  <p:tag name="IGUANATEXCURSOR" val="167"/>
  <p:tag name="TRANSPARENCY" val="True"/>
  <p:tag name="LATEXENGINEID" val="0"/>
  <p:tag name="TEMPFOLDER" val=".\temp\"/>
  <p:tag name="LATEXFORMHEIGHT" val="320"/>
  <p:tag name="LATEXFORMWIDTH" val="385"/>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RIGINALHEIGHT" val="5.139723"/>
  <p:tag name="ORIGINALWIDTH" val="5.115136"/>
  <p:tag name="EMFCHILD" val="True"/>
</p:tagLst>
</file>

<file path=ppt/tags/tag710.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693.6633"/>
  <p:tag name="OUTPUTTYPE" val="PNG"/>
  <p:tag name="IGUANATEXVERSION" val="161"/>
  <p:tag name="LATEXADDIN" val="\documentclass{article}&#10;\usepackage{amsmath,amsfonts,bm}&#10;\pagestyle{empty}&#10;\DeclareMathOperator{\tr}{Tr}&#10;\begin{document}&#10;&#10;\begin{equation*}&#10;\mathcal{F}(\bm{x}) = \bm{\phi}^{\top} \bm{x}&#10;\end{equation*}&#10;&#10;\end{document}&#10;&#10;"/>
  <p:tag name="IGUANATEXSIZE" val="14"/>
  <p:tag name="IGUANATEXCURSOR" val="166"/>
  <p:tag name="TRANSPARENCY" val="True"/>
  <p:tag name="LATEXENGINEID" val="0"/>
  <p:tag name="TEMPFOLDER" val=".\temp\"/>
  <p:tag name="LATEXFORMHEIGHT" val="320"/>
  <p:tag name="LATEXFORMWIDTH" val="385"/>
  <p:tag name="LATEXFORMWRAP" val="True"/>
  <p:tag name="BITMAPVECTOR" val="0"/>
</p:tagLst>
</file>

<file path=ppt/tags/tag711.xml><?xml version="1.0" encoding="utf-8"?>
<p:tagLst xmlns:a="http://schemas.openxmlformats.org/drawingml/2006/main" xmlns:r="http://schemas.openxmlformats.org/officeDocument/2006/relationships" xmlns:p="http://schemas.openxmlformats.org/presentationml/2006/main">
  <p:tag name="ORIGINALHEIGHT" val="9.713547"/>
  <p:tag name="ORIGINALWIDTH" val="22.20677"/>
  <p:tag name="OUTPUTTYPE" val="SVG"/>
  <p:tag name="IGUANATEXVERSION" val="161"/>
  <p:tag name="LATEXADDIN" val="\documentclass{article}&#10;\usepackage{amsmath,amsfonts,bm}&#10;\pagestyle{empty}&#10;\DeclareMathOperator{\tr}{Tr}&#10;\begin{document}&#10;&#10;\begin{equation*}&#10;P(G)&#10;\end{equation*}&#10;&#10;\end{document}&#10;&#10;"/>
  <p:tag name="IGUANATEXSIZE" val="20"/>
  <p:tag name="IGUANATEXCURSOR" val="144"/>
  <p:tag name="TRANSPARENCY" val="True"/>
  <p:tag name="LATEXENGINEID" val="0"/>
  <p:tag name="TEMPFOLDER" val=".\temp\"/>
  <p:tag name="LATEXFORMHEIGHT" val="320"/>
  <p:tag name="LATEXFORMWIDTH" val="385"/>
  <p:tag name="LATEXFORMWRAP" val="True"/>
  <p:tag name="BITMAPVECTOR" val="1"/>
</p:tagLst>
</file>

<file path=ppt/tags/tag712.xml><?xml version="1.0" encoding="utf-8"?>
<p:tagLst xmlns:a="http://schemas.openxmlformats.org/drawingml/2006/main" xmlns:r="http://schemas.openxmlformats.org/officeDocument/2006/relationships" xmlns:p="http://schemas.openxmlformats.org/presentationml/2006/main">
  <p:tag name="ORIGINALHEIGHT" val="9.713547"/>
  <p:tag name="ORIGINALWIDTH" val="57.9799"/>
  <p:tag name="OUTPUTTYPE" val="SVG"/>
  <p:tag name="IGUANATEXVERSION" val="161"/>
  <p:tag name="LATEXADDIN" val="\documentclass{article}&#10;\usepackage{amsmath,amsfonts,bm}&#10;\pagestyle{empty}&#10;\DeclareMathOperator{\tr}{Tr}&#10;\begin{document}&#10;&#10;\begin{equation*}&#10;P(V, A, X, Y)&#10;\end{equation*}&#10;&#10;\end{document}&#10;&#10;"/>
  <p:tag name="IGUANATEXSIZE" val="20"/>
  <p:tag name="IGUANATEXCURSOR" val="153"/>
  <p:tag name="TRANSPARENCY" val="True"/>
  <p:tag name="LATEXENGINEID" val="0"/>
  <p:tag name="TEMPFOLDER" val=".\temp\"/>
  <p:tag name="LATEXFORMHEIGHT" val="320"/>
  <p:tag name="LATEXFORMWIDTH" val="385"/>
  <p:tag name="LATEXFORMWRAP" val="True"/>
  <p:tag name="BITMAPVECTOR" val="1"/>
</p:tagLst>
</file>

<file path=ppt/tags/tag71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657.6678"/>
  <p:tag name="OUTPUTTYPE" val="PNG"/>
  <p:tag name="IGUANATEXVERSION" val="161"/>
  <p:tag name="LATEXADDIN" val="\documentclass{article}&#10;\usepackage{amsmath,amsfonts,bm}&#10;\pagestyle{empty}&#10;&#10;\DeclareMathOperator{\tr}{Tr}&#10;\newcommand{\ind}{\perp\!\!\!\!\perp} &#10;&#10;\begin{document}&#10;&#10;\begin{equation*}&#10;(A\ind X | Y)?&#10;\end{equation*}&#10;&#10;\end{document}&#10;&#10;"/>
  <p:tag name="IGUANATEXSIZE" val="16"/>
  <p:tag name="IGUANATEXCURSOR" val="196"/>
  <p:tag name="TRANSPARENCY" val="True"/>
  <p:tag name="LATEXENGINEID" val="0"/>
  <p:tag name="TEMPFOLDER" val=".\temp\"/>
  <p:tag name="LATEXFORMHEIGHT" val="442.8"/>
  <p:tag name="LATEXFORMWIDTH" val="615"/>
  <p:tag name="LATEXFORMWRAP" val="True"/>
  <p:tag name="BITMAPVECTOR" val="0"/>
</p:tagLst>
</file>

<file path=ppt/tags/tag714.xml><?xml version="1.0" encoding="utf-8"?>
<p:tagLst xmlns:a="http://schemas.openxmlformats.org/drawingml/2006/main" xmlns:r="http://schemas.openxmlformats.org/officeDocument/2006/relationships" xmlns:p="http://schemas.openxmlformats.org/presentationml/2006/main">
  <p:tag name="ORIGINALHEIGHT" val="6.634372"/>
  <p:tag name="ORIGINALWIDTH" val="7.143462"/>
  <p:tag name="LATEXADDIN" val="\documentclass{article}&#10;\usepackage{amsmath,amsfonts,bm}&#10;\pagestyle{empty}&#10;\DeclareMathOperator{\tr}{Tr}&#10;\begin{document}&#10;&#10;\begin{equation*}&#10;P(V, A, X, Y)&#10;\end{equation*}&#10;&#10;\end{document}&#10;&#10;"/>
  <p:tag name="IGUANATEXSIZE" val="20"/>
  <p:tag name="IGUANATEXCURSOR" val="153"/>
  <p:tag name="TRANSPARENCY" val="True"/>
  <p:tag name="LATEXENGINEID" val="0"/>
  <p:tag name="TEMPFOLDER" val=".\temp\"/>
  <p:tag name="LATEXFORMHEIGHT" val="320"/>
  <p:tag name="LATEXFORMWIDTH" val="385"/>
  <p:tag name="LATEXFORMWRAP" val="True"/>
  <p:tag name="BITMAPVECTOR" val="1"/>
  <p:tag name="EMFCHILD" val="True"/>
</p:tagLst>
</file>

<file path=ppt/tags/tag715.xml><?xml version="1.0" encoding="utf-8"?>
<p:tagLst xmlns:a="http://schemas.openxmlformats.org/drawingml/2006/main" xmlns:r="http://schemas.openxmlformats.org/officeDocument/2006/relationships" xmlns:p="http://schemas.openxmlformats.org/presentationml/2006/main">
  <p:tag name="ORIGINALHEIGHT" val="9.713547"/>
  <p:tag name="ORIGINALWIDTH" val="2.321102"/>
  <p:tag name="EMFCHILD" val="True"/>
</p:tagLst>
</file>

<file path=ppt/tags/tag716.xml><?xml version="1.0" encoding="utf-8"?>
<p:tagLst xmlns:a="http://schemas.openxmlformats.org/drawingml/2006/main" xmlns:r="http://schemas.openxmlformats.org/officeDocument/2006/relationships" xmlns:p="http://schemas.openxmlformats.org/presentationml/2006/main">
  <p:tag name="ORIGINALHEIGHT" val="6.848034"/>
  <p:tag name="ORIGINALWIDTH" val="7.133462"/>
  <p:tag name="EMFCHILD" val="True"/>
</p:tagLst>
</file>

<file path=ppt/tags/tag717.xml><?xml version="1.0" encoding="utf-8"?>
<p:tagLst xmlns:a="http://schemas.openxmlformats.org/drawingml/2006/main" xmlns:r="http://schemas.openxmlformats.org/officeDocument/2006/relationships" xmlns:p="http://schemas.openxmlformats.org/presentationml/2006/main">
  <p:tag name="ORIGINALHEIGHT" val="2.904332"/>
  <p:tag name="ORIGINALWIDTH" val="1.170551"/>
  <p:tag name="EMFCHILD" val="True"/>
</p:tagLst>
</file>

<file path=ppt/tags/tag718.xml><?xml version="1.0" encoding="utf-8"?>
<p:tagLst xmlns:a="http://schemas.openxmlformats.org/drawingml/2006/main" xmlns:r="http://schemas.openxmlformats.org/officeDocument/2006/relationships" xmlns:p="http://schemas.openxmlformats.org/presentationml/2006/main">
  <p:tag name="ORIGINALHEIGHT" val="6.954884"/>
  <p:tag name="ORIGINALWIDTH" val="6.863305"/>
  <p:tag name="EMFCHILD" val="True"/>
</p:tagLst>
</file>

<file path=ppt/tags/tag719.xml><?xml version="1.0" encoding="utf-8"?>
<p:tagLst xmlns:a="http://schemas.openxmlformats.org/drawingml/2006/main" xmlns:r="http://schemas.openxmlformats.org/officeDocument/2006/relationships" xmlns:p="http://schemas.openxmlformats.org/presentationml/2006/main">
  <p:tag name="ORIGINALHEIGHT" val="2.904332"/>
  <p:tag name="ORIGINALWIDTH" val="1.170551"/>
  <p:tag name="EMFCHILD" val="True"/>
</p:tagLst>
</file>

<file path=ppt/tags/tag72.xml><?xml version="1.0" encoding="utf-8"?>
<p:tagLst xmlns:a="http://schemas.openxmlformats.org/drawingml/2006/main" xmlns:r="http://schemas.openxmlformats.org/officeDocument/2006/relationships" xmlns:p="http://schemas.openxmlformats.org/presentationml/2006/main">
  <p:tag name="ORIGINALHEIGHT" val="4.630624"/>
  <p:tag name="ORIGINALWIDTH" val="2.529746"/>
  <p:tag name="EMFCHILD" val="True"/>
</p:tagLst>
</file>

<file path=ppt/tags/tag720.xml><?xml version="1.0" encoding="utf-8"?>
<p:tagLst xmlns:a="http://schemas.openxmlformats.org/drawingml/2006/main" xmlns:r="http://schemas.openxmlformats.org/officeDocument/2006/relationships" xmlns:p="http://schemas.openxmlformats.org/presentationml/2006/main">
  <p:tag name="ORIGINALHEIGHT" val="6.634372"/>
  <p:tag name="ORIGINALWIDTH" val="8.243974"/>
  <p:tag name="EMFCHILD" val="True"/>
</p:tagLst>
</file>

<file path=ppt/tags/tag721.xml><?xml version="1.0" encoding="utf-8"?>
<p:tagLst xmlns:a="http://schemas.openxmlformats.org/drawingml/2006/main" xmlns:r="http://schemas.openxmlformats.org/officeDocument/2006/relationships" xmlns:p="http://schemas.openxmlformats.org/presentationml/2006/main">
  <p:tag name="ORIGINALHEIGHT" val="2.904332"/>
  <p:tag name="ORIGINALWIDTH" val="1.170551"/>
  <p:tag name="EMFCHILD" val="True"/>
</p:tagLst>
</file>

<file path=ppt/tags/tag722.xml><?xml version="1.0" encoding="utf-8"?>
<p:tagLst xmlns:a="http://schemas.openxmlformats.org/drawingml/2006/main" xmlns:r="http://schemas.openxmlformats.org/officeDocument/2006/relationships" xmlns:p="http://schemas.openxmlformats.org/presentationml/2006/main">
  <p:tag name="ORIGINALHEIGHT" val="6.634372"/>
  <p:tag name="ORIGINALWIDTH" val="7.273501"/>
  <p:tag name="EMFCHILD" val="True"/>
</p:tagLst>
</file>

<file path=ppt/tags/tag723.xml><?xml version="1.0" encoding="utf-8"?>
<p:tagLst xmlns:a="http://schemas.openxmlformats.org/drawingml/2006/main" xmlns:r="http://schemas.openxmlformats.org/officeDocument/2006/relationships" xmlns:p="http://schemas.openxmlformats.org/presentationml/2006/main">
  <p:tag name="ORIGINALHEIGHT" val="9.713547"/>
  <p:tag name="ORIGINALWIDTH" val="2.321102"/>
  <p:tag name="EMFCHILD" val="True"/>
</p:tagLst>
</file>

<file path=ppt/tags/tag724.xml><?xml version="1.0" encoding="utf-8"?>
<p:tagLst xmlns:a="http://schemas.openxmlformats.org/drawingml/2006/main" xmlns:r="http://schemas.openxmlformats.org/officeDocument/2006/relationships" xmlns:p="http://schemas.openxmlformats.org/presentationml/2006/main">
  <p:tag name="ORIGINALHEIGHT" val="6.634372"/>
  <p:tag name="ORIGINALWIDTH" val="7.190628"/>
  <p:tag name="LATEXADDIN" val="\documentclass{article}&#10;\usepackage{amsmath,amsfonts,bm}&#10;\pagestyle{empty}&#10;\DeclareMathOperator{\tr}{Tr}&#10;\begin{document}&#10;&#10;\begin{equation*}&#10;P(G)&#10;\end{equation*}&#10;&#10;\end{document}&#10;&#10;"/>
  <p:tag name="IGUANATEXSIZE" val="20"/>
  <p:tag name="IGUANATEXCURSOR" val="144"/>
  <p:tag name="TRANSPARENCY" val="True"/>
  <p:tag name="LATEXENGINEID" val="0"/>
  <p:tag name="TEMPFOLDER" val=".\temp\"/>
  <p:tag name="LATEXFORMHEIGHT" val="320"/>
  <p:tag name="LATEXFORMWIDTH" val="385"/>
  <p:tag name="LATEXFORMWRAP" val="True"/>
  <p:tag name="BITMAPVECTOR" val="1"/>
  <p:tag name="EMFCHILD" val="True"/>
</p:tagLst>
</file>

<file path=ppt/tags/tag725.xml><?xml version="1.0" encoding="utf-8"?>
<p:tagLst xmlns:a="http://schemas.openxmlformats.org/drawingml/2006/main" xmlns:r="http://schemas.openxmlformats.org/officeDocument/2006/relationships" xmlns:p="http://schemas.openxmlformats.org/presentationml/2006/main">
  <p:tag name="ORIGINALHEIGHT" val="9.713547"/>
  <p:tag name="ORIGINALWIDTH" val="2.336417"/>
  <p:tag name="EMFCHILD" val="True"/>
</p:tagLst>
</file>

<file path=ppt/tags/tag726.xml><?xml version="1.0" encoding="utf-8"?>
<p:tagLst xmlns:a="http://schemas.openxmlformats.org/drawingml/2006/main" xmlns:r="http://schemas.openxmlformats.org/officeDocument/2006/relationships" xmlns:p="http://schemas.openxmlformats.org/presentationml/2006/main">
  <p:tag name="ORIGINALHEIGHT" val="7.061735"/>
  <p:tag name="ORIGINALWIDTH" val="7.150352"/>
  <p:tag name="EMFCHILD" val="True"/>
</p:tagLst>
</file>

<file path=ppt/tags/tag727.xml><?xml version="1.0" encoding="utf-8"?>
<p:tagLst xmlns:a="http://schemas.openxmlformats.org/drawingml/2006/main" xmlns:r="http://schemas.openxmlformats.org/officeDocument/2006/relationships" xmlns:p="http://schemas.openxmlformats.org/presentationml/2006/main">
  <p:tag name="ORIGINALHEIGHT" val="9.713547"/>
  <p:tag name="ORIGINALWIDTH" val="2.336417"/>
  <p:tag name="EMFCHILD" val="True"/>
</p:tagLst>
</file>

<file path=ppt/tags/tag73.xml><?xml version="1.0" encoding="utf-8"?>
<p:tagLst xmlns:a="http://schemas.openxmlformats.org/drawingml/2006/main" xmlns:r="http://schemas.openxmlformats.org/officeDocument/2006/relationships" xmlns:p="http://schemas.openxmlformats.org/presentationml/2006/main">
  <p:tag name="ORIGINALHEIGHT" val="6.966846"/>
  <p:tag name="ORIGINALWIDTH" val="1.8"/>
  <p:tag name="EMFCHILD" val="True"/>
</p:tagLst>
</file>

<file path=ppt/tags/tag74.xml><?xml version="1.0" encoding="utf-8"?>
<p:tagLst xmlns:a="http://schemas.openxmlformats.org/drawingml/2006/main" xmlns:r="http://schemas.openxmlformats.org/officeDocument/2006/relationships" xmlns:p="http://schemas.openxmlformats.org/presentationml/2006/main">
  <p:tag name="ORIGINALHEIGHT" val="3.14519"/>
  <p:tag name="ORIGINALWIDTH" val="4.037927"/>
  <p:tag name="EMFCHILD" val="True"/>
</p:tagLst>
</file>

<file path=ppt/tags/tag75.xml><?xml version="1.0" encoding="utf-8"?>
<p:tagLst xmlns:a="http://schemas.openxmlformats.org/drawingml/2006/main" xmlns:r="http://schemas.openxmlformats.org/officeDocument/2006/relationships" xmlns:p="http://schemas.openxmlformats.org/presentationml/2006/main">
  <p:tag name="ORIGINALHEIGHT" val="2.331235"/>
  <p:tag name="ORIGINALWIDTH" val="6.60245"/>
  <p:tag name="EMFCHILD" val="True"/>
</p:tagLst>
</file>

<file path=ppt/tags/tag76.xml><?xml version="1.0" encoding="utf-8"?>
<p:tagLst xmlns:a="http://schemas.openxmlformats.org/drawingml/2006/main" xmlns:r="http://schemas.openxmlformats.org/officeDocument/2006/relationships" xmlns:p="http://schemas.openxmlformats.org/presentationml/2006/main">
  <p:tag name="ORIGINALHEIGHT" val="8.956391"/>
  <p:tag name="ORIGINALWIDTH" val="5.202538"/>
  <p:tag name="EMFCHILD" val="True"/>
</p:tagLst>
</file>

<file path=ppt/tags/tag77.xml><?xml version="1.0" encoding="utf-8"?>
<p:tagLst xmlns:a="http://schemas.openxmlformats.org/drawingml/2006/main" xmlns:r="http://schemas.openxmlformats.org/officeDocument/2006/relationships" xmlns:p="http://schemas.openxmlformats.org/presentationml/2006/main">
  <p:tag name="ORIGINALHEIGHT" val="29.87797"/>
  <p:tag name="ORIGINALWIDTH" val="5.172748"/>
  <p:tag name="EMFCHILD" val="True"/>
</p:tagLst>
</file>

<file path=ppt/tags/tag78.xml><?xml version="1.0" encoding="utf-8"?>
<p:tagLst xmlns:a="http://schemas.openxmlformats.org/drawingml/2006/main" xmlns:r="http://schemas.openxmlformats.org/officeDocument/2006/relationships" xmlns:p="http://schemas.openxmlformats.org/presentationml/2006/main">
  <p:tag name="ORIGINALHEIGHT" val="6.914046"/>
  <p:tag name="ORIGINALWIDTH" val="5.659231"/>
  <p:tag name="EMFCHILD" val="True"/>
</p:tagLst>
</file>

<file path=ppt/tags/tag79.xml><?xml version="1.0" encoding="utf-8"?>
<p:tagLst xmlns:a="http://schemas.openxmlformats.org/drawingml/2006/main" xmlns:r="http://schemas.openxmlformats.org/officeDocument/2006/relationships" xmlns:p="http://schemas.openxmlformats.org/presentationml/2006/main">
  <p:tag name="ORIGINALHEIGHT" val="4.909583"/>
  <p:tag name="ORIGINALWIDTH" val="1.55678"/>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673.4158"/>
  <p:tag name="ORIGINALWIDTH" val="2235.47"/>
  <p:tag name="OUTPUTTYPE" val="PNG"/>
  <p:tag name="IGUANATEXVERSION" val="161"/>
  <p:tag name="LATEXADDIN" val="\documentclass{article}&#10;\usepackage{amsmath,amsfonts,bm}&#10;\pagestyle{empty}&#10;\begin{document}&#10;&#10;\begin{align*}&#10;\begin{cases}&#10;L\phi_1 &amp;= \lambda_1\phi_1=0\\&#10;L\phi_2 &amp;= \lambda_2\phi_2\ (\text{s.t}\ \phi_2 \perp \phi_1)\\&#10;\dots\\&#10;L\phi_n &amp;= \lambda_n\phi_n\ (\text{s.t}\ \phi_n \perp (\phi_{1},\dots,\phi_{n-1}))&#10;\end{cases}\\&#10;\end{align*}&#10;\end{document}&#10;"/>
  <p:tag name="IGUANATEXSIZE" val="20"/>
  <p:tag name="IGUANATEXCURSOR" val="213"/>
  <p:tag name="TRANSPARENCY" val="True"/>
  <p:tag name="LATEXENGINEID" val="0"/>
  <p:tag name="TEMPFOLDER" val=".\temp\"/>
  <p:tag name="LATEXFORMHEIGHT" val="418.2"/>
  <p:tag name="LATEXFORMWIDTH" val="795"/>
  <p:tag name="LATEXFORMWRAP" val="True"/>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RIGINALHEIGHT" val="3.14519"/>
  <p:tag name="ORIGINALWIDTH" val="4.037927"/>
  <p:tag name="EMFCHILD" val="True"/>
</p:tagLst>
</file>

<file path=ppt/tags/tag81.xml><?xml version="1.0" encoding="utf-8"?>
<p:tagLst xmlns:a="http://schemas.openxmlformats.org/drawingml/2006/main" xmlns:r="http://schemas.openxmlformats.org/officeDocument/2006/relationships" xmlns:p="http://schemas.openxmlformats.org/presentationml/2006/main">
  <p:tag name="ORIGINALHEIGHT" val="2.978829"/>
  <p:tag name="ORIGINALWIDTH" val="1.161636"/>
  <p:tag name="EMFCHILD" val="True"/>
</p:tagLst>
</file>

<file path=ppt/tags/tag82.xml><?xml version="1.0" encoding="utf-8"?>
<p:tagLst xmlns:a="http://schemas.openxmlformats.org/drawingml/2006/main" xmlns:r="http://schemas.openxmlformats.org/officeDocument/2006/relationships" xmlns:p="http://schemas.openxmlformats.org/presentationml/2006/main">
  <p:tag name="ORIGINALHEIGHT" val="13.94769"/>
  <p:tag name="ORIGINALWIDTH" val="13.88005"/>
  <p:tag name="EMFCHILD" val="True"/>
</p:tagLst>
</file>

<file path=ppt/tags/tag83.xml><?xml version="1.0" encoding="utf-8"?>
<p:tagLst xmlns:a="http://schemas.openxmlformats.org/drawingml/2006/main" xmlns:r="http://schemas.openxmlformats.org/officeDocument/2006/relationships" xmlns:p="http://schemas.openxmlformats.org/presentationml/2006/main">
  <p:tag name="ORIGINALHEIGHT" val="3.152145"/>
  <p:tag name="ORIGINALWIDTH" val="3.384602"/>
  <p:tag name="EMFCHILD" val="True"/>
</p:tagLst>
</file>

<file path=ppt/tags/tag84.xml><?xml version="1.0" encoding="utf-8"?>
<p:tagLst xmlns:a="http://schemas.openxmlformats.org/drawingml/2006/main" xmlns:r="http://schemas.openxmlformats.org/officeDocument/2006/relationships" xmlns:p="http://schemas.openxmlformats.org/presentationml/2006/main">
  <p:tag name="ORIGINALHEIGHT" val="4.553896"/>
  <p:tag name="ORIGINALWIDTH" val="3.843307"/>
  <p:tag name="EMFCHILD" val="True"/>
</p:tagLst>
</file>

<file path=ppt/tags/tag85.xml><?xml version="1.0" encoding="utf-8"?>
<p:tagLst xmlns:a="http://schemas.openxmlformats.org/drawingml/2006/main" xmlns:r="http://schemas.openxmlformats.org/officeDocument/2006/relationships" xmlns:p="http://schemas.openxmlformats.org/presentationml/2006/main">
  <p:tag name="ORIGINALHEIGHT" val="5.809189"/>
  <p:tag name="ORIGINALWIDTH" val="7.610193"/>
  <p:tag name="EMFCHILD" val="True"/>
</p:tagLst>
</file>

<file path=ppt/tags/tag86.xml><?xml version="1.0" encoding="utf-8"?>
<p:tagLst xmlns:a="http://schemas.openxmlformats.org/drawingml/2006/main" xmlns:r="http://schemas.openxmlformats.org/officeDocument/2006/relationships" xmlns:p="http://schemas.openxmlformats.org/presentationml/2006/main">
  <p:tag name="ORIGINALHEIGHT" val="2.256519"/>
  <p:tag name="ORIGINALWIDTH" val="3.301225"/>
  <p:tag name="EMFCHILD" val="True"/>
</p:tagLst>
</file>

<file path=ppt/tags/tag87.xml><?xml version="1.0" encoding="utf-8"?>
<p:tagLst xmlns:a="http://schemas.openxmlformats.org/drawingml/2006/main" xmlns:r="http://schemas.openxmlformats.org/officeDocument/2006/relationships" xmlns:p="http://schemas.openxmlformats.org/presentationml/2006/main">
  <p:tag name="ORIGINALHEIGHT" val="8.956391"/>
  <p:tag name="ORIGINALWIDTH" val="6.016667"/>
  <p:tag name="EMFCHILD" val="True"/>
</p:tagLst>
</file>

<file path=ppt/tags/tag88.xml><?xml version="1.0" encoding="utf-8"?>
<p:tagLst xmlns:a="http://schemas.openxmlformats.org/drawingml/2006/main" xmlns:r="http://schemas.openxmlformats.org/officeDocument/2006/relationships" xmlns:p="http://schemas.openxmlformats.org/presentationml/2006/main">
  <p:tag name="ORIGINALHEIGHT" val="11.9452"/>
  <p:tag name="ORIGINALWIDTH" val="2.591339"/>
  <p:tag name="EMFCHILD" val="True"/>
</p:tagLst>
</file>

<file path=ppt/tags/tag89.xml><?xml version="1.0" encoding="utf-8"?>
<p:tagLst xmlns:a="http://schemas.openxmlformats.org/drawingml/2006/main" xmlns:r="http://schemas.openxmlformats.org/officeDocument/2006/relationships" xmlns:p="http://schemas.openxmlformats.org/presentationml/2006/main">
  <p:tag name="ORIGINALHEIGHT" val="6.914046"/>
  <p:tag name="ORIGINALWIDTH" val="5.659231"/>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107.612"/>
  <p:tag name="OUTPUTTYPE" val="PNG"/>
  <p:tag name="IGUANATEXVERSION" val="161"/>
  <p:tag name="LATEXADDIN" val="\documentclass{article}&#10;\usepackage{amsmath,amsfonts,bm}&#10;\pagestyle{empty}&#10;\begin{document}&#10;&#10;\begin{equation*}&#10;\lambda_1=0 &lt; \lambda_2 \leq \cdots \lambda_n&#10;\end{equation*}&#10;&#10;&#10;\end{document}&#10;"/>
  <p:tag name="IGUANATEXSIZE" val="20"/>
  <p:tag name="IGUANATEXCURSOR" val="156"/>
  <p:tag name="TRANSPARENCY" val="True"/>
  <p:tag name="LATEXENGINEID" val="0"/>
  <p:tag name="TEMPFOLDER" val=".\temp\"/>
  <p:tag name="LATEXFORMHEIGHT" val="320"/>
  <p:tag name="LATEXFORMWIDTH" val="385"/>
  <p:tag name="LATEXFORMWRAP" val="True"/>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ORIGINALHEIGHT" val="4.909583"/>
  <p:tag name="ORIGINALWIDTH" val="1.55678"/>
  <p:tag name="EMFCHILD" val="True"/>
</p:tagLst>
</file>

<file path=ppt/tags/tag91.xml><?xml version="1.0" encoding="utf-8"?>
<p:tagLst xmlns:a="http://schemas.openxmlformats.org/drawingml/2006/main" xmlns:r="http://schemas.openxmlformats.org/officeDocument/2006/relationships" xmlns:p="http://schemas.openxmlformats.org/presentationml/2006/main">
  <p:tag name="ORIGINALHEIGHT" val="3.14519"/>
  <p:tag name="ORIGINALWIDTH" val="4.037927"/>
  <p:tag name="EMFCHILD" val="True"/>
</p:tagLst>
</file>

<file path=ppt/tags/tag92.xml><?xml version="1.0" encoding="utf-8"?>
<p:tagLst xmlns:a="http://schemas.openxmlformats.org/drawingml/2006/main" xmlns:r="http://schemas.openxmlformats.org/officeDocument/2006/relationships" xmlns:p="http://schemas.openxmlformats.org/presentationml/2006/main">
  <p:tag name="ORIGINALHEIGHT" val="2.978829"/>
  <p:tag name="ORIGINALWIDTH" val="1.161636"/>
  <p:tag name="EMFCHILD" val="True"/>
</p:tagLst>
</file>

<file path=ppt/tags/tag93.xml><?xml version="1.0" encoding="utf-8"?>
<p:tagLst xmlns:a="http://schemas.openxmlformats.org/drawingml/2006/main" xmlns:r="http://schemas.openxmlformats.org/officeDocument/2006/relationships" xmlns:p="http://schemas.openxmlformats.org/presentationml/2006/main">
  <p:tag name="ORIGINALHEIGHT" val="6.914046"/>
  <p:tag name="ORIGINALWIDTH" val="5.659231"/>
  <p:tag name="EMFCHILD" val="True"/>
</p:tagLst>
</file>

<file path=ppt/tags/tag94.xml><?xml version="1.0" encoding="utf-8"?>
<p:tagLst xmlns:a="http://schemas.openxmlformats.org/drawingml/2006/main" xmlns:r="http://schemas.openxmlformats.org/officeDocument/2006/relationships" xmlns:p="http://schemas.openxmlformats.org/presentationml/2006/main">
  <p:tag name="ORIGINALHEIGHT" val="4.909583"/>
  <p:tag name="ORIGINALWIDTH" val="1.55678"/>
  <p:tag name="EMFCHILD" val="True"/>
</p:tagLst>
</file>

<file path=ppt/tags/tag95.xml><?xml version="1.0" encoding="utf-8"?>
<p:tagLst xmlns:a="http://schemas.openxmlformats.org/drawingml/2006/main" xmlns:r="http://schemas.openxmlformats.org/officeDocument/2006/relationships" xmlns:p="http://schemas.openxmlformats.org/presentationml/2006/main">
  <p:tag name="ORIGINALHEIGHT" val="3.152145"/>
  <p:tag name="ORIGINALWIDTH" val="3.384602"/>
  <p:tag name="EMFCHILD" val="True"/>
</p:tagLst>
</file>

<file path=ppt/tags/tag96.xml><?xml version="1.0" encoding="utf-8"?>
<p:tagLst xmlns:a="http://schemas.openxmlformats.org/drawingml/2006/main" xmlns:r="http://schemas.openxmlformats.org/officeDocument/2006/relationships" xmlns:p="http://schemas.openxmlformats.org/presentationml/2006/main">
  <p:tag name="ORIGINALHEIGHT" val="11.9452"/>
  <p:tag name="ORIGINALWIDTH" val="2.591339"/>
  <p:tag name="EMFCHILD" val="True"/>
</p:tagLst>
</file>

<file path=ppt/tags/tag97.xml><?xml version="1.0" encoding="utf-8"?>
<p:tagLst xmlns:a="http://schemas.openxmlformats.org/drawingml/2006/main" xmlns:r="http://schemas.openxmlformats.org/officeDocument/2006/relationships" xmlns:p="http://schemas.openxmlformats.org/presentationml/2006/main">
  <p:tag name="ORIGINALHEIGHT" val="29.87797"/>
  <p:tag name="ORIGINALWIDTH" val="5.172748"/>
  <p:tag name="EMFCHILD" val="True"/>
</p:tagLst>
</file>

<file path=ppt/tags/tag98.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1716.535"/>
  <p:tag name="OUTPUTTYPE" val="PNG"/>
  <p:tag name="IGUANATEXVERSION" val="161"/>
  <p:tag name="LATEXADDIN" val="\documentclass{article}&#10;\usepackage{amsmath,amsfonts,bm}&#10;\pagestyle{empty}&#10;\begin{document}&#10;&#10;\begin{equation*}&#10;\sum_{(u,v)\in E} \left| h_u^k - h_n^k\right| \rightarrow 0 \ \text{as}\ k\rightarrow \infty&#10;\end{equation*}&#10;&#10;&#10;\end{document}&#10;"/>
  <p:tag name="IGUANATEXSIZE" val="20"/>
  <p:tag name="IGUANATEXCURSOR" val="128"/>
  <p:tag name="TRANSPARENCY" val="True"/>
  <p:tag name="LATEXENGINEID" val="0"/>
  <p:tag name="TEMPFOLDER" val=".\temp\"/>
  <p:tag name="LATEXFORMHEIGHT" val="320"/>
  <p:tag name="LATEXFORMWIDTH" val="385"/>
  <p:tag name="LATEXFORMWRAP" val="True"/>
  <p:tag name="BITMAPVECTOR" val="0"/>
</p:tagLst>
</file>

<file path=ppt/tags/tag99.xml><?xml version="1.0" encoding="utf-8"?>
<p:tagLst xmlns:a="http://schemas.openxmlformats.org/drawingml/2006/main" xmlns:r="http://schemas.openxmlformats.org/officeDocument/2006/relationships" xmlns:p="http://schemas.openxmlformats.org/presentationml/2006/main">
  <p:tag name="OUTPUTDPI" val="1200"/>
  <p:tag name="ORIGINALHEIGHT" val="294.7131"/>
  <p:tag name="ORIGINALWIDTH" val="1716.535"/>
  <p:tag name="OUTPUTTYPE" val="PNG"/>
  <p:tag name="IGUANATEXVERSION" val="161"/>
  <p:tag name="LATEXADDIN" val="\documentclass{article}&#10;\usepackage{amsmath,amsfonts,bm}&#10;\pagestyle{empty}&#10;\begin{document}&#10;&#10;\begin{equation*}&#10;\sum_{(u,v)\in E} \left| h_u^k - h_n^k\right| \rightarrow 0 \ \text{as}\ k\rightarrow \infty&#10;\end{equation*}&#10;&#10;&#10;\end{document}&#10;"/>
  <p:tag name="IGUANATEXSIZE" val="20"/>
  <p:tag name="IGUANATEXCURSOR" val="128"/>
  <p:tag name="TRANSPARENCY" val="True"/>
  <p:tag name="LATEXENGINEID" val="0"/>
  <p:tag name="TEMPFOLDER" val=".\temp\"/>
  <p:tag name="LATEXFORMHEIGHT" val="320"/>
  <p:tag name="LATEXFORMWIDTH" val="385"/>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23048</Words>
  <Application>Microsoft Office PowerPoint</Application>
  <PresentationFormat>Widescreen</PresentationFormat>
  <Paragraphs>2841</Paragraphs>
  <Slides>232</Slides>
  <Notes>98</Notes>
  <HiddenSlides>16</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232</vt:i4>
      </vt:variant>
    </vt:vector>
  </HeadingPairs>
  <TitlesOfParts>
    <vt:vector size="255" baseType="lpstr">
      <vt:lpstr>-apple-system</vt:lpstr>
      <vt:lpstr>Aptos</vt:lpstr>
      <vt:lpstr>Arial</vt:lpstr>
      <vt:lpstr>Arial,Sans-Serif</vt:lpstr>
      <vt:lpstr>Calibri</vt:lpstr>
      <vt:lpstr>Calibri Light</vt:lpstr>
      <vt:lpstr>Cambria</vt:lpstr>
      <vt:lpstr>Cambria Math</vt:lpstr>
      <vt:lpstr>Century</vt:lpstr>
      <vt:lpstr>Century Gothic</vt:lpstr>
      <vt:lpstr>CMMI10</vt:lpstr>
      <vt:lpstr>Consolas</vt:lpstr>
      <vt:lpstr>Courier New</vt:lpstr>
      <vt:lpstr>Courier New,monospace</vt:lpstr>
      <vt:lpstr>Helvetica Neue</vt:lpstr>
      <vt:lpstr>Lexend</vt:lpstr>
      <vt:lpstr>NimbusRomNo9L-Regu</vt:lpstr>
      <vt:lpstr>NimbusSanL-Regu</vt:lpstr>
      <vt:lpstr>Product Sans</vt:lpstr>
      <vt:lpstr>PT Serif</vt:lpstr>
      <vt:lpstr>Times New Roman</vt:lpstr>
      <vt:lpstr>Wingdings</vt:lpstr>
      <vt:lpstr>Office Theme</vt:lpstr>
      <vt:lpstr>PowerPoint Presentation</vt:lpstr>
      <vt:lpstr>PowerPoint Presentation</vt:lpstr>
      <vt:lpstr>Panel Discussion Open questions and challenges on GNNs Graphs + LLMs Graph Foundation Models</vt:lpstr>
      <vt:lpstr>INTRODUCTION</vt:lpstr>
      <vt:lpstr>Graphs</vt:lpstr>
      <vt:lpstr>Graph Learning</vt:lpstr>
      <vt:lpstr>Types of Tasks</vt:lpstr>
      <vt:lpstr>Challenges of Machine Learning on Graphs</vt:lpstr>
      <vt:lpstr>Convolutional Networks</vt:lpstr>
      <vt:lpstr>Transformers</vt:lpstr>
      <vt:lpstr>EARLY METHODS</vt:lpstr>
      <vt:lpstr>Early Methods: Node Embeddings and Graph Kernels</vt:lpstr>
      <vt:lpstr>Node Embeddings for Downstream Tasks</vt:lpstr>
      <vt:lpstr>Similarity in Node Embeddings</vt:lpstr>
      <vt:lpstr>Random Walks for Node Embeddings</vt:lpstr>
      <vt:lpstr>Random Walks for Node Embeddings</vt:lpstr>
      <vt:lpstr>Random Walk Strategies </vt:lpstr>
      <vt:lpstr>DeepWalk [Perozzi et al., 2014]</vt:lpstr>
      <vt:lpstr>Limitations of Node Embeddings</vt:lpstr>
      <vt:lpstr>Going Beyond Node Embeddings</vt:lpstr>
      <vt:lpstr>Intuition: Convolutional Networks</vt:lpstr>
      <vt:lpstr>GRAPH NEURAL NETWORKS (GNNs)</vt:lpstr>
      <vt:lpstr>GNNs - Message Passing Networks (MPNNs)</vt:lpstr>
      <vt:lpstr>MPNNs: Aggregate and Update</vt:lpstr>
      <vt:lpstr>Readout Layer</vt:lpstr>
      <vt:lpstr>GNN in Action: Node Classification</vt:lpstr>
      <vt:lpstr>GNN in Action: More Layers</vt:lpstr>
      <vt:lpstr>Graph Convolutional Networks (GCN) [Kipf and Welling, 2017]</vt:lpstr>
      <vt:lpstr>Graph Convolutional Networks (GCN) [Kipf and Welling, 2017]</vt:lpstr>
      <vt:lpstr>GraphSAGE [Hamilton et al., 2017]</vt:lpstr>
      <vt:lpstr>GraphSAGE [Hamilton et al., 2017]</vt:lpstr>
      <vt:lpstr>Graph Attention Networks (GAT) [Veličković et al., 2018]</vt:lpstr>
      <vt:lpstr>Graph Attention Networks (GAT) [Veličković et al., 2018]</vt:lpstr>
      <vt:lpstr>TOOLS FOR GRAPH LEARNING</vt:lpstr>
      <vt:lpstr>Spectral Graph Theory</vt:lpstr>
      <vt:lpstr>Laplacian Eigenvectors</vt:lpstr>
      <vt:lpstr>Laplacian Eigenvectors</vt:lpstr>
      <vt:lpstr>Laplacian Eigenvectors</vt:lpstr>
      <vt:lpstr>Cheeger constant</vt:lpstr>
      <vt:lpstr>Cheeger constant</vt:lpstr>
      <vt:lpstr>Laplacian Eigenvectors</vt:lpstr>
      <vt:lpstr>Effective Resistance and Commute Time</vt:lpstr>
      <vt:lpstr>Effective Resistance and Commute Time</vt:lpstr>
      <vt:lpstr>Effective Resistance</vt:lpstr>
      <vt:lpstr>Effective Resistance as Commute Times</vt:lpstr>
      <vt:lpstr>Effective Resistance as Commute Times</vt:lpstr>
      <vt:lpstr>Effective Resistance as Commute Times</vt:lpstr>
      <vt:lpstr>Effective Resistance as Commute Times</vt:lpstr>
      <vt:lpstr>Effective Resistance as Commute Times</vt:lpstr>
      <vt:lpstr>Effective Resistance as Commute Times</vt:lpstr>
      <vt:lpstr>GRAPH TRANSFORMERS</vt:lpstr>
      <vt:lpstr>Transformers</vt:lpstr>
      <vt:lpstr>Graph Transformers</vt:lpstr>
      <vt:lpstr>Graph Transformers</vt:lpstr>
      <vt:lpstr>Positional Encodings</vt:lpstr>
      <vt:lpstr>Positional Encodings</vt:lpstr>
      <vt:lpstr>Laplacian Eigenvalues/Eigenvectors</vt:lpstr>
      <vt:lpstr>Learned Positional Encodings (LPE) [Kreuzer et al., 2021]</vt:lpstr>
      <vt:lpstr>Combine LPEs with Attention</vt:lpstr>
      <vt:lpstr>Positional Encodings (with vs. without)</vt:lpstr>
      <vt:lpstr>Graphormer [Ying et al., 2021]</vt:lpstr>
      <vt:lpstr>Graphormer [Ying et al., 2021]</vt:lpstr>
      <vt:lpstr>Graphormer: Molecular Graphs [Ying et al., 2021]</vt:lpstr>
      <vt:lpstr>Graphormer: Molecular Graphs [Ying et al., 2021]</vt:lpstr>
      <vt:lpstr>Scaling</vt:lpstr>
      <vt:lpstr>Sparse Transformers for Graphs</vt:lpstr>
      <vt:lpstr>Exphormer [Shirzad, Velingker, Venkatachalam, Sutherland, Sinop – ICML 2023]</vt:lpstr>
      <vt:lpstr>Exphormer: Experimental Results [Shirzad, Velingker, Venkatachalam, Sutherland, Sinop – ICML 2023]</vt:lpstr>
      <vt:lpstr>Exphormer: Long-Range Benchmark [Shirzad, Velingker, Venkatachalam, Sutherland, Sinop – ICML 2023]</vt:lpstr>
      <vt:lpstr>Message Passing vs. Graph Transformers</vt:lpstr>
      <vt:lpstr>GraphGPS [Rampášek et al., 2022]</vt:lpstr>
      <vt:lpstr>EXPRESSIVITY</vt:lpstr>
      <vt:lpstr>Expressivity of GNNs</vt:lpstr>
      <vt:lpstr>Expressivity: WL Isomorphism Test</vt:lpstr>
      <vt:lpstr>1-WL Isomorphism Test in Action</vt:lpstr>
      <vt:lpstr>1-WL Algorithm</vt:lpstr>
      <vt:lpstr>1-WL Isomorphism Test</vt:lpstr>
      <vt:lpstr>1-WL Limitations</vt:lpstr>
      <vt:lpstr>k-WL Algorithm</vt:lpstr>
      <vt:lpstr>Going Beyond WL Test?</vt:lpstr>
      <vt:lpstr>How to Enhance Expressivity?</vt:lpstr>
      <vt:lpstr>How to Enhance Expressivity?</vt:lpstr>
      <vt:lpstr>Adding Features</vt:lpstr>
      <vt:lpstr>Adding Features</vt:lpstr>
      <vt:lpstr>Graph Substructure Networks</vt:lpstr>
      <vt:lpstr>Graph Substructure Networks</vt:lpstr>
      <vt:lpstr>Adding Features</vt:lpstr>
      <vt:lpstr>Effective Resistance</vt:lpstr>
      <vt:lpstr>Effective Resistance: Going Beyond 1-WL</vt:lpstr>
      <vt:lpstr>Resistive Embeddings</vt:lpstr>
      <vt:lpstr>Efficient Computation</vt:lpstr>
      <vt:lpstr>Efficient Computation</vt:lpstr>
      <vt:lpstr>Efficient Computation</vt:lpstr>
      <vt:lpstr>Incorportating Affinity Measures into GNNs</vt:lpstr>
      <vt:lpstr>Large-Scale Molecular Graphs: PCQM4M-LSCv1</vt:lpstr>
      <vt:lpstr>How to Enhance Expressivity?</vt:lpstr>
      <vt:lpstr>Modulate the Message Passing</vt:lpstr>
      <vt:lpstr>Identity-Aware Graph Networks [You et al., 2021]</vt:lpstr>
      <vt:lpstr>Directional Graph Networks (DGN) [Beaini et al., 2020]</vt:lpstr>
      <vt:lpstr>How to Enhance Expressivity?</vt:lpstr>
      <vt:lpstr>Modify Underlying Graph</vt:lpstr>
      <vt:lpstr>Higher Order GNNs</vt:lpstr>
      <vt:lpstr>Higher Order GNNs [Morris et al., 2019]</vt:lpstr>
      <vt:lpstr>Higher Order GNNs [Morris et al., 2019]</vt:lpstr>
      <vt:lpstr>High Order Hierarchy</vt:lpstr>
      <vt:lpstr>GENERALIZABILITY</vt:lpstr>
      <vt:lpstr>Generalizability of GNNs</vt:lpstr>
      <vt:lpstr>Graph Substructure Networks (GSN) [Bouritsas, Frasca, Zafeiriou, Bronstein '22]</vt:lpstr>
      <vt:lpstr>Vapnik-Chervonenkis (VC) Dimension</vt:lpstr>
      <vt:lpstr>VC Dimension</vt:lpstr>
      <vt:lpstr>WL Meets VC [Morris, Geerts, Tönshoff, Grohe  - ICML '23]</vt:lpstr>
      <vt:lpstr>WL Meets VC [Morris, Geerts, Tönshoff, Grohe  - ICML '23]</vt:lpstr>
      <vt:lpstr>WL Meets VC [Morris, Geerts, Tönshoff, Grohe  - ICML '23]</vt:lpstr>
      <vt:lpstr>WL Meets VC [Morris, Geerts, Tönshoff, Grohe  - ICML '23]</vt:lpstr>
      <vt:lpstr>WL Meets VC [Morris, Geerts, Tönshoff, Grohe  - ICML '23]</vt:lpstr>
      <vt:lpstr>Expressivity vs. Generalizability</vt:lpstr>
      <vt:lpstr>Expressivity vs. Generalizability [Franks, Morris, Velingker, Geerts – ICML '24]</vt:lpstr>
      <vt:lpstr>PREVIEW: Expressivity vs. Generalizability [Franks, Morris, Velingker, Geerts – ICML '24]</vt:lpstr>
      <vt:lpstr>PREVIEW: Gradient Flow Convergence to Max Margin  [Franks, Morris, Velingker, Geerts – ICML '24]</vt:lpstr>
      <vt:lpstr>Challenges for GNNs Under-reaching, Over-smoothing and Over-squashing</vt:lpstr>
      <vt:lpstr>Common origin of the problems</vt:lpstr>
      <vt:lpstr>Common origin of the problems</vt:lpstr>
      <vt:lpstr>Long-Range and Heterophily</vt:lpstr>
      <vt:lpstr>Long-Range and Heterophily</vt:lpstr>
      <vt:lpstr>Problems briefly</vt:lpstr>
      <vt:lpstr>Under-reaching</vt:lpstr>
      <vt:lpstr>Under-reaching</vt:lpstr>
      <vt:lpstr>Over-smoothing           OSM</vt:lpstr>
      <vt:lpstr>Over-smoothing</vt:lpstr>
      <vt:lpstr>Over-smoothing</vt:lpstr>
      <vt:lpstr>Over-smoothing</vt:lpstr>
      <vt:lpstr>Over-smoothing</vt:lpstr>
      <vt:lpstr>How do we measure Over-smoothing?</vt:lpstr>
      <vt:lpstr>How do we measure Over-smoothing?</vt:lpstr>
      <vt:lpstr>How do we measure Over-smoothing?</vt:lpstr>
      <vt:lpstr>How do we measure Over-smoothing?</vt:lpstr>
      <vt:lpstr>Reasons for Over-smoothing</vt:lpstr>
      <vt:lpstr>Reasons for Over-smoothing</vt:lpstr>
      <vt:lpstr>Reasons for Over-smoothing</vt:lpstr>
      <vt:lpstr>Reasons for Over-smoothing</vt:lpstr>
      <vt:lpstr>Does this analysis answer the question?</vt:lpstr>
      <vt:lpstr>Reasons for Over-smoothing</vt:lpstr>
      <vt:lpstr>Reasons for Over-smoothing</vt:lpstr>
      <vt:lpstr>OSM in GCN wrt aggregation function</vt:lpstr>
      <vt:lpstr>How is OSM manifested in practice?</vt:lpstr>
      <vt:lpstr>PowerPoint Presentation</vt:lpstr>
      <vt:lpstr>Solutions</vt:lpstr>
      <vt:lpstr>Solutions to Over-smoothing</vt:lpstr>
      <vt:lpstr>Solutions to Over-smoothing</vt:lpstr>
      <vt:lpstr>Solutions to Over-smoothing</vt:lpstr>
      <vt:lpstr>Solutions to Over-smoothing</vt:lpstr>
      <vt:lpstr>Solutions to Over-smoothing</vt:lpstr>
      <vt:lpstr>Solutions to Over-smoothing</vt:lpstr>
      <vt:lpstr>Advanced GNN Architectures</vt:lpstr>
      <vt:lpstr>Recap on Over-smoothing</vt:lpstr>
      <vt:lpstr>Over-squashing OSQ</vt:lpstr>
      <vt:lpstr>Over-squashing</vt:lpstr>
      <vt:lpstr>Over-squashing</vt:lpstr>
      <vt:lpstr>Over-squashing</vt:lpstr>
      <vt:lpstr>How to Measure Over-squashing?</vt:lpstr>
      <vt:lpstr>Measures of OSQ</vt:lpstr>
      <vt:lpstr>Measures of OSQ</vt:lpstr>
      <vt:lpstr>Measures of OSQ</vt:lpstr>
      <vt:lpstr>Measures of OSQ</vt:lpstr>
      <vt:lpstr>Measure Over-squashing</vt:lpstr>
      <vt:lpstr>Measure Over-squashing</vt:lpstr>
      <vt:lpstr>Measure Over-squashing</vt:lpstr>
      <vt:lpstr>Measure Over-squashing</vt:lpstr>
      <vt:lpstr>Measure Over-squashing</vt:lpstr>
      <vt:lpstr>Measure Over-squashing</vt:lpstr>
      <vt:lpstr>Measure Over-squashing</vt:lpstr>
      <vt:lpstr>Measure Over-squashing</vt:lpstr>
      <vt:lpstr>Solutions</vt:lpstr>
      <vt:lpstr>Solutions</vt:lpstr>
      <vt:lpstr>Graph Rewiring</vt:lpstr>
      <vt:lpstr>Graph Rewiring</vt:lpstr>
      <vt:lpstr>Graph Rewiring</vt:lpstr>
      <vt:lpstr>Graph Rewiring</vt:lpstr>
      <vt:lpstr>Graph Rewiring</vt:lpstr>
      <vt:lpstr>Graph Rewiring</vt:lpstr>
      <vt:lpstr>Graph Rewiring</vt:lpstr>
      <vt:lpstr>Spatial Rewiring - Curvature</vt:lpstr>
      <vt:lpstr>Spatial Rewiring - Curvature</vt:lpstr>
      <vt:lpstr>Spatial Rewiring - Curvature</vt:lpstr>
      <vt:lpstr>Spectral Rewiring – Differentiable </vt:lpstr>
      <vt:lpstr>Spectral Rewiring – Differentiable </vt:lpstr>
      <vt:lpstr>Spectral Rewiring – Differentiable </vt:lpstr>
      <vt:lpstr>Spectral Rewiring – Differentiable </vt:lpstr>
      <vt:lpstr>Spectral Rewiring – Differentiable </vt:lpstr>
      <vt:lpstr>Curvature and Effective Resistance</vt:lpstr>
      <vt:lpstr>Spectral Rewiring</vt:lpstr>
      <vt:lpstr>Spectral Rewiring</vt:lpstr>
      <vt:lpstr>Spectral Rewiring </vt:lpstr>
      <vt:lpstr>GTR and FOSR</vt:lpstr>
      <vt:lpstr>Rewiring Comparison</vt:lpstr>
      <vt:lpstr>Spatial Rewiring - Dynamic</vt:lpstr>
      <vt:lpstr>Spatial Rewiring - Dynamic</vt:lpstr>
      <vt:lpstr>Spatio-Spectral Rewiring</vt:lpstr>
      <vt:lpstr>Spatio-Spectral Rewiring</vt:lpstr>
      <vt:lpstr>Spatio-Spectral Rewiring</vt:lpstr>
      <vt:lpstr>Spatio-Spectral Rewiring</vt:lpstr>
      <vt:lpstr>Other Rewiring Flavors</vt:lpstr>
      <vt:lpstr>Open problems for Graph Rewiring</vt:lpstr>
      <vt:lpstr>Virtual Nodes</vt:lpstr>
      <vt:lpstr>Virtual Nodes</vt:lpstr>
      <vt:lpstr>Advanced Architectures</vt:lpstr>
      <vt:lpstr>Advanced Architectures</vt:lpstr>
      <vt:lpstr>OSQ Take-away</vt:lpstr>
      <vt:lpstr>Trade-off between OSM and OSQ</vt:lpstr>
      <vt:lpstr>Trade-off between OSM and OSQ</vt:lpstr>
      <vt:lpstr>Trade-off between OSM and OSQ</vt:lpstr>
      <vt:lpstr>Trade-off between OSM and OSQ</vt:lpstr>
      <vt:lpstr>Trade-off between OSM and OSQ</vt:lpstr>
      <vt:lpstr>Trade-off between OSM and OSQ</vt:lpstr>
      <vt:lpstr>Trade-off between OSM and OSQ</vt:lpstr>
      <vt:lpstr>Trade-off between OSM and OSQ</vt:lpstr>
      <vt:lpstr>Open Questions</vt:lpstr>
      <vt:lpstr>Open Questions on OSM</vt:lpstr>
      <vt:lpstr>Open Questions on OSQ</vt:lpstr>
      <vt:lpstr>Open Questions on OSQ</vt:lpstr>
      <vt:lpstr>Open Questions on OSQ</vt:lpstr>
      <vt:lpstr>Open Questions on OSQ</vt:lpstr>
      <vt:lpstr>Underlying problem: Probability distribution of G</vt:lpstr>
      <vt:lpstr>Conclusions OSM and OSQ</vt:lpstr>
      <vt:lpstr>Recap on open questions</vt:lpstr>
      <vt:lpstr>More recent work</vt:lpstr>
      <vt:lpstr>References</vt:lpstr>
      <vt:lpstr>References</vt:lpstr>
      <vt:lpstr>References</vt:lpstr>
      <vt:lpstr>PowerPoint Presentation</vt:lpstr>
      <vt:lpstr>Panel Discussion Open questions and challenges on GNNs Graphs + LLMs Graph Foundation Models</vt:lpstr>
      <vt:lpstr>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Tutorial GNN</dc:title>
  <dc:creator>Adrian Arnaiz</dc:creator>
  <cp:lastModifiedBy>Adrian Arnaiz</cp:lastModifiedBy>
  <cp:revision>514</cp:revision>
  <dcterms:created xsi:type="dcterms:W3CDTF">2024-05-15T08:32:11Z</dcterms:created>
  <dcterms:modified xsi:type="dcterms:W3CDTF">2024-08-12T08:25:14Z</dcterms:modified>
</cp:coreProperties>
</file>